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81" r:id="rId6"/>
    <p:sldId id="282" r:id="rId7"/>
    <p:sldId id="257" r:id="rId8"/>
    <p:sldId id="258" r:id="rId9"/>
    <p:sldId id="270" r:id="rId10"/>
    <p:sldId id="265" r:id="rId11"/>
    <p:sldId id="268" r:id="rId12"/>
    <p:sldId id="260" r:id="rId13"/>
  </p:sldIdLst>
  <p:sldSz cx="18288000" cy="10287000"/>
  <p:notesSz cx="6858000" cy="9144000"/>
  <p:embeddedFontLst>
    <p:embeddedFont>
      <p:font typeface="Aptos Black" panose="020B0004020202020204" pitchFamily="34" charset="0"/>
      <p:bold r:id="rId14"/>
      <p:boldItalic r:id="rId15"/>
    </p:embeddedFont>
    <p:embeddedFont>
      <p:font typeface="Franklin Gothic Demi" panose="020B0703020102020204" pitchFamily="34" charset="0"/>
      <p:regular r:id="rId16"/>
      <p:italic r:id="rId17"/>
    </p:embeddedFont>
    <p:embeddedFont>
      <p:font typeface="Impact" panose="020B0806030902050204" pitchFamily="34" charset="0"/>
      <p:regular r:id="rId18"/>
    </p:embeddedFont>
    <p:embeddedFont>
      <p:font typeface="Neue Haas Grotesk Text Pro" panose="020B0504020202020204" pitchFamily="34" charset="0"/>
      <p:regular r:id="rId19"/>
      <p:bold r:id="rId20"/>
      <p:italic r:id="rId21"/>
      <p:boldItalic r:id="rId22"/>
    </p:embeddedFont>
    <p:embeddedFont>
      <p:font typeface="Touvlo"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DBF101-213B-F9E6-D253-EFC964D14BC9}" name="Fabiana Bertin" initials="FB" userId="S::fabiana.bertin@london.msf.org::f02148d9-4015-4adf-8b95-c8c719ed13b6" providerId="AD"/>
  <p188:author id="{87D68D5A-7E5F-845E-AB08-748125BF66B6}" name="Aditi Sonrexa" initials="AS" userId="S::aditi.sonrexa@london.msf.org::c0aa09a1-6537-4a88-bcc3-bd0784efb7f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9026D8-F07C-0CB4-B094-E696913785AD}" v="4" dt="2026-05-15T13:27:46.6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2405"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6C3A13-C109-4F17-AA6C-E71809CF5017}" type="doc">
      <dgm:prSet loTypeId="urn:microsoft.com/office/officeart/2016/7/layout/HexagonTimeline" loCatId="timeline" qsTypeId="urn:microsoft.com/office/officeart/2005/8/quickstyle/simple1" qsCatId="simple" csTypeId="urn:microsoft.com/office/officeart/2005/8/colors/accent5_2" csCatId="accent5" phldr="1"/>
      <dgm:spPr/>
      <dgm:t>
        <a:bodyPr/>
        <a:lstStyle/>
        <a:p>
          <a:endParaRPr lang="en-US"/>
        </a:p>
      </dgm:t>
    </dgm:pt>
    <dgm:pt modelId="{E7D619E8-8FAA-4212-A421-40268185C4C3}">
      <dgm:prSet phldrT="[Text]" phldr="0"/>
      <dgm:spPr/>
      <dgm:t>
        <a:bodyPr/>
        <a:lstStyle/>
        <a:p>
          <a:r>
            <a:rPr lang="en-US">
              <a:latin typeface="Neue Haas Grotesk Text Pro"/>
            </a:rPr>
            <a:t>2021</a:t>
          </a:r>
          <a:endParaRPr lang="en-US"/>
        </a:p>
      </dgm:t>
    </dgm:pt>
    <dgm:pt modelId="{E5E5A7D5-4042-4D2E-839F-C97FB871E8A3}" type="parTrans" cxnId="{65C31BC7-746D-4530-A428-AF23B5C7A421}">
      <dgm:prSet/>
      <dgm:spPr/>
      <dgm:t>
        <a:bodyPr/>
        <a:lstStyle/>
        <a:p>
          <a:endParaRPr lang="en-US"/>
        </a:p>
      </dgm:t>
    </dgm:pt>
    <dgm:pt modelId="{99C74DF2-8D08-4BBA-8FCD-050ED8E3FD3A}" type="sibTrans" cxnId="{65C31BC7-746D-4530-A428-AF23B5C7A421}">
      <dgm:prSet/>
      <dgm:spPr/>
      <dgm:t>
        <a:bodyPr/>
        <a:lstStyle/>
        <a:p>
          <a:endParaRPr lang="en-US"/>
        </a:p>
      </dgm:t>
    </dgm:pt>
    <dgm:pt modelId="{C8664950-EECA-4C3F-BC56-3455491DA0B6}">
      <dgm:prSet phldrT="[Text]" phldr="0"/>
      <dgm:spPr/>
      <dgm:t>
        <a:bodyPr/>
        <a:lstStyle/>
        <a:p>
          <a:r>
            <a:rPr lang="en-US">
              <a:latin typeface="Neue Haas Grotesk Text Pro"/>
            </a:rPr>
            <a:t>Assassination of President Jovenel Moise</a:t>
          </a:r>
          <a:endParaRPr lang="en-US"/>
        </a:p>
      </dgm:t>
    </dgm:pt>
    <dgm:pt modelId="{2A87B822-990A-4654-8FC5-34A58463D10C}" type="parTrans" cxnId="{B8EA6C79-6C47-4A37-9BD7-7D5D9A927BFE}">
      <dgm:prSet/>
      <dgm:spPr/>
      <dgm:t>
        <a:bodyPr/>
        <a:lstStyle/>
        <a:p>
          <a:endParaRPr lang="en-US"/>
        </a:p>
      </dgm:t>
    </dgm:pt>
    <dgm:pt modelId="{F64CAFB3-2FBD-4A44-84CE-59DE5F4D947D}" type="sibTrans" cxnId="{B8EA6C79-6C47-4A37-9BD7-7D5D9A927BFE}">
      <dgm:prSet/>
      <dgm:spPr/>
      <dgm:t>
        <a:bodyPr/>
        <a:lstStyle/>
        <a:p>
          <a:endParaRPr lang="en-US"/>
        </a:p>
      </dgm:t>
    </dgm:pt>
    <dgm:pt modelId="{1186CD38-392B-496A-9D8E-957951BF55B6}">
      <dgm:prSet phldrT="[Text]" phldr="0"/>
      <dgm:spPr/>
      <dgm:t>
        <a:bodyPr/>
        <a:lstStyle/>
        <a:p>
          <a:r>
            <a:rPr lang="en-US">
              <a:latin typeface="Neue Haas Grotesk Text Pro"/>
            </a:rPr>
            <a:t>2022</a:t>
          </a:r>
          <a:endParaRPr lang="en-US"/>
        </a:p>
      </dgm:t>
    </dgm:pt>
    <dgm:pt modelId="{D6EC8E0B-8DCF-4E7D-BE88-F3FB54E54864}" type="parTrans" cxnId="{976F6E41-5E45-48BE-ADD8-796F28615D06}">
      <dgm:prSet/>
      <dgm:spPr/>
      <dgm:t>
        <a:bodyPr/>
        <a:lstStyle/>
        <a:p>
          <a:endParaRPr lang="en-US"/>
        </a:p>
      </dgm:t>
    </dgm:pt>
    <dgm:pt modelId="{698476C4-EC75-4F1F-BDD8-DB39BD219079}" type="sibTrans" cxnId="{976F6E41-5E45-48BE-ADD8-796F28615D06}">
      <dgm:prSet/>
      <dgm:spPr/>
      <dgm:t>
        <a:bodyPr/>
        <a:lstStyle/>
        <a:p>
          <a:endParaRPr lang="en-US"/>
        </a:p>
      </dgm:t>
    </dgm:pt>
    <dgm:pt modelId="{59239E53-D2B8-4157-BA99-BD29BB769F4A}">
      <dgm:prSet phldrT="[Text]" phldr="0"/>
      <dgm:spPr/>
      <dgm:t>
        <a:bodyPr/>
        <a:lstStyle/>
        <a:p>
          <a:r>
            <a:rPr lang="en-US">
              <a:latin typeface="Neue Haas Grotesk Text Pro"/>
            </a:rPr>
            <a:t>Increase of G9 vs GPEP violence</a:t>
          </a:r>
          <a:endParaRPr lang="en-US"/>
        </a:p>
      </dgm:t>
    </dgm:pt>
    <dgm:pt modelId="{8878B6C1-BEE9-45DE-9250-F3B15FC3594A}" type="parTrans" cxnId="{2137001F-04E6-4D80-8BBD-0FD9BE1E126E}">
      <dgm:prSet/>
      <dgm:spPr/>
      <dgm:t>
        <a:bodyPr/>
        <a:lstStyle/>
        <a:p>
          <a:endParaRPr lang="en-US"/>
        </a:p>
      </dgm:t>
    </dgm:pt>
    <dgm:pt modelId="{795420C9-B2A9-41A7-A049-4E34EBD53030}" type="sibTrans" cxnId="{2137001F-04E6-4D80-8BBD-0FD9BE1E126E}">
      <dgm:prSet/>
      <dgm:spPr/>
      <dgm:t>
        <a:bodyPr/>
        <a:lstStyle/>
        <a:p>
          <a:endParaRPr lang="en-US"/>
        </a:p>
      </dgm:t>
    </dgm:pt>
    <dgm:pt modelId="{EC244E1F-8345-4AA7-A800-B1598E6BBFF8}">
      <dgm:prSet phldrT="[Text]" phldr="0"/>
      <dgm:spPr/>
      <dgm:t>
        <a:bodyPr/>
        <a:lstStyle/>
        <a:p>
          <a:r>
            <a:rPr lang="en-US">
              <a:latin typeface="Neue Haas Grotesk Text Pro"/>
            </a:rPr>
            <a:t>2023</a:t>
          </a:r>
          <a:endParaRPr lang="en-US"/>
        </a:p>
      </dgm:t>
    </dgm:pt>
    <dgm:pt modelId="{9452C194-0FAA-4FFF-9864-94788C76ACEC}" type="parTrans" cxnId="{54058050-16D1-44A3-8B74-ED676FEF1702}">
      <dgm:prSet/>
      <dgm:spPr/>
      <dgm:t>
        <a:bodyPr/>
        <a:lstStyle/>
        <a:p>
          <a:endParaRPr lang="en-US"/>
        </a:p>
      </dgm:t>
    </dgm:pt>
    <dgm:pt modelId="{34690D93-A7C4-4282-8D97-A45FF7E388CA}" type="sibTrans" cxnId="{54058050-16D1-44A3-8B74-ED676FEF1702}">
      <dgm:prSet/>
      <dgm:spPr/>
      <dgm:t>
        <a:bodyPr/>
        <a:lstStyle/>
        <a:p>
          <a:endParaRPr lang="en-US"/>
        </a:p>
      </dgm:t>
    </dgm:pt>
    <dgm:pt modelId="{AD657459-3AA6-426A-87D3-672259B39E6D}">
      <dgm:prSet phldrT="[Text]" phldr="0"/>
      <dgm:spPr/>
      <dgm:t>
        <a:bodyPr/>
        <a:lstStyle/>
        <a:p>
          <a:pPr rtl="0"/>
          <a:r>
            <a:rPr lang="en-US">
              <a:latin typeface="Neue Haas Grotesk Text Pro"/>
            </a:rPr>
            <a:t>Multinational Support Forces</a:t>
          </a:r>
          <a:endParaRPr lang="en-US"/>
        </a:p>
      </dgm:t>
    </dgm:pt>
    <dgm:pt modelId="{811CCC63-EBF9-4ED1-8020-A6895F09EB3D}" type="parTrans" cxnId="{A77D4BE4-EFA2-42E6-8EE3-6F6278C0590A}">
      <dgm:prSet/>
      <dgm:spPr/>
      <dgm:t>
        <a:bodyPr/>
        <a:lstStyle/>
        <a:p>
          <a:endParaRPr lang="en-US"/>
        </a:p>
      </dgm:t>
    </dgm:pt>
    <dgm:pt modelId="{86D12516-10EA-4699-A596-4AD606A80DA5}" type="sibTrans" cxnId="{A77D4BE4-EFA2-42E6-8EE3-6F6278C0590A}">
      <dgm:prSet/>
      <dgm:spPr/>
      <dgm:t>
        <a:bodyPr/>
        <a:lstStyle/>
        <a:p>
          <a:endParaRPr lang="en-US"/>
        </a:p>
      </dgm:t>
    </dgm:pt>
    <dgm:pt modelId="{9F0E129B-832C-49BB-9242-CD3E4E2B151B}">
      <dgm:prSet phldr="0"/>
      <dgm:spPr/>
      <dgm:t>
        <a:bodyPr/>
        <a:lstStyle/>
        <a:p>
          <a:r>
            <a:rPr lang="en-US" sz="2200">
              <a:latin typeface="Neue Haas Grotesk Text Pro"/>
            </a:rPr>
            <a:t>2024</a:t>
          </a:r>
        </a:p>
      </dgm:t>
    </dgm:pt>
    <dgm:pt modelId="{A296B702-4A28-4A59-9881-15F8147F7C23}" type="parTrans" cxnId="{6B8AA134-14DE-49CF-AF12-908CEEF0E8B6}">
      <dgm:prSet/>
      <dgm:spPr/>
    </dgm:pt>
    <dgm:pt modelId="{56D35D1F-B792-40D0-9BFF-0F3FDDE23DD4}" type="sibTrans" cxnId="{6B8AA134-14DE-49CF-AF12-908CEEF0E8B6}">
      <dgm:prSet/>
      <dgm:spPr/>
    </dgm:pt>
    <dgm:pt modelId="{BF18A135-9702-4B82-89AB-5F289DEECB84}">
      <dgm:prSet phldr="0"/>
      <dgm:spPr/>
      <dgm:t>
        <a:bodyPr/>
        <a:lstStyle/>
        <a:p>
          <a:pPr rtl="0"/>
          <a:r>
            <a:rPr lang="en-US" sz="1800">
              <a:latin typeface="Neue Haas Grotesk Text Pro"/>
            </a:rPr>
            <a:t>Viv Ansam Coalition</a:t>
          </a:r>
        </a:p>
      </dgm:t>
    </dgm:pt>
    <dgm:pt modelId="{35656F87-D06D-42F4-9681-117DBF041477}" type="parTrans" cxnId="{680CCCDC-8F20-440E-99E9-376B046E8D24}">
      <dgm:prSet/>
      <dgm:spPr/>
    </dgm:pt>
    <dgm:pt modelId="{8ED3155F-2CFC-4491-B4F0-A81A8A9EDAF5}" type="sibTrans" cxnId="{680CCCDC-8F20-440E-99E9-376B046E8D24}">
      <dgm:prSet/>
      <dgm:spPr/>
    </dgm:pt>
    <dgm:pt modelId="{C18D9FCF-D67B-4714-BD9B-05EF89664C83}">
      <dgm:prSet phldr="0"/>
      <dgm:spPr/>
      <dgm:t>
        <a:bodyPr/>
        <a:lstStyle/>
        <a:p>
          <a:r>
            <a:rPr lang="en-US" sz="2200">
              <a:latin typeface="Neue Haas Grotesk Text Pro"/>
            </a:rPr>
            <a:t>2025</a:t>
          </a:r>
        </a:p>
      </dgm:t>
    </dgm:pt>
    <dgm:pt modelId="{9EF15CFE-E365-4714-927C-540CC378353A}" type="parTrans" cxnId="{60433C69-87AE-47EC-BF30-134F72CA3CED}">
      <dgm:prSet/>
      <dgm:spPr/>
    </dgm:pt>
    <dgm:pt modelId="{159DF503-0F87-45E9-9F66-BC0934514D6D}" type="sibTrans" cxnId="{60433C69-87AE-47EC-BF30-134F72CA3CED}">
      <dgm:prSet/>
      <dgm:spPr/>
    </dgm:pt>
    <dgm:pt modelId="{A6F21705-7D10-4C0C-954F-76B631E9F120}">
      <dgm:prSet phldr="0"/>
      <dgm:spPr/>
      <dgm:t>
        <a:bodyPr/>
        <a:lstStyle/>
        <a:p>
          <a:pPr rtl="0"/>
          <a:r>
            <a:rPr lang="en-US" sz="700">
              <a:latin typeface="Calibri"/>
              <a:ea typeface="Calibri"/>
              <a:cs typeface="Calibri"/>
            </a:rPr>
            <a:t>Gang Suppression Force</a:t>
          </a:r>
          <a:endParaRPr lang="en-US" sz="700">
            <a:latin typeface="Neue Haas Grotesk Text Pro"/>
          </a:endParaRPr>
        </a:p>
      </dgm:t>
    </dgm:pt>
    <dgm:pt modelId="{80738DFD-F330-406F-BFE7-7FD2F5DBEC68}" type="parTrans" cxnId="{90ECF50F-FD61-4104-B605-36ACFAA2641A}">
      <dgm:prSet/>
      <dgm:spPr/>
    </dgm:pt>
    <dgm:pt modelId="{A6BB8B07-7788-4A0D-A7ED-36D53457E39C}" type="sibTrans" cxnId="{90ECF50F-FD61-4104-B605-36ACFAA2641A}">
      <dgm:prSet/>
      <dgm:spPr/>
    </dgm:pt>
    <dgm:pt modelId="{D923C228-D31A-445B-883E-D0960A4D4122}">
      <dgm:prSet phldr="0"/>
      <dgm:spPr/>
      <dgm:t>
        <a:bodyPr/>
        <a:lstStyle/>
        <a:p>
          <a:pPr rtl="0"/>
          <a:r>
            <a:rPr lang="en-US" sz="700">
              <a:latin typeface="Calibri"/>
              <a:ea typeface="Calibri"/>
              <a:cs typeface="Calibri"/>
            </a:rPr>
            <a:t>+1.4 m. displaced</a:t>
          </a:r>
        </a:p>
      </dgm:t>
    </dgm:pt>
    <dgm:pt modelId="{2F3D0FEC-D489-4ABD-90BB-59D8FF7A1A62}" type="parTrans" cxnId="{C491FF7D-A60F-434C-840F-A0764C3DF504}">
      <dgm:prSet/>
      <dgm:spPr/>
    </dgm:pt>
    <dgm:pt modelId="{2E846A30-11A1-48D9-8EE0-AB3DEC29E5CA}" type="sibTrans" cxnId="{C491FF7D-A60F-434C-840F-A0764C3DF504}">
      <dgm:prSet/>
      <dgm:spPr/>
    </dgm:pt>
    <dgm:pt modelId="{A031FA29-6106-4242-BB23-05D7A4AADD7E}" type="pres">
      <dgm:prSet presAssocID="{256C3A13-C109-4F17-AA6C-E71809CF5017}" presName="Name0" presStyleCnt="0">
        <dgm:presLayoutVars>
          <dgm:chMax/>
          <dgm:chPref/>
          <dgm:animLvl val="lvl"/>
        </dgm:presLayoutVars>
      </dgm:prSet>
      <dgm:spPr/>
    </dgm:pt>
    <dgm:pt modelId="{7F8E9399-1EA7-4FA8-A8FD-29F66A9E65E8}" type="pres">
      <dgm:prSet presAssocID="{E7D619E8-8FAA-4212-A421-40268185C4C3}" presName="composite" presStyleCnt="0"/>
      <dgm:spPr/>
    </dgm:pt>
    <dgm:pt modelId="{C3890829-E5C9-489C-809A-A68A45DDB20E}" type="pres">
      <dgm:prSet presAssocID="{E7D619E8-8FAA-4212-A421-40268185C4C3}" presName="Parent1" presStyleLbl="alignNode1" presStyleIdx="0" presStyleCnt="5">
        <dgm:presLayoutVars>
          <dgm:chMax val="1"/>
          <dgm:chPref val="1"/>
          <dgm:bulletEnabled val="1"/>
        </dgm:presLayoutVars>
      </dgm:prSet>
      <dgm:spPr/>
    </dgm:pt>
    <dgm:pt modelId="{57EE9AA5-5931-4D62-A479-B4433D079398}" type="pres">
      <dgm:prSet presAssocID="{E7D619E8-8FAA-4212-A421-40268185C4C3}" presName="Childtext1" presStyleLbl="revTx" presStyleIdx="0" presStyleCnt="5">
        <dgm:presLayoutVars>
          <dgm:chMax val="0"/>
          <dgm:chPref val="0"/>
          <dgm:bulletEnabled/>
        </dgm:presLayoutVars>
      </dgm:prSet>
      <dgm:spPr/>
    </dgm:pt>
    <dgm:pt modelId="{808A8F62-D032-4CAA-A63D-68C07C6BD4AB}" type="pres">
      <dgm:prSet presAssocID="{E7D619E8-8FAA-4212-A421-40268185C4C3}" presName="ConnectLine" presStyleLbl="sibTrans1D1" presStyleIdx="0" presStyleCnt="5"/>
      <dgm:spPr>
        <a:noFill/>
        <a:ln w="12700" cap="flat" cmpd="sng" algn="ctr">
          <a:solidFill>
            <a:schemeClr val="accent5">
              <a:hueOff val="0"/>
              <a:satOff val="0"/>
              <a:lumOff val="0"/>
              <a:alphaOff val="0"/>
            </a:schemeClr>
          </a:solidFill>
          <a:prstDash val="dash"/>
          <a:miter lim="800000"/>
        </a:ln>
        <a:effectLst/>
      </dgm:spPr>
    </dgm:pt>
    <dgm:pt modelId="{459B3393-C63E-435F-8A64-8D0C6309AD40}" type="pres">
      <dgm:prSet presAssocID="{E7D619E8-8FAA-4212-A421-40268185C4C3}" presName="ConnectLineEnd" presStyleLbl="node1" presStyleIdx="0" presStyleCnt="5"/>
      <dgm:spPr/>
    </dgm:pt>
    <dgm:pt modelId="{DE0D629A-9A85-4505-81AD-0DAB687107E3}" type="pres">
      <dgm:prSet presAssocID="{E7D619E8-8FAA-4212-A421-40268185C4C3}" presName="EmptyPane" presStyleCnt="0"/>
      <dgm:spPr/>
    </dgm:pt>
    <dgm:pt modelId="{A01D3E5B-9EA0-4D02-A274-F42A8ABABACC}" type="pres">
      <dgm:prSet presAssocID="{99C74DF2-8D08-4BBA-8FCD-050ED8E3FD3A}" presName="spaceBetweenRectangles" presStyleLbl="fgAcc1" presStyleIdx="0" presStyleCnt="4"/>
      <dgm:spPr/>
    </dgm:pt>
    <dgm:pt modelId="{90A6A7D5-7428-49E9-A1DC-9F59B36E81C3}" type="pres">
      <dgm:prSet presAssocID="{1186CD38-392B-496A-9D8E-957951BF55B6}" presName="composite" presStyleCnt="0"/>
      <dgm:spPr/>
    </dgm:pt>
    <dgm:pt modelId="{0AAA0AF1-E99B-42F7-8EF8-08631E624767}" type="pres">
      <dgm:prSet presAssocID="{1186CD38-392B-496A-9D8E-957951BF55B6}" presName="Parent1" presStyleLbl="alignNode1" presStyleIdx="1" presStyleCnt="5">
        <dgm:presLayoutVars>
          <dgm:chMax val="1"/>
          <dgm:chPref val="1"/>
          <dgm:bulletEnabled val="1"/>
        </dgm:presLayoutVars>
      </dgm:prSet>
      <dgm:spPr/>
    </dgm:pt>
    <dgm:pt modelId="{A5750609-E330-485A-85D5-FBC4E0290B5A}" type="pres">
      <dgm:prSet presAssocID="{1186CD38-392B-496A-9D8E-957951BF55B6}" presName="Childtext1" presStyleLbl="revTx" presStyleIdx="1" presStyleCnt="5">
        <dgm:presLayoutVars>
          <dgm:chMax val="0"/>
          <dgm:chPref val="0"/>
          <dgm:bulletEnabled/>
        </dgm:presLayoutVars>
      </dgm:prSet>
      <dgm:spPr/>
    </dgm:pt>
    <dgm:pt modelId="{11359A41-1B07-448C-8B4F-D4AD0AFE3B63}" type="pres">
      <dgm:prSet presAssocID="{1186CD38-392B-496A-9D8E-957951BF55B6}" presName="ConnectLine" presStyleLbl="sibTrans1D1" presStyleIdx="1" presStyleCnt="5"/>
      <dgm:spPr>
        <a:noFill/>
        <a:ln w="12700" cap="flat" cmpd="sng" algn="ctr">
          <a:solidFill>
            <a:schemeClr val="accent5">
              <a:hueOff val="0"/>
              <a:satOff val="0"/>
              <a:lumOff val="0"/>
              <a:alphaOff val="0"/>
            </a:schemeClr>
          </a:solidFill>
          <a:prstDash val="dash"/>
          <a:miter lim="800000"/>
        </a:ln>
        <a:effectLst/>
      </dgm:spPr>
    </dgm:pt>
    <dgm:pt modelId="{E4F8008C-E454-468D-8979-E0ACCD1A389A}" type="pres">
      <dgm:prSet presAssocID="{1186CD38-392B-496A-9D8E-957951BF55B6}" presName="ConnectLineEnd" presStyleLbl="node1" presStyleIdx="1" presStyleCnt="5"/>
      <dgm:spPr/>
    </dgm:pt>
    <dgm:pt modelId="{02487766-AB25-4540-A393-187E66BAFFCB}" type="pres">
      <dgm:prSet presAssocID="{1186CD38-392B-496A-9D8E-957951BF55B6}" presName="EmptyPane" presStyleCnt="0"/>
      <dgm:spPr/>
    </dgm:pt>
    <dgm:pt modelId="{05B0F31A-17B8-451A-BDF6-62E3F3B4733D}" type="pres">
      <dgm:prSet presAssocID="{698476C4-EC75-4F1F-BDD8-DB39BD219079}" presName="spaceBetweenRectangles" presStyleLbl="fgAcc1" presStyleIdx="1" presStyleCnt="4"/>
      <dgm:spPr/>
    </dgm:pt>
    <dgm:pt modelId="{E8D703E5-EF87-4056-BA8A-BB4A45731F64}" type="pres">
      <dgm:prSet presAssocID="{EC244E1F-8345-4AA7-A800-B1598E6BBFF8}" presName="composite" presStyleCnt="0"/>
      <dgm:spPr/>
    </dgm:pt>
    <dgm:pt modelId="{AEB01787-95EC-4348-9A2F-FC3E8DF7173A}" type="pres">
      <dgm:prSet presAssocID="{EC244E1F-8345-4AA7-A800-B1598E6BBFF8}" presName="Parent1" presStyleLbl="alignNode1" presStyleIdx="2" presStyleCnt="5">
        <dgm:presLayoutVars>
          <dgm:chMax val="1"/>
          <dgm:chPref val="1"/>
          <dgm:bulletEnabled val="1"/>
        </dgm:presLayoutVars>
      </dgm:prSet>
      <dgm:spPr/>
    </dgm:pt>
    <dgm:pt modelId="{AB4C1D30-19B4-499D-BA9C-EBA982D6D0A0}" type="pres">
      <dgm:prSet presAssocID="{EC244E1F-8345-4AA7-A800-B1598E6BBFF8}" presName="Childtext1" presStyleLbl="revTx" presStyleIdx="2" presStyleCnt="5">
        <dgm:presLayoutVars>
          <dgm:chMax val="0"/>
          <dgm:chPref val="0"/>
          <dgm:bulletEnabled/>
        </dgm:presLayoutVars>
      </dgm:prSet>
      <dgm:spPr/>
    </dgm:pt>
    <dgm:pt modelId="{6193F7A6-2C17-4B05-AFB8-6AE5DCBF8EA1}" type="pres">
      <dgm:prSet presAssocID="{EC244E1F-8345-4AA7-A800-B1598E6BBFF8}" presName="ConnectLine" presStyleLbl="sibTrans1D1" presStyleIdx="2" presStyleCnt="5"/>
      <dgm:spPr>
        <a:noFill/>
        <a:ln w="12700" cap="flat" cmpd="sng" algn="ctr">
          <a:solidFill>
            <a:schemeClr val="accent5">
              <a:hueOff val="0"/>
              <a:satOff val="0"/>
              <a:lumOff val="0"/>
              <a:alphaOff val="0"/>
            </a:schemeClr>
          </a:solidFill>
          <a:prstDash val="dash"/>
          <a:miter lim="800000"/>
        </a:ln>
        <a:effectLst/>
      </dgm:spPr>
    </dgm:pt>
    <dgm:pt modelId="{C776F1BF-76AE-4024-930B-BE04C616A462}" type="pres">
      <dgm:prSet presAssocID="{EC244E1F-8345-4AA7-A800-B1598E6BBFF8}" presName="ConnectLineEnd" presStyleLbl="node1" presStyleIdx="2" presStyleCnt="5"/>
      <dgm:spPr/>
    </dgm:pt>
    <dgm:pt modelId="{6337F144-BD83-47F0-A0BE-5CAA926D0DA3}" type="pres">
      <dgm:prSet presAssocID="{EC244E1F-8345-4AA7-A800-B1598E6BBFF8}" presName="EmptyPane" presStyleCnt="0"/>
      <dgm:spPr/>
    </dgm:pt>
    <dgm:pt modelId="{EAA58FC1-7CA1-4869-B820-13114FEC7B1D}" type="pres">
      <dgm:prSet presAssocID="{34690D93-A7C4-4282-8D97-A45FF7E388CA}" presName="spaceBetweenRectangles" presStyleLbl="fgAcc1" presStyleIdx="2" presStyleCnt="4"/>
      <dgm:spPr/>
    </dgm:pt>
    <dgm:pt modelId="{FF65D980-002C-40DF-8CC6-E6E25E8E1627}" type="pres">
      <dgm:prSet presAssocID="{9F0E129B-832C-49BB-9242-CD3E4E2B151B}" presName="composite" presStyleCnt="0"/>
      <dgm:spPr/>
    </dgm:pt>
    <dgm:pt modelId="{C8725E4A-1541-4786-9809-630A0F027644}" type="pres">
      <dgm:prSet presAssocID="{9F0E129B-832C-49BB-9242-CD3E4E2B151B}" presName="Parent1" presStyleLbl="alignNode1" presStyleIdx="3" presStyleCnt="5">
        <dgm:presLayoutVars>
          <dgm:chMax val="1"/>
          <dgm:chPref val="1"/>
          <dgm:bulletEnabled val="1"/>
        </dgm:presLayoutVars>
      </dgm:prSet>
      <dgm:spPr/>
    </dgm:pt>
    <dgm:pt modelId="{C4A8C9E5-643A-44CF-A673-50995C3288E0}" type="pres">
      <dgm:prSet presAssocID="{9F0E129B-832C-49BB-9242-CD3E4E2B151B}" presName="Childtext1" presStyleLbl="revTx" presStyleIdx="3" presStyleCnt="5">
        <dgm:presLayoutVars>
          <dgm:chMax val="0"/>
          <dgm:chPref val="0"/>
          <dgm:bulletEnabled/>
        </dgm:presLayoutVars>
      </dgm:prSet>
      <dgm:spPr/>
    </dgm:pt>
    <dgm:pt modelId="{2216E914-AED9-45E9-8A9D-EEF0350048A7}" type="pres">
      <dgm:prSet presAssocID="{9F0E129B-832C-49BB-9242-CD3E4E2B151B}" presName="ConnectLine" presStyleLbl="sibTrans1D1" presStyleIdx="3" presStyleCnt="5"/>
      <dgm:spPr>
        <a:noFill/>
        <a:ln w="12700" cap="flat" cmpd="sng" algn="ctr">
          <a:solidFill>
            <a:schemeClr val="accent5">
              <a:hueOff val="0"/>
              <a:satOff val="0"/>
              <a:lumOff val="0"/>
              <a:alphaOff val="0"/>
            </a:schemeClr>
          </a:solidFill>
          <a:prstDash val="dash"/>
          <a:miter lim="800000"/>
        </a:ln>
        <a:effectLst/>
      </dgm:spPr>
    </dgm:pt>
    <dgm:pt modelId="{6B790882-075C-448C-9C33-86B56204C615}" type="pres">
      <dgm:prSet presAssocID="{9F0E129B-832C-49BB-9242-CD3E4E2B151B}" presName="ConnectLineEnd" presStyleLbl="node1" presStyleIdx="3" presStyleCnt="5"/>
      <dgm:spPr/>
    </dgm:pt>
    <dgm:pt modelId="{83135A81-D994-4327-BFCC-28C3C244F14A}" type="pres">
      <dgm:prSet presAssocID="{9F0E129B-832C-49BB-9242-CD3E4E2B151B}" presName="EmptyPane" presStyleCnt="0"/>
      <dgm:spPr/>
    </dgm:pt>
    <dgm:pt modelId="{FAA10883-265C-4D09-A61F-9BB6ABB01196}" type="pres">
      <dgm:prSet presAssocID="{56D35D1F-B792-40D0-9BFF-0F3FDDE23DD4}" presName="spaceBetweenRectangles" presStyleLbl="fgAcc1" presStyleIdx="3" presStyleCnt="4"/>
      <dgm:spPr/>
    </dgm:pt>
    <dgm:pt modelId="{835DF8DC-8C96-465F-8FD6-85B35E3CA508}" type="pres">
      <dgm:prSet presAssocID="{C18D9FCF-D67B-4714-BD9B-05EF89664C83}" presName="composite" presStyleCnt="0"/>
      <dgm:spPr/>
    </dgm:pt>
    <dgm:pt modelId="{7FAC946E-CCB7-46A0-A7E4-FACA4E349D58}" type="pres">
      <dgm:prSet presAssocID="{C18D9FCF-D67B-4714-BD9B-05EF89664C83}" presName="Parent1" presStyleLbl="alignNode1" presStyleIdx="4" presStyleCnt="5">
        <dgm:presLayoutVars>
          <dgm:chMax val="1"/>
          <dgm:chPref val="1"/>
          <dgm:bulletEnabled val="1"/>
        </dgm:presLayoutVars>
      </dgm:prSet>
      <dgm:spPr/>
    </dgm:pt>
    <dgm:pt modelId="{60393EB9-C9B1-448F-A2A8-F77FE2DEF098}" type="pres">
      <dgm:prSet presAssocID="{C18D9FCF-D67B-4714-BD9B-05EF89664C83}" presName="Childtext1" presStyleLbl="revTx" presStyleIdx="4" presStyleCnt="5">
        <dgm:presLayoutVars>
          <dgm:chMax val="0"/>
          <dgm:chPref val="0"/>
          <dgm:bulletEnabled/>
        </dgm:presLayoutVars>
      </dgm:prSet>
      <dgm:spPr/>
    </dgm:pt>
    <dgm:pt modelId="{741FE65D-109E-48AF-B6C9-4A369744BAEE}" type="pres">
      <dgm:prSet presAssocID="{C18D9FCF-D67B-4714-BD9B-05EF89664C83}" presName="ConnectLine" presStyleLbl="sibTrans1D1" presStyleIdx="4" presStyleCnt="5"/>
      <dgm:spPr>
        <a:noFill/>
        <a:ln w="12700" cap="flat" cmpd="sng" algn="ctr">
          <a:solidFill>
            <a:schemeClr val="accent5">
              <a:hueOff val="0"/>
              <a:satOff val="0"/>
              <a:lumOff val="0"/>
              <a:alphaOff val="0"/>
            </a:schemeClr>
          </a:solidFill>
          <a:prstDash val="dash"/>
          <a:miter lim="800000"/>
        </a:ln>
        <a:effectLst/>
      </dgm:spPr>
    </dgm:pt>
    <dgm:pt modelId="{0FE2F09B-870E-4C29-BDEA-E92329CB7CB1}" type="pres">
      <dgm:prSet presAssocID="{C18D9FCF-D67B-4714-BD9B-05EF89664C83}" presName="ConnectLineEnd" presStyleLbl="node1" presStyleIdx="4" presStyleCnt="5"/>
      <dgm:spPr/>
    </dgm:pt>
    <dgm:pt modelId="{EC739708-9090-46ED-8A2E-2964F81DA1CA}" type="pres">
      <dgm:prSet presAssocID="{C18D9FCF-D67B-4714-BD9B-05EF89664C83}" presName="EmptyPane" presStyleCnt="0"/>
      <dgm:spPr/>
    </dgm:pt>
  </dgm:ptLst>
  <dgm:cxnLst>
    <dgm:cxn modelId="{90ECF50F-FD61-4104-B605-36ACFAA2641A}" srcId="{C18D9FCF-D67B-4714-BD9B-05EF89664C83}" destId="{A6F21705-7D10-4C0C-954F-76B631E9F120}" srcOrd="0" destOrd="0" parTransId="{80738DFD-F330-406F-BFE7-7FD2F5DBEC68}" sibTransId="{A6BB8B07-7788-4A0D-A7ED-36D53457E39C}"/>
    <dgm:cxn modelId="{2137001F-04E6-4D80-8BBD-0FD9BE1E126E}" srcId="{1186CD38-392B-496A-9D8E-957951BF55B6}" destId="{59239E53-D2B8-4157-BA99-BD29BB769F4A}" srcOrd="0" destOrd="0" parTransId="{8878B6C1-BEE9-45DE-9250-F3B15FC3594A}" sibTransId="{795420C9-B2A9-41A7-A049-4E34EBD53030}"/>
    <dgm:cxn modelId="{A60CB732-D933-4CB3-9963-8E47A66F9BE5}" type="presOf" srcId="{BF18A135-9702-4B82-89AB-5F289DEECB84}" destId="{C4A8C9E5-643A-44CF-A673-50995C3288E0}" srcOrd="0" destOrd="0" presId="urn:microsoft.com/office/officeart/2016/7/layout/HexagonTimeline"/>
    <dgm:cxn modelId="{6B8AA134-14DE-49CF-AF12-908CEEF0E8B6}" srcId="{256C3A13-C109-4F17-AA6C-E71809CF5017}" destId="{9F0E129B-832C-49BB-9242-CD3E4E2B151B}" srcOrd="3" destOrd="0" parTransId="{A296B702-4A28-4A59-9881-15F8147F7C23}" sibTransId="{56D35D1F-B792-40D0-9BFF-0F3FDDE23DD4}"/>
    <dgm:cxn modelId="{F2D5445B-8BFA-4609-8CD4-770EC9F11996}" type="presOf" srcId="{EC244E1F-8345-4AA7-A800-B1598E6BBFF8}" destId="{AEB01787-95EC-4348-9A2F-FC3E8DF7173A}" srcOrd="0" destOrd="0" presId="urn:microsoft.com/office/officeart/2016/7/layout/HexagonTimeline"/>
    <dgm:cxn modelId="{976F6E41-5E45-48BE-ADD8-796F28615D06}" srcId="{256C3A13-C109-4F17-AA6C-E71809CF5017}" destId="{1186CD38-392B-496A-9D8E-957951BF55B6}" srcOrd="1" destOrd="0" parTransId="{D6EC8E0B-8DCF-4E7D-BE88-F3FB54E54864}" sibTransId="{698476C4-EC75-4F1F-BDD8-DB39BD219079}"/>
    <dgm:cxn modelId="{60433C69-87AE-47EC-BF30-134F72CA3CED}" srcId="{256C3A13-C109-4F17-AA6C-E71809CF5017}" destId="{C18D9FCF-D67B-4714-BD9B-05EF89664C83}" srcOrd="4" destOrd="0" parTransId="{9EF15CFE-E365-4714-927C-540CC378353A}" sibTransId="{159DF503-0F87-45E9-9F66-BC0934514D6D}"/>
    <dgm:cxn modelId="{54058050-16D1-44A3-8B74-ED676FEF1702}" srcId="{256C3A13-C109-4F17-AA6C-E71809CF5017}" destId="{EC244E1F-8345-4AA7-A800-B1598E6BBFF8}" srcOrd="2" destOrd="0" parTransId="{9452C194-0FAA-4FFF-9864-94788C76ACEC}" sibTransId="{34690D93-A7C4-4282-8D97-A45FF7E388CA}"/>
    <dgm:cxn modelId="{B8EA6C79-6C47-4A37-9BD7-7D5D9A927BFE}" srcId="{E7D619E8-8FAA-4212-A421-40268185C4C3}" destId="{C8664950-EECA-4C3F-BC56-3455491DA0B6}" srcOrd="0" destOrd="0" parTransId="{2A87B822-990A-4654-8FC5-34A58463D10C}" sibTransId="{F64CAFB3-2FBD-4A44-84CE-59DE5F4D947D}"/>
    <dgm:cxn modelId="{C491FF7D-A60F-434C-840F-A0764C3DF504}" srcId="{C18D9FCF-D67B-4714-BD9B-05EF89664C83}" destId="{D923C228-D31A-445B-883E-D0960A4D4122}" srcOrd="1" destOrd="0" parTransId="{2F3D0FEC-D489-4ABD-90BB-59D8FF7A1A62}" sibTransId="{2E846A30-11A1-48D9-8EE0-AB3DEC29E5CA}"/>
    <dgm:cxn modelId="{1D0C3E9A-6BA8-4062-BFD0-13408A7719A9}" type="presOf" srcId="{1186CD38-392B-496A-9D8E-957951BF55B6}" destId="{0AAA0AF1-E99B-42F7-8EF8-08631E624767}" srcOrd="0" destOrd="0" presId="urn:microsoft.com/office/officeart/2016/7/layout/HexagonTimeline"/>
    <dgm:cxn modelId="{9D402FA9-341E-4D50-B57B-565CFB182D41}" type="presOf" srcId="{AD657459-3AA6-426A-87D3-672259B39E6D}" destId="{AB4C1D30-19B4-499D-BA9C-EBA982D6D0A0}" srcOrd="0" destOrd="0" presId="urn:microsoft.com/office/officeart/2016/7/layout/HexagonTimeline"/>
    <dgm:cxn modelId="{63CDA7A9-B34E-452E-90EB-DA8462CC0EA3}" type="presOf" srcId="{C18D9FCF-D67B-4714-BD9B-05EF89664C83}" destId="{7FAC946E-CCB7-46A0-A7E4-FACA4E349D58}" srcOrd="0" destOrd="0" presId="urn:microsoft.com/office/officeart/2016/7/layout/HexagonTimeline"/>
    <dgm:cxn modelId="{75ABBEAF-E646-4322-B4FD-F3A615C5559D}" type="presOf" srcId="{C8664950-EECA-4C3F-BC56-3455491DA0B6}" destId="{57EE9AA5-5931-4D62-A479-B4433D079398}" srcOrd="0" destOrd="0" presId="urn:microsoft.com/office/officeart/2016/7/layout/HexagonTimeline"/>
    <dgm:cxn modelId="{970C41BE-BF63-493F-B69B-1F9EAD732CA2}" type="presOf" srcId="{D923C228-D31A-445B-883E-D0960A4D4122}" destId="{60393EB9-C9B1-448F-A2A8-F77FE2DEF098}" srcOrd="0" destOrd="1" presId="urn:microsoft.com/office/officeart/2016/7/layout/HexagonTimeline"/>
    <dgm:cxn modelId="{65C31BC7-746D-4530-A428-AF23B5C7A421}" srcId="{256C3A13-C109-4F17-AA6C-E71809CF5017}" destId="{E7D619E8-8FAA-4212-A421-40268185C4C3}" srcOrd="0" destOrd="0" parTransId="{E5E5A7D5-4042-4D2E-839F-C97FB871E8A3}" sibTransId="{99C74DF2-8D08-4BBA-8FCD-050ED8E3FD3A}"/>
    <dgm:cxn modelId="{0B5729CA-36ED-405E-A75D-E638707644F9}" type="presOf" srcId="{E7D619E8-8FAA-4212-A421-40268185C4C3}" destId="{C3890829-E5C9-489C-809A-A68A45DDB20E}" srcOrd="0" destOrd="0" presId="urn:microsoft.com/office/officeart/2016/7/layout/HexagonTimeline"/>
    <dgm:cxn modelId="{680CCCDC-8F20-440E-99E9-376B046E8D24}" srcId="{9F0E129B-832C-49BB-9242-CD3E4E2B151B}" destId="{BF18A135-9702-4B82-89AB-5F289DEECB84}" srcOrd="0" destOrd="0" parTransId="{35656F87-D06D-42F4-9681-117DBF041477}" sibTransId="{8ED3155F-2CFC-4491-B4F0-A81A8A9EDAF5}"/>
    <dgm:cxn modelId="{39CB92E2-0FAB-4136-9341-88A93B82A854}" type="presOf" srcId="{A6F21705-7D10-4C0C-954F-76B631E9F120}" destId="{60393EB9-C9B1-448F-A2A8-F77FE2DEF098}" srcOrd="0" destOrd="0" presId="urn:microsoft.com/office/officeart/2016/7/layout/HexagonTimeline"/>
    <dgm:cxn modelId="{A77D4BE4-EFA2-42E6-8EE3-6F6278C0590A}" srcId="{EC244E1F-8345-4AA7-A800-B1598E6BBFF8}" destId="{AD657459-3AA6-426A-87D3-672259B39E6D}" srcOrd="0" destOrd="0" parTransId="{811CCC63-EBF9-4ED1-8020-A6895F09EB3D}" sibTransId="{86D12516-10EA-4699-A596-4AD606A80DA5}"/>
    <dgm:cxn modelId="{DB0A67F0-69B4-4575-807E-89A863B5714F}" type="presOf" srcId="{9F0E129B-832C-49BB-9242-CD3E4E2B151B}" destId="{C8725E4A-1541-4786-9809-630A0F027644}" srcOrd="0" destOrd="0" presId="urn:microsoft.com/office/officeart/2016/7/layout/HexagonTimeline"/>
    <dgm:cxn modelId="{A8B0EBF5-F925-4263-BFF9-EF2C76A9D301}" type="presOf" srcId="{256C3A13-C109-4F17-AA6C-E71809CF5017}" destId="{A031FA29-6106-4242-BB23-05D7A4AADD7E}" srcOrd="0" destOrd="0" presId="urn:microsoft.com/office/officeart/2016/7/layout/HexagonTimeline"/>
    <dgm:cxn modelId="{BD09D6F6-7F12-417A-8239-3A69BE59D2B7}" type="presOf" srcId="{59239E53-D2B8-4157-BA99-BD29BB769F4A}" destId="{A5750609-E330-485A-85D5-FBC4E0290B5A}" srcOrd="0" destOrd="0" presId="urn:microsoft.com/office/officeart/2016/7/layout/HexagonTimeline"/>
    <dgm:cxn modelId="{72AD5BA1-47A2-423D-81DB-A3C314D74B55}" type="presParOf" srcId="{A031FA29-6106-4242-BB23-05D7A4AADD7E}" destId="{7F8E9399-1EA7-4FA8-A8FD-29F66A9E65E8}" srcOrd="0" destOrd="0" presId="urn:microsoft.com/office/officeart/2016/7/layout/HexagonTimeline"/>
    <dgm:cxn modelId="{EADE9552-D38F-42A2-8FD9-71AC09908941}" type="presParOf" srcId="{7F8E9399-1EA7-4FA8-A8FD-29F66A9E65E8}" destId="{C3890829-E5C9-489C-809A-A68A45DDB20E}" srcOrd="0" destOrd="0" presId="urn:microsoft.com/office/officeart/2016/7/layout/HexagonTimeline"/>
    <dgm:cxn modelId="{6B836ACA-11F5-4572-9C0E-DD221F40DD6F}" type="presParOf" srcId="{7F8E9399-1EA7-4FA8-A8FD-29F66A9E65E8}" destId="{57EE9AA5-5931-4D62-A479-B4433D079398}" srcOrd="1" destOrd="0" presId="urn:microsoft.com/office/officeart/2016/7/layout/HexagonTimeline"/>
    <dgm:cxn modelId="{AED33AED-FD8F-4C53-BC69-80216DFF4D5C}" type="presParOf" srcId="{7F8E9399-1EA7-4FA8-A8FD-29F66A9E65E8}" destId="{808A8F62-D032-4CAA-A63D-68C07C6BD4AB}" srcOrd="2" destOrd="0" presId="urn:microsoft.com/office/officeart/2016/7/layout/HexagonTimeline"/>
    <dgm:cxn modelId="{45099983-76DB-4617-8B9E-9B3F1C0E2CAE}" type="presParOf" srcId="{7F8E9399-1EA7-4FA8-A8FD-29F66A9E65E8}" destId="{459B3393-C63E-435F-8A64-8D0C6309AD40}" srcOrd="3" destOrd="0" presId="urn:microsoft.com/office/officeart/2016/7/layout/HexagonTimeline"/>
    <dgm:cxn modelId="{A1A98F15-F6B3-476E-A49A-BB809ED38740}" type="presParOf" srcId="{7F8E9399-1EA7-4FA8-A8FD-29F66A9E65E8}" destId="{DE0D629A-9A85-4505-81AD-0DAB687107E3}" srcOrd="4" destOrd="0" presId="urn:microsoft.com/office/officeart/2016/7/layout/HexagonTimeline"/>
    <dgm:cxn modelId="{302368BF-F126-4D8A-8A67-7C313076F66A}" type="presParOf" srcId="{A031FA29-6106-4242-BB23-05D7A4AADD7E}" destId="{A01D3E5B-9EA0-4D02-A274-F42A8ABABACC}" srcOrd="1" destOrd="0" presId="urn:microsoft.com/office/officeart/2016/7/layout/HexagonTimeline"/>
    <dgm:cxn modelId="{19AFE1B2-5BA1-4EED-890C-5BFF85297CF1}" type="presParOf" srcId="{A031FA29-6106-4242-BB23-05D7A4AADD7E}" destId="{90A6A7D5-7428-49E9-A1DC-9F59B36E81C3}" srcOrd="2" destOrd="0" presId="urn:microsoft.com/office/officeart/2016/7/layout/HexagonTimeline"/>
    <dgm:cxn modelId="{EE961058-D880-4EF5-9223-2277285C6017}" type="presParOf" srcId="{90A6A7D5-7428-49E9-A1DC-9F59B36E81C3}" destId="{0AAA0AF1-E99B-42F7-8EF8-08631E624767}" srcOrd="0" destOrd="0" presId="urn:microsoft.com/office/officeart/2016/7/layout/HexagonTimeline"/>
    <dgm:cxn modelId="{D018171A-8055-4BAC-B77F-1F902AACE0A5}" type="presParOf" srcId="{90A6A7D5-7428-49E9-A1DC-9F59B36E81C3}" destId="{A5750609-E330-485A-85D5-FBC4E0290B5A}" srcOrd="1" destOrd="0" presId="urn:microsoft.com/office/officeart/2016/7/layout/HexagonTimeline"/>
    <dgm:cxn modelId="{9919446A-EC2F-40E7-A749-AA6A42EF2409}" type="presParOf" srcId="{90A6A7D5-7428-49E9-A1DC-9F59B36E81C3}" destId="{11359A41-1B07-448C-8B4F-D4AD0AFE3B63}" srcOrd="2" destOrd="0" presId="urn:microsoft.com/office/officeart/2016/7/layout/HexagonTimeline"/>
    <dgm:cxn modelId="{0AF364FA-AEA2-4C8B-BA95-5D24F8FCC32E}" type="presParOf" srcId="{90A6A7D5-7428-49E9-A1DC-9F59B36E81C3}" destId="{E4F8008C-E454-468D-8979-E0ACCD1A389A}" srcOrd="3" destOrd="0" presId="urn:microsoft.com/office/officeart/2016/7/layout/HexagonTimeline"/>
    <dgm:cxn modelId="{6E209359-A878-4913-9FC8-C07D0AC2D49F}" type="presParOf" srcId="{90A6A7D5-7428-49E9-A1DC-9F59B36E81C3}" destId="{02487766-AB25-4540-A393-187E66BAFFCB}" srcOrd="4" destOrd="0" presId="urn:microsoft.com/office/officeart/2016/7/layout/HexagonTimeline"/>
    <dgm:cxn modelId="{47BFF503-16BF-413D-8415-4B7DF2103513}" type="presParOf" srcId="{A031FA29-6106-4242-BB23-05D7A4AADD7E}" destId="{05B0F31A-17B8-451A-BDF6-62E3F3B4733D}" srcOrd="3" destOrd="0" presId="urn:microsoft.com/office/officeart/2016/7/layout/HexagonTimeline"/>
    <dgm:cxn modelId="{71946E25-C9F3-484F-88CE-3982DBCA7738}" type="presParOf" srcId="{A031FA29-6106-4242-BB23-05D7A4AADD7E}" destId="{E8D703E5-EF87-4056-BA8A-BB4A45731F64}" srcOrd="4" destOrd="0" presId="urn:microsoft.com/office/officeart/2016/7/layout/HexagonTimeline"/>
    <dgm:cxn modelId="{F2409540-5CF7-4FAD-9268-F40384226667}" type="presParOf" srcId="{E8D703E5-EF87-4056-BA8A-BB4A45731F64}" destId="{AEB01787-95EC-4348-9A2F-FC3E8DF7173A}" srcOrd="0" destOrd="0" presId="urn:microsoft.com/office/officeart/2016/7/layout/HexagonTimeline"/>
    <dgm:cxn modelId="{5A681363-983B-4A46-83DD-20ADF6FC8872}" type="presParOf" srcId="{E8D703E5-EF87-4056-BA8A-BB4A45731F64}" destId="{AB4C1D30-19B4-499D-BA9C-EBA982D6D0A0}" srcOrd="1" destOrd="0" presId="urn:microsoft.com/office/officeart/2016/7/layout/HexagonTimeline"/>
    <dgm:cxn modelId="{5AAE1DA6-1403-45F1-BF34-850E5859258F}" type="presParOf" srcId="{E8D703E5-EF87-4056-BA8A-BB4A45731F64}" destId="{6193F7A6-2C17-4B05-AFB8-6AE5DCBF8EA1}" srcOrd="2" destOrd="0" presId="urn:microsoft.com/office/officeart/2016/7/layout/HexagonTimeline"/>
    <dgm:cxn modelId="{9F98C52D-FBB3-4179-A24B-9523F19BF155}" type="presParOf" srcId="{E8D703E5-EF87-4056-BA8A-BB4A45731F64}" destId="{C776F1BF-76AE-4024-930B-BE04C616A462}" srcOrd="3" destOrd="0" presId="urn:microsoft.com/office/officeart/2016/7/layout/HexagonTimeline"/>
    <dgm:cxn modelId="{58E01082-C61F-4138-9DF9-C34D48C255A0}" type="presParOf" srcId="{E8D703E5-EF87-4056-BA8A-BB4A45731F64}" destId="{6337F144-BD83-47F0-A0BE-5CAA926D0DA3}" srcOrd="4" destOrd="0" presId="urn:microsoft.com/office/officeart/2016/7/layout/HexagonTimeline"/>
    <dgm:cxn modelId="{2B4F85F3-F69C-4BCC-8D25-192AF27DE028}" type="presParOf" srcId="{A031FA29-6106-4242-BB23-05D7A4AADD7E}" destId="{EAA58FC1-7CA1-4869-B820-13114FEC7B1D}" srcOrd="5" destOrd="0" presId="urn:microsoft.com/office/officeart/2016/7/layout/HexagonTimeline"/>
    <dgm:cxn modelId="{05C66E59-C1E5-426F-90DB-27B6FA699667}" type="presParOf" srcId="{A031FA29-6106-4242-BB23-05D7A4AADD7E}" destId="{FF65D980-002C-40DF-8CC6-E6E25E8E1627}" srcOrd="6" destOrd="0" presId="urn:microsoft.com/office/officeart/2016/7/layout/HexagonTimeline"/>
    <dgm:cxn modelId="{2140FF80-3DC2-4DAD-80EA-44B4EBBB5204}" type="presParOf" srcId="{FF65D980-002C-40DF-8CC6-E6E25E8E1627}" destId="{C8725E4A-1541-4786-9809-630A0F027644}" srcOrd="0" destOrd="0" presId="urn:microsoft.com/office/officeart/2016/7/layout/HexagonTimeline"/>
    <dgm:cxn modelId="{B799A505-5BE1-46F8-9A32-2B66549662C7}" type="presParOf" srcId="{FF65D980-002C-40DF-8CC6-E6E25E8E1627}" destId="{C4A8C9E5-643A-44CF-A673-50995C3288E0}" srcOrd="1" destOrd="0" presId="urn:microsoft.com/office/officeart/2016/7/layout/HexagonTimeline"/>
    <dgm:cxn modelId="{2D867845-DA66-4F40-8F4E-939381454EAD}" type="presParOf" srcId="{FF65D980-002C-40DF-8CC6-E6E25E8E1627}" destId="{2216E914-AED9-45E9-8A9D-EEF0350048A7}" srcOrd="2" destOrd="0" presId="urn:microsoft.com/office/officeart/2016/7/layout/HexagonTimeline"/>
    <dgm:cxn modelId="{96B441AF-E591-46C5-A729-4E428A4ECE34}" type="presParOf" srcId="{FF65D980-002C-40DF-8CC6-E6E25E8E1627}" destId="{6B790882-075C-448C-9C33-86B56204C615}" srcOrd="3" destOrd="0" presId="urn:microsoft.com/office/officeart/2016/7/layout/HexagonTimeline"/>
    <dgm:cxn modelId="{B5897BFA-14D1-4A1C-B5A2-B2A8C7CED939}" type="presParOf" srcId="{FF65D980-002C-40DF-8CC6-E6E25E8E1627}" destId="{83135A81-D994-4327-BFCC-28C3C244F14A}" srcOrd="4" destOrd="0" presId="urn:microsoft.com/office/officeart/2016/7/layout/HexagonTimeline"/>
    <dgm:cxn modelId="{B3D47A80-51F1-4A91-8A53-23149CF1FB28}" type="presParOf" srcId="{A031FA29-6106-4242-BB23-05D7A4AADD7E}" destId="{FAA10883-265C-4D09-A61F-9BB6ABB01196}" srcOrd="7" destOrd="0" presId="urn:microsoft.com/office/officeart/2016/7/layout/HexagonTimeline"/>
    <dgm:cxn modelId="{2DE8D896-8C09-41FE-8B53-3BED4847E617}" type="presParOf" srcId="{A031FA29-6106-4242-BB23-05D7A4AADD7E}" destId="{835DF8DC-8C96-465F-8FD6-85B35E3CA508}" srcOrd="8" destOrd="0" presId="urn:microsoft.com/office/officeart/2016/7/layout/HexagonTimeline"/>
    <dgm:cxn modelId="{E071864D-DD0E-4AFF-9C07-59B47A465B67}" type="presParOf" srcId="{835DF8DC-8C96-465F-8FD6-85B35E3CA508}" destId="{7FAC946E-CCB7-46A0-A7E4-FACA4E349D58}" srcOrd="0" destOrd="0" presId="urn:microsoft.com/office/officeart/2016/7/layout/HexagonTimeline"/>
    <dgm:cxn modelId="{E1363227-6E09-4DCD-98B7-52D5556E3B50}" type="presParOf" srcId="{835DF8DC-8C96-465F-8FD6-85B35E3CA508}" destId="{60393EB9-C9B1-448F-A2A8-F77FE2DEF098}" srcOrd="1" destOrd="0" presId="urn:microsoft.com/office/officeart/2016/7/layout/HexagonTimeline"/>
    <dgm:cxn modelId="{9DECCD16-6762-4E56-9C44-7FD1C8AAD847}" type="presParOf" srcId="{835DF8DC-8C96-465F-8FD6-85B35E3CA508}" destId="{741FE65D-109E-48AF-B6C9-4A369744BAEE}" srcOrd="2" destOrd="0" presId="urn:microsoft.com/office/officeart/2016/7/layout/HexagonTimeline"/>
    <dgm:cxn modelId="{D673EEF5-DC69-4A28-BDEF-6855F3D3656D}" type="presParOf" srcId="{835DF8DC-8C96-465F-8FD6-85B35E3CA508}" destId="{0FE2F09B-870E-4C29-BDEA-E92329CB7CB1}" srcOrd="3" destOrd="0" presId="urn:microsoft.com/office/officeart/2016/7/layout/HexagonTimeline"/>
    <dgm:cxn modelId="{DDE61F4E-69DB-41A4-8973-CEAC709052A7}" type="presParOf" srcId="{835DF8DC-8C96-465F-8FD6-85B35E3CA508}" destId="{EC739708-9090-46ED-8A2E-2964F81DA1CA}" srcOrd="4" destOrd="0" presId="urn:microsoft.com/office/officeart/2016/7/layout/Hexagon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90829-E5C9-489C-809A-A68A45DDB20E}">
      <dsp:nvSpPr>
        <dsp:cNvPr id="0" name=""/>
        <dsp:cNvSpPr/>
      </dsp:nvSpPr>
      <dsp:spPr>
        <a:xfrm>
          <a:off x="293116" y="2554223"/>
          <a:ext cx="1500911" cy="696606"/>
        </a:xfrm>
        <a:prstGeom prst="homePlate">
          <a:avLst>
            <a:gd name="adj" fmla="val 4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kern="1200">
              <a:latin typeface="Neue Haas Grotesk Text Pro"/>
            </a:rPr>
            <a:t>2021</a:t>
          </a:r>
          <a:endParaRPr lang="en-US" sz="1600" kern="1200"/>
        </a:p>
      </dsp:txBody>
      <dsp:txXfrm>
        <a:off x="293116" y="2554223"/>
        <a:ext cx="1361590" cy="696606"/>
      </dsp:txXfrm>
    </dsp:sp>
    <dsp:sp modelId="{57EE9AA5-5931-4D62-A479-B4433D079398}">
      <dsp:nvSpPr>
        <dsp:cNvPr id="0" name=""/>
        <dsp:cNvSpPr/>
      </dsp:nvSpPr>
      <dsp:spPr>
        <a:xfrm>
          <a:off x="1272" y="0"/>
          <a:ext cx="2084599" cy="1857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a:lnSpc>
              <a:spcPct val="90000"/>
            </a:lnSpc>
            <a:spcBef>
              <a:spcPct val="0"/>
            </a:spcBef>
            <a:spcAft>
              <a:spcPct val="35000"/>
            </a:spcAft>
            <a:buNone/>
          </a:pPr>
          <a:r>
            <a:rPr lang="en-US" sz="1600" kern="1200">
              <a:latin typeface="Neue Haas Grotesk Text Pro"/>
            </a:rPr>
            <a:t>Assassination of President Jovenel Moise</a:t>
          </a:r>
          <a:endParaRPr lang="en-US" sz="1600" kern="1200"/>
        </a:p>
      </dsp:txBody>
      <dsp:txXfrm>
        <a:off x="1272" y="0"/>
        <a:ext cx="2084599" cy="1857617"/>
      </dsp:txXfrm>
    </dsp:sp>
    <dsp:sp modelId="{A01D3E5B-9EA0-4D02-A274-F42A8ABABACC}">
      <dsp:nvSpPr>
        <dsp:cNvPr id="0" name=""/>
        <dsp:cNvSpPr/>
      </dsp:nvSpPr>
      <dsp:spPr>
        <a:xfrm>
          <a:off x="1794028" y="2902527"/>
          <a:ext cx="583687" cy="0"/>
        </a:xfrm>
        <a:custGeom>
          <a:avLst/>
          <a:gdLst/>
          <a:ahLst/>
          <a:cxnLst/>
          <a:rect l="0" t="0" r="0" b="0"/>
          <a:pathLst>
            <a:path>
              <a:moveTo>
                <a:pt x="0" y="0"/>
              </a:moveTo>
              <a:lnTo>
                <a:pt x="583687"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8A8F62-D032-4CAA-A63D-68C07C6BD4AB}">
      <dsp:nvSpPr>
        <dsp:cNvPr id="0" name=""/>
        <dsp:cNvSpPr/>
      </dsp:nvSpPr>
      <dsp:spPr>
        <a:xfrm>
          <a:off x="1043572" y="1973718"/>
          <a:ext cx="0" cy="580505"/>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59B3393-C63E-435F-8A64-8D0C6309AD40}">
      <dsp:nvSpPr>
        <dsp:cNvPr id="0" name=""/>
        <dsp:cNvSpPr/>
      </dsp:nvSpPr>
      <dsp:spPr>
        <a:xfrm>
          <a:off x="985521" y="1857617"/>
          <a:ext cx="116101" cy="1161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A0AF1-E99B-42F7-8EF8-08631E624767}">
      <dsp:nvSpPr>
        <dsp:cNvPr id="0" name=""/>
        <dsp:cNvSpPr/>
      </dsp:nvSpPr>
      <dsp:spPr>
        <a:xfrm>
          <a:off x="2377716" y="2554223"/>
          <a:ext cx="1500911" cy="696606"/>
        </a:xfrm>
        <a:prstGeom prst="hexagon">
          <a:avLst>
            <a:gd name="adj" fmla="val 40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kern="1200">
              <a:latin typeface="Neue Haas Grotesk Text Pro"/>
            </a:rPr>
            <a:t>2022</a:t>
          </a:r>
          <a:endParaRPr lang="en-US" sz="1600" kern="1200"/>
        </a:p>
      </dsp:txBody>
      <dsp:txXfrm>
        <a:off x="2595673" y="2655382"/>
        <a:ext cx="1064997" cy="494288"/>
      </dsp:txXfrm>
    </dsp:sp>
    <dsp:sp modelId="{A5750609-E330-485A-85D5-FBC4E0290B5A}">
      <dsp:nvSpPr>
        <dsp:cNvPr id="0" name=""/>
        <dsp:cNvSpPr/>
      </dsp:nvSpPr>
      <dsp:spPr>
        <a:xfrm>
          <a:off x="2085872" y="3947436"/>
          <a:ext cx="2084599" cy="1857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a:lnSpc>
              <a:spcPct val="90000"/>
            </a:lnSpc>
            <a:spcBef>
              <a:spcPct val="0"/>
            </a:spcBef>
            <a:spcAft>
              <a:spcPct val="35000"/>
            </a:spcAft>
            <a:buNone/>
          </a:pPr>
          <a:r>
            <a:rPr lang="en-US" sz="1600" kern="1200">
              <a:latin typeface="Neue Haas Grotesk Text Pro"/>
            </a:rPr>
            <a:t>Increase of G9 vs GPEP violence</a:t>
          </a:r>
          <a:endParaRPr lang="en-US" sz="1600" kern="1200"/>
        </a:p>
      </dsp:txBody>
      <dsp:txXfrm>
        <a:off x="2085872" y="3947436"/>
        <a:ext cx="2084599" cy="1857617"/>
      </dsp:txXfrm>
    </dsp:sp>
    <dsp:sp modelId="{05B0F31A-17B8-451A-BDF6-62E3F3B4733D}">
      <dsp:nvSpPr>
        <dsp:cNvPr id="0" name=""/>
        <dsp:cNvSpPr/>
      </dsp:nvSpPr>
      <dsp:spPr>
        <a:xfrm>
          <a:off x="3878627" y="2902527"/>
          <a:ext cx="583687" cy="0"/>
        </a:xfrm>
        <a:custGeom>
          <a:avLst/>
          <a:gdLst/>
          <a:ahLst/>
          <a:cxnLst/>
          <a:rect l="0" t="0" r="0" b="0"/>
          <a:pathLst>
            <a:path>
              <a:moveTo>
                <a:pt x="0" y="0"/>
              </a:moveTo>
              <a:lnTo>
                <a:pt x="583687"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359A41-1B07-448C-8B4F-D4AD0AFE3B63}">
      <dsp:nvSpPr>
        <dsp:cNvPr id="0" name=""/>
        <dsp:cNvSpPr/>
      </dsp:nvSpPr>
      <dsp:spPr>
        <a:xfrm>
          <a:off x="3128171" y="3250830"/>
          <a:ext cx="0" cy="580505"/>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4F8008C-E454-468D-8979-E0ACCD1A389A}">
      <dsp:nvSpPr>
        <dsp:cNvPr id="0" name=""/>
        <dsp:cNvSpPr/>
      </dsp:nvSpPr>
      <dsp:spPr>
        <a:xfrm>
          <a:off x="3070121" y="3831335"/>
          <a:ext cx="116101" cy="1161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B01787-95EC-4348-9A2F-FC3E8DF7173A}">
      <dsp:nvSpPr>
        <dsp:cNvPr id="0" name=""/>
        <dsp:cNvSpPr/>
      </dsp:nvSpPr>
      <dsp:spPr>
        <a:xfrm>
          <a:off x="4462315" y="2554223"/>
          <a:ext cx="1500911" cy="696606"/>
        </a:xfrm>
        <a:prstGeom prst="hexagon">
          <a:avLst>
            <a:gd name="adj" fmla="val 40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kern="1200">
              <a:latin typeface="Neue Haas Grotesk Text Pro"/>
            </a:rPr>
            <a:t>2023</a:t>
          </a:r>
          <a:endParaRPr lang="en-US" sz="1600" kern="1200"/>
        </a:p>
      </dsp:txBody>
      <dsp:txXfrm>
        <a:off x="4680272" y="2655382"/>
        <a:ext cx="1064997" cy="494288"/>
      </dsp:txXfrm>
    </dsp:sp>
    <dsp:sp modelId="{AB4C1D30-19B4-499D-BA9C-EBA982D6D0A0}">
      <dsp:nvSpPr>
        <dsp:cNvPr id="0" name=""/>
        <dsp:cNvSpPr/>
      </dsp:nvSpPr>
      <dsp:spPr>
        <a:xfrm>
          <a:off x="4170471" y="0"/>
          <a:ext cx="2084599" cy="1857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rtl="0">
            <a:lnSpc>
              <a:spcPct val="90000"/>
            </a:lnSpc>
            <a:spcBef>
              <a:spcPct val="0"/>
            </a:spcBef>
            <a:spcAft>
              <a:spcPct val="35000"/>
            </a:spcAft>
            <a:buNone/>
          </a:pPr>
          <a:r>
            <a:rPr lang="en-US" sz="1600" kern="1200">
              <a:latin typeface="Neue Haas Grotesk Text Pro"/>
            </a:rPr>
            <a:t>Multinational Support Forces</a:t>
          </a:r>
          <a:endParaRPr lang="en-US" sz="1600" kern="1200"/>
        </a:p>
      </dsp:txBody>
      <dsp:txXfrm>
        <a:off x="4170471" y="0"/>
        <a:ext cx="2084599" cy="1857617"/>
      </dsp:txXfrm>
    </dsp:sp>
    <dsp:sp modelId="{EAA58FC1-7CA1-4869-B820-13114FEC7B1D}">
      <dsp:nvSpPr>
        <dsp:cNvPr id="0" name=""/>
        <dsp:cNvSpPr/>
      </dsp:nvSpPr>
      <dsp:spPr>
        <a:xfrm>
          <a:off x="5963227" y="2902527"/>
          <a:ext cx="583687" cy="0"/>
        </a:xfrm>
        <a:custGeom>
          <a:avLst/>
          <a:gdLst/>
          <a:ahLst/>
          <a:cxnLst/>
          <a:rect l="0" t="0" r="0" b="0"/>
          <a:pathLst>
            <a:path>
              <a:moveTo>
                <a:pt x="0" y="0"/>
              </a:moveTo>
              <a:lnTo>
                <a:pt x="583687"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93F7A6-2C17-4B05-AFB8-6AE5DCBF8EA1}">
      <dsp:nvSpPr>
        <dsp:cNvPr id="0" name=""/>
        <dsp:cNvSpPr/>
      </dsp:nvSpPr>
      <dsp:spPr>
        <a:xfrm>
          <a:off x="5212771" y="1973718"/>
          <a:ext cx="0" cy="580505"/>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776F1BF-76AE-4024-930B-BE04C616A462}">
      <dsp:nvSpPr>
        <dsp:cNvPr id="0" name=""/>
        <dsp:cNvSpPr/>
      </dsp:nvSpPr>
      <dsp:spPr>
        <a:xfrm>
          <a:off x="5154720" y="1857617"/>
          <a:ext cx="116101" cy="1161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725E4A-1541-4786-9809-630A0F027644}">
      <dsp:nvSpPr>
        <dsp:cNvPr id="0" name=""/>
        <dsp:cNvSpPr/>
      </dsp:nvSpPr>
      <dsp:spPr>
        <a:xfrm>
          <a:off x="6546915" y="2554223"/>
          <a:ext cx="1500911" cy="696606"/>
        </a:xfrm>
        <a:prstGeom prst="hexagon">
          <a:avLst>
            <a:gd name="adj" fmla="val 40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kern="1200">
              <a:latin typeface="Neue Haas Grotesk Text Pro"/>
            </a:rPr>
            <a:t>2024</a:t>
          </a:r>
        </a:p>
      </dsp:txBody>
      <dsp:txXfrm>
        <a:off x="6764872" y="2655382"/>
        <a:ext cx="1064997" cy="494288"/>
      </dsp:txXfrm>
    </dsp:sp>
    <dsp:sp modelId="{C4A8C9E5-643A-44CF-A673-50995C3288E0}">
      <dsp:nvSpPr>
        <dsp:cNvPr id="0" name=""/>
        <dsp:cNvSpPr/>
      </dsp:nvSpPr>
      <dsp:spPr>
        <a:xfrm>
          <a:off x="6255071" y="3947436"/>
          <a:ext cx="2084599" cy="1857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rtl="0">
            <a:lnSpc>
              <a:spcPct val="90000"/>
            </a:lnSpc>
            <a:spcBef>
              <a:spcPct val="0"/>
            </a:spcBef>
            <a:spcAft>
              <a:spcPct val="35000"/>
            </a:spcAft>
            <a:buNone/>
          </a:pPr>
          <a:r>
            <a:rPr lang="en-US" sz="1600" kern="1200">
              <a:latin typeface="Neue Haas Grotesk Text Pro"/>
            </a:rPr>
            <a:t>Viv Ansam Coalition</a:t>
          </a:r>
        </a:p>
      </dsp:txBody>
      <dsp:txXfrm>
        <a:off x="6255071" y="3947436"/>
        <a:ext cx="2084599" cy="1857617"/>
      </dsp:txXfrm>
    </dsp:sp>
    <dsp:sp modelId="{FAA10883-265C-4D09-A61F-9BB6ABB01196}">
      <dsp:nvSpPr>
        <dsp:cNvPr id="0" name=""/>
        <dsp:cNvSpPr/>
      </dsp:nvSpPr>
      <dsp:spPr>
        <a:xfrm>
          <a:off x="8047826" y="2902527"/>
          <a:ext cx="583687" cy="0"/>
        </a:xfrm>
        <a:custGeom>
          <a:avLst/>
          <a:gdLst/>
          <a:ahLst/>
          <a:cxnLst/>
          <a:rect l="0" t="0" r="0" b="0"/>
          <a:pathLst>
            <a:path>
              <a:moveTo>
                <a:pt x="0" y="0"/>
              </a:moveTo>
              <a:lnTo>
                <a:pt x="583687"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16E914-AED9-45E9-8A9D-EEF0350048A7}">
      <dsp:nvSpPr>
        <dsp:cNvPr id="0" name=""/>
        <dsp:cNvSpPr/>
      </dsp:nvSpPr>
      <dsp:spPr>
        <a:xfrm>
          <a:off x="7297371" y="3250830"/>
          <a:ext cx="0" cy="580505"/>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B790882-075C-448C-9C33-86B56204C615}">
      <dsp:nvSpPr>
        <dsp:cNvPr id="0" name=""/>
        <dsp:cNvSpPr/>
      </dsp:nvSpPr>
      <dsp:spPr>
        <a:xfrm>
          <a:off x="7239320" y="3831335"/>
          <a:ext cx="116101" cy="1161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AC946E-CCB7-46A0-A7E4-FACA4E349D58}">
      <dsp:nvSpPr>
        <dsp:cNvPr id="0" name=""/>
        <dsp:cNvSpPr/>
      </dsp:nvSpPr>
      <dsp:spPr>
        <a:xfrm rot="10800000">
          <a:off x="8631514" y="2554223"/>
          <a:ext cx="1500911" cy="696606"/>
        </a:xfrm>
        <a:prstGeom prst="homePlate">
          <a:avLst>
            <a:gd name="adj" fmla="val 4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kern="1200">
              <a:latin typeface="Neue Haas Grotesk Text Pro"/>
            </a:rPr>
            <a:t>2025</a:t>
          </a:r>
        </a:p>
      </dsp:txBody>
      <dsp:txXfrm rot="10800000">
        <a:off x="8770835" y="2554223"/>
        <a:ext cx="1361590" cy="696606"/>
      </dsp:txXfrm>
    </dsp:sp>
    <dsp:sp modelId="{60393EB9-C9B1-448F-A2A8-F77FE2DEF098}">
      <dsp:nvSpPr>
        <dsp:cNvPr id="0" name=""/>
        <dsp:cNvSpPr/>
      </dsp:nvSpPr>
      <dsp:spPr>
        <a:xfrm>
          <a:off x="8339670" y="0"/>
          <a:ext cx="2084599" cy="1857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rtl="0">
            <a:lnSpc>
              <a:spcPct val="90000"/>
            </a:lnSpc>
            <a:spcBef>
              <a:spcPct val="0"/>
            </a:spcBef>
            <a:spcAft>
              <a:spcPct val="35000"/>
            </a:spcAft>
            <a:buNone/>
          </a:pPr>
          <a:r>
            <a:rPr lang="en-US" sz="1600" kern="1200">
              <a:latin typeface="Calibri"/>
              <a:ea typeface="Calibri"/>
              <a:cs typeface="Calibri"/>
            </a:rPr>
            <a:t>Gang Suppression Force</a:t>
          </a:r>
          <a:endParaRPr lang="en-US" sz="1600" kern="1200">
            <a:latin typeface="Neue Haas Grotesk Text Pro"/>
          </a:endParaRPr>
        </a:p>
        <a:p>
          <a:pPr marL="0" lvl="0" indent="0" algn="ctr" defTabSz="711200" rtl="0">
            <a:lnSpc>
              <a:spcPct val="90000"/>
            </a:lnSpc>
            <a:spcBef>
              <a:spcPct val="0"/>
            </a:spcBef>
            <a:spcAft>
              <a:spcPct val="35000"/>
            </a:spcAft>
            <a:buNone/>
          </a:pPr>
          <a:r>
            <a:rPr lang="en-US" sz="1600" kern="1200">
              <a:latin typeface="Calibri"/>
              <a:ea typeface="Calibri"/>
              <a:cs typeface="Calibri"/>
            </a:rPr>
            <a:t>+1.4 m. displaced</a:t>
          </a:r>
        </a:p>
      </dsp:txBody>
      <dsp:txXfrm>
        <a:off x="8339670" y="0"/>
        <a:ext cx="2084599" cy="1857617"/>
      </dsp:txXfrm>
    </dsp:sp>
    <dsp:sp modelId="{741FE65D-109E-48AF-B6C9-4A369744BAEE}">
      <dsp:nvSpPr>
        <dsp:cNvPr id="0" name=""/>
        <dsp:cNvSpPr/>
      </dsp:nvSpPr>
      <dsp:spPr>
        <a:xfrm>
          <a:off x="9381970" y="1973718"/>
          <a:ext cx="0" cy="580505"/>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FE2F09B-870E-4C29-BDEA-E92329CB7CB1}">
      <dsp:nvSpPr>
        <dsp:cNvPr id="0" name=""/>
        <dsp:cNvSpPr/>
      </dsp:nvSpPr>
      <dsp:spPr>
        <a:xfrm>
          <a:off x="9323920" y="1857617"/>
          <a:ext cx="116101" cy="1161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d.manilla.a@gmail.com" TargetMode="Externa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4"/>
          <p:cNvGrpSpPr/>
          <p:nvPr/>
        </p:nvGrpSpPr>
        <p:grpSpPr>
          <a:xfrm rot="5400000">
            <a:off x="8362950" y="361950"/>
            <a:ext cx="1562100" cy="18288000"/>
            <a:chOff x="0" y="0"/>
            <a:chExt cx="411417" cy="4816593"/>
          </a:xfrm>
        </p:grpSpPr>
        <p:sp>
          <p:nvSpPr>
            <p:cNvPr id="5" name="Freeform 5"/>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sp>
        <p:sp>
          <p:nvSpPr>
            <p:cNvPr id="6" name="TextBox 6"/>
            <p:cNvSpPr txBox="1"/>
            <p:nvPr/>
          </p:nvSpPr>
          <p:spPr>
            <a:xfrm>
              <a:off x="0" y="171450"/>
              <a:ext cx="411417" cy="4645143"/>
            </a:xfrm>
            <a:prstGeom prst="rect">
              <a:avLst/>
            </a:prstGeom>
          </p:spPr>
          <p:txBody>
            <a:bodyPr lIns="50800" tIns="50800" rIns="50800" bIns="50800" rtlCol="0" anchor="ctr"/>
            <a:lstStyle/>
            <a:p>
              <a:pPr marL="0" lvl="0" indent="0" algn="l">
                <a:lnSpc>
                  <a:spcPts val="8499"/>
                </a:lnSpc>
                <a:spcBef>
                  <a:spcPct val="0"/>
                </a:spcBef>
              </a:pPr>
              <a:endParaRPr/>
            </a:p>
          </p:txBody>
        </p:sp>
      </p:grpSp>
      <p:grpSp>
        <p:nvGrpSpPr>
          <p:cNvPr id="7" name="Group 7"/>
          <p:cNvGrpSpPr/>
          <p:nvPr/>
        </p:nvGrpSpPr>
        <p:grpSpPr>
          <a:xfrm>
            <a:off x="16013210" y="8724900"/>
            <a:ext cx="2274790" cy="1562100"/>
            <a:chOff x="0" y="0"/>
            <a:chExt cx="1463276" cy="1004833"/>
          </a:xfrm>
        </p:grpSpPr>
        <p:sp>
          <p:nvSpPr>
            <p:cNvPr id="8" name="Freeform 8"/>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2"/>
              <a:stretch>
                <a:fillRect l="-32" r="-32"/>
              </a:stretch>
            </a:blipFill>
          </p:spPr>
        </p:sp>
      </p:grpSp>
      <p:sp>
        <p:nvSpPr>
          <p:cNvPr id="9" name="Freeform 9"/>
          <p:cNvSpPr/>
          <p:nvPr/>
        </p:nvSpPr>
        <p:spPr>
          <a:xfrm>
            <a:off x="-539" y="8715756"/>
            <a:ext cx="4179532" cy="15621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3"/>
            <a:stretch>
              <a:fillRect/>
            </a:stretch>
          </a:blipFill>
        </p:spPr>
      </p:sp>
      <p:grpSp>
        <p:nvGrpSpPr>
          <p:cNvPr id="10" name="Group 10"/>
          <p:cNvGrpSpPr/>
          <p:nvPr/>
        </p:nvGrpSpPr>
        <p:grpSpPr>
          <a:xfrm>
            <a:off x="642424" y="857175"/>
            <a:ext cx="8324850" cy="7630708"/>
            <a:chOff x="-11400" y="590551"/>
            <a:chExt cx="11099800" cy="10174277"/>
          </a:xfrm>
        </p:grpSpPr>
        <p:sp>
          <p:nvSpPr>
            <p:cNvPr id="11" name="TextBox 11"/>
            <p:cNvSpPr txBox="1"/>
            <p:nvPr/>
          </p:nvSpPr>
          <p:spPr>
            <a:xfrm>
              <a:off x="-11400" y="590551"/>
              <a:ext cx="11099800" cy="7102286"/>
            </a:xfrm>
            <a:prstGeom prst="rect">
              <a:avLst/>
            </a:prstGeom>
          </p:spPr>
          <p:txBody>
            <a:bodyPr lIns="0" tIns="0" rIns="0" bIns="0" rtlCol="0" anchor="t">
              <a:spAutoFit/>
            </a:bodyPr>
            <a:lstStyle/>
            <a:p>
              <a:pPr marL="0" lvl="0" indent="0" algn="l">
                <a:lnSpc>
                  <a:spcPts val="8300"/>
                </a:lnSpc>
              </a:pPr>
              <a:r>
                <a:rPr lang="en-US" sz="8000" b="1">
                  <a:solidFill>
                    <a:srgbClr val="FF0000"/>
                  </a:solidFill>
                  <a:latin typeface="Calibri"/>
                  <a:ea typeface="Calibri"/>
                  <a:cs typeface="Calibri"/>
                  <a:sym typeface="Proxima Nova Condensed Bold"/>
                </a:rPr>
                <a:t>Trends and Testimonies: 10 Years of Sexual and Gender-Based Violence in Haiti</a:t>
              </a:r>
            </a:p>
          </p:txBody>
        </p:sp>
        <p:sp>
          <p:nvSpPr>
            <p:cNvPr id="12" name="TextBox 12"/>
            <p:cNvSpPr txBox="1"/>
            <p:nvPr/>
          </p:nvSpPr>
          <p:spPr>
            <a:xfrm>
              <a:off x="0" y="8255308"/>
              <a:ext cx="11088400" cy="2509520"/>
            </a:xfrm>
            <a:prstGeom prst="rect">
              <a:avLst/>
            </a:prstGeom>
          </p:spPr>
          <p:txBody>
            <a:bodyPr lIns="0" tIns="0" rIns="0" bIns="0" rtlCol="0" anchor="t">
              <a:spAutoFit/>
            </a:bodyPr>
            <a:lstStyle/>
            <a:p>
              <a:pPr marL="0" lvl="0" indent="0" algn="l">
                <a:lnSpc>
                  <a:spcPts val="4147"/>
                </a:lnSpc>
              </a:pPr>
              <a:r>
                <a:rPr lang="en-US" sz="2950">
                  <a:latin typeface="Calibri"/>
                  <a:ea typeface="Calibri"/>
                  <a:cs typeface="Calibri"/>
                  <a:sym typeface="Touvlo"/>
                </a:rPr>
                <a:t>Diana Manilla Arroyo, MSF</a:t>
              </a:r>
              <a:endParaRPr lang="en-US" sz="2950">
                <a:latin typeface="Calibri"/>
                <a:ea typeface="Calibri"/>
                <a:cs typeface="Calibri"/>
              </a:endParaRPr>
            </a:p>
            <a:p>
              <a:pPr marL="0" lvl="0" indent="0" algn="l">
                <a:lnSpc>
                  <a:spcPts val="4147"/>
                </a:lnSpc>
              </a:pPr>
              <a:endParaRPr lang="en-US" sz="2950">
                <a:latin typeface="Touvlo"/>
                <a:ea typeface="Touvlo"/>
                <a:cs typeface="Touvlo"/>
              </a:endParaRPr>
            </a:p>
            <a:p>
              <a:pPr marL="0" lvl="0" indent="0" algn="l">
                <a:lnSpc>
                  <a:spcPts val="2747"/>
                </a:lnSpc>
              </a:pPr>
              <a:r>
                <a:rPr lang="en-US" sz="1950">
                  <a:latin typeface="Calibri"/>
                  <a:ea typeface="Calibri"/>
                  <a:cs typeface="Calibri"/>
                  <a:sym typeface="Touvlo"/>
                </a:rPr>
                <a:t>Conflict of interest: the author has declared no conflict of interest.</a:t>
              </a:r>
              <a:endParaRPr lang="en-US" sz="1950">
                <a:latin typeface="Calibri"/>
                <a:ea typeface="Calibri"/>
                <a:cs typeface="Calibri"/>
              </a:endParaRPr>
            </a:p>
            <a:p>
              <a:pPr marL="0" lvl="0" indent="0" algn="l">
                <a:lnSpc>
                  <a:spcPts val="4147"/>
                </a:lnSpc>
              </a:pPr>
              <a:endParaRPr lang="en-US" sz="1962">
                <a:solidFill>
                  <a:srgbClr val="F5F5F5"/>
                </a:solidFill>
                <a:latin typeface="Touvlo"/>
                <a:ea typeface="Touvlo"/>
                <a:cs typeface="Touvlo"/>
                <a:sym typeface="Touvlo"/>
              </a:endParaRPr>
            </a:p>
          </p:txBody>
        </p:sp>
      </p:grpSp>
      <p:pic>
        <p:nvPicPr>
          <p:cNvPr id="14" name="Image 8" descr="Une image contenant art, dessin humoristique, rouge, Danse&#10;&#10;Description générée automatiquement">
            <a:extLst>
              <a:ext uri="{FF2B5EF4-FFF2-40B4-BE49-F238E27FC236}">
                <a16:creationId xmlns:a16="http://schemas.microsoft.com/office/drawing/2014/main" id="{F12DD236-6F68-463F-AE87-CAC0CD75D41E}"/>
              </a:ext>
            </a:extLst>
          </p:cNvPr>
          <p:cNvPicPr>
            <a:picLocks noChangeAspect="1"/>
          </p:cNvPicPr>
          <p:nvPr/>
        </p:nvPicPr>
        <p:blipFill rotWithShape="1">
          <a:blip r:embed="rId4">
            <a:extLst>
              <a:ext uri="{28A0092B-C50C-407E-A947-70E740481C1C}">
                <a14:useLocalDpi xmlns:a14="http://schemas.microsoft.com/office/drawing/2010/main" val="0"/>
              </a:ext>
            </a:extLst>
          </a:blip>
          <a:srcRect l="-1655" r="1655"/>
          <a:stretch/>
        </p:blipFill>
        <p:spPr>
          <a:xfrm>
            <a:off x="9886950" y="0"/>
            <a:ext cx="5797639" cy="103067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5014748" y="5014748"/>
            <a:ext cx="10287000" cy="257505"/>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sp>
        <p:sp>
          <p:nvSpPr>
            <p:cNvPr id="6" name="TextBox 6"/>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p:cNvSpPr txBox="1"/>
          <p:nvPr/>
        </p:nvSpPr>
        <p:spPr>
          <a:xfrm>
            <a:off x="532638" y="472738"/>
            <a:ext cx="7562850" cy="1103635"/>
          </a:xfrm>
          <a:prstGeom prst="rect">
            <a:avLst/>
          </a:prstGeom>
        </p:spPr>
        <p:txBody>
          <a:bodyPr wrap="square" lIns="0" tIns="0" rIns="0" bIns="0" rtlCol="0" anchor="t">
            <a:spAutoFit/>
          </a:bodyPr>
          <a:lstStyle/>
          <a:p>
            <a:pPr marL="0" lvl="0" indent="0" algn="l">
              <a:lnSpc>
                <a:spcPts val="8499"/>
              </a:lnSpc>
            </a:pPr>
            <a:r>
              <a:rPr lang="en-US" sz="8450" b="1">
                <a:solidFill>
                  <a:srgbClr val="000000"/>
                </a:solidFill>
                <a:latin typeface="Calibri"/>
                <a:ea typeface="Calibri"/>
                <a:cs typeface="Calibri"/>
                <a:sym typeface="Proxima Nova Condensed Bold"/>
              </a:rPr>
              <a:t>Context</a:t>
            </a:r>
          </a:p>
        </p:txBody>
      </p:sp>
      <p:grpSp>
        <p:nvGrpSpPr>
          <p:cNvPr id="11" name="Group 11"/>
          <p:cNvGrpSpPr/>
          <p:nvPr/>
        </p:nvGrpSpPr>
        <p:grpSpPr>
          <a:xfrm rot="5400000">
            <a:off x="8832923" y="665807"/>
            <a:ext cx="1182986" cy="18288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sp>
        <p:sp>
          <p:nvSpPr>
            <p:cNvPr id="13" name="TextBox 13"/>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2"/>
            <a:stretch>
              <a:fillRect/>
            </a:stretch>
          </a:blipFill>
        </p:spPr>
      </p:sp>
      <p:grpSp>
        <p:nvGrpSpPr>
          <p:cNvPr id="15" name="Group 15"/>
          <p:cNvGrpSpPr/>
          <p:nvPr/>
        </p:nvGrpSpPr>
        <p:grpSpPr>
          <a:xfrm>
            <a:off x="16565291" y="9104014"/>
            <a:ext cx="1722709" cy="1182986"/>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sp>
      </p:grpSp>
      <p:sp>
        <p:nvSpPr>
          <p:cNvPr id="2" name="TextBox 1">
            <a:extLst>
              <a:ext uri="{FF2B5EF4-FFF2-40B4-BE49-F238E27FC236}">
                <a16:creationId xmlns:a16="http://schemas.microsoft.com/office/drawing/2014/main" id="{AB11552B-ECC5-B8D1-16AF-DBA6488C50AC}"/>
              </a:ext>
            </a:extLst>
          </p:cNvPr>
          <p:cNvSpPr txBox="1"/>
          <p:nvPr/>
        </p:nvSpPr>
        <p:spPr>
          <a:xfrm>
            <a:off x="3866043" y="7630438"/>
            <a:ext cx="59817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C00000"/>
                </a:solidFill>
                <a:ea typeface="Calibri"/>
                <a:cs typeface="Calibri"/>
              </a:rPr>
              <a:t>Pran </a:t>
            </a:r>
            <a:r>
              <a:rPr lang="en-US" sz="4000" err="1">
                <a:solidFill>
                  <a:srgbClr val="C00000"/>
                </a:solidFill>
                <a:ea typeface="Calibri"/>
                <a:cs typeface="Calibri"/>
              </a:rPr>
              <a:t>Menm</a:t>
            </a:r>
            <a:r>
              <a:rPr lang="en-US" sz="4000">
                <a:solidFill>
                  <a:srgbClr val="C00000"/>
                </a:solidFill>
                <a:ea typeface="Calibri"/>
                <a:cs typeface="Calibri"/>
              </a:rPr>
              <a:t> clinic - 2015</a:t>
            </a:r>
            <a:endParaRPr lang="en-US" sz="4400">
              <a:solidFill>
                <a:srgbClr val="C00000"/>
              </a:solidFill>
              <a:ea typeface="Calibri"/>
              <a:cs typeface="Calibri"/>
            </a:endParaRPr>
          </a:p>
        </p:txBody>
      </p:sp>
      <p:pic>
        <p:nvPicPr>
          <p:cNvPr id="17" name="Image 7" descr="Une image contenant plein air, ciel, Véhicule terrestre, roue&#10;&#10;Description générée automatiquement">
            <a:extLst>
              <a:ext uri="{FF2B5EF4-FFF2-40B4-BE49-F238E27FC236}">
                <a16:creationId xmlns:a16="http://schemas.microsoft.com/office/drawing/2014/main" id="{FD35BE7B-76E1-42E8-AF51-B585359AE4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1" r="-231" b="19439"/>
          <a:stretch/>
        </p:blipFill>
        <p:spPr>
          <a:xfrm>
            <a:off x="536265" y="2660440"/>
            <a:ext cx="9305473" cy="4962227"/>
          </a:xfrm>
          <a:prstGeom prst="rect">
            <a:avLst/>
          </a:prstGeom>
        </p:spPr>
      </p:pic>
      <p:pic>
        <p:nvPicPr>
          <p:cNvPr id="18" name="Picture 2" descr="A group of icons with text&#10;&#10;AI-generated content may be incorrect.">
            <a:extLst>
              <a:ext uri="{FF2B5EF4-FFF2-40B4-BE49-F238E27FC236}">
                <a16:creationId xmlns:a16="http://schemas.microsoft.com/office/drawing/2014/main" id="{23A3358D-5783-426A-95D1-881403EC04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1203" y="1774540"/>
            <a:ext cx="8022336" cy="3368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06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5014748" y="5014748"/>
            <a:ext cx="10287000" cy="257505"/>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sp>
        <p:sp>
          <p:nvSpPr>
            <p:cNvPr id="6" name="TextBox 6"/>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p:cNvSpPr txBox="1"/>
          <p:nvPr/>
        </p:nvSpPr>
        <p:spPr>
          <a:xfrm>
            <a:off x="675928" y="1020187"/>
            <a:ext cx="11118133" cy="1090042"/>
          </a:xfrm>
          <a:prstGeom prst="rect">
            <a:avLst/>
          </a:prstGeom>
        </p:spPr>
        <p:txBody>
          <a:bodyPr wrap="square" lIns="0" tIns="0" rIns="0" bIns="0" rtlCol="0" anchor="t">
            <a:spAutoFit/>
          </a:bodyPr>
          <a:lstStyle/>
          <a:p>
            <a:pPr marL="0" lvl="0" indent="0" algn="l">
              <a:lnSpc>
                <a:spcPts val="8499"/>
              </a:lnSpc>
            </a:pPr>
            <a:r>
              <a:rPr lang="en-US" sz="7200" b="1">
                <a:solidFill>
                  <a:srgbClr val="000000"/>
                </a:solidFill>
                <a:latin typeface="Calibri"/>
                <a:ea typeface="Calibri"/>
                <a:cs typeface="Calibri"/>
                <a:sym typeface="Proxima Nova Condensed Bold"/>
              </a:rPr>
              <a:t>Why did we collect this data?</a:t>
            </a:r>
          </a:p>
        </p:txBody>
      </p:sp>
      <p:grpSp>
        <p:nvGrpSpPr>
          <p:cNvPr id="11" name="Group 11"/>
          <p:cNvGrpSpPr/>
          <p:nvPr/>
        </p:nvGrpSpPr>
        <p:grpSpPr>
          <a:xfrm rot="5400000">
            <a:off x="8832923" y="665807"/>
            <a:ext cx="1182986" cy="18288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sp>
        <p:sp>
          <p:nvSpPr>
            <p:cNvPr id="13" name="TextBox 13"/>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2"/>
            <a:stretch>
              <a:fillRect/>
            </a:stretch>
          </a:blipFill>
        </p:spPr>
      </p:sp>
      <p:grpSp>
        <p:nvGrpSpPr>
          <p:cNvPr id="15" name="Group 15"/>
          <p:cNvGrpSpPr/>
          <p:nvPr/>
        </p:nvGrpSpPr>
        <p:grpSpPr>
          <a:xfrm>
            <a:off x="16565291" y="9104014"/>
            <a:ext cx="1722709" cy="1182986"/>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sp>
      </p:grpSp>
      <p:sp>
        <p:nvSpPr>
          <p:cNvPr id="22" name="TextBox 21">
            <a:extLst>
              <a:ext uri="{FF2B5EF4-FFF2-40B4-BE49-F238E27FC236}">
                <a16:creationId xmlns:a16="http://schemas.microsoft.com/office/drawing/2014/main" id="{E8232D9C-59BA-44C1-8037-9C40C09AC3AD}"/>
              </a:ext>
            </a:extLst>
          </p:cNvPr>
          <p:cNvSpPr txBox="1"/>
          <p:nvPr/>
        </p:nvSpPr>
        <p:spPr>
          <a:xfrm>
            <a:off x="895134" y="2964295"/>
            <a:ext cx="9691904" cy="6247864"/>
          </a:xfrm>
          <a:prstGeom prst="rect">
            <a:avLst/>
          </a:prstGeom>
          <a:noFill/>
        </p:spPr>
        <p:txBody>
          <a:bodyPr wrap="square" lIns="91440" tIns="45720" rIns="91440" bIns="45720" anchor="t">
            <a:spAutoFit/>
          </a:bodyPr>
          <a:lstStyle/>
          <a:p>
            <a:pPr marL="285750" indent="-285750">
              <a:buFont typeface="Wingdings" panose="05000000000000000000" pitchFamily="2" charset="2"/>
              <a:buChar char="Ø"/>
            </a:pPr>
            <a:r>
              <a:rPr lang="en-US" sz="4000">
                <a:ea typeface="+mn-lt"/>
                <a:cs typeface="+mn-lt"/>
              </a:rPr>
              <a:t>Measure and document the gendered consequences of the crisis</a:t>
            </a:r>
            <a:endParaRPr lang="en-US"/>
          </a:p>
          <a:p>
            <a:pPr lvl="1"/>
            <a:endParaRPr lang="en-US" sz="4000">
              <a:ea typeface="Calibri"/>
              <a:cs typeface="Calibri"/>
            </a:endParaRPr>
          </a:p>
          <a:p>
            <a:r>
              <a:rPr lang="en-US" sz="4000">
                <a:ea typeface="+mn-lt"/>
                <a:cs typeface="+mn-lt"/>
              </a:rPr>
              <a:t> </a:t>
            </a:r>
          </a:p>
          <a:p>
            <a:endParaRPr lang="en-US" sz="4000">
              <a:ea typeface="+mn-lt"/>
              <a:cs typeface="+mn-lt"/>
            </a:endParaRPr>
          </a:p>
          <a:p>
            <a:endParaRPr lang="en-US" sz="4000">
              <a:ea typeface="+mn-lt"/>
              <a:cs typeface="+mn-lt"/>
            </a:endParaRPr>
          </a:p>
          <a:p>
            <a:endParaRPr lang="en-US" sz="4000">
              <a:ea typeface="+mn-lt"/>
              <a:cs typeface="+mn-lt"/>
            </a:endParaRPr>
          </a:p>
          <a:p>
            <a:endParaRPr lang="en-US" sz="4000">
              <a:ea typeface="+mn-lt"/>
              <a:cs typeface="+mn-lt"/>
            </a:endParaRPr>
          </a:p>
          <a:p>
            <a:pPr marL="285750" indent="-285750">
              <a:buFont typeface="Wingdings" panose="05000000000000000000" pitchFamily="2" charset="2"/>
              <a:buChar char="Ø"/>
            </a:pPr>
            <a:endParaRPr lang="en-US" sz="4000">
              <a:ea typeface="+mn-lt"/>
              <a:cs typeface="+mn-lt"/>
            </a:endParaRPr>
          </a:p>
          <a:p>
            <a:pPr marL="285750" indent="-285750">
              <a:buFont typeface="Wingdings" panose="05000000000000000000" pitchFamily="2" charset="2"/>
              <a:buChar char="Ø"/>
            </a:pPr>
            <a:r>
              <a:rPr lang="en-US" sz="4000">
                <a:ea typeface="+mn-lt"/>
                <a:cs typeface="+mn-lt"/>
              </a:rPr>
              <a:t> Amplify survivors’ voices and experiences</a:t>
            </a:r>
            <a:endParaRPr lang="en-US" sz="4000">
              <a:ea typeface="Calibri"/>
              <a:cs typeface="Calibri"/>
            </a:endParaRPr>
          </a:p>
        </p:txBody>
      </p:sp>
      <p:pic>
        <p:nvPicPr>
          <p:cNvPr id="19" name="Image 6">
            <a:extLst>
              <a:ext uri="{FF2B5EF4-FFF2-40B4-BE49-F238E27FC236}">
                <a16:creationId xmlns:a16="http://schemas.microsoft.com/office/drawing/2014/main" id="{80C99519-4206-4F96-AE55-9EA274DD2DDC}"/>
              </a:ext>
            </a:extLst>
          </p:cNvPr>
          <p:cNvPicPr>
            <a:picLocks noChangeAspect="1"/>
          </p:cNvPicPr>
          <p:nvPr/>
        </p:nvPicPr>
        <p:blipFill rotWithShape="1">
          <a:blip r:embed="rId4">
            <a:extLst>
              <a:ext uri="{28A0092B-C50C-407E-A947-70E740481C1C}">
                <a14:useLocalDpi xmlns:a14="http://schemas.microsoft.com/office/drawing/2010/main" val="0"/>
              </a:ext>
            </a:extLst>
          </a:blip>
          <a:srcRect l="7748" r="23638"/>
          <a:stretch/>
        </p:blipFill>
        <p:spPr>
          <a:xfrm>
            <a:off x="12087225" y="-1"/>
            <a:ext cx="4031235" cy="10449561"/>
          </a:xfrm>
          <a:prstGeom prst="rect">
            <a:avLst/>
          </a:prstGeom>
        </p:spPr>
      </p:pic>
      <p:graphicFrame>
        <p:nvGraphicFramePr>
          <p:cNvPr id="2" name="Diagram 1">
            <a:extLst>
              <a:ext uri="{FF2B5EF4-FFF2-40B4-BE49-F238E27FC236}">
                <a16:creationId xmlns:a16="http://schemas.microsoft.com/office/drawing/2014/main" id="{13000F5D-75AB-FFED-C68D-409A319BF04B}"/>
              </a:ext>
            </a:extLst>
          </p:cNvPr>
          <p:cNvGraphicFramePr/>
          <p:nvPr>
            <p:extLst>
              <p:ext uri="{D42A27DB-BD31-4B8C-83A1-F6EECF244321}">
                <p14:modId xmlns:p14="http://schemas.microsoft.com/office/powerpoint/2010/main" val="4244280276"/>
              </p:ext>
            </p:extLst>
          </p:nvPr>
        </p:nvGraphicFramePr>
        <p:xfrm>
          <a:off x="1020330" y="3370984"/>
          <a:ext cx="10425543" cy="58050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83290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5014748" y="5014748"/>
            <a:ext cx="10287000" cy="257505"/>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sp>
        <p:sp>
          <p:nvSpPr>
            <p:cNvPr id="6" name="TextBox 6"/>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p:cNvSpPr txBox="1"/>
          <p:nvPr/>
        </p:nvSpPr>
        <p:spPr>
          <a:xfrm>
            <a:off x="666750" y="838200"/>
            <a:ext cx="6886575" cy="1120774"/>
          </a:xfrm>
          <a:prstGeom prst="rect">
            <a:avLst/>
          </a:prstGeom>
        </p:spPr>
        <p:txBody>
          <a:bodyPr lIns="0" tIns="0" rIns="0" bIns="0" rtlCol="0" anchor="t">
            <a:spAutoFit/>
          </a:bodyPr>
          <a:lstStyle/>
          <a:p>
            <a:pPr marL="0" lvl="0" indent="0" algn="l">
              <a:lnSpc>
                <a:spcPts val="8499"/>
              </a:lnSpc>
            </a:pPr>
            <a:r>
              <a:rPr lang="en-US" sz="8450" b="1">
                <a:solidFill>
                  <a:srgbClr val="000000"/>
                </a:solidFill>
                <a:latin typeface="Calibri"/>
                <a:ea typeface="Calibri"/>
                <a:cs typeface="Calibri"/>
                <a:sym typeface="Proxima Nova Condensed Bold"/>
              </a:rPr>
              <a:t>Methods</a:t>
            </a:r>
          </a:p>
        </p:txBody>
      </p:sp>
      <p:grpSp>
        <p:nvGrpSpPr>
          <p:cNvPr id="11" name="Group 11"/>
          <p:cNvGrpSpPr/>
          <p:nvPr/>
        </p:nvGrpSpPr>
        <p:grpSpPr>
          <a:xfrm rot="5400000">
            <a:off x="8552507" y="822969"/>
            <a:ext cx="1182986" cy="18288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sp>
        <p:sp>
          <p:nvSpPr>
            <p:cNvPr id="13" name="TextBox 13"/>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2"/>
            <a:stretch>
              <a:fillRect/>
            </a:stretch>
          </a:blipFill>
        </p:spPr>
      </p:sp>
      <p:grpSp>
        <p:nvGrpSpPr>
          <p:cNvPr id="15" name="Group 15"/>
          <p:cNvGrpSpPr/>
          <p:nvPr/>
        </p:nvGrpSpPr>
        <p:grpSpPr>
          <a:xfrm>
            <a:off x="16565291" y="9104014"/>
            <a:ext cx="1722709" cy="1182986"/>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sp>
      </p:grpSp>
      <p:sp>
        <p:nvSpPr>
          <p:cNvPr id="19" name="TextBox 18">
            <a:extLst>
              <a:ext uri="{FF2B5EF4-FFF2-40B4-BE49-F238E27FC236}">
                <a16:creationId xmlns:a16="http://schemas.microsoft.com/office/drawing/2014/main" id="{398F2027-56D6-4614-98B8-330DE1951539}"/>
              </a:ext>
            </a:extLst>
          </p:cNvPr>
          <p:cNvSpPr txBox="1"/>
          <p:nvPr/>
        </p:nvSpPr>
        <p:spPr>
          <a:xfrm>
            <a:off x="666750" y="2626728"/>
            <a:ext cx="11120438" cy="50629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lnSpc>
                <a:spcPct val="80000"/>
              </a:lnSpc>
              <a:spcBef>
                <a:spcPts val="600"/>
              </a:spcBef>
              <a:spcAft>
                <a:spcPts val="600"/>
              </a:spcAft>
              <a:buClr>
                <a:srgbClr val="C00000"/>
              </a:buClr>
              <a:buFont typeface="Wingdings" panose="05000000000000000000" pitchFamily="2" charset="2"/>
              <a:buChar char="§"/>
            </a:pPr>
            <a:r>
              <a:rPr lang="fr-BE" sz="4000" err="1">
                <a:ea typeface="Calibri" panose="020F0502020204030204"/>
                <a:cs typeface="Calibri" panose="020F0502020204030204"/>
              </a:rPr>
              <a:t>Anonymised</a:t>
            </a:r>
            <a:r>
              <a:rPr lang="fr-BE" sz="4000">
                <a:ea typeface="Calibri" panose="020F0502020204030204"/>
                <a:cs typeface="Calibri" panose="020F0502020204030204"/>
              </a:rPr>
              <a:t> </a:t>
            </a:r>
            <a:r>
              <a:rPr lang="fr-BE" sz="4000" err="1">
                <a:ea typeface="Calibri" panose="020F0502020204030204"/>
                <a:cs typeface="Calibri" panose="020F0502020204030204"/>
              </a:rPr>
              <a:t>database</a:t>
            </a:r>
            <a:r>
              <a:rPr lang="fr-BE" sz="4000">
                <a:ea typeface="Calibri" panose="020F0502020204030204"/>
                <a:cs typeface="Calibri" panose="020F0502020204030204"/>
              </a:rPr>
              <a:t> May 2015 –Sept. 2025</a:t>
            </a:r>
          </a:p>
          <a:p>
            <a:pPr marL="1371600" lvl="2" indent="-457200">
              <a:lnSpc>
                <a:spcPct val="80000"/>
              </a:lnSpc>
              <a:spcBef>
                <a:spcPts val="600"/>
              </a:spcBef>
              <a:spcAft>
                <a:spcPts val="600"/>
              </a:spcAft>
              <a:buClr>
                <a:srgbClr val="C00000"/>
              </a:buClr>
              <a:buFont typeface="Wingdings" panose="05000000000000000000" pitchFamily="2" charset="2"/>
              <a:buChar char="§"/>
            </a:pPr>
            <a:r>
              <a:rPr lang="fr-BE" sz="4000" err="1">
                <a:ea typeface="Calibri" panose="020F0502020204030204"/>
                <a:cs typeface="Calibri" panose="020F0502020204030204"/>
              </a:rPr>
              <a:t>Before</a:t>
            </a:r>
            <a:r>
              <a:rPr lang="fr-BE" sz="4000">
                <a:ea typeface="Calibri" panose="020F0502020204030204"/>
                <a:cs typeface="Calibri" panose="020F0502020204030204"/>
              </a:rPr>
              <a:t> and </a:t>
            </a:r>
            <a:r>
              <a:rPr lang="fr-BE" sz="4000" err="1">
                <a:ea typeface="Calibri" panose="020F0502020204030204"/>
                <a:cs typeface="Calibri" panose="020F0502020204030204"/>
              </a:rPr>
              <a:t>after</a:t>
            </a:r>
            <a:r>
              <a:rPr lang="fr-BE" sz="4000">
                <a:ea typeface="Calibri" panose="020F0502020204030204"/>
                <a:cs typeface="Calibri" panose="020F0502020204030204"/>
              </a:rPr>
              <a:t> 2022 (</a:t>
            </a:r>
            <a:r>
              <a:rPr lang="fr-BE" sz="4000" err="1">
                <a:ea typeface="Calibri" panose="020F0502020204030204"/>
                <a:cs typeface="Calibri" panose="020F0502020204030204"/>
              </a:rPr>
              <a:t>crisis</a:t>
            </a:r>
            <a:r>
              <a:rPr lang="fr-BE" sz="4000">
                <a:ea typeface="Calibri" panose="020F0502020204030204"/>
                <a:cs typeface="Calibri" panose="020F0502020204030204"/>
              </a:rPr>
              <a:t>)</a:t>
            </a:r>
            <a:endParaRPr lang="en-US" sz="4000">
              <a:ea typeface="Calibri" panose="020F0502020204030204"/>
              <a:cs typeface="Calibri" panose="020F0502020204030204"/>
            </a:endParaRPr>
          </a:p>
          <a:p>
            <a:pPr marL="914400" lvl="1" indent="-457200">
              <a:lnSpc>
                <a:spcPct val="80000"/>
              </a:lnSpc>
              <a:spcBef>
                <a:spcPts val="600"/>
              </a:spcBef>
              <a:spcAft>
                <a:spcPts val="600"/>
              </a:spcAft>
              <a:buClr>
                <a:srgbClr val="C00000"/>
              </a:buClr>
              <a:buFont typeface="Wingdings" panose="05000000000000000000" pitchFamily="2" charset="2"/>
              <a:buChar char="§"/>
            </a:pPr>
            <a:r>
              <a:rPr lang="fr-CA" sz="4000" err="1">
                <a:ea typeface="Calibri" panose="020F0502020204030204"/>
                <a:cs typeface="Calibri" panose="020F0502020204030204"/>
              </a:rPr>
              <a:t>Survivors</a:t>
            </a:r>
            <a:r>
              <a:rPr lang="fr-CA" sz="4000">
                <a:ea typeface="Calibri" panose="020F0502020204030204"/>
                <a:cs typeface="Calibri" panose="020F0502020204030204"/>
              </a:rPr>
              <a:t>’ </a:t>
            </a:r>
            <a:r>
              <a:rPr lang="fr-CA" sz="4000" err="1">
                <a:ea typeface="Calibri" panose="020F0502020204030204"/>
                <a:cs typeface="Calibri" panose="020F0502020204030204"/>
              </a:rPr>
              <a:t>testimonies</a:t>
            </a:r>
            <a:r>
              <a:rPr lang="fr-CA" sz="4000">
                <a:ea typeface="Calibri" panose="020F0502020204030204"/>
                <a:cs typeface="Calibri" panose="020F0502020204030204"/>
              </a:rPr>
              <a:t> (service </a:t>
            </a:r>
            <a:r>
              <a:rPr lang="fr-CA" sz="4000" err="1">
                <a:ea typeface="Calibri" panose="020F0502020204030204"/>
                <a:cs typeface="Calibri" panose="020F0502020204030204"/>
              </a:rPr>
              <a:t>priorities</a:t>
            </a:r>
            <a:r>
              <a:rPr lang="fr-CA" sz="4000">
                <a:ea typeface="Calibri" panose="020F0502020204030204"/>
                <a:cs typeface="Calibri" panose="020F0502020204030204"/>
              </a:rPr>
              <a:t>)</a:t>
            </a:r>
            <a:endParaRPr lang="en-US" sz="4000">
              <a:ea typeface="Calibri"/>
              <a:cs typeface="Calibri"/>
            </a:endParaRPr>
          </a:p>
          <a:p>
            <a:pPr marL="914400" lvl="1" indent="-457200">
              <a:lnSpc>
                <a:spcPct val="80000"/>
              </a:lnSpc>
              <a:spcBef>
                <a:spcPts val="600"/>
              </a:spcBef>
              <a:spcAft>
                <a:spcPts val="600"/>
              </a:spcAft>
              <a:buClr>
                <a:srgbClr val="C00000"/>
              </a:buClr>
              <a:buFont typeface="Wingdings" panose="05000000000000000000" pitchFamily="2" charset="2"/>
              <a:buChar char="§"/>
            </a:pPr>
            <a:r>
              <a:rPr lang="fr-BE" sz="4000">
                <a:ea typeface="Calibri" panose="020F0502020204030204"/>
                <a:cs typeface="Calibri" panose="020F0502020204030204"/>
              </a:rPr>
              <a:t>Interviews </a:t>
            </a:r>
            <a:r>
              <a:rPr lang="fr-BE" sz="4000" err="1">
                <a:ea typeface="Calibri" panose="020F0502020204030204"/>
                <a:cs typeface="Calibri" panose="020F0502020204030204"/>
              </a:rPr>
              <a:t>with</a:t>
            </a:r>
            <a:r>
              <a:rPr lang="fr-BE" sz="4000">
                <a:ea typeface="Calibri" panose="020F0502020204030204"/>
                <a:cs typeface="Calibri" panose="020F0502020204030204"/>
              </a:rPr>
              <a:t> </a:t>
            </a:r>
            <a:r>
              <a:rPr lang="fr-BE" sz="4000" err="1">
                <a:ea typeface="Calibri" panose="020F0502020204030204"/>
                <a:cs typeface="Calibri" panose="020F0502020204030204"/>
              </a:rPr>
              <a:t>survivors</a:t>
            </a:r>
            <a:r>
              <a:rPr lang="fr-BE" sz="4000">
                <a:ea typeface="Calibri" panose="020F0502020204030204"/>
                <a:cs typeface="Calibri" panose="020F0502020204030204"/>
              </a:rPr>
              <a:t>  </a:t>
            </a:r>
            <a:r>
              <a:rPr lang="fr-BE" sz="4000" err="1">
                <a:ea typeface="Calibri" panose="020F0502020204030204"/>
                <a:cs typeface="Calibri" panose="020F0502020204030204"/>
              </a:rPr>
              <a:t>who</a:t>
            </a:r>
            <a:r>
              <a:rPr lang="fr-BE" sz="4000">
                <a:ea typeface="Calibri" panose="020F0502020204030204"/>
                <a:cs typeface="Calibri" panose="020F0502020204030204"/>
              </a:rPr>
              <a:t> </a:t>
            </a:r>
            <a:r>
              <a:rPr lang="fr-BE" sz="4000" err="1">
                <a:ea typeface="Calibri" panose="020F0502020204030204"/>
                <a:cs typeface="Calibri" panose="020F0502020204030204"/>
              </a:rPr>
              <a:t>used</a:t>
            </a:r>
            <a:r>
              <a:rPr lang="fr-BE" sz="4000">
                <a:ea typeface="Calibri" panose="020F0502020204030204"/>
                <a:cs typeface="Calibri" panose="020F0502020204030204"/>
              </a:rPr>
              <a:t> services of </a:t>
            </a:r>
            <a:r>
              <a:rPr lang="fr-BE" sz="4000" err="1">
                <a:ea typeface="Calibri" panose="020F0502020204030204"/>
                <a:cs typeface="Calibri" panose="020F0502020204030204"/>
              </a:rPr>
              <a:t>other</a:t>
            </a:r>
            <a:r>
              <a:rPr lang="fr-BE" sz="4000">
                <a:ea typeface="Calibri" panose="020F0502020204030204"/>
                <a:cs typeface="Calibri" panose="020F0502020204030204"/>
              </a:rPr>
              <a:t> organisations </a:t>
            </a:r>
          </a:p>
          <a:p>
            <a:pPr marL="914400" lvl="1" indent="-457200">
              <a:lnSpc>
                <a:spcPct val="80000"/>
              </a:lnSpc>
              <a:spcBef>
                <a:spcPts val="600"/>
              </a:spcBef>
              <a:spcAft>
                <a:spcPts val="600"/>
              </a:spcAft>
              <a:buClr>
                <a:srgbClr val="C00000"/>
              </a:buClr>
              <a:buFont typeface="Wingdings" panose="05000000000000000000" pitchFamily="2" charset="2"/>
              <a:buChar char="§"/>
            </a:pPr>
            <a:r>
              <a:rPr lang="fr-CA" sz="4000">
                <a:ea typeface="Calibri" panose="020F0502020204030204"/>
                <a:cs typeface="Calibri" panose="020F0502020204030204"/>
              </a:rPr>
              <a:t>FGD </a:t>
            </a:r>
            <a:r>
              <a:rPr lang="fr-CA" sz="4000" err="1">
                <a:ea typeface="Calibri" panose="020F0502020204030204"/>
                <a:cs typeface="Calibri" panose="020F0502020204030204"/>
              </a:rPr>
              <a:t>with</a:t>
            </a:r>
            <a:r>
              <a:rPr lang="fr-CA" sz="4000">
                <a:ea typeface="Calibri" panose="020F0502020204030204"/>
                <a:cs typeface="Calibri" panose="020F0502020204030204"/>
              </a:rPr>
              <a:t> MSF staff and </a:t>
            </a:r>
            <a:r>
              <a:rPr lang="fr-CA" sz="4000" err="1">
                <a:ea typeface="Calibri" panose="020F0502020204030204"/>
                <a:cs typeface="Calibri" panose="020F0502020204030204"/>
              </a:rPr>
              <a:t>external</a:t>
            </a:r>
            <a:r>
              <a:rPr lang="fr-CA" sz="4000">
                <a:ea typeface="Calibri" panose="020F0502020204030204"/>
                <a:cs typeface="Calibri" panose="020F0502020204030204"/>
              </a:rPr>
              <a:t> </a:t>
            </a:r>
            <a:r>
              <a:rPr lang="fr-CA" sz="4000" err="1">
                <a:ea typeface="Calibri" panose="020F0502020204030204"/>
                <a:cs typeface="Calibri" panose="020F0502020204030204"/>
              </a:rPr>
              <a:t>partners</a:t>
            </a:r>
            <a:r>
              <a:rPr lang="fr-CA" sz="4000">
                <a:ea typeface="Calibri" panose="020F0502020204030204"/>
                <a:cs typeface="Calibri" panose="020F0502020204030204"/>
              </a:rPr>
              <a:t>  </a:t>
            </a:r>
            <a:endParaRPr lang="en-US" sz="4000">
              <a:ea typeface="Calibri" panose="020F0502020204030204"/>
              <a:cs typeface="Calibri" panose="020F0502020204030204"/>
            </a:endParaRPr>
          </a:p>
          <a:p>
            <a:pPr marL="914400" lvl="1" indent="-457200">
              <a:lnSpc>
                <a:spcPct val="80000"/>
              </a:lnSpc>
              <a:spcBef>
                <a:spcPts val="600"/>
              </a:spcBef>
              <a:spcAft>
                <a:spcPts val="600"/>
              </a:spcAft>
              <a:buClr>
                <a:srgbClr val="C00000"/>
              </a:buClr>
              <a:buFont typeface="Wingdings" panose="05000000000000000000" pitchFamily="2" charset="2"/>
              <a:buChar char="§"/>
            </a:pPr>
            <a:r>
              <a:rPr lang="fr-BE" sz="4000" err="1">
                <a:ea typeface="Calibri" panose="020F0502020204030204"/>
                <a:cs typeface="Calibri" panose="020F0502020204030204"/>
              </a:rPr>
              <a:t>Review</a:t>
            </a:r>
            <a:r>
              <a:rPr lang="fr-BE" sz="4000">
                <a:ea typeface="Calibri" panose="020F0502020204030204"/>
                <a:cs typeface="Calibri" panose="020F0502020204030204"/>
              </a:rPr>
              <a:t> of </a:t>
            </a:r>
            <a:r>
              <a:rPr lang="fr-BE" sz="4000" err="1">
                <a:ea typeface="Calibri" panose="020F0502020204030204"/>
                <a:cs typeface="Calibri" panose="020F0502020204030204"/>
              </a:rPr>
              <a:t>secondary</a:t>
            </a:r>
            <a:r>
              <a:rPr lang="fr-BE" sz="4000">
                <a:ea typeface="Calibri" panose="020F0502020204030204"/>
                <a:cs typeface="Calibri" panose="020F0502020204030204"/>
              </a:rPr>
              <a:t> </a:t>
            </a:r>
            <a:r>
              <a:rPr lang="fr-BE" sz="4000" err="1">
                <a:ea typeface="Calibri" panose="020F0502020204030204"/>
                <a:cs typeface="Calibri" panose="020F0502020204030204"/>
              </a:rPr>
              <a:t>literature</a:t>
            </a:r>
            <a:r>
              <a:rPr lang="fr-BE" sz="4000">
                <a:ea typeface="Calibri" panose="020F0502020204030204"/>
                <a:cs typeface="Calibri" panose="020F0502020204030204"/>
              </a:rPr>
              <a:t> </a:t>
            </a:r>
          </a:p>
          <a:p>
            <a:pPr marL="285750" indent="-285750" algn="l">
              <a:buFont typeface="Calibri"/>
              <a:buChar char="-"/>
            </a:pPr>
            <a:endParaRPr lang="en-US" sz="4400">
              <a:ea typeface="Calibri" panose="020F0502020204030204"/>
              <a:cs typeface="Calibri" panose="020F0502020204030204"/>
            </a:endParaRPr>
          </a:p>
        </p:txBody>
      </p:sp>
      <p:pic>
        <p:nvPicPr>
          <p:cNvPr id="20" name="Image 5">
            <a:extLst>
              <a:ext uri="{FF2B5EF4-FFF2-40B4-BE49-F238E27FC236}">
                <a16:creationId xmlns:a16="http://schemas.microsoft.com/office/drawing/2014/main" id="{E75B68A8-8C74-436F-9460-A37B9C911800}"/>
              </a:ext>
            </a:extLst>
          </p:cNvPr>
          <p:cNvPicPr>
            <a:picLocks noChangeAspect="1"/>
          </p:cNvPicPr>
          <p:nvPr/>
        </p:nvPicPr>
        <p:blipFill>
          <a:blip r:embed="rId4">
            <a:extLst>
              <a:ext uri="{28A0092B-C50C-407E-A947-70E740481C1C}">
                <a14:useLocalDpi xmlns:a14="http://schemas.microsoft.com/office/drawing/2010/main" val="0"/>
              </a:ext>
            </a:extLst>
          </a:blip>
          <a:srcRect l="15693" r="15693"/>
          <a:stretch/>
        </p:blipFill>
        <p:spPr>
          <a:xfrm>
            <a:off x="12300634" y="0"/>
            <a:ext cx="3987117" cy="10401301"/>
          </a:xfrm>
          <a:prstGeom prst="rect">
            <a:avLst/>
          </a:prstGeom>
        </p:spPr>
      </p:pic>
      <p:sp>
        <p:nvSpPr>
          <p:cNvPr id="17" name="Rectangle 16">
            <a:extLst>
              <a:ext uri="{FF2B5EF4-FFF2-40B4-BE49-F238E27FC236}">
                <a16:creationId xmlns:a16="http://schemas.microsoft.com/office/drawing/2014/main" id="{47C7D00F-D5F4-4C15-9D5D-A38ADF30C719}"/>
              </a:ext>
            </a:extLst>
          </p:cNvPr>
          <p:cNvSpPr/>
          <p:nvPr/>
        </p:nvSpPr>
        <p:spPr>
          <a:xfrm>
            <a:off x="5240381" y="9106345"/>
            <a:ext cx="6543675" cy="74694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t>Key limitation: Only survivors who accessed services are represented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686379" y="770076"/>
            <a:ext cx="10448925" cy="2979695"/>
            <a:chOff x="-1" y="171449"/>
            <a:chExt cx="13931900" cy="3972928"/>
          </a:xfrm>
        </p:grpSpPr>
        <p:sp>
          <p:nvSpPr>
            <p:cNvPr id="3" name="TextBox 3"/>
            <p:cNvSpPr txBox="1"/>
            <p:nvPr/>
          </p:nvSpPr>
          <p:spPr>
            <a:xfrm>
              <a:off x="-1" y="171449"/>
              <a:ext cx="13931900" cy="1471514"/>
            </a:xfrm>
            <a:prstGeom prst="rect">
              <a:avLst/>
            </a:prstGeom>
          </p:spPr>
          <p:txBody>
            <a:bodyPr wrap="square" lIns="0" tIns="0" rIns="0" bIns="0" rtlCol="0" anchor="t">
              <a:spAutoFit/>
            </a:bodyPr>
            <a:lstStyle/>
            <a:p>
              <a:pPr marL="0" lvl="0" indent="0" algn="l">
                <a:lnSpc>
                  <a:spcPts val="8499"/>
                </a:lnSpc>
              </a:pPr>
              <a:r>
                <a:rPr lang="en-US" sz="8450" b="1">
                  <a:latin typeface="Calibri"/>
                  <a:ea typeface="Calibri"/>
                  <a:cs typeface="Calibri"/>
                  <a:sym typeface="Proxima Nova Condensed Bold"/>
                </a:rPr>
                <a:t>Evolution of trends</a:t>
              </a:r>
            </a:p>
          </p:txBody>
        </p:sp>
        <p:sp>
          <p:nvSpPr>
            <p:cNvPr id="4" name="TextBox 4"/>
            <p:cNvSpPr txBox="1"/>
            <p:nvPr/>
          </p:nvSpPr>
          <p:spPr>
            <a:xfrm>
              <a:off x="-1" y="3521653"/>
              <a:ext cx="7264400" cy="622724"/>
            </a:xfrm>
            <a:prstGeom prst="rect">
              <a:avLst/>
            </a:prstGeom>
          </p:spPr>
          <p:txBody>
            <a:bodyPr lIns="0" tIns="0" rIns="0" bIns="0" rtlCol="0" anchor="t">
              <a:spAutoFit/>
            </a:bodyPr>
            <a:lstStyle/>
            <a:p>
              <a:pPr marL="0" lvl="0" indent="0" algn="l">
                <a:lnSpc>
                  <a:spcPts val="3919"/>
                </a:lnSpc>
                <a:spcBef>
                  <a:spcPct val="0"/>
                </a:spcBef>
              </a:pPr>
              <a:endParaRPr lang="en-US" sz="2750">
                <a:latin typeface="Calibri"/>
                <a:ea typeface="Calibri"/>
                <a:cs typeface="Calibri"/>
              </a:endParaRPr>
            </a:p>
          </p:txBody>
        </p:sp>
      </p:grpSp>
      <p:grpSp>
        <p:nvGrpSpPr>
          <p:cNvPr id="5" name="Group 5"/>
          <p:cNvGrpSpPr/>
          <p:nvPr/>
        </p:nvGrpSpPr>
        <p:grpSpPr>
          <a:xfrm rot="5400000">
            <a:off x="8552507" y="551507"/>
            <a:ext cx="1182986" cy="18288000"/>
            <a:chOff x="0" y="0"/>
            <a:chExt cx="311568" cy="4816593"/>
          </a:xfrm>
        </p:grpSpPr>
        <p:sp>
          <p:nvSpPr>
            <p:cNvPr id="6" name="Freeform 6"/>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sp>
        <p:sp>
          <p:nvSpPr>
            <p:cNvPr id="7" name="TextBox 7"/>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8" name="Freeform 8"/>
          <p:cNvSpPr/>
          <p:nvPr/>
        </p:nvSpPr>
        <p:spPr>
          <a:xfrm>
            <a:off x="-539" y="9185148"/>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2"/>
            <a:stretch>
              <a:fillRect/>
            </a:stretch>
          </a:blipFill>
        </p:spPr>
      </p:sp>
      <p:grpSp>
        <p:nvGrpSpPr>
          <p:cNvPr id="9" name="Group 9"/>
          <p:cNvGrpSpPr/>
          <p:nvPr/>
        </p:nvGrpSpPr>
        <p:grpSpPr>
          <a:xfrm>
            <a:off x="16565291" y="9104014"/>
            <a:ext cx="1722709" cy="1182986"/>
            <a:chOff x="0" y="0"/>
            <a:chExt cx="1463276" cy="1004833"/>
          </a:xfrm>
        </p:grpSpPr>
        <p:sp>
          <p:nvSpPr>
            <p:cNvPr id="10" name="Freeform 10"/>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sp>
      </p:grpSp>
      <p:grpSp>
        <p:nvGrpSpPr>
          <p:cNvPr id="24" name="Group 21">
            <a:extLst>
              <a:ext uri="{FF2B5EF4-FFF2-40B4-BE49-F238E27FC236}">
                <a16:creationId xmlns:a16="http://schemas.microsoft.com/office/drawing/2014/main" id="{6C0F51B5-0072-427D-0781-67C7D987DCCB}"/>
              </a:ext>
            </a:extLst>
          </p:cNvPr>
          <p:cNvGrpSpPr/>
          <p:nvPr/>
        </p:nvGrpSpPr>
        <p:grpSpPr>
          <a:xfrm rot="-5400000">
            <a:off x="-4476500" y="4331840"/>
            <a:ext cx="9104014" cy="440333"/>
            <a:chOff x="0" y="-38100"/>
            <a:chExt cx="2397765" cy="115973"/>
          </a:xfrm>
        </p:grpSpPr>
        <p:sp>
          <p:nvSpPr>
            <p:cNvPr id="22" name="Freeform 22">
              <a:extLst>
                <a:ext uri="{FF2B5EF4-FFF2-40B4-BE49-F238E27FC236}">
                  <a16:creationId xmlns:a16="http://schemas.microsoft.com/office/drawing/2014/main" id="{DF8BF747-C898-C125-A17E-7348A2A627DE}"/>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sp>
        <p:sp>
          <p:nvSpPr>
            <p:cNvPr id="23" name="TextBox 23">
              <a:extLst>
                <a:ext uri="{FF2B5EF4-FFF2-40B4-BE49-F238E27FC236}">
                  <a16:creationId xmlns:a16="http://schemas.microsoft.com/office/drawing/2014/main" id="{96872AD4-4D5C-0C65-C983-540A21F5C540}"/>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13" name="CasellaDiTesto 12">
            <a:extLst>
              <a:ext uri="{FF2B5EF4-FFF2-40B4-BE49-F238E27FC236}">
                <a16:creationId xmlns:a16="http://schemas.microsoft.com/office/drawing/2014/main" id="{E3D195AD-ABBD-4341-EB81-BB0237D6265A}"/>
              </a:ext>
            </a:extLst>
          </p:cNvPr>
          <p:cNvSpPr txBox="1"/>
          <p:nvPr/>
        </p:nvSpPr>
        <p:spPr>
          <a:xfrm>
            <a:off x="9545060" y="4548433"/>
            <a:ext cx="65602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GRAPHS/CHART HERE</a:t>
            </a:r>
          </a:p>
        </p:txBody>
      </p:sp>
      <p:grpSp>
        <p:nvGrpSpPr>
          <p:cNvPr id="15" name="Groupe 21">
            <a:extLst>
              <a:ext uri="{FF2B5EF4-FFF2-40B4-BE49-F238E27FC236}">
                <a16:creationId xmlns:a16="http://schemas.microsoft.com/office/drawing/2014/main" id="{54D6019C-918F-4748-9C4C-F7693307A274}"/>
              </a:ext>
            </a:extLst>
          </p:cNvPr>
          <p:cNvGrpSpPr/>
          <p:nvPr/>
        </p:nvGrpSpPr>
        <p:grpSpPr>
          <a:xfrm>
            <a:off x="1258798" y="3751719"/>
            <a:ext cx="15151677" cy="5134820"/>
            <a:chOff x="767255" y="2261335"/>
            <a:chExt cx="10636541" cy="3572233"/>
          </a:xfrm>
        </p:grpSpPr>
        <p:sp>
          <p:nvSpPr>
            <p:cNvPr id="16" name="Rectangle 15">
              <a:extLst>
                <a:ext uri="{FF2B5EF4-FFF2-40B4-BE49-F238E27FC236}">
                  <a16:creationId xmlns:a16="http://schemas.microsoft.com/office/drawing/2014/main" id="{536E7CE8-AA09-4AB6-B2FC-FF67F0624AC6}"/>
                </a:ext>
              </a:extLst>
            </p:cNvPr>
            <p:cNvSpPr/>
            <p:nvPr/>
          </p:nvSpPr>
          <p:spPr>
            <a:xfrm>
              <a:off x="767255" y="2261335"/>
              <a:ext cx="10636541" cy="3572233"/>
            </a:xfrm>
            <a:prstGeom prst="rect">
              <a:avLst/>
            </a:prstGeom>
            <a:blipFill dpi="0" rotWithShape="1">
              <a:blip r:embed="rId4">
                <a:alphaModFix/>
              </a:blip>
              <a:srcRect/>
              <a:tile tx="0" ty="0" sx="100000" sy="100000" flip="none" algn="tl"/>
            </a:blipFill>
            <a:ln w="12700">
              <a:solidFill>
                <a:srgbClr val="EE1C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pic>
          <p:nvPicPr>
            <p:cNvPr id="17" name="Picture 16" descr="A screenshot of a graph&#10;&#10;AI-generated content may be incorrect.">
              <a:extLst>
                <a:ext uri="{FF2B5EF4-FFF2-40B4-BE49-F238E27FC236}">
                  <a16:creationId xmlns:a16="http://schemas.microsoft.com/office/drawing/2014/main" id="{7E4C2FEF-BD12-49D2-B60E-39183D9A9248}"/>
                </a:ext>
              </a:extLst>
            </p:cNvPr>
            <p:cNvPicPr>
              <a:picLocks noChangeAspect="1"/>
            </p:cNvPicPr>
            <p:nvPr/>
          </p:nvPicPr>
          <p:blipFill>
            <a:blip r:embed="rId5"/>
            <a:srcRect t="20701" r="-106" b="-319"/>
            <a:stretch>
              <a:fillRect/>
            </a:stretch>
          </p:blipFill>
          <p:spPr>
            <a:xfrm>
              <a:off x="1068067" y="2822664"/>
              <a:ext cx="10055866" cy="2663773"/>
            </a:xfrm>
            <a:prstGeom prst="rect">
              <a:avLst/>
            </a:prstGeom>
          </p:spPr>
        </p:pic>
        <p:sp>
          <p:nvSpPr>
            <p:cNvPr id="18" name="ZoneTexte 3">
              <a:extLst>
                <a:ext uri="{FF2B5EF4-FFF2-40B4-BE49-F238E27FC236}">
                  <a16:creationId xmlns:a16="http://schemas.microsoft.com/office/drawing/2014/main" id="{ABF15DC3-17DB-4ABA-8C94-9A1E9B02C2DA}"/>
                </a:ext>
              </a:extLst>
            </p:cNvPr>
            <p:cNvSpPr txBox="1"/>
            <p:nvPr/>
          </p:nvSpPr>
          <p:spPr>
            <a:xfrm>
              <a:off x="1075034" y="2423326"/>
              <a:ext cx="6789683" cy="353292"/>
            </a:xfrm>
            <a:prstGeom prst="rect">
              <a:avLst/>
            </a:prstGeom>
            <a:noFill/>
          </p:spPr>
          <p:txBody>
            <a:bodyPr wrap="square" lIns="137160" tIns="68580" rIns="137160" bIns="68580" rtlCol="0" anchor="t">
              <a:spAutoFit/>
            </a:bodyPr>
            <a:lstStyle/>
            <a:p>
              <a:r>
                <a:rPr lang="fr-BE" sz="2400" err="1">
                  <a:latin typeface="Impact"/>
                </a:rPr>
                <a:t>Number</a:t>
              </a:r>
              <a:r>
                <a:rPr lang="fr-BE" sz="2400">
                  <a:latin typeface="Impact"/>
                </a:rPr>
                <a:t> of patients </a:t>
              </a:r>
              <a:r>
                <a:rPr lang="fr-BE" sz="2400" err="1">
                  <a:latin typeface="Impact"/>
                </a:rPr>
                <a:t>that</a:t>
              </a:r>
              <a:r>
                <a:rPr lang="fr-BE" sz="2400">
                  <a:latin typeface="Impact"/>
                </a:rPr>
                <a:t> </a:t>
              </a:r>
              <a:r>
                <a:rPr lang="fr-BE" sz="2400" err="1">
                  <a:latin typeface="Impact"/>
                </a:rPr>
                <a:t>received</a:t>
              </a:r>
              <a:r>
                <a:rPr lang="fr-BE" sz="2400">
                  <a:latin typeface="Impact"/>
                </a:rPr>
                <a:t> care at Pran </a:t>
              </a:r>
              <a:r>
                <a:rPr lang="fr-BE" sz="2400" err="1">
                  <a:latin typeface="Impact"/>
                </a:rPr>
                <a:t>Men’n</a:t>
              </a:r>
              <a:r>
                <a:rPr lang="fr-BE" sz="2400">
                  <a:latin typeface="Impact"/>
                </a:rPr>
                <a:t> </a:t>
              </a:r>
              <a:r>
                <a:rPr lang="fr-BE" sz="2400" err="1">
                  <a:latin typeface="Impact"/>
                </a:rPr>
                <a:t>since</a:t>
              </a:r>
              <a:r>
                <a:rPr lang="fr-BE" sz="2400">
                  <a:latin typeface="Impact"/>
                </a:rPr>
                <a:t> 2015 </a:t>
              </a:r>
              <a:endParaRPr lang="en-GB" sz="2400">
                <a:latin typeface="Impact"/>
              </a:endParaRPr>
            </a:p>
          </p:txBody>
        </p:sp>
      </p:grpSp>
      <p:grpSp>
        <p:nvGrpSpPr>
          <p:cNvPr id="19" name="Groupe 1">
            <a:extLst>
              <a:ext uri="{FF2B5EF4-FFF2-40B4-BE49-F238E27FC236}">
                <a16:creationId xmlns:a16="http://schemas.microsoft.com/office/drawing/2014/main" id="{10D00781-97D6-4F7F-804A-6DB91AEF4F5E}"/>
              </a:ext>
            </a:extLst>
          </p:cNvPr>
          <p:cNvGrpSpPr/>
          <p:nvPr/>
        </p:nvGrpSpPr>
        <p:grpSpPr>
          <a:xfrm>
            <a:off x="14204201" y="1097723"/>
            <a:ext cx="3640926" cy="3359212"/>
            <a:chOff x="4910545" y="4823725"/>
            <a:chExt cx="2103996" cy="1941200"/>
          </a:xfrm>
        </p:grpSpPr>
        <p:pic>
          <p:nvPicPr>
            <p:cNvPr id="20" name="Image 4">
              <a:extLst>
                <a:ext uri="{FF2B5EF4-FFF2-40B4-BE49-F238E27FC236}">
                  <a16:creationId xmlns:a16="http://schemas.microsoft.com/office/drawing/2014/main" id="{AA2A6C89-884B-49CE-96D5-C658B7A930C0}"/>
                </a:ext>
              </a:extLst>
            </p:cNvPr>
            <p:cNvPicPr>
              <a:picLocks noChangeAspect="1"/>
            </p:cNvPicPr>
            <p:nvPr/>
          </p:nvPicPr>
          <p:blipFill rotWithShape="1">
            <a:blip r:embed="rId6">
              <a:extLst>
                <a:ext uri="{28A0092B-C50C-407E-A947-70E740481C1C}">
                  <a14:useLocalDpi xmlns:a14="http://schemas.microsoft.com/office/drawing/2010/main" val="0"/>
                </a:ext>
              </a:extLst>
            </a:blip>
            <a:srcRect l="12668" t="7754" r="12472" b="10716"/>
            <a:stretch/>
          </p:blipFill>
          <p:spPr>
            <a:xfrm>
              <a:off x="4982780" y="4823725"/>
              <a:ext cx="1919015" cy="1941200"/>
            </a:xfrm>
            <a:prstGeom prst="flowChartConnector">
              <a:avLst/>
            </a:prstGeom>
            <a:ln>
              <a:solidFill>
                <a:srgbClr val="8C0000"/>
              </a:solidFill>
            </a:ln>
          </p:spPr>
        </p:pic>
        <p:sp>
          <p:nvSpPr>
            <p:cNvPr id="21" name="Rectangle 20">
              <a:extLst>
                <a:ext uri="{FF2B5EF4-FFF2-40B4-BE49-F238E27FC236}">
                  <a16:creationId xmlns:a16="http://schemas.microsoft.com/office/drawing/2014/main" id="{33EE0A43-18B9-4035-8CDE-FDB508EC04D9}"/>
                </a:ext>
              </a:extLst>
            </p:cNvPr>
            <p:cNvSpPr/>
            <p:nvPr/>
          </p:nvSpPr>
          <p:spPr>
            <a:xfrm>
              <a:off x="5393646" y="5102648"/>
              <a:ext cx="1149393" cy="646527"/>
            </a:xfrm>
            <a:prstGeom prst="rect">
              <a:avLst/>
            </a:prstGeom>
            <a:solidFill>
              <a:srgbClr val="E5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5" name="Rectangle 24">
              <a:extLst>
                <a:ext uri="{FF2B5EF4-FFF2-40B4-BE49-F238E27FC236}">
                  <a16:creationId xmlns:a16="http://schemas.microsoft.com/office/drawing/2014/main" id="{91A3F262-AF74-4518-888A-E4DADE8BDBE6}"/>
                </a:ext>
              </a:extLst>
            </p:cNvPr>
            <p:cNvSpPr/>
            <p:nvPr/>
          </p:nvSpPr>
          <p:spPr>
            <a:xfrm>
              <a:off x="5506720" y="4962295"/>
              <a:ext cx="513080" cy="646527"/>
            </a:xfrm>
            <a:prstGeom prst="rect">
              <a:avLst/>
            </a:prstGeom>
            <a:solidFill>
              <a:srgbClr val="E5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6" name="Image 6">
              <a:extLst>
                <a:ext uri="{FF2B5EF4-FFF2-40B4-BE49-F238E27FC236}">
                  <a16:creationId xmlns:a16="http://schemas.microsoft.com/office/drawing/2014/main" id="{8A2217BA-FF3B-4F2A-9B50-A55B3194D287}"/>
                </a:ext>
              </a:extLst>
            </p:cNvPr>
            <p:cNvPicPr>
              <a:picLocks noChangeAspect="1"/>
            </p:cNvPicPr>
            <p:nvPr/>
          </p:nvPicPr>
          <p:blipFill rotWithShape="1">
            <a:blip r:embed="rId7"/>
            <a:srcRect l="12000" t="6124"/>
            <a:stretch/>
          </p:blipFill>
          <p:spPr>
            <a:xfrm>
              <a:off x="5360689" y="5103666"/>
              <a:ext cx="588358" cy="563453"/>
            </a:xfrm>
            <a:prstGeom prst="rect">
              <a:avLst/>
            </a:prstGeom>
          </p:spPr>
        </p:pic>
        <p:grpSp>
          <p:nvGrpSpPr>
            <p:cNvPr id="27" name="Groupe 17">
              <a:extLst>
                <a:ext uri="{FF2B5EF4-FFF2-40B4-BE49-F238E27FC236}">
                  <a16:creationId xmlns:a16="http://schemas.microsoft.com/office/drawing/2014/main" id="{075276DB-C315-430E-BEC9-2945729A060C}"/>
                </a:ext>
              </a:extLst>
            </p:cNvPr>
            <p:cNvGrpSpPr/>
            <p:nvPr/>
          </p:nvGrpSpPr>
          <p:grpSpPr>
            <a:xfrm>
              <a:off x="5843075" y="5091797"/>
              <a:ext cx="626147" cy="676384"/>
              <a:chOff x="10296728" y="1931002"/>
              <a:chExt cx="571438" cy="617286"/>
            </a:xfrm>
          </p:grpSpPr>
          <p:pic>
            <p:nvPicPr>
              <p:cNvPr id="31" name="Image 15">
                <a:extLst>
                  <a:ext uri="{FF2B5EF4-FFF2-40B4-BE49-F238E27FC236}">
                    <a16:creationId xmlns:a16="http://schemas.microsoft.com/office/drawing/2014/main" id="{135859A0-4DC2-409A-8EF2-19DC5FEF4D41}"/>
                  </a:ext>
                </a:extLst>
              </p:cNvPr>
              <p:cNvPicPr>
                <a:picLocks noChangeAspect="1"/>
              </p:cNvPicPr>
              <p:nvPr/>
            </p:nvPicPr>
            <p:blipFill rotWithShape="1">
              <a:blip r:embed="rId8"/>
              <a:srcRect t="9955"/>
              <a:stretch/>
            </p:blipFill>
            <p:spPr>
              <a:xfrm>
                <a:off x="10513929" y="1931002"/>
                <a:ext cx="354237" cy="613026"/>
              </a:xfrm>
              <a:prstGeom prst="rect">
                <a:avLst/>
              </a:prstGeom>
            </p:spPr>
          </p:pic>
          <p:sp>
            <p:nvSpPr>
              <p:cNvPr id="32" name="ZoneTexte 16">
                <a:extLst>
                  <a:ext uri="{FF2B5EF4-FFF2-40B4-BE49-F238E27FC236}">
                    <a16:creationId xmlns:a16="http://schemas.microsoft.com/office/drawing/2014/main" id="{1DF12D22-31CB-4FCA-9791-0713BE07B74A}"/>
                  </a:ext>
                </a:extLst>
              </p:cNvPr>
              <p:cNvSpPr txBox="1"/>
              <p:nvPr/>
            </p:nvSpPr>
            <p:spPr>
              <a:xfrm>
                <a:off x="10296728" y="2110035"/>
                <a:ext cx="299209" cy="4382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4800" b="1">
                    <a:solidFill>
                      <a:srgbClr val="EE1C25"/>
                    </a:solidFill>
                  </a:rPr>
                  <a:t>x</a:t>
                </a:r>
                <a:endParaRPr lang="en-GB" sz="5400" b="1">
                  <a:solidFill>
                    <a:srgbClr val="EE1C25"/>
                  </a:solidFill>
                </a:endParaRPr>
              </a:p>
            </p:txBody>
          </p:sp>
        </p:grpSp>
        <p:sp>
          <p:nvSpPr>
            <p:cNvPr id="28" name="Rectangle 27">
              <a:extLst>
                <a:ext uri="{FF2B5EF4-FFF2-40B4-BE49-F238E27FC236}">
                  <a16:creationId xmlns:a16="http://schemas.microsoft.com/office/drawing/2014/main" id="{8808885F-9216-4B98-81EF-EC1D252CA831}"/>
                </a:ext>
              </a:extLst>
            </p:cNvPr>
            <p:cNvSpPr/>
            <p:nvPr/>
          </p:nvSpPr>
          <p:spPr>
            <a:xfrm>
              <a:off x="5151120" y="5826470"/>
              <a:ext cx="1534160" cy="435786"/>
            </a:xfrm>
            <a:prstGeom prst="rect">
              <a:avLst/>
            </a:prstGeom>
            <a:solidFill>
              <a:srgbClr val="E5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9" name="Rectangle 28">
              <a:extLst>
                <a:ext uri="{FF2B5EF4-FFF2-40B4-BE49-F238E27FC236}">
                  <a16:creationId xmlns:a16="http://schemas.microsoft.com/office/drawing/2014/main" id="{78EBB3DD-B89A-4AC1-9144-533E2F73CD9D}"/>
                </a:ext>
              </a:extLst>
            </p:cNvPr>
            <p:cNvSpPr/>
            <p:nvPr/>
          </p:nvSpPr>
          <p:spPr>
            <a:xfrm>
              <a:off x="5259378" y="6003435"/>
              <a:ext cx="1283661" cy="435786"/>
            </a:xfrm>
            <a:prstGeom prst="rect">
              <a:avLst/>
            </a:prstGeom>
            <a:solidFill>
              <a:srgbClr val="E5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30" name="ZoneTexte 20">
              <a:extLst>
                <a:ext uri="{FF2B5EF4-FFF2-40B4-BE49-F238E27FC236}">
                  <a16:creationId xmlns:a16="http://schemas.microsoft.com/office/drawing/2014/main" id="{1BBAC412-3268-4CA8-A9F9-DB136FCB7EB2}"/>
                </a:ext>
              </a:extLst>
            </p:cNvPr>
            <p:cNvSpPr txBox="1"/>
            <p:nvPr/>
          </p:nvSpPr>
          <p:spPr>
            <a:xfrm>
              <a:off x="4910545" y="5903866"/>
              <a:ext cx="2103996" cy="453533"/>
            </a:xfrm>
            <a:prstGeom prst="rect">
              <a:avLst/>
            </a:prstGeom>
            <a:noFill/>
          </p:spPr>
          <p:txBody>
            <a:bodyPr wrap="square" lIns="137160" tIns="68580" rIns="137160" bIns="685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2100">
                  <a:latin typeface="Aptos Black"/>
                </a:rPr>
                <a:t>NUMBER OF PATIENTS  SINCE 2022 </a:t>
              </a:r>
              <a:endParaRPr lang="en-GB" sz="2100">
                <a:latin typeface="Aptos Blac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7DCEA9D-5B2F-4D30-A5E4-352097F0EF4D}"/>
              </a:ext>
            </a:extLst>
          </p:cNvPr>
          <p:cNvSpPr txBox="1"/>
          <p:nvPr/>
        </p:nvSpPr>
        <p:spPr>
          <a:xfrm>
            <a:off x="555231" y="705080"/>
            <a:ext cx="14079558" cy="971356"/>
          </a:xfrm>
          <a:prstGeom prst="rect">
            <a:avLst/>
          </a:prstGeom>
          <a:noFill/>
        </p:spPr>
        <p:txBody>
          <a:bodyPr wrap="square" lIns="137160" tIns="68580" rIns="137160" bIns="68580" rtlCol="0" anchor="t">
            <a:spAutoFit/>
          </a:bodyPr>
          <a:lstStyle/>
          <a:p>
            <a:pPr>
              <a:lnSpc>
                <a:spcPct val="80000"/>
              </a:lnSpc>
            </a:pPr>
            <a:r>
              <a:rPr lang="fr-FR" sz="6600" b="1">
                <a:latin typeface="Calibri"/>
                <a:ea typeface="Calibri"/>
                <a:cs typeface="Calibri"/>
              </a:rPr>
              <a:t>Increasing </a:t>
            </a:r>
            <a:r>
              <a:rPr lang="fr-FR" sz="6600" b="1" err="1">
                <a:latin typeface="Calibri"/>
                <a:ea typeface="Calibri"/>
                <a:cs typeface="Calibri"/>
              </a:rPr>
              <a:t>brutality</a:t>
            </a:r>
          </a:p>
        </p:txBody>
      </p:sp>
      <p:sp>
        <p:nvSpPr>
          <p:cNvPr id="14" name="Rectangle 13">
            <a:extLst>
              <a:ext uri="{FF2B5EF4-FFF2-40B4-BE49-F238E27FC236}">
                <a16:creationId xmlns:a16="http://schemas.microsoft.com/office/drawing/2014/main" id="{26A73D04-5FE4-BB91-73BE-27A3E248888C}"/>
              </a:ext>
            </a:extLst>
          </p:cNvPr>
          <p:cNvSpPr/>
          <p:nvPr/>
        </p:nvSpPr>
        <p:spPr>
          <a:xfrm>
            <a:off x="14319479" y="0"/>
            <a:ext cx="3968522" cy="10287000"/>
          </a:xfrm>
          <a:prstGeom prst="rect">
            <a:avLst/>
          </a:prstGeom>
          <a:solidFill>
            <a:srgbClr val="8C0000"/>
          </a:solidFill>
          <a:ln>
            <a:solidFill>
              <a:srgbClr val="8C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pic>
        <p:nvPicPr>
          <p:cNvPr id="22" name="Image 21">
            <a:extLst>
              <a:ext uri="{FF2B5EF4-FFF2-40B4-BE49-F238E27FC236}">
                <a16:creationId xmlns:a16="http://schemas.microsoft.com/office/drawing/2014/main" id="{9AA8D62C-6A76-4308-ACD7-B91251D3E04C}"/>
              </a:ext>
            </a:extLst>
          </p:cNvPr>
          <p:cNvPicPr>
            <a:picLocks noChangeAspect="1"/>
          </p:cNvPicPr>
          <p:nvPr/>
        </p:nvPicPr>
        <p:blipFill>
          <a:blip r:embed="rId2">
            <a:alphaModFix amt="66000"/>
            <a:extLst>
              <a:ext uri="{28A0092B-C50C-407E-A947-70E740481C1C}">
                <a14:useLocalDpi xmlns:a14="http://schemas.microsoft.com/office/drawing/2010/main" val="0"/>
              </a:ext>
            </a:extLst>
          </a:blip>
          <a:srcRect l="15665" r="15665"/>
          <a:stretch/>
        </p:blipFill>
        <p:spPr>
          <a:xfrm>
            <a:off x="14319479" y="0"/>
            <a:ext cx="3968522" cy="10287000"/>
          </a:xfrm>
          <a:prstGeom prst="rect">
            <a:avLst/>
          </a:prstGeom>
        </p:spPr>
      </p:pic>
      <p:pic>
        <p:nvPicPr>
          <p:cNvPr id="5" name="Image 4">
            <a:extLst>
              <a:ext uri="{FF2B5EF4-FFF2-40B4-BE49-F238E27FC236}">
                <a16:creationId xmlns:a16="http://schemas.microsoft.com/office/drawing/2014/main" id="{6EE7A5E2-558B-72AD-E9DB-C0A2A3D1BF50}"/>
              </a:ext>
            </a:extLst>
          </p:cNvPr>
          <p:cNvPicPr>
            <a:picLocks noChangeAspect="1"/>
          </p:cNvPicPr>
          <p:nvPr/>
        </p:nvPicPr>
        <p:blipFill rotWithShape="1">
          <a:blip r:embed="rId3"/>
          <a:srcRect l="15907" t="70585" r="13804" b="2595"/>
          <a:stretch/>
        </p:blipFill>
        <p:spPr>
          <a:xfrm>
            <a:off x="15132708" y="5205290"/>
            <a:ext cx="2202795" cy="2228261"/>
          </a:xfrm>
          <a:prstGeom prst="flowChartConnector">
            <a:avLst/>
          </a:prstGeom>
          <a:ln>
            <a:solidFill>
              <a:srgbClr val="8C0000"/>
            </a:solidFill>
          </a:ln>
        </p:spPr>
      </p:pic>
      <p:pic>
        <p:nvPicPr>
          <p:cNvPr id="7" name="Image 6">
            <a:extLst>
              <a:ext uri="{FF2B5EF4-FFF2-40B4-BE49-F238E27FC236}">
                <a16:creationId xmlns:a16="http://schemas.microsoft.com/office/drawing/2014/main" id="{2C9893CD-FA0F-CB0A-94AC-5996F6739263}"/>
              </a:ext>
            </a:extLst>
          </p:cNvPr>
          <p:cNvPicPr>
            <a:picLocks noChangeAspect="1"/>
          </p:cNvPicPr>
          <p:nvPr/>
        </p:nvPicPr>
        <p:blipFill rotWithShape="1">
          <a:blip r:embed="rId3"/>
          <a:srcRect l="13732" t="35672" r="15979" b="37508"/>
          <a:stretch/>
        </p:blipFill>
        <p:spPr>
          <a:xfrm>
            <a:off x="15132709" y="2783657"/>
            <a:ext cx="2202794" cy="2228259"/>
          </a:xfrm>
          <a:prstGeom prst="flowChartConnector">
            <a:avLst/>
          </a:prstGeom>
          <a:ln>
            <a:solidFill>
              <a:srgbClr val="8C0000"/>
            </a:solidFill>
          </a:ln>
        </p:spPr>
      </p:pic>
      <p:sp>
        <p:nvSpPr>
          <p:cNvPr id="6" name="Oval 5">
            <a:extLst>
              <a:ext uri="{FF2B5EF4-FFF2-40B4-BE49-F238E27FC236}">
                <a16:creationId xmlns:a16="http://schemas.microsoft.com/office/drawing/2014/main" id="{D1801AC6-19E1-A9B7-D472-1D7B7B9E911F}"/>
              </a:ext>
            </a:extLst>
          </p:cNvPr>
          <p:cNvSpPr/>
          <p:nvPr/>
        </p:nvSpPr>
        <p:spPr>
          <a:xfrm>
            <a:off x="15130762" y="7626926"/>
            <a:ext cx="2186885" cy="2218857"/>
          </a:xfrm>
          <a:prstGeom prst="ellipse">
            <a:avLst/>
          </a:prstGeom>
          <a:solidFill>
            <a:schemeClr val="bg1">
              <a:lumMod val="95000"/>
            </a:schemeClr>
          </a:solidFill>
          <a:ln>
            <a:solidFill>
              <a:srgbClr val="8C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00">
              <a:ea typeface="Calibri"/>
              <a:cs typeface="Calibri"/>
            </a:endParaRPr>
          </a:p>
        </p:txBody>
      </p:sp>
      <p:sp>
        <p:nvSpPr>
          <p:cNvPr id="16" name="ZoneTexte 15">
            <a:extLst>
              <a:ext uri="{FF2B5EF4-FFF2-40B4-BE49-F238E27FC236}">
                <a16:creationId xmlns:a16="http://schemas.microsoft.com/office/drawing/2014/main" id="{B20DB3ED-9264-FAA0-4416-B5B707C19290}"/>
              </a:ext>
            </a:extLst>
          </p:cNvPr>
          <p:cNvSpPr txBox="1"/>
          <p:nvPr/>
        </p:nvSpPr>
        <p:spPr>
          <a:xfrm>
            <a:off x="14793924" y="7877657"/>
            <a:ext cx="2880360" cy="1717393"/>
          </a:xfrm>
          <a:prstGeom prst="rect">
            <a:avLst/>
          </a:prstGeom>
          <a:noFill/>
        </p:spPr>
        <p:txBody>
          <a:bodyPr wrap="square" lIns="137160" tIns="68580" rIns="137160" bIns="68580" anchor="t">
            <a:spAutoFit/>
          </a:bodyPr>
          <a:lstStyle/>
          <a:p>
            <a:pPr algn="ctr">
              <a:lnSpc>
                <a:spcPct val="90000"/>
              </a:lnSpc>
            </a:pPr>
            <a:r>
              <a:rPr lang="fr-BE" sz="1350">
                <a:latin typeface="Franklin Gothic Demi"/>
              </a:rPr>
              <a:t>NUMBER OF PATIENTS DISPLACED</a:t>
            </a:r>
          </a:p>
          <a:p>
            <a:pPr algn="ctr">
              <a:lnSpc>
                <a:spcPct val="90000"/>
              </a:lnSpc>
            </a:pPr>
            <a:endParaRPr lang="fr-BE" sz="1200">
              <a:latin typeface="Franklin Gothic Demi" panose="020F0502020204030204" pitchFamily="34" charset="0"/>
            </a:endParaRPr>
          </a:p>
          <a:p>
            <a:pPr algn="ctr">
              <a:lnSpc>
                <a:spcPct val="90000"/>
              </a:lnSpc>
            </a:pPr>
            <a:endParaRPr lang="fr-BE" sz="1200">
              <a:latin typeface="Franklin Gothic Demi" panose="020F0502020204030204" pitchFamily="34" charset="0"/>
            </a:endParaRPr>
          </a:p>
          <a:p>
            <a:pPr algn="ctr">
              <a:lnSpc>
                <a:spcPct val="90000"/>
              </a:lnSpc>
            </a:pPr>
            <a:br>
              <a:rPr lang="fr-BE" sz="1200">
                <a:latin typeface="Franklin Gothic Demi" panose="020F0502020204030204" pitchFamily="34" charset="0"/>
              </a:rPr>
            </a:br>
            <a:br>
              <a:rPr lang="fr-BE" sz="1200">
                <a:latin typeface="Franklin Gothic Demi" panose="020F0502020204030204" pitchFamily="34" charset="0"/>
              </a:rPr>
            </a:br>
            <a:endParaRPr lang="fr-BE" sz="1200">
              <a:latin typeface="Franklin Gothic Demi" panose="020F0502020204030204" pitchFamily="34" charset="0"/>
            </a:endParaRPr>
          </a:p>
          <a:p>
            <a:pPr algn="ctr">
              <a:lnSpc>
                <a:spcPct val="90000"/>
              </a:lnSpc>
            </a:pPr>
            <a:r>
              <a:rPr lang="fr-BE" sz="1350">
                <a:latin typeface="Franklin Gothic Demi"/>
              </a:rPr>
              <a:t>COMPARED TO BEFORE </a:t>
            </a:r>
            <a:endParaRPr lang="en-GB" sz="1350">
              <a:latin typeface="Franklin Gothic Demi"/>
            </a:endParaRPr>
          </a:p>
          <a:p>
            <a:pPr algn="ctr">
              <a:lnSpc>
                <a:spcPct val="90000"/>
              </a:lnSpc>
            </a:pPr>
            <a:r>
              <a:rPr lang="fr-BE" sz="1350">
                <a:latin typeface="Franklin Gothic Demi"/>
              </a:rPr>
              <a:t>2022 </a:t>
            </a:r>
            <a:endParaRPr lang="en-GB" sz="1350">
              <a:latin typeface="Franklin Gothic Demi"/>
            </a:endParaRPr>
          </a:p>
        </p:txBody>
      </p:sp>
      <p:cxnSp>
        <p:nvCxnSpPr>
          <p:cNvPr id="20" name="Connecteur droit 19">
            <a:extLst>
              <a:ext uri="{FF2B5EF4-FFF2-40B4-BE49-F238E27FC236}">
                <a16:creationId xmlns:a16="http://schemas.microsoft.com/office/drawing/2014/main" id="{470CE354-356E-571C-EF5A-6B40DFB67B77}"/>
              </a:ext>
            </a:extLst>
          </p:cNvPr>
          <p:cNvCxnSpPr/>
          <p:nvPr/>
        </p:nvCxnSpPr>
        <p:spPr>
          <a:xfrm>
            <a:off x="2774839" y="2171144"/>
            <a:ext cx="915362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6D54D987-ECBD-A744-72A3-F8FFA3D961A7}"/>
              </a:ext>
            </a:extLst>
          </p:cNvPr>
          <p:cNvGrpSpPr/>
          <p:nvPr/>
        </p:nvGrpSpPr>
        <p:grpSpPr>
          <a:xfrm>
            <a:off x="15358330" y="8276440"/>
            <a:ext cx="826751" cy="744545"/>
            <a:chOff x="132108" y="2910669"/>
            <a:chExt cx="782788" cy="704952"/>
          </a:xfrm>
        </p:grpSpPr>
        <p:pic>
          <p:nvPicPr>
            <p:cNvPr id="24" name="Graphique 23" descr="Marcher avec un remplissage uni">
              <a:extLst>
                <a:ext uri="{FF2B5EF4-FFF2-40B4-BE49-F238E27FC236}">
                  <a16:creationId xmlns:a16="http://schemas.microsoft.com/office/drawing/2014/main" id="{C17F3C92-A6F8-98F3-A454-47A7162DB632}"/>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5867" y="3136593"/>
              <a:ext cx="479029" cy="479028"/>
            </a:xfrm>
            <a:prstGeom prst="rect">
              <a:avLst/>
            </a:prstGeom>
          </p:spPr>
        </p:pic>
        <p:pic>
          <p:nvPicPr>
            <p:cNvPr id="28" name="Graphique 27" descr="Logement avec un remplissage uni">
              <a:extLst>
                <a:ext uri="{FF2B5EF4-FFF2-40B4-BE49-F238E27FC236}">
                  <a16:creationId xmlns:a16="http://schemas.microsoft.com/office/drawing/2014/main" id="{57168354-9FA3-A6B8-B38A-15316AC114D9}"/>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2108" y="2910669"/>
              <a:ext cx="521859" cy="521859"/>
            </a:xfrm>
            <a:prstGeom prst="rect">
              <a:avLst/>
            </a:prstGeom>
          </p:spPr>
        </p:pic>
      </p:grpSp>
      <p:sp>
        <p:nvSpPr>
          <p:cNvPr id="30" name="ZoneTexte 29">
            <a:extLst>
              <a:ext uri="{FF2B5EF4-FFF2-40B4-BE49-F238E27FC236}">
                <a16:creationId xmlns:a16="http://schemas.microsoft.com/office/drawing/2014/main" id="{45711101-18FE-D9AB-6472-2759EDEBC6F9}"/>
              </a:ext>
            </a:extLst>
          </p:cNvPr>
          <p:cNvSpPr txBox="1"/>
          <p:nvPr/>
        </p:nvSpPr>
        <p:spPr>
          <a:xfrm>
            <a:off x="16283537" y="8341208"/>
            <a:ext cx="768350" cy="646331"/>
          </a:xfrm>
          <a:prstGeom prst="rect">
            <a:avLst/>
          </a:prstGeom>
          <a:noFill/>
        </p:spPr>
        <p:txBody>
          <a:bodyPr wrap="square" rtlCol="0">
            <a:spAutoFit/>
          </a:bodyPr>
          <a:lstStyle/>
          <a:p>
            <a:r>
              <a:rPr lang="fr-BE" sz="3600">
                <a:solidFill>
                  <a:srgbClr val="FF0000"/>
                </a:solidFill>
                <a:latin typeface="Impact" panose="020B0806030902050204" pitchFamily="34" charset="0"/>
              </a:rPr>
              <a:t>20</a:t>
            </a:r>
            <a:endParaRPr lang="en-GB" sz="2700">
              <a:solidFill>
                <a:srgbClr val="FF0000"/>
              </a:solidFill>
              <a:latin typeface="Impact" panose="020B0806030902050204" pitchFamily="34" charset="0"/>
            </a:endParaRPr>
          </a:p>
        </p:txBody>
      </p:sp>
      <p:sp>
        <p:nvSpPr>
          <p:cNvPr id="31" name="ZoneTexte 16">
            <a:extLst>
              <a:ext uri="{FF2B5EF4-FFF2-40B4-BE49-F238E27FC236}">
                <a16:creationId xmlns:a16="http://schemas.microsoft.com/office/drawing/2014/main" id="{3D9F4AC2-81D9-7EE3-3858-AC8656C79ED4}"/>
              </a:ext>
            </a:extLst>
          </p:cNvPr>
          <p:cNvSpPr txBox="1"/>
          <p:nvPr/>
        </p:nvSpPr>
        <p:spPr>
          <a:xfrm>
            <a:off x="16053188" y="8375225"/>
            <a:ext cx="34203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3000" b="1">
                <a:solidFill>
                  <a:srgbClr val="EE1C25"/>
                </a:solidFill>
              </a:rPr>
              <a:t>x</a:t>
            </a:r>
            <a:endParaRPr lang="en-GB" sz="3600" b="1">
              <a:solidFill>
                <a:srgbClr val="EE1C25"/>
              </a:solidFill>
            </a:endParaRPr>
          </a:p>
        </p:txBody>
      </p:sp>
      <p:cxnSp>
        <p:nvCxnSpPr>
          <p:cNvPr id="33" name="Connecteur droit 32">
            <a:extLst>
              <a:ext uri="{FF2B5EF4-FFF2-40B4-BE49-F238E27FC236}">
                <a16:creationId xmlns:a16="http://schemas.microsoft.com/office/drawing/2014/main" id="{89B12320-22C9-D3E2-3EE5-4C2726F1729A}"/>
              </a:ext>
            </a:extLst>
          </p:cNvPr>
          <p:cNvCxnSpPr>
            <a:cxnSpLocks/>
          </p:cNvCxnSpPr>
          <p:nvPr/>
        </p:nvCxnSpPr>
        <p:spPr>
          <a:xfrm>
            <a:off x="15554848" y="9074187"/>
            <a:ext cx="135851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243AEA6-8F15-38A8-0B6F-4C041D135B41}"/>
              </a:ext>
            </a:extLst>
          </p:cNvPr>
          <p:cNvPicPr>
            <a:picLocks noChangeAspect="1"/>
          </p:cNvPicPr>
          <p:nvPr/>
        </p:nvPicPr>
        <p:blipFill>
          <a:blip r:embed="rId6"/>
          <a:stretch>
            <a:fillRect/>
          </a:stretch>
        </p:blipFill>
        <p:spPr>
          <a:xfrm>
            <a:off x="1640002" y="2594202"/>
            <a:ext cx="11415713" cy="6829425"/>
          </a:xfrm>
          <a:prstGeom prst="rect">
            <a:avLst/>
          </a:prstGeom>
        </p:spPr>
      </p:pic>
      <p:pic>
        <p:nvPicPr>
          <p:cNvPr id="8" name="Picture 7" descr="A white circle with red hands and text&#10;&#10;AI-generated content may be incorrect.">
            <a:extLst>
              <a:ext uri="{FF2B5EF4-FFF2-40B4-BE49-F238E27FC236}">
                <a16:creationId xmlns:a16="http://schemas.microsoft.com/office/drawing/2014/main" id="{18CA6E05-1DDE-6F7B-F62B-E0CF2436A4B7}"/>
              </a:ext>
            </a:extLst>
          </p:cNvPr>
          <p:cNvPicPr>
            <a:picLocks noChangeAspect="1"/>
          </p:cNvPicPr>
          <p:nvPr/>
        </p:nvPicPr>
        <p:blipFill>
          <a:blip r:embed="rId7"/>
          <a:stretch>
            <a:fillRect/>
          </a:stretch>
        </p:blipFill>
        <p:spPr>
          <a:xfrm>
            <a:off x="15095170" y="2"/>
            <a:ext cx="2254535" cy="7429500"/>
          </a:xfrm>
          <a:prstGeom prst="rect">
            <a:avLst/>
          </a:prstGeom>
        </p:spPr>
      </p:pic>
    </p:spTree>
    <p:extLst>
      <p:ext uri="{BB962C8B-B14F-4D97-AF65-F5344CB8AC3E}">
        <p14:creationId xmlns:p14="http://schemas.microsoft.com/office/powerpoint/2010/main" val="2320920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7FDF62B-1CE4-0CFF-E794-E7B96AF7447D}"/>
              </a:ext>
            </a:extLst>
          </p:cNvPr>
          <p:cNvPicPr>
            <a:picLocks noChangeAspect="1"/>
          </p:cNvPicPr>
          <p:nvPr/>
        </p:nvPicPr>
        <p:blipFill>
          <a:blip r:embed="rId2">
            <a:extLst>
              <a:ext uri="{28A0092B-C50C-407E-A947-70E740481C1C}">
                <a14:useLocalDpi xmlns:a14="http://schemas.microsoft.com/office/drawing/2010/main" val="0"/>
              </a:ext>
            </a:extLst>
          </a:blip>
          <a:srcRect t="941" b="14488"/>
          <a:stretch>
            <a:fillRect/>
          </a:stretch>
        </p:blipFill>
        <p:spPr>
          <a:xfrm>
            <a:off x="30" y="1923"/>
            <a:ext cx="18287970" cy="10285077"/>
          </a:xfrm>
          <a:prstGeom prst="rect">
            <a:avLst/>
          </a:prstGeom>
        </p:spPr>
      </p:pic>
      <p:pic>
        <p:nvPicPr>
          <p:cNvPr id="4" name="Picture 3" descr="A text on a white background&#10;&#10;AI-generated content may be incorrect.">
            <a:extLst>
              <a:ext uri="{FF2B5EF4-FFF2-40B4-BE49-F238E27FC236}">
                <a16:creationId xmlns:a16="http://schemas.microsoft.com/office/drawing/2014/main" id="{616E02B2-AD99-D137-1477-FF424CBCB04F}"/>
              </a:ext>
            </a:extLst>
          </p:cNvPr>
          <p:cNvPicPr>
            <a:picLocks noChangeAspect="1"/>
          </p:cNvPicPr>
          <p:nvPr/>
        </p:nvPicPr>
        <p:blipFill>
          <a:blip r:embed="rId3"/>
          <a:stretch>
            <a:fillRect/>
          </a:stretch>
        </p:blipFill>
        <p:spPr>
          <a:xfrm>
            <a:off x="11099871" y="384246"/>
            <a:ext cx="6825528" cy="9189459"/>
          </a:xfrm>
          <a:prstGeom prst="rect">
            <a:avLst/>
          </a:prstGeom>
        </p:spPr>
      </p:pic>
    </p:spTree>
    <p:extLst>
      <p:ext uri="{BB962C8B-B14F-4D97-AF65-F5344CB8AC3E}">
        <p14:creationId xmlns:p14="http://schemas.microsoft.com/office/powerpoint/2010/main" val="216281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CE8B56-391D-F880-8F23-267C1617ECF5}"/>
              </a:ext>
            </a:extLst>
          </p:cNvPr>
          <p:cNvSpPr txBox="1"/>
          <p:nvPr/>
        </p:nvSpPr>
        <p:spPr>
          <a:xfrm>
            <a:off x="2516967" y="4848376"/>
            <a:ext cx="5723255" cy="1384995"/>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r>
              <a:rPr lang="en-US" sz="2700" dirty="0">
                <a:ea typeface="+mn-lt"/>
                <a:cs typeface="+mn-lt"/>
              </a:rPr>
              <a:t>Expand comprehensive</a:t>
            </a:r>
            <a:r>
              <a:rPr lang="en-US" sz="2700" b="1">
                <a:ea typeface="+mn-lt"/>
                <a:cs typeface="+mn-lt"/>
              </a:rPr>
              <a:t> medical and psychological care </a:t>
            </a:r>
            <a:r>
              <a:rPr lang="en-US" sz="2700" dirty="0">
                <a:ea typeface="+mn-lt"/>
                <a:cs typeface="+mn-lt"/>
              </a:rPr>
              <a:t>to all areas (gang-controlled and state-controlled</a:t>
            </a:r>
            <a:r>
              <a:rPr lang="en-US" sz="2700">
                <a:ea typeface="+mn-lt"/>
                <a:cs typeface="+mn-lt"/>
              </a:rPr>
              <a:t>).</a:t>
            </a:r>
            <a:endParaRPr lang="en-US" sz="2700" dirty="0">
              <a:ea typeface="+mn-lt"/>
              <a:cs typeface="+mn-lt"/>
            </a:endParaRPr>
          </a:p>
        </p:txBody>
      </p:sp>
      <p:sp>
        <p:nvSpPr>
          <p:cNvPr id="7" name="TextBox 6">
            <a:extLst>
              <a:ext uri="{FF2B5EF4-FFF2-40B4-BE49-F238E27FC236}">
                <a16:creationId xmlns:a16="http://schemas.microsoft.com/office/drawing/2014/main" id="{16E869E2-4E8E-FAD3-1B44-7ED0E382B130}"/>
              </a:ext>
            </a:extLst>
          </p:cNvPr>
          <p:cNvSpPr txBox="1"/>
          <p:nvPr/>
        </p:nvSpPr>
        <p:spPr>
          <a:xfrm>
            <a:off x="2265123" y="2575837"/>
            <a:ext cx="6182782" cy="1384995"/>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r>
              <a:rPr lang="en-US" sz="2700" b="1" dirty="0" err="1">
                <a:ea typeface="+mn-lt"/>
                <a:cs typeface="+mn-lt"/>
              </a:rPr>
              <a:t>Recognise</a:t>
            </a:r>
            <a:r>
              <a:rPr lang="en-US" sz="2700" b="1" dirty="0">
                <a:ea typeface="+mn-lt"/>
                <a:cs typeface="+mn-lt"/>
              </a:rPr>
              <a:t> </a:t>
            </a:r>
            <a:r>
              <a:rPr lang="en-US" sz="2700" dirty="0">
                <a:ea typeface="+mn-lt"/>
                <a:cs typeface="+mn-lt"/>
              </a:rPr>
              <a:t>that sexual violence is pervasive and used to control, and subjugate women and girls.</a:t>
            </a:r>
          </a:p>
        </p:txBody>
      </p:sp>
      <p:sp>
        <p:nvSpPr>
          <p:cNvPr id="8" name="TextBox 7">
            <a:extLst>
              <a:ext uri="{FF2B5EF4-FFF2-40B4-BE49-F238E27FC236}">
                <a16:creationId xmlns:a16="http://schemas.microsoft.com/office/drawing/2014/main" id="{40122A5D-C6D3-021A-C410-126959D44768}"/>
              </a:ext>
            </a:extLst>
          </p:cNvPr>
          <p:cNvSpPr txBox="1"/>
          <p:nvPr/>
        </p:nvSpPr>
        <p:spPr>
          <a:xfrm>
            <a:off x="2090698" y="7515112"/>
            <a:ext cx="5968588" cy="969496"/>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r>
              <a:rPr lang="en-US" sz="2700" dirty="0">
                <a:solidFill>
                  <a:srgbClr val="000000"/>
                </a:solidFill>
                <a:latin typeface="Calibri"/>
                <a:ea typeface="Calibri"/>
                <a:cs typeface="Calibri"/>
              </a:rPr>
              <a:t>Increase of</a:t>
            </a:r>
            <a:r>
              <a:rPr lang="en-US" sz="2700" dirty="0">
                <a:solidFill>
                  <a:srgbClr val="000000"/>
                </a:solidFill>
                <a:ea typeface="+mn-lt"/>
                <a:cs typeface="+mn-lt"/>
              </a:rPr>
              <a:t> </a:t>
            </a:r>
            <a:r>
              <a:rPr lang="en-US" sz="2700" b="1">
                <a:solidFill>
                  <a:srgbClr val="000000"/>
                </a:solidFill>
                <a:ea typeface="+mn-lt"/>
                <a:cs typeface="+mn-lt"/>
              </a:rPr>
              <a:t>funding for safe shelters</a:t>
            </a:r>
            <a:r>
              <a:rPr lang="en-US" sz="2700" dirty="0">
                <a:solidFill>
                  <a:srgbClr val="000000"/>
                </a:solidFill>
                <a:ea typeface="+mn-lt"/>
                <a:cs typeface="+mn-lt"/>
              </a:rPr>
              <a:t> (survivors’ top priority</a:t>
            </a:r>
            <a:r>
              <a:rPr lang="en-US" sz="2700">
                <a:solidFill>
                  <a:srgbClr val="000000"/>
                </a:solidFill>
                <a:ea typeface="+mn-lt"/>
                <a:cs typeface="+mn-lt"/>
              </a:rPr>
              <a:t>).</a:t>
            </a:r>
            <a:endParaRPr lang="en-US" sz="2700" dirty="0">
              <a:solidFill>
                <a:srgbClr val="000000"/>
              </a:solidFill>
              <a:ea typeface="+mn-lt"/>
              <a:cs typeface="+mn-lt"/>
            </a:endParaRPr>
          </a:p>
        </p:txBody>
      </p:sp>
      <p:pic>
        <p:nvPicPr>
          <p:cNvPr id="9" name="Image 8">
            <a:extLst>
              <a:ext uri="{FF2B5EF4-FFF2-40B4-BE49-F238E27FC236}">
                <a16:creationId xmlns:a16="http://schemas.microsoft.com/office/drawing/2014/main" id="{51A03696-A6BE-DE2F-0EFD-2077A0FA651B}"/>
              </a:ext>
            </a:extLst>
          </p:cNvPr>
          <p:cNvPicPr>
            <a:picLocks noChangeAspect="1"/>
          </p:cNvPicPr>
          <p:nvPr/>
        </p:nvPicPr>
        <p:blipFill rotWithShape="1">
          <a:blip r:embed="rId2">
            <a:extLst>
              <a:ext uri="{28A0092B-C50C-407E-A947-70E740481C1C}">
                <a14:useLocalDpi xmlns:a14="http://schemas.microsoft.com/office/drawing/2010/main" val="0"/>
              </a:ext>
            </a:extLst>
          </a:blip>
          <a:srcRect l="14128" r="24087" b="9961"/>
          <a:stretch/>
        </p:blipFill>
        <p:spPr>
          <a:xfrm>
            <a:off x="14319479" y="0"/>
            <a:ext cx="3968522" cy="10287000"/>
          </a:xfrm>
          <a:prstGeom prst="rect">
            <a:avLst/>
          </a:prstGeom>
        </p:spPr>
      </p:pic>
      <p:sp>
        <p:nvSpPr>
          <p:cNvPr id="20" name="Ellipse 19">
            <a:extLst>
              <a:ext uri="{FF2B5EF4-FFF2-40B4-BE49-F238E27FC236}">
                <a16:creationId xmlns:a16="http://schemas.microsoft.com/office/drawing/2014/main" id="{9B3DD09C-B723-A339-1D0F-61ECC46C40FF}"/>
              </a:ext>
            </a:extLst>
          </p:cNvPr>
          <p:cNvSpPr/>
          <p:nvPr/>
        </p:nvSpPr>
        <p:spPr>
          <a:xfrm>
            <a:off x="-7162818" y="1541962"/>
            <a:ext cx="8824349" cy="74805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2" name="ZoneTexte 11">
            <a:extLst>
              <a:ext uri="{FF2B5EF4-FFF2-40B4-BE49-F238E27FC236}">
                <a16:creationId xmlns:a16="http://schemas.microsoft.com/office/drawing/2014/main" id="{1960587C-4505-43C0-64FD-6176E07B2CDE}"/>
              </a:ext>
            </a:extLst>
          </p:cNvPr>
          <p:cNvSpPr txBox="1"/>
          <p:nvPr/>
        </p:nvSpPr>
        <p:spPr>
          <a:xfrm>
            <a:off x="498171" y="781226"/>
            <a:ext cx="13828473" cy="971356"/>
          </a:xfrm>
          <a:prstGeom prst="rect">
            <a:avLst/>
          </a:prstGeom>
          <a:noFill/>
        </p:spPr>
        <p:txBody>
          <a:bodyPr wrap="square" lIns="137160" tIns="68580" rIns="137160" bIns="68580" rtlCol="0" anchor="t">
            <a:spAutoFit/>
          </a:bodyPr>
          <a:lstStyle/>
          <a:p>
            <a:pPr>
              <a:lnSpc>
                <a:spcPct val="80000"/>
              </a:lnSpc>
            </a:pPr>
            <a:r>
              <a:rPr lang="fr-FR" sz="6600" b="1" dirty="0" err="1">
                <a:latin typeface="Calibri"/>
                <a:ea typeface="Calibri"/>
                <a:cs typeface="Calibri"/>
              </a:rPr>
              <a:t>What</a:t>
            </a:r>
            <a:r>
              <a:rPr lang="fr-FR" sz="6600" b="1" dirty="0">
                <a:latin typeface="Calibri"/>
                <a:ea typeface="Calibri"/>
                <a:cs typeface="Calibri"/>
              </a:rPr>
              <a:t> </a:t>
            </a:r>
            <a:r>
              <a:rPr lang="fr-FR" sz="6600" b="1" dirty="0" err="1">
                <a:latin typeface="Calibri"/>
                <a:ea typeface="Calibri"/>
                <a:cs typeface="Calibri"/>
              </a:rPr>
              <a:t>did</a:t>
            </a:r>
            <a:r>
              <a:rPr lang="fr-FR" sz="6600" b="1" dirty="0">
                <a:latin typeface="Calibri"/>
                <a:ea typeface="Calibri"/>
                <a:cs typeface="Calibri"/>
              </a:rPr>
              <a:t> </a:t>
            </a:r>
            <a:r>
              <a:rPr lang="fr-FR" sz="6600" b="1" dirty="0" err="1">
                <a:latin typeface="Calibri"/>
                <a:ea typeface="Calibri"/>
                <a:cs typeface="Calibri"/>
              </a:rPr>
              <a:t>we</a:t>
            </a:r>
            <a:r>
              <a:rPr lang="fr-FR" sz="6600" b="1" dirty="0">
                <a:latin typeface="Calibri"/>
                <a:ea typeface="Calibri"/>
                <a:cs typeface="Calibri"/>
              </a:rPr>
              <a:t> </a:t>
            </a:r>
            <a:r>
              <a:rPr lang="fr-FR" sz="6600" b="1" dirty="0" err="1">
                <a:latin typeface="Calibri"/>
                <a:ea typeface="Calibri"/>
                <a:cs typeface="Calibri"/>
              </a:rPr>
              <a:t>advocate</a:t>
            </a:r>
            <a:r>
              <a:rPr lang="fr-FR" sz="6600" b="1" dirty="0">
                <a:latin typeface="Calibri"/>
                <a:ea typeface="Calibri"/>
                <a:cs typeface="Calibri"/>
              </a:rPr>
              <a:t> for and </a:t>
            </a:r>
            <a:r>
              <a:rPr lang="fr-FR" sz="6600" b="1" dirty="0" err="1">
                <a:latin typeface="Calibri"/>
                <a:ea typeface="Calibri"/>
                <a:cs typeface="Calibri"/>
              </a:rPr>
              <a:t>why</a:t>
            </a:r>
            <a:r>
              <a:rPr lang="fr-FR" sz="6600" b="1" dirty="0">
                <a:latin typeface="Calibri"/>
                <a:ea typeface="Calibri"/>
                <a:cs typeface="Calibri"/>
              </a:rPr>
              <a:t>?</a:t>
            </a:r>
          </a:p>
        </p:txBody>
      </p:sp>
      <p:cxnSp>
        <p:nvCxnSpPr>
          <p:cNvPr id="13" name="Connecteur droit 12">
            <a:extLst>
              <a:ext uri="{FF2B5EF4-FFF2-40B4-BE49-F238E27FC236}">
                <a16:creationId xmlns:a16="http://schemas.microsoft.com/office/drawing/2014/main" id="{581E9D18-14E2-F840-7772-9D3A0A3E9485}"/>
              </a:ext>
            </a:extLst>
          </p:cNvPr>
          <p:cNvCxnSpPr/>
          <p:nvPr/>
        </p:nvCxnSpPr>
        <p:spPr>
          <a:xfrm>
            <a:off x="2756821" y="2208612"/>
            <a:ext cx="915362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6D15B3B7-7653-C9DF-F7E5-1A9294C674CC}"/>
              </a:ext>
            </a:extLst>
          </p:cNvPr>
          <p:cNvPicPr>
            <a:picLocks noChangeAspect="1"/>
          </p:cNvPicPr>
          <p:nvPr/>
        </p:nvPicPr>
        <p:blipFill rotWithShape="1">
          <a:blip r:embed="rId3"/>
          <a:srcRect l="8808" t="1950" r="9025" b="2243"/>
          <a:stretch/>
        </p:blipFill>
        <p:spPr>
          <a:xfrm>
            <a:off x="806737" y="4663792"/>
            <a:ext cx="1710231" cy="1737959"/>
          </a:xfrm>
          <a:prstGeom prst="flowChartConnector">
            <a:avLst/>
          </a:prstGeom>
          <a:ln w="12700">
            <a:solidFill>
              <a:srgbClr val="FF0000"/>
            </a:solidFill>
          </a:ln>
        </p:spPr>
      </p:pic>
      <p:pic>
        <p:nvPicPr>
          <p:cNvPr id="18" name="Image 17">
            <a:extLst>
              <a:ext uri="{FF2B5EF4-FFF2-40B4-BE49-F238E27FC236}">
                <a16:creationId xmlns:a16="http://schemas.microsoft.com/office/drawing/2014/main" id="{2BA21C74-D529-A557-99D1-B926887E91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87" t="7297" r="5328" b="3393"/>
          <a:stretch/>
        </p:blipFill>
        <p:spPr>
          <a:xfrm>
            <a:off x="366930" y="2281983"/>
            <a:ext cx="1710231" cy="1737960"/>
          </a:xfrm>
          <a:prstGeom prst="flowChartConnector">
            <a:avLst/>
          </a:prstGeom>
          <a:ln w="12700">
            <a:solidFill>
              <a:srgbClr val="FF0000"/>
            </a:solidFill>
          </a:ln>
        </p:spPr>
      </p:pic>
      <p:pic>
        <p:nvPicPr>
          <p:cNvPr id="19" name="Image 18">
            <a:extLst>
              <a:ext uri="{FF2B5EF4-FFF2-40B4-BE49-F238E27FC236}">
                <a16:creationId xmlns:a16="http://schemas.microsoft.com/office/drawing/2014/main" id="{70F25451-E2E2-1BE9-0C21-6E9B4E1517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88" t="5037" r="7492" b="4134"/>
          <a:stretch/>
        </p:blipFill>
        <p:spPr>
          <a:xfrm>
            <a:off x="188985" y="6942941"/>
            <a:ext cx="1710231" cy="1737959"/>
          </a:xfrm>
          <a:prstGeom prst="flowChartConnector">
            <a:avLst/>
          </a:prstGeom>
          <a:ln w="12700">
            <a:solidFill>
              <a:srgbClr val="FF0000"/>
            </a:solidFill>
          </a:ln>
        </p:spPr>
      </p:pic>
      <p:sp>
        <p:nvSpPr>
          <p:cNvPr id="2" name="TextBox 1">
            <a:extLst>
              <a:ext uri="{FF2B5EF4-FFF2-40B4-BE49-F238E27FC236}">
                <a16:creationId xmlns:a16="http://schemas.microsoft.com/office/drawing/2014/main" id="{958BA628-0EAE-4542-042B-789A6BC2FD03}"/>
              </a:ext>
            </a:extLst>
          </p:cNvPr>
          <p:cNvSpPr txBox="1"/>
          <p:nvPr/>
        </p:nvSpPr>
        <p:spPr>
          <a:xfrm>
            <a:off x="8829445" y="2707001"/>
            <a:ext cx="4603316" cy="5669578"/>
          </a:xfrm>
          <a:prstGeom prst="flowChartDelay">
            <a:avLst/>
          </a:prstGeom>
          <a:solidFill>
            <a:schemeClr val="accent2">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t> By focusing on </a:t>
            </a:r>
            <a:r>
              <a:rPr lang="en-US" sz="3200" i="1"/>
              <a:t>recognition and </a:t>
            </a:r>
            <a:r>
              <a:rPr lang="en-US" sz="3200" i="1" dirty="0"/>
              <a:t>resourcing, the advocacy aims to drive </a:t>
            </a:r>
            <a:r>
              <a:rPr lang="en-US" sz="3200" i="1"/>
              <a:t>concrete</a:t>
            </a:r>
            <a:r>
              <a:rPr lang="en-US" sz="3200" i="1" dirty="0"/>
              <a:t> </a:t>
            </a:r>
            <a:r>
              <a:rPr lang="en-US" sz="3200" i="1"/>
              <a:t>change</a:t>
            </a:r>
            <a:r>
              <a:rPr lang="en-US" sz="3200" i="1" dirty="0">
                <a:ea typeface="Calibri"/>
                <a:cs typeface="Calibri"/>
              </a:rPr>
              <a:t> </a:t>
            </a:r>
            <a:r>
              <a:rPr lang="en-US" sz="3200" i="1">
                <a:ea typeface="Calibri"/>
                <a:cs typeface="Calibri"/>
              </a:rPr>
              <a:t>aligned with their expressed needs.</a:t>
            </a:r>
            <a:endParaRPr lang="en-US" sz="2000" i="1"/>
          </a:p>
          <a:p>
            <a:pPr marL="457200" indent="-457200">
              <a:buFont typeface="Wingdings"/>
              <a:buChar char="ü"/>
            </a:pPr>
            <a:endParaRPr lang="en-US" sz="3200" i="1" dirty="0">
              <a:ea typeface="Calibri"/>
              <a:cs typeface="Calibri"/>
            </a:endParaRPr>
          </a:p>
        </p:txBody>
      </p:sp>
    </p:spTree>
    <p:extLst>
      <p:ext uri="{BB962C8B-B14F-4D97-AF65-F5344CB8AC3E}">
        <p14:creationId xmlns:p14="http://schemas.microsoft.com/office/powerpoint/2010/main" val="287630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8"/>
          <p:cNvGrpSpPr/>
          <p:nvPr/>
        </p:nvGrpSpPr>
        <p:grpSpPr>
          <a:xfrm>
            <a:off x="666750" y="795338"/>
            <a:ext cx="6886575" cy="3785957"/>
            <a:chOff x="0" y="171450"/>
            <a:chExt cx="9182100" cy="5047943"/>
          </a:xfrm>
        </p:grpSpPr>
        <p:sp>
          <p:nvSpPr>
            <p:cNvPr id="9" name="TextBox 9"/>
            <p:cNvSpPr txBox="1"/>
            <p:nvPr/>
          </p:nvSpPr>
          <p:spPr>
            <a:xfrm>
              <a:off x="0" y="171450"/>
              <a:ext cx="9182100" cy="1471513"/>
            </a:xfrm>
            <a:prstGeom prst="rect">
              <a:avLst/>
            </a:prstGeom>
          </p:spPr>
          <p:txBody>
            <a:bodyPr lIns="0" tIns="0" rIns="0" bIns="0" rtlCol="0" anchor="t">
              <a:spAutoFit/>
            </a:bodyPr>
            <a:lstStyle/>
            <a:p>
              <a:pPr algn="l">
                <a:lnSpc>
                  <a:spcPts val="8499"/>
                </a:lnSpc>
              </a:pPr>
              <a:r>
                <a:rPr lang="en-US" sz="8450" b="1">
                  <a:latin typeface="Calibri"/>
                  <a:ea typeface="Calibri"/>
                  <a:cs typeface="Calibri"/>
                  <a:sym typeface="Proxima Nova Condensed Bold"/>
                </a:rPr>
                <a:t>Thank you</a:t>
              </a:r>
              <a:endParaRPr lang="en-US" sz="8450" b="1">
                <a:latin typeface="Calibri"/>
                <a:ea typeface="Calibri"/>
                <a:cs typeface="Calibri"/>
              </a:endParaRPr>
            </a:p>
          </p:txBody>
        </p:sp>
        <p:sp>
          <p:nvSpPr>
            <p:cNvPr id="11" name="TextBox 11"/>
            <p:cNvSpPr txBox="1"/>
            <p:nvPr/>
          </p:nvSpPr>
          <p:spPr>
            <a:xfrm>
              <a:off x="0" y="3827217"/>
              <a:ext cx="7911551" cy="1392176"/>
            </a:xfrm>
            <a:prstGeom prst="rect">
              <a:avLst/>
            </a:prstGeom>
          </p:spPr>
          <p:txBody>
            <a:bodyPr lIns="0" tIns="0" rIns="0" bIns="0" rtlCol="0" anchor="t">
              <a:spAutoFit/>
            </a:bodyPr>
            <a:lstStyle/>
            <a:p>
              <a:pPr marL="0" lvl="0" indent="0" algn="l">
                <a:lnSpc>
                  <a:spcPts val="4200"/>
                </a:lnSpc>
              </a:pPr>
              <a:r>
                <a:rPr lang="en-US" sz="3000" b="1">
                  <a:latin typeface="Calibri"/>
                  <a:ea typeface="Calibri"/>
                  <a:cs typeface="Calibri"/>
                  <a:sym typeface="Proxima Nova Condensed Bold"/>
                </a:rPr>
                <a:t>Diana Manilla Arroyo</a:t>
              </a:r>
            </a:p>
            <a:p>
              <a:pPr marL="0" lvl="0" indent="0" algn="l">
                <a:lnSpc>
                  <a:spcPts val="4200"/>
                </a:lnSpc>
              </a:pPr>
              <a:r>
                <a:rPr lang="en-US" sz="3000" b="1">
                  <a:latin typeface="Calibri"/>
                  <a:ea typeface="Calibri"/>
                  <a:cs typeface="Calibri"/>
                  <a:sym typeface="Proxima Nova Condensed Bold"/>
                  <a:hlinkClick r:id="rId2"/>
                </a:rPr>
                <a:t>d.manilla.a@gmail.com</a:t>
              </a:r>
              <a:r>
                <a:rPr lang="en-US" sz="3000" b="1">
                  <a:latin typeface="Calibri"/>
                  <a:ea typeface="Calibri"/>
                  <a:cs typeface="Calibri"/>
                  <a:sym typeface="Proxima Nova Condensed Bold"/>
                </a:rPr>
                <a:t> </a:t>
              </a:r>
              <a:endParaRPr lang="en-US" sz="3000" b="1">
                <a:latin typeface="Calibri"/>
                <a:ea typeface="Calibri"/>
                <a:cs typeface="Calibri"/>
              </a:endParaRPr>
            </a:p>
          </p:txBody>
        </p:sp>
      </p:grpSp>
      <p:grpSp>
        <p:nvGrpSpPr>
          <p:cNvPr id="12" name="Group 12"/>
          <p:cNvGrpSpPr/>
          <p:nvPr/>
        </p:nvGrpSpPr>
        <p:grpSpPr>
          <a:xfrm rot="5400000">
            <a:off x="8552507" y="551507"/>
            <a:ext cx="1182986" cy="18288000"/>
            <a:chOff x="0" y="0"/>
            <a:chExt cx="311568" cy="4816593"/>
          </a:xfrm>
        </p:grpSpPr>
        <p:sp>
          <p:nvSpPr>
            <p:cNvPr id="13" name="Freeform 13"/>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sp>
        <p:sp>
          <p:nvSpPr>
            <p:cNvPr id="14" name="TextBox 14"/>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5" name="Freeform 15"/>
          <p:cNvSpPr/>
          <p:nvPr/>
        </p:nvSpPr>
        <p:spPr>
          <a:xfrm>
            <a:off x="17749" y="9258300"/>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sp>
      <p:grpSp>
        <p:nvGrpSpPr>
          <p:cNvPr id="16" name="Group 16"/>
          <p:cNvGrpSpPr/>
          <p:nvPr/>
        </p:nvGrpSpPr>
        <p:grpSpPr>
          <a:xfrm>
            <a:off x="16565291" y="9104014"/>
            <a:ext cx="1722709" cy="1182986"/>
            <a:chOff x="0" y="0"/>
            <a:chExt cx="1463276" cy="1004833"/>
          </a:xfrm>
        </p:grpSpPr>
        <p:sp>
          <p:nvSpPr>
            <p:cNvPr id="17" name="Freeform 17"/>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sp>
      </p:grpSp>
      <p:grpSp>
        <p:nvGrpSpPr>
          <p:cNvPr id="21" name="Group 21">
            <a:extLst>
              <a:ext uri="{FF2B5EF4-FFF2-40B4-BE49-F238E27FC236}">
                <a16:creationId xmlns:a16="http://schemas.microsoft.com/office/drawing/2014/main" id="{B4C83F14-C1BA-60D0-26F9-A835E875F860}"/>
              </a:ext>
            </a:extLst>
          </p:cNvPr>
          <p:cNvGrpSpPr/>
          <p:nvPr/>
        </p:nvGrpSpPr>
        <p:grpSpPr>
          <a:xfrm rot="-5400000">
            <a:off x="-4476500" y="4331840"/>
            <a:ext cx="9104014" cy="440333"/>
            <a:chOff x="0" y="-38100"/>
            <a:chExt cx="2397765" cy="115973"/>
          </a:xfrm>
        </p:grpSpPr>
        <p:sp>
          <p:nvSpPr>
            <p:cNvPr id="19" name="Freeform 22">
              <a:extLst>
                <a:ext uri="{FF2B5EF4-FFF2-40B4-BE49-F238E27FC236}">
                  <a16:creationId xmlns:a16="http://schemas.microsoft.com/office/drawing/2014/main" id="{A85674D4-F972-338D-F1B8-B31361C971D0}"/>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sp>
        <p:sp>
          <p:nvSpPr>
            <p:cNvPr id="20" name="TextBox 23">
              <a:extLst>
                <a:ext uri="{FF2B5EF4-FFF2-40B4-BE49-F238E27FC236}">
                  <a16:creationId xmlns:a16="http://schemas.microsoft.com/office/drawing/2014/main" id="{BB0EB434-0CD2-FE17-D70C-372B39839CCD}"/>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pic>
        <p:nvPicPr>
          <p:cNvPr id="25" name="Image 9">
            <a:extLst>
              <a:ext uri="{FF2B5EF4-FFF2-40B4-BE49-F238E27FC236}">
                <a16:creationId xmlns:a16="http://schemas.microsoft.com/office/drawing/2014/main" id="{150F54B8-5B81-444F-B9AB-D5C052C1F317}"/>
              </a:ext>
            </a:extLst>
          </p:cNvPr>
          <p:cNvPicPr>
            <a:picLocks noChangeAspect="1"/>
          </p:cNvPicPr>
          <p:nvPr/>
        </p:nvPicPr>
        <p:blipFill>
          <a:blip r:embed="rId5" cstate="print">
            <a:extLst>
              <a:ext uri="{28A0092B-C50C-407E-A947-70E740481C1C}">
                <a14:useLocalDpi xmlns:a14="http://schemas.microsoft.com/office/drawing/2010/main" val="0"/>
              </a:ext>
            </a:extLst>
          </a:blip>
          <a:srcRect l="15690" r="15690"/>
          <a:stretch/>
        </p:blipFill>
        <p:spPr>
          <a:xfrm>
            <a:off x="12244389" y="-1"/>
            <a:ext cx="3962400" cy="1027113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0c1abfa-485b-41c9-a329-38772ca1fd48" xsi:nil="true"/>
    <lcf76f155ced4ddcb4097134ff3c332f xmlns="d0e73e88-ec28-4baa-b6c0-bc9210992c81">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CEFFC8-7A83-45CC-99EC-45F6EA5B6FE6}">
  <ds:schemaRefs>
    <ds:schemaRef ds:uri="http://purl.org/dc/terms/"/>
    <ds:schemaRef ds:uri="http://schemas.microsoft.com/office/2006/documentManagement/types"/>
    <ds:schemaRef ds:uri="http://schemas.openxmlformats.org/package/2006/metadata/core-properties"/>
    <ds:schemaRef ds:uri="http://purl.org/dc/dcmitype/"/>
    <ds:schemaRef ds:uri="9132a017-1bae-43dd-9b92-b5c73b430cba"/>
    <ds:schemaRef ds:uri="http://purl.org/dc/elements/1.1/"/>
    <ds:schemaRef ds:uri="e08302ce-45f2-4d9d-9cb4-85c4cfbd863c"/>
    <ds:schemaRef ds:uri="http://www.w3.org/XML/1998/namespace"/>
    <ds:schemaRef ds:uri="http://schemas.microsoft.com/office/infopath/2007/PartnerControls"/>
    <ds:schemaRef ds:uri="20c1abfa-485b-41c9-a329-38772ca1fd48"/>
    <ds:schemaRef ds:uri="http://schemas.microsoft.com/office/2006/metadata/properties"/>
    <ds:schemaRef ds:uri="d0e73e88-ec28-4baa-b6c0-bc9210992c81"/>
    <ds:schemaRef ds:uri="http://schemas.microsoft.com/sharepoint/v3"/>
  </ds:schemaRefs>
</ds:datastoreItem>
</file>

<file path=customXml/itemProps2.xml><?xml version="1.0" encoding="utf-8"?>
<ds:datastoreItem xmlns:ds="http://schemas.openxmlformats.org/officeDocument/2006/customXml" ds:itemID="{8AB205CE-FE02-44C0-A5AD-1ECB2B67EDBD}">
  <ds:schemaRefs>
    <ds:schemaRef ds:uri="http://schemas.microsoft.com/sharepoint/v3/contenttype/forms"/>
  </ds:schemaRefs>
</ds:datastoreItem>
</file>

<file path=customXml/itemProps3.xml><?xml version="1.0" encoding="utf-8"?>
<ds:datastoreItem xmlns:ds="http://schemas.openxmlformats.org/officeDocument/2006/customXml" ds:itemID="{0C8E0CEC-9813-488E-93BE-A08DBB4BD3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269</Words>
  <Application>Microsoft Office PowerPoint</Application>
  <PresentationFormat>Custom</PresentationFormat>
  <Paragraphs>57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2026</dc:title>
  <dc:creator>haiti-hom-tandem-msf-oca</dc:creator>
  <cp:lastModifiedBy>haiti-hom-tandem-msf-oca</cp:lastModifiedBy>
  <cp:revision>7</cp:revision>
  <dcterms:created xsi:type="dcterms:W3CDTF">2006-08-16T00:00:00Z</dcterms:created>
  <dcterms:modified xsi:type="dcterms:W3CDTF">2026-09-09T14:34:46Z</dcterms:modified>
  <dc:identifier>DAHDEuMYBCM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y fmtid="{D5CDD505-2E9C-101B-9397-08002B2CF9AE}" pid="4" name="TaxKeyword">
    <vt:lpwstr/>
  </property>
  <property fmtid="{D5CDD505-2E9C-101B-9397-08002B2CF9AE}" pid="5" name="OCA_Mission">
    <vt:lpwstr>5;#Haiti|a9d87dff-7667-46e4-aa1f-89dab642ac99</vt:lpwstr>
  </property>
  <property fmtid="{D5CDD505-2E9C-101B-9397-08002B2CF9AE}" pid="6" name="OCA_Entity">
    <vt:lpwstr>2;#Field|b0809ff9-3f65-44b7-bafd-132f7bd5c20e</vt:lpwstr>
  </property>
  <property fmtid="{D5CDD505-2E9C-101B-9397-08002B2CF9AE}" pid="7" name="OCA_Country">
    <vt:lpwstr>4;#Haiti|93bd1cb8-4821-47d8-b686-a3c57f5f3045</vt:lpwstr>
  </property>
  <property fmtid="{D5CDD505-2E9C-101B-9397-08002B2CF9AE}" pid="8" name="OCA_DocType">
    <vt:lpwstr/>
  </property>
  <property fmtid="{D5CDD505-2E9C-101B-9397-08002B2CF9AE}" pid="9" name="OCA_Audience">
    <vt:lpwstr/>
  </property>
  <property fmtid="{D5CDD505-2E9C-101B-9397-08002B2CF9AE}" pid="10" name="OCA_Project">
    <vt:lpwstr/>
  </property>
  <property fmtid="{D5CDD505-2E9C-101B-9397-08002B2CF9AE}" pid="11" name="OCA_MSFEntity">
    <vt:lpwstr>1;#Operational Centre Amsterdam|c1cea462-cc28-4c38-bab9-3ca4a912d8a4</vt:lpwstr>
  </property>
  <property fmtid="{D5CDD505-2E9C-101B-9397-08002B2CF9AE}" pid="12" name="Topic_Area">
    <vt:lpwstr/>
  </property>
  <property fmtid="{D5CDD505-2E9C-101B-9397-08002B2CF9AE}" pid="13" name="OCA_Department">
    <vt:lpwstr>55;#MISSION: Advocacy|286eb73c-1f24-4950-b39c-b5f1a09d779b</vt:lpwstr>
  </property>
  <property fmtid="{D5CDD505-2E9C-101B-9397-08002B2CF9AE}" pid="14" name="_dlc_DocIdItemGuid">
    <vt:lpwstr>dade4e70-5afc-4d64-bab6-aacfe9575ae4</vt:lpwstr>
  </property>
</Properties>
</file>