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8"/>
  </p:notesMasterIdLst>
  <p:sldIdLst>
    <p:sldId id="256" r:id="rId5"/>
    <p:sldId id="257" r:id="rId6"/>
    <p:sldId id="279" r:id="rId7"/>
    <p:sldId id="271" r:id="rId8"/>
    <p:sldId id="272" r:id="rId9"/>
    <p:sldId id="273" r:id="rId10"/>
    <p:sldId id="274" r:id="rId11"/>
    <p:sldId id="275" r:id="rId12"/>
    <p:sldId id="276" r:id="rId13"/>
    <p:sldId id="277" r:id="rId14"/>
    <p:sldId id="278" r:id="rId15"/>
    <p:sldId id="281" r:id="rId16"/>
    <p:sldId id="264" r:id="rId17"/>
    <p:sldId id="265" r:id="rId18"/>
    <p:sldId id="258" r:id="rId19"/>
    <p:sldId id="259" r:id="rId20"/>
    <p:sldId id="266" r:id="rId21"/>
    <p:sldId id="267" r:id="rId22"/>
    <p:sldId id="284" r:id="rId23"/>
    <p:sldId id="269" r:id="rId24"/>
    <p:sldId id="270" r:id="rId25"/>
    <p:sldId id="285" r:id="rId26"/>
    <p:sldId id="286" r:id="rId27"/>
  </p:sldIdLst>
  <p:sldSz cx="18288000" cy="10287000"/>
  <p:notesSz cx="6858000" cy="9144000"/>
  <p:embeddedFontLst>
    <p:embeddedFont>
      <p:font typeface="Neue Haas Grotesk Text Pro" panose="020B0504020202020204" pitchFamily="34" charset="0"/>
      <p:regular r:id="rId29"/>
      <p:bold r:id="rId30"/>
      <p:italic r:id="rId31"/>
      <p:boldItalic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0DBF101-213B-F9E6-D253-EFC964D14BC9}" name="Fabiana Bertin" initials="FB" userId="S::fabiana.bertin@london.msf.org::f02148d9-4015-4adf-8b95-c8c719ed13b6" providerId="AD"/>
  <p188:author id="{87D68D5A-7E5F-845E-AB08-748125BF66B6}" name="Aditi Sonrexa" initials="AS" userId="S::aditi.sonrexa@london.msf.org::c0aa09a1-6537-4a88-bcc3-bd0784efb7f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69FB2"/>
    <a:srgbClr val="F2F2F2"/>
    <a:srgbClr val="4092CE"/>
    <a:srgbClr val="E0532F"/>
    <a:srgbClr val="96B23A"/>
    <a:srgbClr val="F2ED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FC7754-01D3-5952-246E-A94642934889}" v="20" dt="2026-05-15T10:15:17.1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2954" autoAdjust="0"/>
  </p:normalViewPr>
  <p:slideViewPr>
    <p:cSldViewPr snapToGrid="0">
      <p:cViewPr varScale="1">
        <p:scale>
          <a:sx n="47" d="100"/>
          <a:sy n="47" d="100"/>
        </p:scale>
        <p:origin x="2094" y="4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1.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4.fntdata"/><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3.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font" Target="fonts/font2.fntdata"/><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oleObject" Target="https://sickkidsca-my.sharepoint.com/personal/lisa_pell_sickkids_ca/Documents/Morris_Team/Pakistan_iNCK/TTS_iNCK/Data%20Collection%20&amp;%20Management/Datasets%20&amp;%20Analysis/Interim%20Trial%20Data/3.%20Results/plot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86241641404808"/>
          <c:y val="1.3837459965340975E-2"/>
          <c:w val="0.76223838564442548"/>
          <c:h val="0.74582002476578468"/>
        </c:manualLayout>
      </c:layout>
      <c:barChart>
        <c:barDir val="bar"/>
        <c:grouping val="clustered"/>
        <c:varyColors val="0"/>
        <c:ser>
          <c:idx val="0"/>
          <c:order val="0"/>
          <c:spPr>
            <a:solidFill>
              <a:srgbClr val="869FB2"/>
            </a:solidFill>
            <a:ln>
              <a:noFill/>
            </a:ln>
            <a:effectLst/>
          </c:spPr>
          <c:invertIfNegative val="0"/>
          <c:dLbls>
            <c:spPr>
              <a:noFill/>
              <a:ln>
                <a:noFill/>
              </a:ln>
              <a:effectLst/>
            </c:spPr>
            <c:txPr>
              <a:bodyPr rot="0" spcFirstLastPara="1" vertOverflow="ellipsis" vert="horz" wrap="square" anchor="ctr" anchorCtr="1"/>
              <a:lstStyle/>
              <a:p>
                <a:pPr>
                  <a:defRPr sz="2200" b="0" i="0" u="none" strike="noStrike" kern="1200" baseline="0">
                    <a:solidFill>
                      <a:sysClr val="windowText" lastClr="000000"/>
                    </a:solidFill>
                    <a:latin typeface="Aptos" panose="020B00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[plots.xlsx]Sheet1!$A$23:$A$24</c:f>
              <c:strCache>
                <c:ptCount val="2"/>
                <c:pt idx="0">
                  <c:v>iNCK</c:v>
                </c:pt>
                <c:pt idx="1">
                  <c:v>Control</c:v>
                </c:pt>
              </c:strCache>
            </c:strRef>
          </c:cat>
          <c:val>
            <c:numRef>
              <c:f>[plots.xlsx]Sheet1!$B$23:$B$24</c:f>
              <c:numCache>
                <c:formatCode>General</c:formatCode>
                <c:ptCount val="2"/>
                <c:pt idx="0">
                  <c:v>8.1</c:v>
                </c:pt>
                <c:pt idx="1">
                  <c:v>10.1</c:v>
                </c:pt>
              </c:numCache>
            </c:numRef>
          </c:val>
          <c:extLst>
            <c:ext xmlns:c16="http://schemas.microsoft.com/office/drawing/2014/chart" uri="{C3380CC4-5D6E-409C-BE32-E72D297353CC}">
              <c16:uniqueId val="{00000000-D45A-49B8-9C90-6D53B763286E}"/>
            </c:ext>
          </c:extLst>
        </c:ser>
        <c:dLbls>
          <c:showLegendKey val="0"/>
          <c:showVal val="0"/>
          <c:showCatName val="0"/>
          <c:showSerName val="0"/>
          <c:showPercent val="0"/>
          <c:showBubbleSize val="0"/>
        </c:dLbls>
        <c:gapWidth val="182"/>
        <c:axId val="1595655792"/>
        <c:axId val="1595664432"/>
      </c:barChart>
      <c:catAx>
        <c:axId val="1595655792"/>
        <c:scaling>
          <c:orientation val="minMax"/>
        </c:scaling>
        <c:delete val="0"/>
        <c:axPos val="l"/>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200" b="0" i="0" u="none" strike="noStrike" kern="1200" baseline="0">
                <a:solidFill>
                  <a:sysClr val="windowText" lastClr="000000"/>
                </a:solidFill>
                <a:latin typeface="Aptos" panose="020B0004020202020204" pitchFamily="34" charset="0"/>
                <a:ea typeface="+mn-ea"/>
                <a:cs typeface="Arial" panose="020B0604020202020204" pitchFamily="34" charset="0"/>
              </a:defRPr>
            </a:pPr>
            <a:endParaRPr lang="en-US"/>
          </a:p>
        </c:txPr>
        <c:crossAx val="1595664432"/>
        <c:crosses val="autoZero"/>
        <c:auto val="1"/>
        <c:lblAlgn val="ctr"/>
        <c:lblOffset val="100"/>
        <c:noMultiLvlLbl val="0"/>
      </c:catAx>
      <c:valAx>
        <c:axId val="1595664432"/>
        <c:scaling>
          <c:orientation val="minMax"/>
          <c:max val="2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2200" b="0" i="0" u="none" strike="noStrike" kern="1200" baseline="0">
                    <a:solidFill>
                      <a:sysClr val="windowText" lastClr="000000"/>
                    </a:solidFill>
                    <a:latin typeface="Aptos" panose="020B0004020202020204" pitchFamily="34" charset="0"/>
                    <a:ea typeface="+mn-ea"/>
                    <a:cs typeface="Arial" panose="020B0604020202020204" pitchFamily="34" charset="0"/>
                  </a:defRPr>
                </a:pPr>
                <a:r>
                  <a:rPr lang="en-CA"/>
                  <a:t>NMR (deaths per 1000 live births)</a:t>
                </a:r>
              </a:p>
            </c:rich>
          </c:tx>
          <c:overlay val="0"/>
          <c:spPr>
            <a:noFill/>
            <a:ln>
              <a:noFill/>
            </a:ln>
            <a:effectLst/>
          </c:spPr>
          <c:txPr>
            <a:bodyPr rot="0" spcFirstLastPara="1" vertOverflow="ellipsis" vert="horz" wrap="square" anchor="ctr" anchorCtr="1"/>
            <a:lstStyle/>
            <a:p>
              <a:pPr>
                <a:defRPr sz="2200" b="0" i="0" u="none" strike="noStrike" kern="1200" baseline="0">
                  <a:solidFill>
                    <a:sysClr val="windowText" lastClr="000000"/>
                  </a:solidFill>
                  <a:latin typeface="Aptos" panose="020B00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2200" b="0" i="0" u="none" strike="noStrike" kern="1200" baseline="0">
                <a:solidFill>
                  <a:sysClr val="windowText" lastClr="000000"/>
                </a:solidFill>
                <a:latin typeface="Aptos" panose="020B0004020202020204" pitchFamily="34" charset="0"/>
                <a:ea typeface="+mn-ea"/>
                <a:cs typeface="Arial" panose="020B0604020202020204" pitchFamily="34" charset="0"/>
              </a:defRPr>
            </a:pPr>
            <a:endParaRPr lang="en-US"/>
          </a:p>
        </c:txPr>
        <c:crossAx val="159565579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200">
          <a:solidFill>
            <a:sysClr val="windowText" lastClr="000000"/>
          </a:solidFill>
          <a:latin typeface="Aptos" panose="020B00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7E37FB-899B-4026-9DB2-0EF8D5D32BB5}" type="datetimeFigureOut">
              <a:rPr lang="en-CA" smtClean="0"/>
              <a:t>2026-09-09</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DB03FE-97FC-42F5-9517-77ACB6007744}" type="slidenum">
              <a:rPr lang="en-CA" smtClean="0"/>
              <a:t>‹#›</a:t>
            </a:fld>
            <a:endParaRPr lang="en-CA"/>
          </a:p>
        </p:txBody>
      </p:sp>
    </p:spTree>
    <p:extLst>
      <p:ext uri="{BB962C8B-B14F-4D97-AF65-F5344CB8AC3E}">
        <p14:creationId xmlns:p14="http://schemas.microsoft.com/office/powerpoint/2010/main" val="30595632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Hi everyone – my name is Danny Farrar and I am an epidemiologist based at The Hospital for Sick Children in Toronto, Canada. I’d like to thank the Scientific Days organizers for the opportunity to present here today. I am sharing this work on behalf of our study team in Canada and Pakistan, titled “An integrated newborn care kit to save newborn lives and improve health outcomes in Gilgit-Baltistan, Pakistan: An open-label cluster-</a:t>
            </a:r>
            <a:r>
              <a:rPr lang="en-US" sz="1200" kern="1200" dirty="0" err="1">
                <a:solidFill>
                  <a:schemeClr val="tx1"/>
                </a:solidFill>
                <a:effectLst/>
                <a:latin typeface="+mn-lt"/>
                <a:ea typeface="+mn-ea"/>
                <a:cs typeface="+mn-cs"/>
              </a:rPr>
              <a:t>randomised</a:t>
            </a:r>
            <a:r>
              <a:rPr lang="en-US" sz="1200" kern="1200" dirty="0">
                <a:solidFill>
                  <a:schemeClr val="tx1"/>
                </a:solidFill>
                <a:effectLst/>
                <a:latin typeface="+mn-lt"/>
                <a:ea typeface="+mn-ea"/>
                <a:cs typeface="+mn-cs"/>
              </a:rPr>
              <a:t> controlled trial”. I have no conflicts of interest to declare.</a:t>
            </a:r>
            <a:endParaRPr lang="en-CA" dirty="0"/>
          </a:p>
        </p:txBody>
      </p:sp>
      <p:sp>
        <p:nvSpPr>
          <p:cNvPr id="4" name="Slide Number Placeholder 3"/>
          <p:cNvSpPr>
            <a:spLocks noGrp="1"/>
          </p:cNvSpPr>
          <p:nvPr>
            <p:ph type="sldNum" sz="quarter" idx="5"/>
          </p:nvPr>
        </p:nvSpPr>
        <p:spPr/>
        <p:txBody>
          <a:bodyPr/>
          <a:lstStyle/>
          <a:p>
            <a:fld id="{19DB03FE-97FC-42F5-9517-77ACB6007744}" type="slidenum">
              <a:rPr lang="en-CA" smtClean="0"/>
              <a:t>1</a:t>
            </a:fld>
            <a:endParaRPr lang="en-CA"/>
          </a:p>
        </p:txBody>
      </p:sp>
    </p:spTree>
    <p:extLst>
      <p:ext uri="{BB962C8B-B14F-4D97-AF65-F5344CB8AC3E}">
        <p14:creationId xmlns:p14="http://schemas.microsoft.com/office/powerpoint/2010/main" val="171018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The iNCK is delivered to pregnant women in their homes during the third trimester by Lady Health Workers (or LHWs), who educate women on usage of the kit. LHWs are government-sponsored community health workers in Pakistan, who are trained to provide maternal and child health education and care.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As part of the iNCK, LHWs were also given a handheld weighing scale to measure newborn birthweight.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Importantly, our team previously piloted an initial version of the iNCK in Rahim Yar Khan, Pakistan from 2014–2015, and found a non-significant 17% reduction in neonatal mortality among those receiving the iNCK.</a:t>
            </a:r>
          </a:p>
        </p:txBody>
      </p:sp>
      <p:sp>
        <p:nvSpPr>
          <p:cNvPr id="4" name="Slide Number Placeholder 3"/>
          <p:cNvSpPr>
            <a:spLocks noGrp="1"/>
          </p:cNvSpPr>
          <p:nvPr>
            <p:ph type="sldNum" sz="quarter" idx="5"/>
          </p:nvPr>
        </p:nvSpPr>
        <p:spPr/>
        <p:txBody>
          <a:bodyPr/>
          <a:lstStyle/>
          <a:p>
            <a:fld id="{19DB03FE-97FC-42F5-9517-77ACB6007744}" type="slidenum">
              <a:rPr lang="en-CA" smtClean="0"/>
              <a:t>10</a:t>
            </a:fld>
            <a:endParaRPr lang="en-CA"/>
          </a:p>
        </p:txBody>
      </p:sp>
    </p:spTree>
    <p:extLst>
      <p:ext uri="{BB962C8B-B14F-4D97-AF65-F5344CB8AC3E}">
        <p14:creationId xmlns:p14="http://schemas.microsoft.com/office/powerpoint/2010/main" val="27868864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The iNCK is delivered to pregnant women in their homes during the third trimester by Lady Health Workers (or LHWs), who educate women on usage of the kit. LHWs are government-sponsored community health workers in Pakistan, who are trained to provide maternal and child health education and care.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As part of the iNCK, LHWs were also given a handheld weighing scale to measure newborn birthweight.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Importantly, our team previously piloted an initial version of the iNCK in Rahim Yar Khan, Pakistan from 2014–2015, and found a non-significant 17% reduction in neonatal mortality among those receiving the iNCK.</a:t>
            </a:r>
          </a:p>
        </p:txBody>
      </p:sp>
      <p:sp>
        <p:nvSpPr>
          <p:cNvPr id="4" name="Slide Number Placeholder 3"/>
          <p:cNvSpPr>
            <a:spLocks noGrp="1"/>
          </p:cNvSpPr>
          <p:nvPr>
            <p:ph type="sldNum" sz="quarter" idx="5"/>
          </p:nvPr>
        </p:nvSpPr>
        <p:spPr/>
        <p:txBody>
          <a:bodyPr/>
          <a:lstStyle/>
          <a:p>
            <a:fld id="{19DB03FE-97FC-42F5-9517-77ACB6007744}" type="slidenum">
              <a:rPr lang="en-CA" smtClean="0"/>
              <a:t>11</a:t>
            </a:fld>
            <a:endParaRPr lang="en-CA"/>
          </a:p>
        </p:txBody>
      </p:sp>
    </p:spTree>
    <p:extLst>
      <p:ext uri="{BB962C8B-B14F-4D97-AF65-F5344CB8AC3E}">
        <p14:creationId xmlns:p14="http://schemas.microsoft.com/office/powerpoint/2010/main" val="7022062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CA" sz="1200" kern="1200" dirty="0">
                <a:solidFill>
                  <a:schemeClr val="tx1"/>
                </a:solidFill>
                <a:effectLst/>
                <a:latin typeface="+mn-lt"/>
                <a:ea typeface="+mn-ea"/>
                <a:cs typeface="+mn-cs"/>
              </a:rPr>
              <a:t>This brings me to our present trial’s objective, which was to estimate the effect of the iNCK vs. local standard of care on neonatal mortality and other newborn and maternal health outcomes, when delivered to pregnant women during the third trimester. To achieve this, we conducted an open-label, community-based, cluster randomized controlled trial in seventy-seven Union Councils of Gilgit-Baltistan, Pakistan.</a:t>
            </a:r>
          </a:p>
          <a:p>
            <a:pPr marL="171450" indent="-171450">
              <a:buFont typeface="Arial" panose="020B0604020202020204" pitchFamily="34" charset="0"/>
              <a:buChar char="•"/>
            </a:pPr>
            <a:r>
              <a:rPr lang="en-CA" sz="1200" kern="1200" dirty="0">
                <a:solidFill>
                  <a:schemeClr val="tx1"/>
                </a:solidFill>
                <a:effectLst/>
                <a:latin typeface="+mn-lt"/>
                <a:ea typeface="+mn-ea"/>
                <a:cs typeface="+mn-cs"/>
              </a:rPr>
              <a:t>Union Councils are geographic subdivisions involved in local health administration, and were randomized 1:1 to either the iNCK or standard of care arm as the cluster unit for this trial. The trial intervention period was conducted from March 2022 to June 2024, and we aimed to enroll more than 27 thousand pregnant women.</a:t>
            </a:r>
          </a:p>
          <a:p>
            <a:pPr marL="171450" indent="-171450">
              <a:buFont typeface="Arial" panose="020B0604020202020204" pitchFamily="34" charset="0"/>
              <a:buChar char="•"/>
            </a:pPr>
            <a:r>
              <a:rPr lang="en-CA" sz="1200" kern="1200" dirty="0">
                <a:solidFill>
                  <a:schemeClr val="tx1"/>
                </a:solidFill>
                <a:effectLst/>
                <a:latin typeface="+mn-lt"/>
                <a:ea typeface="+mn-ea"/>
                <a:cs typeface="+mn-cs"/>
              </a:rPr>
              <a:t>The trial was implemented in partnership with the Aga Khan Health Service, Pakistan and Aga Khan University; whom had critical relationships with local departments of health, the Lady Health Worker programme, and community leaders in Gilgit-Baltistan.</a:t>
            </a:r>
            <a:endParaRPr lang="en-CA" dirty="0"/>
          </a:p>
        </p:txBody>
      </p:sp>
      <p:sp>
        <p:nvSpPr>
          <p:cNvPr id="4" name="Slide Number Placeholder 3"/>
          <p:cNvSpPr>
            <a:spLocks noGrp="1"/>
          </p:cNvSpPr>
          <p:nvPr>
            <p:ph type="sldNum" sz="quarter" idx="5"/>
          </p:nvPr>
        </p:nvSpPr>
        <p:spPr/>
        <p:txBody>
          <a:bodyPr/>
          <a:lstStyle/>
          <a:p>
            <a:fld id="{19DB03FE-97FC-42F5-9517-77ACB6007744}" type="slidenum">
              <a:rPr lang="en-CA" smtClean="0"/>
              <a:t>12</a:t>
            </a:fld>
            <a:endParaRPr lang="en-CA"/>
          </a:p>
        </p:txBody>
      </p:sp>
    </p:spTree>
    <p:extLst>
      <p:ext uri="{BB962C8B-B14F-4D97-AF65-F5344CB8AC3E}">
        <p14:creationId xmlns:p14="http://schemas.microsoft.com/office/powerpoint/2010/main" val="2232886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In the trial, LHWs identified pregnant women as part of their routine duties. Study data collectors then joined LHWs during routine home visits in the third trimester to enroll pregnant women, where LHWs then delivered the iNCK and/or local standard of care.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Once the study team was notified of a newborn’s birth, data collection visits were timed on days 8 and 29 after delivery to collect trial outcomes, as well as uptake and acceptability of the iNCK.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Data collectors often originated from the same villages as participants, and were fluent in the local languages.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I also want to briefly highlight the study setting of Gilgit-Baltistan. This region is characterized by mountains and deep valleys, extreme seasonal fluctuations in temperature and precipitation, and frequent landslides. Many villages become completely isolated during winter months, and therefore rely heavily on primary community-based healthcare. Study data collectors often went to tremendous efforts to enroll women who are not commonly engaged in research settings.</a:t>
            </a:r>
          </a:p>
        </p:txBody>
      </p:sp>
      <p:sp>
        <p:nvSpPr>
          <p:cNvPr id="4" name="Slide Number Placeholder 3"/>
          <p:cNvSpPr>
            <a:spLocks noGrp="1"/>
          </p:cNvSpPr>
          <p:nvPr>
            <p:ph type="sldNum" sz="quarter" idx="5"/>
          </p:nvPr>
        </p:nvSpPr>
        <p:spPr/>
        <p:txBody>
          <a:bodyPr/>
          <a:lstStyle/>
          <a:p>
            <a:fld id="{19DB03FE-97FC-42F5-9517-77ACB6007744}" type="slidenum">
              <a:rPr lang="en-CA" smtClean="0"/>
              <a:t>13</a:t>
            </a:fld>
            <a:endParaRPr lang="en-CA"/>
          </a:p>
        </p:txBody>
      </p:sp>
    </p:spTree>
    <p:extLst>
      <p:ext uri="{BB962C8B-B14F-4D97-AF65-F5344CB8AC3E}">
        <p14:creationId xmlns:p14="http://schemas.microsoft.com/office/powerpoint/2010/main" val="7461600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 primary outcome of the study was the neonatal mortality rate, defined as the number of deaths of live-born children from any cause within the first 28 days after delivery, per 1000 live births.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Secondary outcomes included omphalitis or infection of the umbilical cord stump, and maternal postpartum hemorrhage, defined as experiencing excessive vaginal bleeding within 24 hours of delivery (among women who delivered vaginally).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We also assessed the proportion of newborns who were weighed by a Lady Health Worker within the first three days after delivery.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Effectiveness analyses were conducted using robust Poisson regression, with generalized estimating equations to account for the clustered trial design. These analyses adjusted for various sociodemographic, reproductive, and cluster-specific baseline covariates.</a:t>
            </a:r>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9DB03FE-97FC-42F5-9517-77ACB6007744}" type="slidenum">
              <a:rPr lang="en-CA" smtClean="0"/>
              <a:t>14</a:t>
            </a:fld>
            <a:endParaRPr lang="en-CA"/>
          </a:p>
        </p:txBody>
      </p:sp>
    </p:spTree>
    <p:extLst>
      <p:ext uri="{BB962C8B-B14F-4D97-AF65-F5344CB8AC3E}">
        <p14:creationId xmlns:p14="http://schemas.microsoft.com/office/powerpoint/2010/main" val="25789852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Moving onto our results, the trial enrolled 19,344 pregnant women from March 2022–June 2024.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We observed a very low rate of loss to follow-up, ending up with 8,684 newborns in the control arm and 10,560 in the iNCK arm</a:t>
            </a:r>
            <a:r>
              <a:rPr lang="en-US" sz="1200" strike="sngStrike" kern="1200" dirty="0">
                <a:solidFill>
                  <a:schemeClr val="tx1"/>
                </a:solidFill>
                <a:effectLst/>
                <a:latin typeface="+mn-lt"/>
                <a:ea typeface="+mn-ea"/>
                <a:cs typeface="+mn-cs"/>
              </a:rPr>
              <a:t> with complete data on the primary outcome</a:t>
            </a:r>
            <a:r>
              <a:rPr lang="en-US" sz="1200" kern="1200" dirty="0">
                <a:solidFill>
                  <a:schemeClr val="tx1"/>
                </a:solidFill>
                <a:effectLst/>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For some background on our trial population, mothers were on average 28 years old and had 8 years of education, though one quarter had no education at all. The median household income was 142 USD per month, and about 70% of women delivered their baby in a health facility.</a:t>
            </a:r>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9DB03FE-97FC-42F5-9517-77ACB6007744}" type="slidenum">
              <a:rPr lang="en-CA" smtClean="0"/>
              <a:t>15</a:t>
            </a:fld>
            <a:endParaRPr lang="en-CA"/>
          </a:p>
        </p:txBody>
      </p:sp>
    </p:spTree>
    <p:extLst>
      <p:ext uri="{BB962C8B-B14F-4D97-AF65-F5344CB8AC3E}">
        <p14:creationId xmlns:p14="http://schemas.microsoft.com/office/powerpoint/2010/main" val="30864247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We observed high uptake of the iNCK among intervention arm participants, with 95–99% using the clean birth kit, chlorhexidine, sunflower oil emollient, and ThermoSpot.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Importantly, there was also excellent adherence to pre-specified timing of usage, with &gt;90% initiating usage of these components on the first day of the newborn’s life as directed.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Among users of ThermoSpot, roughly 1400 cases of cold stress, 500 cases of moderate or severe hypothermia, and 250 cases of fever were identified.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86% of women took all three misoprostol tablets, and there were zero instances where women incorrectly took misoprostol prior to delivery of the newborn. Among misoprostol users, 5% experienced mild side effects such as fever, sweating, or nausea.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Critically, from our acceptance survey among almost 10,000 women, &gt;99% of respondents reported that they thought the iNCK was both safe and easy to use.</a:t>
            </a:r>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9DB03FE-97FC-42F5-9517-77ACB6007744}" type="slidenum">
              <a:rPr lang="en-CA" smtClean="0"/>
              <a:t>16</a:t>
            </a:fld>
            <a:endParaRPr lang="en-CA"/>
          </a:p>
        </p:txBody>
      </p:sp>
    </p:spTree>
    <p:extLst>
      <p:ext uri="{BB962C8B-B14F-4D97-AF65-F5344CB8AC3E}">
        <p14:creationId xmlns:p14="http://schemas.microsoft.com/office/powerpoint/2010/main" val="40808816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Sharing first the effectiveness results of our secondary outcomes, roughly 21% of newborns in the control arm experienced omphalitis vs. 4% in the iNCK arm. This corresponded to a significant 80% reduction after adjusting for demographic and reproductive characteristics.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Among women delivering vaginally, 8% of control participants experienced postpartum hemorrhage vs. 4% of iNCK participants. This was also a significant reduction of 57%.</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Finally, the proportion of newborns whose birthweight was measured by a LHW in iNCK clusters was nearly triple that of control clusters.</a:t>
            </a:r>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9DB03FE-97FC-42F5-9517-77ACB6007744}" type="slidenum">
              <a:rPr lang="en-CA" smtClean="0"/>
              <a:t>17</a:t>
            </a:fld>
            <a:endParaRPr lang="en-CA"/>
          </a:p>
        </p:txBody>
      </p:sp>
    </p:spTree>
    <p:extLst>
      <p:ext uri="{BB962C8B-B14F-4D97-AF65-F5344CB8AC3E}">
        <p14:creationId xmlns:p14="http://schemas.microsoft.com/office/powerpoint/2010/main" val="2574729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For the primary neonatal mortality outcome, we observed 174 total newborn deaths, corresponding to an NMR of 10.1 per 1000 live births in the control arm vs. 8.1 per 1000 live births in the iNCK arm.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While unadjusted analyses showed a non-significant 23% decline in mortality in iNCK vs. control clusters, this decline was just 8% when adjusting for covariates pre-specified during planning stage of the trial.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Notably, mortality was much less common across both arms than hypothesized – for instance, our trial sample size calculations assumed an NMR of 35 per 1000. Accordingly, we believe our a priori model may suffer from instability, in particular through adjustment of a 7-category study district variable. </a:t>
            </a:r>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9DB03FE-97FC-42F5-9517-77ACB6007744}" type="slidenum">
              <a:rPr lang="en-CA" smtClean="0"/>
              <a:t>18</a:t>
            </a:fld>
            <a:endParaRPr lang="en-CA"/>
          </a:p>
        </p:txBody>
      </p:sp>
    </p:spTree>
    <p:extLst>
      <p:ext uri="{BB962C8B-B14F-4D97-AF65-F5344CB8AC3E}">
        <p14:creationId xmlns:p14="http://schemas.microsoft.com/office/powerpoint/2010/main" val="7445910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To investigate the potential for model instability, we conducted an analysis stratifying the effect of the iNCK by study district.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Each district contains a smaller number of deaths, and we find substantial heterogeneity in the effect of the iNCK by district.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We therefore conducted a post-hoc analysis removing the adjustment for study district, and this analysis showed mortality was 24% lower in iNCK vs. control clusters, though this association was not statistically significant.</a:t>
            </a:r>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9DB03FE-97FC-42F5-9517-77ACB6007744}" type="slidenum">
              <a:rPr lang="en-CA" smtClean="0"/>
              <a:t>19</a:t>
            </a:fld>
            <a:endParaRPr lang="en-CA"/>
          </a:p>
        </p:txBody>
      </p:sp>
    </p:spTree>
    <p:extLst>
      <p:ext uri="{BB962C8B-B14F-4D97-AF65-F5344CB8AC3E}">
        <p14:creationId xmlns:p14="http://schemas.microsoft.com/office/powerpoint/2010/main" val="577924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Despite declines in childhood mortality in recent decades, there has been relatively less progress in reducing neonatal mortality (or death within the first 28 days after delivery).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Pakistan experiences a high neonatal mortality rate, estimated at 38–40 newborn deaths per 1000 live births. The Pakistani context is particularly challenging, given fewer healthcare facilities relative to other low-middle income countries, and limited access to both antenatal and postnatal care in rural areas.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Critically, most newborn deaths are from potentially preventable causes including birth asphyxia, complications of prematurity, and infection.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As such, there remains a need for interventions which are low-cost, and able to be delivered through community-based healthcare models.</a:t>
            </a:r>
          </a:p>
        </p:txBody>
      </p:sp>
      <p:sp>
        <p:nvSpPr>
          <p:cNvPr id="4" name="Slide Number Placeholder 3"/>
          <p:cNvSpPr>
            <a:spLocks noGrp="1"/>
          </p:cNvSpPr>
          <p:nvPr>
            <p:ph type="sldNum" sz="quarter" idx="5"/>
          </p:nvPr>
        </p:nvSpPr>
        <p:spPr/>
        <p:txBody>
          <a:bodyPr/>
          <a:lstStyle/>
          <a:p>
            <a:fld id="{19DB03FE-97FC-42F5-9517-77ACB6007744}" type="slidenum">
              <a:rPr lang="en-CA" smtClean="0"/>
              <a:t>2</a:t>
            </a:fld>
            <a:endParaRPr lang="en-CA"/>
          </a:p>
        </p:txBody>
      </p:sp>
    </p:spTree>
    <p:extLst>
      <p:ext uri="{BB962C8B-B14F-4D97-AF65-F5344CB8AC3E}">
        <p14:creationId xmlns:p14="http://schemas.microsoft.com/office/powerpoint/2010/main" val="12423050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 low observed NMR is a notable limitation in our study, and may have several explanations.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NMR may truly be lower than described by other sources, or may have declined over time. Our trial was also conducted in areas covered by the LHW program, and these areas may plausibly be less remote or have lower mortality than uncovered areas.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We also note an imbalance in sample size between arms, which may have affected our study power, and may be indicative of lower engagement by LHWs in control clusters. </a:t>
            </a:r>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9DB03FE-97FC-42F5-9517-77ACB6007744}" type="slidenum">
              <a:rPr lang="en-CA" smtClean="0"/>
              <a:t>20</a:t>
            </a:fld>
            <a:endParaRPr lang="en-CA"/>
          </a:p>
        </p:txBody>
      </p:sp>
    </p:spTree>
    <p:extLst>
      <p:ext uri="{BB962C8B-B14F-4D97-AF65-F5344CB8AC3E}">
        <p14:creationId xmlns:p14="http://schemas.microsoft.com/office/powerpoint/2010/main" val="33914285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However, we note several strengths of our study. This was the first trial of this size and scope conducted in Gilgit-Baltistan, and successfully operated despite challenging environmental conditions.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 study achieved high uptake and acceptance of the iNCK, suggesting that community-based programs can be effective to teach perinatal women on healthcare interventions, even weeks to months ahead of time.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As an integrated intervention, the iNCK could also plausibly be supplemented with additional components such as for nutrition or responsive stimulation.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Finally, the </a:t>
            </a:r>
            <a:r>
              <a:rPr lang="en-US" sz="1200" kern="1200" dirty="0" err="1">
                <a:solidFill>
                  <a:schemeClr val="tx1"/>
                </a:solidFill>
                <a:effectLst/>
                <a:latin typeface="+mn-lt"/>
                <a:ea typeface="+mn-ea"/>
                <a:cs typeface="+mn-cs"/>
              </a:rPr>
              <a:t>iNCK’s</a:t>
            </a:r>
            <a:r>
              <a:rPr lang="en-US" sz="1200" kern="1200" dirty="0">
                <a:solidFill>
                  <a:schemeClr val="tx1"/>
                </a:solidFill>
                <a:effectLst/>
                <a:latin typeface="+mn-lt"/>
                <a:ea typeface="+mn-ea"/>
                <a:cs typeface="+mn-cs"/>
              </a:rPr>
              <a:t> portable nature means it may have utility in a variety of low-resource, humanitarian, and emergency settings.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Ultimately, the iNCK did reduce omphalitis and postpartum hemorrhage, improved newborn birthweight measurement, and may have reduced neonatal mortality.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Our team is also currently working on cost-effectiveness analyses of the iNCK, in an effort to inform potential future scale-up of the iNCK in Pakistan.</a:t>
            </a:r>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9DB03FE-97FC-42F5-9517-77ACB6007744}" type="slidenum">
              <a:rPr lang="en-CA" smtClean="0"/>
              <a:t>21</a:t>
            </a:fld>
            <a:endParaRPr lang="en-CA"/>
          </a:p>
        </p:txBody>
      </p:sp>
    </p:spTree>
    <p:extLst>
      <p:ext uri="{BB962C8B-B14F-4D97-AF65-F5344CB8AC3E}">
        <p14:creationId xmlns:p14="http://schemas.microsoft.com/office/powerpoint/2010/main" val="35623581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work would not have been possible without the incredible work of our study team, both at SickKids and our amazing partners in Pakistan at Aga Khan Health Service and Aga Khan University.</a:t>
            </a:r>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9DB03FE-97FC-42F5-9517-77ACB6007744}" type="slidenum">
              <a:rPr lang="en-CA" smtClean="0"/>
              <a:t>22</a:t>
            </a:fld>
            <a:endParaRPr lang="en-CA"/>
          </a:p>
        </p:txBody>
      </p:sp>
    </p:spTree>
    <p:extLst>
      <p:ext uri="{BB962C8B-B14F-4D97-AF65-F5344CB8AC3E}">
        <p14:creationId xmlns:p14="http://schemas.microsoft.com/office/powerpoint/2010/main" val="24709903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Thank you for listening.</a:t>
            </a:r>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9DB03FE-97FC-42F5-9517-77ACB6007744}" type="slidenum">
              <a:rPr lang="en-CA" smtClean="0"/>
              <a:t>23</a:t>
            </a:fld>
            <a:endParaRPr lang="en-CA"/>
          </a:p>
        </p:txBody>
      </p:sp>
    </p:spTree>
    <p:extLst>
      <p:ext uri="{BB962C8B-B14F-4D97-AF65-F5344CB8AC3E}">
        <p14:creationId xmlns:p14="http://schemas.microsoft.com/office/powerpoint/2010/main" val="28500739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In response to this need, our team has developed what we call the “integrated newborn care kit”, or iNCK. The iNCK contains low-cost and evidence-based items including a clean birth kit to encourage a sterile delivery, 4% chlorhexidine gel to prevent omphalitis (or infection of the umbilical cord stump), and three 200 microgram misoprostol tablets to prevent postpartum hemorrhage (which is the leading cause of maternal mortality).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The iNCK also includes sunflower oil emollient to strengthen the skin barrier and prevent infection, a ThermoSpot temperature indicator sticker to identify newborn fever and hypothermia, a fleece blanket and click-to-heat warmer to address hypothermia, and a pictorial guide demonstrating the appropriate usage of each component.</a:t>
            </a:r>
          </a:p>
        </p:txBody>
      </p:sp>
      <p:sp>
        <p:nvSpPr>
          <p:cNvPr id="4" name="Slide Number Placeholder 3"/>
          <p:cNvSpPr>
            <a:spLocks noGrp="1"/>
          </p:cNvSpPr>
          <p:nvPr>
            <p:ph type="sldNum" sz="quarter" idx="5"/>
          </p:nvPr>
        </p:nvSpPr>
        <p:spPr/>
        <p:txBody>
          <a:bodyPr/>
          <a:lstStyle/>
          <a:p>
            <a:fld id="{19DB03FE-97FC-42F5-9517-77ACB6007744}" type="slidenum">
              <a:rPr lang="en-CA" smtClean="0"/>
              <a:t>3</a:t>
            </a:fld>
            <a:endParaRPr lang="en-CA"/>
          </a:p>
        </p:txBody>
      </p:sp>
    </p:spTree>
    <p:extLst>
      <p:ext uri="{BB962C8B-B14F-4D97-AF65-F5344CB8AC3E}">
        <p14:creationId xmlns:p14="http://schemas.microsoft.com/office/powerpoint/2010/main" val="950259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In response to this need, our team has developed what we call the “integrated newborn care kit”, or iNCK. The iNCK contains low-cost and evidence-based items including a clean birth kit to encourage a sterile delivery, 4% chlorhexidine gel to prevent omphalitis (or infection of the umbilical cord stump), and three 200 microgram misoprostol tablets to prevent postpartum hemorrhage (which is the leading cause of maternal mortality).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The iNCK also includes sunflower oil emollient to strengthen the skin barrier and prevent infection, a ThermoSpot temperature indicator sticker to identify newborn fever and hypothermia, a fleece blanket and click-to-heat warmer to address hypothermia, and a pictorial guide demonstrating the appropriate usage of each component.</a:t>
            </a:r>
          </a:p>
        </p:txBody>
      </p:sp>
      <p:sp>
        <p:nvSpPr>
          <p:cNvPr id="4" name="Slide Number Placeholder 3"/>
          <p:cNvSpPr>
            <a:spLocks noGrp="1"/>
          </p:cNvSpPr>
          <p:nvPr>
            <p:ph type="sldNum" sz="quarter" idx="5"/>
          </p:nvPr>
        </p:nvSpPr>
        <p:spPr/>
        <p:txBody>
          <a:bodyPr/>
          <a:lstStyle/>
          <a:p>
            <a:fld id="{19DB03FE-97FC-42F5-9517-77ACB6007744}" type="slidenum">
              <a:rPr lang="en-CA" smtClean="0"/>
              <a:t>4</a:t>
            </a:fld>
            <a:endParaRPr lang="en-CA"/>
          </a:p>
        </p:txBody>
      </p:sp>
    </p:spTree>
    <p:extLst>
      <p:ext uri="{BB962C8B-B14F-4D97-AF65-F5344CB8AC3E}">
        <p14:creationId xmlns:p14="http://schemas.microsoft.com/office/powerpoint/2010/main" val="3451788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In response to this need, our team has developed what we call the “integrated newborn care kit”, or iNCK. The iNCK contains low-cost and evidence-based items including a clean birth kit to encourage a sterile delivery, 4% chlorhexidine gel to prevent omphalitis (or infection of the umbilical cord stump), and three 200 microgram misoprostol tablets to prevent postpartum hemorrhage (which is the leading cause of maternal mortality).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The iNCK also includes sunflower oil emollient to strengthen the skin barrier and prevent infection, a ThermoSpot temperature indicator sticker to identify newborn fever and hypothermia, a fleece blanket and click-to-heat warmer to address hypothermia, and a pictorial guide demonstrating the appropriate usage of each component.</a:t>
            </a:r>
          </a:p>
        </p:txBody>
      </p:sp>
      <p:sp>
        <p:nvSpPr>
          <p:cNvPr id="4" name="Slide Number Placeholder 3"/>
          <p:cNvSpPr>
            <a:spLocks noGrp="1"/>
          </p:cNvSpPr>
          <p:nvPr>
            <p:ph type="sldNum" sz="quarter" idx="5"/>
          </p:nvPr>
        </p:nvSpPr>
        <p:spPr/>
        <p:txBody>
          <a:bodyPr/>
          <a:lstStyle/>
          <a:p>
            <a:fld id="{19DB03FE-97FC-42F5-9517-77ACB6007744}" type="slidenum">
              <a:rPr lang="en-CA" smtClean="0"/>
              <a:t>5</a:t>
            </a:fld>
            <a:endParaRPr lang="en-CA"/>
          </a:p>
        </p:txBody>
      </p:sp>
    </p:spTree>
    <p:extLst>
      <p:ext uri="{BB962C8B-B14F-4D97-AF65-F5344CB8AC3E}">
        <p14:creationId xmlns:p14="http://schemas.microsoft.com/office/powerpoint/2010/main" val="13615894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In response to this need, our team has developed what we call the “integrated newborn care kit”, or iNCK. The iNCK contains low-cost and evidence-based items including a clean birth kit to encourage a sterile delivery, 4% chlorhexidine gel to prevent omphalitis (or infection of the umbilical cord stump), and three 200 microgram misoprostol tablets to prevent postpartum hemorrhage (which is the leading cause of maternal mortality).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The iNCK also includes sunflower oil emollient to strengthen the skin barrier and prevent infection, a ThermoSpot temperature indicator sticker to identify newborn fever and hypothermia, a fleece blanket and click-to-heat warmer to address hypothermia, and a pictorial guide demonstrating the appropriate usage of each component.</a:t>
            </a:r>
          </a:p>
        </p:txBody>
      </p:sp>
      <p:sp>
        <p:nvSpPr>
          <p:cNvPr id="4" name="Slide Number Placeholder 3"/>
          <p:cNvSpPr>
            <a:spLocks noGrp="1"/>
          </p:cNvSpPr>
          <p:nvPr>
            <p:ph type="sldNum" sz="quarter" idx="5"/>
          </p:nvPr>
        </p:nvSpPr>
        <p:spPr/>
        <p:txBody>
          <a:bodyPr/>
          <a:lstStyle/>
          <a:p>
            <a:fld id="{19DB03FE-97FC-42F5-9517-77ACB6007744}" type="slidenum">
              <a:rPr lang="en-CA" smtClean="0"/>
              <a:t>6</a:t>
            </a:fld>
            <a:endParaRPr lang="en-CA"/>
          </a:p>
        </p:txBody>
      </p:sp>
    </p:spTree>
    <p:extLst>
      <p:ext uri="{BB962C8B-B14F-4D97-AF65-F5344CB8AC3E}">
        <p14:creationId xmlns:p14="http://schemas.microsoft.com/office/powerpoint/2010/main" val="503333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In response to this need, our team has developed what we call the “integrated newborn care kit”, or iNCK. The iNCK contains low-cost and evidence-based items including a clean birth kit to encourage a sterile delivery, 4% chlorhexidine gel to prevent omphalitis (or infection of the umbilical cord stump), and three 200 microgram misoprostol tablets to prevent postpartum hemorrhage (which is the leading cause of maternal mortality).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The iNCK also includes sunflower oil emollient to strengthen the skin barrier and prevent infection, a ThermoSpot temperature indicator sticker to identify newborn fever and hypothermia, a fleece blanket and click-to-heat warmer to address hypothermia, and a pictorial guide demonstrating the appropriate usage of each component.</a:t>
            </a:r>
          </a:p>
        </p:txBody>
      </p:sp>
      <p:sp>
        <p:nvSpPr>
          <p:cNvPr id="4" name="Slide Number Placeholder 3"/>
          <p:cNvSpPr>
            <a:spLocks noGrp="1"/>
          </p:cNvSpPr>
          <p:nvPr>
            <p:ph type="sldNum" sz="quarter" idx="5"/>
          </p:nvPr>
        </p:nvSpPr>
        <p:spPr/>
        <p:txBody>
          <a:bodyPr/>
          <a:lstStyle/>
          <a:p>
            <a:fld id="{19DB03FE-97FC-42F5-9517-77ACB6007744}" type="slidenum">
              <a:rPr lang="en-CA" smtClean="0"/>
              <a:t>7</a:t>
            </a:fld>
            <a:endParaRPr lang="en-CA"/>
          </a:p>
        </p:txBody>
      </p:sp>
    </p:spTree>
    <p:extLst>
      <p:ext uri="{BB962C8B-B14F-4D97-AF65-F5344CB8AC3E}">
        <p14:creationId xmlns:p14="http://schemas.microsoft.com/office/powerpoint/2010/main" val="25142087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In response to this need, our team has developed what we call the “integrated newborn care kit”, or iNCK. The iNCK contains low-cost and evidence-based items including a clean birth kit to encourage a sterile delivery, 4% chlorhexidine gel to prevent omphalitis (or infection of the umbilical cord stump), and three 200 microgram misoprostol tablets to prevent postpartum hemorrhage (which is the leading cause of maternal mortality).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The iNCK also includes sunflower oil emollient to strengthen the skin barrier and prevent infection, a ThermoSpot temperature indicator sticker to identify newborn fever and hypothermia, a fleece blanket and click-to-heat warmer to address hypothermia, and a pictorial guide demonstrating the appropriate usage of each component.</a:t>
            </a:r>
          </a:p>
        </p:txBody>
      </p:sp>
      <p:sp>
        <p:nvSpPr>
          <p:cNvPr id="4" name="Slide Number Placeholder 3"/>
          <p:cNvSpPr>
            <a:spLocks noGrp="1"/>
          </p:cNvSpPr>
          <p:nvPr>
            <p:ph type="sldNum" sz="quarter" idx="5"/>
          </p:nvPr>
        </p:nvSpPr>
        <p:spPr/>
        <p:txBody>
          <a:bodyPr/>
          <a:lstStyle/>
          <a:p>
            <a:fld id="{19DB03FE-97FC-42F5-9517-77ACB6007744}" type="slidenum">
              <a:rPr lang="en-CA" smtClean="0"/>
              <a:t>8</a:t>
            </a:fld>
            <a:endParaRPr lang="en-CA"/>
          </a:p>
        </p:txBody>
      </p:sp>
    </p:spTree>
    <p:extLst>
      <p:ext uri="{BB962C8B-B14F-4D97-AF65-F5344CB8AC3E}">
        <p14:creationId xmlns:p14="http://schemas.microsoft.com/office/powerpoint/2010/main" val="4608781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In response to this need, our team has developed what we call the “integrated newborn care kit”, or iNCK. The iNCK contains low-cost and evidence-based items including a clean birth kit to encourage a sterile delivery, 4% chlorhexidine gel to prevent omphalitis (or infection of the umbilical cord stump), and three 200 microgram misoprostol tablets to prevent postpartum hemorrhage (which is the leading cause of maternal mortality).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The iNCK also includes sunflower oil emollient to strengthen the skin barrier and prevent infection, a ThermoSpot temperature indicator sticker to identify newborn fever and hypothermia, a fleece blanket and click-to-heat warmer to address hypothermia, and a pictorial guide demonstrating the appropriate usage of each component.</a:t>
            </a:r>
          </a:p>
        </p:txBody>
      </p:sp>
      <p:sp>
        <p:nvSpPr>
          <p:cNvPr id="4" name="Slide Number Placeholder 3"/>
          <p:cNvSpPr>
            <a:spLocks noGrp="1"/>
          </p:cNvSpPr>
          <p:nvPr>
            <p:ph type="sldNum" sz="quarter" idx="5"/>
          </p:nvPr>
        </p:nvSpPr>
        <p:spPr/>
        <p:txBody>
          <a:bodyPr/>
          <a:lstStyle/>
          <a:p>
            <a:fld id="{19DB03FE-97FC-42F5-9517-77ACB6007744}" type="slidenum">
              <a:rPr lang="en-CA" smtClean="0"/>
              <a:t>9</a:t>
            </a:fld>
            <a:endParaRPr lang="en-CA"/>
          </a:p>
        </p:txBody>
      </p:sp>
    </p:spTree>
    <p:extLst>
      <p:ext uri="{BB962C8B-B14F-4D97-AF65-F5344CB8AC3E}">
        <p14:creationId xmlns:p14="http://schemas.microsoft.com/office/powerpoint/2010/main" val="25151140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microsoft.com/office/2007/relationships/hdphoto" Target="../media/hdphoto2.wdp"/><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g"/><Relationship Id="rId11" Type="http://schemas.microsoft.com/office/2007/relationships/hdphoto" Target="../media/hdphoto1.wdp"/><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jpe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jpeg"/><Relationship Id="rId7"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5.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8" Type="http://schemas.openxmlformats.org/officeDocument/2006/relationships/image" Target="../media/image20.jpg"/><Relationship Id="rId3" Type="http://schemas.openxmlformats.org/officeDocument/2006/relationships/image" Target="../media/image2.jpeg"/><Relationship Id="rId7"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image" Target="../media/image1.png"/><Relationship Id="rId9" Type="http://schemas.openxmlformats.org/officeDocument/2006/relationships/image" Target="../media/image21.jp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jpeg"/><Relationship Id="rId7"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hyperlink" Target="https://www.engineeringforchange.org/solutions/product/thermospot/" TargetMode="External"/><Relationship Id="rId5" Type="http://schemas.openxmlformats.org/officeDocument/2006/relationships/image" Target="../media/image23.jpe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chart" Target="../charts/chart1.xm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jpe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hyperlink" Target="https://ourworldindata.org/grapher/neonatal-mortality-wdi" TargetMode="External"/><Relationship Id="rId4" Type="http://schemas.openxmlformats.org/officeDocument/2006/relationships/image" Target="../media/image1.png"/><Relationship Id="rId9"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28.jpg"/><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1.png"/><Relationship Id="rId9" Type="http://schemas.openxmlformats.org/officeDocument/2006/relationships/image" Target="../media/image31.jpeg"/></Relationships>
</file>

<file path=ppt/slides/_rels/slide2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hyperlink" Target="mailto:shaun.morris@sickkids.ca" TargetMode="External"/><Relationship Id="rId11" Type="http://schemas.microsoft.com/office/2007/relationships/hdphoto" Target="../media/hdphoto2.wdp"/><Relationship Id="rId5" Type="http://schemas.openxmlformats.org/officeDocument/2006/relationships/hyperlink" Target="mailto:daniel.farrar@sickkids.ca" TargetMode="External"/><Relationship Id="rId10" Type="http://schemas.openxmlformats.org/officeDocument/2006/relationships/image" Target="../media/image9.png"/><Relationship Id="rId4" Type="http://schemas.openxmlformats.org/officeDocument/2006/relationships/image" Target="../media/image2.jpeg"/><Relationship Id="rId9"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 name="Group 4"/>
          <p:cNvGrpSpPr/>
          <p:nvPr/>
        </p:nvGrpSpPr>
        <p:grpSpPr>
          <a:xfrm rot="5400000">
            <a:off x="8362950" y="361950"/>
            <a:ext cx="1562100" cy="18288000"/>
            <a:chOff x="0" y="0"/>
            <a:chExt cx="411417" cy="4816593"/>
          </a:xfrm>
        </p:grpSpPr>
        <p:sp>
          <p:nvSpPr>
            <p:cNvPr id="5" name="Freeform 5"/>
            <p:cNvSpPr/>
            <p:nvPr/>
          </p:nvSpPr>
          <p:spPr>
            <a:xfrm>
              <a:off x="0" y="0"/>
              <a:ext cx="411417" cy="4816592"/>
            </a:xfrm>
            <a:custGeom>
              <a:avLst/>
              <a:gdLst/>
              <a:ahLst/>
              <a:cxnLst/>
              <a:rect l="l" t="t" r="r" b="b"/>
              <a:pathLst>
                <a:path w="411417" h="4816592">
                  <a:moveTo>
                    <a:pt x="0" y="0"/>
                  </a:moveTo>
                  <a:lnTo>
                    <a:pt x="411417" y="0"/>
                  </a:lnTo>
                  <a:lnTo>
                    <a:pt x="411417" y="4816592"/>
                  </a:lnTo>
                  <a:lnTo>
                    <a:pt x="0" y="4816592"/>
                  </a:lnTo>
                  <a:close/>
                </a:path>
              </a:pathLst>
            </a:custGeom>
            <a:solidFill>
              <a:srgbClr val="FFFFFF"/>
            </a:solidFill>
          </p:spPr>
          <p:txBody>
            <a:bodyPr/>
            <a:lstStyle/>
            <a:p>
              <a:endParaRPr lang="en-CA"/>
            </a:p>
          </p:txBody>
        </p:sp>
        <p:sp>
          <p:nvSpPr>
            <p:cNvPr id="6" name="TextBox 6"/>
            <p:cNvSpPr txBox="1"/>
            <p:nvPr/>
          </p:nvSpPr>
          <p:spPr>
            <a:xfrm>
              <a:off x="0" y="171450"/>
              <a:ext cx="411417" cy="4645143"/>
            </a:xfrm>
            <a:prstGeom prst="rect">
              <a:avLst/>
            </a:prstGeom>
          </p:spPr>
          <p:txBody>
            <a:bodyPr lIns="50800" tIns="50800" rIns="50800" bIns="50800" rtlCol="0" anchor="ctr"/>
            <a:lstStyle/>
            <a:p>
              <a:pPr marL="0" lvl="0" indent="0" algn="l">
                <a:lnSpc>
                  <a:spcPts val="8499"/>
                </a:lnSpc>
                <a:spcBef>
                  <a:spcPct val="0"/>
                </a:spcBef>
              </a:pPr>
              <a:endParaRPr/>
            </a:p>
          </p:txBody>
        </p:sp>
      </p:grpSp>
      <p:grpSp>
        <p:nvGrpSpPr>
          <p:cNvPr id="7" name="Group 7"/>
          <p:cNvGrpSpPr/>
          <p:nvPr/>
        </p:nvGrpSpPr>
        <p:grpSpPr>
          <a:xfrm>
            <a:off x="16013210" y="8724900"/>
            <a:ext cx="2274790" cy="1562100"/>
            <a:chOff x="0" y="0"/>
            <a:chExt cx="1463276" cy="1004833"/>
          </a:xfrm>
        </p:grpSpPr>
        <p:sp>
          <p:nvSpPr>
            <p:cNvPr id="8" name="Freeform 8"/>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3"/>
              <a:stretch>
                <a:fillRect l="-32" r="-32"/>
              </a:stretch>
            </a:blipFill>
          </p:spPr>
          <p:txBody>
            <a:bodyPr/>
            <a:lstStyle/>
            <a:p>
              <a:endParaRPr lang="en-CA"/>
            </a:p>
          </p:txBody>
        </p:sp>
      </p:grpSp>
      <p:sp>
        <p:nvSpPr>
          <p:cNvPr id="9" name="Freeform 9"/>
          <p:cNvSpPr/>
          <p:nvPr/>
        </p:nvSpPr>
        <p:spPr>
          <a:xfrm>
            <a:off x="-539" y="8715756"/>
            <a:ext cx="4179532" cy="1562100"/>
          </a:xfrm>
          <a:custGeom>
            <a:avLst/>
            <a:gdLst/>
            <a:ahLst/>
            <a:cxnLst/>
            <a:rect l="l" t="t" r="r" b="b"/>
            <a:pathLst>
              <a:path w="4179532" h="1562100">
                <a:moveTo>
                  <a:pt x="0" y="0"/>
                </a:moveTo>
                <a:lnTo>
                  <a:pt x="4179532" y="0"/>
                </a:lnTo>
                <a:lnTo>
                  <a:pt x="4179532" y="1562100"/>
                </a:lnTo>
                <a:lnTo>
                  <a:pt x="0" y="1562100"/>
                </a:lnTo>
                <a:lnTo>
                  <a:pt x="0" y="0"/>
                </a:lnTo>
                <a:close/>
              </a:path>
            </a:pathLst>
          </a:custGeom>
          <a:blipFill>
            <a:blip r:embed="rId4"/>
            <a:stretch>
              <a:fillRect/>
            </a:stretch>
          </a:blipFill>
        </p:spPr>
        <p:txBody>
          <a:bodyPr/>
          <a:lstStyle/>
          <a:p>
            <a:endParaRPr lang="en-CA"/>
          </a:p>
        </p:txBody>
      </p:sp>
      <p:grpSp>
        <p:nvGrpSpPr>
          <p:cNvPr id="10" name="Group 10"/>
          <p:cNvGrpSpPr/>
          <p:nvPr/>
        </p:nvGrpSpPr>
        <p:grpSpPr>
          <a:xfrm>
            <a:off x="685799" y="565064"/>
            <a:ext cx="16880306" cy="3056487"/>
            <a:chOff x="-219384" y="-1594197"/>
            <a:chExt cx="11088400" cy="4075316"/>
          </a:xfrm>
        </p:grpSpPr>
        <p:sp>
          <p:nvSpPr>
            <p:cNvPr id="11" name="TextBox 11"/>
            <p:cNvSpPr txBox="1"/>
            <p:nvPr/>
          </p:nvSpPr>
          <p:spPr>
            <a:xfrm>
              <a:off x="-219384" y="-1594197"/>
              <a:ext cx="11088400" cy="2626360"/>
            </a:xfrm>
            <a:prstGeom prst="rect">
              <a:avLst/>
            </a:prstGeom>
          </p:spPr>
          <p:txBody>
            <a:bodyPr wrap="square" lIns="0" tIns="0" rIns="0" bIns="0" rtlCol="0" anchor="t">
              <a:spAutoFit/>
            </a:bodyPr>
            <a:lstStyle/>
            <a:p>
              <a:pPr marL="0" lvl="0" indent="0"/>
              <a:r>
                <a:rPr lang="en-US" sz="4400" b="1" dirty="0">
                  <a:solidFill>
                    <a:srgbClr val="FF0000"/>
                  </a:solidFill>
                  <a:latin typeface="Aptos" panose="020B0004020202020204" pitchFamily="34" charset="0"/>
                  <a:ea typeface="Calibri"/>
                  <a:cs typeface="Calibri"/>
                  <a:sym typeface="Proxima Nova Condensed Bold"/>
                </a:rPr>
                <a:t>An integrated newborn care kit (iNCK) to save newborn lives and improve health outcomes in Gilgit-Baltistan, Pakistan: </a:t>
              </a:r>
            </a:p>
            <a:p>
              <a:pPr marL="0" lvl="0" indent="0"/>
              <a:r>
                <a:rPr lang="en-US" sz="4000" dirty="0">
                  <a:solidFill>
                    <a:srgbClr val="FF0000"/>
                  </a:solidFill>
                  <a:latin typeface="Aptos" panose="020B0004020202020204" pitchFamily="34" charset="0"/>
                  <a:ea typeface="Calibri"/>
                  <a:cs typeface="Calibri"/>
                  <a:sym typeface="Proxima Nova Condensed Bold"/>
                </a:rPr>
                <a:t>An open-label cluster-</a:t>
              </a:r>
              <a:r>
                <a:rPr lang="en-US" sz="4000" dirty="0" err="1">
                  <a:solidFill>
                    <a:srgbClr val="FF0000"/>
                  </a:solidFill>
                  <a:latin typeface="Aptos" panose="020B0004020202020204" pitchFamily="34" charset="0"/>
                  <a:ea typeface="Calibri"/>
                  <a:cs typeface="Calibri"/>
                  <a:sym typeface="Proxima Nova Condensed Bold"/>
                </a:rPr>
                <a:t>randomised</a:t>
              </a:r>
              <a:r>
                <a:rPr lang="en-US" sz="4000" dirty="0">
                  <a:solidFill>
                    <a:srgbClr val="FF0000"/>
                  </a:solidFill>
                  <a:latin typeface="Aptos" panose="020B0004020202020204" pitchFamily="34" charset="0"/>
                  <a:ea typeface="Calibri"/>
                  <a:cs typeface="Calibri"/>
                  <a:sym typeface="Proxima Nova Condensed Bold"/>
                </a:rPr>
                <a:t> controlled trial</a:t>
              </a:r>
            </a:p>
          </p:txBody>
        </p:sp>
        <p:sp>
          <p:nvSpPr>
            <p:cNvPr id="12" name="TextBox 12"/>
            <p:cNvSpPr txBox="1"/>
            <p:nvPr/>
          </p:nvSpPr>
          <p:spPr>
            <a:xfrm>
              <a:off x="-219384" y="1455198"/>
              <a:ext cx="11088400" cy="1025921"/>
            </a:xfrm>
            <a:prstGeom prst="rect">
              <a:avLst/>
            </a:prstGeom>
          </p:spPr>
          <p:txBody>
            <a:bodyPr lIns="0" tIns="0" rIns="0" bIns="0" rtlCol="0" anchor="t">
              <a:spAutoFit/>
            </a:bodyPr>
            <a:lstStyle/>
            <a:p>
              <a:pPr marL="0" lvl="0" indent="0" algn="l"/>
              <a:r>
                <a:rPr lang="en-US" sz="3000" b="1" dirty="0">
                  <a:latin typeface="Aptos" panose="020B0004020202020204" pitchFamily="34" charset="0"/>
                  <a:ea typeface="Calibri"/>
                  <a:cs typeface="Calibri"/>
                  <a:sym typeface="Touvlo"/>
                </a:rPr>
                <a:t>Daniel S. Farrar</a:t>
              </a:r>
              <a:r>
                <a:rPr lang="en-US" sz="3000" dirty="0">
                  <a:latin typeface="Aptos" panose="020B0004020202020204" pitchFamily="34" charset="0"/>
                  <a:ea typeface="Calibri"/>
                  <a:cs typeface="Calibri"/>
                  <a:sym typeface="Touvlo"/>
                </a:rPr>
                <a:t> for the GB iNCK Study Team </a:t>
              </a:r>
            </a:p>
            <a:p>
              <a:pPr marL="0" lvl="0" indent="0" algn="l"/>
              <a:r>
                <a:rPr lang="en-US" sz="2000" i="1" dirty="0">
                  <a:latin typeface="Aptos" panose="020B0004020202020204" pitchFamily="34" charset="0"/>
                  <a:ea typeface="Calibri"/>
                  <a:cs typeface="Calibri"/>
                  <a:sym typeface="Touvlo"/>
                </a:rPr>
                <a:t>COI: The author has declared no conflict of interest.</a:t>
              </a:r>
              <a:endParaRPr lang="en-US" sz="2000" i="1" dirty="0">
                <a:latin typeface="Aptos" panose="020B0004020202020204" pitchFamily="34" charset="0"/>
                <a:ea typeface="Calibri"/>
                <a:cs typeface="Calibri"/>
              </a:endParaRPr>
            </a:p>
          </p:txBody>
        </p:sp>
      </p:grpSp>
      <p:pic>
        <p:nvPicPr>
          <p:cNvPr id="15" name="Picture 14">
            <a:extLst>
              <a:ext uri="{FF2B5EF4-FFF2-40B4-BE49-F238E27FC236}">
                <a16:creationId xmlns:a16="http://schemas.microsoft.com/office/drawing/2014/main" id="{E60E254A-290F-AF0E-515E-89F209136910}"/>
              </a:ext>
            </a:extLst>
          </p:cNvPr>
          <p:cNvPicPr>
            <a:picLocks noChangeAspect="1"/>
          </p:cNvPicPr>
          <p:nvPr/>
        </p:nvPicPr>
        <p:blipFill>
          <a:blip r:embed="rId5"/>
          <a:srcRect l="16063" t="7004" r="30358" b="26013"/>
          <a:stretch>
            <a:fillRect/>
          </a:stretch>
        </p:blipFill>
        <p:spPr>
          <a:xfrm>
            <a:off x="831513" y="3997149"/>
            <a:ext cx="4492567" cy="4628706"/>
          </a:xfrm>
          <a:prstGeom prst="rect">
            <a:avLst/>
          </a:prstGeom>
          <a:ln w="127000" cap="sq">
            <a:solidFill>
              <a:srgbClr val="000000"/>
            </a:solidFill>
            <a:miter lim="800000"/>
          </a:ln>
          <a:effectLst>
            <a:outerShdw blurRad="57150" dist="50800" dir="2700000" algn="tl" rotWithShape="0">
              <a:srgbClr val="000000">
                <a:alpha val="40000"/>
              </a:srgbClr>
            </a:outerShdw>
          </a:effectLst>
        </p:spPr>
      </p:pic>
      <p:cxnSp>
        <p:nvCxnSpPr>
          <p:cNvPr id="31" name="Straight Connector 30">
            <a:extLst>
              <a:ext uri="{FF2B5EF4-FFF2-40B4-BE49-F238E27FC236}">
                <a16:creationId xmlns:a16="http://schemas.microsoft.com/office/drawing/2014/main" id="{2033FF07-4F39-872B-6AAB-C8555C1E340C}"/>
              </a:ext>
            </a:extLst>
          </p:cNvPr>
          <p:cNvCxnSpPr>
            <a:cxnSpLocks/>
          </p:cNvCxnSpPr>
          <p:nvPr/>
        </p:nvCxnSpPr>
        <p:spPr>
          <a:xfrm>
            <a:off x="685799" y="2621514"/>
            <a:ext cx="1688030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40" name="Group 39">
            <a:extLst>
              <a:ext uri="{FF2B5EF4-FFF2-40B4-BE49-F238E27FC236}">
                <a16:creationId xmlns:a16="http://schemas.microsoft.com/office/drawing/2014/main" id="{03BAD366-FA54-D0D5-2AB4-2D86EBBCCF77}"/>
              </a:ext>
            </a:extLst>
          </p:cNvPr>
          <p:cNvGrpSpPr/>
          <p:nvPr/>
        </p:nvGrpSpPr>
        <p:grpSpPr>
          <a:xfrm>
            <a:off x="14730074" y="2913039"/>
            <a:ext cx="3064088" cy="5811860"/>
            <a:chOff x="14618302" y="3007287"/>
            <a:chExt cx="2947803" cy="5591294"/>
          </a:xfrm>
        </p:grpSpPr>
        <p:sp>
          <p:nvSpPr>
            <p:cNvPr id="35" name="Rectangle 34">
              <a:extLst>
                <a:ext uri="{FF2B5EF4-FFF2-40B4-BE49-F238E27FC236}">
                  <a16:creationId xmlns:a16="http://schemas.microsoft.com/office/drawing/2014/main" id="{DB02C1A2-0F0A-E57D-409A-2C2FE86EB7F3}"/>
                </a:ext>
              </a:extLst>
            </p:cNvPr>
            <p:cNvSpPr/>
            <p:nvPr/>
          </p:nvSpPr>
          <p:spPr>
            <a:xfrm>
              <a:off x="14618302" y="3007287"/>
              <a:ext cx="2947803" cy="559129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36" name="Picture 35" descr="A logo for a newborn care company&#10;&#10;AI-generated content may be incorrect.">
              <a:extLst>
                <a:ext uri="{FF2B5EF4-FFF2-40B4-BE49-F238E27FC236}">
                  <a16:creationId xmlns:a16="http://schemas.microsoft.com/office/drawing/2014/main" id="{B440D023-917E-49E2-27E9-A05CBE33CE09}"/>
                </a:ext>
              </a:extLst>
            </p:cNvPr>
            <p:cNvPicPr>
              <a:picLocks noChangeAspect="1"/>
            </p:cNvPicPr>
            <p:nvPr/>
          </p:nvPicPr>
          <p:blipFill>
            <a:blip r:embed="rId6">
              <a:clrChange>
                <a:clrFrom>
                  <a:srgbClr val="FFFFFF"/>
                </a:clrFrom>
                <a:clrTo>
                  <a:srgbClr val="FFFFFF">
                    <a:alpha val="0"/>
                  </a:srgbClr>
                </a:clrTo>
              </a:clrChange>
            </a:blip>
            <a:srcRect l="6753" r="10611" b="10212"/>
            <a:stretch/>
          </p:blipFill>
          <p:spPr>
            <a:xfrm>
              <a:off x="14729405" y="3007287"/>
              <a:ext cx="2725129" cy="1447908"/>
            </a:xfrm>
            <a:prstGeom prst="rect">
              <a:avLst/>
            </a:prstGeom>
          </p:spPr>
        </p:pic>
        <p:pic>
          <p:nvPicPr>
            <p:cNvPr id="37" name="Picture 36" descr="A green circle with white text&#10;&#10;Description automatically generated">
              <a:extLst>
                <a:ext uri="{FF2B5EF4-FFF2-40B4-BE49-F238E27FC236}">
                  <a16:creationId xmlns:a16="http://schemas.microsoft.com/office/drawing/2014/main" id="{05ABAD81-B959-5DFC-3BF2-D3B06B856301}"/>
                </a:ext>
              </a:extLst>
            </p:cNvPr>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851516" y="7063687"/>
              <a:ext cx="2457442" cy="1363431"/>
            </a:xfrm>
            <a:prstGeom prst="rect">
              <a:avLst/>
            </a:prstGeom>
          </p:spPr>
        </p:pic>
        <p:pic>
          <p:nvPicPr>
            <p:cNvPr id="38" name="Picture 37">
              <a:extLst>
                <a:ext uri="{FF2B5EF4-FFF2-40B4-BE49-F238E27FC236}">
                  <a16:creationId xmlns:a16="http://schemas.microsoft.com/office/drawing/2014/main" id="{F4F7462E-C016-03CE-1815-543958BA2537}"/>
                </a:ext>
              </a:extLst>
            </p:cNvPr>
            <p:cNvPicPr>
              <a:picLocks noChangeAspect="1"/>
            </p:cNvPicPr>
            <p:nvPr/>
          </p:nvPicPr>
          <p:blipFill>
            <a:blip r:embed="rId8"/>
            <a:stretch>
              <a:fillRect/>
            </a:stretch>
          </p:blipFill>
          <p:spPr>
            <a:xfrm>
              <a:off x="14811534" y="4577407"/>
              <a:ext cx="2545085" cy="866558"/>
            </a:xfrm>
            <a:prstGeom prst="rect">
              <a:avLst/>
            </a:prstGeom>
          </p:spPr>
        </p:pic>
        <p:pic>
          <p:nvPicPr>
            <p:cNvPr id="39" name="Picture 6" descr="Aga Khan Health Services - AKDN">
              <a:extLst>
                <a:ext uri="{FF2B5EF4-FFF2-40B4-BE49-F238E27FC236}">
                  <a16:creationId xmlns:a16="http://schemas.microsoft.com/office/drawing/2014/main" id="{A55CEA14-0719-924A-37B6-5BA0475862F9}"/>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4851515" y="5709593"/>
              <a:ext cx="2457443" cy="1276506"/>
            </a:xfrm>
            <a:prstGeom prst="rect">
              <a:avLst/>
            </a:prstGeom>
            <a:noFill/>
            <a:extLst>
              <a:ext uri="{909E8E84-426E-40DD-AFC4-6F175D3DCCD1}">
                <a14:hiddenFill xmlns:a14="http://schemas.microsoft.com/office/drawing/2010/main">
                  <a:solidFill>
                    <a:srgbClr val="FFFFFF"/>
                  </a:solidFill>
                </a14:hiddenFill>
              </a:ext>
            </a:extLst>
          </p:spPr>
        </p:pic>
      </p:grpSp>
      <p:pic>
        <p:nvPicPr>
          <p:cNvPr id="2" name="Picture 1" descr="Noor Khatoon: Maternal and neonatal child health services in a remote  valley in Pakistan">
            <a:extLst>
              <a:ext uri="{FF2B5EF4-FFF2-40B4-BE49-F238E27FC236}">
                <a16:creationId xmlns:a16="http://schemas.microsoft.com/office/drawing/2014/main" id="{74994726-09E7-2A25-94AD-9E0CD2A997D9}"/>
              </a:ext>
            </a:extLst>
          </p:cNvPr>
          <p:cNvPicPr>
            <a:picLocks noChangeAspect="1"/>
          </p:cNvPicPr>
          <p:nvPr/>
        </p:nvPicPr>
        <p:blipFill>
          <a:blip r:embed="rId10">
            <a:extLst>
              <a:ext uri="{BEBA8EAE-BF5A-486C-A8C5-ECC9F3942E4B}">
                <a14:imgProps xmlns:a14="http://schemas.microsoft.com/office/drawing/2010/main">
                  <a14:imgLayer r:embed="rId11">
                    <a14:imgEffect>
                      <a14:artisticCutout/>
                    </a14:imgEffect>
                  </a14:imgLayer>
                </a14:imgProps>
              </a:ext>
            </a:extLst>
          </a:blip>
          <a:srcRect l="27376" t="9218" r="23289" b="338"/>
          <a:stretch>
            <a:fillRect/>
          </a:stretch>
        </p:blipFill>
        <p:spPr>
          <a:xfrm>
            <a:off x="5780193" y="3997148"/>
            <a:ext cx="3795329" cy="4644283"/>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6" name="Picture 15">
            <a:extLst>
              <a:ext uri="{FF2B5EF4-FFF2-40B4-BE49-F238E27FC236}">
                <a16:creationId xmlns:a16="http://schemas.microsoft.com/office/drawing/2014/main" id="{07CF6C35-2EEE-6D3C-7B2E-238FE8D2F6B1}"/>
              </a:ext>
            </a:extLst>
          </p:cNvPr>
          <p:cNvPicPr>
            <a:picLocks noChangeAspect="1"/>
          </p:cNvPicPr>
          <p:nvPr/>
        </p:nvPicPr>
        <p:blipFill>
          <a:blip r:embed="rId12">
            <a:extLst>
              <a:ext uri="{BEBA8EAE-BF5A-486C-A8C5-ECC9F3942E4B}">
                <a14:imgProps xmlns:a14="http://schemas.microsoft.com/office/drawing/2010/main">
                  <a14:imgLayer r:embed="rId13">
                    <a14:imgEffect>
                      <a14:artisticCutout/>
                    </a14:imgEffect>
                  </a14:imgLayer>
                </a14:imgProps>
              </a:ext>
            </a:extLst>
          </a:blip>
          <a:srcRect l="32923" t="1116" r="1572" b="762"/>
          <a:stretch>
            <a:fillRect/>
          </a:stretch>
        </p:blipFill>
        <p:spPr>
          <a:xfrm>
            <a:off x="10031635" y="3997149"/>
            <a:ext cx="4120006" cy="4628705"/>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67EC77-B4A0-C2DB-9F5C-ACDA7949BD72}"/>
            </a:ext>
          </a:extLst>
        </p:cNvPr>
        <p:cNvGrpSpPr/>
        <p:nvPr/>
      </p:nvGrpSpPr>
      <p:grpSpPr>
        <a:xfrm>
          <a:off x="0" y="0"/>
          <a:ext cx="0" cy="0"/>
          <a:chOff x="0" y="0"/>
          <a:chExt cx="0" cy="0"/>
        </a:xfrm>
      </p:grpSpPr>
      <p:grpSp>
        <p:nvGrpSpPr>
          <p:cNvPr id="4" name="Group 4">
            <a:extLst>
              <a:ext uri="{FF2B5EF4-FFF2-40B4-BE49-F238E27FC236}">
                <a16:creationId xmlns:a16="http://schemas.microsoft.com/office/drawing/2014/main" id="{1A589661-4E5F-33EE-9E29-6B430AD95B1A}"/>
              </a:ext>
            </a:extLst>
          </p:cNvPr>
          <p:cNvGrpSpPr/>
          <p:nvPr/>
        </p:nvGrpSpPr>
        <p:grpSpPr>
          <a:xfrm rot="-5400000">
            <a:off x="-5014748" y="5014748"/>
            <a:ext cx="10287000" cy="257505"/>
            <a:chOff x="0" y="0"/>
            <a:chExt cx="2709333" cy="67820"/>
          </a:xfrm>
        </p:grpSpPr>
        <p:sp>
          <p:nvSpPr>
            <p:cNvPr id="5" name="Freeform 5">
              <a:extLst>
                <a:ext uri="{FF2B5EF4-FFF2-40B4-BE49-F238E27FC236}">
                  <a16:creationId xmlns:a16="http://schemas.microsoft.com/office/drawing/2014/main" id="{59FB7CF8-1BC2-8879-D28F-B1901A619EE4}"/>
                </a:ext>
              </a:extLst>
            </p:cNvPr>
            <p:cNvSpPr/>
            <p:nvPr/>
          </p:nvSpPr>
          <p:spPr>
            <a:xfrm>
              <a:off x="0" y="0"/>
              <a:ext cx="2709333" cy="67820"/>
            </a:xfrm>
            <a:custGeom>
              <a:avLst/>
              <a:gdLst/>
              <a:ahLst/>
              <a:cxnLst/>
              <a:rect l="l" t="t" r="r" b="b"/>
              <a:pathLst>
                <a:path w="2709333" h="67820">
                  <a:moveTo>
                    <a:pt x="0" y="0"/>
                  </a:moveTo>
                  <a:lnTo>
                    <a:pt x="2709333" y="0"/>
                  </a:lnTo>
                  <a:lnTo>
                    <a:pt x="2709333" y="67820"/>
                  </a:lnTo>
                  <a:lnTo>
                    <a:pt x="0" y="67820"/>
                  </a:lnTo>
                  <a:close/>
                </a:path>
              </a:pathLst>
            </a:custGeom>
            <a:solidFill>
              <a:srgbClr val="F10808"/>
            </a:solidFill>
          </p:spPr>
          <p:txBody>
            <a:bodyPr/>
            <a:lstStyle/>
            <a:p>
              <a:endParaRPr lang="en-CA"/>
            </a:p>
          </p:txBody>
        </p:sp>
        <p:sp>
          <p:nvSpPr>
            <p:cNvPr id="6" name="TextBox 6">
              <a:extLst>
                <a:ext uri="{FF2B5EF4-FFF2-40B4-BE49-F238E27FC236}">
                  <a16:creationId xmlns:a16="http://schemas.microsoft.com/office/drawing/2014/main" id="{8F558541-E887-0ABC-31AE-D58F282E05C1}"/>
                </a:ext>
              </a:extLst>
            </p:cNvPr>
            <p:cNvSpPr txBox="1"/>
            <p:nvPr/>
          </p:nvSpPr>
          <p:spPr>
            <a:xfrm>
              <a:off x="0" y="-38100"/>
              <a:ext cx="2709333" cy="105920"/>
            </a:xfrm>
            <a:prstGeom prst="rect">
              <a:avLst/>
            </a:prstGeom>
          </p:spPr>
          <p:txBody>
            <a:bodyPr lIns="50800" tIns="50800" rIns="50800" bIns="50800" rtlCol="0" anchor="ctr"/>
            <a:lstStyle/>
            <a:p>
              <a:pPr algn="ctr">
                <a:lnSpc>
                  <a:spcPts val="3079"/>
                </a:lnSpc>
              </a:pPr>
              <a:endParaRPr/>
            </a:p>
          </p:txBody>
        </p:sp>
      </p:grpSp>
      <p:grpSp>
        <p:nvGrpSpPr>
          <p:cNvPr id="11" name="Group 11">
            <a:extLst>
              <a:ext uri="{FF2B5EF4-FFF2-40B4-BE49-F238E27FC236}">
                <a16:creationId xmlns:a16="http://schemas.microsoft.com/office/drawing/2014/main" id="{E3D23442-E2EE-3412-3EEF-EB22D53D1559}"/>
              </a:ext>
            </a:extLst>
          </p:cNvPr>
          <p:cNvGrpSpPr/>
          <p:nvPr/>
        </p:nvGrpSpPr>
        <p:grpSpPr>
          <a:xfrm rot="5400000">
            <a:off x="8552507" y="551507"/>
            <a:ext cx="1182986" cy="18288000"/>
            <a:chOff x="0" y="0"/>
            <a:chExt cx="311568" cy="4816593"/>
          </a:xfrm>
        </p:grpSpPr>
        <p:sp>
          <p:nvSpPr>
            <p:cNvPr id="12" name="Freeform 12">
              <a:extLst>
                <a:ext uri="{FF2B5EF4-FFF2-40B4-BE49-F238E27FC236}">
                  <a16:creationId xmlns:a16="http://schemas.microsoft.com/office/drawing/2014/main" id="{D103D05A-47A1-4D5D-BFFF-E16513E458EA}"/>
                </a:ext>
              </a:extLst>
            </p:cNvPr>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txBody>
            <a:bodyPr/>
            <a:lstStyle/>
            <a:p>
              <a:endParaRPr lang="en-CA"/>
            </a:p>
          </p:txBody>
        </p:sp>
        <p:sp>
          <p:nvSpPr>
            <p:cNvPr id="13" name="TextBox 13">
              <a:extLst>
                <a:ext uri="{FF2B5EF4-FFF2-40B4-BE49-F238E27FC236}">
                  <a16:creationId xmlns:a16="http://schemas.microsoft.com/office/drawing/2014/main" id="{95107EB0-0F41-4875-B2F0-67465716B4DE}"/>
                </a:ext>
              </a:extLst>
            </p:cNvPr>
            <p:cNvSpPr txBox="1"/>
            <p:nvPr/>
          </p:nvSpPr>
          <p:spPr>
            <a:xfrm>
              <a:off x="0" y="171450"/>
              <a:ext cx="311568" cy="4645143"/>
            </a:xfrm>
            <a:prstGeom prst="rect">
              <a:avLst/>
            </a:prstGeom>
          </p:spPr>
          <p:txBody>
            <a:bodyPr lIns="50800" tIns="50800" rIns="50800" bIns="50800" rtlCol="0" anchor="ctr"/>
            <a:lstStyle/>
            <a:p>
              <a:pPr marL="0" lvl="0" indent="0" algn="l">
                <a:lnSpc>
                  <a:spcPts val="8499"/>
                </a:lnSpc>
                <a:spcBef>
                  <a:spcPct val="0"/>
                </a:spcBef>
              </a:pPr>
              <a:endParaRPr/>
            </a:p>
          </p:txBody>
        </p:sp>
      </p:grpSp>
      <p:sp>
        <p:nvSpPr>
          <p:cNvPr id="14" name="Freeform 14">
            <a:extLst>
              <a:ext uri="{FF2B5EF4-FFF2-40B4-BE49-F238E27FC236}">
                <a16:creationId xmlns:a16="http://schemas.microsoft.com/office/drawing/2014/main" id="{3563EF50-1A0E-0212-38BA-AAE61F7AD165}"/>
              </a:ext>
            </a:extLst>
          </p:cNvPr>
          <p:cNvSpPr/>
          <p:nvPr/>
        </p:nvSpPr>
        <p:spPr>
          <a:xfrm>
            <a:off x="-539" y="9176004"/>
            <a:ext cx="2752375" cy="102870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3"/>
            <a:stretch>
              <a:fillRect/>
            </a:stretch>
          </a:blipFill>
        </p:spPr>
        <p:txBody>
          <a:bodyPr/>
          <a:lstStyle/>
          <a:p>
            <a:endParaRPr lang="en-CA"/>
          </a:p>
        </p:txBody>
      </p:sp>
      <p:grpSp>
        <p:nvGrpSpPr>
          <p:cNvPr id="15" name="Group 15">
            <a:extLst>
              <a:ext uri="{FF2B5EF4-FFF2-40B4-BE49-F238E27FC236}">
                <a16:creationId xmlns:a16="http://schemas.microsoft.com/office/drawing/2014/main" id="{F5D537F4-BF8F-7697-2B10-396C9B5EFBF9}"/>
              </a:ext>
            </a:extLst>
          </p:cNvPr>
          <p:cNvGrpSpPr/>
          <p:nvPr/>
        </p:nvGrpSpPr>
        <p:grpSpPr>
          <a:xfrm>
            <a:off x="16565291" y="9104014"/>
            <a:ext cx="1722709" cy="1182986"/>
            <a:chOff x="0" y="0"/>
            <a:chExt cx="1463276" cy="1004833"/>
          </a:xfrm>
        </p:grpSpPr>
        <p:sp>
          <p:nvSpPr>
            <p:cNvPr id="16" name="Freeform 16">
              <a:extLst>
                <a:ext uri="{FF2B5EF4-FFF2-40B4-BE49-F238E27FC236}">
                  <a16:creationId xmlns:a16="http://schemas.microsoft.com/office/drawing/2014/main" id="{A23EB934-BAA4-21F7-74C6-5A89F681B359}"/>
                </a:ext>
              </a:extLst>
            </p:cNvPr>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4"/>
              <a:stretch>
                <a:fillRect l="-32" r="-32"/>
              </a:stretch>
            </a:blipFill>
          </p:spPr>
          <p:txBody>
            <a:bodyPr/>
            <a:lstStyle/>
            <a:p>
              <a:endParaRPr lang="en-CA"/>
            </a:p>
          </p:txBody>
        </p:sp>
      </p:grpSp>
      <p:grpSp>
        <p:nvGrpSpPr>
          <p:cNvPr id="23" name="Group 22">
            <a:extLst>
              <a:ext uri="{FF2B5EF4-FFF2-40B4-BE49-F238E27FC236}">
                <a16:creationId xmlns:a16="http://schemas.microsoft.com/office/drawing/2014/main" id="{90557847-43BC-6F08-6644-1FDF7CBAD8CD}"/>
              </a:ext>
            </a:extLst>
          </p:cNvPr>
          <p:cNvGrpSpPr/>
          <p:nvPr/>
        </p:nvGrpSpPr>
        <p:grpSpPr>
          <a:xfrm>
            <a:off x="10500853" y="586385"/>
            <a:ext cx="7227204" cy="4829717"/>
            <a:chOff x="10927963" y="660040"/>
            <a:chExt cx="6709063" cy="4483460"/>
          </a:xfrm>
        </p:grpSpPr>
        <p:pic>
          <p:nvPicPr>
            <p:cNvPr id="17" name="Picture 16">
              <a:extLst>
                <a:ext uri="{FF2B5EF4-FFF2-40B4-BE49-F238E27FC236}">
                  <a16:creationId xmlns:a16="http://schemas.microsoft.com/office/drawing/2014/main" id="{4E06EA29-68CF-BE8D-DA2B-189DAD35015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27963" y="660040"/>
              <a:ext cx="6709063" cy="448346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19" name="Rectangle 18">
              <a:extLst>
                <a:ext uri="{FF2B5EF4-FFF2-40B4-BE49-F238E27FC236}">
                  <a16:creationId xmlns:a16="http://schemas.microsoft.com/office/drawing/2014/main" id="{CD5C3BCE-CC5E-56D2-5B28-249AC6514391}"/>
                </a:ext>
              </a:extLst>
            </p:cNvPr>
            <p:cNvSpPr/>
            <p:nvPr/>
          </p:nvSpPr>
          <p:spPr>
            <a:xfrm>
              <a:off x="16897249" y="660040"/>
              <a:ext cx="739776" cy="98905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grpSp>
      <p:sp>
        <p:nvSpPr>
          <p:cNvPr id="20" name="Rectangle 19">
            <a:extLst>
              <a:ext uri="{FF2B5EF4-FFF2-40B4-BE49-F238E27FC236}">
                <a16:creationId xmlns:a16="http://schemas.microsoft.com/office/drawing/2014/main" id="{E2D73864-F8E2-002C-5B90-6CC3F5C3064F}"/>
              </a:ext>
            </a:extLst>
          </p:cNvPr>
          <p:cNvSpPr/>
          <p:nvPr/>
        </p:nvSpPr>
        <p:spPr>
          <a:xfrm>
            <a:off x="10766570" y="5806468"/>
            <a:ext cx="6695769" cy="3035625"/>
          </a:xfrm>
          <a:prstGeom prst="rect">
            <a:avLst/>
          </a:prstGeom>
          <a:solidFill>
            <a:srgbClr val="F2EDE6"/>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3200" b="1" dirty="0">
                <a:solidFill>
                  <a:schemeClr val="tx1"/>
                </a:solidFill>
                <a:latin typeface="Aptos" panose="020B0004020202020204" pitchFamily="34" charset="0"/>
              </a:rPr>
              <a:t>(J) </a:t>
            </a:r>
            <a:r>
              <a:rPr lang="en-US" sz="3200" b="1" dirty="0">
                <a:solidFill>
                  <a:schemeClr val="tx1"/>
                </a:solidFill>
                <a:latin typeface="Aptos" panose="020B0004020202020204" pitchFamily="34" charset="0"/>
              </a:rPr>
              <a:t>Weighing scale</a:t>
            </a:r>
            <a:r>
              <a:rPr lang="en-CA" sz="3200" b="1" dirty="0">
                <a:solidFill>
                  <a:schemeClr val="tx1"/>
                </a:solidFill>
                <a:latin typeface="Aptos" panose="020B0004020202020204" pitchFamily="34" charset="0"/>
              </a:rPr>
              <a:t>:</a:t>
            </a:r>
          </a:p>
          <a:p>
            <a:pPr algn="ctr"/>
            <a:endParaRPr lang="en-CA" sz="800" dirty="0">
              <a:solidFill>
                <a:schemeClr val="tx1"/>
              </a:solidFill>
              <a:latin typeface="Aptos" panose="020B0004020202020204" pitchFamily="34" charset="0"/>
            </a:endParaRPr>
          </a:p>
          <a:p>
            <a:pPr algn="ctr"/>
            <a:r>
              <a:rPr lang="en-US" sz="2800" dirty="0">
                <a:solidFill>
                  <a:schemeClr val="tx1"/>
                </a:solidFill>
                <a:latin typeface="Aptos" panose="020B0004020202020204" pitchFamily="34" charset="0"/>
              </a:rPr>
              <a:t>Used by Lady Health Workers to     measure newborn birthweight.</a:t>
            </a:r>
          </a:p>
        </p:txBody>
      </p:sp>
      <p:sp>
        <p:nvSpPr>
          <p:cNvPr id="21" name="TextBox 20">
            <a:extLst>
              <a:ext uri="{FF2B5EF4-FFF2-40B4-BE49-F238E27FC236}">
                <a16:creationId xmlns:a16="http://schemas.microsoft.com/office/drawing/2014/main" id="{B6189DF5-596B-0BB6-ED3E-856A0F497D0F}"/>
              </a:ext>
            </a:extLst>
          </p:cNvPr>
          <p:cNvSpPr txBox="1"/>
          <p:nvPr/>
        </p:nvSpPr>
        <p:spPr>
          <a:xfrm>
            <a:off x="1105569" y="2910164"/>
            <a:ext cx="8547220" cy="4832092"/>
          </a:xfrm>
          <a:prstGeom prst="rect">
            <a:avLst/>
          </a:prstGeom>
          <a:noFill/>
        </p:spPr>
        <p:txBody>
          <a:bodyPr wrap="square" rtlCol="0">
            <a:spAutoFit/>
          </a:bodyPr>
          <a:lstStyle/>
          <a:p>
            <a:pPr marL="257175" indent="-257175" algn="ctr">
              <a:spcAft>
                <a:spcPts val="300"/>
              </a:spcAft>
              <a:buAutoNum type="alphaUcParenBoth"/>
            </a:pPr>
            <a:r>
              <a:rPr lang="en-CA" sz="3200" dirty="0">
                <a:latin typeface="Aptos" panose="020B0004020202020204" pitchFamily="34" charset="0"/>
                <a:ea typeface="Calibri" panose="020F0502020204030204" pitchFamily="34" charset="0"/>
              </a:rPr>
              <a:t> Clean birth kit</a:t>
            </a:r>
          </a:p>
          <a:p>
            <a:pPr algn="ctr">
              <a:spcAft>
                <a:spcPts val="300"/>
              </a:spcAft>
            </a:pPr>
            <a:r>
              <a:rPr lang="en-CA" sz="3200" dirty="0">
                <a:latin typeface="Aptos" panose="020B0004020202020204" pitchFamily="34" charset="0"/>
                <a:ea typeface="Calibri" panose="020F0502020204030204" pitchFamily="34" charset="0"/>
              </a:rPr>
              <a:t>(B) Chlorhexidine 4% gel</a:t>
            </a:r>
          </a:p>
          <a:p>
            <a:pPr algn="ctr">
              <a:spcAft>
                <a:spcPts val="300"/>
              </a:spcAft>
            </a:pPr>
            <a:r>
              <a:rPr lang="en-CA" sz="3200" dirty="0">
                <a:latin typeface="Aptos" panose="020B0004020202020204" pitchFamily="34" charset="0"/>
                <a:ea typeface="Calibri" panose="020F0502020204030204" pitchFamily="34" charset="0"/>
              </a:rPr>
              <a:t>(C) Three misoprostol tablets</a:t>
            </a:r>
          </a:p>
          <a:p>
            <a:pPr algn="ctr">
              <a:spcAft>
                <a:spcPts val="300"/>
              </a:spcAft>
            </a:pPr>
            <a:r>
              <a:rPr lang="en-CA" sz="3200" dirty="0">
                <a:latin typeface="Aptos" panose="020B0004020202020204" pitchFamily="34" charset="0"/>
                <a:ea typeface="Calibri" panose="020F0502020204030204" pitchFamily="34" charset="0"/>
              </a:rPr>
              <a:t>(D) Sunflower oil emollient</a:t>
            </a:r>
          </a:p>
          <a:p>
            <a:pPr algn="ctr">
              <a:spcAft>
                <a:spcPts val="300"/>
              </a:spcAft>
            </a:pPr>
            <a:r>
              <a:rPr lang="en-CA" sz="3200" dirty="0">
                <a:latin typeface="Aptos" panose="020B0004020202020204" pitchFamily="34" charset="0"/>
                <a:ea typeface="Calibri" panose="020F0502020204030204" pitchFamily="34" charset="0"/>
              </a:rPr>
              <a:t>(E) </a:t>
            </a:r>
            <a:r>
              <a:rPr lang="en-CA" sz="3200" dirty="0" err="1">
                <a:latin typeface="Aptos" panose="020B0004020202020204" pitchFamily="34" charset="0"/>
                <a:ea typeface="Calibri" panose="020F0502020204030204" pitchFamily="34" charset="0"/>
              </a:rPr>
              <a:t>ThermoSpot</a:t>
            </a:r>
            <a:r>
              <a:rPr lang="en-CA" sz="3200" baseline="30000" dirty="0" err="1">
                <a:latin typeface="Aptos" panose="020B0004020202020204" pitchFamily="34" charset="0"/>
                <a:ea typeface="Calibri" panose="020F0502020204030204" pitchFamily="34" charset="0"/>
              </a:rPr>
              <a:t>TM</a:t>
            </a:r>
            <a:r>
              <a:rPr lang="en-CA" sz="3200" dirty="0">
                <a:latin typeface="Aptos" panose="020B0004020202020204" pitchFamily="34" charset="0"/>
                <a:ea typeface="Calibri" panose="020F0502020204030204" pitchFamily="34" charset="0"/>
              </a:rPr>
              <a:t> thermoindicator sticker</a:t>
            </a:r>
          </a:p>
          <a:p>
            <a:pPr algn="ctr">
              <a:spcAft>
                <a:spcPts val="300"/>
              </a:spcAft>
            </a:pPr>
            <a:r>
              <a:rPr lang="en-CA" sz="3200" dirty="0">
                <a:latin typeface="Aptos" panose="020B0004020202020204" pitchFamily="34" charset="0"/>
                <a:ea typeface="Calibri" panose="020F0502020204030204" pitchFamily="34" charset="0"/>
              </a:rPr>
              <a:t>(F) Click-to-heat warmer</a:t>
            </a:r>
          </a:p>
          <a:p>
            <a:pPr algn="ctr">
              <a:spcAft>
                <a:spcPts val="300"/>
              </a:spcAft>
            </a:pPr>
            <a:r>
              <a:rPr lang="en-CA" sz="3200" dirty="0">
                <a:latin typeface="Aptos" panose="020B0004020202020204" pitchFamily="34" charset="0"/>
                <a:ea typeface="Calibri" panose="020F0502020204030204" pitchFamily="34" charset="0"/>
              </a:rPr>
              <a:t>(G) Fleece blanket</a:t>
            </a:r>
          </a:p>
          <a:p>
            <a:pPr algn="ctr">
              <a:spcAft>
                <a:spcPts val="300"/>
              </a:spcAft>
            </a:pPr>
            <a:r>
              <a:rPr lang="en-CA" sz="3200" dirty="0">
                <a:latin typeface="Aptos" panose="020B0004020202020204" pitchFamily="34" charset="0"/>
                <a:ea typeface="Calibri" panose="020F0502020204030204" pitchFamily="34" charset="0"/>
              </a:rPr>
              <a:t>(H/I) Pictorial diary and guide</a:t>
            </a:r>
          </a:p>
          <a:p>
            <a:pPr algn="ctr">
              <a:spcAft>
                <a:spcPts val="300"/>
              </a:spcAft>
            </a:pPr>
            <a:r>
              <a:rPr lang="en-CA" sz="3200" dirty="0">
                <a:latin typeface="Aptos" panose="020B0004020202020204" pitchFamily="34" charset="0"/>
                <a:ea typeface="Calibri" panose="020F0502020204030204" pitchFamily="34" charset="0"/>
              </a:rPr>
              <a:t>(J) Weighing scale</a:t>
            </a:r>
            <a:endParaRPr lang="en-US" sz="3200" dirty="0">
              <a:latin typeface="Aptos" panose="020B0004020202020204" pitchFamily="34" charset="0"/>
              <a:ea typeface="Verdana" panose="020B0604030504040204" pitchFamily="34" charset="0"/>
              <a:cs typeface="Times New Roman" panose="02020603050405020304" pitchFamily="18" charset="0"/>
            </a:endParaRPr>
          </a:p>
        </p:txBody>
      </p:sp>
      <p:sp>
        <p:nvSpPr>
          <p:cNvPr id="26" name="TextBox 25">
            <a:extLst>
              <a:ext uri="{FF2B5EF4-FFF2-40B4-BE49-F238E27FC236}">
                <a16:creationId xmlns:a16="http://schemas.microsoft.com/office/drawing/2014/main" id="{955CABC7-66F6-6E5F-3EFB-6AAE200B02A5}"/>
              </a:ext>
            </a:extLst>
          </p:cNvPr>
          <p:cNvSpPr txBox="1"/>
          <p:nvPr/>
        </p:nvSpPr>
        <p:spPr>
          <a:xfrm>
            <a:off x="1105569" y="7887986"/>
            <a:ext cx="8547220" cy="954107"/>
          </a:xfrm>
          <a:prstGeom prst="rect">
            <a:avLst/>
          </a:prstGeom>
          <a:noFill/>
        </p:spPr>
        <p:txBody>
          <a:bodyPr wrap="square" rtlCol="0">
            <a:spAutoFit/>
          </a:bodyPr>
          <a:lstStyle/>
          <a:p>
            <a:pPr algn="ctr"/>
            <a:r>
              <a:rPr lang="en-US" sz="2800" b="1" dirty="0">
                <a:latin typeface="Aptos" panose="020B0004020202020204" pitchFamily="34" charset="0"/>
                <a:ea typeface="Verdana" panose="020B0604030504040204" pitchFamily="34" charset="0"/>
                <a:cs typeface="Arial" panose="020B0604020202020204" pitchFamily="34" charset="0"/>
              </a:rPr>
              <a:t>Delivered to pregnant women by Lady Health Workers during the third trimester of pregnancy</a:t>
            </a:r>
          </a:p>
        </p:txBody>
      </p:sp>
      <p:sp>
        <p:nvSpPr>
          <p:cNvPr id="28" name="Rectangle: Rounded Corners 27">
            <a:extLst>
              <a:ext uri="{FF2B5EF4-FFF2-40B4-BE49-F238E27FC236}">
                <a16:creationId xmlns:a16="http://schemas.microsoft.com/office/drawing/2014/main" id="{55257A86-7D62-F4E6-40E6-23B5C927F1C1}"/>
              </a:ext>
            </a:extLst>
          </p:cNvPr>
          <p:cNvSpPr/>
          <p:nvPr/>
        </p:nvSpPr>
        <p:spPr>
          <a:xfrm>
            <a:off x="1010686" y="1533902"/>
            <a:ext cx="8736986" cy="1063598"/>
          </a:xfrm>
          <a:prstGeom prst="roundRect">
            <a:avLst/>
          </a:prstGeom>
          <a:solidFill>
            <a:srgbClr val="F2EDE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indent="0" algn="ctr">
              <a:buNone/>
            </a:pPr>
            <a:r>
              <a:rPr lang="en-CA" sz="2800" b="1" dirty="0">
                <a:solidFill>
                  <a:srgbClr val="000000"/>
                </a:solidFill>
                <a:latin typeface="Aptos" panose="020B0004020202020204" pitchFamily="34" charset="0"/>
              </a:rPr>
              <a:t>Portable               Easy-to-Use               Low-Cost</a:t>
            </a:r>
          </a:p>
          <a:p>
            <a:pPr marL="0" lvl="1" indent="0" algn="ctr">
              <a:buNone/>
            </a:pPr>
            <a:r>
              <a:rPr lang="en-CA" sz="2800" b="1" dirty="0">
                <a:solidFill>
                  <a:srgbClr val="000000"/>
                </a:solidFill>
                <a:latin typeface="Aptos" panose="020B0004020202020204" pitchFamily="34" charset="0"/>
              </a:rPr>
              <a:t>Integrated               Evidence-Based</a:t>
            </a:r>
          </a:p>
        </p:txBody>
      </p:sp>
      <p:sp>
        <p:nvSpPr>
          <p:cNvPr id="31" name="Rectangle 30">
            <a:extLst>
              <a:ext uri="{FF2B5EF4-FFF2-40B4-BE49-F238E27FC236}">
                <a16:creationId xmlns:a16="http://schemas.microsoft.com/office/drawing/2014/main" id="{3A580489-2CB3-AD0C-06C1-068B219EB7AC}"/>
              </a:ext>
            </a:extLst>
          </p:cNvPr>
          <p:cNvSpPr/>
          <p:nvPr/>
        </p:nvSpPr>
        <p:spPr>
          <a:xfrm>
            <a:off x="3687098" y="7064476"/>
            <a:ext cx="3392128" cy="677779"/>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7">
            <a:extLst>
              <a:ext uri="{FF2B5EF4-FFF2-40B4-BE49-F238E27FC236}">
                <a16:creationId xmlns:a16="http://schemas.microsoft.com/office/drawing/2014/main" id="{01CB584D-4AC6-25CC-947A-2CD5248C6CC3}"/>
              </a:ext>
            </a:extLst>
          </p:cNvPr>
          <p:cNvSpPr txBox="1"/>
          <p:nvPr/>
        </p:nvSpPr>
        <p:spPr>
          <a:xfrm>
            <a:off x="257505" y="491577"/>
            <a:ext cx="10243348" cy="707886"/>
          </a:xfrm>
          <a:prstGeom prst="rect">
            <a:avLst/>
          </a:prstGeom>
        </p:spPr>
        <p:txBody>
          <a:bodyPr wrap="square" lIns="0" tIns="0" rIns="0" bIns="0" rtlCol="0" anchor="t">
            <a:spAutoFit/>
          </a:bodyPr>
          <a:lstStyle/>
          <a:p>
            <a:pPr lvl="0" algn="ctr"/>
            <a:r>
              <a:rPr lang="en-US" sz="4600" b="1" dirty="0">
                <a:latin typeface="Aptos" panose="020B0004020202020204" pitchFamily="34" charset="0"/>
                <a:ea typeface="Calibri"/>
                <a:cs typeface="Calibri"/>
                <a:sym typeface="Proxima Nova Condensed Bold"/>
              </a:rPr>
              <a:t>Integrated Newborn Care Kit (iNCK)</a:t>
            </a:r>
          </a:p>
        </p:txBody>
      </p:sp>
    </p:spTree>
    <p:extLst>
      <p:ext uri="{BB962C8B-B14F-4D97-AF65-F5344CB8AC3E}">
        <p14:creationId xmlns:p14="http://schemas.microsoft.com/office/powerpoint/2010/main" val="11638976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48B4AF-CA2F-F0C1-BDBA-1BD668980975}"/>
            </a:ext>
          </a:extLst>
        </p:cNvPr>
        <p:cNvGrpSpPr/>
        <p:nvPr/>
      </p:nvGrpSpPr>
      <p:grpSpPr>
        <a:xfrm>
          <a:off x="0" y="0"/>
          <a:ext cx="0" cy="0"/>
          <a:chOff x="0" y="0"/>
          <a:chExt cx="0" cy="0"/>
        </a:xfrm>
      </p:grpSpPr>
      <p:grpSp>
        <p:nvGrpSpPr>
          <p:cNvPr id="4" name="Group 4">
            <a:extLst>
              <a:ext uri="{FF2B5EF4-FFF2-40B4-BE49-F238E27FC236}">
                <a16:creationId xmlns:a16="http://schemas.microsoft.com/office/drawing/2014/main" id="{D7685E6A-8C73-92F3-75D3-0031B1853CEB}"/>
              </a:ext>
            </a:extLst>
          </p:cNvPr>
          <p:cNvGrpSpPr/>
          <p:nvPr/>
        </p:nvGrpSpPr>
        <p:grpSpPr>
          <a:xfrm rot="-5400000">
            <a:off x="-5014748" y="5014748"/>
            <a:ext cx="10287000" cy="257505"/>
            <a:chOff x="0" y="0"/>
            <a:chExt cx="2709333" cy="67820"/>
          </a:xfrm>
        </p:grpSpPr>
        <p:sp>
          <p:nvSpPr>
            <p:cNvPr id="5" name="Freeform 5">
              <a:extLst>
                <a:ext uri="{FF2B5EF4-FFF2-40B4-BE49-F238E27FC236}">
                  <a16:creationId xmlns:a16="http://schemas.microsoft.com/office/drawing/2014/main" id="{9641969A-9A1A-57C1-0326-CC87CEA77875}"/>
                </a:ext>
              </a:extLst>
            </p:cNvPr>
            <p:cNvSpPr/>
            <p:nvPr/>
          </p:nvSpPr>
          <p:spPr>
            <a:xfrm>
              <a:off x="0" y="0"/>
              <a:ext cx="2709333" cy="67820"/>
            </a:xfrm>
            <a:custGeom>
              <a:avLst/>
              <a:gdLst/>
              <a:ahLst/>
              <a:cxnLst/>
              <a:rect l="l" t="t" r="r" b="b"/>
              <a:pathLst>
                <a:path w="2709333" h="67820">
                  <a:moveTo>
                    <a:pt x="0" y="0"/>
                  </a:moveTo>
                  <a:lnTo>
                    <a:pt x="2709333" y="0"/>
                  </a:lnTo>
                  <a:lnTo>
                    <a:pt x="2709333" y="67820"/>
                  </a:lnTo>
                  <a:lnTo>
                    <a:pt x="0" y="67820"/>
                  </a:lnTo>
                  <a:close/>
                </a:path>
              </a:pathLst>
            </a:custGeom>
            <a:solidFill>
              <a:srgbClr val="F10808"/>
            </a:solidFill>
          </p:spPr>
          <p:txBody>
            <a:bodyPr/>
            <a:lstStyle/>
            <a:p>
              <a:endParaRPr lang="en-CA"/>
            </a:p>
          </p:txBody>
        </p:sp>
        <p:sp>
          <p:nvSpPr>
            <p:cNvPr id="6" name="TextBox 6">
              <a:extLst>
                <a:ext uri="{FF2B5EF4-FFF2-40B4-BE49-F238E27FC236}">
                  <a16:creationId xmlns:a16="http://schemas.microsoft.com/office/drawing/2014/main" id="{7C61F86A-9527-6729-3E95-0366A24644C5}"/>
                </a:ext>
              </a:extLst>
            </p:cNvPr>
            <p:cNvSpPr txBox="1"/>
            <p:nvPr/>
          </p:nvSpPr>
          <p:spPr>
            <a:xfrm>
              <a:off x="0" y="-38100"/>
              <a:ext cx="2709333" cy="105920"/>
            </a:xfrm>
            <a:prstGeom prst="rect">
              <a:avLst/>
            </a:prstGeom>
          </p:spPr>
          <p:txBody>
            <a:bodyPr lIns="50800" tIns="50800" rIns="50800" bIns="50800" rtlCol="0" anchor="ctr"/>
            <a:lstStyle/>
            <a:p>
              <a:pPr algn="ctr">
                <a:lnSpc>
                  <a:spcPts val="3079"/>
                </a:lnSpc>
              </a:pPr>
              <a:endParaRPr/>
            </a:p>
          </p:txBody>
        </p:sp>
      </p:grpSp>
      <p:grpSp>
        <p:nvGrpSpPr>
          <p:cNvPr id="11" name="Group 11">
            <a:extLst>
              <a:ext uri="{FF2B5EF4-FFF2-40B4-BE49-F238E27FC236}">
                <a16:creationId xmlns:a16="http://schemas.microsoft.com/office/drawing/2014/main" id="{D2F20F3A-DB8C-6D5F-A42B-6C17B6E6607C}"/>
              </a:ext>
            </a:extLst>
          </p:cNvPr>
          <p:cNvGrpSpPr/>
          <p:nvPr/>
        </p:nvGrpSpPr>
        <p:grpSpPr>
          <a:xfrm rot="5400000">
            <a:off x="8552507" y="551507"/>
            <a:ext cx="1182986" cy="18288000"/>
            <a:chOff x="0" y="0"/>
            <a:chExt cx="311568" cy="4816593"/>
          </a:xfrm>
        </p:grpSpPr>
        <p:sp>
          <p:nvSpPr>
            <p:cNvPr id="12" name="Freeform 12">
              <a:extLst>
                <a:ext uri="{FF2B5EF4-FFF2-40B4-BE49-F238E27FC236}">
                  <a16:creationId xmlns:a16="http://schemas.microsoft.com/office/drawing/2014/main" id="{BCA0BED2-1498-C20B-9332-044CFF22C450}"/>
                </a:ext>
              </a:extLst>
            </p:cNvPr>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txBody>
            <a:bodyPr/>
            <a:lstStyle/>
            <a:p>
              <a:endParaRPr lang="en-CA"/>
            </a:p>
          </p:txBody>
        </p:sp>
        <p:sp>
          <p:nvSpPr>
            <p:cNvPr id="13" name="TextBox 13">
              <a:extLst>
                <a:ext uri="{FF2B5EF4-FFF2-40B4-BE49-F238E27FC236}">
                  <a16:creationId xmlns:a16="http://schemas.microsoft.com/office/drawing/2014/main" id="{0D13DE63-0578-7967-82E2-D0CD9D7ED1A9}"/>
                </a:ext>
              </a:extLst>
            </p:cNvPr>
            <p:cNvSpPr txBox="1"/>
            <p:nvPr/>
          </p:nvSpPr>
          <p:spPr>
            <a:xfrm>
              <a:off x="0" y="171450"/>
              <a:ext cx="311568" cy="4645143"/>
            </a:xfrm>
            <a:prstGeom prst="rect">
              <a:avLst/>
            </a:prstGeom>
          </p:spPr>
          <p:txBody>
            <a:bodyPr lIns="50800" tIns="50800" rIns="50800" bIns="50800" rtlCol="0" anchor="ctr"/>
            <a:lstStyle/>
            <a:p>
              <a:pPr marL="0" lvl="0" indent="0" algn="l">
                <a:lnSpc>
                  <a:spcPts val="8499"/>
                </a:lnSpc>
                <a:spcBef>
                  <a:spcPct val="0"/>
                </a:spcBef>
              </a:pPr>
              <a:endParaRPr/>
            </a:p>
          </p:txBody>
        </p:sp>
      </p:grpSp>
      <p:sp>
        <p:nvSpPr>
          <p:cNvPr id="14" name="Freeform 14">
            <a:extLst>
              <a:ext uri="{FF2B5EF4-FFF2-40B4-BE49-F238E27FC236}">
                <a16:creationId xmlns:a16="http://schemas.microsoft.com/office/drawing/2014/main" id="{0616ED93-84F2-8A12-E911-B28E683AB61E}"/>
              </a:ext>
            </a:extLst>
          </p:cNvPr>
          <p:cNvSpPr/>
          <p:nvPr/>
        </p:nvSpPr>
        <p:spPr>
          <a:xfrm>
            <a:off x="-539" y="9176004"/>
            <a:ext cx="2752375" cy="102870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3"/>
            <a:stretch>
              <a:fillRect/>
            </a:stretch>
          </a:blipFill>
        </p:spPr>
        <p:txBody>
          <a:bodyPr/>
          <a:lstStyle/>
          <a:p>
            <a:endParaRPr lang="en-CA"/>
          </a:p>
        </p:txBody>
      </p:sp>
      <p:grpSp>
        <p:nvGrpSpPr>
          <p:cNvPr id="15" name="Group 15">
            <a:extLst>
              <a:ext uri="{FF2B5EF4-FFF2-40B4-BE49-F238E27FC236}">
                <a16:creationId xmlns:a16="http://schemas.microsoft.com/office/drawing/2014/main" id="{4D8BA7DD-9DF5-F529-517B-C384E11B8557}"/>
              </a:ext>
            </a:extLst>
          </p:cNvPr>
          <p:cNvGrpSpPr/>
          <p:nvPr/>
        </p:nvGrpSpPr>
        <p:grpSpPr>
          <a:xfrm>
            <a:off x="16565291" y="9104014"/>
            <a:ext cx="1722709" cy="1182986"/>
            <a:chOff x="0" y="0"/>
            <a:chExt cx="1463276" cy="1004833"/>
          </a:xfrm>
        </p:grpSpPr>
        <p:sp>
          <p:nvSpPr>
            <p:cNvPr id="16" name="Freeform 16">
              <a:extLst>
                <a:ext uri="{FF2B5EF4-FFF2-40B4-BE49-F238E27FC236}">
                  <a16:creationId xmlns:a16="http://schemas.microsoft.com/office/drawing/2014/main" id="{4058AA94-A301-27E8-A574-8EB5D1086327}"/>
                </a:ext>
              </a:extLst>
            </p:cNvPr>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4"/>
              <a:stretch>
                <a:fillRect l="-32" r="-32"/>
              </a:stretch>
            </a:blipFill>
          </p:spPr>
          <p:txBody>
            <a:bodyPr/>
            <a:lstStyle/>
            <a:p>
              <a:endParaRPr lang="en-CA"/>
            </a:p>
          </p:txBody>
        </p:sp>
      </p:grpSp>
      <p:pic>
        <p:nvPicPr>
          <p:cNvPr id="17" name="Picture 16">
            <a:extLst>
              <a:ext uri="{FF2B5EF4-FFF2-40B4-BE49-F238E27FC236}">
                <a16:creationId xmlns:a16="http://schemas.microsoft.com/office/drawing/2014/main" id="{1944FFF3-CAB1-DDD6-46FF-315C9E11F8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00853" y="586385"/>
            <a:ext cx="7227204" cy="4829717"/>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20" name="Rectangle 19">
            <a:extLst>
              <a:ext uri="{FF2B5EF4-FFF2-40B4-BE49-F238E27FC236}">
                <a16:creationId xmlns:a16="http://schemas.microsoft.com/office/drawing/2014/main" id="{19C3BAB4-96BD-6F15-7228-2FD249A6F7DC}"/>
              </a:ext>
            </a:extLst>
          </p:cNvPr>
          <p:cNvSpPr/>
          <p:nvPr/>
        </p:nvSpPr>
        <p:spPr>
          <a:xfrm>
            <a:off x="10766570" y="5806468"/>
            <a:ext cx="6695769" cy="3035625"/>
          </a:xfrm>
          <a:prstGeom prst="rect">
            <a:avLst/>
          </a:prstGeom>
          <a:solidFill>
            <a:srgbClr val="F2EDE6"/>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dirty="0">
                <a:solidFill>
                  <a:schemeClr val="tx1"/>
                </a:solidFill>
                <a:latin typeface="Aptos" panose="020B0004020202020204" pitchFamily="34" charset="0"/>
              </a:rPr>
              <a:t>In a pilot trial from 2014–15,</a:t>
            </a:r>
          </a:p>
          <a:p>
            <a:pPr algn="ctr"/>
            <a:r>
              <a:rPr lang="en-US" sz="3000" dirty="0">
                <a:solidFill>
                  <a:schemeClr val="tx1"/>
                </a:solidFill>
                <a:latin typeface="Aptos" panose="020B0004020202020204" pitchFamily="34" charset="0"/>
              </a:rPr>
              <a:t>the iNCK was associated with a</a:t>
            </a:r>
          </a:p>
          <a:p>
            <a:pPr algn="ctr"/>
            <a:r>
              <a:rPr lang="en-US" sz="3000" dirty="0">
                <a:solidFill>
                  <a:schemeClr val="tx1"/>
                </a:solidFill>
                <a:latin typeface="Aptos" panose="020B0004020202020204" pitchFamily="34" charset="0"/>
              </a:rPr>
              <a:t> 17% reduction in neonatal mortality</a:t>
            </a:r>
          </a:p>
          <a:p>
            <a:pPr algn="ctr"/>
            <a:r>
              <a:rPr lang="en-US" sz="3000" dirty="0">
                <a:solidFill>
                  <a:schemeClr val="tx1"/>
                </a:solidFill>
                <a:latin typeface="Aptos" panose="020B0004020202020204" pitchFamily="34" charset="0"/>
              </a:rPr>
              <a:t>(not significant).</a:t>
            </a:r>
          </a:p>
          <a:p>
            <a:pPr algn="ctr"/>
            <a:endParaRPr lang="en-US" sz="1100" dirty="0">
              <a:solidFill>
                <a:schemeClr val="tx1"/>
              </a:solidFill>
              <a:latin typeface="Aptos" panose="020B0004020202020204" pitchFamily="34" charset="0"/>
            </a:endParaRPr>
          </a:p>
          <a:p>
            <a:pPr algn="ctr"/>
            <a:r>
              <a:rPr lang="en-US" sz="2000" dirty="0">
                <a:solidFill>
                  <a:schemeClr val="tx1"/>
                </a:solidFill>
                <a:latin typeface="Aptos" panose="020B0004020202020204" pitchFamily="34" charset="0"/>
              </a:rPr>
              <a:t>Pell et al. 2019. BMJ Global Health.</a:t>
            </a:r>
          </a:p>
        </p:txBody>
      </p:sp>
      <p:sp>
        <p:nvSpPr>
          <p:cNvPr id="21" name="TextBox 20">
            <a:extLst>
              <a:ext uri="{FF2B5EF4-FFF2-40B4-BE49-F238E27FC236}">
                <a16:creationId xmlns:a16="http://schemas.microsoft.com/office/drawing/2014/main" id="{FDFFA701-C5ED-E5EE-BB3A-B3DBFED54812}"/>
              </a:ext>
            </a:extLst>
          </p:cNvPr>
          <p:cNvSpPr txBox="1"/>
          <p:nvPr/>
        </p:nvSpPr>
        <p:spPr>
          <a:xfrm>
            <a:off x="1105569" y="2910164"/>
            <a:ext cx="8547220" cy="4832092"/>
          </a:xfrm>
          <a:prstGeom prst="rect">
            <a:avLst/>
          </a:prstGeom>
          <a:noFill/>
        </p:spPr>
        <p:txBody>
          <a:bodyPr wrap="square" rtlCol="0">
            <a:spAutoFit/>
          </a:bodyPr>
          <a:lstStyle/>
          <a:p>
            <a:pPr marL="257175" indent="-257175" algn="ctr">
              <a:spcAft>
                <a:spcPts val="300"/>
              </a:spcAft>
              <a:buAutoNum type="alphaUcParenBoth"/>
            </a:pPr>
            <a:r>
              <a:rPr lang="en-CA" sz="3200" dirty="0">
                <a:latin typeface="Aptos" panose="020B0004020202020204" pitchFamily="34" charset="0"/>
                <a:ea typeface="Calibri" panose="020F0502020204030204" pitchFamily="34" charset="0"/>
              </a:rPr>
              <a:t> Clean birth kit</a:t>
            </a:r>
          </a:p>
          <a:p>
            <a:pPr algn="ctr">
              <a:spcAft>
                <a:spcPts val="300"/>
              </a:spcAft>
            </a:pPr>
            <a:r>
              <a:rPr lang="en-CA" sz="3200" dirty="0">
                <a:latin typeface="Aptos" panose="020B0004020202020204" pitchFamily="34" charset="0"/>
                <a:ea typeface="Calibri" panose="020F0502020204030204" pitchFamily="34" charset="0"/>
              </a:rPr>
              <a:t>(B) Chlorhexidine 4% gel</a:t>
            </a:r>
          </a:p>
          <a:p>
            <a:pPr algn="ctr">
              <a:spcAft>
                <a:spcPts val="300"/>
              </a:spcAft>
            </a:pPr>
            <a:r>
              <a:rPr lang="en-CA" sz="3200" dirty="0">
                <a:latin typeface="Aptos" panose="020B0004020202020204" pitchFamily="34" charset="0"/>
                <a:ea typeface="Calibri" panose="020F0502020204030204" pitchFamily="34" charset="0"/>
              </a:rPr>
              <a:t>(C) Three misoprostol tablets</a:t>
            </a:r>
          </a:p>
          <a:p>
            <a:pPr algn="ctr">
              <a:spcAft>
                <a:spcPts val="300"/>
              </a:spcAft>
            </a:pPr>
            <a:r>
              <a:rPr lang="en-CA" sz="3200" dirty="0">
                <a:latin typeface="Aptos" panose="020B0004020202020204" pitchFamily="34" charset="0"/>
                <a:ea typeface="Calibri" panose="020F0502020204030204" pitchFamily="34" charset="0"/>
              </a:rPr>
              <a:t>(D) Sunflower oil emollient</a:t>
            </a:r>
          </a:p>
          <a:p>
            <a:pPr algn="ctr">
              <a:spcAft>
                <a:spcPts val="300"/>
              </a:spcAft>
            </a:pPr>
            <a:r>
              <a:rPr lang="en-CA" sz="3200" dirty="0">
                <a:latin typeface="Aptos" panose="020B0004020202020204" pitchFamily="34" charset="0"/>
                <a:ea typeface="Calibri" panose="020F0502020204030204" pitchFamily="34" charset="0"/>
              </a:rPr>
              <a:t>(E) </a:t>
            </a:r>
            <a:r>
              <a:rPr lang="en-CA" sz="3200" dirty="0" err="1">
                <a:latin typeface="Aptos" panose="020B0004020202020204" pitchFamily="34" charset="0"/>
                <a:ea typeface="Calibri" panose="020F0502020204030204" pitchFamily="34" charset="0"/>
              </a:rPr>
              <a:t>ThermoSpot</a:t>
            </a:r>
            <a:r>
              <a:rPr lang="en-CA" sz="3200" baseline="30000" dirty="0" err="1">
                <a:latin typeface="Aptos" panose="020B0004020202020204" pitchFamily="34" charset="0"/>
                <a:ea typeface="Calibri" panose="020F0502020204030204" pitchFamily="34" charset="0"/>
              </a:rPr>
              <a:t>TM</a:t>
            </a:r>
            <a:r>
              <a:rPr lang="en-CA" sz="3200" dirty="0">
                <a:latin typeface="Aptos" panose="020B0004020202020204" pitchFamily="34" charset="0"/>
                <a:ea typeface="Calibri" panose="020F0502020204030204" pitchFamily="34" charset="0"/>
              </a:rPr>
              <a:t> thermoindicator sticker</a:t>
            </a:r>
          </a:p>
          <a:p>
            <a:pPr algn="ctr">
              <a:spcAft>
                <a:spcPts val="300"/>
              </a:spcAft>
            </a:pPr>
            <a:r>
              <a:rPr lang="en-CA" sz="3200" dirty="0">
                <a:latin typeface="Aptos" panose="020B0004020202020204" pitchFamily="34" charset="0"/>
                <a:ea typeface="Calibri" panose="020F0502020204030204" pitchFamily="34" charset="0"/>
              </a:rPr>
              <a:t>(F) Click-to-heat warmer</a:t>
            </a:r>
          </a:p>
          <a:p>
            <a:pPr algn="ctr">
              <a:spcAft>
                <a:spcPts val="300"/>
              </a:spcAft>
            </a:pPr>
            <a:r>
              <a:rPr lang="en-CA" sz="3200" dirty="0">
                <a:latin typeface="Aptos" panose="020B0004020202020204" pitchFamily="34" charset="0"/>
                <a:ea typeface="Calibri" panose="020F0502020204030204" pitchFamily="34" charset="0"/>
              </a:rPr>
              <a:t>(G) Fleece blanket</a:t>
            </a:r>
          </a:p>
          <a:p>
            <a:pPr algn="ctr">
              <a:spcAft>
                <a:spcPts val="300"/>
              </a:spcAft>
            </a:pPr>
            <a:r>
              <a:rPr lang="en-CA" sz="3200" dirty="0">
                <a:latin typeface="Aptos" panose="020B0004020202020204" pitchFamily="34" charset="0"/>
                <a:ea typeface="Calibri" panose="020F0502020204030204" pitchFamily="34" charset="0"/>
              </a:rPr>
              <a:t>(H/I) Pictorial diary and guide</a:t>
            </a:r>
          </a:p>
          <a:p>
            <a:pPr algn="ctr">
              <a:spcAft>
                <a:spcPts val="300"/>
              </a:spcAft>
            </a:pPr>
            <a:r>
              <a:rPr lang="en-CA" sz="3200" dirty="0">
                <a:latin typeface="Aptos" panose="020B0004020202020204" pitchFamily="34" charset="0"/>
                <a:ea typeface="Calibri" panose="020F0502020204030204" pitchFamily="34" charset="0"/>
              </a:rPr>
              <a:t>(J) Weighing scale</a:t>
            </a:r>
            <a:endParaRPr lang="en-US" sz="3200" dirty="0">
              <a:latin typeface="Aptos" panose="020B0004020202020204" pitchFamily="34" charset="0"/>
              <a:ea typeface="Verdana" panose="020B0604030504040204" pitchFamily="34" charset="0"/>
              <a:cs typeface="Times New Roman" panose="02020603050405020304" pitchFamily="18" charset="0"/>
            </a:endParaRPr>
          </a:p>
        </p:txBody>
      </p:sp>
      <p:sp>
        <p:nvSpPr>
          <p:cNvPr id="26" name="TextBox 25">
            <a:extLst>
              <a:ext uri="{FF2B5EF4-FFF2-40B4-BE49-F238E27FC236}">
                <a16:creationId xmlns:a16="http://schemas.microsoft.com/office/drawing/2014/main" id="{56BA21F8-4CB2-AF81-9F76-E3E4ADC35464}"/>
              </a:ext>
            </a:extLst>
          </p:cNvPr>
          <p:cNvSpPr txBox="1"/>
          <p:nvPr/>
        </p:nvSpPr>
        <p:spPr>
          <a:xfrm>
            <a:off x="1105569" y="7887986"/>
            <a:ext cx="8547220" cy="954107"/>
          </a:xfrm>
          <a:prstGeom prst="rect">
            <a:avLst/>
          </a:prstGeom>
          <a:noFill/>
        </p:spPr>
        <p:txBody>
          <a:bodyPr wrap="square" rtlCol="0">
            <a:spAutoFit/>
          </a:bodyPr>
          <a:lstStyle/>
          <a:p>
            <a:pPr algn="ctr"/>
            <a:r>
              <a:rPr lang="en-US" sz="2800" b="1" dirty="0">
                <a:latin typeface="Aptos" panose="020B0004020202020204" pitchFamily="34" charset="0"/>
                <a:ea typeface="Verdana" panose="020B0604030504040204" pitchFamily="34" charset="0"/>
                <a:cs typeface="Arial" panose="020B0604020202020204" pitchFamily="34" charset="0"/>
              </a:rPr>
              <a:t>Delivered to pregnant women by Lady Health Workers during the third trimester of pregnancy</a:t>
            </a:r>
          </a:p>
        </p:txBody>
      </p:sp>
      <p:sp>
        <p:nvSpPr>
          <p:cNvPr id="28" name="Rectangle: Rounded Corners 27">
            <a:extLst>
              <a:ext uri="{FF2B5EF4-FFF2-40B4-BE49-F238E27FC236}">
                <a16:creationId xmlns:a16="http://schemas.microsoft.com/office/drawing/2014/main" id="{83D0F364-6D2D-0BD0-D785-3CA45AB3F219}"/>
              </a:ext>
            </a:extLst>
          </p:cNvPr>
          <p:cNvSpPr/>
          <p:nvPr/>
        </p:nvSpPr>
        <p:spPr>
          <a:xfrm>
            <a:off x="1010686" y="1533902"/>
            <a:ext cx="8736986" cy="1063598"/>
          </a:xfrm>
          <a:prstGeom prst="roundRect">
            <a:avLst/>
          </a:prstGeom>
          <a:solidFill>
            <a:srgbClr val="F2EDE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indent="0" algn="ctr">
              <a:buNone/>
            </a:pPr>
            <a:r>
              <a:rPr lang="en-CA" sz="2800" b="1" dirty="0">
                <a:solidFill>
                  <a:srgbClr val="000000"/>
                </a:solidFill>
                <a:latin typeface="Aptos" panose="020B0004020202020204" pitchFamily="34" charset="0"/>
              </a:rPr>
              <a:t>Portable               Easy-to-Use               Low-Cost</a:t>
            </a:r>
          </a:p>
          <a:p>
            <a:pPr marL="0" lvl="1" indent="0" algn="ctr">
              <a:buNone/>
            </a:pPr>
            <a:r>
              <a:rPr lang="en-CA" sz="2800" b="1" dirty="0">
                <a:solidFill>
                  <a:srgbClr val="000000"/>
                </a:solidFill>
                <a:latin typeface="Aptos" panose="020B0004020202020204" pitchFamily="34" charset="0"/>
              </a:rPr>
              <a:t>Integrated               Evidence-Based</a:t>
            </a:r>
          </a:p>
        </p:txBody>
      </p:sp>
      <p:sp>
        <p:nvSpPr>
          <p:cNvPr id="2" name="TextBox 7">
            <a:extLst>
              <a:ext uri="{FF2B5EF4-FFF2-40B4-BE49-F238E27FC236}">
                <a16:creationId xmlns:a16="http://schemas.microsoft.com/office/drawing/2014/main" id="{5FB59DA8-728F-0DB2-98A5-A9E1911A97D3}"/>
              </a:ext>
            </a:extLst>
          </p:cNvPr>
          <p:cNvSpPr txBox="1"/>
          <p:nvPr/>
        </p:nvSpPr>
        <p:spPr>
          <a:xfrm>
            <a:off x="257505" y="491577"/>
            <a:ext cx="10243348" cy="707886"/>
          </a:xfrm>
          <a:prstGeom prst="rect">
            <a:avLst/>
          </a:prstGeom>
        </p:spPr>
        <p:txBody>
          <a:bodyPr wrap="square" lIns="0" tIns="0" rIns="0" bIns="0" rtlCol="0" anchor="t">
            <a:spAutoFit/>
          </a:bodyPr>
          <a:lstStyle/>
          <a:p>
            <a:pPr lvl="0" algn="ctr"/>
            <a:r>
              <a:rPr lang="en-US" sz="4600" b="1" dirty="0">
                <a:latin typeface="Aptos" panose="020B0004020202020204" pitchFamily="34" charset="0"/>
                <a:ea typeface="Calibri"/>
                <a:cs typeface="Calibri"/>
                <a:sym typeface="Proxima Nova Condensed Bold"/>
              </a:rPr>
              <a:t>Integrated Newborn Care Kit (iNCK)</a:t>
            </a:r>
          </a:p>
        </p:txBody>
      </p:sp>
    </p:spTree>
    <p:extLst>
      <p:ext uri="{BB962C8B-B14F-4D97-AF65-F5344CB8AC3E}">
        <p14:creationId xmlns:p14="http://schemas.microsoft.com/office/powerpoint/2010/main" val="37865851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98D567-7052-A2B3-B99E-A926CC13E642}"/>
            </a:ext>
          </a:extLst>
        </p:cNvPr>
        <p:cNvGrpSpPr/>
        <p:nvPr/>
      </p:nvGrpSpPr>
      <p:grpSpPr>
        <a:xfrm>
          <a:off x="0" y="0"/>
          <a:ext cx="0" cy="0"/>
          <a:chOff x="0" y="0"/>
          <a:chExt cx="0" cy="0"/>
        </a:xfrm>
      </p:grpSpPr>
      <p:grpSp>
        <p:nvGrpSpPr>
          <p:cNvPr id="4" name="Group 4">
            <a:extLst>
              <a:ext uri="{FF2B5EF4-FFF2-40B4-BE49-F238E27FC236}">
                <a16:creationId xmlns:a16="http://schemas.microsoft.com/office/drawing/2014/main" id="{5476F474-4C8C-063A-DF44-8E260776C1DB}"/>
              </a:ext>
            </a:extLst>
          </p:cNvPr>
          <p:cNvGrpSpPr/>
          <p:nvPr/>
        </p:nvGrpSpPr>
        <p:grpSpPr>
          <a:xfrm rot="-5400000">
            <a:off x="-5014748" y="5014748"/>
            <a:ext cx="10287000" cy="257505"/>
            <a:chOff x="0" y="0"/>
            <a:chExt cx="2709333" cy="67820"/>
          </a:xfrm>
        </p:grpSpPr>
        <p:sp>
          <p:nvSpPr>
            <p:cNvPr id="5" name="Freeform 5">
              <a:extLst>
                <a:ext uri="{FF2B5EF4-FFF2-40B4-BE49-F238E27FC236}">
                  <a16:creationId xmlns:a16="http://schemas.microsoft.com/office/drawing/2014/main" id="{882E716E-09CA-153F-ED3D-FE47407CCB0F}"/>
                </a:ext>
              </a:extLst>
            </p:cNvPr>
            <p:cNvSpPr/>
            <p:nvPr/>
          </p:nvSpPr>
          <p:spPr>
            <a:xfrm>
              <a:off x="0" y="0"/>
              <a:ext cx="2709333" cy="67820"/>
            </a:xfrm>
            <a:custGeom>
              <a:avLst/>
              <a:gdLst/>
              <a:ahLst/>
              <a:cxnLst/>
              <a:rect l="l" t="t" r="r" b="b"/>
              <a:pathLst>
                <a:path w="2709333" h="67820">
                  <a:moveTo>
                    <a:pt x="0" y="0"/>
                  </a:moveTo>
                  <a:lnTo>
                    <a:pt x="2709333" y="0"/>
                  </a:lnTo>
                  <a:lnTo>
                    <a:pt x="2709333" y="67820"/>
                  </a:lnTo>
                  <a:lnTo>
                    <a:pt x="0" y="67820"/>
                  </a:lnTo>
                  <a:close/>
                </a:path>
              </a:pathLst>
            </a:custGeom>
            <a:solidFill>
              <a:srgbClr val="F10808"/>
            </a:solidFill>
          </p:spPr>
          <p:txBody>
            <a:bodyPr/>
            <a:lstStyle/>
            <a:p>
              <a:endParaRPr lang="en-CA"/>
            </a:p>
          </p:txBody>
        </p:sp>
        <p:sp>
          <p:nvSpPr>
            <p:cNvPr id="6" name="TextBox 6">
              <a:extLst>
                <a:ext uri="{FF2B5EF4-FFF2-40B4-BE49-F238E27FC236}">
                  <a16:creationId xmlns:a16="http://schemas.microsoft.com/office/drawing/2014/main" id="{6E47E6F6-C229-1490-FD7D-2FB98773B911}"/>
                </a:ext>
              </a:extLst>
            </p:cNvPr>
            <p:cNvSpPr txBox="1"/>
            <p:nvPr/>
          </p:nvSpPr>
          <p:spPr>
            <a:xfrm>
              <a:off x="0" y="-38100"/>
              <a:ext cx="2709333" cy="105920"/>
            </a:xfrm>
            <a:prstGeom prst="rect">
              <a:avLst/>
            </a:prstGeom>
          </p:spPr>
          <p:txBody>
            <a:bodyPr lIns="50800" tIns="50800" rIns="50800" bIns="50800" rtlCol="0" anchor="ctr"/>
            <a:lstStyle/>
            <a:p>
              <a:pPr algn="ctr">
                <a:lnSpc>
                  <a:spcPts val="3079"/>
                </a:lnSpc>
              </a:pPr>
              <a:endParaRPr/>
            </a:p>
          </p:txBody>
        </p:sp>
      </p:grpSp>
      <p:grpSp>
        <p:nvGrpSpPr>
          <p:cNvPr id="11" name="Group 11">
            <a:extLst>
              <a:ext uri="{FF2B5EF4-FFF2-40B4-BE49-F238E27FC236}">
                <a16:creationId xmlns:a16="http://schemas.microsoft.com/office/drawing/2014/main" id="{D6A573EB-1B48-A09D-EA6F-22E0CB8C9ABE}"/>
              </a:ext>
            </a:extLst>
          </p:cNvPr>
          <p:cNvGrpSpPr/>
          <p:nvPr/>
        </p:nvGrpSpPr>
        <p:grpSpPr>
          <a:xfrm rot="5400000">
            <a:off x="8552507" y="551507"/>
            <a:ext cx="1182986" cy="18288000"/>
            <a:chOff x="0" y="0"/>
            <a:chExt cx="311568" cy="4816593"/>
          </a:xfrm>
        </p:grpSpPr>
        <p:sp>
          <p:nvSpPr>
            <p:cNvPr id="12" name="Freeform 12">
              <a:extLst>
                <a:ext uri="{FF2B5EF4-FFF2-40B4-BE49-F238E27FC236}">
                  <a16:creationId xmlns:a16="http://schemas.microsoft.com/office/drawing/2014/main" id="{3C100F9C-4D50-11AF-4B67-1A89262AF183}"/>
                </a:ext>
              </a:extLst>
            </p:cNvPr>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txBody>
            <a:bodyPr/>
            <a:lstStyle/>
            <a:p>
              <a:endParaRPr lang="en-CA"/>
            </a:p>
          </p:txBody>
        </p:sp>
        <p:sp>
          <p:nvSpPr>
            <p:cNvPr id="13" name="TextBox 13">
              <a:extLst>
                <a:ext uri="{FF2B5EF4-FFF2-40B4-BE49-F238E27FC236}">
                  <a16:creationId xmlns:a16="http://schemas.microsoft.com/office/drawing/2014/main" id="{9828C420-74E1-DC4A-D6B2-B950502C0942}"/>
                </a:ext>
              </a:extLst>
            </p:cNvPr>
            <p:cNvSpPr txBox="1"/>
            <p:nvPr/>
          </p:nvSpPr>
          <p:spPr>
            <a:xfrm>
              <a:off x="0" y="171450"/>
              <a:ext cx="311568" cy="4645143"/>
            </a:xfrm>
            <a:prstGeom prst="rect">
              <a:avLst/>
            </a:prstGeom>
          </p:spPr>
          <p:txBody>
            <a:bodyPr lIns="50800" tIns="50800" rIns="50800" bIns="50800" rtlCol="0" anchor="ctr"/>
            <a:lstStyle/>
            <a:p>
              <a:pPr marL="0" lvl="0" indent="0" algn="l">
                <a:lnSpc>
                  <a:spcPts val="8499"/>
                </a:lnSpc>
                <a:spcBef>
                  <a:spcPct val="0"/>
                </a:spcBef>
              </a:pPr>
              <a:endParaRPr/>
            </a:p>
          </p:txBody>
        </p:sp>
      </p:grpSp>
      <p:sp>
        <p:nvSpPr>
          <p:cNvPr id="14" name="Freeform 14">
            <a:extLst>
              <a:ext uri="{FF2B5EF4-FFF2-40B4-BE49-F238E27FC236}">
                <a16:creationId xmlns:a16="http://schemas.microsoft.com/office/drawing/2014/main" id="{8A74E9BC-F2FF-074C-BA3E-20BCA541ABAC}"/>
              </a:ext>
            </a:extLst>
          </p:cNvPr>
          <p:cNvSpPr/>
          <p:nvPr/>
        </p:nvSpPr>
        <p:spPr>
          <a:xfrm>
            <a:off x="-539" y="9176004"/>
            <a:ext cx="2752375" cy="102870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3"/>
            <a:stretch>
              <a:fillRect/>
            </a:stretch>
          </a:blipFill>
        </p:spPr>
        <p:txBody>
          <a:bodyPr/>
          <a:lstStyle/>
          <a:p>
            <a:endParaRPr lang="en-CA"/>
          </a:p>
        </p:txBody>
      </p:sp>
      <p:grpSp>
        <p:nvGrpSpPr>
          <p:cNvPr id="15" name="Group 15">
            <a:extLst>
              <a:ext uri="{FF2B5EF4-FFF2-40B4-BE49-F238E27FC236}">
                <a16:creationId xmlns:a16="http://schemas.microsoft.com/office/drawing/2014/main" id="{E919235F-5696-FB2A-7E40-1D1DE061132F}"/>
              </a:ext>
            </a:extLst>
          </p:cNvPr>
          <p:cNvGrpSpPr/>
          <p:nvPr/>
        </p:nvGrpSpPr>
        <p:grpSpPr>
          <a:xfrm>
            <a:off x="16565291" y="9104014"/>
            <a:ext cx="1722709" cy="1182986"/>
            <a:chOff x="0" y="0"/>
            <a:chExt cx="1463276" cy="1004833"/>
          </a:xfrm>
        </p:grpSpPr>
        <p:sp>
          <p:nvSpPr>
            <p:cNvPr id="16" name="Freeform 16">
              <a:extLst>
                <a:ext uri="{FF2B5EF4-FFF2-40B4-BE49-F238E27FC236}">
                  <a16:creationId xmlns:a16="http://schemas.microsoft.com/office/drawing/2014/main" id="{36F27A8F-A962-4D74-A8E4-738432DE5951}"/>
                </a:ext>
              </a:extLst>
            </p:cNvPr>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4"/>
              <a:stretch>
                <a:fillRect l="-32" r="-32"/>
              </a:stretch>
            </a:blipFill>
          </p:spPr>
          <p:txBody>
            <a:bodyPr/>
            <a:lstStyle/>
            <a:p>
              <a:endParaRPr lang="en-CA"/>
            </a:p>
          </p:txBody>
        </p:sp>
      </p:grpSp>
      <p:pic>
        <p:nvPicPr>
          <p:cNvPr id="1026" name="Picture 2">
            <a:extLst>
              <a:ext uri="{FF2B5EF4-FFF2-40B4-BE49-F238E27FC236}">
                <a16:creationId xmlns:a16="http://schemas.microsoft.com/office/drawing/2014/main" id="{9D9686CE-3703-E1FD-1143-667E8469B6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24383" y="3646847"/>
            <a:ext cx="5915602" cy="4732482"/>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21" name="TextBox 7">
            <a:extLst>
              <a:ext uri="{FF2B5EF4-FFF2-40B4-BE49-F238E27FC236}">
                <a16:creationId xmlns:a16="http://schemas.microsoft.com/office/drawing/2014/main" id="{C9EB12D2-F9FC-FE0F-0AB8-CD46F81ED83B}"/>
              </a:ext>
            </a:extLst>
          </p:cNvPr>
          <p:cNvSpPr txBox="1"/>
          <p:nvPr/>
        </p:nvSpPr>
        <p:spPr>
          <a:xfrm>
            <a:off x="1046972" y="680150"/>
            <a:ext cx="9757386" cy="1015663"/>
          </a:xfrm>
          <a:prstGeom prst="rect">
            <a:avLst/>
          </a:prstGeom>
        </p:spPr>
        <p:txBody>
          <a:bodyPr wrap="square" lIns="0" tIns="0" rIns="0" bIns="0" rtlCol="0" anchor="t">
            <a:spAutoFit/>
          </a:bodyPr>
          <a:lstStyle/>
          <a:p>
            <a:pPr lvl="0">
              <a:spcBef>
                <a:spcPct val="0"/>
              </a:spcBef>
              <a:defRPr/>
            </a:pPr>
            <a:r>
              <a:rPr lang="en-CA" sz="6600" b="1" dirty="0">
                <a:solidFill>
                  <a:sysClr val="windowText" lastClr="000000"/>
                </a:solidFill>
                <a:latin typeface="Neue Haas Grotesk Text Pro"/>
              </a:rPr>
              <a:t>Methods – Trial Design</a:t>
            </a:r>
            <a:endParaRPr lang="en-CA" sz="6600" b="1" dirty="0">
              <a:solidFill>
                <a:srgbClr val="3D9072"/>
              </a:solidFill>
              <a:latin typeface="Neue Haas Grotesk Text Pro"/>
            </a:endParaRPr>
          </a:p>
        </p:txBody>
      </p:sp>
      <p:sp>
        <p:nvSpPr>
          <p:cNvPr id="2" name="Oval 1">
            <a:extLst>
              <a:ext uri="{FF2B5EF4-FFF2-40B4-BE49-F238E27FC236}">
                <a16:creationId xmlns:a16="http://schemas.microsoft.com/office/drawing/2014/main" id="{9454289F-0674-133B-7913-979D5E56A1A2}"/>
              </a:ext>
            </a:extLst>
          </p:cNvPr>
          <p:cNvSpPr/>
          <p:nvPr/>
        </p:nvSpPr>
        <p:spPr>
          <a:xfrm>
            <a:off x="15075346" y="3454587"/>
            <a:ext cx="2165682" cy="1287379"/>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34" name="Group 33">
            <a:extLst>
              <a:ext uri="{FF2B5EF4-FFF2-40B4-BE49-F238E27FC236}">
                <a16:creationId xmlns:a16="http://schemas.microsoft.com/office/drawing/2014/main" id="{875FDE01-0CCB-4016-06F4-98B0D20B6AD3}"/>
              </a:ext>
            </a:extLst>
          </p:cNvPr>
          <p:cNvGrpSpPr/>
          <p:nvPr/>
        </p:nvGrpSpPr>
        <p:grpSpPr>
          <a:xfrm>
            <a:off x="1046972" y="3954162"/>
            <a:ext cx="10142621" cy="831313"/>
            <a:chOff x="1046972" y="2066069"/>
            <a:chExt cx="10142621" cy="831313"/>
          </a:xfrm>
        </p:grpSpPr>
        <p:sp>
          <p:nvSpPr>
            <p:cNvPr id="7" name="Rectangle: Rounded Corners 6">
              <a:extLst>
                <a:ext uri="{FF2B5EF4-FFF2-40B4-BE49-F238E27FC236}">
                  <a16:creationId xmlns:a16="http://schemas.microsoft.com/office/drawing/2014/main" id="{AA830853-FEAB-33EA-219B-9C0040424F2E}"/>
                </a:ext>
              </a:extLst>
            </p:cNvPr>
            <p:cNvSpPr/>
            <p:nvPr/>
          </p:nvSpPr>
          <p:spPr>
            <a:xfrm>
              <a:off x="1046972" y="2066069"/>
              <a:ext cx="10142621" cy="831312"/>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sz="2600">
                <a:latin typeface="Aptos" panose="020B0004020202020204" pitchFamily="34" charset="0"/>
              </a:endParaRPr>
            </a:p>
          </p:txBody>
        </p:sp>
        <p:sp>
          <p:nvSpPr>
            <p:cNvPr id="8" name="Rectangle: Rounded Corners 7">
              <a:extLst>
                <a:ext uri="{FF2B5EF4-FFF2-40B4-BE49-F238E27FC236}">
                  <a16:creationId xmlns:a16="http://schemas.microsoft.com/office/drawing/2014/main" id="{63493630-EB95-244E-5D97-3D41DB875133}"/>
                </a:ext>
              </a:extLst>
            </p:cNvPr>
            <p:cNvSpPr/>
            <p:nvPr/>
          </p:nvSpPr>
          <p:spPr>
            <a:xfrm>
              <a:off x="1046972" y="2066070"/>
              <a:ext cx="2683599" cy="831312"/>
            </a:xfrm>
            <a:prstGeom prst="roundRect">
              <a:avLst/>
            </a:prstGeom>
            <a:solidFill>
              <a:srgbClr val="869FB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2800" b="1" dirty="0">
                  <a:solidFill>
                    <a:schemeClr val="tx1"/>
                  </a:solidFill>
                  <a:latin typeface="Aptos" panose="020B0004020202020204" pitchFamily="34" charset="0"/>
                </a:rPr>
                <a:t>Study Design</a:t>
              </a:r>
            </a:p>
          </p:txBody>
        </p:sp>
        <p:sp>
          <p:nvSpPr>
            <p:cNvPr id="9" name="TextBox 8">
              <a:extLst>
                <a:ext uri="{FF2B5EF4-FFF2-40B4-BE49-F238E27FC236}">
                  <a16:creationId xmlns:a16="http://schemas.microsoft.com/office/drawing/2014/main" id="{89DB531A-CFB4-7FDD-008D-A19DC1119380}"/>
                </a:ext>
              </a:extLst>
            </p:cNvPr>
            <p:cNvSpPr txBox="1"/>
            <p:nvPr/>
          </p:nvSpPr>
          <p:spPr>
            <a:xfrm>
              <a:off x="3905833" y="2235669"/>
              <a:ext cx="7185182" cy="492443"/>
            </a:xfrm>
            <a:prstGeom prst="rect">
              <a:avLst/>
            </a:prstGeom>
            <a:noFill/>
          </p:spPr>
          <p:txBody>
            <a:bodyPr wrap="square" rtlCol="0">
              <a:spAutoFit/>
            </a:bodyPr>
            <a:lstStyle/>
            <a:p>
              <a:r>
                <a:rPr lang="en-CA" sz="2600" dirty="0">
                  <a:latin typeface="Aptos" panose="020B0004020202020204" pitchFamily="34" charset="0"/>
                </a:rPr>
                <a:t>Open-label, cluster randomised controlled trial</a:t>
              </a:r>
            </a:p>
          </p:txBody>
        </p:sp>
      </p:grpSp>
      <p:grpSp>
        <p:nvGrpSpPr>
          <p:cNvPr id="35" name="Group 34">
            <a:extLst>
              <a:ext uri="{FF2B5EF4-FFF2-40B4-BE49-F238E27FC236}">
                <a16:creationId xmlns:a16="http://schemas.microsoft.com/office/drawing/2014/main" id="{04D6B63D-2D64-54BF-D140-BF458C250783}"/>
              </a:ext>
            </a:extLst>
          </p:cNvPr>
          <p:cNvGrpSpPr/>
          <p:nvPr/>
        </p:nvGrpSpPr>
        <p:grpSpPr>
          <a:xfrm>
            <a:off x="1046972" y="5115080"/>
            <a:ext cx="10142621" cy="1612830"/>
            <a:chOff x="1046972" y="3291026"/>
            <a:chExt cx="10142621" cy="1612830"/>
          </a:xfrm>
        </p:grpSpPr>
        <p:sp>
          <p:nvSpPr>
            <p:cNvPr id="31" name="Rectangle: Rounded Corners 30">
              <a:extLst>
                <a:ext uri="{FF2B5EF4-FFF2-40B4-BE49-F238E27FC236}">
                  <a16:creationId xmlns:a16="http://schemas.microsoft.com/office/drawing/2014/main" id="{D61C2038-CFE1-3696-A055-006C7E4EAB7D}"/>
                </a:ext>
              </a:extLst>
            </p:cNvPr>
            <p:cNvSpPr/>
            <p:nvPr/>
          </p:nvSpPr>
          <p:spPr>
            <a:xfrm>
              <a:off x="1046972" y="3291026"/>
              <a:ext cx="10142621" cy="1612830"/>
            </a:xfrm>
            <a:prstGeom prst="roundRect">
              <a:avLst>
                <a:gd name="adj" fmla="val 11445"/>
              </a:avLst>
            </a:prstGeom>
            <a:solidFill>
              <a:srgbClr val="F2F2F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sz="2600">
                <a:latin typeface="Aptos" panose="020B0004020202020204" pitchFamily="34" charset="0"/>
              </a:endParaRPr>
            </a:p>
          </p:txBody>
        </p:sp>
        <p:sp>
          <p:nvSpPr>
            <p:cNvPr id="32" name="Rectangle: Rounded Corners 31">
              <a:extLst>
                <a:ext uri="{FF2B5EF4-FFF2-40B4-BE49-F238E27FC236}">
                  <a16:creationId xmlns:a16="http://schemas.microsoft.com/office/drawing/2014/main" id="{4A9CF8BF-A7FF-21BB-633B-4F710850A03A}"/>
                </a:ext>
              </a:extLst>
            </p:cNvPr>
            <p:cNvSpPr/>
            <p:nvPr/>
          </p:nvSpPr>
          <p:spPr>
            <a:xfrm>
              <a:off x="1046972" y="3291027"/>
              <a:ext cx="2683599" cy="1612829"/>
            </a:xfrm>
            <a:prstGeom prst="roundRect">
              <a:avLst>
                <a:gd name="adj" fmla="val 9953"/>
              </a:avLst>
            </a:prstGeom>
            <a:solidFill>
              <a:srgbClr val="869FB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2800" b="1" dirty="0">
                  <a:solidFill>
                    <a:schemeClr val="tx1"/>
                  </a:solidFill>
                  <a:latin typeface="Aptos" panose="020B0004020202020204" pitchFamily="34" charset="0"/>
                </a:rPr>
                <a:t>Study Setting</a:t>
              </a:r>
            </a:p>
          </p:txBody>
        </p:sp>
        <p:sp>
          <p:nvSpPr>
            <p:cNvPr id="33" name="TextBox 32">
              <a:extLst>
                <a:ext uri="{FF2B5EF4-FFF2-40B4-BE49-F238E27FC236}">
                  <a16:creationId xmlns:a16="http://schemas.microsoft.com/office/drawing/2014/main" id="{A4EE511E-E581-78B0-BE6C-C7A41048925B}"/>
                </a:ext>
              </a:extLst>
            </p:cNvPr>
            <p:cNvSpPr txBox="1"/>
            <p:nvPr/>
          </p:nvSpPr>
          <p:spPr>
            <a:xfrm>
              <a:off x="3905833" y="3460627"/>
              <a:ext cx="7088705" cy="1292662"/>
            </a:xfrm>
            <a:prstGeom prst="rect">
              <a:avLst/>
            </a:prstGeom>
            <a:noFill/>
          </p:spPr>
          <p:txBody>
            <a:bodyPr wrap="square" lIns="91440" tIns="45720" rIns="91440" bIns="45720" rtlCol="0" anchor="t">
              <a:spAutoFit/>
            </a:bodyPr>
            <a:lstStyle/>
            <a:p>
              <a:r>
                <a:rPr lang="en-CA" sz="2600" dirty="0">
                  <a:latin typeface="Aptos"/>
                </a:rPr>
                <a:t>Seven district of Gilgit-Baltistan, Pakistan</a:t>
              </a:r>
            </a:p>
            <a:p>
              <a:pPr marL="457200" indent="-457200">
                <a:buFont typeface="Wingdings" panose="05000000000000000000" pitchFamily="2" charset="2"/>
                <a:buChar char="Ø"/>
              </a:pPr>
              <a:r>
                <a:rPr lang="en-CA" sz="2600">
                  <a:latin typeface="Aptos"/>
                </a:rPr>
                <a:t>77 clusters (Union Councils) randomised 1:1</a:t>
              </a:r>
            </a:p>
            <a:p>
              <a:pPr marL="457200" indent="-457200">
                <a:buFont typeface="Wingdings" panose="05000000000000000000" pitchFamily="2" charset="2"/>
                <a:buChar char="Ø"/>
              </a:pPr>
              <a:r>
                <a:rPr lang="en-CA" sz="2600" dirty="0">
                  <a:latin typeface="Aptos"/>
                </a:rPr>
                <a:t>38 control vs. 39 </a:t>
              </a:r>
              <a:r>
                <a:rPr lang="en-CA" sz="2600" dirty="0" err="1">
                  <a:latin typeface="Aptos"/>
                </a:rPr>
                <a:t>iNCK</a:t>
              </a:r>
              <a:r>
                <a:rPr lang="en-CA" sz="2600" dirty="0">
                  <a:latin typeface="Aptos"/>
                </a:rPr>
                <a:t> clusters</a:t>
              </a:r>
            </a:p>
          </p:txBody>
        </p:sp>
      </p:grpSp>
      <p:grpSp>
        <p:nvGrpSpPr>
          <p:cNvPr id="36" name="Group 35">
            <a:extLst>
              <a:ext uri="{FF2B5EF4-FFF2-40B4-BE49-F238E27FC236}">
                <a16:creationId xmlns:a16="http://schemas.microsoft.com/office/drawing/2014/main" id="{CA86FBC1-EFFF-B7F7-4E05-F46BB6B69FC8}"/>
              </a:ext>
            </a:extLst>
          </p:cNvPr>
          <p:cNvGrpSpPr/>
          <p:nvPr/>
        </p:nvGrpSpPr>
        <p:grpSpPr>
          <a:xfrm>
            <a:off x="1046971" y="7057515"/>
            <a:ext cx="10142621" cy="831313"/>
            <a:chOff x="1046972" y="2066069"/>
            <a:chExt cx="10142621" cy="831313"/>
          </a:xfrm>
        </p:grpSpPr>
        <p:sp>
          <p:nvSpPr>
            <p:cNvPr id="37" name="Rectangle: Rounded Corners 36">
              <a:extLst>
                <a:ext uri="{FF2B5EF4-FFF2-40B4-BE49-F238E27FC236}">
                  <a16:creationId xmlns:a16="http://schemas.microsoft.com/office/drawing/2014/main" id="{C522E28D-D798-D548-7CBF-F03F5A0A6A7E}"/>
                </a:ext>
              </a:extLst>
            </p:cNvPr>
            <p:cNvSpPr/>
            <p:nvPr/>
          </p:nvSpPr>
          <p:spPr>
            <a:xfrm>
              <a:off x="1046972" y="2066069"/>
              <a:ext cx="10142621" cy="831312"/>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sz="2600" dirty="0">
                <a:latin typeface="Aptos" panose="020B0004020202020204" pitchFamily="34" charset="0"/>
              </a:endParaRPr>
            </a:p>
          </p:txBody>
        </p:sp>
        <p:sp>
          <p:nvSpPr>
            <p:cNvPr id="38" name="Rectangle: Rounded Corners 37">
              <a:extLst>
                <a:ext uri="{FF2B5EF4-FFF2-40B4-BE49-F238E27FC236}">
                  <a16:creationId xmlns:a16="http://schemas.microsoft.com/office/drawing/2014/main" id="{C937F0C6-E172-3FEF-4EA9-32552311F13E}"/>
                </a:ext>
              </a:extLst>
            </p:cNvPr>
            <p:cNvSpPr/>
            <p:nvPr/>
          </p:nvSpPr>
          <p:spPr>
            <a:xfrm>
              <a:off x="1046972" y="2066070"/>
              <a:ext cx="2683597" cy="831312"/>
            </a:xfrm>
            <a:prstGeom prst="roundRect">
              <a:avLst/>
            </a:prstGeom>
            <a:solidFill>
              <a:srgbClr val="869FB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2800" b="1" dirty="0">
                  <a:solidFill>
                    <a:schemeClr val="tx1"/>
                  </a:solidFill>
                  <a:latin typeface="Aptos" panose="020B0004020202020204" pitchFamily="34" charset="0"/>
                </a:rPr>
                <a:t>Study Period</a:t>
              </a:r>
            </a:p>
          </p:txBody>
        </p:sp>
        <p:sp>
          <p:nvSpPr>
            <p:cNvPr id="39" name="TextBox 38">
              <a:extLst>
                <a:ext uri="{FF2B5EF4-FFF2-40B4-BE49-F238E27FC236}">
                  <a16:creationId xmlns:a16="http://schemas.microsoft.com/office/drawing/2014/main" id="{4D285EE0-664A-D652-E737-99ED0FA097A7}"/>
                </a:ext>
              </a:extLst>
            </p:cNvPr>
            <p:cNvSpPr txBox="1"/>
            <p:nvPr/>
          </p:nvSpPr>
          <p:spPr>
            <a:xfrm>
              <a:off x="3905834" y="2235669"/>
              <a:ext cx="7185182" cy="492443"/>
            </a:xfrm>
            <a:prstGeom prst="rect">
              <a:avLst/>
            </a:prstGeom>
            <a:noFill/>
          </p:spPr>
          <p:txBody>
            <a:bodyPr wrap="square" rtlCol="0">
              <a:spAutoFit/>
            </a:bodyPr>
            <a:lstStyle/>
            <a:p>
              <a:r>
                <a:rPr lang="en-CA" sz="2600" dirty="0">
                  <a:latin typeface="Aptos" panose="020B0004020202020204" pitchFamily="34" charset="0"/>
                </a:rPr>
                <a:t>March 2022–June 2024</a:t>
              </a:r>
            </a:p>
          </p:txBody>
        </p:sp>
      </p:grpSp>
      <p:grpSp>
        <p:nvGrpSpPr>
          <p:cNvPr id="40" name="Group 39">
            <a:extLst>
              <a:ext uri="{FF2B5EF4-FFF2-40B4-BE49-F238E27FC236}">
                <a16:creationId xmlns:a16="http://schemas.microsoft.com/office/drawing/2014/main" id="{89725018-672D-CCC2-3C6C-09AF5F4ABC31}"/>
              </a:ext>
            </a:extLst>
          </p:cNvPr>
          <p:cNvGrpSpPr/>
          <p:nvPr/>
        </p:nvGrpSpPr>
        <p:grpSpPr>
          <a:xfrm>
            <a:off x="1046972" y="8218432"/>
            <a:ext cx="10142621" cy="831313"/>
            <a:chOff x="1046972" y="2066069"/>
            <a:chExt cx="10142621" cy="831313"/>
          </a:xfrm>
        </p:grpSpPr>
        <p:sp>
          <p:nvSpPr>
            <p:cNvPr id="41" name="Rectangle: Rounded Corners 40">
              <a:extLst>
                <a:ext uri="{FF2B5EF4-FFF2-40B4-BE49-F238E27FC236}">
                  <a16:creationId xmlns:a16="http://schemas.microsoft.com/office/drawing/2014/main" id="{849BF3F7-7364-9FA0-964A-C83C778B1ED3}"/>
                </a:ext>
              </a:extLst>
            </p:cNvPr>
            <p:cNvSpPr/>
            <p:nvPr/>
          </p:nvSpPr>
          <p:spPr>
            <a:xfrm>
              <a:off x="1046972" y="2066069"/>
              <a:ext cx="10142621" cy="831312"/>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sz="2600" dirty="0">
                <a:latin typeface="Aptos" panose="020B0004020202020204" pitchFamily="34" charset="0"/>
              </a:endParaRPr>
            </a:p>
          </p:txBody>
        </p:sp>
        <p:sp>
          <p:nvSpPr>
            <p:cNvPr id="42" name="Rectangle: Rounded Corners 41">
              <a:extLst>
                <a:ext uri="{FF2B5EF4-FFF2-40B4-BE49-F238E27FC236}">
                  <a16:creationId xmlns:a16="http://schemas.microsoft.com/office/drawing/2014/main" id="{B990C9EA-8AE2-1384-A2CD-E8CF76AC9A82}"/>
                </a:ext>
              </a:extLst>
            </p:cNvPr>
            <p:cNvSpPr/>
            <p:nvPr/>
          </p:nvSpPr>
          <p:spPr>
            <a:xfrm>
              <a:off x="1046972" y="2066070"/>
              <a:ext cx="2683596" cy="831312"/>
            </a:xfrm>
            <a:prstGeom prst="roundRect">
              <a:avLst/>
            </a:prstGeom>
            <a:solidFill>
              <a:srgbClr val="869FB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2800" b="1" dirty="0">
                  <a:solidFill>
                    <a:schemeClr val="tx1"/>
                  </a:solidFill>
                  <a:latin typeface="Aptos" panose="020B0004020202020204" pitchFamily="34" charset="0"/>
                </a:rPr>
                <a:t>Sample Size</a:t>
              </a:r>
            </a:p>
          </p:txBody>
        </p:sp>
        <p:sp>
          <p:nvSpPr>
            <p:cNvPr id="43" name="TextBox 42">
              <a:extLst>
                <a:ext uri="{FF2B5EF4-FFF2-40B4-BE49-F238E27FC236}">
                  <a16:creationId xmlns:a16="http://schemas.microsoft.com/office/drawing/2014/main" id="{A98F4B21-F19B-FFF3-78C7-2BF3899157FD}"/>
                </a:ext>
              </a:extLst>
            </p:cNvPr>
            <p:cNvSpPr txBox="1"/>
            <p:nvPr/>
          </p:nvSpPr>
          <p:spPr>
            <a:xfrm>
              <a:off x="3905833" y="2235669"/>
              <a:ext cx="7185182" cy="492443"/>
            </a:xfrm>
            <a:prstGeom prst="rect">
              <a:avLst/>
            </a:prstGeom>
            <a:noFill/>
          </p:spPr>
          <p:txBody>
            <a:bodyPr wrap="square" rtlCol="0">
              <a:spAutoFit/>
            </a:bodyPr>
            <a:lstStyle/>
            <a:p>
              <a:r>
                <a:rPr lang="en-CA" sz="2600" dirty="0">
                  <a:latin typeface="Aptos" panose="020B0004020202020204" pitchFamily="34" charset="0"/>
                </a:rPr>
                <a:t>Target of 27,448 pregnant women</a:t>
              </a:r>
            </a:p>
          </p:txBody>
        </p:sp>
      </p:grpSp>
      <p:pic>
        <p:nvPicPr>
          <p:cNvPr id="3" name="Picture 2" descr="A green circle with white text&#10;&#10;Description automatically generated">
            <a:extLst>
              <a:ext uri="{FF2B5EF4-FFF2-40B4-BE49-F238E27FC236}">
                <a16:creationId xmlns:a16="http://schemas.microsoft.com/office/drawing/2014/main" id="{CFBBB7B7-01B8-76B3-2C6B-1AF91216C872}"/>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739344" y="1511584"/>
            <a:ext cx="2837522" cy="1574307"/>
          </a:xfrm>
          <a:prstGeom prst="rect">
            <a:avLst/>
          </a:prstGeom>
        </p:spPr>
      </p:pic>
      <p:pic>
        <p:nvPicPr>
          <p:cNvPr id="17" name="Picture 6" descr="Aga Khan Health Services - AKDN">
            <a:extLst>
              <a:ext uri="{FF2B5EF4-FFF2-40B4-BE49-F238E27FC236}">
                <a16:creationId xmlns:a16="http://schemas.microsoft.com/office/drawing/2014/main" id="{3BAB502C-E010-6716-71F3-BCE1880D328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906866" y="1674805"/>
            <a:ext cx="2554384" cy="132686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descr="A close up of a logo&#10;&#10;Description automatically generated">
            <a:extLst>
              <a:ext uri="{FF2B5EF4-FFF2-40B4-BE49-F238E27FC236}">
                <a16:creationId xmlns:a16="http://schemas.microsoft.com/office/drawing/2014/main" id="{5C1927D7-290A-62F6-84E6-F0BA500AC9E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824384" y="680150"/>
            <a:ext cx="5915602" cy="690154"/>
          </a:xfrm>
          <a:prstGeom prst="rect">
            <a:avLst/>
          </a:prstGeom>
        </p:spPr>
      </p:pic>
      <p:sp>
        <p:nvSpPr>
          <p:cNvPr id="19" name="TextBox 18">
            <a:extLst>
              <a:ext uri="{FF2B5EF4-FFF2-40B4-BE49-F238E27FC236}">
                <a16:creationId xmlns:a16="http://schemas.microsoft.com/office/drawing/2014/main" id="{F595E347-CFA5-5BF9-8766-96644C17178E}"/>
              </a:ext>
            </a:extLst>
          </p:cNvPr>
          <p:cNvSpPr txBox="1"/>
          <p:nvPr/>
        </p:nvSpPr>
        <p:spPr>
          <a:xfrm>
            <a:off x="12360541" y="8575656"/>
            <a:ext cx="4757605" cy="369332"/>
          </a:xfrm>
          <a:prstGeom prst="rect">
            <a:avLst/>
          </a:prstGeom>
          <a:solidFill>
            <a:srgbClr val="F2F2F2"/>
          </a:solidFill>
          <a:ln>
            <a:solidFill>
              <a:schemeClr val="bg1"/>
            </a:solidFill>
          </a:ln>
        </p:spPr>
        <p:txBody>
          <a:bodyPr wrap="square" rtlCol="0">
            <a:spAutoFit/>
          </a:bodyPr>
          <a:lstStyle/>
          <a:p>
            <a:pPr algn="ctr"/>
            <a:r>
              <a:rPr lang="en-CA" dirty="0">
                <a:latin typeface="Aptos" panose="020B0004020202020204" pitchFamily="34" charset="0"/>
              </a:rPr>
              <a:t>Map of Pakistan (</a:t>
            </a:r>
            <a:r>
              <a:rPr lang="en-CA" i="1" dirty="0" err="1">
                <a:latin typeface="Aptos" panose="020B0004020202020204" pitchFamily="34" charset="0"/>
              </a:rPr>
              <a:t>Milenioscuro</a:t>
            </a:r>
            <a:r>
              <a:rPr lang="en-CA" dirty="0">
                <a:latin typeface="Aptos" panose="020B0004020202020204" pitchFamily="34" charset="0"/>
              </a:rPr>
              <a:t>, CC BY-SA 4.0)</a:t>
            </a:r>
            <a:r>
              <a:rPr lang="en-CA" sz="1000" dirty="0">
                <a:latin typeface="Aptos" panose="020B0004020202020204" pitchFamily="34" charset="0"/>
              </a:rPr>
              <a:t> </a:t>
            </a:r>
          </a:p>
        </p:txBody>
      </p:sp>
      <p:sp>
        <p:nvSpPr>
          <p:cNvPr id="24" name="TextBox 23">
            <a:extLst>
              <a:ext uri="{FF2B5EF4-FFF2-40B4-BE49-F238E27FC236}">
                <a16:creationId xmlns:a16="http://schemas.microsoft.com/office/drawing/2014/main" id="{D2E2DEB2-5DA7-296E-8AA5-719491D76B30}"/>
              </a:ext>
            </a:extLst>
          </p:cNvPr>
          <p:cNvSpPr txBox="1"/>
          <p:nvPr/>
        </p:nvSpPr>
        <p:spPr>
          <a:xfrm>
            <a:off x="1046971" y="1919725"/>
            <a:ext cx="10142620" cy="1692771"/>
          </a:xfrm>
          <a:prstGeom prst="rect">
            <a:avLst/>
          </a:prstGeom>
          <a:noFill/>
        </p:spPr>
        <p:txBody>
          <a:bodyPr wrap="square" rtlCol="0">
            <a:spAutoFit/>
          </a:bodyPr>
          <a:lstStyle/>
          <a:p>
            <a:pPr algn="just"/>
            <a:r>
              <a:rPr lang="en-CA" sz="2600" b="1" dirty="0">
                <a:latin typeface="Aptos" panose="020B0004020202020204" pitchFamily="34" charset="0"/>
              </a:rPr>
              <a:t>Objective: </a:t>
            </a:r>
            <a:r>
              <a:rPr lang="en-US" sz="2600" dirty="0">
                <a:latin typeface="Aptos" panose="020B0004020202020204" pitchFamily="34" charset="0"/>
              </a:rPr>
              <a:t>Estimate the effect of the iNCK on neonatal mortality, newborn omphalitis, birthweight measurement, and maternal postpartum </a:t>
            </a:r>
            <a:r>
              <a:rPr lang="en-US" sz="2600" dirty="0" err="1">
                <a:latin typeface="Aptos" panose="020B0004020202020204" pitchFamily="34" charset="0"/>
              </a:rPr>
              <a:t>haemorrhage</a:t>
            </a:r>
            <a:r>
              <a:rPr lang="en-US" sz="2600" dirty="0">
                <a:latin typeface="Aptos" panose="020B0004020202020204" pitchFamily="34" charset="0"/>
              </a:rPr>
              <a:t> when delivered to pregnant women by Lady Health Workers during the third trimester.</a:t>
            </a:r>
            <a:endParaRPr lang="en-CA" sz="2600" dirty="0">
              <a:latin typeface="Aptos" panose="020B0004020202020204" pitchFamily="34" charset="0"/>
            </a:endParaRPr>
          </a:p>
        </p:txBody>
      </p:sp>
    </p:spTree>
    <p:extLst>
      <p:ext uri="{BB962C8B-B14F-4D97-AF65-F5344CB8AC3E}">
        <p14:creationId xmlns:p14="http://schemas.microsoft.com/office/powerpoint/2010/main" val="42709808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6EE56-6400-8552-DDE5-9C7101557E61}"/>
            </a:ext>
          </a:extLst>
        </p:cNvPr>
        <p:cNvGrpSpPr/>
        <p:nvPr/>
      </p:nvGrpSpPr>
      <p:grpSpPr>
        <a:xfrm>
          <a:off x="0" y="0"/>
          <a:ext cx="0" cy="0"/>
          <a:chOff x="0" y="0"/>
          <a:chExt cx="0" cy="0"/>
        </a:xfrm>
      </p:grpSpPr>
      <p:grpSp>
        <p:nvGrpSpPr>
          <p:cNvPr id="4" name="Group 4">
            <a:extLst>
              <a:ext uri="{FF2B5EF4-FFF2-40B4-BE49-F238E27FC236}">
                <a16:creationId xmlns:a16="http://schemas.microsoft.com/office/drawing/2014/main" id="{2A721096-BB6A-6735-1392-0B871DF9EBE2}"/>
              </a:ext>
            </a:extLst>
          </p:cNvPr>
          <p:cNvGrpSpPr/>
          <p:nvPr/>
        </p:nvGrpSpPr>
        <p:grpSpPr>
          <a:xfrm rot="-5400000">
            <a:off x="-5014748" y="5014748"/>
            <a:ext cx="10287000" cy="257505"/>
            <a:chOff x="0" y="0"/>
            <a:chExt cx="2709333" cy="67820"/>
          </a:xfrm>
        </p:grpSpPr>
        <p:sp>
          <p:nvSpPr>
            <p:cNvPr id="5" name="Freeform 5">
              <a:extLst>
                <a:ext uri="{FF2B5EF4-FFF2-40B4-BE49-F238E27FC236}">
                  <a16:creationId xmlns:a16="http://schemas.microsoft.com/office/drawing/2014/main" id="{D8407065-66AF-BB66-1074-740B749613CF}"/>
                </a:ext>
              </a:extLst>
            </p:cNvPr>
            <p:cNvSpPr/>
            <p:nvPr/>
          </p:nvSpPr>
          <p:spPr>
            <a:xfrm>
              <a:off x="0" y="0"/>
              <a:ext cx="2709333" cy="67820"/>
            </a:xfrm>
            <a:custGeom>
              <a:avLst/>
              <a:gdLst/>
              <a:ahLst/>
              <a:cxnLst/>
              <a:rect l="l" t="t" r="r" b="b"/>
              <a:pathLst>
                <a:path w="2709333" h="67820">
                  <a:moveTo>
                    <a:pt x="0" y="0"/>
                  </a:moveTo>
                  <a:lnTo>
                    <a:pt x="2709333" y="0"/>
                  </a:lnTo>
                  <a:lnTo>
                    <a:pt x="2709333" y="67820"/>
                  </a:lnTo>
                  <a:lnTo>
                    <a:pt x="0" y="67820"/>
                  </a:lnTo>
                  <a:close/>
                </a:path>
              </a:pathLst>
            </a:custGeom>
            <a:solidFill>
              <a:srgbClr val="F10808"/>
            </a:solidFill>
          </p:spPr>
          <p:txBody>
            <a:bodyPr/>
            <a:lstStyle/>
            <a:p>
              <a:endParaRPr lang="en-CA"/>
            </a:p>
          </p:txBody>
        </p:sp>
        <p:sp>
          <p:nvSpPr>
            <p:cNvPr id="6" name="TextBox 6">
              <a:extLst>
                <a:ext uri="{FF2B5EF4-FFF2-40B4-BE49-F238E27FC236}">
                  <a16:creationId xmlns:a16="http://schemas.microsoft.com/office/drawing/2014/main" id="{DF970806-03DD-0B78-5095-73A88EEB86D3}"/>
                </a:ext>
              </a:extLst>
            </p:cNvPr>
            <p:cNvSpPr txBox="1"/>
            <p:nvPr/>
          </p:nvSpPr>
          <p:spPr>
            <a:xfrm>
              <a:off x="0" y="-38100"/>
              <a:ext cx="2709333" cy="105920"/>
            </a:xfrm>
            <a:prstGeom prst="rect">
              <a:avLst/>
            </a:prstGeom>
          </p:spPr>
          <p:txBody>
            <a:bodyPr lIns="50800" tIns="50800" rIns="50800" bIns="50800" rtlCol="0" anchor="ctr"/>
            <a:lstStyle/>
            <a:p>
              <a:pPr algn="ctr">
                <a:lnSpc>
                  <a:spcPts val="3079"/>
                </a:lnSpc>
              </a:pPr>
              <a:endParaRPr/>
            </a:p>
          </p:txBody>
        </p:sp>
      </p:grpSp>
      <p:grpSp>
        <p:nvGrpSpPr>
          <p:cNvPr id="11" name="Group 11">
            <a:extLst>
              <a:ext uri="{FF2B5EF4-FFF2-40B4-BE49-F238E27FC236}">
                <a16:creationId xmlns:a16="http://schemas.microsoft.com/office/drawing/2014/main" id="{BE977F83-96AA-310A-DF34-7B6359EC0D86}"/>
              </a:ext>
            </a:extLst>
          </p:cNvPr>
          <p:cNvGrpSpPr/>
          <p:nvPr/>
        </p:nvGrpSpPr>
        <p:grpSpPr>
          <a:xfrm rot="5400000">
            <a:off x="8552507" y="551507"/>
            <a:ext cx="1182986" cy="18288000"/>
            <a:chOff x="0" y="0"/>
            <a:chExt cx="311568" cy="4816593"/>
          </a:xfrm>
        </p:grpSpPr>
        <p:sp>
          <p:nvSpPr>
            <p:cNvPr id="12" name="Freeform 12">
              <a:extLst>
                <a:ext uri="{FF2B5EF4-FFF2-40B4-BE49-F238E27FC236}">
                  <a16:creationId xmlns:a16="http://schemas.microsoft.com/office/drawing/2014/main" id="{6A1C3AE1-D372-B4DC-5D0F-F3CDAAF5FDEC}"/>
                </a:ext>
              </a:extLst>
            </p:cNvPr>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txBody>
            <a:bodyPr/>
            <a:lstStyle/>
            <a:p>
              <a:endParaRPr lang="en-CA"/>
            </a:p>
          </p:txBody>
        </p:sp>
        <p:sp>
          <p:nvSpPr>
            <p:cNvPr id="13" name="TextBox 13">
              <a:extLst>
                <a:ext uri="{FF2B5EF4-FFF2-40B4-BE49-F238E27FC236}">
                  <a16:creationId xmlns:a16="http://schemas.microsoft.com/office/drawing/2014/main" id="{2D265615-24FF-F282-261C-1891CE2E2E91}"/>
                </a:ext>
              </a:extLst>
            </p:cNvPr>
            <p:cNvSpPr txBox="1"/>
            <p:nvPr/>
          </p:nvSpPr>
          <p:spPr>
            <a:xfrm>
              <a:off x="0" y="171450"/>
              <a:ext cx="311568" cy="4645143"/>
            </a:xfrm>
            <a:prstGeom prst="rect">
              <a:avLst/>
            </a:prstGeom>
          </p:spPr>
          <p:txBody>
            <a:bodyPr lIns="50800" tIns="50800" rIns="50800" bIns="50800" rtlCol="0" anchor="ctr"/>
            <a:lstStyle/>
            <a:p>
              <a:pPr marL="0" lvl="0" indent="0" algn="l">
                <a:lnSpc>
                  <a:spcPts val="8499"/>
                </a:lnSpc>
                <a:spcBef>
                  <a:spcPct val="0"/>
                </a:spcBef>
              </a:pPr>
              <a:endParaRPr/>
            </a:p>
          </p:txBody>
        </p:sp>
      </p:grpSp>
      <p:sp>
        <p:nvSpPr>
          <p:cNvPr id="14" name="Freeform 14">
            <a:extLst>
              <a:ext uri="{FF2B5EF4-FFF2-40B4-BE49-F238E27FC236}">
                <a16:creationId xmlns:a16="http://schemas.microsoft.com/office/drawing/2014/main" id="{07F25BAD-5CAA-0405-5D4D-0EDFBE3DF3D0}"/>
              </a:ext>
            </a:extLst>
          </p:cNvPr>
          <p:cNvSpPr/>
          <p:nvPr/>
        </p:nvSpPr>
        <p:spPr>
          <a:xfrm>
            <a:off x="-539" y="9176004"/>
            <a:ext cx="2752375" cy="102870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3"/>
            <a:stretch>
              <a:fillRect/>
            </a:stretch>
          </a:blipFill>
        </p:spPr>
        <p:txBody>
          <a:bodyPr/>
          <a:lstStyle/>
          <a:p>
            <a:endParaRPr lang="en-CA"/>
          </a:p>
        </p:txBody>
      </p:sp>
      <p:grpSp>
        <p:nvGrpSpPr>
          <p:cNvPr id="15" name="Group 15">
            <a:extLst>
              <a:ext uri="{FF2B5EF4-FFF2-40B4-BE49-F238E27FC236}">
                <a16:creationId xmlns:a16="http://schemas.microsoft.com/office/drawing/2014/main" id="{C65E9C55-99AC-85BF-6CA0-7D1B75EEEBAE}"/>
              </a:ext>
            </a:extLst>
          </p:cNvPr>
          <p:cNvGrpSpPr/>
          <p:nvPr/>
        </p:nvGrpSpPr>
        <p:grpSpPr>
          <a:xfrm>
            <a:off x="16565291" y="9104014"/>
            <a:ext cx="1722709" cy="1182986"/>
            <a:chOff x="0" y="0"/>
            <a:chExt cx="1463276" cy="1004833"/>
          </a:xfrm>
        </p:grpSpPr>
        <p:sp>
          <p:nvSpPr>
            <p:cNvPr id="16" name="Freeform 16">
              <a:extLst>
                <a:ext uri="{FF2B5EF4-FFF2-40B4-BE49-F238E27FC236}">
                  <a16:creationId xmlns:a16="http://schemas.microsoft.com/office/drawing/2014/main" id="{4C15E097-DB9A-4A75-0539-41F1FEA6CED7}"/>
                </a:ext>
              </a:extLst>
            </p:cNvPr>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4"/>
              <a:stretch>
                <a:fillRect l="-32" r="-32"/>
              </a:stretch>
            </a:blipFill>
          </p:spPr>
          <p:txBody>
            <a:bodyPr/>
            <a:lstStyle/>
            <a:p>
              <a:endParaRPr lang="en-CA"/>
            </a:p>
          </p:txBody>
        </p:sp>
      </p:grpSp>
      <p:grpSp>
        <p:nvGrpSpPr>
          <p:cNvPr id="19" name="Google Shape;3516;p59">
            <a:extLst>
              <a:ext uri="{FF2B5EF4-FFF2-40B4-BE49-F238E27FC236}">
                <a16:creationId xmlns:a16="http://schemas.microsoft.com/office/drawing/2014/main" id="{5674ED04-48D1-DCCF-656D-CCCCB65EBA2A}"/>
              </a:ext>
            </a:extLst>
          </p:cNvPr>
          <p:cNvGrpSpPr/>
          <p:nvPr/>
        </p:nvGrpSpPr>
        <p:grpSpPr>
          <a:xfrm>
            <a:off x="1617519" y="2681097"/>
            <a:ext cx="10372925" cy="1430753"/>
            <a:chOff x="106648" y="749778"/>
            <a:chExt cx="4481415" cy="627778"/>
          </a:xfrm>
        </p:grpSpPr>
        <p:grpSp>
          <p:nvGrpSpPr>
            <p:cNvPr id="20" name="Google Shape;3517;p59">
              <a:extLst>
                <a:ext uri="{FF2B5EF4-FFF2-40B4-BE49-F238E27FC236}">
                  <a16:creationId xmlns:a16="http://schemas.microsoft.com/office/drawing/2014/main" id="{F9D049CB-27A9-0AEE-8C74-D93536099AFF}"/>
                </a:ext>
              </a:extLst>
            </p:cNvPr>
            <p:cNvGrpSpPr/>
            <p:nvPr/>
          </p:nvGrpSpPr>
          <p:grpSpPr>
            <a:xfrm>
              <a:off x="2233276" y="749789"/>
              <a:ext cx="1082667" cy="369502"/>
              <a:chOff x="4808316" y="2530599"/>
              <a:chExt cx="1999386" cy="682376"/>
            </a:xfrm>
          </p:grpSpPr>
          <p:sp>
            <p:nvSpPr>
              <p:cNvPr id="36" name="Google Shape;3518;p59">
                <a:extLst>
                  <a:ext uri="{FF2B5EF4-FFF2-40B4-BE49-F238E27FC236}">
                    <a16:creationId xmlns:a16="http://schemas.microsoft.com/office/drawing/2014/main" id="{6D3E3D23-4E6E-6E62-2EA9-79AF96652506}"/>
                  </a:ext>
                </a:extLst>
              </p:cNvPr>
              <p:cNvSpPr/>
              <p:nvPr/>
            </p:nvSpPr>
            <p:spPr>
              <a:xfrm>
                <a:off x="4849302" y="3079475"/>
                <a:ext cx="1958400" cy="1335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 name="Google Shape;3519;p59">
                <a:extLst>
                  <a:ext uri="{FF2B5EF4-FFF2-40B4-BE49-F238E27FC236}">
                    <a16:creationId xmlns:a16="http://schemas.microsoft.com/office/drawing/2014/main" id="{90AD4D2F-3662-E7C4-0759-28EE3F1B9506}"/>
                  </a:ext>
                </a:extLst>
              </p:cNvPr>
              <p:cNvGrpSpPr/>
              <p:nvPr/>
            </p:nvGrpSpPr>
            <p:grpSpPr>
              <a:xfrm>
                <a:off x="4808316" y="2530599"/>
                <a:ext cx="92400" cy="681292"/>
                <a:chOff x="845575" y="2294234"/>
                <a:chExt cx="92400" cy="681292"/>
              </a:xfrm>
            </p:grpSpPr>
            <p:cxnSp>
              <p:nvCxnSpPr>
                <p:cNvPr id="38" name="Google Shape;3520;p59">
                  <a:extLst>
                    <a:ext uri="{FF2B5EF4-FFF2-40B4-BE49-F238E27FC236}">
                      <a16:creationId xmlns:a16="http://schemas.microsoft.com/office/drawing/2014/main" id="{EC9F5F09-517B-CF0A-2F19-72EFD48C7AF2}"/>
                    </a:ext>
                  </a:extLst>
                </p:cNvPr>
                <p:cNvCxnSpPr>
                  <a:cxnSpLocks/>
                  <a:stCxn id="39" idx="0"/>
                </p:cNvCxnSpPr>
                <p:nvPr/>
              </p:nvCxnSpPr>
              <p:spPr>
                <a:xfrm>
                  <a:off x="891776" y="2294234"/>
                  <a:ext cx="0" cy="681292"/>
                </a:xfrm>
                <a:prstGeom prst="straightConnector1">
                  <a:avLst/>
                </a:prstGeom>
                <a:noFill/>
                <a:ln w="9525" cap="flat" cmpd="sng">
                  <a:solidFill>
                    <a:srgbClr val="667E92"/>
                  </a:solidFill>
                  <a:prstDash val="solid"/>
                  <a:round/>
                  <a:headEnd type="none" w="sm" len="sm"/>
                  <a:tailEnd type="none" w="sm" len="sm"/>
                </a:ln>
              </p:spPr>
            </p:cxnSp>
            <p:sp>
              <p:nvSpPr>
                <p:cNvPr id="39" name="Google Shape;3521;p59">
                  <a:extLst>
                    <a:ext uri="{FF2B5EF4-FFF2-40B4-BE49-F238E27FC236}">
                      <a16:creationId xmlns:a16="http://schemas.microsoft.com/office/drawing/2014/main" id="{59B8E903-A737-0860-725F-9D558140B4F8}"/>
                    </a:ext>
                  </a:extLst>
                </p:cNvPr>
                <p:cNvSpPr/>
                <p:nvPr/>
              </p:nvSpPr>
              <p:spPr>
                <a:xfrm>
                  <a:off x="845575" y="2294234"/>
                  <a:ext cx="92400" cy="92398"/>
                </a:xfrm>
                <a:prstGeom prst="ellipse">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1" name="Google Shape;3522;p59">
              <a:extLst>
                <a:ext uri="{FF2B5EF4-FFF2-40B4-BE49-F238E27FC236}">
                  <a16:creationId xmlns:a16="http://schemas.microsoft.com/office/drawing/2014/main" id="{86276016-1FC5-D0CE-BD5A-CDC39EE7A89F}"/>
                </a:ext>
              </a:extLst>
            </p:cNvPr>
            <p:cNvGrpSpPr/>
            <p:nvPr/>
          </p:nvGrpSpPr>
          <p:grpSpPr>
            <a:xfrm>
              <a:off x="106648" y="749778"/>
              <a:ext cx="1088401" cy="369523"/>
              <a:chOff x="881025" y="2530565"/>
              <a:chExt cx="2009975" cy="682410"/>
            </a:xfrm>
          </p:grpSpPr>
          <p:sp>
            <p:nvSpPr>
              <p:cNvPr id="32" name="Google Shape;3523;p59">
                <a:extLst>
                  <a:ext uri="{FF2B5EF4-FFF2-40B4-BE49-F238E27FC236}">
                    <a16:creationId xmlns:a16="http://schemas.microsoft.com/office/drawing/2014/main" id="{1A245AF3-28D1-480E-1957-25B0C31B8E0E}"/>
                  </a:ext>
                </a:extLst>
              </p:cNvPr>
              <p:cNvSpPr/>
              <p:nvPr/>
            </p:nvSpPr>
            <p:spPr>
              <a:xfrm>
                <a:off x="932600" y="3079475"/>
                <a:ext cx="1958400" cy="1335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oogle Shape;3524;p59">
                <a:extLst>
                  <a:ext uri="{FF2B5EF4-FFF2-40B4-BE49-F238E27FC236}">
                    <a16:creationId xmlns:a16="http://schemas.microsoft.com/office/drawing/2014/main" id="{1001A273-22A4-B5E3-5D18-9F4820897FB5}"/>
                  </a:ext>
                </a:extLst>
              </p:cNvPr>
              <p:cNvGrpSpPr/>
              <p:nvPr/>
            </p:nvGrpSpPr>
            <p:grpSpPr>
              <a:xfrm>
                <a:off x="881025" y="2530565"/>
                <a:ext cx="92400" cy="681325"/>
                <a:chOff x="845575" y="2294200"/>
                <a:chExt cx="92400" cy="681325"/>
              </a:xfrm>
            </p:grpSpPr>
            <p:cxnSp>
              <p:nvCxnSpPr>
                <p:cNvPr id="34" name="Google Shape;3525;p59">
                  <a:extLst>
                    <a:ext uri="{FF2B5EF4-FFF2-40B4-BE49-F238E27FC236}">
                      <a16:creationId xmlns:a16="http://schemas.microsoft.com/office/drawing/2014/main" id="{25EE97F6-6398-D288-ED43-BEF536E51816}"/>
                    </a:ext>
                  </a:extLst>
                </p:cNvPr>
                <p:cNvCxnSpPr>
                  <a:cxnSpLocks/>
                </p:cNvCxnSpPr>
                <p:nvPr/>
              </p:nvCxnSpPr>
              <p:spPr>
                <a:xfrm>
                  <a:off x="891776" y="2345042"/>
                  <a:ext cx="0" cy="630483"/>
                </a:xfrm>
                <a:prstGeom prst="straightConnector1">
                  <a:avLst/>
                </a:prstGeom>
                <a:noFill/>
                <a:ln w="9525" cap="flat" cmpd="sng">
                  <a:solidFill>
                    <a:srgbClr val="667E92"/>
                  </a:solidFill>
                  <a:prstDash val="solid"/>
                  <a:round/>
                  <a:headEnd type="none" w="sm" len="sm"/>
                  <a:tailEnd type="none" w="sm" len="sm"/>
                </a:ln>
              </p:spPr>
            </p:cxnSp>
            <p:sp>
              <p:nvSpPr>
                <p:cNvPr id="35" name="Google Shape;3526;p59">
                  <a:extLst>
                    <a:ext uri="{FF2B5EF4-FFF2-40B4-BE49-F238E27FC236}">
                      <a16:creationId xmlns:a16="http://schemas.microsoft.com/office/drawing/2014/main" id="{DEE435D1-B760-1E82-DB6D-3E6C9BEB1ADA}"/>
                    </a:ext>
                  </a:extLst>
                </p:cNvPr>
                <p:cNvSpPr/>
                <p:nvPr/>
              </p:nvSpPr>
              <p:spPr>
                <a:xfrm>
                  <a:off x="845575" y="2294200"/>
                  <a:ext cx="92400" cy="92400"/>
                </a:xfrm>
                <a:prstGeom prst="ellipse">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22" name="Google Shape;3527;p59">
              <a:extLst>
                <a:ext uri="{FF2B5EF4-FFF2-40B4-BE49-F238E27FC236}">
                  <a16:creationId xmlns:a16="http://schemas.microsoft.com/office/drawing/2014/main" id="{D35185FA-434F-5515-F99E-D907947A2E69}"/>
                </a:ext>
              </a:extLst>
            </p:cNvPr>
            <p:cNvGrpSpPr/>
            <p:nvPr/>
          </p:nvGrpSpPr>
          <p:grpSpPr>
            <a:xfrm>
              <a:off x="1172346" y="1047023"/>
              <a:ext cx="1083151" cy="330533"/>
              <a:chOff x="2849073" y="3079467"/>
              <a:chExt cx="2000279" cy="610402"/>
            </a:xfrm>
          </p:grpSpPr>
          <p:sp>
            <p:nvSpPr>
              <p:cNvPr id="28" name="Google Shape;3528;p59">
                <a:extLst>
                  <a:ext uri="{FF2B5EF4-FFF2-40B4-BE49-F238E27FC236}">
                    <a16:creationId xmlns:a16="http://schemas.microsoft.com/office/drawing/2014/main" id="{3D6E1523-71C8-7770-9E56-83FAA5396C3E}"/>
                  </a:ext>
                </a:extLst>
              </p:cNvPr>
              <p:cNvSpPr/>
              <p:nvPr/>
            </p:nvSpPr>
            <p:spPr>
              <a:xfrm>
                <a:off x="2890952" y="3079475"/>
                <a:ext cx="1958400" cy="133500"/>
              </a:xfrm>
              <a:prstGeom prst="rect">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 name="Google Shape;3529;p59">
                <a:extLst>
                  <a:ext uri="{FF2B5EF4-FFF2-40B4-BE49-F238E27FC236}">
                    <a16:creationId xmlns:a16="http://schemas.microsoft.com/office/drawing/2014/main" id="{7E80BD14-E46C-74FA-90F5-C019BFE0CBD6}"/>
                  </a:ext>
                </a:extLst>
              </p:cNvPr>
              <p:cNvGrpSpPr/>
              <p:nvPr/>
            </p:nvGrpSpPr>
            <p:grpSpPr>
              <a:xfrm rot="10800000">
                <a:off x="2849073" y="3079467"/>
                <a:ext cx="92400" cy="610402"/>
                <a:chOff x="2070100" y="2365123"/>
                <a:chExt cx="92400" cy="610402"/>
              </a:xfrm>
            </p:grpSpPr>
            <p:cxnSp>
              <p:nvCxnSpPr>
                <p:cNvPr id="30" name="Google Shape;3530;p59">
                  <a:extLst>
                    <a:ext uri="{FF2B5EF4-FFF2-40B4-BE49-F238E27FC236}">
                      <a16:creationId xmlns:a16="http://schemas.microsoft.com/office/drawing/2014/main" id="{4400EBB5-C16B-EC9F-0381-5A38D2701316}"/>
                    </a:ext>
                  </a:extLst>
                </p:cNvPr>
                <p:cNvCxnSpPr>
                  <a:cxnSpLocks/>
                  <a:stCxn id="31" idx="0"/>
                </p:cNvCxnSpPr>
                <p:nvPr/>
              </p:nvCxnSpPr>
              <p:spPr>
                <a:xfrm rot="10800000" flipV="1">
                  <a:off x="2116298" y="2365123"/>
                  <a:ext cx="2" cy="610402"/>
                </a:xfrm>
                <a:prstGeom prst="straightConnector1">
                  <a:avLst/>
                </a:prstGeom>
                <a:noFill/>
                <a:ln w="9525" cap="flat" cmpd="sng">
                  <a:solidFill>
                    <a:srgbClr val="667E92"/>
                  </a:solidFill>
                  <a:prstDash val="solid"/>
                  <a:round/>
                  <a:headEnd type="none" w="sm" len="sm"/>
                  <a:tailEnd type="none" w="sm" len="sm"/>
                </a:ln>
              </p:spPr>
            </p:cxnSp>
            <p:sp>
              <p:nvSpPr>
                <p:cNvPr id="31" name="Google Shape;3531;p59">
                  <a:extLst>
                    <a:ext uri="{FF2B5EF4-FFF2-40B4-BE49-F238E27FC236}">
                      <a16:creationId xmlns:a16="http://schemas.microsoft.com/office/drawing/2014/main" id="{CC4B1E2B-9BAD-4966-AAB2-56A670B9609F}"/>
                    </a:ext>
                  </a:extLst>
                </p:cNvPr>
                <p:cNvSpPr/>
                <p:nvPr/>
              </p:nvSpPr>
              <p:spPr>
                <a:xfrm>
                  <a:off x="2070100" y="2365123"/>
                  <a:ext cx="92400" cy="92400"/>
                </a:xfrm>
                <a:prstGeom prst="ellipse">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3" name="Google Shape;3532;p59">
              <a:extLst>
                <a:ext uri="{FF2B5EF4-FFF2-40B4-BE49-F238E27FC236}">
                  <a16:creationId xmlns:a16="http://schemas.microsoft.com/office/drawing/2014/main" id="{A58D4096-B681-D56C-6ACA-C48E08E83972}"/>
                </a:ext>
              </a:extLst>
            </p:cNvPr>
            <p:cNvGrpSpPr/>
            <p:nvPr/>
          </p:nvGrpSpPr>
          <p:grpSpPr>
            <a:xfrm>
              <a:off x="3290133" y="1047010"/>
              <a:ext cx="1297930" cy="330530"/>
              <a:chOff x="6760035" y="3079468"/>
              <a:chExt cx="2396915" cy="610400"/>
            </a:xfrm>
          </p:grpSpPr>
          <p:sp>
            <p:nvSpPr>
              <p:cNvPr id="24" name="Google Shape;3533;p59">
                <a:extLst>
                  <a:ext uri="{FF2B5EF4-FFF2-40B4-BE49-F238E27FC236}">
                    <a16:creationId xmlns:a16="http://schemas.microsoft.com/office/drawing/2014/main" id="{5C17BF8E-4F78-6246-F416-247408A13514}"/>
                  </a:ext>
                </a:extLst>
              </p:cNvPr>
              <p:cNvSpPr/>
              <p:nvPr/>
            </p:nvSpPr>
            <p:spPr>
              <a:xfrm>
                <a:off x="6807650" y="3079475"/>
                <a:ext cx="2349300" cy="133500"/>
              </a:xfrm>
              <a:prstGeom prst="rect">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 name="Google Shape;3534;p59">
                <a:extLst>
                  <a:ext uri="{FF2B5EF4-FFF2-40B4-BE49-F238E27FC236}">
                    <a16:creationId xmlns:a16="http://schemas.microsoft.com/office/drawing/2014/main" id="{F8A41713-3E8D-CF9C-9D3F-2AC2F70E2439}"/>
                  </a:ext>
                </a:extLst>
              </p:cNvPr>
              <p:cNvGrpSpPr/>
              <p:nvPr/>
            </p:nvGrpSpPr>
            <p:grpSpPr>
              <a:xfrm rot="10800000">
                <a:off x="6760035" y="3079468"/>
                <a:ext cx="92400" cy="610400"/>
                <a:chOff x="2070100" y="2365124"/>
                <a:chExt cx="92400" cy="610400"/>
              </a:xfrm>
            </p:grpSpPr>
            <p:cxnSp>
              <p:nvCxnSpPr>
                <p:cNvPr id="26" name="Google Shape;3535;p59">
                  <a:extLst>
                    <a:ext uri="{FF2B5EF4-FFF2-40B4-BE49-F238E27FC236}">
                      <a16:creationId xmlns:a16="http://schemas.microsoft.com/office/drawing/2014/main" id="{FADEACC3-8F40-DE3A-476A-EDDC0BE9F628}"/>
                    </a:ext>
                  </a:extLst>
                </p:cNvPr>
                <p:cNvCxnSpPr>
                  <a:cxnSpLocks/>
                  <a:stCxn id="27" idx="0"/>
                </p:cNvCxnSpPr>
                <p:nvPr/>
              </p:nvCxnSpPr>
              <p:spPr>
                <a:xfrm rot="10800000" flipV="1">
                  <a:off x="2116298" y="2365124"/>
                  <a:ext cx="2" cy="610400"/>
                </a:xfrm>
                <a:prstGeom prst="straightConnector1">
                  <a:avLst/>
                </a:prstGeom>
                <a:noFill/>
                <a:ln w="9525" cap="flat" cmpd="sng">
                  <a:solidFill>
                    <a:srgbClr val="667E92"/>
                  </a:solidFill>
                  <a:prstDash val="solid"/>
                  <a:round/>
                  <a:headEnd type="none" w="sm" len="sm"/>
                  <a:tailEnd type="none" w="sm" len="sm"/>
                </a:ln>
              </p:spPr>
            </p:cxnSp>
            <p:sp>
              <p:nvSpPr>
                <p:cNvPr id="27" name="Google Shape;3536;p59">
                  <a:extLst>
                    <a:ext uri="{FF2B5EF4-FFF2-40B4-BE49-F238E27FC236}">
                      <a16:creationId xmlns:a16="http://schemas.microsoft.com/office/drawing/2014/main" id="{4053DA91-22F8-BDF6-DB03-E419A6BF77CD}"/>
                    </a:ext>
                  </a:extLst>
                </p:cNvPr>
                <p:cNvSpPr/>
                <p:nvPr/>
              </p:nvSpPr>
              <p:spPr>
                <a:xfrm>
                  <a:off x="2070100" y="2365124"/>
                  <a:ext cx="92400" cy="92400"/>
                </a:xfrm>
                <a:prstGeom prst="ellipse">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40" name="TextBox 39">
            <a:extLst>
              <a:ext uri="{FF2B5EF4-FFF2-40B4-BE49-F238E27FC236}">
                <a16:creationId xmlns:a16="http://schemas.microsoft.com/office/drawing/2014/main" id="{AF3139BA-7F33-5AA0-F2B2-48530546A9D2}"/>
              </a:ext>
            </a:extLst>
          </p:cNvPr>
          <p:cNvSpPr txBox="1"/>
          <p:nvPr/>
        </p:nvSpPr>
        <p:spPr>
          <a:xfrm>
            <a:off x="1046972" y="1852027"/>
            <a:ext cx="4592228" cy="830997"/>
          </a:xfrm>
          <a:prstGeom prst="rect">
            <a:avLst/>
          </a:prstGeom>
          <a:noFill/>
        </p:spPr>
        <p:txBody>
          <a:bodyPr wrap="square" rtlCol="0">
            <a:spAutoFit/>
          </a:bodyPr>
          <a:lstStyle/>
          <a:p>
            <a:r>
              <a:rPr lang="en-CA" sz="2400" b="1" u="sng" dirty="0">
                <a:latin typeface="Aptos" panose="020B0004020202020204" pitchFamily="34" charset="0"/>
              </a:rPr>
              <a:t>Third trimester</a:t>
            </a:r>
            <a:r>
              <a:rPr lang="en-CA" sz="2400" b="1" dirty="0">
                <a:latin typeface="Aptos" panose="020B0004020202020204" pitchFamily="34" charset="0"/>
              </a:rPr>
              <a:t>:</a:t>
            </a:r>
          </a:p>
          <a:p>
            <a:r>
              <a:rPr lang="en-CA" sz="2400" dirty="0">
                <a:latin typeface="Aptos" panose="020B0004020202020204" pitchFamily="34" charset="0"/>
              </a:rPr>
              <a:t>Pregnancy identification by LHWs</a:t>
            </a:r>
          </a:p>
        </p:txBody>
      </p:sp>
      <p:sp>
        <p:nvSpPr>
          <p:cNvPr id="41" name="TextBox 40">
            <a:extLst>
              <a:ext uri="{FF2B5EF4-FFF2-40B4-BE49-F238E27FC236}">
                <a16:creationId xmlns:a16="http://schemas.microsoft.com/office/drawing/2014/main" id="{56295565-F792-C8F4-AECC-1361497AD6A3}"/>
              </a:ext>
            </a:extLst>
          </p:cNvPr>
          <p:cNvSpPr txBox="1"/>
          <p:nvPr/>
        </p:nvSpPr>
        <p:spPr>
          <a:xfrm>
            <a:off x="6092855" y="1850735"/>
            <a:ext cx="4371761" cy="830997"/>
          </a:xfrm>
          <a:prstGeom prst="rect">
            <a:avLst/>
          </a:prstGeom>
          <a:noFill/>
        </p:spPr>
        <p:txBody>
          <a:bodyPr wrap="square" rtlCol="0">
            <a:spAutoFit/>
          </a:bodyPr>
          <a:lstStyle/>
          <a:p>
            <a:r>
              <a:rPr lang="en-CA" sz="2400" b="1" u="sng" dirty="0">
                <a:latin typeface="Aptos" panose="020B0004020202020204" pitchFamily="34" charset="0"/>
              </a:rPr>
              <a:t>Soon after delivery</a:t>
            </a:r>
            <a:r>
              <a:rPr lang="en-CA" sz="2400" b="1" dirty="0">
                <a:latin typeface="Aptos" panose="020B0004020202020204" pitchFamily="34" charset="0"/>
              </a:rPr>
              <a:t>:</a:t>
            </a:r>
          </a:p>
          <a:p>
            <a:r>
              <a:rPr lang="en-CA" sz="2400" dirty="0">
                <a:latin typeface="Aptos" panose="020B0004020202020204" pitchFamily="34" charset="0"/>
              </a:rPr>
              <a:t>Birth notification to study team</a:t>
            </a:r>
          </a:p>
        </p:txBody>
      </p:sp>
      <p:sp>
        <p:nvSpPr>
          <p:cNvPr id="42" name="TextBox 41">
            <a:extLst>
              <a:ext uri="{FF2B5EF4-FFF2-40B4-BE49-F238E27FC236}">
                <a16:creationId xmlns:a16="http://schemas.microsoft.com/office/drawing/2014/main" id="{649D79DA-FA80-18E9-9B23-6BB94590E398}"/>
              </a:ext>
            </a:extLst>
          </p:cNvPr>
          <p:cNvSpPr txBox="1"/>
          <p:nvPr/>
        </p:nvSpPr>
        <p:spPr>
          <a:xfrm>
            <a:off x="8266262" y="4068705"/>
            <a:ext cx="4261651" cy="830997"/>
          </a:xfrm>
          <a:prstGeom prst="rect">
            <a:avLst/>
          </a:prstGeom>
          <a:noFill/>
        </p:spPr>
        <p:txBody>
          <a:bodyPr wrap="square" rtlCol="0">
            <a:spAutoFit/>
          </a:bodyPr>
          <a:lstStyle/>
          <a:p>
            <a:r>
              <a:rPr lang="en-CA" sz="2400" b="1" u="sng" dirty="0">
                <a:latin typeface="Aptos" panose="020B0004020202020204" pitchFamily="34" charset="0"/>
              </a:rPr>
              <a:t>Days 8 and 29 after delivery</a:t>
            </a:r>
            <a:r>
              <a:rPr lang="en-CA" sz="2400" b="1" dirty="0">
                <a:latin typeface="Aptos" panose="020B0004020202020204" pitchFamily="34" charset="0"/>
              </a:rPr>
              <a:t>:</a:t>
            </a:r>
          </a:p>
          <a:p>
            <a:r>
              <a:rPr lang="en-CA" sz="2400" dirty="0">
                <a:latin typeface="Aptos" panose="020B0004020202020204" pitchFamily="34" charset="0"/>
              </a:rPr>
              <a:t>Data collection visits</a:t>
            </a:r>
          </a:p>
        </p:txBody>
      </p:sp>
      <p:sp>
        <p:nvSpPr>
          <p:cNvPr id="43" name="TextBox 42">
            <a:extLst>
              <a:ext uri="{FF2B5EF4-FFF2-40B4-BE49-F238E27FC236}">
                <a16:creationId xmlns:a16="http://schemas.microsoft.com/office/drawing/2014/main" id="{BB80B8C8-9A32-7E29-C3AD-81B10F218D5B}"/>
              </a:ext>
            </a:extLst>
          </p:cNvPr>
          <p:cNvSpPr txBox="1"/>
          <p:nvPr/>
        </p:nvSpPr>
        <p:spPr>
          <a:xfrm>
            <a:off x="3420404" y="4068706"/>
            <a:ext cx="4858331" cy="830997"/>
          </a:xfrm>
          <a:prstGeom prst="rect">
            <a:avLst/>
          </a:prstGeom>
          <a:noFill/>
        </p:spPr>
        <p:txBody>
          <a:bodyPr wrap="square" rtlCol="0">
            <a:spAutoFit/>
          </a:bodyPr>
          <a:lstStyle/>
          <a:p>
            <a:r>
              <a:rPr lang="en-CA" sz="2400" b="1" u="sng" dirty="0">
                <a:latin typeface="Aptos" panose="020B0004020202020204" pitchFamily="34" charset="0"/>
              </a:rPr>
              <a:t>Third trimester</a:t>
            </a:r>
            <a:r>
              <a:rPr lang="en-CA" sz="2400" b="1" dirty="0">
                <a:latin typeface="Aptos" panose="020B0004020202020204" pitchFamily="34" charset="0"/>
              </a:rPr>
              <a:t>:</a:t>
            </a:r>
          </a:p>
          <a:p>
            <a:r>
              <a:rPr lang="en-CA" sz="2400" dirty="0">
                <a:latin typeface="Aptos" panose="020B0004020202020204" pitchFamily="34" charset="0"/>
              </a:rPr>
              <a:t>Enrollment &amp; intervention delivery</a:t>
            </a:r>
          </a:p>
        </p:txBody>
      </p:sp>
      <p:sp>
        <p:nvSpPr>
          <p:cNvPr id="69" name="TextBox 7">
            <a:extLst>
              <a:ext uri="{FF2B5EF4-FFF2-40B4-BE49-F238E27FC236}">
                <a16:creationId xmlns:a16="http://schemas.microsoft.com/office/drawing/2014/main" id="{EE7E52C6-58B3-B65B-A6BB-A181D918F69C}"/>
              </a:ext>
            </a:extLst>
          </p:cNvPr>
          <p:cNvSpPr txBox="1"/>
          <p:nvPr/>
        </p:nvSpPr>
        <p:spPr>
          <a:xfrm>
            <a:off x="1046972" y="680150"/>
            <a:ext cx="12199796" cy="1015663"/>
          </a:xfrm>
          <a:prstGeom prst="rect">
            <a:avLst/>
          </a:prstGeom>
        </p:spPr>
        <p:txBody>
          <a:bodyPr wrap="square" lIns="0" tIns="0" rIns="0" bIns="0" rtlCol="0" anchor="t">
            <a:spAutoFit/>
          </a:bodyPr>
          <a:lstStyle/>
          <a:p>
            <a:pPr lvl="0">
              <a:spcBef>
                <a:spcPct val="0"/>
              </a:spcBef>
              <a:defRPr/>
            </a:pPr>
            <a:r>
              <a:rPr lang="en-CA" sz="6600" b="1" dirty="0">
                <a:solidFill>
                  <a:sysClr val="windowText" lastClr="000000"/>
                </a:solidFill>
                <a:latin typeface="Neue Haas Grotesk Text Pro"/>
              </a:rPr>
              <a:t>Methods – Procedures</a:t>
            </a:r>
            <a:endParaRPr lang="en-CA" sz="6600" b="1" dirty="0">
              <a:solidFill>
                <a:srgbClr val="3D9072"/>
              </a:solidFill>
              <a:latin typeface="Neue Haas Grotesk Text Pro"/>
            </a:endParaRPr>
          </a:p>
        </p:txBody>
      </p:sp>
      <p:pic>
        <p:nvPicPr>
          <p:cNvPr id="71" name="Picture 70" descr="A snowy landscape with trees and a fence&#10;&#10;AI-generated content may be incorrect.">
            <a:extLst>
              <a:ext uri="{FF2B5EF4-FFF2-40B4-BE49-F238E27FC236}">
                <a16:creationId xmlns:a16="http://schemas.microsoft.com/office/drawing/2014/main" id="{84076E4A-0454-1603-353A-6120F62226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712461" y="4278773"/>
            <a:ext cx="5269053" cy="3951790"/>
          </a:xfrm>
          <a:prstGeom prst="rect">
            <a:avLst/>
          </a:prstGeom>
        </p:spPr>
      </p:pic>
      <p:pic>
        <p:nvPicPr>
          <p:cNvPr id="72" name="Picture 71">
            <a:extLst>
              <a:ext uri="{FF2B5EF4-FFF2-40B4-BE49-F238E27FC236}">
                <a16:creationId xmlns:a16="http://schemas.microsoft.com/office/drawing/2014/main" id="{C7F0203A-C89E-A6E7-8941-A4EBC80AB157}"/>
              </a:ext>
            </a:extLst>
          </p:cNvPr>
          <p:cNvPicPr>
            <a:picLocks noChangeAspect="1"/>
          </p:cNvPicPr>
          <p:nvPr/>
        </p:nvPicPr>
        <p:blipFill>
          <a:blip r:embed="rId6"/>
          <a:srcRect l="5079" t="51460" r="5244" b="2596"/>
          <a:stretch/>
        </p:blipFill>
        <p:spPr>
          <a:xfrm>
            <a:off x="12712462" y="335119"/>
            <a:ext cx="5257665" cy="3554511"/>
          </a:xfrm>
          <a:prstGeom prst="rect">
            <a:avLst/>
          </a:prstGeom>
        </p:spPr>
      </p:pic>
      <p:pic>
        <p:nvPicPr>
          <p:cNvPr id="74" name="Picture 73" descr="A person standing on a road with a bicycle&#10;&#10;AI-generated content may be incorrect.">
            <a:extLst>
              <a:ext uri="{FF2B5EF4-FFF2-40B4-BE49-F238E27FC236}">
                <a16:creationId xmlns:a16="http://schemas.microsoft.com/office/drawing/2014/main" id="{714B0CE9-FBA8-E3FA-5DF5-CE29CC687CBF}"/>
              </a:ext>
            </a:extLst>
          </p:cNvPr>
          <p:cNvPicPr>
            <a:picLocks noChangeAspect="1"/>
          </p:cNvPicPr>
          <p:nvPr/>
        </p:nvPicPr>
        <p:blipFill>
          <a:blip r:embed="rId7">
            <a:extLst>
              <a:ext uri="{28A0092B-C50C-407E-A947-70E740481C1C}">
                <a14:useLocalDpi xmlns:a14="http://schemas.microsoft.com/office/drawing/2010/main" val="0"/>
              </a:ext>
            </a:extLst>
          </a:blip>
          <a:srcRect l="12723"/>
          <a:stretch>
            <a:fillRect/>
          </a:stretch>
        </p:blipFill>
        <p:spPr>
          <a:xfrm>
            <a:off x="7266944" y="5150885"/>
            <a:ext cx="5067933" cy="3951790"/>
          </a:xfrm>
          <a:prstGeom prst="rect">
            <a:avLst/>
          </a:prstGeom>
        </p:spPr>
      </p:pic>
      <p:pic>
        <p:nvPicPr>
          <p:cNvPr id="3" name="Picture 2">
            <a:extLst>
              <a:ext uri="{FF2B5EF4-FFF2-40B4-BE49-F238E27FC236}">
                <a16:creationId xmlns:a16="http://schemas.microsoft.com/office/drawing/2014/main" id="{6F58CDE4-03D7-D682-E316-11AEFF24882E}"/>
              </a:ext>
            </a:extLst>
          </p:cNvPr>
          <p:cNvPicPr>
            <a:picLocks noChangeAspect="1"/>
          </p:cNvPicPr>
          <p:nvPr/>
        </p:nvPicPr>
        <p:blipFill>
          <a:blip r:embed="rId8" cstate="print">
            <a:extLst>
              <a:ext uri="{28A0092B-C50C-407E-A947-70E740481C1C}">
                <a14:useLocalDpi xmlns:a14="http://schemas.microsoft.com/office/drawing/2010/main" val="0"/>
              </a:ext>
            </a:extLst>
          </a:blip>
          <a:srcRect r="19549" b="14190"/>
          <a:stretch>
            <a:fillRect/>
          </a:stretch>
        </p:blipFill>
        <p:spPr>
          <a:xfrm>
            <a:off x="4084240" y="5155532"/>
            <a:ext cx="2775461" cy="3947144"/>
          </a:xfrm>
          <a:prstGeom prst="rect">
            <a:avLst/>
          </a:prstGeom>
        </p:spPr>
      </p:pic>
      <p:pic>
        <p:nvPicPr>
          <p:cNvPr id="8" name="Picture 7">
            <a:extLst>
              <a:ext uri="{FF2B5EF4-FFF2-40B4-BE49-F238E27FC236}">
                <a16:creationId xmlns:a16="http://schemas.microsoft.com/office/drawing/2014/main" id="{1063899B-8CE7-B009-3F6B-59631D591A03}"/>
              </a:ext>
            </a:extLst>
          </p:cNvPr>
          <p:cNvPicPr>
            <a:picLocks noChangeAspect="1"/>
          </p:cNvPicPr>
          <p:nvPr/>
        </p:nvPicPr>
        <p:blipFill>
          <a:blip r:embed="rId9" cstate="print">
            <a:extLst>
              <a:ext uri="{28A0092B-C50C-407E-A947-70E740481C1C}">
                <a14:useLocalDpi xmlns:a14="http://schemas.microsoft.com/office/drawing/2010/main" val="0"/>
              </a:ext>
            </a:extLst>
          </a:blip>
          <a:srcRect t="19224" b="17353"/>
          <a:stretch>
            <a:fillRect/>
          </a:stretch>
        </p:blipFill>
        <p:spPr>
          <a:xfrm>
            <a:off x="800901" y="5159626"/>
            <a:ext cx="2876096" cy="3947144"/>
          </a:xfrm>
          <a:prstGeom prst="rect">
            <a:avLst/>
          </a:prstGeom>
        </p:spPr>
      </p:pic>
    </p:spTree>
    <p:extLst>
      <p:ext uri="{BB962C8B-B14F-4D97-AF65-F5344CB8AC3E}">
        <p14:creationId xmlns:p14="http://schemas.microsoft.com/office/powerpoint/2010/main" val="12824062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518A5-DFA3-0FD1-7260-DA2E32F631D5}"/>
            </a:ext>
          </a:extLst>
        </p:cNvPr>
        <p:cNvGrpSpPr/>
        <p:nvPr/>
      </p:nvGrpSpPr>
      <p:grpSpPr>
        <a:xfrm>
          <a:off x="0" y="0"/>
          <a:ext cx="0" cy="0"/>
          <a:chOff x="0" y="0"/>
          <a:chExt cx="0" cy="0"/>
        </a:xfrm>
      </p:grpSpPr>
      <p:grpSp>
        <p:nvGrpSpPr>
          <p:cNvPr id="4" name="Group 4">
            <a:extLst>
              <a:ext uri="{FF2B5EF4-FFF2-40B4-BE49-F238E27FC236}">
                <a16:creationId xmlns:a16="http://schemas.microsoft.com/office/drawing/2014/main" id="{D7EE8463-CBFD-2F4F-B580-D2FD2B2AD2E4}"/>
              </a:ext>
            </a:extLst>
          </p:cNvPr>
          <p:cNvGrpSpPr/>
          <p:nvPr/>
        </p:nvGrpSpPr>
        <p:grpSpPr>
          <a:xfrm rot="-5400000">
            <a:off x="-5014748" y="5014748"/>
            <a:ext cx="10287000" cy="257505"/>
            <a:chOff x="0" y="0"/>
            <a:chExt cx="2709333" cy="67820"/>
          </a:xfrm>
        </p:grpSpPr>
        <p:sp>
          <p:nvSpPr>
            <p:cNvPr id="5" name="Freeform 5">
              <a:extLst>
                <a:ext uri="{FF2B5EF4-FFF2-40B4-BE49-F238E27FC236}">
                  <a16:creationId xmlns:a16="http://schemas.microsoft.com/office/drawing/2014/main" id="{A9734341-E48D-B378-E18B-E1FDB1F21D01}"/>
                </a:ext>
              </a:extLst>
            </p:cNvPr>
            <p:cNvSpPr/>
            <p:nvPr/>
          </p:nvSpPr>
          <p:spPr>
            <a:xfrm>
              <a:off x="0" y="0"/>
              <a:ext cx="2709333" cy="67820"/>
            </a:xfrm>
            <a:custGeom>
              <a:avLst/>
              <a:gdLst/>
              <a:ahLst/>
              <a:cxnLst/>
              <a:rect l="l" t="t" r="r" b="b"/>
              <a:pathLst>
                <a:path w="2709333" h="67820">
                  <a:moveTo>
                    <a:pt x="0" y="0"/>
                  </a:moveTo>
                  <a:lnTo>
                    <a:pt x="2709333" y="0"/>
                  </a:lnTo>
                  <a:lnTo>
                    <a:pt x="2709333" y="67820"/>
                  </a:lnTo>
                  <a:lnTo>
                    <a:pt x="0" y="67820"/>
                  </a:lnTo>
                  <a:close/>
                </a:path>
              </a:pathLst>
            </a:custGeom>
            <a:solidFill>
              <a:srgbClr val="F10808"/>
            </a:solidFill>
          </p:spPr>
          <p:txBody>
            <a:bodyPr/>
            <a:lstStyle/>
            <a:p>
              <a:endParaRPr lang="en-CA"/>
            </a:p>
          </p:txBody>
        </p:sp>
        <p:sp>
          <p:nvSpPr>
            <p:cNvPr id="6" name="TextBox 6">
              <a:extLst>
                <a:ext uri="{FF2B5EF4-FFF2-40B4-BE49-F238E27FC236}">
                  <a16:creationId xmlns:a16="http://schemas.microsoft.com/office/drawing/2014/main" id="{9214041B-CE23-3FBA-5C24-6E64B488F03B}"/>
                </a:ext>
              </a:extLst>
            </p:cNvPr>
            <p:cNvSpPr txBox="1"/>
            <p:nvPr/>
          </p:nvSpPr>
          <p:spPr>
            <a:xfrm>
              <a:off x="0" y="-38100"/>
              <a:ext cx="2709333" cy="105920"/>
            </a:xfrm>
            <a:prstGeom prst="rect">
              <a:avLst/>
            </a:prstGeom>
          </p:spPr>
          <p:txBody>
            <a:bodyPr lIns="50800" tIns="50800" rIns="50800" bIns="50800" rtlCol="0" anchor="ctr"/>
            <a:lstStyle/>
            <a:p>
              <a:pPr algn="ctr">
                <a:lnSpc>
                  <a:spcPts val="3079"/>
                </a:lnSpc>
              </a:pPr>
              <a:endParaRPr/>
            </a:p>
          </p:txBody>
        </p:sp>
      </p:grpSp>
      <p:grpSp>
        <p:nvGrpSpPr>
          <p:cNvPr id="11" name="Group 11">
            <a:extLst>
              <a:ext uri="{FF2B5EF4-FFF2-40B4-BE49-F238E27FC236}">
                <a16:creationId xmlns:a16="http://schemas.microsoft.com/office/drawing/2014/main" id="{CCC42BEB-D782-BA5A-7735-7BCCDA97AEB1}"/>
              </a:ext>
            </a:extLst>
          </p:cNvPr>
          <p:cNvGrpSpPr/>
          <p:nvPr/>
        </p:nvGrpSpPr>
        <p:grpSpPr>
          <a:xfrm rot="5400000">
            <a:off x="8552507" y="551507"/>
            <a:ext cx="1182986" cy="18288000"/>
            <a:chOff x="0" y="0"/>
            <a:chExt cx="311568" cy="4816593"/>
          </a:xfrm>
        </p:grpSpPr>
        <p:sp>
          <p:nvSpPr>
            <p:cNvPr id="12" name="Freeform 12">
              <a:extLst>
                <a:ext uri="{FF2B5EF4-FFF2-40B4-BE49-F238E27FC236}">
                  <a16:creationId xmlns:a16="http://schemas.microsoft.com/office/drawing/2014/main" id="{49EDDAB3-1C29-D005-24FC-7492CDBD275D}"/>
                </a:ext>
              </a:extLst>
            </p:cNvPr>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txBody>
            <a:bodyPr/>
            <a:lstStyle/>
            <a:p>
              <a:endParaRPr lang="en-CA"/>
            </a:p>
          </p:txBody>
        </p:sp>
        <p:sp>
          <p:nvSpPr>
            <p:cNvPr id="13" name="TextBox 13">
              <a:extLst>
                <a:ext uri="{FF2B5EF4-FFF2-40B4-BE49-F238E27FC236}">
                  <a16:creationId xmlns:a16="http://schemas.microsoft.com/office/drawing/2014/main" id="{56140A67-2AA1-2350-514B-C821A9AE5AC5}"/>
                </a:ext>
              </a:extLst>
            </p:cNvPr>
            <p:cNvSpPr txBox="1"/>
            <p:nvPr/>
          </p:nvSpPr>
          <p:spPr>
            <a:xfrm>
              <a:off x="0" y="171450"/>
              <a:ext cx="311568" cy="4645143"/>
            </a:xfrm>
            <a:prstGeom prst="rect">
              <a:avLst/>
            </a:prstGeom>
          </p:spPr>
          <p:txBody>
            <a:bodyPr lIns="50800" tIns="50800" rIns="50800" bIns="50800" rtlCol="0" anchor="ctr"/>
            <a:lstStyle/>
            <a:p>
              <a:pPr marL="0" lvl="0" indent="0" algn="l">
                <a:lnSpc>
                  <a:spcPts val="8499"/>
                </a:lnSpc>
                <a:spcBef>
                  <a:spcPct val="0"/>
                </a:spcBef>
              </a:pPr>
              <a:endParaRPr/>
            </a:p>
          </p:txBody>
        </p:sp>
      </p:grpSp>
      <p:sp>
        <p:nvSpPr>
          <p:cNvPr id="14" name="Freeform 14">
            <a:extLst>
              <a:ext uri="{FF2B5EF4-FFF2-40B4-BE49-F238E27FC236}">
                <a16:creationId xmlns:a16="http://schemas.microsoft.com/office/drawing/2014/main" id="{75B8A32A-C2A1-8495-CC86-B1F9D4288324}"/>
              </a:ext>
            </a:extLst>
          </p:cNvPr>
          <p:cNvSpPr/>
          <p:nvPr/>
        </p:nvSpPr>
        <p:spPr>
          <a:xfrm>
            <a:off x="-539" y="9176004"/>
            <a:ext cx="2752375" cy="102870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3"/>
            <a:stretch>
              <a:fillRect/>
            </a:stretch>
          </a:blipFill>
        </p:spPr>
        <p:txBody>
          <a:bodyPr/>
          <a:lstStyle/>
          <a:p>
            <a:endParaRPr lang="en-CA"/>
          </a:p>
        </p:txBody>
      </p:sp>
      <p:grpSp>
        <p:nvGrpSpPr>
          <p:cNvPr id="15" name="Group 15">
            <a:extLst>
              <a:ext uri="{FF2B5EF4-FFF2-40B4-BE49-F238E27FC236}">
                <a16:creationId xmlns:a16="http://schemas.microsoft.com/office/drawing/2014/main" id="{5230CF87-DE95-557B-9AF4-894115A601D6}"/>
              </a:ext>
            </a:extLst>
          </p:cNvPr>
          <p:cNvGrpSpPr/>
          <p:nvPr/>
        </p:nvGrpSpPr>
        <p:grpSpPr>
          <a:xfrm>
            <a:off x="16565291" y="9104014"/>
            <a:ext cx="1722709" cy="1182986"/>
            <a:chOff x="0" y="0"/>
            <a:chExt cx="1463276" cy="1004833"/>
          </a:xfrm>
        </p:grpSpPr>
        <p:sp>
          <p:nvSpPr>
            <p:cNvPr id="16" name="Freeform 16">
              <a:extLst>
                <a:ext uri="{FF2B5EF4-FFF2-40B4-BE49-F238E27FC236}">
                  <a16:creationId xmlns:a16="http://schemas.microsoft.com/office/drawing/2014/main" id="{939F77C6-BB0B-C6BC-B65D-67BB4101B76E}"/>
                </a:ext>
              </a:extLst>
            </p:cNvPr>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4"/>
              <a:stretch>
                <a:fillRect l="-32" r="-32"/>
              </a:stretch>
            </a:blipFill>
          </p:spPr>
          <p:txBody>
            <a:bodyPr/>
            <a:lstStyle/>
            <a:p>
              <a:endParaRPr lang="en-CA"/>
            </a:p>
          </p:txBody>
        </p:sp>
      </p:grpSp>
      <p:sp>
        <p:nvSpPr>
          <p:cNvPr id="19" name="Google Shape;409;p35">
            <a:extLst>
              <a:ext uri="{FF2B5EF4-FFF2-40B4-BE49-F238E27FC236}">
                <a16:creationId xmlns:a16="http://schemas.microsoft.com/office/drawing/2014/main" id="{85C70CD6-9C66-2F71-35C3-6DB7A8FA9990}"/>
              </a:ext>
            </a:extLst>
          </p:cNvPr>
          <p:cNvSpPr/>
          <p:nvPr/>
        </p:nvSpPr>
        <p:spPr>
          <a:xfrm>
            <a:off x="1046971" y="1954878"/>
            <a:ext cx="1218864" cy="1182987"/>
          </a:xfrm>
          <a:custGeom>
            <a:avLst/>
            <a:gdLst/>
            <a:ahLst/>
            <a:cxnLst/>
            <a:rect l="l" t="t" r="r" b="b"/>
            <a:pathLst>
              <a:path w="12270" h="12055" extrusionOk="0">
                <a:moveTo>
                  <a:pt x="6370" y="0"/>
                </a:moveTo>
                <a:lnTo>
                  <a:pt x="6096" y="20"/>
                </a:lnTo>
                <a:lnTo>
                  <a:pt x="5842" y="39"/>
                </a:lnTo>
                <a:lnTo>
                  <a:pt x="5588" y="78"/>
                </a:lnTo>
                <a:lnTo>
                  <a:pt x="5080" y="196"/>
                </a:lnTo>
                <a:lnTo>
                  <a:pt x="4572" y="332"/>
                </a:lnTo>
                <a:lnTo>
                  <a:pt x="4103" y="528"/>
                </a:lnTo>
                <a:lnTo>
                  <a:pt x="3635" y="762"/>
                </a:lnTo>
                <a:lnTo>
                  <a:pt x="3205" y="1036"/>
                </a:lnTo>
                <a:lnTo>
                  <a:pt x="2795" y="1348"/>
                </a:lnTo>
                <a:lnTo>
                  <a:pt x="2404" y="1680"/>
                </a:lnTo>
                <a:lnTo>
                  <a:pt x="2052" y="2052"/>
                </a:lnTo>
                <a:lnTo>
                  <a:pt x="1740" y="2442"/>
                </a:lnTo>
                <a:lnTo>
                  <a:pt x="1466" y="2872"/>
                </a:lnTo>
                <a:lnTo>
                  <a:pt x="1329" y="3087"/>
                </a:lnTo>
                <a:lnTo>
                  <a:pt x="1212" y="3321"/>
                </a:lnTo>
                <a:lnTo>
                  <a:pt x="958" y="3634"/>
                </a:lnTo>
                <a:lnTo>
                  <a:pt x="724" y="3986"/>
                </a:lnTo>
                <a:lnTo>
                  <a:pt x="509" y="4337"/>
                </a:lnTo>
                <a:lnTo>
                  <a:pt x="333" y="4728"/>
                </a:lnTo>
                <a:lnTo>
                  <a:pt x="196" y="5138"/>
                </a:lnTo>
                <a:lnTo>
                  <a:pt x="98" y="5568"/>
                </a:lnTo>
                <a:lnTo>
                  <a:pt x="20" y="5998"/>
                </a:lnTo>
                <a:lnTo>
                  <a:pt x="1" y="6447"/>
                </a:lnTo>
                <a:lnTo>
                  <a:pt x="1" y="6897"/>
                </a:lnTo>
                <a:lnTo>
                  <a:pt x="40" y="7326"/>
                </a:lnTo>
                <a:lnTo>
                  <a:pt x="118" y="7737"/>
                </a:lnTo>
                <a:lnTo>
                  <a:pt x="216" y="8127"/>
                </a:lnTo>
                <a:lnTo>
                  <a:pt x="352" y="8518"/>
                </a:lnTo>
                <a:lnTo>
                  <a:pt x="528" y="8870"/>
                </a:lnTo>
                <a:lnTo>
                  <a:pt x="704" y="9222"/>
                </a:lnTo>
                <a:lnTo>
                  <a:pt x="919" y="9554"/>
                </a:lnTo>
                <a:lnTo>
                  <a:pt x="1173" y="9847"/>
                </a:lnTo>
                <a:lnTo>
                  <a:pt x="1427" y="10140"/>
                </a:lnTo>
                <a:lnTo>
                  <a:pt x="1700" y="10413"/>
                </a:lnTo>
                <a:lnTo>
                  <a:pt x="2013" y="10667"/>
                </a:lnTo>
                <a:lnTo>
                  <a:pt x="2326" y="10902"/>
                </a:lnTo>
                <a:lnTo>
                  <a:pt x="2658" y="11097"/>
                </a:lnTo>
                <a:lnTo>
                  <a:pt x="3009" y="11292"/>
                </a:lnTo>
                <a:lnTo>
                  <a:pt x="3361" y="11468"/>
                </a:lnTo>
                <a:lnTo>
                  <a:pt x="3732" y="11625"/>
                </a:lnTo>
                <a:lnTo>
                  <a:pt x="4103" y="11742"/>
                </a:lnTo>
                <a:lnTo>
                  <a:pt x="4494" y="11839"/>
                </a:lnTo>
                <a:lnTo>
                  <a:pt x="4885" y="11937"/>
                </a:lnTo>
                <a:lnTo>
                  <a:pt x="5295" y="11996"/>
                </a:lnTo>
                <a:lnTo>
                  <a:pt x="5686" y="12035"/>
                </a:lnTo>
                <a:lnTo>
                  <a:pt x="6096" y="12054"/>
                </a:lnTo>
                <a:lnTo>
                  <a:pt x="6506" y="12035"/>
                </a:lnTo>
                <a:lnTo>
                  <a:pt x="6897" y="11996"/>
                </a:lnTo>
                <a:lnTo>
                  <a:pt x="7307" y="11937"/>
                </a:lnTo>
                <a:lnTo>
                  <a:pt x="7698" y="11859"/>
                </a:lnTo>
                <a:lnTo>
                  <a:pt x="8089" y="11761"/>
                </a:lnTo>
                <a:lnTo>
                  <a:pt x="8460" y="11625"/>
                </a:lnTo>
                <a:lnTo>
                  <a:pt x="8831" y="11468"/>
                </a:lnTo>
                <a:lnTo>
                  <a:pt x="9203" y="11292"/>
                </a:lnTo>
                <a:lnTo>
                  <a:pt x="9554" y="11077"/>
                </a:lnTo>
                <a:lnTo>
                  <a:pt x="9906" y="10804"/>
                </a:lnTo>
                <a:lnTo>
                  <a:pt x="10258" y="10530"/>
                </a:lnTo>
                <a:lnTo>
                  <a:pt x="10570" y="10237"/>
                </a:lnTo>
                <a:lnTo>
                  <a:pt x="10863" y="9905"/>
                </a:lnTo>
                <a:lnTo>
                  <a:pt x="11117" y="9573"/>
                </a:lnTo>
                <a:lnTo>
                  <a:pt x="11352" y="9222"/>
                </a:lnTo>
                <a:lnTo>
                  <a:pt x="11547" y="8850"/>
                </a:lnTo>
                <a:lnTo>
                  <a:pt x="11742" y="8479"/>
                </a:lnTo>
                <a:lnTo>
                  <a:pt x="11879" y="8088"/>
                </a:lnTo>
                <a:lnTo>
                  <a:pt x="12016" y="7698"/>
                </a:lnTo>
                <a:lnTo>
                  <a:pt x="12113" y="7287"/>
                </a:lnTo>
                <a:lnTo>
                  <a:pt x="12192" y="6877"/>
                </a:lnTo>
                <a:lnTo>
                  <a:pt x="12231" y="6467"/>
                </a:lnTo>
                <a:lnTo>
                  <a:pt x="12270" y="6057"/>
                </a:lnTo>
                <a:lnTo>
                  <a:pt x="12250" y="5646"/>
                </a:lnTo>
                <a:lnTo>
                  <a:pt x="12231" y="5236"/>
                </a:lnTo>
                <a:lnTo>
                  <a:pt x="12172" y="4826"/>
                </a:lnTo>
                <a:lnTo>
                  <a:pt x="12094" y="4415"/>
                </a:lnTo>
                <a:lnTo>
                  <a:pt x="11977" y="4025"/>
                </a:lnTo>
                <a:lnTo>
                  <a:pt x="11860" y="3634"/>
                </a:lnTo>
                <a:lnTo>
                  <a:pt x="11684" y="3263"/>
                </a:lnTo>
                <a:lnTo>
                  <a:pt x="11508" y="2892"/>
                </a:lnTo>
                <a:lnTo>
                  <a:pt x="11293" y="2540"/>
                </a:lnTo>
                <a:lnTo>
                  <a:pt x="11059" y="2208"/>
                </a:lnTo>
                <a:lnTo>
                  <a:pt x="10805" y="1895"/>
                </a:lnTo>
                <a:lnTo>
                  <a:pt x="10511" y="1583"/>
                </a:lnTo>
                <a:lnTo>
                  <a:pt x="10199" y="1309"/>
                </a:lnTo>
                <a:lnTo>
                  <a:pt x="9867" y="1055"/>
                </a:lnTo>
                <a:lnTo>
                  <a:pt x="9496" y="801"/>
                </a:lnTo>
                <a:lnTo>
                  <a:pt x="9105" y="606"/>
                </a:lnTo>
                <a:lnTo>
                  <a:pt x="8695" y="410"/>
                </a:lnTo>
                <a:lnTo>
                  <a:pt x="8265" y="254"/>
                </a:lnTo>
                <a:lnTo>
                  <a:pt x="7991" y="176"/>
                </a:lnTo>
                <a:lnTo>
                  <a:pt x="7718" y="117"/>
                </a:lnTo>
                <a:lnTo>
                  <a:pt x="7444" y="59"/>
                </a:lnTo>
                <a:lnTo>
                  <a:pt x="7171" y="39"/>
                </a:lnTo>
                <a:lnTo>
                  <a:pt x="6897" y="0"/>
                </a:lnTo>
                <a:close/>
              </a:path>
            </a:pathLst>
          </a:custGeom>
          <a:solidFill>
            <a:srgbClr val="869FB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sz="3600" b="1" dirty="0">
                <a:solidFill>
                  <a:schemeClr val="tx1">
                    <a:lumMod val="85000"/>
                    <a:lumOff val="15000"/>
                  </a:schemeClr>
                </a:solidFill>
                <a:latin typeface="Aptos" panose="020B0004020202020204" pitchFamily="34" charset="0"/>
              </a:rPr>
              <a:t>1</a:t>
            </a:r>
            <a:endParaRPr sz="3600" b="1" dirty="0">
              <a:solidFill>
                <a:schemeClr val="tx1">
                  <a:lumMod val="85000"/>
                  <a:lumOff val="15000"/>
                </a:schemeClr>
              </a:solidFill>
              <a:latin typeface="Aptos" panose="020B0004020202020204" pitchFamily="34" charset="0"/>
            </a:endParaRPr>
          </a:p>
        </p:txBody>
      </p:sp>
      <p:sp>
        <p:nvSpPr>
          <p:cNvPr id="20" name="Google Shape;414;p35">
            <a:extLst>
              <a:ext uri="{FF2B5EF4-FFF2-40B4-BE49-F238E27FC236}">
                <a16:creationId xmlns:a16="http://schemas.microsoft.com/office/drawing/2014/main" id="{3A75F8BC-1E9E-E05B-4ED7-E84B1439A234}"/>
              </a:ext>
            </a:extLst>
          </p:cNvPr>
          <p:cNvSpPr txBox="1">
            <a:spLocks/>
          </p:cNvSpPr>
          <p:nvPr/>
        </p:nvSpPr>
        <p:spPr>
          <a:xfrm>
            <a:off x="2412494" y="2085464"/>
            <a:ext cx="14672348" cy="1045090"/>
          </a:xfrm>
          <a:prstGeom prst="rect">
            <a:avLst/>
          </a:prstGeom>
        </p:spPr>
        <p:txBody>
          <a:bodyPr spcFirstLastPara="1" wrap="square" lIns="91425" tIns="91425" rIns="91425" bIns="91425" anchor="b"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 b="1" dirty="0">
                <a:latin typeface="Aptos" panose="020B0004020202020204" pitchFamily="34" charset="0"/>
              </a:rPr>
              <a:t>Neonatal mortality rate (NMR):</a:t>
            </a:r>
            <a:r>
              <a:rPr lang="en" dirty="0">
                <a:latin typeface="Aptos" panose="020B0004020202020204" pitchFamily="34" charset="0"/>
              </a:rPr>
              <a:t> </a:t>
            </a:r>
            <a:r>
              <a:rPr lang="en-US" dirty="0">
                <a:latin typeface="Aptos" panose="020B0004020202020204" pitchFamily="34" charset="0"/>
              </a:rPr>
              <a:t>Deaths of live-born children within 28 days after delivery, per 1,000 live births</a:t>
            </a:r>
          </a:p>
        </p:txBody>
      </p:sp>
      <p:sp>
        <p:nvSpPr>
          <p:cNvPr id="21" name="Google Shape;409;p35">
            <a:extLst>
              <a:ext uri="{FF2B5EF4-FFF2-40B4-BE49-F238E27FC236}">
                <a16:creationId xmlns:a16="http://schemas.microsoft.com/office/drawing/2014/main" id="{772315DA-CAE2-232F-4DDC-BED495DD22FD}"/>
              </a:ext>
            </a:extLst>
          </p:cNvPr>
          <p:cNvSpPr/>
          <p:nvPr/>
        </p:nvSpPr>
        <p:spPr>
          <a:xfrm>
            <a:off x="1046971" y="3390712"/>
            <a:ext cx="1218864" cy="1182987"/>
          </a:xfrm>
          <a:custGeom>
            <a:avLst/>
            <a:gdLst/>
            <a:ahLst/>
            <a:cxnLst/>
            <a:rect l="l" t="t" r="r" b="b"/>
            <a:pathLst>
              <a:path w="12270" h="12055" extrusionOk="0">
                <a:moveTo>
                  <a:pt x="6370" y="0"/>
                </a:moveTo>
                <a:lnTo>
                  <a:pt x="6096" y="20"/>
                </a:lnTo>
                <a:lnTo>
                  <a:pt x="5842" y="39"/>
                </a:lnTo>
                <a:lnTo>
                  <a:pt x="5588" y="78"/>
                </a:lnTo>
                <a:lnTo>
                  <a:pt x="5080" y="196"/>
                </a:lnTo>
                <a:lnTo>
                  <a:pt x="4572" y="332"/>
                </a:lnTo>
                <a:lnTo>
                  <a:pt x="4103" y="528"/>
                </a:lnTo>
                <a:lnTo>
                  <a:pt x="3635" y="762"/>
                </a:lnTo>
                <a:lnTo>
                  <a:pt x="3205" y="1036"/>
                </a:lnTo>
                <a:lnTo>
                  <a:pt x="2795" y="1348"/>
                </a:lnTo>
                <a:lnTo>
                  <a:pt x="2404" y="1680"/>
                </a:lnTo>
                <a:lnTo>
                  <a:pt x="2052" y="2052"/>
                </a:lnTo>
                <a:lnTo>
                  <a:pt x="1740" y="2442"/>
                </a:lnTo>
                <a:lnTo>
                  <a:pt x="1466" y="2872"/>
                </a:lnTo>
                <a:lnTo>
                  <a:pt x="1329" y="3087"/>
                </a:lnTo>
                <a:lnTo>
                  <a:pt x="1212" y="3321"/>
                </a:lnTo>
                <a:lnTo>
                  <a:pt x="958" y="3634"/>
                </a:lnTo>
                <a:lnTo>
                  <a:pt x="724" y="3986"/>
                </a:lnTo>
                <a:lnTo>
                  <a:pt x="509" y="4337"/>
                </a:lnTo>
                <a:lnTo>
                  <a:pt x="333" y="4728"/>
                </a:lnTo>
                <a:lnTo>
                  <a:pt x="196" y="5138"/>
                </a:lnTo>
                <a:lnTo>
                  <a:pt x="98" y="5568"/>
                </a:lnTo>
                <a:lnTo>
                  <a:pt x="20" y="5998"/>
                </a:lnTo>
                <a:lnTo>
                  <a:pt x="1" y="6447"/>
                </a:lnTo>
                <a:lnTo>
                  <a:pt x="1" y="6897"/>
                </a:lnTo>
                <a:lnTo>
                  <a:pt x="40" y="7326"/>
                </a:lnTo>
                <a:lnTo>
                  <a:pt x="118" y="7737"/>
                </a:lnTo>
                <a:lnTo>
                  <a:pt x="216" y="8127"/>
                </a:lnTo>
                <a:lnTo>
                  <a:pt x="352" y="8518"/>
                </a:lnTo>
                <a:lnTo>
                  <a:pt x="528" y="8870"/>
                </a:lnTo>
                <a:lnTo>
                  <a:pt x="704" y="9222"/>
                </a:lnTo>
                <a:lnTo>
                  <a:pt x="919" y="9554"/>
                </a:lnTo>
                <a:lnTo>
                  <a:pt x="1173" y="9847"/>
                </a:lnTo>
                <a:lnTo>
                  <a:pt x="1427" y="10140"/>
                </a:lnTo>
                <a:lnTo>
                  <a:pt x="1700" y="10413"/>
                </a:lnTo>
                <a:lnTo>
                  <a:pt x="2013" y="10667"/>
                </a:lnTo>
                <a:lnTo>
                  <a:pt x="2326" y="10902"/>
                </a:lnTo>
                <a:lnTo>
                  <a:pt x="2658" y="11097"/>
                </a:lnTo>
                <a:lnTo>
                  <a:pt x="3009" y="11292"/>
                </a:lnTo>
                <a:lnTo>
                  <a:pt x="3361" y="11468"/>
                </a:lnTo>
                <a:lnTo>
                  <a:pt x="3732" y="11625"/>
                </a:lnTo>
                <a:lnTo>
                  <a:pt x="4103" y="11742"/>
                </a:lnTo>
                <a:lnTo>
                  <a:pt x="4494" y="11839"/>
                </a:lnTo>
                <a:lnTo>
                  <a:pt x="4885" y="11937"/>
                </a:lnTo>
                <a:lnTo>
                  <a:pt x="5295" y="11996"/>
                </a:lnTo>
                <a:lnTo>
                  <a:pt x="5686" y="12035"/>
                </a:lnTo>
                <a:lnTo>
                  <a:pt x="6096" y="12054"/>
                </a:lnTo>
                <a:lnTo>
                  <a:pt x="6506" y="12035"/>
                </a:lnTo>
                <a:lnTo>
                  <a:pt x="6897" y="11996"/>
                </a:lnTo>
                <a:lnTo>
                  <a:pt x="7307" y="11937"/>
                </a:lnTo>
                <a:lnTo>
                  <a:pt x="7698" y="11859"/>
                </a:lnTo>
                <a:lnTo>
                  <a:pt x="8089" y="11761"/>
                </a:lnTo>
                <a:lnTo>
                  <a:pt x="8460" y="11625"/>
                </a:lnTo>
                <a:lnTo>
                  <a:pt x="8831" y="11468"/>
                </a:lnTo>
                <a:lnTo>
                  <a:pt x="9203" y="11292"/>
                </a:lnTo>
                <a:lnTo>
                  <a:pt x="9554" y="11077"/>
                </a:lnTo>
                <a:lnTo>
                  <a:pt x="9906" y="10804"/>
                </a:lnTo>
                <a:lnTo>
                  <a:pt x="10258" y="10530"/>
                </a:lnTo>
                <a:lnTo>
                  <a:pt x="10570" y="10237"/>
                </a:lnTo>
                <a:lnTo>
                  <a:pt x="10863" y="9905"/>
                </a:lnTo>
                <a:lnTo>
                  <a:pt x="11117" y="9573"/>
                </a:lnTo>
                <a:lnTo>
                  <a:pt x="11352" y="9222"/>
                </a:lnTo>
                <a:lnTo>
                  <a:pt x="11547" y="8850"/>
                </a:lnTo>
                <a:lnTo>
                  <a:pt x="11742" y="8479"/>
                </a:lnTo>
                <a:lnTo>
                  <a:pt x="11879" y="8088"/>
                </a:lnTo>
                <a:lnTo>
                  <a:pt x="12016" y="7698"/>
                </a:lnTo>
                <a:lnTo>
                  <a:pt x="12113" y="7287"/>
                </a:lnTo>
                <a:lnTo>
                  <a:pt x="12192" y="6877"/>
                </a:lnTo>
                <a:lnTo>
                  <a:pt x="12231" y="6467"/>
                </a:lnTo>
                <a:lnTo>
                  <a:pt x="12270" y="6057"/>
                </a:lnTo>
                <a:lnTo>
                  <a:pt x="12250" y="5646"/>
                </a:lnTo>
                <a:lnTo>
                  <a:pt x="12231" y="5236"/>
                </a:lnTo>
                <a:lnTo>
                  <a:pt x="12172" y="4826"/>
                </a:lnTo>
                <a:lnTo>
                  <a:pt x="12094" y="4415"/>
                </a:lnTo>
                <a:lnTo>
                  <a:pt x="11977" y="4025"/>
                </a:lnTo>
                <a:lnTo>
                  <a:pt x="11860" y="3634"/>
                </a:lnTo>
                <a:lnTo>
                  <a:pt x="11684" y="3263"/>
                </a:lnTo>
                <a:lnTo>
                  <a:pt x="11508" y="2892"/>
                </a:lnTo>
                <a:lnTo>
                  <a:pt x="11293" y="2540"/>
                </a:lnTo>
                <a:lnTo>
                  <a:pt x="11059" y="2208"/>
                </a:lnTo>
                <a:lnTo>
                  <a:pt x="10805" y="1895"/>
                </a:lnTo>
                <a:lnTo>
                  <a:pt x="10511" y="1583"/>
                </a:lnTo>
                <a:lnTo>
                  <a:pt x="10199" y="1309"/>
                </a:lnTo>
                <a:lnTo>
                  <a:pt x="9867" y="1055"/>
                </a:lnTo>
                <a:lnTo>
                  <a:pt x="9496" y="801"/>
                </a:lnTo>
                <a:lnTo>
                  <a:pt x="9105" y="606"/>
                </a:lnTo>
                <a:lnTo>
                  <a:pt x="8695" y="410"/>
                </a:lnTo>
                <a:lnTo>
                  <a:pt x="8265" y="254"/>
                </a:lnTo>
                <a:lnTo>
                  <a:pt x="7991" y="176"/>
                </a:lnTo>
                <a:lnTo>
                  <a:pt x="7718" y="117"/>
                </a:lnTo>
                <a:lnTo>
                  <a:pt x="7444" y="59"/>
                </a:lnTo>
                <a:lnTo>
                  <a:pt x="7171" y="39"/>
                </a:lnTo>
                <a:lnTo>
                  <a:pt x="6897" y="0"/>
                </a:lnTo>
                <a:close/>
              </a:path>
            </a:pathLst>
          </a:custGeom>
          <a:solidFill>
            <a:srgbClr val="869FB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sz="3600" b="1" dirty="0">
                <a:solidFill>
                  <a:schemeClr val="tx1">
                    <a:lumMod val="85000"/>
                    <a:lumOff val="15000"/>
                  </a:schemeClr>
                </a:solidFill>
                <a:latin typeface="Aptos" panose="020B0004020202020204" pitchFamily="34" charset="0"/>
              </a:rPr>
              <a:t>2</a:t>
            </a:r>
            <a:endParaRPr sz="3600" b="1" dirty="0">
              <a:solidFill>
                <a:schemeClr val="tx1">
                  <a:lumMod val="85000"/>
                  <a:lumOff val="15000"/>
                </a:schemeClr>
              </a:solidFill>
              <a:latin typeface="Aptos" panose="020B0004020202020204" pitchFamily="34" charset="0"/>
            </a:endParaRPr>
          </a:p>
        </p:txBody>
      </p:sp>
      <p:sp>
        <p:nvSpPr>
          <p:cNvPr id="22" name="Google Shape;414;p35">
            <a:extLst>
              <a:ext uri="{FF2B5EF4-FFF2-40B4-BE49-F238E27FC236}">
                <a16:creationId xmlns:a16="http://schemas.microsoft.com/office/drawing/2014/main" id="{8CABD600-9C7B-1531-A66D-D9E7CF95DF27}"/>
              </a:ext>
            </a:extLst>
          </p:cNvPr>
          <p:cNvSpPr txBox="1">
            <a:spLocks/>
          </p:cNvSpPr>
          <p:nvPr/>
        </p:nvSpPr>
        <p:spPr>
          <a:xfrm>
            <a:off x="2412493" y="3532260"/>
            <a:ext cx="15224533" cy="103047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04800" algn="ctr" rtl="0">
              <a:lnSpc>
                <a:spcPct val="100000"/>
              </a:lnSpc>
              <a:spcBef>
                <a:spcPts val="0"/>
              </a:spcBef>
              <a:spcAft>
                <a:spcPts val="0"/>
              </a:spcAft>
              <a:buClr>
                <a:schemeClr val="lt1"/>
              </a:buClr>
              <a:buSzPts val="2400"/>
              <a:buFont typeface="Raleway"/>
              <a:buNone/>
              <a:defRPr sz="1800" b="1" i="0" u="none" strike="noStrike" cap="none">
                <a:solidFill>
                  <a:schemeClr val="lt1"/>
                </a:solidFill>
                <a:latin typeface="Be Vietnam Pro"/>
                <a:ea typeface="Be Vietnam Pro"/>
                <a:cs typeface="Be Vietnam Pro"/>
                <a:sym typeface="Be Vietnam Pro"/>
              </a:defRPr>
            </a:lvl1pPr>
            <a:lvl2pPr marL="914400" marR="0" lvl="1" indent="-304800" algn="ctr" rtl="0">
              <a:lnSpc>
                <a:spcPct val="100000"/>
              </a:lnSpc>
              <a:spcBef>
                <a:spcPts val="0"/>
              </a:spcBef>
              <a:spcAft>
                <a:spcPts val="0"/>
              </a:spcAft>
              <a:buClr>
                <a:schemeClr val="lt1"/>
              </a:buClr>
              <a:buSzPts val="2400"/>
              <a:buFont typeface="Raleway"/>
              <a:buNone/>
              <a:defRPr sz="2400" b="1" i="0" u="none" strike="noStrike" cap="none">
                <a:solidFill>
                  <a:schemeClr val="lt1"/>
                </a:solidFill>
                <a:latin typeface="Raleway"/>
                <a:ea typeface="Raleway"/>
                <a:cs typeface="Raleway"/>
                <a:sym typeface="Raleway"/>
              </a:defRPr>
            </a:lvl2pPr>
            <a:lvl3pPr marL="1371600" marR="0" lvl="2" indent="-304800" algn="ctr" rtl="0">
              <a:lnSpc>
                <a:spcPct val="100000"/>
              </a:lnSpc>
              <a:spcBef>
                <a:spcPts val="0"/>
              </a:spcBef>
              <a:spcAft>
                <a:spcPts val="0"/>
              </a:spcAft>
              <a:buClr>
                <a:schemeClr val="lt1"/>
              </a:buClr>
              <a:buSzPts val="2400"/>
              <a:buFont typeface="Raleway"/>
              <a:buNone/>
              <a:defRPr sz="2400" b="1" i="0" u="none" strike="noStrike" cap="none">
                <a:solidFill>
                  <a:schemeClr val="lt1"/>
                </a:solidFill>
                <a:latin typeface="Raleway"/>
                <a:ea typeface="Raleway"/>
                <a:cs typeface="Raleway"/>
                <a:sym typeface="Raleway"/>
              </a:defRPr>
            </a:lvl3pPr>
            <a:lvl4pPr marL="1828800" marR="0" lvl="3" indent="-304800" algn="ctr" rtl="0">
              <a:lnSpc>
                <a:spcPct val="100000"/>
              </a:lnSpc>
              <a:spcBef>
                <a:spcPts val="0"/>
              </a:spcBef>
              <a:spcAft>
                <a:spcPts val="0"/>
              </a:spcAft>
              <a:buClr>
                <a:schemeClr val="lt1"/>
              </a:buClr>
              <a:buSzPts val="2400"/>
              <a:buFont typeface="Raleway"/>
              <a:buNone/>
              <a:defRPr sz="2400" b="1" i="0" u="none" strike="noStrike" cap="none">
                <a:solidFill>
                  <a:schemeClr val="lt1"/>
                </a:solidFill>
                <a:latin typeface="Raleway"/>
                <a:ea typeface="Raleway"/>
                <a:cs typeface="Raleway"/>
                <a:sym typeface="Raleway"/>
              </a:defRPr>
            </a:lvl4pPr>
            <a:lvl5pPr marL="2286000" marR="0" lvl="4" indent="-304800" algn="ctr" rtl="0">
              <a:lnSpc>
                <a:spcPct val="100000"/>
              </a:lnSpc>
              <a:spcBef>
                <a:spcPts val="0"/>
              </a:spcBef>
              <a:spcAft>
                <a:spcPts val="0"/>
              </a:spcAft>
              <a:buClr>
                <a:schemeClr val="lt1"/>
              </a:buClr>
              <a:buSzPts val="2400"/>
              <a:buFont typeface="Raleway"/>
              <a:buNone/>
              <a:defRPr sz="2400" b="1" i="0" u="none" strike="noStrike" cap="none">
                <a:solidFill>
                  <a:schemeClr val="lt1"/>
                </a:solidFill>
                <a:latin typeface="Raleway"/>
                <a:ea typeface="Raleway"/>
                <a:cs typeface="Raleway"/>
                <a:sym typeface="Raleway"/>
              </a:defRPr>
            </a:lvl5pPr>
            <a:lvl6pPr marL="2743200" marR="0" lvl="5" indent="-304800" algn="ctr" rtl="0">
              <a:lnSpc>
                <a:spcPct val="100000"/>
              </a:lnSpc>
              <a:spcBef>
                <a:spcPts val="0"/>
              </a:spcBef>
              <a:spcAft>
                <a:spcPts val="0"/>
              </a:spcAft>
              <a:buClr>
                <a:schemeClr val="lt1"/>
              </a:buClr>
              <a:buSzPts val="2400"/>
              <a:buFont typeface="Raleway"/>
              <a:buNone/>
              <a:defRPr sz="2400" b="1" i="0" u="none" strike="noStrike" cap="none">
                <a:solidFill>
                  <a:schemeClr val="lt1"/>
                </a:solidFill>
                <a:latin typeface="Raleway"/>
                <a:ea typeface="Raleway"/>
                <a:cs typeface="Raleway"/>
                <a:sym typeface="Raleway"/>
              </a:defRPr>
            </a:lvl6pPr>
            <a:lvl7pPr marL="3200400" marR="0" lvl="6" indent="-304800" algn="ctr" rtl="0">
              <a:lnSpc>
                <a:spcPct val="100000"/>
              </a:lnSpc>
              <a:spcBef>
                <a:spcPts val="0"/>
              </a:spcBef>
              <a:spcAft>
                <a:spcPts val="0"/>
              </a:spcAft>
              <a:buClr>
                <a:schemeClr val="lt1"/>
              </a:buClr>
              <a:buSzPts val="2400"/>
              <a:buFont typeface="Raleway"/>
              <a:buNone/>
              <a:defRPr sz="2400" b="1" i="0" u="none" strike="noStrike" cap="none">
                <a:solidFill>
                  <a:schemeClr val="lt1"/>
                </a:solidFill>
                <a:latin typeface="Raleway"/>
                <a:ea typeface="Raleway"/>
                <a:cs typeface="Raleway"/>
                <a:sym typeface="Raleway"/>
              </a:defRPr>
            </a:lvl7pPr>
            <a:lvl8pPr marL="3657600" marR="0" lvl="7" indent="-304800" algn="ctr" rtl="0">
              <a:lnSpc>
                <a:spcPct val="100000"/>
              </a:lnSpc>
              <a:spcBef>
                <a:spcPts val="0"/>
              </a:spcBef>
              <a:spcAft>
                <a:spcPts val="0"/>
              </a:spcAft>
              <a:buClr>
                <a:schemeClr val="lt1"/>
              </a:buClr>
              <a:buSzPts val="2400"/>
              <a:buFont typeface="Raleway"/>
              <a:buNone/>
              <a:defRPr sz="2400" b="1" i="0" u="none" strike="noStrike" cap="none">
                <a:solidFill>
                  <a:schemeClr val="lt1"/>
                </a:solidFill>
                <a:latin typeface="Raleway"/>
                <a:ea typeface="Raleway"/>
                <a:cs typeface="Raleway"/>
                <a:sym typeface="Raleway"/>
              </a:defRPr>
            </a:lvl8pPr>
            <a:lvl9pPr marL="4114800" marR="0" lvl="8" indent="-304800" algn="ctr" rtl="0">
              <a:lnSpc>
                <a:spcPct val="100000"/>
              </a:lnSpc>
              <a:spcBef>
                <a:spcPts val="0"/>
              </a:spcBef>
              <a:spcAft>
                <a:spcPts val="0"/>
              </a:spcAft>
              <a:buClr>
                <a:schemeClr val="lt1"/>
              </a:buClr>
              <a:buSzPts val="2400"/>
              <a:buFont typeface="Raleway"/>
              <a:buNone/>
              <a:defRPr sz="2400" b="1" i="0" u="none" strike="noStrike" cap="none">
                <a:solidFill>
                  <a:schemeClr val="lt1"/>
                </a:solidFill>
                <a:latin typeface="Raleway"/>
                <a:ea typeface="Raleway"/>
                <a:cs typeface="Raleway"/>
                <a:sym typeface="Raleway"/>
              </a:defRPr>
            </a:lvl9pPr>
          </a:lstStyle>
          <a:p>
            <a:pPr marL="0" indent="0" algn="l"/>
            <a:r>
              <a:rPr lang="en-CA" sz="3200" dirty="0">
                <a:solidFill>
                  <a:schemeClr val="tx1"/>
                </a:solidFill>
                <a:latin typeface="Aptos" panose="020B0004020202020204" pitchFamily="34" charset="0"/>
              </a:rPr>
              <a:t>Omphalitis (umbilical cord stump infection): </a:t>
            </a:r>
            <a:r>
              <a:rPr lang="en-US" sz="3200" b="0" dirty="0">
                <a:solidFill>
                  <a:schemeClr val="tx1"/>
                </a:solidFill>
                <a:latin typeface="Aptos" panose="020B0004020202020204" pitchFamily="34" charset="0"/>
              </a:rPr>
              <a:t>Proportion of live births with redness or pus on the umbilical stump or surrounding ski</a:t>
            </a:r>
            <a:r>
              <a:rPr lang="en-US" sz="3200" b="0" dirty="0">
                <a:solidFill>
                  <a:schemeClr val="tx1">
                    <a:lumMod val="85000"/>
                    <a:lumOff val="15000"/>
                  </a:schemeClr>
                </a:solidFill>
                <a:latin typeface="Aptos" panose="020B0004020202020204" pitchFamily="34" charset="0"/>
              </a:rPr>
              <a:t>n within 28 days after delivery</a:t>
            </a:r>
          </a:p>
        </p:txBody>
      </p:sp>
      <p:sp>
        <p:nvSpPr>
          <p:cNvPr id="23" name="Google Shape;409;p35">
            <a:extLst>
              <a:ext uri="{FF2B5EF4-FFF2-40B4-BE49-F238E27FC236}">
                <a16:creationId xmlns:a16="http://schemas.microsoft.com/office/drawing/2014/main" id="{CC2EF572-47EE-16B7-606A-3E9318F06C05}"/>
              </a:ext>
            </a:extLst>
          </p:cNvPr>
          <p:cNvSpPr/>
          <p:nvPr/>
        </p:nvSpPr>
        <p:spPr>
          <a:xfrm>
            <a:off x="1046971" y="4850115"/>
            <a:ext cx="1218864" cy="1182987"/>
          </a:xfrm>
          <a:custGeom>
            <a:avLst/>
            <a:gdLst/>
            <a:ahLst/>
            <a:cxnLst/>
            <a:rect l="l" t="t" r="r" b="b"/>
            <a:pathLst>
              <a:path w="12270" h="12055" extrusionOk="0">
                <a:moveTo>
                  <a:pt x="6370" y="0"/>
                </a:moveTo>
                <a:lnTo>
                  <a:pt x="6096" y="20"/>
                </a:lnTo>
                <a:lnTo>
                  <a:pt x="5842" y="39"/>
                </a:lnTo>
                <a:lnTo>
                  <a:pt x="5588" y="78"/>
                </a:lnTo>
                <a:lnTo>
                  <a:pt x="5080" y="196"/>
                </a:lnTo>
                <a:lnTo>
                  <a:pt x="4572" y="332"/>
                </a:lnTo>
                <a:lnTo>
                  <a:pt x="4103" y="528"/>
                </a:lnTo>
                <a:lnTo>
                  <a:pt x="3635" y="762"/>
                </a:lnTo>
                <a:lnTo>
                  <a:pt x="3205" y="1036"/>
                </a:lnTo>
                <a:lnTo>
                  <a:pt x="2795" y="1348"/>
                </a:lnTo>
                <a:lnTo>
                  <a:pt x="2404" y="1680"/>
                </a:lnTo>
                <a:lnTo>
                  <a:pt x="2052" y="2052"/>
                </a:lnTo>
                <a:lnTo>
                  <a:pt x="1740" y="2442"/>
                </a:lnTo>
                <a:lnTo>
                  <a:pt x="1466" y="2872"/>
                </a:lnTo>
                <a:lnTo>
                  <a:pt x="1329" y="3087"/>
                </a:lnTo>
                <a:lnTo>
                  <a:pt x="1212" y="3321"/>
                </a:lnTo>
                <a:lnTo>
                  <a:pt x="958" y="3634"/>
                </a:lnTo>
                <a:lnTo>
                  <a:pt x="724" y="3986"/>
                </a:lnTo>
                <a:lnTo>
                  <a:pt x="509" y="4337"/>
                </a:lnTo>
                <a:lnTo>
                  <a:pt x="333" y="4728"/>
                </a:lnTo>
                <a:lnTo>
                  <a:pt x="196" y="5138"/>
                </a:lnTo>
                <a:lnTo>
                  <a:pt x="98" y="5568"/>
                </a:lnTo>
                <a:lnTo>
                  <a:pt x="20" y="5998"/>
                </a:lnTo>
                <a:lnTo>
                  <a:pt x="1" y="6447"/>
                </a:lnTo>
                <a:lnTo>
                  <a:pt x="1" y="6897"/>
                </a:lnTo>
                <a:lnTo>
                  <a:pt x="40" y="7326"/>
                </a:lnTo>
                <a:lnTo>
                  <a:pt x="118" y="7737"/>
                </a:lnTo>
                <a:lnTo>
                  <a:pt x="216" y="8127"/>
                </a:lnTo>
                <a:lnTo>
                  <a:pt x="352" y="8518"/>
                </a:lnTo>
                <a:lnTo>
                  <a:pt x="528" y="8870"/>
                </a:lnTo>
                <a:lnTo>
                  <a:pt x="704" y="9222"/>
                </a:lnTo>
                <a:lnTo>
                  <a:pt x="919" y="9554"/>
                </a:lnTo>
                <a:lnTo>
                  <a:pt x="1173" y="9847"/>
                </a:lnTo>
                <a:lnTo>
                  <a:pt x="1427" y="10140"/>
                </a:lnTo>
                <a:lnTo>
                  <a:pt x="1700" y="10413"/>
                </a:lnTo>
                <a:lnTo>
                  <a:pt x="2013" y="10667"/>
                </a:lnTo>
                <a:lnTo>
                  <a:pt x="2326" y="10902"/>
                </a:lnTo>
                <a:lnTo>
                  <a:pt x="2658" y="11097"/>
                </a:lnTo>
                <a:lnTo>
                  <a:pt x="3009" y="11292"/>
                </a:lnTo>
                <a:lnTo>
                  <a:pt x="3361" y="11468"/>
                </a:lnTo>
                <a:lnTo>
                  <a:pt x="3732" y="11625"/>
                </a:lnTo>
                <a:lnTo>
                  <a:pt x="4103" y="11742"/>
                </a:lnTo>
                <a:lnTo>
                  <a:pt x="4494" y="11839"/>
                </a:lnTo>
                <a:lnTo>
                  <a:pt x="4885" y="11937"/>
                </a:lnTo>
                <a:lnTo>
                  <a:pt x="5295" y="11996"/>
                </a:lnTo>
                <a:lnTo>
                  <a:pt x="5686" y="12035"/>
                </a:lnTo>
                <a:lnTo>
                  <a:pt x="6096" y="12054"/>
                </a:lnTo>
                <a:lnTo>
                  <a:pt x="6506" y="12035"/>
                </a:lnTo>
                <a:lnTo>
                  <a:pt x="6897" y="11996"/>
                </a:lnTo>
                <a:lnTo>
                  <a:pt x="7307" y="11937"/>
                </a:lnTo>
                <a:lnTo>
                  <a:pt x="7698" y="11859"/>
                </a:lnTo>
                <a:lnTo>
                  <a:pt x="8089" y="11761"/>
                </a:lnTo>
                <a:lnTo>
                  <a:pt x="8460" y="11625"/>
                </a:lnTo>
                <a:lnTo>
                  <a:pt x="8831" y="11468"/>
                </a:lnTo>
                <a:lnTo>
                  <a:pt x="9203" y="11292"/>
                </a:lnTo>
                <a:lnTo>
                  <a:pt x="9554" y="11077"/>
                </a:lnTo>
                <a:lnTo>
                  <a:pt x="9906" y="10804"/>
                </a:lnTo>
                <a:lnTo>
                  <a:pt x="10258" y="10530"/>
                </a:lnTo>
                <a:lnTo>
                  <a:pt x="10570" y="10237"/>
                </a:lnTo>
                <a:lnTo>
                  <a:pt x="10863" y="9905"/>
                </a:lnTo>
                <a:lnTo>
                  <a:pt x="11117" y="9573"/>
                </a:lnTo>
                <a:lnTo>
                  <a:pt x="11352" y="9222"/>
                </a:lnTo>
                <a:lnTo>
                  <a:pt x="11547" y="8850"/>
                </a:lnTo>
                <a:lnTo>
                  <a:pt x="11742" y="8479"/>
                </a:lnTo>
                <a:lnTo>
                  <a:pt x="11879" y="8088"/>
                </a:lnTo>
                <a:lnTo>
                  <a:pt x="12016" y="7698"/>
                </a:lnTo>
                <a:lnTo>
                  <a:pt x="12113" y="7287"/>
                </a:lnTo>
                <a:lnTo>
                  <a:pt x="12192" y="6877"/>
                </a:lnTo>
                <a:lnTo>
                  <a:pt x="12231" y="6467"/>
                </a:lnTo>
                <a:lnTo>
                  <a:pt x="12270" y="6057"/>
                </a:lnTo>
                <a:lnTo>
                  <a:pt x="12250" y="5646"/>
                </a:lnTo>
                <a:lnTo>
                  <a:pt x="12231" y="5236"/>
                </a:lnTo>
                <a:lnTo>
                  <a:pt x="12172" y="4826"/>
                </a:lnTo>
                <a:lnTo>
                  <a:pt x="12094" y="4415"/>
                </a:lnTo>
                <a:lnTo>
                  <a:pt x="11977" y="4025"/>
                </a:lnTo>
                <a:lnTo>
                  <a:pt x="11860" y="3634"/>
                </a:lnTo>
                <a:lnTo>
                  <a:pt x="11684" y="3263"/>
                </a:lnTo>
                <a:lnTo>
                  <a:pt x="11508" y="2892"/>
                </a:lnTo>
                <a:lnTo>
                  <a:pt x="11293" y="2540"/>
                </a:lnTo>
                <a:lnTo>
                  <a:pt x="11059" y="2208"/>
                </a:lnTo>
                <a:lnTo>
                  <a:pt x="10805" y="1895"/>
                </a:lnTo>
                <a:lnTo>
                  <a:pt x="10511" y="1583"/>
                </a:lnTo>
                <a:lnTo>
                  <a:pt x="10199" y="1309"/>
                </a:lnTo>
                <a:lnTo>
                  <a:pt x="9867" y="1055"/>
                </a:lnTo>
                <a:lnTo>
                  <a:pt x="9496" y="801"/>
                </a:lnTo>
                <a:lnTo>
                  <a:pt x="9105" y="606"/>
                </a:lnTo>
                <a:lnTo>
                  <a:pt x="8695" y="410"/>
                </a:lnTo>
                <a:lnTo>
                  <a:pt x="8265" y="254"/>
                </a:lnTo>
                <a:lnTo>
                  <a:pt x="7991" y="176"/>
                </a:lnTo>
                <a:lnTo>
                  <a:pt x="7718" y="117"/>
                </a:lnTo>
                <a:lnTo>
                  <a:pt x="7444" y="59"/>
                </a:lnTo>
                <a:lnTo>
                  <a:pt x="7171" y="39"/>
                </a:lnTo>
                <a:lnTo>
                  <a:pt x="6897" y="0"/>
                </a:lnTo>
                <a:close/>
              </a:path>
            </a:pathLst>
          </a:custGeom>
          <a:solidFill>
            <a:srgbClr val="869FB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sz="3600" b="1" dirty="0">
                <a:solidFill>
                  <a:schemeClr val="tx1">
                    <a:lumMod val="85000"/>
                    <a:lumOff val="15000"/>
                  </a:schemeClr>
                </a:solidFill>
                <a:latin typeface="Aptos" panose="020B0004020202020204" pitchFamily="34" charset="0"/>
              </a:rPr>
              <a:t>3</a:t>
            </a:r>
            <a:endParaRPr sz="3600" b="1" dirty="0">
              <a:solidFill>
                <a:schemeClr val="tx1">
                  <a:lumMod val="85000"/>
                  <a:lumOff val="15000"/>
                </a:schemeClr>
              </a:solidFill>
              <a:latin typeface="Aptos" panose="020B0004020202020204" pitchFamily="34" charset="0"/>
            </a:endParaRPr>
          </a:p>
        </p:txBody>
      </p:sp>
      <p:sp>
        <p:nvSpPr>
          <p:cNvPr id="24" name="Google Shape;414;p35">
            <a:extLst>
              <a:ext uri="{FF2B5EF4-FFF2-40B4-BE49-F238E27FC236}">
                <a16:creationId xmlns:a16="http://schemas.microsoft.com/office/drawing/2014/main" id="{22E84BB3-F19D-E2AC-A0E0-26CFBFBAD271}"/>
              </a:ext>
            </a:extLst>
          </p:cNvPr>
          <p:cNvSpPr txBox="1">
            <a:spLocks/>
          </p:cNvSpPr>
          <p:nvPr/>
        </p:nvSpPr>
        <p:spPr>
          <a:xfrm>
            <a:off x="2412494" y="4978386"/>
            <a:ext cx="14672348" cy="103047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04800" algn="ctr" rtl="0">
              <a:lnSpc>
                <a:spcPct val="100000"/>
              </a:lnSpc>
              <a:spcBef>
                <a:spcPts val="0"/>
              </a:spcBef>
              <a:spcAft>
                <a:spcPts val="0"/>
              </a:spcAft>
              <a:buClr>
                <a:schemeClr val="lt1"/>
              </a:buClr>
              <a:buSzPts val="2400"/>
              <a:buFont typeface="Raleway"/>
              <a:buNone/>
              <a:defRPr sz="1800" b="1" i="0" u="none" strike="noStrike" cap="none">
                <a:solidFill>
                  <a:schemeClr val="lt1"/>
                </a:solidFill>
                <a:latin typeface="Be Vietnam Pro"/>
                <a:ea typeface="Be Vietnam Pro"/>
                <a:cs typeface="Be Vietnam Pro"/>
                <a:sym typeface="Be Vietnam Pro"/>
              </a:defRPr>
            </a:lvl1pPr>
            <a:lvl2pPr marL="914400" marR="0" lvl="1" indent="-304800" algn="ctr" rtl="0">
              <a:lnSpc>
                <a:spcPct val="100000"/>
              </a:lnSpc>
              <a:spcBef>
                <a:spcPts val="0"/>
              </a:spcBef>
              <a:spcAft>
                <a:spcPts val="0"/>
              </a:spcAft>
              <a:buClr>
                <a:schemeClr val="lt1"/>
              </a:buClr>
              <a:buSzPts val="2400"/>
              <a:buFont typeface="Raleway"/>
              <a:buNone/>
              <a:defRPr sz="2400" b="1" i="0" u="none" strike="noStrike" cap="none">
                <a:solidFill>
                  <a:schemeClr val="lt1"/>
                </a:solidFill>
                <a:latin typeface="Raleway"/>
                <a:ea typeface="Raleway"/>
                <a:cs typeface="Raleway"/>
                <a:sym typeface="Raleway"/>
              </a:defRPr>
            </a:lvl2pPr>
            <a:lvl3pPr marL="1371600" marR="0" lvl="2" indent="-304800" algn="ctr" rtl="0">
              <a:lnSpc>
                <a:spcPct val="100000"/>
              </a:lnSpc>
              <a:spcBef>
                <a:spcPts val="0"/>
              </a:spcBef>
              <a:spcAft>
                <a:spcPts val="0"/>
              </a:spcAft>
              <a:buClr>
                <a:schemeClr val="lt1"/>
              </a:buClr>
              <a:buSzPts val="2400"/>
              <a:buFont typeface="Raleway"/>
              <a:buNone/>
              <a:defRPr sz="2400" b="1" i="0" u="none" strike="noStrike" cap="none">
                <a:solidFill>
                  <a:schemeClr val="lt1"/>
                </a:solidFill>
                <a:latin typeface="Raleway"/>
                <a:ea typeface="Raleway"/>
                <a:cs typeface="Raleway"/>
                <a:sym typeface="Raleway"/>
              </a:defRPr>
            </a:lvl3pPr>
            <a:lvl4pPr marL="1828800" marR="0" lvl="3" indent="-304800" algn="ctr" rtl="0">
              <a:lnSpc>
                <a:spcPct val="100000"/>
              </a:lnSpc>
              <a:spcBef>
                <a:spcPts val="0"/>
              </a:spcBef>
              <a:spcAft>
                <a:spcPts val="0"/>
              </a:spcAft>
              <a:buClr>
                <a:schemeClr val="lt1"/>
              </a:buClr>
              <a:buSzPts val="2400"/>
              <a:buFont typeface="Raleway"/>
              <a:buNone/>
              <a:defRPr sz="2400" b="1" i="0" u="none" strike="noStrike" cap="none">
                <a:solidFill>
                  <a:schemeClr val="lt1"/>
                </a:solidFill>
                <a:latin typeface="Raleway"/>
                <a:ea typeface="Raleway"/>
                <a:cs typeface="Raleway"/>
                <a:sym typeface="Raleway"/>
              </a:defRPr>
            </a:lvl4pPr>
            <a:lvl5pPr marL="2286000" marR="0" lvl="4" indent="-304800" algn="ctr" rtl="0">
              <a:lnSpc>
                <a:spcPct val="100000"/>
              </a:lnSpc>
              <a:spcBef>
                <a:spcPts val="0"/>
              </a:spcBef>
              <a:spcAft>
                <a:spcPts val="0"/>
              </a:spcAft>
              <a:buClr>
                <a:schemeClr val="lt1"/>
              </a:buClr>
              <a:buSzPts val="2400"/>
              <a:buFont typeface="Raleway"/>
              <a:buNone/>
              <a:defRPr sz="2400" b="1" i="0" u="none" strike="noStrike" cap="none">
                <a:solidFill>
                  <a:schemeClr val="lt1"/>
                </a:solidFill>
                <a:latin typeface="Raleway"/>
                <a:ea typeface="Raleway"/>
                <a:cs typeface="Raleway"/>
                <a:sym typeface="Raleway"/>
              </a:defRPr>
            </a:lvl5pPr>
            <a:lvl6pPr marL="2743200" marR="0" lvl="5" indent="-304800" algn="ctr" rtl="0">
              <a:lnSpc>
                <a:spcPct val="100000"/>
              </a:lnSpc>
              <a:spcBef>
                <a:spcPts val="0"/>
              </a:spcBef>
              <a:spcAft>
                <a:spcPts val="0"/>
              </a:spcAft>
              <a:buClr>
                <a:schemeClr val="lt1"/>
              </a:buClr>
              <a:buSzPts val="2400"/>
              <a:buFont typeface="Raleway"/>
              <a:buNone/>
              <a:defRPr sz="2400" b="1" i="0" u="none" strike="noStrike" cap="none">
                <a:solidFill>
                  <a:schemeClr val="lt1"/>
                </a:solidFill>
                <a:latin typeface="Raleway"/>
                <a:ea typeface="Raleway"/>
                <a:cs typeface="Raleway"/>
                <a:sym typeface="Raleway"/>
              </a:defRPr>
            </a:lvl6pPr>
            <a:lvl7pPr marL="3200400" marR="0" lvl="6" indent="-304800" algn="ctr" rtl="0">
              <a:lnSpc>
                <a:spcPct val="100000"/>
              </a:lnSpc>
              <a:spcBef>
                <a:spcPts val="0"/>
              </a:spcBef>
              <a:spcAft>
                <a:spcPts val="0"/>
              </a:spcAft>
              <a:buClr>
                <a:schemeClr val="lt1"/>
              </a:buClr>
              <a:buSzPts val="2400"/>
              <a:buFont typeface="Raleway"/>
              <a:buNone/>
              <a:defRPr sz="2400" b="1" i="0" u="none" strike="noStrike" cap="none">
                <a:solidFill>
                  <a:schemeClr val="lt1"/>
                </a:solidFill>
                <a:latin typeface="Raleway"/>
                <a:ea typeface="Raleway"/>
                <a:cs typeface="Raleway"/>
                <a:sym typeface="Raleway"/>
              </a:defRPr>
            </a:lvl7pPr>
            <a:lvl8pPr marL="3657600" marR="0" lvl="7" indent="-304800" algn="ctr" rtl="0">
              <a:lnSpc>
                <a:spcPct val="100000"/>
              </a:lnSpc>
              <a:spcBef>
                <a:spcPts val="0"/>
              </a:spcBef>
              <a:spcAft>
                <a:spcPts val="0"/>
              </a:spcAft>
              <a:buClr>
                <a:schemeClr val="lt1"/>
              </a:buClr>
              <a:buSzPts val="2400"/>
              <a:buFont typeface="Raleway"/>
              <a:buNone/>
              <a:defRPr sz="2400" b="1" i="0" u="none" strike="noStrike" cap="none">
                <a:solidFill>
                  <a:schemeClr val="lt1"/>
                </a:solidFill>
                <a:latin typeface="Raleway"/>
                <a:ea typeface="Raleway"/>
                <a:cs typeface="Raleway"/>
                <a:sym typeface="Raleway"/>
              </a:defRPr>
            </a:lvl8pPr>
            <a:lvl9pPr marL="4114800" marR="0" lvl="8" indent="-304800" algn="ctr" rtl="0">
              <a:lnSpc>
                <a:spcPct val="100000"/>
              </a:lnSpc>
              <a:spcBef>
                <a:spcPts val="0"/>
              </a:spcBef>
              <a:spcAft>
                <a:spcPts val="0"/>
              </a:spcAft>
              <a:buClr>
                <a:schemeClr val="lt1"/>
              </a:buClr>
              <a:buSzPts val="2400"/>
              <a:buFont typeface="Raleway"/>
              <a:buNone/>
              <a:defRPr sz="2400" b="1" i="0" u="none" strike="noStrike" cap="none">
                <a:solidFill>
                  <a:schemeClr val="lt1"/>
                </a:solidFill>
                <a:latin typeface="Raleway"/>
                <a:ea typeface="Raleway"/>
                <a:cs typeface="Raleway"/>
                <a:sym typeface="Raleway"/>
              </a:defRPr>
            </a:lvl9pPr>
          </a:lstStyle>
          <a:p>
            <a:pPr marL="0" indent="0" algn="l"/>
            <a:r>
              <a:rPr lang="en-CA" sz="3200" dirty="0">
                <a:solidFill>
                  <a:schemeClr val="tx1"/>
                </a:solidFill>
                <a:latin typeface="Aptos" panose="020B0004020202020204" pitchFamily="34" charset="0"/>
              </a:rPr>
              <a:t>Postpartum haemorrhage: </a:t>
            </a:r>
            <a:r>
              <a:rPr lang="en-US" sz="3200" b="0" dirty="0">
                <a:solidFill>
                  <a:schemeClr val="tx1"/>
                </a:solidFill>
                <a:latin typeface="Aptos" panose="020B0004020202020204" pitchFamily="34" charset="0"/>
              </a:rPr>
              <a:t>Proportion of women who deliver vaginally with excessive vaginal bleeding within 24 hours after delivery</a:t>
            </a:r>
          </a:p>
        </p:txBody>
      </p:sp>
      <p:sp>
        <p:nvSpPr>
          <p:cNvPr id="25" name="Google Shape;409;p35">
            <a:extLst>
              <a:ext uri="{FF2B5EF4-FFF2-40B4-BE49-F238E27FC236}">
                <a16:creationId xmlns:a16="http://schemas.microsoft.com/office/drawing/2014/main" id="{0FCAD517-8921-F9FB-CD1C-5873E2980174}"/>
              </a:ext>
            </a:extLst>
          </p:cNvPr>
          <p:cNvSpPr/>
          <p:nvPr/>
        </p:nvSpPr>
        <p:spPr>
          <a:xfrm>
            <a:off x="1046970" y="6313165"/>
            <a:ext cx="1218864" cy="1182987"/>
          </a:xfrm>
          <a:custGeom>
            <a:avLst/>
            <a:gdLst/>
            <a:ahLst/>
            <a:cxnLst/>
            <a:rect l="l" t="t" r="r" b="b"/>
            <a:pathLst>
              <a:path w="12270" h="12055" extrusionOk="0">
                <a:moveTo>
                  <a:pt x="6370" y="0"/>
                </a:moveTo>
                <a:lnTo>
                  <a:pt x="6096" y="20"/>
                </a:lnTo>
                <a:lnTo>
                  <a:pt x="5842" y="39"/>
                </a:lnTo>
                <a:lnTo>
                  <a:pt x="5588" y="78"/>
                </a:lnTo>
                <a:lnTo>
                  <a:pt x="5080" y="196"/>
                </a:lnTo>
                <a:lnTo>
                  <a:pt x="4572" y="332"/>
                </a:lnTo>
                <a:lnTo>
                  <a:pt x="4103" y="528"/>
                </a:lnTo>
                <a:lnTo>
                  <a:pt x="3635" y="762"/>
                </a:lnTo>
                <a:lnTo>
                  <a:pt x="3205" y="1036"/>
                </a:lnTo>
                <a:lnTo>
                  <a:pt x="2795" y="1348"/>
                </a:lnTo>
                <a:lnTo>
                  <a:pt x="2404" y="1680"/>
                </a:lnTo>
                <a:lnTo>
                  <a:pt x="2052" y="2052"/>
                </a:lnTo>
                <a:lnTo>
                  <a:pt x="1740" y="2442"/>
                </a:lnTo>
                <a:lnTo>
                  <a:pt x="1466" y="2872"/>
                </a:lnTo>
                <a:lnTo>
                  <a:pt x="1329" y="3087"/>
                </a:lnTo>
                <a:lnTo>
                  <a:pt x="1212" y="3321"/>
                </a:lnTo>
                <a:lnTo>
                  <a:pt x="958" y="3634"/>
                </a:lnTo>
                <a:lnTo>
                  <a:pt x="724" y="3986"/>
                </a:lnTo>
                <a:lnTo>
                  <a:pt x="509" y="4337"/>
                </a:lnTo>
                <a:lnTo>
                  <a:pt x="333" y="4728"/>
                </a:lnTo>
                <a:lnTo>
                  <a:pt x="196" y="5138"/>
                </a:lnTo>
                <a:lnTo>
                  <a:pt x="98" y="5568"/>
                </a:lnTo>
                <a:lnTo>
                  <a:pt x="20" y="5998"/>
                </a:lnTo>
                <a:lnTo>
                  <a:pt x="1" y="6447"/>
                </a:lnTo>
                <a:lnTo>
                  <a:pt x="1" y="6897"/>
                </a:lnTo>
                <a:lnTo>
                  <a:pt x="40" y="7326"/>
                </a:lnTo>
                <a:lnTo>
                  <a:pt x="118" y="7737"/>
                </a:lnTo>
                <a:lnTo>
                  <a:pt x="216" y="8127"/>
                </a:lnTo>
                <a:lnTo>
                  <a:pt x="352" y="8518"/>
                </a:lnTo>
                <a:lnTo>
                  <a:pt x="528" y="8870"/>
                </a:lnTo>
                <a:lnTo>
                  <a:pt x="704" y="9222"/>
                </a:lnTo>
                <a:lnTo>
                  <a:pt x="919" y="9554"/>
                </a:lnTo>
                <a:lnTo>
                  <a:pt x="1173" y="9847"/>
                </a:lnTo>
                <a:lnTo>
                  <a:pt x="1427" y="10140"/>
                </a:lnTo>
                <a:lnTo>
                  <a:pt x="1700" y="10413"/>
                </a:lnTo>
                <a:lnTo>
                  <a:pt x="2013" y="10667"/>
                </a:lnTo>
                <a:lnTo>
                  <a:pt x="2326" y="10902"/>
                </a:lnTo>
                <a:lnTo>
                  <a:pt x="2658" y="11097"/>
                </a:lnTo>
                <a:lnTo>
                  <a:pt x="3009" y="11292"/>
                </a:lnTo>
                <a:lnTo>
                  <a:pt x="3361" y="11468"/>
                </a:lnTo>
                <a:lnTo>
                  <a:pt x="3732" y="11625"/>
                </a:lnTo>
                <a:lnTo>
                  <a:pt x="4103" y="11742"/>
                </a:lnTo>
                <a:lnTo>
                  <a:pt x="4494" y="11839"/>
                </a:lnTo>
                <a:lnTo>
                  <a:pt x="4885" y="11937"/>
                </a:lnTo>
                <a:lnTo>
                  <a:pt x="5295" y="11996"/>
                </a:lnTo>
                <a:lnTo>
                  <a:pt x="5686" y="12035"/>
                </a:lnTo>
                <a:lnTo>
                  <a:pt x="6096" y="12054"/>
                </a:lnTo>
                <a:lnTo>
                  <a:pt x="6506" y="12035"/>
                </a:lnTo>
                <a:lnTo>
                  <a:pt x="6897" y="11996"/>
                </a:lnTo>
                <a:lnTo>
                  <a:pt x="7307" y="11937"/>
                </a:lnTo>
                <a:lnTo>
                  <a:pt x="7698" y="11859"/>
                </a:lnTo>
                <a:lnTo>
                  <a:pt x="8089" y="11761"/>
                </a:lnTo>
                <a:lnTo>
                  <a:pt x="8460" y="11625"/>
                </a:lnTo>
                <a:lnTo>
                  <a:pt x="8831" y="11468"/>
                </a:lnTo>
                <a:lnTo>
                  <a:pt x="9203" y="11292"/>
                </a:lnTo>
                <a:lnTo>
                  <a:pt x="9554" y="11077"/>
                </a:lnTo>
                <a:lnTo>
                  <a:pt x="9906" y="10804"/>
                </a:lnTo>
                <a:lnTo>
                  <a:pt x="10258" y="10530"/>
                </a:lnTo>
                <a:lnTo>
                  <a:pt x="10570" y="10237"/>
                </a:lnTo>
                <a:lnTo>
                  <a:pt x="10863" y="9905"/>
                </a:lnTo>
                <a:lnTo>
                  <a:pt x="11117" y="9573"/>
                </a:lnTo>
                <a:lnTo>
                  <a:pt x="11352" y="9222"/>
                </a:lnTo>
                <a:lnTo>
                  <a:pt x="11547" y="8850"/>
                </a:lnTo>
                <a:lnTo>
                  <a:pt x="11742" y="8479"/>
                </a:lnTo>
                <a:lnTo>
                  <a:pt x="11879" y="8088"/>
                </a:lnTo>
                <a:lnTo>
                  <a:pt x="12016" y="7698"/>
                </a:lnTo>
                <a:lnTo>
                  <a:pt x="12113" y="7287"/>
                </a:lnTo>
                <a:lnTo>
                  <a:pt x="12192" y="6877"/>
                </a:lnTo>
                <a:lnTo>
                  <a:pt x="12231" y="6467"/>
                </a:lnTo>
                <a:lnTo>
                  <a:pt x="12270" y="6057"/>
                </a:lnTo>
                <a:lnTo>
                  <a:pt x="12250" y="5646"/>
                </a:lnTo>
                <a:lnTo>
                  <a:pt x="12231" y="5236"/>
                </a:lnTo>
                <a:lnTo>
                  <a:pt x="12172" y="4826"/>
                </a:lnTo>
                <a:lnTo>
                  <a:pt x="12094" y="4415"/>
                </a:lnTo>
                <a:lnTo>
                  <a:pt x="11977" y="4025"/>
                </a:lnTo>
                <a:lnTo>
                  <a:pt x="11860" y="3634"/>
                </a:lnTo>
                <a:lnTo>
                  <a:pt x="11684" y="3263"/>
                </a:lnTo>
                <a:lnTo>
                  <a:pt x="11508" y="2892"/>
                </a:lnTo>
                <a:lnTo>
                  <a:pt x="11293" y="2540"/>
                </a:lnTo>
                <a:lnTo>
                  <a:pt x="11059" y="2208"/>
                </a:lnTo>
                <a:lnTo>
                  <a:pt x="10805" y="1895"/>
                </a:lnTo>
                <a:lnTo>
                  <a:pt x="10511" y="1583"/>
                </a:lnTo>
                <a:lnTo>
                  <a:pt x="10199" y="1309"/>
                </a:lnTo>
                <a:lnTo>
                  <a:pt x="9867" y="1055"/>
                </a:lnTo>
                <a:lnTo>
                  <a:pt x="9496" y="801"/>
                </a:lnTo>
                <a:lnTo>
                  <a:pt x="9105" y="606"/>
                </a:lnTo>
                <a:lnTo>
                  <a:pt x="8695" y="410"/>
                </a:lnTo>
                <a:lnTo>
                  <a:pt x="8265" y="254"/>
                </a:lnTo>
                <a:lnTo>
                  <a:pt x="7991" y="176"/>
                </a:lnTo>
                <a:lnTo>
                  <a:pt x="7718" y="117"/>
                </a:lnTo>
                <a:lnTo>
                  <a:pt x="7444" y="59"/>
                </a:lnTo>
                <a:lnTo>
                  <a:pt x="7171" y="39"/>
                </a:lnTo>
                <a:lnTo>
                  <a:pt x="6897" y="0"/>
                </a:lnTo>
                <a:close/>
              </a:path>
            </a:pathLst>
          </a:custGeom>
          <a:solidFill>
            <a:srgbClr val="869FB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CA" sz="3600" b="1" dirty="0">
                <a:solidFill>
                  <a:schemeClr val="tx1">
                    <a:lumMod val="85000"/>
                    <a:lumOff val="15000"/>
                  </a:schemeClr>
                </a:solidFill>
                <a:latin typeface="Aptos" panose="020B0004020202020204" pitchFamily="34" charset="0"/>
              </a:rPr>
              <a:t>4</a:t>
            </a:r>
            <a:endParaRPr sz="3600" b="1" dirty="0">
              <a:solidFill>
                <a:schemeClr val="tx1">
                  <a:lumMod val="85000"/>
                  <a:lumOff val="15000"/>
                </a:schemeClr>
              </a:solidFill>
              <a:latin typeface="Aptos" panose="020B0004020202020204" pitchFamily="34" charset="0"/>
            </a:endParaRPr>
          </a:p>
        </p:txBody>
      </p:sp>
      <p:sp>
        <p:nvSpPr>
          <p:cNvPr id="26" name="Google Shape;414;p35">
            <a:extLst>
              <a:ext uri="{FF2B5EF4-FFF2-40B4-BE49-F238E27FC236}">
                <a16:creationId xmlns:a16="http://schemas.microsoft.com/office/drawing/2014/main" id="{DFC9B5AB-8109-94DB-8ACD-AD5EE101C23A}"/>
              </a:ext>
            </a:extLst>
          </p:cNvPr>
          <p:cNvSpPr txBox="1">
            <a:spLocks/>
          </p:cNvSpPr>
          <p:nvPr/>
        </p:nvSpPr>
        <p:spPr>
          <a:xfrm>
            <a:off x="2412494" y="6474716"/>
            <a:ext cx="14672348" cy="103047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04800" algn="ctr" rtl="0">
              <a:lnSpc>
                <a:spcPct val="100000"/>
              </a:lnSpc>
              <a:spcBef>
                <a:spcPts val="0"/>
              </a:spcBef>
              <a:spcAft>
                <a:spcPts val="0"/>
              </a:spcAft>
              <a:buClr>
                <a:schemeClr val="lt1"/>
              </a:buClr>
              <a:buSzPts val="2400"/>
              <a:buFont typeface="Raleway"/>
              <a:buNone/>
              <a:defRPr sz="1800" b="1" i="0" u="none" strike="noStrike" cap="none">
                <a:solidFill>
                  <a:schemeClr val="lt1"/>
                </a:solidFill>
                <a:latin typeface="Be Vietnam Pro"/>
                <a:ea typeface="Be Vietnam Pro"/>
                <a:cs typeface="Be Vietnam Pro"/>
                <a:sym typeface="Be Vietnam Pro"/>
              </a:defRPr>
            </a:lvl1pPr>
            <a:lvl2pPr marL="914400" marR="0" lvl="1" indent="-304800" algn="ctr" rtl="0">
              <a:lnSpc>
                <a:spcPct val="100000"/>
              </a:lnSpc>
              <a:spcBef>
                <a:spcPts val="0"/>
              </a:spcBef>
              <a:spcAft>
                <a:spcPts val="0"/>
              </a:spcAft>
              <a:buClr>
                <a:schemeClr val="lt1"/>
              </a:buClr>
              <a:buSzPts val="2400"/>
              <a:buFont typeface="Raleway"/>
              <a:buNone/>
              <a:defRPr sz="2400" b="1" i="0" u="none" strike="noStrike" cap="none">
                <a:solidFill>
                  <a:schemeClr val="lt1"/>
                </a:solidFill>
                <a:latin typeface="Raleway"/>
                <a:ea typeface="Raleway"/>
                <a:cs typeface="Raleway"/>
                <a:sym typeface="Raleway"/>
              </a:defRPr>
            </a:lvl2pPr>
            <a:lvl3pPr marL="1371600" marR="0" lvl="2" indent="-304800" algn="ctr" rtl="0">
              <a:lnSpc>
                <a:spcPct val="100000"/>
              </a:lnSpc>
              <a:spcBef>
                <a:spcPts val="0"/>
              </a:spcBef>
              <a:spcAft>
                <a:spcPts val="0"/>
              </a:spcAft>
              <a:buClr>
                <a:schemeClr val="lt1"/>
              </a:buClr>
              <a:buSzPts val="2400"/>
              <a:buFont typeface="Raleway"/>
              <a:buNone/>
              <a:defRPr sz="2400" b="1" i="0" u="none" strike="noStrike" cap="none">
                <a:solidFill>
                  <a:schemeClr val="lt1"/>
                </a:solidFill>
                <a:latin typeface="Raleway"/>
                <a:ea typeface="Raleway"/>
                <a:cs typeface="Raleway"/>
                <a:sym typeface="Raleway"/>
              </a:defRPr>
            </a:lvl3pPr>
            <a:lvl4pPr marL="1828800" marR="0" lvl="3" indent="-304800" algn="ctr" rtl="0">
              <a:lnSpc>
                <a:spcPct val="100000"/>
              </a:lnSpc>
              <a:spcBef>
                <a:spcPts val="0"/>
              </a:spcBef>
              <a:spcAft>
                <a:spcPts val="0"/>
              </a:spcAft>
              <a:buClr>
                <a:schemeClr val="lt1"/>
              </a:buClr>
              <a:buSzPts val="2400"/>
              <a:buFont typeface="Raleway"/>
              <a:buNone/>
              <a:defRPr sz="2400" b="1" i="0" u="none" strike="noStrike" cap="none">
                <a:solidFill>
                  <a:schemeClr val="lt1"/>
                </a:solidFill>
                <a:latin typeface="Raleway"/>
                <a:ea typeface="Raleway"/>
                <a:cs typeface="Raleway"/>
                <a:sym typeface="Raleway"/>
              </a:defRPr>
            </a:lvl4pPr>
            <a:lvl5pPr marL="2286000" marR="0" lvl="4" indent="-304800" algn="ctr" rtl="0">
              <a:lnSpc>
                <a:spcPct val="100000"/>
              </a:lnSpc>
              <a:spcBef>
                <a:spcPts val="0"/>
              </a:spcBef>
              <a:spcAft>
                <a:spcPts val="0"/>
              </a:spcAft>
              <a:buClr>
                <a:schemeClr val="lt1"/>
              </a:buClr>
              <a:buSzPts val="2400"/>
              <a:buFont typeface="Raleway"/>
              <a:buNone/>
              <a:defRPr sz="2400" b="1" i="0" u="none" strike="noStrike" cap="none">
                <a:solidFill>
                  <a:schemeClr val="lt1"/>
                </a:solidFill>
                <a:latin typeface="Raleway"/>
                <a:ea typeface="Raleway"/>
                <a:cs typeface="Raleway"/>
                <a:sym typeface="Raleway"/>
              </a:defRPr>
            </a:lvl5pPr>
            <a:lvl6pPr marL="2743200" marR="0" lvl="5" indent="-304800" algn="ctr" rtl="0">
              <a:lnSpc>
                <a:spcPct val="100000"/>
              </a:lnSpc>
              <a:spcBef>
                <a:spcPts val="0"/>
              </a:spcBef>
              <a:spcAft>
                <a:spcPts val="0"/>
              </a:spcAft>
              <a:buClr>
                <a:schemeClr val="lt1"/>
              </a:buClr>
              <a:buSzPts val="2400"/>
              <a:buFont typeface="Raleway"/>
              <a:buNone/>
              <a:defRPr sz="2400" b="1" i="0" u="none" strike="noStrike" cap="none">
                <a:solidFill>
                  <a:schemeClr val="lt1"/>
                </a:solidFill>
                <a:latin typeface="Raleway"/>
                <a:ea typeface="Raleway"/>
                <a:cs typeface="Raleway"/>
                <a:sym typeface="Raleway"/>
              </a:defRPr>
            </a:lvl6pPr>
            <a:lvl7pPr marL="3200400" marR="0" lvl="6" indent="-304800" algn="ctr" rtl="0">
              <a:lnSpc>
                <a:spcPct val="100000"/>
              </a:lnSpc>
              <a:spcBef>
                <a:spcPts val="0"/>
              </a:spcBef>
              <a:spcAft>
                <a:spcPts val="0"/>
              </a:spcAft>
              <a:buClr>
                <a:schemeClr val="lt1"/>
              </a:buClr>
              <a:buSzPts val="2400"/>
              <a:buFont typeface="Raleway"/>
              <a:buNone/>
              <a:defRPr sz="2400" b="1" i="0" u="none" strike="noStrike" cap="none">
                <a:solidFill>
                  <a:schemeClr val="lt1"/>
                </a:solidFill>
                <a:latin typeface="Raleway"/>
                <a:ea typeface="Raleway"/>
                <a:cs typeface="Raleway"/>
                <a:sym typeface="Raleway"/>
              </a:defRPr>
            </a:lvl7pPr>
            <a:lvl8pPr marL="3657600" marR="0" lvl="7" indent="-304800" algn="ctr" rtl="0">
              <a:lnSpc>
                <a:spcPct val="100000"/>
              </a:lnSpc>
              <a:spcBef>
                <a:spcPts val="0"/>
              </a:spcBef>
              <a:spcAft>
                <a:spcPts val="0"/>
              </a:spcAft>
              <a:buClr>
                <a:schemeClr val="lt1"/>
              </a:buClr>
              <a:buSzPts val="2400"/>
              <a:buFont typeface="Raleway"/>
              <a:buNone/>
              <a:defRPr sz="2400" b="1" i="0" u="none" strike="noStrike" cap="none">
                <a:solidFill>
                  <a:schemeClr val="lt1"/>
                </a:solidFill>
                <a:latin typeface="Raleway"/>
                <a:ea typeface="Raleway"/>
                <a:cs typeface="Raleway"/>
                <a:sym typeface="Raleway"/>
              </a:defRPr>
            </a:lvl8pPr>
            <a:lvl9pPr marL="4114800" marR="0" lvl="8" indent="-304800" algn="ctr" rtl="0">
              <a:lnSpc>
                <a:spcPct val="100000"/>
              </a:lnSpc>
              <a:spcBef>
                <a:spcPts val="0"/>
              </a:spcBef>
              <a:spcAft>
                <a:spcPts val="0"/>
              </a:spcAft>
              <a:buClr>
                <a:schemeClr val="lt1"/>
              </a:buClr>
              <a:buSzPts val="2400"/>
              <a:buFont typeface="Raleway"/>
              <a:buNone/>
              <a:defRPr sz="2400" b="1" i="0" u="none" strike="noStrike" cap="none">
                <a:solidFill>
                  <a:schemeClr val="lt1"/>
                </a:solidFill>
                <a:latin typeface="Raleway"/>
                <a:ea typeface="Raleway"/>
                <a:cs typeface="Raleway"/>
                <a:sym typeface="Raleway"/>
              </a:defRPr>
            </a:lvl9pPr>
          </a:lstStyle>
          <a:p>
            <a:pPr marL="0" indent="0" algn="l"/>
            <a:r>
              <a:rPr lang="en-CA" sz="3200" dirty="0">
                <a:solidFill>
                  <a:schemeClr val="tx1"/>
                </a:solidFill>
                <a:latin typeface="Aptos" panose="020B0004020202020204" pitchFamily="34" charset="0"/>
              </a:rPr>
              <a:t>LHW-measured birthweight: </a:t>
            </a:r>
            <a:r>
              <a:rPr lang="en-US" sz="3200" b="0" dirty="0">
                <a:solidFill>
                  <a:schemeClr val="tx1"/>
                </a:solidFill>
                <a:latin typeface="Aptos" panose="020B0004020202020204" pitchFamily="34" charset="0"/>
              </a:rPr>
              <a:t>Proportion of live births who are weighed by a Lady Health Worker within three days after delivery</a:t>
            </a:r>
          </a:p>
        </p:txBody>
      </p:sp>
      <p:sp>
        <p:nvSpPr>
          <p:cNvPr id="27" name="Google Shape;382;p33">
            <a:extLst>
              <a:ext uri="{FF2B5EF4-FFF2-40B4-BE49-F238E27FC236}">
                <a16:creationId xmlns:a16="http://schemas.microsoft.com/office/drawing/2014/main" id="{5D369EAB-E5FC-D897-F169-AC4FB0FDF7D6}"/>
              </a:ext>
            </a:extLst>
          </p:cNvPr>
          <p:cNvSpPr txBox="1">
            <a:spLocks/>
          </p:cNvSpPr>
          <p:nvPr/>
        </p:nvSpPr>
        <p:spPr>
          <a:xfrm>
            <a:off x="1067216" y="7832729"/>
            <a:ext cx="16411073" cy="1030470"/>
          </a:xfrm>
          <a:prstGeom prst="rect">
            <a:avLst/>
          </a:prstGeom>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Clr>
                <a:schemeClr val="dk1"/>
              </a:buClr>
              <a:buSzPct val="100000"/>
              <a:buNone/>
            </a:pPr>
            <a:r>
              <a:rPr lang="en-US" sz="2800" i="1" dirty="0">
                <a:latin typeface="Aptos" panose="020B0004020202020204" pitchFamily="34" charset="0"/>
              </a:rPr>
              <a:t>Multivariable robust Poisson regression with generalized estimating equations to estimate the effect of the iNCK on primary and secondary outcomes, adjusting for  reproductive, child, and cluster characteristics.</a:t>
            </a:r>
          </a:p>
        </p:txBody>
      </p:sp>
      <p:sp>
        <p:nvSpPr>
          <p:cNvPr id="28" name="TextBox 7">
            <a:extLst>
              <a:ext uri="{FF2B5EF4-FFF2-40B4-BE49-F238E27FC236}">
                <a16:creationId xmlns:a16="http://schemas.microsoft.com/office/drawing/2014/main" id="{2A74024C-B54C-735C-26BA-A10293D74668}"/>
              </a:ext>
            </a:extLst>
          </p:cNvPr>
          <p:cNvSpPr txBox="1"/>
          <p:nvPr/>
        </p:nvSpPr>
        <p:spPr>
          <a:xfrm>
            <a:off x="1046971" y="680150"/>
            <a:ext cx="13908281" cy="1015663"/>
          </a:xfrm>
          <a:prstGeom prst="rect">
            <a:avLst/>
          </a:prstGeom>
        </p:spPr>
        <p:txBody>
          <a:bodyPr wrap="square" lIns="0" tIns="0" rIns="0" bIns="0" rtlCol="0" anchor="t">
            <a:spAutoFit/>
          </a:bodyPr>
          <a:lstStyle/>
          <a:p>
            <a:pPr lvl="0">
              <a:spcBef>
                <a:spcPct val="0"/>
              </a:spcBef>
              <a:defRPr/>
            </a:pPr>
            <a:r>
              <a:rPr lang="en-CA" sz="6600" b="1" dirty="0">
                <a:solidFill>
                  <a:sysClr val="windowText" lastClr="000000"/>
                </a:solidFill>
                <a:latin typeface="Neue Haas Grotesk Text Pro"/>
              </a:rPr>
              <a:t>Methods – Outcomes &amp; Analysis</a:t>
            </a:r>
            <a:endParaRPr lang="en-CA" sz="6600" b="1" dirty="0">
              <a:solidFill>
                <a:srgbClr val="3D9072"/>
              </a:solidFill>
              <a:latin typeface="Neue Haas Grotesk Text Pro"/>
            </a:endParaRPr>
          </a:p>
        </p:txBody>
      </p:sp>
      <p:sp>
        <p:nvSpPr>
          <p:cNvPr id="2" name="TextBox 1">
            <a:extLst>
              <a:ext uri="{FF2B5EF4-FFF2-40B4-BE49-F238E27FC236}">
                <a16:creationId xmlns:a16="http://schemas.microsoft.com/office/drawing/2014/main" id="{78E24E90-6EC8-CB7A-1014-85B08CF2133A}"/>
              </a:ext>
            </a:extLst>
          </p:cNvPr>
          <p:cNvSpPr txBox="1"/>
          <p:nvPr/>
        </p:nvSpPr>
        <p:spPr>
          <a:xfrm>
            <a:off x="3265181" y="8775894"/>
            <a:ext cx="11757637" cy="400110"/>
          </a:xfrm>
          <a:prstGeom prst="rect">
            <a:avLst/>
          </a:prstGeom>
          <a:noFill/>
        </p:spPr>
        <p:txBody>
          <a:bodyPr wrap="square" rtlCol="0">
            <a:spAutoFit/>
          </a:bodyPr>
          <a:lstStyle/>
          <a:p>
            <a:pPr algn="ctr"/>
            <a:r>
              <a:rPr lang="en-US" sz="2000" i="1" dirty="0">
                <a:solidFill>
                  <a:srgbClr val="FF0000"/>
                </a:solidFill>
                <a:latin typeface="Aptos" panose="020B0004020202020204" pitchFamily="34" charset="0"/>
                <a:ea typeface="Verdana" panose="020B0604030504040204" pitchFamily="34" charset="0"/>
                <a:cs typeface="Times New Roman" panose="02020603050405020304" pitchFamily="18" charset="0"/>
              </a:rPr>
              <a:t>*Findings may be subject to minor changes given ongoing data reconciliation.</a:t>
            </a:r>
            <a:endParaRPr lang="en-US" sz="1400" i="1" dirty="0">
              <a:solidFill>
                <a:srgbClr val="FF0000"/>
              </a:solidFill>
              <a:latin typeface="Aptos" panose="020B000402020202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2958970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 name="Group 5"/>
          <p:cNvGrpSpPr/>
          <p:nvPr/>
        </p:nvGrpSpPr>
        <p:grpSpPr>
          <a:xfrm rot="5400000">
            <a:off x="8552507" y="551507"/>
            <a:ext cx="1182986" cy="18288000"/>
            <a:chOff x="0" y="0"/>
            <a:chExt cx="311568" cy="4816593"/>
          </a:xfrm>
        </p:grpSpPr>
        <p:sp>
          <p:nvSpPr>
            <p:cNvPr id="6" name="Freeform 6"/>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txBody>
            <a:bodyPr/>
            <a:lstStyle/>
            <a:p>
              <a:endParaRPr lang="en-CA" dirty="0"/>
            </a:p>
          </p:txBody>
        </p:sp>
        <p:sp>
          <p:nvSpPr>
            <p:cNvPr id="7" name="TextBox 7"/>
            <p:cNvSpPr txBox="1"/>
            <p:nvPr/>
          </p:nvSpPr>
          <p:spPr>
            <a:xfrm>
              <a:off x="0" y="171450"/>
              <a:ext cx="311568" cy="4645143"/>
            </a:xfrm>
            <a:prstGeom prst="rect">
              <a:avLst/>
            </a:prstGeom>
          </p:spPr>
          <p:txBody>
            <a:bodyPr lIns="50800" tIns="50800" rIns="50800" bIns="50800" rtlCol="0" anchor="ctr"/>
            <a:lstStyle/>
            <a:p>
              <a:pPr marL="0" lvl="0" indent="0" algn="l">
                <a:lnSpc>
                  <a:spcPts val="8499"/>
                </a:lnSpc>
                <a:spcBef>
                  <a:spcPct val="0"/>
                </a:spcBef>
              </a:pPr>
              <a:endParaRPr/>
            </a:p>
          </p:txBody>
        </p:sp>
      </p:grpSp>
      <p:sp>
        <p:nvSpPr>
          <p:cNvPr id="8" name="Freeform 8"/>
          <p:cNvSpPr/>
          <p:nvPr/>
        </p:nvSpPr>
        <p:spPr>
          <a:xfrm>
            <a:off x="-539" y="9185148"/>
            <a:ext cx="2752375" cy="102870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3"/>
            <a:stretch>
              <a:fillRect/>
            </a:stretch>
          </a:blipFill>
        </p:spPr>
        <p:txBody>
          <a:bodyPr/>
          <a:lstStyle/>
          <a:p>
            <a:endParaRPr lang="en-CA"/>
          </a:p>
        </p:txBody>
      </p:sp>
      <p:grpSp>
        <p:nvGrpSpPr>
          <p:cNvPr id="9" name="Group 9"/>
          <p:cNvGrpSpPr/>
          <p:nvPr/>
        </p:nvGrpSpPr>
        <p:grpSpPr>
          <a:xfrm>
            <a:off x="16565291" y="9104014"/>
            <a:ext cx="1722709" cy="1182986"/>
            <a:chOff x="0" y="0"/>
            <a:chExt cx="1463276" cy="1004833"/>
          </a:xfrm>
        </p:grpSpPr>
        <p:sp>
          <p:nvSpPr>
            <p:cNvPr id="10" name="Freeform 10"/>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4"/>
              <a:stretch>
                <a:fillRect l="-32" r="-32"/>
              </a:stretch>
            </a:blipFill>
          </p:spPr>
          <p:txBody>
            <a:bodyPr/>
            <a:lstStyle/>
            <a:p>
              <a:endParaRPr lang="en-CA"/>
            </a:p>
          </p:txBody>
        </p:sp>
      </p:grpSp>
      <p:grpSp>
        <p:nvGrpSpPr>
          <p:cNvPr id="24" name="Group 21">
            <a:extLst>
              <a:ext uri="{FF2B5EF4-FFF2-40B4-BE49-F238E27FC236}">
                <a16:creationId xmlns:a16="http://schemas.microsoft.com/office/drawing/2014/main" id="{6C0F51B5-0072-427D-0781-67C7D987DCCB}"/>
              </a:ext>
            </a:extLst>
          </p:cNvPr>
          <p:cNvGrpSpPr/>
          <p:nvPr/>
        </p:nvGrpSpPr>
        <p:grpSpPr>
          <a:xfrm rot="-5400000">
            <a:off x="-4476500" y="4331840"/>
            <a:ext cx="9104014" cy="440333"/>
            <a:chOff x="0" y="-38100"/>
            <a:chExt cx="2397765" cy="115973"/>
          </a:xfrm>
        </p:grpSpPr>
        <p:sp>
          <p:nvSpPr>
            <p:cNvPr id="22" name="Freeform 22">
              <a:extLst>
                <a:ext uri="{FF2B5EF4-FFF2-40B4-BE49-F238E27FC236}">
                  <a16:creationId xmlns:a16="http://schemas.microsoft.com/office/drawing/2014/main" id="{DF8BF747-C898-C125-A17E-7348A2A627DE}"/>
                </a:ext>
              </a:extLst>
            </p:cNvPr>
            <p:cNvSpPr/>
            <p:nvPr/>
          </p:nvSpPr>
          <p:spPr>
            <a:xfrm>
              <a:off x="0" y="0"/>
              <a:ext cx="2397765" cy="77873"/>
            </a:xfrm>
            <a:custGeom>
              <a:avLst/>
              <a:gdLst/>
              <a:ahLst/>
              <a:cxnLst/>
              <a:rect l="l" t="t" r="r" b="b"/>
              <a:pathLst>
                <a:path w="2397765" h="77873">
                  <a:moveTo>
                    <a:pt x="0" y="0"/>
                  </a:moveTo>
                  <a:lnTo>
                    <a:pt x="2397765" y="0"/>
                  </a:lnTo>
                  <a:lnTo>
                    <a:pt x="2397765" y="77873"/>
                  </a:lnTo>
                  <a:lnTo>
                    <a:pt x="0" y="77873"/>
                  </a:lnTo>
                  <a:close/>
                </a:path>
              </a:pathLst>
            </a:custGeom>
            <a:solidFill>
              <a:srgbClr val="F10808"/>
            </a:solidFill>
          </p:spPr>
          <p:txBody>
            <a:bodyPr/>
            <a:lstStyle/>
            <a:p>
              <a:endParaRPr lang="en-CA"/>
            </a:p>
          </p:txBody>
        </p:sp>
        <p:sp>
          <p:nvSpPr>
            <p:cNvPr id="23" name="TextBox 23">
              <a:extLst>
                <a:ext uri="{FF2B5EF4-FFF2-40B4-BE49-F238E27FC236}">
                  <a16:creationId xmlns:a16="http://schemas.microsoft.com/office/drawing/2014/main" id="{96872AD4-4D5C-0C65-C983-540A21F5C540}"/>
                </a:ext>
              </a:extLst>
            </p:cNvPr>
            <p:cNvSpPr txBox="1"/>
            <p:nvPr/>
          </p:nvSpPr>
          <p:spPr>
            <a:xfrm>
              <a:off x="0" y="-38100"/>
              <a:ext cx="2397765" cy="115973"/>
            </a:xfrm>
            <a:prstGeom prst="rect">
              <a:avLst/>
            </a:prstGeom>
          </p:spPr>
          <p:txBody>
            <a:bodyPr lIns="50800" tIns="50800" rIns="50800" bIns="50800" rtlCol="0" anchor="ctr"/>
            <a:lstStyle/>
            <a:p>
              <a:pPr algn="ctr">
                <a:lnSpc>
                  <a:spcPts val="3079"/>
                </a:lnSpc>
              </a:pPr>
              <a:endParaRPr/>
            </a:p>
          </p:txBody>
        </p:sp>
      </p:grpSp>
      <p:pic>
        <p:nvPicPr>
          <p:cNvPr id="11" name="Picture 10">
            <a:extLst>
              <a:ext uri="{FF2B5EF4-FFF2-40B4-BE49-F238E27FC236}">
                <a16:creationId xmlns:a16="http://schemas.microsoft.com/office/drawing/2014/main" id="{778AD804-053A-3B3E-D143-2D61045178F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164676" y="1347352"/>
            <a:ext cx="9732408" cy="7592295"/>
          </a:xfrm>
          <a:prstGeom prst="rect">
            <a:avLst/>
          </a:prstGeom>
          <a:noFill/>
        </p:spPr>
      </p:pic>
      <p:sp>
        <p:nvSpPr>
          <p:cNvPr id="14" name="Google Shape;382;p33">
            <a:extLst>
              <a:ext uri="{FF2B5EF4-FFF2-40B4-BE49-F238E27FC236}">
                <a16:creationId xmlns:a16="http://schemas.microsoft.com/office/drawing/2014/main" id="{BBEDE9DE-76E3-3133-01F3-1BCCB2E41BE3}"/>
              </a:ext>
            </a:extLst>
          </p:cNvPr>
          <p:cNvSpPr txBox="1">
            <a:spLocks/>
          </p:cNvSpPr>
          <p:nvPr/>
        </p:nvSpPr>
        <p:spPr>
          <a:xfrm>
            <a:off x="1046971" y="2401050"/>
            <a:ext cx="6946521" cy="478769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ctr" rtl="0">
              <a:lnSpc>
                <a:spcPct val="100000"/>
              </a:lnSpc>
              <a:spcBef>
                <a:spcPts val="0"/>
              </a:spcBef>
              <a:spcAft>
                <a:spcPts val="0"/>
              </a:spcAft>
              <a:buClr>
                <a:schemeClr val="lt1"/>
              </a:buClr>
              <a:buSzPts val="1200"/>
              <a:buFont typeface="Nunito Light"/>
              <a:buChar char="●"/>
              <a:defRPr sz="1200" b="0" i="0" u="none" strike="noStrike" cap="none">
                <a:solidFill>
                  <a:schemeClr val="dk1"/>
                </a:solidFill>
                <a:latin typeface="Space Grotesk"/>
                <a:ea typeface="Space Grotesk"/>
                <a:cs typeface="Space Grotesk"/>
                <a:sym typeface="Space Grotesk"/>
              </a:defRPr>
            </a:lvl1pPr>
            <a:lvl2pPr marL="914400" marR="0" lvl="1" indent="-304800" algn="l" rtl="0">
              <a:lnSpc>
                <a:spcPct val="100000"/>
              </a:lnSpc>
              <a:spcBef>
                <a:spcPts val="0"/>
              </a:spcBef>
              <a:spcAft>
                <a:spcPts val="0"/>
              </a:spcAft>
              <a:buClr>
                <a:schemeClr val="lt1"/>
              </a:buClr>
              <a:buSzPts val="1200"/>
              <a:buFont typeface="Nunito Light"/>
              <a:buChar char="○"/>
              <a:defRPr sz="1200" b="0" i="0" u="none" strike="noStrike" cap="none">
                <a:solidFill>
                  <a:schemeClr val="lt1"/>
                </a:solidFill>
                <a:latin typeface="Space Grotesk"/>
                <a:ea typeface="Space Grotesk"/>
                <a:cs typeface="Space Grotesk"/>
                <a:sym typeface="Space Grotesk"/>
              </a:defRPr>
            </a:lvl2pPr>
            <a:lvl3pPr marL="1371600" marR="0" lvl="2" indent="-304800" algn="l" rtl="0">
              <a:lnSpc>
                <a:spcPct val="100000"/>
              </a:lnSpc>
              <a:spcBef>
                <a:spcPts val="0"/>
              </a:spcBef>
              <a:spcAft>
                <a:spcPts val="0"/>
              </a:spcAft>
              <a:buClr>
                <a:schemeClr val="lt1"/>
              </a:buClr>
              <a:buSzPts val="1200"/>
              <a:buFont typeface="Nunito Light"/>
              <a:buChar char="■"/>
              <a:defRPr sz="1200" b="0" i="0" u="none" strike="noStrike" cap="none">
                <a:solidFill>
                  <a:schemeClr val="lt1"/>
                </a:solidFill>
                <a:latin typeface="Space Grotesk"/>
                <a:ea typeface="Space Grotesk"/>
                <a:cs typeface="Space Grotesk"/>
                <a:sym typeface="Space Grotesk"/>
              </a:defRPr>
            </a:lvl3pPr>
            <a:lvl4pPr marL="1828800" marR="0" lvl="3" indent="-304800" algn="l" rtl="0">
              <a:lnSpc>
                <a:spcPct val="100000"/>
              </a:lnSpc>
              <a:spcBef>
                <a:spcPts val="0"/>
              </a:spcBef>
              <a:spcAft>
                <a:spcPts val="0"/>
              </a:spcAft>
              <a:buClr>
                <a:schemeClr val="lt1"/>
              </a:buClr>
              <a:buSzPts val="1200"/>
              <a:buFont typeface="Nunito Light"/>
              <a:buChar char="●"/>
              <a:defRPr sz="1200" b="0" i="0" u="none" strike="noStrike" cap="none">
                <a:solidFill>
                  <a:schemeClr val="lt1"/>
                </a:solidFill>
                <a:latin typeface="Space Grotesk"/>
                <a:ea typeface="Space Grotesk"/>
                <a:cs typeface="Space Grotesk"/>
                <a:sym typeface="Space Grotesk"/>
              </a:defRPr>
            </a:lvl4pPr>
            <a:lvl5pPr marL="2286000" marR="0" lvl="4" indent="-304800" algn="l" rtl="0">
              <a:lnSpc>
                <a:spcPct val="100000"/>
              </a:lnSpc>
              <a:spcBef>
                <a:spcPts val="0"/>
              </a:spcBef>
              <a:spcAft>
                <a:spcPts val="0"/>
              </a:spcAft>
              <a:buClr>
                <a:schemeClr val="lt1"/>
              </a:buClr>
              <a:buSzPts val="1200"/>
              <a:buFont typeface="Nunito Light"/>
              <a:buChar char="○"/>
              <a:defRPr sz="1200" b="0" i="0" u="none" strike="noStrike" cap="none">
                <a:solidFill>
                  <a:schemeClr val="lt1"/>
                </a:solidFill>
                <a:latin typeface="Space Grotesk"/>
                <a:ea typeface="Space Grotesk"/>
                <a:cs typeface="Space Grotesk"/>
                <a:sym typeface="Space Grotesk"/>
              </a:defRPr>
            </a:lvl5pPr>
            <a:lvl6pPr marL="2743200" marR="0" lvl="5" indent="-304800" algn="l" rtl="0">
              <a:lnSpc>
                <a:spcPct val="100000"/>
              </a:lnSpc>
              <a:spcBef>
                <a:spcPts val="0"/>
              </a:spcBef>
              <a:spcAft>
                <a:spcPts val="0"/>
              </a:spcAft>
              <a:buClr>
                <a:schemeClr val="lt1"/>
              </a:buClr>
              <a:buSzPts val="1200"/>
              <a:buFont typeface="Nunito Light"/>
              <a:buChar char="■"/>
              <a:defRPr sz="1200" b="0" i="0" u="none" strike="noStrike" cap="none">
                <a:solidFill>
                  <a:schemeClr val="lt1"/>
                </a:solidFill>
                <a:latin typeface="Space Grotesk"/>
                <a:ea typeface="Space Grotesk"/>
                <a:cs typeface="Space Grotesk"/>
                <a:sym typeface="Space Grotesk"/>
              </a:defRPr>
            </a:lvl6pPr>
            <a:lvl7pPr marL="3200400" marR="0" lvl="6" indent="-304800" algn="l" rtl="0">
              <a:lnSpc>
                <a:spcPct val="100000"/>
              </a:lnSpc>
              <a:spcBef>
                <a:spcPts val="0"/>
              </a:spcBef>
              <a:spcAft>
                <a:spcPts val="0"/>
              </a:spcAft>
              <a:buClr>
                <a:schemeClr val="lt1"/>
              </a:buClr>
              <a:buSzPts val="1200"/>
              <a:buFont typeface="Nunito Light"/>
              <a:buChar char="●"/>
              <a:defRPr sz="1200" b="0" i="0" u="none" strike="noStrike" cap="none">
                <a:solidFill>
                  <a:schemeClr val="lt1"/>
                </a:solidFill>
                <a:latin typeface="Space Grotesk"/>
                <a:ea typeface="Space Grotesk"/>
                <a:cs typeface="Space Grotesk"/>
                <a:sym typeface="Space Grotesk"/>
              </a:defRPr>
            </a:lvl7pPr>
            <a:lvl8pPr marL="3657600" marR="0" lvl="7" indent="-304800" algn="l" rtl="0">
              <a:lnSpc>
                <a:spcPct val="100000"/>
              </a:lnSpc>
              <a:spcBef>
                <a:spcPts val="0"/>
              </a:spcBef>
              <a:spcAft>
                <a:spcPts val="0"/>
              </a:spcAft>
              <a:buClr>
                <a:schemeClr val="lt1"/>
              </a:buClr>
              <a:buSzPts val="1200"/>
              <a:buFont typeface="Nunito Light"/>
              <a:buChar char="○"/>
              <a:defRPr sz="1200" b="0" i="0" u="none" strike="noStrike" cap="none">
                <a:solidFill>
                  <a:schemeClr val="lt1"/>
                </a:solidFill>
                <a:latin typeface="Space Grotesk"/>
                <a:ea typeface="Space Grotesk"/>
                <a:cs typeface="Space Grotesk"/>
                <a:sym typeface="Space Grotesk"/>
              </a:defRPr>
            </a:lvl8pPr>
            <a:lvl9pPr marL="4114800" marR="0" lvl="8" indent="-304800" algn="l" rtl="0">
              <a:lnSpc>
                <a:spcPct val="100000"/>
              </a:lnSpc>
              <a:spcBef>
                <a:spcPts val="0"/>
              </a:spcBef>
              <a:spcAft>
                <a:spcPts val="0"/>
              </a:spcAft>
              <a:buClr>
                <a:schemeClr val="lt1"/>
              </a:buClr>
              <a:buSzPts val="1200"/>
              <a:buFont typeface="Nunito Light"/>
              <a:buChar char="■"/>
              <a:defRPr sz="1200" b="0" i="0" u="none" strike="noStrike" cap="none">
                <a:solidFill>
                  <a:schemeClr val="lt1"/>
                </a:solidFill>
                <a:latin typeface="Space Grotesk"/>
                <a:ea typeface="Space Grotesk"/>
                <a:cs typeface="Space Grotesk"/>
                <a:sym typeface="Space Grotesk"/>
              </a:defRPr>
            </a:lvl9pPr>
          </a:lstStyle>
          <a:p>
            <a:pPr marL="0" indent="0" algn="l">
              <a:spcAft>
                <a:spcPts val="1200"/>
              </a:spcAft>
              <a:buClr>
                <a:schemeClr val="dk1"/>
              </a:buClr>
              <a:buSzPct val="100000"/>
              <a:buNone/>
            </a:pPr>
            <a:r>
              <a:rPr lang="en-CA" sz="4400" b="1" dirty="0">
                <a:solidFill>
                  <a:srgbClr val="869FB2"/>
                </a:solidFill>
                <a:latin typeface="Aptos" panose="020B0004020202020204" pitchFamily="34" charset="0"/>
              </a:rPr>
              <a:t>19,344 women enrolled</a:t>
            </a:r>
            <a:endParaRPr lang="en-CA" sz="3600" b="1" dirty="0">
              <a:solidFill>
                <a:srgbClr val="869FB2"/>
              </a:solidFill>
              <a:latin typeface="Aptos" panose="020B0004020202020204" pitchFamily="34" charset="0"/>
            </a:endParaRPr>
          </a:p>
          <a:p>
            <a:pPr marL="360000" indent="-360000" algn="l">
              <a:spcAft>
                <a:spcPts val="1200"/>
              </a:spcAft>
              <a:buClr>
                <a:schemeClr val="dk1"/>
              </a:buClr>
              <a:buSzPct val="100000"/>
              <a:buFont typeface="Arial" panose="020B0604020202020204" pitchFamily="34" charset="0"/>
              <a:buChar char="•"/>
            </a:pPr>
            <a:r>
              <a:rPr lang="en-CA" sz="3600" dirty="0">
                <a:solidFill>
                  <a:schemeClr val="tx1"/>
                </a:solidFill>
                <a:latin typeface="Aptos" panose="020B0004020202020204" pitchFamily="34" charset="0"/>
              </a:rPr>
              <a:t>Median age 28 years</a:t>
            </a:r>
          </a:p>
          <a:p>
            <a:pPr marL="360000" indent="-360000" algn="l">
              <a:spcAft>
                <a:spcPts val="1200"/>
              </a:spcAft>
              <a:buClr>
                <a:schemeClr val="dk1"/>
              </a:buClr>
              <a:buSzPct val="100000"/>
              <a:buFont typeface="Arial" panose="020B0604020202020204" pitchFamily="34" charset="0"/>
              <a:buChar char="•"/>
            </a:pPr>
            <a:r>
              <a:rPr lang="en-CA" sz="3600" dirty="0">
                <a:solidFill>
                  <a:schemeClr val="tx1"/>
                </a:solidFill>
                <a:latin typeface="Aptos" panose="020B0004020202020204" pitchFamily="34" charset="0"/>
              </a:rPr>
              <a:t>Median 8 years of school</a:t>
            </a:r>
          </a:p>
          <a:p>
            <a:pPr marL="360000" indent="-360000" algn="l">
              <a:spcAft>
                <a:spcPts val="1200"/>
              </a:spcAft>
              <a:buClr>
                <a:schemeClr val="dk1"/>
              </a:buClr>
              <a:buSzPct val="100000"/>
              <a:buFont typeface="Arial" panose="020B0604020202020204" pitchFamily="34" charset="0"/>
              <a:buChar char="•"/>
            </a:pPr>
            <a:r>
              <a:rPr lang="en-CA" sz="3600" dirty="0">
                <a:solidFill>
                  <a:schemeClr val="tx1"/>
                </a:solidFill>
                <a:latin typeface="Aptos" panose="020B0004020202020204" pitchFamily="34" charset="0"/>
              </a:rPr>
              <a:t>Median household income = 142 USD/month</a:t>
            </a:r>
          </a:p>
          <a:p>
            <a:pPr marL="360000" indent="-360000" algn="l">
              <a:spcAft>
                <a:spcPts val="1200"/>
              </a:spcAft>
              <a:buClr>
                <a:schemeClr val="dk1"/>
              </a:buClr>
              <a:buSzPct val="100000"/>
              <a:buFont typeface="Arial" panose="020B0604020202020204" pitchFamily="34" charset="0"/>
              <a:buChar char="•"/>
            </a:pPr>
            <a:r>
              <a:rPr lang="en-CA" sz="3600" dirty="0">
                <a:solidFill>
                  <a:schemeClr val="tx1"/>
                </a:solidFill>
                <a:latin typeface="Aptos" panose="020B0004020202020204" pitchFamily="34" charset="0"/>
              </a:rPr>
              <a:t>70% delivered at health facilities</a:t>
            </a:r>
          </a:p>
          <a:p>
            <a:pPr marL="360000" indent="-360000" algn="l">
              <a:spcAft>
                <a:spcPts val="1200"/>
              </a:spcAft>
              <a:buClr>
                <a:schemeClr val="dk1"/>
              </a:buClr>
              <a:buSzPct val="100000"/>
              <a:buFont typeface="Arial" panose="020B0604020202020204" pitchFamily="34" charset="0"/>
              <a:buChar char="•"/>
            </a:pPr>
            <a:r>
              <a:rPr lang="en-CA" sz="3600" dirty="0">
                <a:solidFill>
                  <a:schemeClr val="tx1"/>
                </a:solidFill>
                <a:latin typeface="Aptos" panose="020B0004020202020204" pitchFamily="34" charset="0"/>
              </a:rPr>
              <a:t>24% delivered their first child</a:t>
            </a:r>
          </a:p>
        </p:txBody>
      </p:sp>
      <p:sp>
        <p:nvSpPr>
          <p:cNvPr id="15" name="TextBox 7">
            <a:extLst>
              <a:ext uri="{FF2B5EF4-FFF2-40B4-BE49-F238E27FC236}">
                <a16:creationId xmlns:a16="http://schemas.microsoft.com/office/drawing/2014/main" id="{4811647A-2514-1F26-9EC3-4BCE22B7B07C}"/>
              </a:ext>
            </a:extLst>
          </p:cNvPr>
          <p:cNvSpPr txBox="1"/>
          <p:nvPr/>
        </p:nvSpPr>
        <p:spPr>
          <a:xfrm>
            <a:off x="1046971" y="680150"/>
            <a:ext cx="13908281" cy="1015663"/>
          </a:xfrm>
          <a:prstGeom prst="rect">
            <a:avLst/>
          </a:prstGeom>
        </p:spPr>
        <p:txBody>
          <a:bodyPr wrap="square" lIns="0" tIns="0" rIns="0" bIns="0" rtlCol="0" anchor="t">
            <a:spAutoFit/>
          </a:bodyPr>
          <a:lstStyle/>
          <a:p>
            <a:pPr lvl="0">
              <a:spcBef>
                <a:spcPct val="0"/>
              </a:spcBef>
              <a:defRPr/>
            </a:pPr>
            <a:r>
              <a:rPr lang="en-CA" sz="6600" b="1" dirty="0">
                <a:solidFill>
                  <a:sysClr val="windowText" lastClr="000000"/>
                </a:solidFill>
                <a:latin typeface="Neue Haas Grotesk Text Pro"/>
              </a:rPr>
              <a:t>Results – Participants</a:t>
            </a:r>
            <a:endParaRPr lang="en-CA" sz="6600" b="1" dirty="0">
              <a:solidFill>
                <a:srgbClr val="3D9072"/>
              </a:solidFill>
              <a:latin typeface="Neue Haas Grotesk Text Pro"/>
            </a:endParaRPr>
          </a:p>
        </p:txBody>
      </p:sp>
      <p:sp>
        <p:nvSpPr>
          <p:cNvPr id="2" name="Rectangle 1">
            <a:extLst>
              <a:ext uri="{FF2B5EF4-FFF2-40B4-BE49-F238E27FC236}">
                <a16:creationId xmlns:a16="http://schemas.microsoft.com/office/drawing/2014/main" id="{CBD1AC43-F013-865B-CC5C-330B5EF2096F}"/>
              </a:ext>
            </a:extLst>
          </p:cNvPr>
          <p:cNvSpPr/>
          <p:nvPr/>
        </p:nvSpPr>
        <p:spPr>
          <a:xfrm>
            <a:off x="9925665" y="8273845"/>
            <a:ext cx="6150077" cy="10287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Box 2">
            <a:extLst>
              <a:ext uri="{FF2B5EF4-FFF2-40B4-BE49-F238E27FC236}">
                <a16:creationId xmlns:a16="http://schemas.microsoft.com/office/drawing/2014/main" id="{9D329A31-71E4-EAC8-58FE-69E169173EAF}"/>
              </a:ext>
            </a:extLst>
          </p:cNvPr>
          <p:cNvSpPr txBox="1"/>
          <p:nvPr/>
        </p:nvSpPr>
        <p:spPr>
          <a:xfrm>
            <a:off x="10825316" y="8910151"/>
            <a:ext cx="933332" cy="369332"/>
          </a:xfrm>
          <a:prstGeom prst="rect">
            <a:avLst/>
          </a:prstGeom>
          <a:noFill/>
        </p:spPr>
        <p:txBody>
          <a:bodyPr wrap="none" rtlCol="0">
            <a:spAutoFit/>
          </a:bodyPr>
          <a:lstStyle/>
          <a:p>
            <a:r>
              <a:rPr lang="en-CA" dirty="0">
                <a:solidFill>
                  <a:srgbClr val="FF0000"/>
                </a:solidFill>
                <a:latin typeface="Aptos" panose="020B0004020202020204" pitchFamily="34" charset="0"/>
              </a:rPr>
              <a:t>Control</a:t>
            </a:r>
          </a:p>
        </p:txBody>
      </p:sp>
      <p:sp>
        <p:nvSpPr>
          <p:cNvPr id="4" name="TextBox 3">
            <a:extLst>
              <a:ext uri="{FF2B5EF4-FFF2-40B4-BE49-F238E27FC236}">
                <a16:creationId xmlns:a16="http://schemas.microsoft.com/office/drawing/2014/main" id="{E7A81D58-E341-3C66-AB43-FEF755F39ED5}"/>
              </a:ext>
            </a:extLst>
          </p:cNvPr>
          <p:cNvSpPr txBox="1"/>
          <p:nvPr/>
        </p:nvSpPr>
        <p:spPr>
          <a:xfrm>
            <a:off x="13756400" y="8905969"/>
            <a:ext cx="2066656" cy="369332"/>
          </a:xfrm>
          <a:prstGeom prst="rect">
            <a:avLst/>
          </a:prstGeom>
          <a:noFill/>
        </p:spPr>
        <p:txBody>
          <a:bodyPr wrap="none" rtlCol="0">
            <a:spAutoFit/>
          </a:bodyPr>
          <a:lstStyle/>
          <a:p>
            <a:r>
              <a:rPr lang="en-CA" dirty="0">
                <a:solidFill>
                  <a:srgbClr val="FF0000"/>
                </a:solidFill>
                <a:latin typeface="Aptos" panose="020B0004020202020204" pitchFamily="34" charset="0"/>
              </a:rPr>
              <a:t>iNCK (intervention)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5"/>
          <p:cNvGrpSpPr/>
          <p:nvPr/>
        </p:nvGrpSpPr>
        <p:grpSpPr>
          <a:xfrm rot="5400000">
            <a:off x="8552507" y="551507"/>
            <a:ext cx="1182986" cy="18288000"/>
            <a:chOff x="0" y="0"/>
            <a:chExt cx="311568" cy="4816593"/>
          </a:xfrm>
        </p:grpSpPr>
        <p:sp>
          <p:nvSpPr>
            <p:cNvPr id="16" name="Freeform 16"/>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txBody>
            <a:bodyPr/>
            <a:lstStyle/>
            <a:p>
              <a:endParaRPr lang="en-CA"/>
            </a:p>
          </p:txBody>
        </p:sp>
        <p:sp>
          <p:nvSpPr>
            <p:cNvPr id="17" name="TextBox 17"/>
            <p:cNvSpPr txBox="1"/>
            <p:nvPr/>
          </p:nvSpPr>
          <p:spPr>
            <a:xfrm>
              <a:off x="0" y="171450"/>
              <a:ext cx="311568" cy="4645143"/>
            </a:xfrm>
            <a:prstGeom prst="rect">
              <a:avLst/>
            </a:prstGeom>
          </p:spPr>
          <p:txBody>
            <a:bodyPr lIns="50800" tIns="50800" rIns="50800" bIns="50800" rtlCol="0" anchor="ctr"/>
            <a:lstStyle/>
            <a:p>
              <a:pPr marL="0" lvl="0" indent="0" algn="l">
                <a:lnSpc>
                  <a:spcPts val="8499"/>
                </a:lnSpc>
                <a:spcBef>
                  <a:spcPct val="0"/>
                </a:spcBef>
              </a:pPr>
              <a:endParaRPr/>
            </a:p>
          </p:txBody>
        </p:sp>
      </p:grpSp>
      <p:sp>
        <p:nvSpPr>
          <p:cNvPr id="18" name="Freeform 18"/>
          <p:cNvSpPr/>
          <p:nvPr/>
        </p:nvSpPr>
        <p:spPr>
          <a:xfrm>
            <a:off x="-539" y="9176004"/>
            <a:ext cx="2752375" cy="102870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3"/>
            <a:stretch>
              <a:fillRect/>
            </a:stretch>
          </a:blipFill>
        </p:spPr>
        <p:txBody>
          <a:bodyPr/>
          <a:lstStyle/>
          <a:p>
            <a:endParaRPr lang="en-CA"/>
          </a:p>
        </p:txBody>
      </p:sp>
      <p:grpSp>
        <p:nvGrpSpPr>
          <p:cNvPr id="19" name="Group 19"/>
          <p:cNvGrpSpPr/>
          <p:nvPr/>
        </p:nvGrpSpPr>
        <p:grpSpPr>
          <a:xfrm>
            <a:off x="16565291" y="9104014"/>
            <a:ext cx="1722709" cy="1182986"/>
            <a:chOff x="0" y="0"/>
            <a:chExt cx="1463276" cy="1004833"/>
          </a:xfrm>
        </p:grpSpPr>
        <p:sp>
          <p:nvSpPr>
            <p:cNvPr id="20" name="Freeform 20"/>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4"/>
              <a:stretch>
                <a:fillRect l="-32" r="-32"/>
              </a:stretch>
            </a:blipFill>
          </p:spPr>
          <p:txBody>
            <a:bodyPr/>
            <a:lstStyle/>
            <a:p>
              <a:endParaRPr lang="en-CA"/>
            </a:p>
          </p:txBody>
        </p:sp>
      </p:grpSp>
      <p:grpSp>
        <p:nvGrpSpPr>
          <p:cNvPr id="21" name="Group 21"/>
          <p:cNvGrpSpPr/>
          <p:nvPr/>
        </p:nvGrpSpPr>
        <p:grpSpPr>
          <a:xfrm rot="-5400000">
            <a:off x="-4404170" y="4404170"/>
            <a:ext cx="9104014" cy="295673"/>
            <a:chOff x="0" y="0"/>
            <a:chExt cx="2397765" cy="77873"/>
          </a:xfrm>
        </p:grpSpPr>
        <p:sp>
          <p:nvSpPr>
            <p:cNvPr id="22" name="Freeform 22"/>
            <p:cNvSpPr/>
            <p:nvPr/>
          </p:nvSpPr>
          <p:spPr>
            <a:xfrm>
              <a:off x="0" y="0"/>
              <a:ext cx="2397765" cy="77873"/>
            </a:xfrm>
            <a:custGeom>
              <a:avLst/>
              <a:gdLst/>
              <a:ahLst/>
              <a:cxnLst/>
              <a:rect l="l" t="t" r="r" b="b"/>
              <a:pathLst>
                <a:path w="2397765" h="77873">
                  <a:moveTo>
                    <a:pt x="0" y="0"/>
                  </a:moveTo>
                  <a:lnTo>
                    <a:pt x="2397765" y="0"/>
                  </a:lnTo>
                  <a:lnTo>
                    <a:pt x="2397765" y="77873"/>
                  </a:lnTo>
                  <a:lnTo>
                    <a:pt x="0" y="77873"/>
                  </a:lnTo>
                  <a:close/>
                </a:path>
              </a:pathLst>
            </a:custGeom>
            <a:solidFill>
              <a:srgbClr val="F10808"/>
            </a:solidFill>
          </p:spPr>
          <p:txBody>
            <a:bodyPr/>
            <a:lstStyle/>
            <a:p>
              <a:endParaRPr lang="en-CA"/>
            </a:p>
          </p:txBody>
        </p:sp>
        <p:sp>
          <p:nvSpPr>
            <p:cNvPr id="23" name="TextBox 23"/>
            <p:cNvSpPr txBox="1"/>
            <p:nvPr/>
          </p:nvSpPr>
          <p:spPr>
            <a:xfrm>
              <a:off x="0" y="-38100"/>
              <a:ext cx="2397765" cy="115973"/>
            </a:xfrm>
            <a:prstGeom prst="rect">
              <a:avLst/>
            </a:prstGeom>
          </p:spPr>
          <p:txBody>
            <a:bodyPr lIns="50800" tIns="50800" rIns="50800" bIns="50800" rtlCol="0" anchor="ctr"/>
            <a:lstStyle/>
            <a:p>
              <a:pPr algn="ctr">
                <a:lnSpc>
                  <a:spcPts val="3079"/>
                </a:lnSpc>
              </a:pPr>
              <a:endParaRPr/>
            </a:p>
          </p:txBody>
        </p:sp>
      </p:grpSp>
      <p:sp>
        <p:nvSpPr>
          <p:cNvPr id="4" name="TextBox 7">
            <a:extLst>
              <a:ext uri="{FF2B5EF4-FFF2-40B4-BE49-F238E27FC236}">
                <a16:creationId xmlns:a16="http://schemas.microsoft.com/office/drawing/2014/main" id="{028A038D-A4F7-CBE9-C00C-0B1416A1D8EF}"/>
              </a:ext>
            </a:extLst>
          </p:cNvPr>
          <p:cNvSpPr txBox="1"/>
          <p:nvPr/>
        </p:nvSpPr>
        <p:spPr>
          <a:xfrm>
            <a:off x="7880683" y="680150"/>
            <a:ext cx="9900721" cy="1015663"/>
          </a:xfrm>
          <a:prstGeom prst="rect">
            <a:avLst/>
          </a:prstGeom>
        </p:spPr>
        <p:txBody>
          <a:bodyPr wrap="square" lIns="0" tIns="0" rIns="0" bIns="0" rtlCol="0" anchor="t">
            <a:spAutoFit/>
          </a:bodyPr>
          <a:lstStyle/>
          <a:p>
            <a:pPr lvl="0">
              <a:spcBef>
                <a:spcPct val="0"/>
              </a:spcBef>
              <a:defRPr/>
            </a:pPr>
            <a:r>
              <a:rPr lang="en-CA" sz="6600" b="1" dirty="0">
                <a:solidFill>
                  <a:sysClr val="windowText" lastClr="000000"/>
                </a:solidFill>
                <a:latin typeface="Neue Haas Grotesk Text Pro"/>
              </a:rPr>
              <a:t>Uptake &amp; Acceptance</a:t>
            </a:r>
            <a:endParaRPr lang="en-CA" sz="6600" b="1" dirty="0">
              <a:solidFill>
                <a:srgbClr val="3D9072"/>
              </a:solidFill>
              <a:latin typeface="Neue Haas Grotesk Text Pro"/>
            </a:endParaRPr>
          </a:p>
        </p:txBody>
      </p:sp>
      <p:pic>
        <p:nvPicPr>
          <p:cNvPr id="2050" name="Picture 2">
            <a:extLst>
              <a:ext uri="{FF2B5EF4-FFF2-40B4-BE49-F238E27FC236}">
                <a16:creationId xmlns:a16="http://schemas.microsoft.com/office/drawing/2014/main" id="{2A8000F5-F30A-A805-7653-14D0E5E53B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9120" y="5556187"/>
            <a:ext cx="6998117" cy="2531234"/>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a16="http://schemas.microsoft.com/office/drawing/2014/main" id="{A4070EC3-CE2D-258E-51E8-EB598779098D}"/>
              </a:ext>
            </a:extLst>
          </p:cNvPr>
          <p:cNvSpPr txBox="1"/>
          <p:nvPr/>
        </p:nvSpPr>
        <p:spPr>
          <a:xfrm>
            <a:off x="1709375" y="8159411"/>
            <a:ext cx="4757605" cy="523220"/>
          </a:xfrm>
          <a:prstGeom prst="rect">
            <a:avLst/>
          </a:prstGeom>
          <a:solidFill>
            <a:srgbClr val="F2F2F2"/>
          </a:solidFill>
          <a:ln>
            <a:solidFill>
              <a:schemeClr val="bg1"/>
            </a:solidFill>
          </a:ln>
        </p:spPr>
        <p:txBody>
          <a:bodyPr wrap="square" rtlCol="0">
            <a:spAutoFit/>
          </a:bodyPr>
          <a:lstStyle/>
          <a:p>
            <a:pPr algn="ctr"/>
            <a:r>
              <a:rPr lang="en-CA" dirty="0">
                <a:latin typeface="Aptos" panose="020B0004020202020204" pitchFamily="34" charset="0"/>
              </a:rPr>
              <a:t>ThermoSpot indications (</a:t>
            </a:r>
            <a:r>
              <a:rPr lang="en-CA" i="1" dirty="0" err="1">
                <a:latin typeface="Aptos" panose="020B0004020202020204" pitchFamily="34" charset="0"/>
              </a:rPr>
              <a:t>Maternova</a:t>
            </a:r>
            <a:r>
              <a:rPr lang="en-CA" dirty="0">
                <a:latin typeface="Aptos" panose="020B0004020202020204" pitchFamily="34" charset="0"/>
              </a:rPr>
              <a:t>)</a:t>
            </a:r>
          </a:p>
          <a:p>
            <a:pPr algn="ctr"/>
            <a:r>
              <a:rPr lang="en-CA" sz="1000" dirty="0">
                <a:latin typeface="Aptos" panose="020B0004020202020204" pitchFamily="34" charset="0"/>
                <a:hlinkClick r:id="rId6"/>
              </a:rPr>
              <a:t>https://www.engineeringforchange.org/solutions/product/thermospot/</a:t>
            </a:r>
            <a:r>
              <a:rPr lang="en-CA" sz="1000" dirty="0">
                <a:latin typeface="Aptos" panose="020B0004020202020204" pitchFamily="34" charset="0"/>
              </a:rPr>
              <a:t>  </a:t>
            </a:r>
          </a:p>
        </p:txBody>
      </p:sp>
      <p:sp>
        <p:nvSpPr>
          <p:cNvPr id="27" name="Google Shape;382;p33">
            <a:extLst>
              <a:ext uri="{FF2B5EF4-FFF2-40B4-BE49-F238E27FC236}">
                <a16:creationId xmlns:a16="http://schemas.microsoft.com/office/drawing/2014/main" id="{1E607CF3-1343-C8C2-4AC5-7593A9D3EF87}"/>
              </a:ext>
            </a:extLst>
          </p:cNvPr>
          <p:cNvSpPr txBox="1">
            <a:spLocks/>
          </p:cNvSpPr>
          <p:nvPr/>
        </p:nvSpPr>
        <p:spPr>
          <a:xfrm>
            <a:off x="8421430" y="2001309"/>
            <a:ext cx="9743320" cy="7431449"/>
          </a:xfrm>
          <a:prstGeom prst="rect">
            <a:avLst/>
          </a:prstGeom>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Clr>
                <a:schemeClr val="dk1"/>
              </a:buClr>
              <a:buSzPts val="1100"/>
              <a:buNone/>
            </a:pPr>
            <a:r>
              <a:rPr lang="en-CA" sz="3000" b="1" dirty="0">
                <a:latin typeface="Aptos" panose="020B0004020202020204" pitchFamily="34" charset="0"/>
              </a:rPr>
              <a:t>Among iNCK arm participants…</a:t>
            </a:r>
          </a:p>
          <a:p>
            <a:pPr marL="360000" indent="-360000">
              <a:spcBef>
                <a:spcPts val="0"/>
              </a:spcBef>
              <a:buClr>
                <a:schemeClr val="dk1"/>
              </a:buClr>
              <a:buSzPct val="100000"/>
            </a:pPr>
            <a:r>
              <a:rPr lang="en-US" sz="2600" dirty="0">
                <a:latin typeface="Aptos" panose="020B0004020202020204" pitchFamily="34" charset="0"/>
              </a:rPr>
              <a:t>99.7% used the clean birth kit</a:t>
            </a:r>
          </a:p>
          <a:p>
            <a:pPr marL="360000" indent="-360000">
              <a:spcBef>
                <a:spcPts val="0"/>
              </a:spcBef>
              <a:buClr>
                <a:schemeClr val="dk1"/>
              </a:buClr>
              <a:buSzPct val="100000"/>
            </a:pPr>
            <a:r>
              <a:rPr lang="en-US" sz="2600" dirty="0">
                <a:latin typeface="Aptos" panose="020B0004020202020204" pitchFamily="34" charset="0"/>
              </a:rPr>
              <a:t>99.5% used chlorhexidine </a:t>
            </a:r>
            <a:r>
              <a:rPr lang="en-US" sz="2600" b="1" dirty="0">
                <a:solidFill>
                  <a:srgbClr val="869FB2"/>
                </a:solidFill>
                <a:latin typeface="Aptos" panose="020B0004020202020204" pitchFamily="34" charset="0"/>
              </a:rPr>
              <a:t>– 97% on day 1</a:t>
            </a:r>
          </a:p>
          <a:p>
            <a:pPr marL="360000" indent="-360000">
              <a:spcBef>
                <a:spcPts val="0"/>
              </a:spcBef>
              <a:buClr>
                <a:schemeClr val="dk1"/>
              </a:buClr>
              <a:buSzPct val="100000"/>
            </a:pPr>
            <a:r>
              <a:rPr lang="en-US" sz="2600" dirty="0">
                <a:latin typeface="Aptos" panose="020B0004020202020204" pitchFamily="34" charset="0"/>
              </a:rPr>
              <a:t>99.5% used sunflower oil </a:t>
            </a:r>
            <a:r>
              <a:rPr lang="en-US" sz="2600" b="1" dirty="0">
                <a:solidFill>
                  <a:srgbClr val="869FB2"/>
                </a:solidFill>
                <a:latin typeface="Aptos" panose="020B0004020202020204" pitchFamily="34" charset="0"/>
              </a:rPr>
              <a:t>– 94% on day 1</a:t>
            </a:r>
          </a:p>
          <a:p>
            <a:pPr marL="360000" indent="-360000">
              <a:spcBef>
                <a:spcPts val="0"/>
              </a:spcBef>
              <a:buClr>
                <a:schemeClr val="dk1"/>
              </a:buClr>
              <a:buSzPct val="100000"/>
            </a:pPr>
            <a:r>
              <a:rPr lang="en-US" sz="2600" dirty="0">
                <a:latin typeface="Aptos" panose="020B0004020202020204" pitchFamily="34" charset="0"/>
              </a:rPr>
              <a:t>95% used ThermoSpot </a:t>
            </a:r>
            <a:r>
              <a:rPr lang="en-US" sz="2600" b="1" dirty="0">
                <a:solidFill>
                  <a:srgbClr val="869FB2"/>
                </a:solidFill>
                <a:latin typeface="Aptos" panose="020B0004020202020204" pitchFamily="34" charset="0"/>
              </a:rPr>
              <a:t>– 92% on day 1</a:t>
            </a:r>
          </a:p>
          <a:p>
            <a:pPr marL="360000" indent="-360000">
              <a:spcBef>
                <a:spcPts val="0"/>
              </a:spcBef>
              <a:buClr>
                <a:schemeClr val="dk1"/>
              </a:buClr>
              <a:buSzPct val="100000"/>
            </a:pPr>
            <a:r>
              <a:rPr lang="en-US" sz="2600" dirty="0">
                <a:latin typeface="Aptos" panose="020B0004020202020204" pitchFamily="34" charset="0"/>
              </a:rPr>
              <a:t>86% took all three misoprostol tablets</a:t>
            </a:r>
          </a:p>
          <a:p>
            <a:pPr marL="0" indent="0">
              <a:spcBef>
                <a:spcPts val="0"/>
              </a:spcBef>
              <a:buClr>
                <a:schemeClr val="dk1"/>
              </a:buClr>
              <a:buSzPts val="1100"/>
              <a:buNone/>
            </a:pPr>
            <a:endParaRPr lang="en-CA" dirty="0">
              <a:latin typeface="Aptos" panose="020B0004020202020204" pitchFamily="34" charset="0"/>
            </a:endParaRPr>
          </a:p>
          <a:p>
            <a:pPr marL="0" indent="0">
              <a:spcBef>
                <a:spcPts val="0"/>
              </a:spcBef>
              <a:buClr>
                <a:schemeClr val="dk1"/>
              </a:buClr>
              <a:buSzPts val="1100"/>
              <a:buNone/>
            </a:pPr>
            <a:r>
              <a:rPr lang="en-CA" sz="3000" b="1" dirty="0">
                <a:latin typeface="Aptos" panose="020B0004020202020204" pitchFamily="34" charset="0"/>
              </a:rPr>
              <a:t>ThermoSpot identified neonates with…</a:t>
            </a:r>
          </a:p>
          <a:p>
            <a:pPr marL="360000" indent="-360000">
              <a:spcBef>
                <a:spcPts val="0"/>
              </a:spcBef>
              <a:buClr>
                <a:schemeClr val="dk1"/>
              </a:buClr>
              <a:buSzPct val="100000"/>
            </a:pPr>
            <a:r>
              <a:rPr lang="en-CA" sz="2600" dirty="0">
                <a:solidFill>
                  <a:srgbClr val="96B23A"/>
                </a:solidFill>
                <a:latin typeface="Aptos" panose="020B0004020202020204" pitchFamily="34" charset="0"/>
              </a:rPr>
              <a:t>Cold stress </a:t>
            </a:r>
            <a:r>
              <a:rPr lang="en-CA" sz="2600" dirty="0">
                <a:latin typeface="Aptos" panose="020B0004020202020204" pitchFamily="34" charset="0"/>
              </a:rPr>
              <a:t>(n=1372), </a:t>
            </a:r>
            <a:r>
              <a:rPr lang="en-CA" sz="2600" dirty="0">
                <a:solidFill>
                  <a:srgbClr val="E0532F"/>
                </a:solidFill>
                <a:latin typeface="Aptos" panose="020B0004020202020204" pitchFamily="34" charset="0"/>
              </a:rPr>
              <a:t>hypothermia </a:t>
            </a:r>
            <a:r>
              <a:rPr lang="en-CA" sz="2600" dirty="0">
                <a:latin typeface="Aptos" panose="020B0004020202020204" pitchFamily="34" charset="0"/>
              </a:rPr>
              <a:t>(n=539), and </a:t>
            </a:r>
            <a:r>
              <a:rPr lang="en-CA" sz="2600" dirty="0">
                <a:solidFill>
                  <a:srgbClr val="4092CE"/>
                </a:solidFill>
                <a:latin typeface="Aptos" panose="020B0004020202020204" pitchFamily="34" charset="0"/>
              </a:rPr>
              <a:t>fever </a:t>
            </a:r>
            <a:r>
              <a:rPr lang="en-CA" sz="2600" dirty="0">
                <a:latin typeface="Aptos" panose="020B0004020202020204" pitchFamily="34" charset="0"/>
              </a:rPr>
              <a:t>(n=258)</a:t>
            </a:r>
            <a:endParaRPr lang="en-US" sz="2600" dirty="0">
              <a:latin typeface="Aptos" panose="020B0004020202020204" pitchFamily="34" charset="0"/>
            </a:endParaRPr>
          </a:p>
          <a:p>
            <a:pPr marL="0" indent="0">
              <a:spcBef>
                <a:spcPts val="0"/>
              </a:spcBef>
              <a:buClr>
                <a:schemeClr val="dk1"/>
              </a:buClr>
              <a:buSzPts val="1100"/>
              <a:buNone/>
            </a:pPr>
            <a:endParaRPr lang="en-CA" sz="2800" dirty="0">
              <a:latin typeface="Aptos" panose="020B0004020202020204" pitchFamily="34" charset="0"/>
            </a:endParaRPr>
          </a:p>
          <a:p>
            <a:pPr marL="0" indent="0">
              <a:spcBef>
                <a:spcPts val="0"/>
              </a:spcBef>
              <a:buClr>
                <a:schemeClr val="dk1"/>
              </a:buClr>
              <a:buSzPct val="100000"/>
              <a:buNone/>
            </a:pPr>
            <a:r>
              <a:rPr lang="en-CA" sz="3000" b="1" dirty="0">
                <a:latin typeface="Aptos" panose="020B0004020202020204" pitchFamily="34" charset="0"/>
              </a:rPr>
              <a:t>Misoprostol…</a:t>
            </a:r>
          </a:p>
          <a:p>
            <a:pPr marL="360000" indent="-360000">
              <a:spcBef>
                <a:spcPts val="0"/>
              </a:spcBef>
              <a:buClr>
                <a:schemeClr val="dk1"/>
              </a:buClr>
              <a:buSzPct val="100000"/>
            </a:pPr>
            <a:r>
              <a:rPr lang="en-CA" sz="2600" dirty="0">
                <a:latin typeface="Aptos" panose="020B0004020202020204" pitchFamily="34" charset="0"/>
              </a:rPr>
              <a:t>Was never incorrectly used prior to delivery</a:t>
            </a:r>
          </a:p>
          <a:p>
            <a:pPr marL="360000" indent="-360000">
              <a:spcBef>
                <a:spcPts val="0"/>
              </a:spcBef>
              <a:buClr>
                <a:schemeClr val="dk1"/>
              </a:buClr>
              <a:buSzPct val="100000"/>
            </a:pPr>
            <a:r>
              <a:rPr lang="en-CA" sz="2600" dirty="0">
                <a:latin typeface="Aptos" panose="020B0004020202020204" pitchFamily="34" charset="0"/>
              </a:rPr>
              <a:t>Caused mild side effects in 5% of users</a:t>
            </a:r>
            <a:endParaRPr lang="en-US" sz="2600" dirty="0">
              <a:latin typeface="Aptos" panose="020B0004020202020204" pitchFamily="34" charset="0"/>
            </a:endParaRPr>
          </a:p>
          <a:p>
            <a:pPr marL="0" indent="0">
              <a:spcBef>
                <a:spcPts val="0"/>
              </a:spcBef>
              <a:buClr>
                <a:schemeClr val="dk1"/>
              </a:buClr>
              <a:buSzPts val="1100"/>
              <a:buNone/>
            </a:pPr>
            <a:endParaRPr lang="en-CA" sz="2800" dirty="0">
              <a:latin typeface="Aptos" panose="020B0004020202020204" pitchFamily="34" charset="0"/>
            </a:endParaRPr>
          </a:p>
          <a:p>
            <a:pPr marL="0" indent="0" algn="ctr">
              <a:spcBef>
                <a:spcPts val="0"/>
              </a:spcBef>
              <a:buClr>
                <a:schemeClr val="dk1"/>
              </a:buClr>
              <a:buSzPct val="100000"/>
              <a:buNone/>
            </a:pPr>
            <a:r>
              <a:rPr lang="en-CA" sz="3000" b="1" dirty="0">
                <a:latin typeface="Aptos" panose="020B0004020202020204" pitchFamily="34" charset="0"/>
              </a:rPr>
              <a:t>99.9% of iNCK arm participants thought the iNCK      was safe and easy to use.</a:t>
            </a:r>
            <a:endParaRPr lang="en-CA" sz="2600" dirty="0">
              <a:latin typeface="Aptos" panose="020B0004020202020204" pitchFamily="34" charset="0"/>
            </a:endParaRPr>
          </a:p>
          <a:p>
            <a:pPr marL="360000" indent="-360000">
              <a:spcBef>
                <a:spcPts val="0"/>
              </a:spcBef>
              <a:buClr>
                <a:schemeClr val="dk1"/>
              </a:buClr>
              <a:buSzPct val="100000"/>
            </a:pPr>
            <a:endParaRPr lang="en-CA" sz="2600" dirty="0">
              <a:latin typeface="Aptos" panose="020B0004020202020204" pitchFamily="34" charset="0"/>
            </a:endParaRPr>
          </a:p>
        </p:txBody>
      </p:sp>
      <p:pic>
        <p:nvPicPr>
          <p:cNvPr id="2" name="Picture 1">
            <a:extLst>
              <a:ext uri="{FF2B5EF4-FFF2-40B4-BE49-F238E27FC236}">
                <a16:creationId xmlns:a16="http://schemas.microsoft.com/office/drawing/2014/main" id="{25C4BE86-9FA3-3AA9-3C57-0A410A6300D6}"/>
              </a:ext>
            </a:extLst>
          </p:cNvPr>
          <p:cNvPicPr>
            <a:picLocks noChangeAspect="1"/>
          </p:cNvPicPr>
          <p:nvPr/>
        </p:nvPicPr>
        <p:blipFill>
          <a:blip r:embed="rId7">
            <a:extLst>
              <a:ext uri="{28A0092B-C50C-407E-A947-70E740481C1C}">
                <a14:useLocalDpi xmlns:a14="http://schemas.microsoft.com/office/drawing/2010/main" val="0"/>
              </a:ext>
            </a:extLst>
          </a:blip>
          <a:srcRect t="6818" b="29557"/>
          <a:stretch>
            <a:fillRect/>
          </a:stretch>
        </p:blipFill>
        <p:spPr>
          <a:xfrm>
            <a:off x="4121014" y="788623"/>
            <a:ext cx="3229643" cy="4574350"/>
          </a:xfrm>
          <a:prstGeom prst="rect">
            <a:avLst/>
          </a:prstGeom>
        </p:spPr>
      </p:pic>
      <p:pic>
        <p:nvPicPr>
          <p:cNvPr id="3" name="Picture 2">
            <a:extLst>
              <a:ext uri="{FF2B5EF4-FFF2-40B4-BE49-F238E27FC236}">
                <a16:creationId xmlns:a16="http://schemas.microsoft.com/office/drawing/2014/main" id="{ECE20D12-F217-1822-9C89-78F63DE5F7CD}"/>
              </a:ext>
            </a:extLst>
          </p:cNvPr>
          <p:cNvPicPr>
            <a:picLocks noChangeAspect="1"/>
          </p:cNvPicPr>
          <p:nvPr/>
        </p:nvPicPr>
        <p:blipFill>
          <a:blip r:embed="rId8" cstate="print">
            <a:extLst>
              <a:ext uri="{28A0092B-C50C-407E-A947-70E740481C1C}">
                <a14:useLocalDpi xmlns:a14="http://schemas.microsoft.com/office/drawing/2010/main" val="0"/>
              </a:ext>
            </a:extLst>
          </a:blip>
          <a:srcRect r="15495"/>
          <a:stretch>
            <a:fillRect/>
          </a:stretch>
        </p:blipFill>
        <p:spPr>
          <a:xfrm>
            <a:off x="644517" y="786690"/>
            <a:ext cx="3229644" cy="4569412"/>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7C7F4-7046-FD89-E646-FA7400CD3A8D}"/>
            </a:ext>
          </a:extLst>
        </p:cNvPr>
        <p:cNvGrpSpPr/>
        <p:nvPr/>
      </p:nvGrpSpPr>
      <p:grpSpPr>
        <a:xfrm>
          <a:off x="0" y="0"/>
          <a:ext cx="0" cy="0"/>
          <a:chOff x="0" y="0"/>
          <a:chExt cx="0" cy="0"/>
        </a:xfrm>
      </p:grpSpPr>
      <p:grpSp>
        <p:nvGrpSpPr>
          <p:cNvPr id="15" name="Group 15">
            <a:extLst>
              <a:ext uri="{FF2B5EF4-FFF2-40B4-BE49-F238E27FC236}">
                <a16:creationId xmlns:a16="http://schemas.microsoft.com/office/drawing/2014/main" id="{04438488-DFC8-674C-043F-5BBF0F3171CA}"/>
              </a:ext>
            </a:extLst>
          </p:cNvPr>
          <p:cNvGrpSpPr/>
          <p:nvPr/>
        </p:nvGrpSpPr>
        <p:grpSpPr>
          <a:xfrm rot="5400000">
            <a:off x="8552507" y="551507"/>
            <a:ext cx="1182986" cy="18288000"/>
            <a:chOff x="0" y="0"/>
            <a:chExt cx="311568" cy="4816593"/>
          </a:xfrm>
        </p:grpSpPr>
        <p:sp>
          <p:nvSpPr>
            <p:cNvPr id="16" name="Freeform 16">
              <a:extLst>
                <a:ext uri="{FF2B5EF4-FFF2-40B4-BE49-F238E27FC236}">
                  <a16:creationId xmlns:a16="http://schemas.microsoft.com/office/drawing/2014/main" id="{EB9A0483-3AEE-C3B4-0154-94F2EF2DA2E7}"/>
                </a:ext>
              </a:extLst>
            </p:cNvPr>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txBody>
            <a:bodyPr/>
            <a:lstStyle/>
            <a:p>
              <a:endParaRPr lang="en-CA"/>
            </a:p>
          </p:txBody>
        </p:sp>
        <p:sp>
          <p:nvSpPr>
            <p:cNvPr id="17" name="TextBox 17">
              <a:extLst>
                <a:ext uri="{FF2B5EF4-FFF2-40B4-BE49-F238E27FC236}">
                  <a16:creationId xmlns:a16="http://schemas.microsoft.com/office/drawing/2014/main" id="{E53F926A-6050-23C2-236F-9F545CFC8A0D}"/>
                </a:ext>
              </a:extLst>
            </p:cNvPr>
            <p:cNvSpPr txBox="1"/>
            <p:nvPr/>
          </p:nvSpPr>
          <p:spPr>
            <a:xfrm>
              <a:off x="0" y="171450"/>
              <a:ext cx="311568" cy="4645143"/>
            </a:xfrm>
            <a:prstGeom prst="rect">
              <a:avLst/>
            </a:prstGeom>
          </p:spPr>
          <p:txBody>
            <a:bodyPr lIns="50800" tIns="50800" rIns="50800" bIns="50800" rtlCol="0" anchor="ctr"/>
            <a:lstStyle/>
            <a:p>
              <a:pPr marL="0" lvl="0" indent="0" algn="l">
                <a:lnSpc>
                  <a:spcPts val="8499"/>
                </a:lnSpc>
                <a:spcBef>
                  <a:spcPct val="0"/>
                </a:spcBef>
              </a:pPr>
              <a:endParaRPr/>
            </a:p>
          </p:txBody>
        </p:sp>
      </p:grpSp>
      <p:sp>
        <p:nvSpPr>
          <p:cNvPr id="18" name="Freeform 18">
            <a:extLst>
              <a:ext uri="{FF2B5EF4-FFF2-40B4-BE49-F238E27FC236}">
                <a16:creationId xmlns:a16="http://schemas.microsoft.com/office/drawing/2014/main" id="{34A93687-EC69-D318-248A-F1F8CDA6B91B}"/>
              </a:ext>
            </a:extLst>
          </p:cNvPr>
          <p:cNvSpPr/>
          <p:nvPr/>
        </p:nvSpPr>
        <p:spPr>
          <a:xfrm>
            <a:off x="-539" y="9176004"/>
            <a:ext cx="2752375" cy="102870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3"/>
            <a:stretch>
              <a:fillRect/>
            </a:stretch>
          </a:blipFill>
        </p:spPr>
        <p:txBody>
          <a:bodyPr/>
          <a:lstStyle/>
          <a:p>
            <a:endParaRPr lang="en-CA"/>
          </a:p>
        </p:txBody>
      </p:sp>
      <p:grpSp>
        <p:nvGrpSpPr>
          <p:cNvPr id="19" name="Group 19">
            <a:extLst>
              <a:ext uri="{FF2B5EF4-FFF2-40B4-BE49-F238E27FC236}">
                <a16:creationId xmlns:a16="http://schemas.microsoft.com/office/drawing/2014/main" id="{D0D7131F-8D8D-5DAB-79D8-DD288A90A1C2}"/>
              </a:ext>
            </a:extLst>
          </p:cNvPr>
          <p:cNvGrpSpPr/>
          <p:nvPr/>
        </p:nvGrpSpPr>
        <p:grpSpPr>
          <a:xfrm>
            <a:off x="16565291" y="9104014"/>
            <a:ext cx="1722709" cy="1182986"/>
            <a:chOff x="0" y="0"/>
            <a:chExt cx="1463276" cy="1004833"/>
          </a:xfrm>
        </p:grpSpPr>
        <p:sp>
          <p:nvSpPr>
            <p:cNvPr id="20" name="Freeform 20">
              <a:extLst>
                <a:ext uri="{FF2B5EF4-FFF2-40B4-BE49-F238E27FC236}">
                  <a16:creationId xmlns:a16="http://schemas.microsoft.com/office/drawing/2014/main" id="{B4A09179-332D-A41C-12DC-6C7FE133C91C}"/>
                </a:ext>
              </a:extLst>
            </p:cNvPr>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4"/>
              <a:stretch>
                <a:fillRect l="-32" r="-32"/>
              </a:stretch>
            </a:blipFill>
          </p:spPr>
          <p:txBody>
            <a:bodyPr/>
            <a:lstStyle/>
            <a:p>
              <a:endParaRPr lang="en-CA"/>
            </a:p>
          </p:txBody>
        </p:sp>
      </p:grpSp>
      <p:grpSp>
        <p:nvGrpSpPr>
          <p:cNvPr id="21" name="Group 21">
            <a:extLst>
              <a:ext uri="{FF2B5EF4-FFF2-40B4-BE49-F238E27FC236}">
                <a16:creationId xmlns:a16="http://schemas.microsoft.com/office/drawing/2014/main" id="{D32B6FA7-E6B9-0022-B7D7-BC6499176D41}"/>
              </a:ext>
            </a:extLst>
          </p:cNvPr>
          <p:cNvGrpSpPr/>
          <p:nvPr/>
        </p:nvGrpSpPr>
        <p:grpSpPr>
          <a:xfrm rot="-5400000">
            <a:off x="-4404170" y="4404170"/>
            <a:ext cx="9104014" cy="295673"/>
            <a:chOff x="0" y="0"/>
            <a:chExt cx="2397765" cy="77873"/>
          </a:xfrm>
        </p:grpSpPr>
        <p:sp>
          <p:nvSpPr>
            <p:cNvPr id="22" name="Freeform 22">
              <a:extLst>
                <a:ext uri="{FF2B5EF4-FFF2-40B4-BE49-F238E27FC236}">
                  <a16:creationId xmlns:a16="http://schemas.microsoft.com/office/drawing/2014/main" id="{8C66ECBF-AE7C-4794-1244-61B417A6EA19}"/>
                </a:ext>
              </a:extLst>
            </p:cNvPr>
            <p:cNvSpPr/>
            <p:nvPr/>
          </p:nvSpPr>
          <p:spPr>
            <a:xfrm>
              <a:off x="0" y="0"/>
              <a:ext cx="2397765" cy="77873"/>
            </a:xfrm>
            <a:custGeom>
              <a:avLst/>
              <a:gdLst/>
              <a:ahLst/>
              <a:cxnLst/>
              <a:rect l="l" t="t" r="r" b="b"/>
              <a:pathLst>
                <a:path w="2397765" h="77873">
                  <a:moveTo>
                    <a:pt x="0" y="0"/>
                  </a:moveTo>
                  <a:lnTo>
                    <a:pt x="2397765" y="0"/>
                  </a:lnTo>
                  <a:lnTo>
                    <a:pt x="2397765" y="77873"/>
                  </a:lnTo>
                  <a:lnTo>
                    <a:pt x="0" y="77873"/>
                  </a:lnTo>
                  <a:close/>
                </a:path>
              </a:pathLst>
            </a:custGeom>
            <a:solidFill>
              <a:srgbClr val="F10808"/>
            </a:solidFill>
          </p:spPr>
          <p:txBody>
            <a:bodyPr/>
            <a:lstStyle/>
            <a:p>
              <a:endParaRPr lang="en-CA"/>
            </a:p>
          </p:txBody>
        </p:sp>
        <p:sp>
          <p:nvSpPr>
            <p:cNvPr id="23" name="TextBox 23">
              <a:extLst>
                <a:ext uri="{FF2B5EF4-FFF2-40B4-BE49-F238E27FC236}">
                  <a16:creationId xmlns:a16="http://schemas.microsoft.com/office/drawing/2014/main" id="{6CA55E4B-880E-9CD1-A05B-3AFD2E4304E1}"/>
                </a:ext>
              </a:extLst>
            </p:cNvPr>
            <p:cNvSpPr txBox="1"/>
            <p:nvPr/>
          </p:nvSpPr>
          <p:spPr>
            <a:xfrm>
              <a:off x="0" y="-38100"/>
              <a:ext cx="2397765" cy="115973"/>
            </a:xfrm>
            <a:prstGeom prst="rect">
              <a:avLst/>
            </a:prstGeom>
          </p:spPr>
          <p:txBody>
            <a:bodyPr lIns="50800" tIns="50800" rIns="50800" bIns="50800" rtlCol="0" anchor="ctr"/>
            <a:lstStyle/>
            <a:p>
              <a:pPr algn="ctr">
                <a:lnSpc>
                  <a:spcPts val="3079"/>
                </a:lnSpc>
              </a:pPr>
              <a:endParaRPr/>
            </a:p>
          </p:txBody>
        </p:sp>
      </p:grpSp>
      <p:sp>
        <p:nvSpPr>
          <p:cNvPr id="4" name="TextBox 7">
            <a:extLst>
              <a:ext uri="{FF2B5EF4-FFF2-40B4-BE49-F238E27FC236}">
                <a16:creationId xmlns:a16="http://schemas.microsoft.com/office/drawing/2014/main" id="{3FAC64EB-6C09-5BD0-6A27-DE11D6E82C40}"/>
              </a:ext>
            </a:extLst>
          </p:cNvPr>
          <p:cNvSpPr txBox="1"/>
          <p:nvPr/>
        </p:nvSpPr>
        <p:spPr>
          <a:xfrm>
            <a:off x="872461" y="379792"/>
            <a:ext cx="16554184" cy="1169551"/>
          </a:xfrm>
          <a:prstGeom prst="rect">
            <a:avLst/>
          </a:prstGeom>
        </p:spPr>
        <p:txBody>
          <a:bodyPr wrap="square" lIns="0" tIns="0" rIns="0" bIns="0" rtlCol="0" anchor="t">
            <a:spAutoFit/>
          </a:bodyPr>
          <a:lstStyle/>
          <a:p>
            <a:pPr lvl="0" algn="ctr">
              <a:spcBef>
                <a:spcPct val="0"/>
              </a:spcBef>
              <a:defRPr/>
            </a:pPr>
            <a:r>
              <a:rPr lang="en-US" sz="4400" b="1" dirty="0">
                <a:solidFill>
                  <a:sysClr val="windowText" lastClr="000000"/>
                </a:solidFill>
                <a:latin typeface="Neue Haas Grotesk Text Pro"/>
              </a:rPr>
              <a:t>Effect of the iNCK on Secondary Outcomes</a:t>
            </a:r>
          </a:p>
          <a:p>
            <a:pPr lvl="0" algn="ctr">
              <a:spcBef>
                <a:spcPct val="0"/>
              </a:spcBef>
              <a:defRPr/>
            </a:pPr>
            <a:r>
              <a:rPr lang="en-US" sz="3200" dirty="0">
                <a:solidFill>
                  <a:sysClr val="windowText" lastClr="000000"/>
                </a:solidFill>
                <a:latin typeface="Neue Haas Grotesk Text Pro"/>
              </a:rPr>
              <a:t>Omphalitis, Postpartum Hemorrhage, and LHW-Measured Birthweight</a:t>
            </a:r>
          </a:p>
        </p:txBody>
      </p:sp>
      <p:grpSp>
        <p:nvGrpSpPr>
          <p:cNvPr id="24" name="Group 23">
            <a:extLst>
              <a:ext uri="{FF2B5EF4-FFF2-40B4-BE49-F238E27FC236}">
                <a16:creationId xmlns:a16="http://schemas.microsoft.com/office/drawing/2014/main" id="{12A90606-DA90-08B4-0DEA-85F52801CE39}"/>
              </a:ext>
            </a:extLst>
          </p:cNvPr>
          <p:cNvGrpSpPr/>
          <p:nvPr/>
        </p:nvGrpSpPr>
        <p:grpSpPr>
          <a:xfrm>
            <a:off x="1173460" y="2035668"/>
            <a:ext cx="15941079" cy="2078343"/>
            <a:chOff x="450850" y="800427"/>
            <a:chExt cx="8242300" cy="1094875"/>
          </a:xfrm>
          <a:solidFill>
            <a:srgbClr val="F2F2F2"/>
          </a:solidFill>
        </p:grpSpPr>
        <p:sp>
          <p:nvSpPr>
            <p:cNvPr id="25" name="Rectangle: Rounded Corners 24">
              <a:extLst>
                <a:ext uri="{FF2B5EF4-FFF2-40B4-BE49-F238E27FC236}">
                  <a16:creationId xmlns:a16="http://schemas.microsoft.com/office/drawing/2014/main" id="{83083F8D-1856-9F77-2910-267A75D4EF7A}"/>
                </a:ext>
              </a:extLst>
            </p:cNvPr>
            <p:cNvSpPr/>
            <p:nvPr/>
          </p:nvSpPr>
          <p:spPr>
            <a:xfrm>
              <a:off x="450850" y="800427"/>
              <a:ext cx="8242300" cy="1094875"/>
            </a:xfrm>
            <a:prstGeom prst="round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Aptos" panose="020B0004020202020204" pitchFamily="34" charset="0"/>
              </a:endParaRPr>
            </a:p>
          </p:txBody>
        </p:sp>
        <p:sp>
          <p:nvSpPr>
            <p:cNvPr id="26" name="TextBox 25">
              <a:extLst>
                <a:ext uri="{FF2B5EF4-FFF2-40B4-BE49-F238E27FC236}">
                  <a16:creationId xmlns:a16="http://schemas.microsoft.com/office/drawing/2014/main" id="{3C429F9F-1201-E461-C2B6-709FE2981CA8}"/>
                </a:ext>
              </a:extLst>
            </p:cNvPr>
            <p:cNvSpPr txBox="1"/>
            <p:nvPr/>
          </p:nvSpPr>
          <p:spPr>
            <a:xfrm>
              <a:off x="659584" y="1201542"/>
              <a:ext cx="1214723" cy="308061"/>
            </a:xfrm>
            <a:prstGeom prst="rect">
              <a:avLst/>
            </a:prstGeom>
            <a:grpFill/>
          </p:spPr>
          <p:txBody>
            <a:bodyPr wrap="none" rtlCol="0">
              <a:spAutoFit/>
            </a:bodyPr>
            <a:lstStyle/>
            <a:p>
              <a:pPr algn="ctr"/>
              <a:r>
                <a:rPr lang="en-CA" sz="3200" b="1" dirty="0">
                  <a:solidFill>
                    <a:srgbClr val="869FB2"/>
                  </a:solidFill>
                  <a:latin typeface="Aptos" panose="020B0004020202020204" pitchFamily="34" charset="0"/>
                </a:rPr>
                <a:t>Omphalitis</a:t>
              </a:r>
            </a:p>
          </p:txBody>
        </p:sp>
        <p:sp>
          <p:nvSpPr>
            <p:cNvPr id="27" name="TextBox 26">
              <a:extLst>
                <a:ext uri="{FF2B5EF4-FFF2-40B4-BE49-F238E27FC236}">
                  <a16:creationId xmlns:a16="http://schemas.microsoft.com/office/drawing/2014/main" id="{8E2C83CC-70F9-4187-C414-ECCB9E5EC711}"/>
                </a:ext>
              </a:extLst>
            </p:cNvPr>
            <p:cNvSpPr txBox="1"/>
            <p:nvPr/>
          </p:nvSpPr>
          <p:spPr>
            <a:xfrm>
              <a:off x="2234783" y="901588"/>
              <a:ext cx="4384440" cy="907969"/>
            </a:xfrm>
            <a:prstGeom prst="rect">
              <a:avLst/>
            </a:prstGeom>
            <a:grpFill/>
          </p:spPr>
          <p:txBody>
            <a:bodyPr wrap="none" rtlCol="0">
              <a:spAutoFit/>
            </a:bodyPr>
            <a:lstStyle/>
            <a:p>
              <a:pPr marL="285750" indent="-285750">
                <a:spcBef>
                  <a:spcPts val="600"/>
                </a:spcBef>
                <a:buFont typeface="Arial" panose="020B0604020202020204" pitchFamily="34" charset="0"/>
                <a:buChar char="•"/>
              </a:pPr>
              <a:r>
                <a:rPr lang="en-CA" sz="3200" dirty="0">
                  <a:latin typeface="Aptos" panose="020B0004020202020204" pitchFamily="34" charset="0"/>
                </a:rPr>
                <a:t>Control: 1681 cases / 8185 newborns (20.5%)</a:t>
              </a:r>
            </a:p>
            <a:p>
              <a:pPr marL="285750" indent="-285750">
                <a:spcBef>
                  <a:spcPts val="600"/>
                </a:spcBef>
                <a:buFont typeface="Arial" panose="020B0604020202020204" pitchFamily="34" charset="0"/>
                <a:buChar char="•"/>
              </a:pPr>
              <a:r>
                <a:rPr lang="en-CA" sz="3200" dirty="0">
                  <a:latin typeface="Aptos" panose="020B0004020202020204" pitchFamily="34" charset="0"/>
                </a:rPr>
                <a:t>iNCK: 431 cases / 9919 newborns (4.4%)</a:t>
              </a:r>
            </a:p>
            <a:p>
              <a:pPr marL="285750" indent="-285750">
                <a:spcBef>
                  <a:spcPts val="600"/>
                </a:spcBef>
                <a:buFont typeface="Arial" panose="020B0604020202020204" pitchFamily="34" charset="0"/>
                <a:buChar char="•"/>
              </a:pPr>
              <a:r>
                <a:rPr lang="en-CA" sz="3200" dirty="0" err="1">
                  <a:latin typeface="Aptos" panose="020B0004020202020204" pitchFamily="34" charset="0"/>
                </a:rPr>
                <a:t>aRR</a:t>
              </a:r>
              <a:r>
                <a:rPr lang="en-CA" sz="3200" dirty="0">
                  <a:latin typeface="Aptos" panose="020B0004020202020204" pitchFamily="34" charset="0"/>
                </a:rPr>
                <a:t> = 0.20, 95% CI 0.12–0.36, p&lt;0.001</a:t>
              </a:r>
            </a:p>
          </p:txBody>
        </p:sp>
        <p:sp>
          <p:nvSpPr>
            <p:cNvPr id="28" name="TextBox 27">
              <a:extLst>
                <a:ext uri="{FF2B5EF4-FFF2-40B4-BE49-F238E27FC236}">
                  <a16:creationId xmlns:a16="http://schemas.microsoft.com/office/drawing/2014/main" id="{689C996E-59CE-1D87-A992-AF3E72E14A38}"/>
                </a:ext>
              </a:extLst>
            </p:cNvPr>
            <p:cNvSpPr txBox="1"/>
            <p:nvPr/>
          </p:nvSpPr>
          <p:spPr>
            <a:xfrm>
              <a:off x="6971289" y="1062354"/>
              <a:ext cx="1637508" cy="567480"/>
            </a:xfrm>
            <a:prstGeom prst="rect">
              <a:avLst/>
            </a:prstGeom>
            <a:noFill/>
          </p:spPr>
          <p:txBody>
            <a:bodyPr wrap="square" rtlCol="0">
              <a:spAutoFit/>
            </a:bodyPr>
            <a:lstStyle/>
            <a:p>
              <a:pPr algn="ctr"/>
              <a:r>
                <a:rPr lang="en-CA" sz="3200" b="1" dirty="0">
                  <a:solidFill>
                    <a:srgbClr val="869FB2"/>
                  </a:solidFill>
                  <a:latin typeface="Aptos" panose="020B0004020202020204" pitchFamily="34" charset="0"/>
                </a:rPr>
                <a:t>↓80% in</a:t>
              </a:r>
            </a:p>
            <a:p>
              <a:pPr algn="ctr"/>
              <a:r>
                <a:rPr lang="en-CA" sz="3200" b="1" dirty="0">
                  <a:solidFill>
                    <a:srgbClr val="869FB2"/>
                  </a:solidFill>
                  <a:latin typeface="Aptos" panose="020B0004020202020204" pitchFamily="34" charset="0"/>
                </a:rPr>
                <a:t>iNCK clusters</a:t>
              </a:r>
            </a:p>
          </p:txBody>
        </p:sp>
      </p:grpSp>
      <p:grpSp>
        <p:nvGrpSpPr>
          <p:cNvPr id="29" name="Group 28">
            <a:extLst>
              <a:ext uri="{FF2B5EF4-FFF2-40B4-BE49-F238E27FC236}">
                <a16:creationId xmlns:a16="http://schemas.microsoft.com/office/drawing/2014/main" id="{3B0041CC-C2D5-94EA-4BD9-64A838AFA9B4}"/>
              </a:ext>
            </a:extLst>
          </p:cNvPr>
          <p:cNvGrpSpPr/>
          <p:nvPr/>
        </p:nvGrpSpPr>
        <p:grpSpPr>
          <a:xfrm>
            <a:off x="1173460" y="4470130"/>
            <a:ext cx="15941079" cy="2078343"/>
            <a:chOff x="450850" y="2079637"/>
            <a:chExt cx="8242300" cy="1094875"/>
          </a:xfrm>
          <a:solidFill>
            <a:srgbClr val="F2F2F2"/>
          </a:solidFill>
        </p:grpSpPr>
        <p:sp>
          <p:nvSpPr>
            <p:cNvPr id="30" name="Rectangle: Rounded Corners 29">
              <a:extLst>
                <a:ext uri="{FF2B5EF4-FFF2-40B4-BE49-F238E27FC236}">
                  <a16:creationId xmlns:a16="http://schemas.microsoft.com/office/drawing/2014/main" id="{11E047FE-6101-C77C-9C6D-5A7A8558C0D4}"/>
                </a:ext>
              </a:extLst>
            </p:cNvPr>
            <p:cNvSpPr/>
            <p:nvPr/>
          </p:nvSpPr>
          <p:spPr>
            <a:xfrm>
              <a:off x="450850" y="2079637"/>
              <a:ext cx="8242300" cy="1094875"/>
            </a:xfrm>
            <a:prstGeom prst="round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latin typeface="Aptos" panose="020B0004020202020204" pitchFamily="34" charset="0"/>
              </a:endParaRPr>
            </a:p>
          </p:txBody>
        </p:sp>
        <p:sp>
          <p:nvSpPr>
            <p:cNvPr id="31" name="TextBox 30">
              <a:extLst>
                <a:ext uri="{FF2B5EF4-FFF2-40B4-BE49-F238E27FC236}">
                  <a16:creationId xmlns:a16="http://schemas.microsoft.com/office/drawing/2014/main" id="{844E3DC5-BDC7-9DEA-955B-7F7617560ECC}"/>
                </a:ext>
              </a:extLst>
            </p:cNvPr>
            <p:cNvSpPr txBox="1"/>
            <p:nvPr/>
          </p:nvSpPr>
          <p:spPr>
            <a:xfrm>
              <a:off x="574840" y="2344969"/>
              <a:ext cx="1384211" cy="567480"/>
            </a:xfrm>
            <a:prstGeom prst="rect">
              <a:avLst/>
            </a:prstGeom>
            <a:grpFill/>
          </p:spPr>
          <p:txBody>
            <a:bodyPr wrap="none" rtlCol="0">
              <a:spAutoFit/>
            </a:bodyPr>
            <a:lstStyle/>
            <a:p>
              <a:pPr algn="ctr"/>
              <a:r>
                <a:rPr lang="en-CA" sz="3200" b="1" dirty="0">
                  <a:solidFill>
                    <a:srgbClr val="869FB2"/>
                  </a:solidFill>
                  <a:latin typeface="Aptos" panose="020B0004020202020204" pitchFamily="34" charset="0"/>
                </a:rPr>
                <a:t>Postpartum</a:t>
              </a:r>
            </a:p>
            <a:p>
              <a:pPr algn="ctr"/>
              <a:r>
                <a:rPr lang="en-CA" sz="3200" b="1" dirty="0">
                  <a:solidFill>
                    <a:srgbClr val="869FB2"/>
                  </a:solidFill>
                  <a:latin typeface="Aptos" panose="020B0004020202020204" pitchFamily="34" charset="0"/>
                </a:rPr>
                <a:t>haemorrhage</a:t>
              </a:r>
            </a:p>
          </p:txBody>
        </p:sp>
        <p:sp>
          <p:nvSpPr>
            <p:cNvPr id="32" name="TextBox 31">
              <a:extLst>
                <a:ext uri="{FF2B5EF4-FFF2-40B4-BE49-F238E27FC236}">
                  <a16:creationId xmlns:a16="http://schemas.microsoft.com/office/drawing/2014/main" id="{C75ED8B4-BA60-6777-0370-AFCE061F9ACD}"/>
                </a:ext>
              </a:extLst>
            </p:cNvPr>
            <p:cNvSpPr txBox="1"/>
            <p:nvPr/>
          </p:nvSpPr>
          <p:spPr>
            <a:xfrm>
              <a:off x="2234783" y="2175367"/>
              <a:ext cx="3968964" cy="907969"/>
            </a:xfrm>
            <a:prstGeom prst="rect">
              <a:avLst/>
            </a:prstGeom>
            <a:grpFill/>
          </p:spPr>
          <p:txBody>
            <a:bodyPr wrap="none" rtlCol="0">
              <a:spAutoFit/>
            </a:bodyPr>
            <a:lstStyle/>
            <a:p>
              <a:pPr marL="285750" indent="-285750">
                <a:spcBef>
                  <a:spcPts val="600"/>
                </a:spcBef>
                <a:buFont typeface="Arial" panose="020B0604020202020204" pitchFamily="34" charset="0"/>
                <a:buChar char="•"/>
              </a:pPr>
              <a:r>
                <a:rPr lang="en-CA" sz="3200" dirty="0">
                  <a:latin typeface="Aptos" panose="020B0004020202020204" pitchFamily="34" charset="0"/>
                </a:rPr>
                <a:t>Control : 586 cases / 7605 women (7.7%)</a:t>
              </a:r>
            </a:p>
            <a:p>
              <a:pPr marL="285750" indent="-285750">
                <a:spcBef>
                  <a:spcPts val="600"/>
                </a:spcBef>
                <a:buFont typeface="Arial" panose="020B0604020202020204" pitchFamily="34" charset="0"/>
                <a:buChar char="•"/>
              </a:pPr>
              <a:r>
                <a:rPr lang="en-CA" sz="3200" dirty="0">
                  <a:latin typeface="Aptos" panose="020B0004020202020204" pitchFamily="34" charset="0"/>
                </a:rPr>
                <a:t>iNCK: 370 cases / 9231 women (4.0%)</a:t>
              </a:r>
            </a:p>
            <a:p>
              <a:pPr marL="285750" indent="-285750">
                <a:spcBef>
                  <a:spcPts val="600"/>
                </a:spcBef>
                <a:buFont typeface="Arial" panose="020B0604020202020204" pitchFamily="34" charset="0"/>
                <a:buChar char="•"/>
              </a:pPr>
              <a:r>
                <a:rPr lang="en-CA" sz="3200" dirty="0" err="1">
                  <a:latin typeface="Aptos" panose="020B0004020202020204" pitchFamily="34" charset="0"/>
                </a:rPr>
                <a:t>aRR</a:t>
              </a:r>
              <a:r>
                <a:rPr lang="en-CA" sz="3200" dirty="0">
                  <a:latin typeface="Aptos" panose="020B0004020202020204" pitchFamily="34" charset="0"/>
                </a:rPr>
                <a:t> = 0.43, 95% CI 0.20–0.92, p=0.026</a:t>
              </a:r>
            </a:p>
          </p:txBody>
        </p:sp>
        <p:sp>
          <p:nvSpPr>
            <p:cNvPr id="33" name="TextBox 32">
              <a:extLst>
                <a:ext uri="{FF2B5EF4-FFF2-40B4-BE49-F238E27FC236}">
                  <a16:creationId xmlns:a16="http://schemas.microsoft.com/office/drawing/2014/main" id="{3BA0ADF8-A9CD-1C8A-3DF4-EEB2EFDC065A}"/>
                </a:ext>
              </a:extLst>
            </p:cNvPr>
            <p:cNvSpPr txBox="1"/>
            <p:nvPr/>
          </p:nvSpPr>
          <p:spPr>
            <a:xfrm>
              <a:off x="7008621" y="2353577"/>
              <a:ext cx="1562843" cy="567480"/>
            </a:xfrm>
            <a:prstGeom prst="rect">
              <a:avLst/>
            </a:prstGeom>
            <a:noFill/>
          </p:spPr>
          <p:txBody>
            <a:bodyPr wrap="square" rtlCol="0">
              <a:spAutoFit/>
            </a:bodyPr>
            <a:lstStyle/>
            <a:p>
              <a:pPr algn="ctr"/>
              <a:r>
                <a:rPr lang="en-CA" sz="3200" b="1" dirty="0">
                  <a:solidFill>
                    <a:srgbClr val="869FB2"/>
                  </a:solidFill>
                  <a:latin typeface="Aptos" panose="020B0004020202020204" pitchFamily="34" charset="0"/>
                </a:rPr>
                <a:t>↓57% in</a:t>
              </a:r>
            </a:p>
            <a:p>
              <a:pPr algn="ctr"/>
              <a:r>
                <a:rPr lang="en-CA" sz="3200" b="1" dirty="0">
                  <a:solidFill>
                    <a:srgbClr val="869FB2"/>
                  </a:solidFill>
                  <a:latin typeface="Aptos" panose="020B0004020202020204" pitchFamily="34" charset="0"/>
                </a:rPr>
                <a:t>iNCK clusters</a:t>
              </a:r>
            </a:p>
          </p:txBody>
        </p:sp>
      </p:grpSp>
      <p:grpSp>
        <p:nvGrpSpPr>
          <p:cNvPr id="34" name="Group 33">
            <a:extLst>
              <a:ext uri="{FF2B5EF4-FFF2-40B4-BE49-F238E27FC236}">
                <a16:creationId xmlns:a16="http://schemas.microsoft.com/office/drawing/2014/main" id="{D713FD3D-4498-2239-534B-882A7155FDFF}"/>
              </a:ext>
            </a:extLst>
          </p:cNvPr>
          <p:cNvGrpSpPr/>
          <p:nvPr/>
        </p:nvGrpSpPr>
        <p:grpSpPr>
          <a:xfrm>
            <a:off x="1173460" y="6943374"/>
            <a:ext cx="15941079" cy="2078343"/>
            <a:chOff x="450850" y="3383759"/>
            <a:chExt cx="8242300" cy="1094875"/>
          </a:xfrm>
          <a:solidFill>
            <a:srgbClr val="F2F2F2"/>
          </a:solidFill>
        </p:grpSpPr>
        <p:sp>
          <p:nvSpPr>
            <p:cNvPr id="35" name="Rectangle: Rounded Corners 34">
              <a:extLst>
                <a:ext uri="{FF2B5EF4-FFF2-40B4-BE49-F238E27FC236}">
                  <a16:creationId xmlns:a16="http://schemas.microsoft.com/office/drawing/2014/main" id="{7F0EA6CF-8066-BDE5-DCEF-7091C2193000}"/>
                </a:ext>
              </a:extLst>
            </p:cNvPr>
            <p:cNvSpPr/>
            <p:nvPr/>
          </p:nvSpPr>
          <p:spPr>
            <a:xfrm>
              <a:off x="450850" y="3383759"/>
              <a:ext cx="8242300" cy="1094875"/>
            </a:xfrm>
            <a:prstGeom prst="round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latin typeface="Aptos" panose="020B0004020202020204" pitchFamily="34" charset="0"/>
              </a:endParaRPr>
            </a:p>
          </p:txBody>
        </p:sp>
        <p:sp>
          <p:nvSpPr>
            <p:cNvPr id="36" name="TextBox 35">
              <a:extLst>
                <a:ext uri="{FF2B5EF4-FFF2-40B4-BE49-F238E27FC236}">
                  <a16:creationId xmlns:a16="http://schemas.microsoft.com/office/drawing/2014/main" id="{7FC24A13-14B5-175C-0212-D26970423393}"/>
                </a:ext>
              </a:extLst>
            </p:cNvPr>
            <p:cNvSpPr txBox="1"/>
            <p:nvPr/>
          </p:nvSpPr>
          <p:spPr>
            <a:xfrm>
              <a:off x="513821" y="3645595"/>
              <a:ext cx="1599276" cy="567480"/>
            </a:xfrm>
            <a:prstGeom prst="rect">
              <a:avLst/>
            </a:prstGeom>
            <a:grpFill/>
          </p:spPr>
          <p:txBody>
            <a:bodyPr wrap="none" rtlCol="0">
              <a:spAutoFit/>
            </a:bodyPr>
            <a:lstStyle/>
            <a:p>
              <a:pPr algn="ctr"/>
              <a:r>
                <a:rPr lang="en-CA" sz="3200" b="1" dirty="0">
                  <a:solidFill>
                    <a:srgbClr val="869FB2"/>
                  </a:solidFill>
                  <a:latin typeface="Aptos" panose="020B0004020202020204" pitchFamily="34" charset="0"/>
                </a:rPr>
                <a:t>LHW-measured</a:t>
              </a:r>
            </a:p>
            <a:p>
              <a:pPr algn="ctr"/>
              <a:r>
                <a:rPr lang="en-CA" sz="3200" b="1" dirty="0">
                  <a:solidFill>
                    <a:srgbClr val="869FB2"/>
                  </a:solidFill>
                  <a:latin typeface="Aptos" panose="020B0004020202020204" pitchFamily="34" charset="0"/>
                </a:rPr>
                <a:t>birthweight</a:t>
              </a:r>
            </a:p>
          </p:txBody>
        </p:sp>
        <p:sp>
          <p:nvSpPr>
            <p:cNvPr id="37" name="TextBox 36">
              <a:extLst>
                <a:ext uri="{FF2B5EF4-FFF2-40B4-BE49-F238E27FC236}">
                  <a16:creationId xmlns:a16="http://schemas.microsoft.com/office/drawing/2014/main" id="{622F8A5E-5051-6E2E-8DF9-729D96AB5488}"/>
                </a:ext>
              </a:extLst>
            </p:cNvPr>
            <p:cNvSpPr txBox="1"/>
            <p:nvPr/>
          </p:nvSpPr>
          <p:spPr>
            <a:xfrm>
              <a:off x="2234783" y="3484920"/>
              <a:ext cx="4652152" cy="907969"/>
            </a:xfrm>
            <a:prstGeom prst="rect">
              <a:avLst/>
            </a:prstGeom>
            <a:grpFill/>
          </p:spPr>
          <p:txBody>
            <a:bodyPr wrap="none" rtlCol="0">
              <a:spAutoFit/>
            </a:bodyPr>
            <a:lstStyle/>
            <a:p>
              <a:pPr marL="285750" indent="-285750">
                <a:spcBef>
                  <a:spcPts val="600"/>
                </a:spcBef>
                <a:buFont typeface="Arial" panose="020B0604020202020204" pitchFamily="34" charset="0"/>
                <a:buChar char="•"/>
              </a:pPr>
              <a:r>
                <a:rPr lang="en-CA" sz="3200" dirty="0">
                  <a:latin typeface="Aptos" panose="020B0004020202020204" pitchFamily="34" charset="0"/>
                </a:rPr>
                <a:t>Control : 1211 weighed / 8144 newborns (14.9%)</a:t>
              </a:r>
            </a:p>
            <a:p>
              <a:pPr marL="285750" indent="-285750">
                <a:spcBef>
                  <a:spcPts val="600"/>
                </a:spcBef>
                <a:buFont typeface="Arial" panose="020B0604020202020204" pitchFamily="34" charset="0"/>
                <a:buChar char="•"/>
              </a:pPr>
              <a:r>
                <a:rPr lang="en-CA" sz="3200" dirty="0">
                  <a:latin typeface="Aptos" panose="020B0004020202020204" pitchFamily="34" charset="0"/>
                </a:rPr>
                <a:t>iNCK: 4108 weighed / 9974 newborns (41.2%)</a:t>
              </a:r>
            </a:p>
            <a:p>
              <a:pPr marL="285750" indent="-285750">
                <a:spcBef>
                  <a:spcPts val="600"/>
                </a:spcBef>
                <a:buFont typeface="Arial" panose="020B0604020202020204" pitchFamily="34" charset="0"/>
                <a:buChar char="•"/>
              </a:pPr>
              <a:r>
                <a:rPr lang="en-CA" sz="3200" dirty="0" err="1">
                  <a:latin typeface="Aptos" panose="020B0004020202020204" pitchFamily="34" charset="0"/>
                </a:rPr>
                <a:t>aRR</a:t>
              </a:r>
              <a:r>
                <a:rPr lang="en-CA" sz="3200" dirty="0">
                  <a:latin typeface="Aptos" panose="020B0004020202020204" pitchFamily="34" charset="0"/>
                </a:rPr>
                <a:t> = 2.86, 95% CI 2.20–3.71, p&lt;0.001</a:t>
              </a:r>
            </a:p>
          </p:txBody>
        </p:sp>
        <p:sp>
          <p:nvSpPr>
            <p:cNvPr id="38" name="TextBox 37">
              <a:extLst>
                <a:ext uri="{FF2B5EF4-FFF2-40B4-BE49-F238E27FC236}">
                  <a16:creationId xmlns:a16="http://schemas.microsoft.com/office/drawing/2014/main" id="{C2DAB84C-290E-53F3-D781-A67A391304A0}"/>
                </a:ext>
              </a:extLst>
            </p:cNvPr>
            <p:cNvSpPr txBox="1"/>
            <p:nvPr/>
          </p:nvSpPr>
          <p:spPr>
            <a:xfrm>
              <a:off x="7008621" y="3655164"/>
              <a:ext cx="1562843" cy="567480"/>
            </a:xfrm>
            <a:prstGeom prst="rect">
              <a:avLst/>
            </a:prstGeom>
            <a:noFill/>
          </p:spPr>
          <p:txBody>
            <a:bodyPr wrap="square" rtlCol="0">
              <a:spAutoFit/>
            </a:bodyPr>
            <a:lstStyle/>
            <a:p>
              <a:pPr algn="ctr"/>
              <a:r>
                <a:rPr lang="en-CA" sz="3200" b="1" dirty="0">
                  <a:solidFill>
                    <a:srgbClr val="869FB2"/>
                  </a:solidFill>
                  <a:latin typeface="Aptos" panose="020B0004020202020204" pitchFamily="34" charset="0"/>
                </a:rPr>
                <a:t>↑186% in iNCK clusters</a:t>
              </a:r>
            </a:p>
          </p:txBody>
        </p:sp>
      </p:grpSp>
    </p:spTree>
    <p:extLst>
      <p:ext uri="{BB962C8B-B14F-4D97-AF65-F5344CB8AC3E}">
        <p14:creationId xmlns:p14="http://schemas.microsoft.com/office/powerpoint/2010/main" val="30947794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215EA-B70B-E204-ADC1-0DF475462AF4}"/>
            </a:ext>
          </a:extLst>
        </p:cNvPr>
        <p:cNvGrpSpPr/>
        <p:nvPr/>
      </p:nvGrpSpPr>
      <p:grpSpPr>
        <a:xfrm>
          <a:off x="0" y="0"/>
          <a:ext cx="0" cy="0"/>
          <a:chOff x="0" y="0"/>
          <a:chExt cx="0" cy="0"/>
        </a:xfrm>
      </p:grpSpPr>
      <p:grpSp>
        <p:nvGrpSpPr>
          <p:cNvPr id="15" name="Group 15">
            <a:extLst>
              <a:ext uri="{FF2B5EF4-FFF2-40B4-BE49-F238E27FC236}">
                <a16:creationId xmlns:a16="http://schemas.microsoft.com/office/drawing/2014/main" id="{6CC73E14-3262-0261-B0A3-E2492F6F4043}"/>
              </a:ext>
            </a:extLst>
          </p:cNvPr>
          <p:cNvGrpSpPr/>
          <p:nvPr/>
        </p:nvGrpSpPr>
        <p:grpSpPr>
          <a:xfrm rot="5400000">
            <a:off x="8552507" y="551507"/>
            <a:ext cx="1182986" cy="18288000"/>
            <a:chOff x="0" y="0"/>
            <a:chExt cx="311568" cy="4816593"/>
          </a:xfrm>
        </p:grpSpPr>
        <p:sp>
          <p:nvSpPr>
            <p:cNvPr id="16" name="Freeform 16">
              <a:extLst>
                <a:ext uri="{FF2B5EF4-FFF2-40B4-BE49-F238E27FC236}">
                  <a16:creationId xmlns:a16="http://schemas.microsoft.com/office/drawing/2014/main" id="{4700A298-1AD9-568D-E4E7-87F11ECA7B2E}"/>
                </a:ext>
              </a:extLst>
            </p:cNvPr>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txBody>
            <a:bodyPr/>
            <a:lstStyle/>
            <a:p>
              <a:endParaRPr lang="en-CA"/>
            </a:p>
          </p:txBody>
        </p:sp>
        <p:sp>
          <p:nvSpPr>
            <p:cNvPr id="17" name="TextBox 17">
              <a:extLst>
                <a:ext uri="{FF2B5EF4-FFF2-40B4-BE49-F238E27FC236}">
                  <a16:creationId xmlns:a16="http://schemas.microsoft.com/office/drawing/2014/main" id="{9B09983A-2D2D-AE95-3B90-9EB75BE8DEC3}"/>
                </a:ext>
              </a:extLst>
            </p:cNvPr>
            <p:cNvSpPr txBox="1"/>
            <p:nvPr/>
          </p:nvSpPr>
          <p:spPr>
            <a:xfrm>
              <a:off x="0" y="171450"/>
              <a:ext cx="311568" cy="4645143"/>
            </a:xfrm>
            <a:prstGeom prst="rect">
              <a:avLst/>
            </a:prstGeom>
          </p:spPr>
          <p:txBody>
            <a:bodyPr lIns="50800" tIns="50800" rIns="50800" bIns="50800" rtlCol="0" anchor="ctr"/>
            <a:lstStyle/>
            <a:p>
              <a:pPr marL="0" lvl="0" indent="0" algn="l">
                <a:lnSpc>
                  <a:spcPts val="8499"/>
                </a:lnSpc>
                <a:spcBef>
                  <a:spcPct val="0"/>
                </a:spcBef>
              </a:pPr>
              <a:endParaRPr/>
            </a:p>
          </p:txBody>
        </p:sp>
      </p:grpSp>
      <p:sp>
        <p:nvSpPr>
          <p:cNvPr id="18" name="Freeform 18">
            <a:extLst>
              <a:ext uri="{FF2B5EF4-FFF2-40B4-BE49-F238E27FC236}">
                <a16:creationId xmlns:a16="http://schemas.microsoft.com/office/drawing/2014/main" id="{00E06295-5E4F-160D-BEAD-B2B55DEAD237}"/>
              </a:ext>
            </a:extLst>
          </p:cNvPr>
          <p:cNvSpPr/>
          <p:nvPr/>
        </p:nvSpPr>
        <p:spPr>
          <a:xfrm>
            <a:off x="-539" y="9176004"/>
            <a:ext cx="2752375" cy="102870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3"/>
            <a:stretch>
              <a:fillRect/>
            </a:stretch>
          </a:blipFill>
        </p:spPr>
        <p:txBody>
          <a:bodyPr/>
          <a:lstStyle/>
          <a:p>
            <a:endParaRPr lang="en-CA"/>
          </a:p>
        </p:txBody>
      </p:sp>
      <p:grpSp>
        <p:nvGrpSpPr>
          <p:cNvPr id="19" name="Group 19">
            <a:extLst>
              <a:ext uri="{FF2B5EF4-FFF2-40B4-BE49-F238E27FC236}">
                <a16:creationId xmlns:a16="http://schemas.microsoft.com/office/drawing/2014/main" id="{E983183B-B709-9364-1C22-6EBC7D463400}"/>
              </a:ext>
            </a:extLst>
          </p:cNvPr>
          <p:cNvGrpSpPr/>
          <p:nvPr/>
        </p:nvGrpSpPr>
        <p:grpSpPr>
          <a:xfrm>
            <a:off x="16565291" y="9104014"/>
            <a:ext cx="1722709" cy="1182986"/>
            <a:chOff x="0" y="0"/>
            <a:chExt cx="1463276" cy="1004833"/>
          </a:xfrm>
        </p:grpSpPr>
        <p:sp>
          <p:nvSpPr>
            <p:cNvPr id="20" name="Freeform 20">
              <a:extLst>
                <a:ext uri="{FF2B5EF4-FFF2-40B4-BE49-F238E27FC236}">
                  <a16:creationId xmlns:a16="http://schemas.microsoft.com/office/drawing/2014/main" id="{0BC3CBF3-5E6E-CA1C-3F69-E185FEB1891F}"/>
                </a:ext>
              </a:extLst>
            </p:cNvPr>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4"/>
              <a:stretch>
                <a:fillRect l="-32" r="-32"/>
              </a:stretch>
            </a:blipFill>
          </p:spPr>
          <p:txBody>
            <a:bodyPr/>
            <a:lstStyle/>
            <a:p>
              <a:endParaRPr lang="en-CA"/>
            </a:p>
          </p:txBody>
        </p:sp>
      </p:grpSp>
      <p:grpSp>
        <p:nvGrpSpPr>
          <p:cNvPr id="21" name="Group 21">
            <a:extLst>
              <a:ext uri="{FF2B5EF4-FFF2-40B4-BE49-F238E27FC236}">
                <a16:creationId xmlns:a16="http://schemas.microsoft.com/office/drawing/2014/main" id="{20F91994-2495-82ED-3189-E6BD338108FA}"/>
              </a:ext>
            </a:extLst>
          </p:cNvPr>
          <p:cNvGrpSpPr/>
          <p:nvPr/>
        </p:nvGrpSpPr>
        <p:grpSpPr>
          <a:xfrm rot="-5400000">
            <a:off x="-4404170" y="4404170"/>
            <a:ext cx="9104014" cy="295673"/>
            <a:chOff x="0" y="0"/>
            <a:chExt cx="2397765" cy="77873"/>
          </a:xfrm>
        </p:grpSpPr>
        <p:sp>
          <p:nvSpPr>
            <p:cNvPr id="22" name="Freeform 22">
              <a:extLst>
                <a:ext uri="{FF2B5EF4-FFF2-40B4-BE49-F238E27FC236}">
                  <a16:creationId xmlns:a16="http://schemas.microsoft.com/office/drawing/2014/main" id="{EAC20BCB-E5A5-4102-083B-7615B9E9F086}"/>
                </a:ext>
              </a:extLst>
            </p:cNvPr>
            <p:cNvSpPr/>
            <p:nvPr/>
          </p:nvSpPr>
          <p:spPr>
            <a:xfrm>
              <a:off x="0" y="0"/>
              <a:ext cx="2397765" cy="77873"/>
            </a:xfrm>
            <a:custGeom>
              <a:avLst/>
              <a:gdLst/>
              <a:ahLst/>
              <a:cxnLst/>
              <a:rect l="l" t="t" r="r" b="b"/>
              <a:pathLst>
                <a:path w="2397765" h="77873">
                  <a:moveTo>
                    <a:pt x="0" y="0"/>
                  </a:moveTo>
                  <a:lnTo>
                    <a:pt x="2397765" y="0"/>
                  </a:lnTo>
                  <a:lnTo>
                    <a:pt x="2397765" y="77873"/>
                  </a:lnTo>
                  <a:lnTo>
                    <a:pt x="0" y="77873"/>
                  </a:lnTo>
                  <a:close/>
                </a:path>
              </a:pathLst>
            </a:custGeom>
            <a:solidFill>
              <a:srgbClr val="F10808"/>
            </a:solidFill>
          </p:spPr>
          <p:txBody>
            <a:bodyPr/>
            <a:lstStyle/>
            <a:p>
              <a:endParaRPr lang="en-CA"/>
            </a:p>
          </p:txBody>
        </p:sp>
        <p:sp>
          <p:nvSpPr>
            <p:cNvPr id="23" name="TextBox 23">
              <a:extLst>
                <a:ext uri="{FF2B5EF4-FFF2-40B4-BE49-F238E27FC236}">
                  <a16:creationId xmlns:a16="http://schemas.microsoft.com/office/drawing/2014/main" id="{1A645186-8A20-F770-F3A5-E300249BA865}"/>
                </a:ext>
              </a:extLst>
            </p:cNvPr>
            <p:cNvSpPr txBox="1"/>
            <p:nvPr/>
          </p:nvSpPr>
          <p:spPr>
            <a:xfrm>
              <a:off x="0" y="-38100"/>
              <a:ext cx="2397765" cy="115973"/>
            </a:xfrm>
            <a:prstGeom prst="rect">
              <a:avLst/>
            </a:prstGeom>
          </p:spPr>
          <p:txBody>
            <a:bodyPr lIns="50800" tIns="50800" rIns="50800" bIns="50800" rtlCol="0" anchor="ctr"/>
            <a:lstStyle/>
            <a:p>
              <a:pPr algn="ctr">
                <a:lnSpc>
                  <a:spcPts val="3079"/>
                </a:lnSpc>
              </a:pPr>
              <a:endParaRPr/>
            </a:p>
          </p:txBody>
        </p:sp>
      </p:grpSp>
      <p:sp>
        <p:nvSpPr>
          <p:cNvPr id="28" name="TextBox 7">
            <a:extLst>
              <a:ext uri="{FF2B5EF4-FFF2-40B4-BE49-F238E27FC236}">
                <a16:creationId xmlns:a16="http://schemas.microsoft.com/office/drawing/2014/main" id="{07A95177-C053-77A6-5A38-459631476260}"/>
              </a:ext>
            </a:extLst>
          </p:cNvPr>
          <p:cNvSpPr txBox="1"/>
          <p:nvPr/>
        </p:nvSpPr>
        <p:spPr>
          <a:xfrm>
            <a:off x="1046971" y="680150"/>
            <a:ext cx="13908281" cy="1015663"/>
          </a:xfrm>
          <a:prstGeom prst="rect">
            <a:avLst/>
          </a:prstGeom>
        </p:spPr>
        <p:txBody>
          <a:bodyPr wrap="square" lIns="0" tIns="0" rIns="0" bIns="0" rtlCol="0" anchor="t">
            <a:spAutoFit/>
          </a:bodyPr>
          <a:lstStyle/>
          <a:p>
            <a:pPr lvl="0">
              <a:spcBef>
                <a:spcPct val="0"/>
              </a:spcBef>
              <a:defRPr/>
            </a:pPr>
            <a:r>
              <a:rPr lang="en-CA" sz="6600" b="1" dirty="0">
                <a:solidFill>
                  <a:sysClr val="windowText" lastClr="000000"/>
                </a:solidFill>
                <a:latin typeface="Neue Haas Grotesk Text Pro"/>
              </a:rPr>
              <a:t>Results – Neonatal Mortality</a:t>
            </a:r>
            <a:endParaRPr lang="en-CA" sz="6600" b="1" dirty="0">
              <a:solidFill>
                <a:srgbClr val="3D9072"/>
              </a:solidFill>
              <a:latin typeface="Neue Haas Grotesk Text Pro"/>
            </a:endParaRPr>
          </a:p>
        </p:txBody>
      </p:sp>
      <p:sp>
        <p:nvSpPr>
          <p:cNvPr id="29" name="TextBox 28">
            <a:extLst>
              <a:ext uri="{FF2B5EF4-FFF2-40B4-BE49-F238E27FC236}">
                <a16:creationId xmlns:a16="http://schemas.microsoft.com/office/drawing/2014/main" id="{F09424BF-949F-634E-BB43-28C57FF2C290}"/>
              </a:ext>
            </a:extLst>
          </p:cNvPr>
          <p:cNvSpPr txBox="1"/>
          <p:nvPr/>
        </p:nvSpPr>
        <p:spPr>
          <a:xfrm>
            <a:off x="1046971" y="2421482"/>
            <a:ext cx="9824806" cy="2862322"/>
          </a:xfrm>
          <a:prstGeom prst="rect">
            <a:avLst/>
          </a:prstGeom>
          <a:noFill/>
        </p:spPr>
        <p:txBody>
          <a:bodyPr wrap="square" rtlCol="0">
            <a:spAutoFit/>
          </a:bodyPr>
          <a:lstStyle/>
          <a:p>
            <a:r>
              <a:rPr lang="en-US" sz="3600" u="sng" dirty="0">
                <a:latin typeface="Aptos" panose="020B0004020202020204" pitchFamily="34" charset="0"/>
                <a:ea typeface="Verdana" panose="020B0604030504040204" pitchFamily="34" charset="0"/>
                <a:cs typeface="Times New Roman" panose="02020603050405020304" pitchFamily="18" charset="0"/>
              </a:rPr>
              <a:t>Control arm</a:t>
            </a:r>
            <a:r>
              <a:rPr lang="en-US" sz="3600" dirty="0">
                <a:latin typeface="Aptos" panose="020B0004020202020204" pitchFamily="34" charset="0"/>
                <a:ea typeface="Verdana" panose="020B0604030504040204" pitchFamily="34" charset="0"/>
                <a:cs typeface="Times New Roman" panose="02020603050405020304" pitchFamily="18" charset="0"/>
              </a:rPr>
              <a:t>: 88 deaths from 8,682 live births</a:t>
            </a:r>
          </a:p>
          <a:p>
            <a:pPr marL="285750" indent="-285750">
              <a:buFont typeface="Arial" panose="020B0604020202020204" pitchFamily="34" charset="0"/>
              <a:buChar char="•"/>
            </a:pPr>
            <a:r>
              <a:rPr lang="en-US" sz="3600" dirty="0">
                <a:latin typeface="Aptos" panose="020B0004020202020204" pitchFamily="34" charset="0"/>
                <a:ea typeface="Verdana" panose="020B0604030504040204" pitchFamily="34" charset="0"/>
                <a:cs typeface="Times New Roman" panose="02020603050405020304" pitchFamily="18" charset="0"/>
              </a:rPr>
              <a:t>NMR </a:t>
            </a:r>
            <a:r>
              <a:rPr lang="en-US" sz="3600" dirty="0">
                <a:solidFill>
                  <a:srgbClr val="869FB2"/>
                </a:solidFill>
                <a:latin typeface="Aptos" panose="020B0004020202020204" pitchFamily="34" charset="0"/>
                <a:ea typeface="Verdana" panose="020B0604030504040204" pitchFamily="34" charset="0"/>
                <a:cs typeface="Times New Roman" panose="02020603050405020304" pitchFamily="18" charset="0"/>
              </a:rPr>
              <a:t>10.1 deaths per 1000 live births</a:t>
            </a:r>
          </a:p>
          <a:p>
            <a:endParaRPr lang="en-US" sz="3600" dirty="0">
              <a:latin typeface="Aptos" panose="020B0004020202020204" pitchFamily="34" charset="0"/>
              <a:ea typeface="Verdana" panose="020B0604030504040204" pitchFamily="34" charset="0"/>
              <a:cs typeface="Times New Roman" panose="02020603050405020304" pitchFamily="18" charset="0"/>
            </a:endParaRPr>
          </a:p>
          <a:p>
            <a:r>
              <a:rPr lang="en-US" sz="3600" u="sng" dirty="0">
                <a:latin typeface="Aptos" panose="020B0004020202020204" pitchFamily="34" charset="0"/>
                <a:ea typeface="Verdana" panose="020B0604030504040204" pitchFamily="34" charset="0"/>
                <a:cs typeface="Times New Roman" panose="02020603050405020304" pitchFamily="18" charset="0"/>
              </a:rPr>
              <a:t>iNCK arm</a:t>
            </a:r>
            <a:r>
              <a:rPr lang="en-US" sz="3600" dirty="0">
                <a:latin typeface="Aptos" panose="020B0004020202020204" pitchFamily="34" charset="0"/>
                <a:ea typeface="Verdana" panose="020B0604030504040204" pitchFamily="34" charset="0"/>
                <a:cs typeface="Times New Roman" panose="02020603050405020304" pitchFamily="18" charset="0"/>
              </a:rPr>
              <a:t>: 86 deaths from 10,555 live births</a:t>
            </a:r>
          </a:p>
          <a:p>
            <a:pPr marL="285750" indent="-285750">
              <a:buFont typeface="Arial" panose="020B0604020202020204" pitchFamily="34" charset="0"/>
              <a:buChar char="•"/>
            </a:pPr>
            <a:r>
              <a:rPr lang="en-US" sz="3600" dirty="0">
                <a:latin typeface="Aptos" panose="020B0004020202020204" pitchFamily="34" charset="0"/>
                <a:ea typeface="Verdana" panose="020B0604030504040204" pitchFamily="34" charset="0"/>
                <a:cs typeface="Times New Roman" panose="02020603050405020304" pitchFamily="18" charset="0"/>
              </a:rPr>
              <a:t>NMR </a:t>
            </a:r>
            <a:r>
              <a:rPr lang="en-US" sz="3600" dirty="0">
                <a:solidFill>
                  <a:srgbClr val="869FB2"/>
                </a:solidFill>
                <a:latin typeface="Aptos" panose="020B0004020202020204" pitchFamily="34" charset="0"/>
                <a:ea typeface="Verdana" panose="020B0604030504040204" pitchFamily="34" charset="0"/>
                <a:cs typeface="Times New Roman" panose="02020603050405020304" pitchFamily="18" charset="0"/>
              </a:rPr>
              <a:t>8.1 deaths per 1000 live births</a:t>
            </a:r>
          </a:p>
        </p:txBody>
      </p:sp>
      <p:graphicFrame>
        <p:nvGraphicFramePr>
          <p:cNvPr id="30" name="Chart 29">
            <a:extLst>
              <a:ext uri="{FF2B5EF4-FFF2-40B4-BE49-F238E27FC236}">
                <a16:creationId xmlns:a16="http://schemas.microsoft.com/office/drawing/2014/main" id="{BD8B7C90-EA93-C227-B7B8-D7F9C9378EC4}"/>
              </a:ext>
            </a:extLst>
          </p:cNvPr>
          <p:cNvGraphicFramePr>
            <a:graphicFrameLocks/>
          </p:cNvGraphicFramePr>
          <p:nvPr>
            <p:extLst>
              <p:ext uri="{D42A27DB-BD31-4B8C-83A1-F6EECF244321}">
                <p14:modId xmlns:p14="http://schemas.microsoft.com/office/powerpoint/2010/main" val="969303387"/>
              </p:ext>
            </p:extLst>
          </p:nvPr>
        </p:nvGraphicFramePr>
        <p:xfrm>
          <a:off x="10491537" y="2009274"/>
          <a:ext cx="7145489" cy="3933519"/>
        </p:xfrm>
        <a:graphic>
          <a:graphicData uri="http://schemas.openxmlformats.org/drawingml/2006/chart">
            <c:chart xmlns:c="http://schemas.openxmlformats.org/drawingml/2006/chart" xmlns:r="http://schemas.openxmlformats.org/officeDocument/2006/relationships" r:id="rId5"/>
          </a:graphicData>
        </a:graphic>
      </p:graphicFrame>
      <p:sp>
        <p:nvSpPr>
          <p:cNvPr id="32" name="TextBox 31">
            <a:extLst>
              <a:ext uri="{FF2B5EF4-FFF2-40B4-BE49-F238E27FC236}">
                <a16:creationId xmlns:a16="http://schemas.microsoft.com/office/drawing/2014/main" id="{9188ACEB-440A-21C0-0E87-71BE4E54BB08}"/>
              </a:ext>
            </a:extLst>
          </p:cNvPr>
          <p:cNvSpPr txBox="1"/>
          <p:nvPr/>
        </p:nvSpPr>
        <p:spPr>
          <a:xfrm>
            <a:off x="1522646" y="8616789"/>
            <a:ext cx="9702817" cy="523220"/>
          </a:xfrm>
          <a:prstGeom prst="rect">
            <a:avLst/>
          </a:prstGeom>
          <a:noFill/>
        </p:spPr>
        <p:txBody>
          <a:bodyPr wrap="square" rtlCol="0">
            <a:spAutoFit/>
          </a:bodyPr>
          <a:lstStyle/>
          <a:p>
            <a:r>
              <a:rPr lang="en-US" sz="2800" dirty="0">
                <a:solidFill>
                  <a:srgbClr val="FF0000"/>
                </a:solidFill>
                <a:latin typeface="Aptos" panose="020B0004020202020204" pitchFamily="34" charset="0"/>
                <a:ea typeface="Verdana" panose="020B0604030504040204" pitchFamily="34" charset="0"/>
                <a:cs typeface="Times New Roman" panose="02020603050405020304" pitchFamily="18" charset="0"/>
              </a:rPr>
              <a:t>*Is lower than expected mortality causing model instability?</a:t>
            </a:r>
            <a:endParaRPr lang="en-US" dirty="0">
              <a:solidFill>
                <a:srgbClr val="FF0000"/>
              </a:solidFill>
              <a:latin typeface="Aptos" panose="020B0004020202020204" pitchFamily="34" charset="0"/>
              <a:ea typeface="Verdana" panose="020B0604030504040204" pitchFamily="34" charset="0"/>
              <a:cs typeface="Times New Roman" panose="02020603050405020304" pitchFamily="18" charset="0"/>
            </a:endParaRPr>
          </a:p>
        </p:txBody>
      </p:sp>
      <p:sp>
        <p:nvSpPr>
          <p:cNvPr id="33" name="TextBox 32">
            <a:extLst>
              <a:ext uri="{FF2B5EF4-FFF2-40B4-BE49-F238E27FC236}">
                <a16:creationId xmlns:a16="http://schemas.microsoft.com/office/drawing/2014/main" id="{CE601DE5-EA47-F2CF-4CA1-7531D6BB61CD}"/>
              </a:ext>
            </a:extLst>
          </p:cNvPr>
          <p:cNvSpPr txBox="1"/>
          <p:nvPr/>
        </p:nvSpPr>
        <p:spPr>
          <a:xfrm>
            <a:off x="1522646" y="6430796"/>
            <a:ext cx="15242707" cy="2185214"/>
          </a:xfrm>
          <a:prstGeom prst="rect">
            <a:avLst/>
          </a:prstGeom>
          <a:noFill/>
        </p:spPr>
        <p:txBody>
          <a:bodyPr wrap="square" rtlCol="0">
            <a:spAutoFit/>
          </a:bodyPr>
          <a:lstStyle/>
          <a:p>
            <a:r>
              <a:rPr lang="en-US" sz="3600" b="1" dirty="0">
                <a:latin typeface="Aptos" panose="020B0004020202020204" pitchFamily="34" charset="0"/>
                <a:ea typeface="Verdana" panose="020B0604030504040204" pitchFamily="34" charset="0"/>
                <a:cs typeface="Times New Roman" panose="02020603050405020304" pitchFamily="18" charset="0"/>
              </a:rPr>
              <a:t>Risk of neonatal mortality was 8–23% lower in iNCK vs. control clusters</a:t>
            </a:r>
            <a:endParaRPr lang="en-US" sz="3600" dirty="0">
              <a:latin typeface="Aptos" panose="020B0004020202020204" pitchFamily="34" charset="0"/>
              <a:ea typeface="Verdana" panose="020B0604030504040204" pitchFamily="34" charset="0"/>
              <a:cs typeface="Times New Roman" panose="02020603050405020304" pitchFamily="18" charset="0"/>
            </a:endParaRPr>
          </a:p>
          <a:p>
            <a:pPr marL="285750" indent="-285750">
              <a:buFont typeface="Arial" panose="020B0604020202020204" pitchFamily="34" charset="0"/>
              <a:buChar char="•"/>
            </a:pPr>
            <a:r>
              <a:rPr lang="en-US" sz="3600" dirty="0">
                <a:latin typeface="Aptos" panose="020B0004020202020204" pitchFamily="34" charset="0"/>
                <a:ea typeface="Verdana" panose="020B0604030504040204" pitchFamily="34" charset="0"/>
                <a:cs typeface="Times New Roman" panose="02020603050405020304" pitchFamily="18" charset="0"/>
              </a:rPr>
              <a:t>Unadjusted RR 0.77, 95% CI 0.52–1.112, p=0.172</a:t>
            </a:r>
          </a:p>
          <a:p>
            <a:pPr marL="285750" indent="-285750">
              <a:buFont typeface="Arial" panose="020B0604020202020204" pitchFamily="34" charset="0"/>
              <a:buChar char="•"/>
            </a:pPr>
            <a:r>
              <a:rPr lang="en-US" sz="3600" dirty="0">
                <a:latin typeface="Aptos" panose="020B0004020202020204" pitchFamily="34" charset="0"/>
                <a:ea typeface="Verdana" panose="020B0604030504040204" pitchFamily="34" charset="0"/>
                <a:cs typeface="Times New Roman" panose="02020603050405020304" pitchFamily="18" charset="0"/>
              </a:rPr>
              <a:t>Adjusted RR 0.92, 95% CI 0.67–1.27, p=0.611</a:t>
            </a:r>
          </a:p>
          <a:p>
            <a:pPr marL="914400" lvl="1" indent="-457200">
              <a:buFont typeface="Wingdings" panose="05000000000000000000" pitchFamily="2" charset="2"/>
              <a:buChar char="Ø"/>
            </a:pPr>
            <a:r>
              <a:rPr lang="en-US" sz="2800" dirty="0">
                <a:latin typeface="Aptos" panose="020B0004020202020204" pitchFamily="34" charset="0"/>
                <a:ea typeface="Verdana" panose="020B0604030504040204" pitchFamily="34" charset="0"/>
                <a:cs typeface="Times New Roman" panose="02020603050405020304" pitchFamily="18" charset="0"/>
              </a:rPr>
              <a:t>Adjusting for ANC, district, sex, time, baseline NMR, and baseline % of facility deliveries</a:t>
            </a:r>
          </a:p>
        </p:txBody>
      </p:sp>
    </p:spTree>
    <p:extLst>
      <p:ext uri="{BB962C8B-B14F-4D97-AF65-F5344CB8AC3E}">
        <p14:creationId xmlns:p14="http://schemas.microsoft.com/office/powerpoint/2010/main" val="38497812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41309E-D43C-C8C0-A225-852F713E15CF}"/>
            </a:ext>
          </a:extLst>
        </p:cNvPr>
        <p:cNvGrpSpPr/>
        <p:nvPr/>
      </p:nvGrpSpPr>
      <p:grpSpPr>
        <a:xfrm>
          <a:off x="0" y="0"/>
          <a:ext cx="0" cy="0"/>
          <a:chOff x="0" y="0"/>
          <a:chExt cx="0" cy="0"/>
        </a:xfrm>
      </p:grpSpPr>
      <p:grpSp>
        <p:nvGrpSpPr>
          <p:cNvPr id="15" name="Group 15">
            <a:extLst>
              <a:ext uri="{FF2B5EF4-FFF2-40B4-BE49-F238E27FC236}">
                <a16:creationId xmlns:a16="http://schemas.microsoft.com/office/drawing/2014/main" id="{1863D561-DD92-3EC2-EEB3-F77FCBF944F8}"/>
              </a:ext>
            </a:extLst>
          </p:cNvPr>
          <p:cNvGrpSpPr/>
          <p:nvPr/>
        </p:nvGrpSpPr>
        <p:grpSpPr>
          <a:xfrm rot="5400000">
            <a:off x="8552507" y="551507"/>
            <a:ext cx="1182986" cy="18288000"/>
            <a:chOff x="0" y="0"/>
            <a:chExt cx="311568" cy="4816593"/>
          </a:xfrm>
        </p:grpSpPr>
        <p:sp>
          <p:nvSpPr>
            <p:cNvPr id="16" name="Freeform 16">
              <a:extLst>
                <a:ext uri="{FF2B5EF4-FFF2-40B4-BE49-F238E27FC236}">
                  <a16:creationId xmlns:a16="http://schemas.microsoft.com/office/drawing/2014/main" id="{9C3DE188-D5F0-DEFA-74F7-20BBA004E1EF}"/>
                </a:ext>
              </a:extLst>
            </p:cNvPr>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txBody>
            <a:bodyPr/>
            <a:lstStyle/>
            <a:p>
              <a:endParaRPr lang="en-CA"/>
            </a:p>
          </p:txBody>
        </p:sp>
        <p:sp>
          <p:nvSpPr>
            <p:cNvPr id="17" name="TextBox 17">
              <a:extLst>
                <a:ext uri="{FF2B5EF4-FFF2-40B4-BE49-F238E27FC236}">
                  <a16:creationId xmlns:a16="http://schemas.microsoft.com/office/drawing/2014/main" id="{F44B0942-79C7-93FC-3363-24B097AA2B21}"/>
                </a:ext>
              </a:extLst>
            </p:cNvPr>
            <p:cNvSpPr txBox="1"/>
            <p:nvPr/>
          </p:nvSpPr>
          <p:spPr>
            <a:xfrm>
              <a:off x="0" y="171450"/>
              <a:ext cx="311568" cy="4645143"/>
            </a:xfrm>
            <a:prstGeom prst="rect">
              <a:avLst/>
            </a:prstGeom>
          </p:spPr>
          <p:txBody>
            <a:bodyPr lIns="50800" tIns="50800" rIns="50800" bIns="50800" rtlCol="0" anchor="ctr"/>
            <a:lstStyle/>
            <a:p>
              <a:pPr marL="0" lvl="0" indent="0" algn="l">
                <a:lnSpc>
                  <a:spcPts val="8499"/>
                </a:lnSpc>
                <a:spcBef>
                  <a:spcPct val="0"/>
                </a:spcBef>
              </a:pPr>
              <a:endParaRPr/>
            </a:p>
          </p:txBody>
        </p:sp>
      </p:grpSp>
      <p:sp>
        <p:nvSpPr>
          <p:cNvPr id="18" name="Freeform 18">
            <a:extLst>
              <a:ext uri="{FF2B5EF4-FFF2-40B4-BE49-F238E27FC236}">
                <a16:creationId xmlns:a16="http://schemas.microsoft.com/office/drawing/2014/main" id="{26776E24-844C-4AFE-3B8E-4BAFF289C17C}"/>
              </a:ext>
            </a:extLst>
          </p:cNvPr>
          <p:cNvSpPr/>
          <p:nvPr/>
        </p:nvSpPr>
        <p:spPr>
          <a:xfrm>
            <a:off x="-539" y="9176004"/>
            <a:ext cx="2752375" cy="102870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3"/>
            <a:stretch>
              <a:fillRect/>
            </a:stretch>
          </a:blipFill>
        </p:spPr>
        <p:txBody>
          <a:bodyPr/>
          <a:lstStyle/>
          <a:p>
            <a:endParaRPr lang="en-CA"/>
          </a:p>
        </p:txBody>
      </p:sp>
      <p:grpSp>
        <p:nvGrpSpPr>
          <p:cNvPr id="19" name="Group 19">
            <a:extLst>
              <a:ext uri="{FF2B5EF4-FFF2-40B4-BE49-F238E27FC236}">
                <a16:creationId xmlns:a16="http://schemas.microsoft.com/office/drawing/2014/main" id="{411FA76B-B475-5119-53AF-4E485FD48CAA}"/>
              </a:ext>
            </a:extLst>
          </p:cNvPr>
          <p:cNvGrpSpPr/>
          <p:nvPr/>
        </p:nvGrpSpPr>
        <p:grpSpPr>
          <a:xfrm>
            <a:off x="16565291" y="9104014"/>
            <a:ext cx="1722709" cy="1182986"/>
            <a:chOff x="0" y="0"/>
            <a:chExt cx="1463276" cy="1004833"/>
          </a:xfrm>
        </p:grpSpPr>
        <p:sp>
          <p:nvSpPr>
            <p:cNvPr id="20" name="Freeform 20">
              <a:extLst>
                <a:ext uri="{FF2B5EF4-FFF2-40B4-BE49-F238E27FC236}">
                  <a16:creationId xmlns:a16="http://schemas.microsoft.com/office/drawing/2014/main" id="{D21E7CA9-ECB3-1E78-015A-447BA9568BA3}"/>
                </a:ext>
              </a:extLst>
            </p:cNvPr>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4"/>
              <a:stretch>
                <a:fillRect l="-32" r="-32"/>
              </a:stretch>
            </a:blipFill>
          </p:spPr>
          <p:txBody>
            <a:bodyPr/>
            <a:lstStyle/>
            <a:p>
              <a:endParaRPr lang="en-CA"/>
            </a:p>
          </p:txBody>
        </p:sp>
      </p:grpSp>
      <p:grpSp>
        <p:nvGrpSpPr>
          <p:cNvPr id="21" name="Group 21">
            <a:extLst>
              <a:ext uri="{FF2B5EF4-FFF2-40B4-BE49-F238E27FC236}">
                <a16:creationId xmlns:a16="http://schemas.microsoft.com/office/drawing/2014/main" id="{CDE7E78C-97F8-93F2-BAED-2AB52321526D}"/>
              </a:ext>
            </a:extLst>
          </p:cNvPr>
          <p:cNvGrpSpPr/>
          <p:nvPr/>
        </p:nvGrpSpPr>
        <p:grpSpPr>
          <a:xfrm rot="-5400000">
            <a:off x="-4404170" y="4404170"/>
            <a:ext cx="9104014" cy="295673"/>
            <a:chOff x="0" y="0"/>
            <a:chExt cx="2397765" cy="77873"/>
          </a:xfrm>
        </p:grpSpPr>
        <p:sp>
          <p:nvSpPr>
            <p:cNvPr id="22" name="Freeform 22">
              <a:extLst>
                <a:ext uri="{FF2B5EF4-FFF2-40B4-BE49-F238E27FC236}">
                  <a16:creationId xmlns:a16="http://schemas.microsoft.com/office/drawing/2014/main" id="{1D70AB2F-5726-502D-642D-1B2F9B179894}"/>
                </a:ext>
              </a:extLst>
            </p:cNvPr>
            <p:cNvSpPr/>
            <p:nvPr/>
          </p:nvSpPr>
          <p:spPr>
            <a:xfrm>
              <a:off x="0" y="0"/>
              <a:ext cx="2397765" cy="77873"/>
            </a:xfrm>
            <a:custGeom>
              <a:avLst/>
              <a:gdLst/>
              <a:ahLst/>
              <a:cxnLst/>
              <a:rect l="l" t="t" r="r" b="b"/>
              <a:pathLst>
                <a:path w="2397765" h="77873">
                  <a:moveTo>
                    <a:pt x="0" y="0"/>
                  </a:moveTo>
                  <a:lnTo>
                    <a:pt x="2397765" y="0"/>
                  </a:lnTo>
                  <a:lnTo>
                    <a:pt x="2397765" y="77873"/>
                  </a:lnTo>
                  <a:lnTo>
                    <a:pt x="0" y="77873"/>
                  </a:lnTo>
                  <a:close/>
                </a:path>
              </a:pathLst>
            </a:custGeom>
            <a:solidFill>
              <a:srgbClr val="F10808"/>
            </a:solidFill>
          </p:spPr>
          <p:txBody>
            <a:bodyPr/>
            <a:lstStyle/>
            <a:p>
              <a:endParaRPr lang="en-CA"/>
            </a:p>
          </p:txBody>
        </p:sp>
        <p:sp>
          <p:nvSpPr>
            <p:cNvPr id="23" name="TextBox 23">
              <a:extLst>
                <a:ext uri="{FF2B5EF4-FFF2-40B4-BE49-F238E27FC236}">
                  <a16:creationId xmlns:a16="http://schemas.microsoft.com/office/drawing/2014/main" id="{20697DAF-019F-83ED-5CB4-CDD4B9DCA14E}"/>
                </a:ext>
              </a:extLst>
            </p:cNvPr>
            <p:cNvSpPr txBox="1"/>
            <p:nvPr/>
          </p:nvSpPr>
          <p:spPr>
            <a:xfrm>
              <a:off x="0" y="-38100"/>
              <a:ext cx="2397765" cy="115973"/>
            </a:xfrm>
            <a:prstGeom prst="rect">
              <a:avLst/>
            </a:prstGeom>
          </p:spPr>
          <p:txBody>
            <a:bodyPr lIns="50800" tIns="50800" rIns="50800" bIns="50800" rtlCol="0" anchor="ctr"/>
            <a:lstStyle/>
            <a:p>
              <a:pPr algn="ctr">
                <a:lnSpc>
                  <a:spcPts val="3079"/>
                </a:lnSpc>
              </a:pPr>
              <a:endParaRPr/>
            </a:p>
          </p:txBody>
        </p:sp>
      </p:grpSp>
      <p:sp>
        <p:nvSpPr>
          <p:cNvPr id="28" name="TextBox 7">
            <a:extLst>
              <a:ext uri="{FF2B5EF4-FFF2-40B4-BE49-F238E27FC236}">
                <a16:creationId xmlns:a16="http://schemas.microsoft.com/office/drawing/2014/main" id="{AD73EADE-3F81-F7F6-515C-1352B10827F3}"/>
              </a:ext>
            </a:extLst>
          </p:cNvPr>
          <p:cNvSpPr txBox="1"/>
          <p:nvPr/>
        </p:nvSpPr>
        <p:spPr>
          <a:xfrm>
            <a:off x="1046971" y="680150"/>
            <a:ext cx="13908281" cy="1015663"/>
          </a:xfrm>
          <a:prstGeom prst="rect">
            <a:avLst/>
          </a:prstGeom>
        </p:spPr>
        <p:txBody>
          <a:bodyPr wrap="square" lIns="0" tIns="0" rIns="0" bIns="0" rtlCol="0" anchor="t">
            <a:spAutoFit/>
          </a:bodyPr>
          <a:lstStyle/>
          <a:p>
            <a:pPr lvl="0">
              <a:spcBef>
                <a:spcPct val="0"/>
              </a:spcBef>
              <a:defRPr/>
            </a:pPr>
            <a:r>
              <a:rPr lang="en-CA" sz="6600" b="1" dirty="0">
                <a:solidFill>
                  <a:sysClr val="windowText" lastClr="000000"/>
                </a:solidFill>
                <a:latin typeface="Neue Haas Grotesk Text Pro"/>
              </a:rPr>
              <a:t>Results – Neonatal Mortality</a:t>
            </a:r>
            <a:endParaRPr lang="en-CA" sz="6600" b="1" dirty="0">
              <a:solidFill>
                <a:srgbClr val="3D9072"/>
              </a:solidFill>
              <a:latin typeface="Neue Haas Grotesk Text Pro"/>
            </a:endParaRPr>
          </a:p>
        </p:txBody>
      </p:sp>
      <p:sp>
        <p:nvSpPr>
          <p:cNvPr id="2" name="TextBox 1">
            <a:extLst>
              <a:ext uri="{FF2B5EF4-FFF2-40B4-BE49-F238E27FC236}">
                <a16:creationId xmlns:a16="http://schemas.microsoft.com/office/drawing/2014/main" id="{C494035D-C8D1-7699-EC60-B6D96D2E0991}"/>
              </a:ext>
            </a:extLst>
          </p:cNvPr>
          <p:cNvSpPr txBox="1"/>
          <p:nvPr/>
        </p:nvSpPr>
        <p:spPr>
          <a:xfrm>
            <a:off x="2260277" y="2090272"/>
            <a:ext cx="8638080" cy="584775"/>
          </a:xfrm>
          <a:prstGeom prst="rect">
            <a:avLst/>
          </a:prstGeom>
          <a:noFill/>
        </p:spPr>
        <p:txBody>
          <a:bodyPr wrap="square" rtlCol="0">
            <a:spAutoFit/>
          </a:bodyPr>
          <a:lstStyle/>
          <a:p>
            <a:r>
              <a:rPr lang="en-US" sz="3200" dirty="0">
                <a:latin typeface="Aptos" panose="020B0004020202020204" pitchFamily="34" charset="0"/>
                <a:ea typeface="Verdana" panose="020B0604030504040204" pitchFamily="34" charset="0"/>
                <a:cs typeface="Times New Roman" panose="02020603050405020304" pitchFamily="18" charset="0"/>
              </a:rPr>
              <a:t>Substantial heterogeneity of effect by district:</a:t>
            </a:r>
            <a:endParaRPr lang="en-US" sz="2000" dirty="0">
              <a:latin typeface="Aptos" panose="020B0004020202020204" pitchFamily="34" charset="0"/>
              <a:ea typeface="Verdana" panose="020B0604030504040204" pitchFamily="34" charset="0"/>
              <a:cs typeface="Times New Roman" panose="02020603050405020304" pitchFamily="18" charset="0"/>
            </a:endParaRPr>
          </a:p>
        </p:txBody>
      </p:sp>
      <p:graphicFrame>
        <p:nvGraphicFramePr>
          <p:cNvPr id="3" name="Table 2">
            <a:extLst>
              <a:ext uri="{FF2B5EF4-FFF2-40B4-BE49-F238E27FC236}">
                <a16:creationId xmlns:a16="http://schemas.microsoft.com/office/drawing/2014/main" id="{C6783056-6560-AB1F-F04F-5D6FBAAC9840}"/>
              </a:ext>
            </a:extLst>
          </p:cNvPr>
          <p:cNvGraphicFramePr>
            <a:graphicFrameLocks noGrp="1"/>
          </p:cNvGraphicFramePr>
          <p:nvPr>
            <p:extLst>
              <p:ext uri="{D42A27DB-BD31-4B8C-83A1-F6EECF244321}">
                <p14:modId xmlns:p14="http://schemas.microsoft.com/office/powerpoint/2010/main" val="4019691058"/>
              </p:ext>
            </p:extLst>
          </p:nvPr>
        </p:nvGraphicFramePr>
        <p:xfrm>
          <a:off x="2260277" y="2675047"/>
          <a:ext cx="13767446" cy="4267200"/>
        </p:xfrm>
        <a:graphic>
          <a:graphicData uri="http://schemas.openxmlformats.org/drawingml/2006/table">
            <a:tbl>
              <a:tblPr firstRow="1" firstCol="1" bandRow="1"/>
              <a:tblGrid>
                <a:gridCol w="2336543">
                  <a:extLst>
                    <a:ext uri="{9D8B030D-6E8A-4147-A177-3AD203B41FA5}">
                      <a16:colId xmlns:a16="http://schemas.microsoft.com/office/drawing/2014/main" val="1348325170"/>
                    </a:ext>
                  </a:extLst>
                </a:gridCol>
                <a:gridCol w="2337428">
                  <a:extLst>
                    <a:ext uri="{9D8B030D-6E8A-4147-A177-3AD203B41FA5}">
                      <a16:colId xmlns:a16="http://schemas.microsoft.com/office/drawing/2014/main" val="1801885368"/>
                    </a:ext>
                  </a:extLst>
                </a:gridCol>
                <a:gridCol w="1247976">
                  <a:extLst>
                    <a:ext uri="{9D8B030D-6E8A-4147-A177-3AD203B41FA5}">
                      <a16:colId xmlns:a16="http://schemas.microsoft.com/office/drawing/2014/main" val="3207766255"/>
                    </a:ext>
                  </a:extLst>
                </a:gridCol>
                <a:gridCol w="259042">
                  <a:extLst>
                    <a:ext uri="{9D8B030D-6E8A-4147-A177-3AD203B41FA5}">
                      <a16:colId xmlns:a16="http://schemas.microsoft.com/office/drawing/2014/main" val="2021841466"/>
                    </a:ext>
                  </a:extLst>
                </a:gridCol>
                <a:gridCol w="2337428">
                  <a:extLst>
                    <a:ext uri="{9D8B030D-6E8A-4147-A177-3AD203B41FA5}">
                      <a16:colId xmlns:a16="http://schemas.microsoft.com/office/drawing/2014/main" val="3649349317"/>
                    </a:ext>
                  </a:extLst>
                </a:gridCol>
                <a:gridCol w="1247976">
                  <a:extLst>
                    <a:ext uri="{9D8B030D-6E8A-4147-A177-3AD203B41FA5}">
                      <a16:colId xmlns:a16="http://schemas.microsoft.com/office/drawing/2014/main" val="900580518"/>
                    </a:ext>
                  </a:extLst>
                </a:gridCol>
                <a:gridCol w="259042">
                  <a:extLst>
                    <a:ext uri="{9D8B030D-6E8A-4147-A177-3AD203B41FA5}">
                      <a16:colId xmlns:a16="http://schemas.microsoft.com/office/drawing/2014/main" val="3466041218"/>
                    </a:ext>
                  </a:extLst>
                </a:gridCol>
                <a:gridCol w="3742011">
                  <a:extLst>
                    <a:ext uri="{9D8B030D-6E8A-4147-A177-3AD203B41FA5}">
                      <a16:colId xmlns:a16="http://schemas.microsoft.com/office/drawing/2014/main" val="1254691491"/>
                    </a:ext>
                  </a:extLst>
                </a:gridCol>
              </a:tblGrid>
              <a:tr h="424953">
                <a:tc rowSpan="2">
                  <a:txBody>
                    <a:bodyPr/>
                    <a:lstStyle/>
                    <a:p>
                      <a:pPr>
                        <a:lnSpc>
                          <a:spcPct val="100000"/>
                        </a:lnSpc>
                        <a:spcAft>
                          <a:spcPts val="0"/>
                        </a:spcAft>
                        <a:buNone/>
                      </a:pPr>
                      <a:r>
                        <a:rPr lang="en-CA" sz="2800" b="1" kern="100" dirty="0">
                          <a:effectLst/>
                          <a:latin typeface="Aptos" panose="020B0004020202020204" pitchFamily="34" charset="0"/>
                        </a:rPr>
                        <a:t>District</a:t>
                      </a:r>
                      <a:endParaRPr lang="en-CA" sz="28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69FB2"/>
                    </a:solidFill>
                  </a:tcPr>
                </a:tc>
                <a:tc gridSpan="2">
                  <a:txBody>
                    <a:bodyPr/>
                    <a:lstStyle/>
                    <a:p>
                      <a:pPr algn="ctr">
                        <a:lnSpc>
                          <a:spcPct val="100000"/>
                        </a:lnSpc>
                        <a:spcAft>
                          <a:spcPts val="0"/>
                        </a:spcAft>
                        <a:buNone/>
                      </a:pPr>
                      <a:r>
                        <a:rPr lang="en-CA" sz="2800" b="1" kern="100" dirty="0">
                          <a:effectLst/>
                          <a:latin typeface="Aptos" panose="020B0004020202020204" pitchFamily="34" charset="0"/>
                        </a:rPr>
                        <a:t>Control</a:t>
                      </a:r>
                      <a:endParaRPr lang="en-CA" sz="28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69FB2"/>
                    </a:solidFill>
                  </a:tcPr>
                </a:tc>
                <a:tc hMerge="1">
                  <a:txBody>
                    <a:bodyPr/>
                    <a:lstStyle/>
                    <a:p>
                      <a:endParaRPr lang="en-CA"/>
                    </a:p>
                  </a:txBody>
                  <a:tcPr/>
                </a:tc>
                <a:tc>
                  <a:txBody>
                    <a:bodyPr/>
                    <a:lstStyle/>
                    <a:p>
                      <a:pPr algn="ctr">
                        <a:lnSpc>
                          <a:spcPct val="100000"/>
                        </a:lnSpc>
                        <a:spcAft>
                          <a:spcPts val="0"/>
                        </a:spcAft>
                        <a:buNone/>
                      </a:pPr>
                      <a:r>
                        <a:rPr lang="en-CA" sz="2800" kern="100" dirty="0">
                          <a:effectLst/>
                          <a:latin typeface="Aptos" panose="020B0004020202020204" pitchFamily="34" charset="0"/>
                        </a:rPr>
                        <a:t> </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1905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solidFill>
                      <a:srgbClr val="869FB2"/>
                    </a:solidFill>
                  </a:tcPr>
                </a:tc>
                <a:tc gridSpan="2">
                  <a:txBody>
                    <a:bodyPr/>
                    <a:lstStyle/>
                    <a:p>
                      <a:pPr algn="ctr">
                        <a:lnSpc>
                          <a:spcPct val="100000"/>
                        </a:lnSpc>
                        <a:spcAft>
                          <a:spcPts val="0"/>
                        </a:spcAft>
                        <a:buNone/>
                      </a:pPr>
                      <a:r>
                        <a:rPr lang="en-CA" sz="2800" b="1" kern="100" dirty="0">
                          <a:effectLst/>
                          <a:latin typeface="Aptos" panose="020B0004020202020204" pitchFamily="34" charset="0"/>
                        </a:rPr>
                        <a:t>iNCK</a:t>
                      </a:r>
                      <a:endParaRPr lang="en-CA" sz="28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69FB2"/>
                    </a:solidFill>
                  </a:tcPr>
                </a:tc>
                <a:tc hMerge="1">
                  <a:txBody>
                    <a:bodyPr/>
                    <a:lstStyle/>
                    <a:p>
                      <a:endParaRPr lang="en-CA"/>
                    </a:p>
                  </a:txBody>
                  <a:tcPr/>
                </a:tc>
                <a:tc>
                  <a:txBody>
                    <a:bodyPr/>
                    <a:lstStyle/>
                    <a:p>
                      <a:pPr>
                        <a:lnSpc>
                          <a:spcPct val="100000"/>
                        </a:lnSpc>
                        <a:spcAft>
                          <a:spcPts val="0"/>
                        </a:spcAft>
                        <a:buNone/>
                      </a:pPr>
                      <a:r>
                        <a:rPr lang="en-CA" sz="2800" kern="100">
                          <a:effectLst/>
                          <a:latin typeface="Aptos" panose="020B0004020202020204" pitchFamily="34" charset="0"/>
                        </a:rPr>
                        <a:t> </a:t>
                      </a:r>
                      <a:endParaRPr lang="en-CA" sz="2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9525" cap="flat" cmpd="sng">
                      <a:noFill/>
                      <a:prstDash val="solid"/>
                      <a:round/>
                      <a:headEnd type="none" w="sm" len="sm"/>
                      <a:tailEnd type="none" w="sm" len="sm"/>
                    </a:lnL>
                    <a:lnR w="9525" cap="flat" cmpd="sng">
                      <a:noFill/>
                      <a:prstDash val="solid"/>
                      <a:round/>
                      <a:headEnd type="none" w="sm" len="sm"/>
                      <a:tailEnd type="none" w="sm" len="sm"/>
                    </a:lnR>
                    <a:lnT w="1905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solidFill>
                      <a:srgbClr val="869FB2"/>
                    </a:solidFill>
                  </a:tcPr>
                </a:tc>
                <a:tc rowSpan="2">
                  <a:txBody>
                    <a:bodyPr/>
                    <a:lstStyle/>
                    <a:p>
                      <a:pPr algn="ctr">
                        <a:lnSpc>
                          <a:spcPct val="100000"/>
                        </a:lnSpc>
                        <a:spcAft>
                          <a:spcPts val="0"/>
                        </a:spcAft>
                        <a:buNone/>
                      </a:pPr>
                      <a:r>
                        <a:rPr lang="en-CA" sz="2800" b="1" kern="100" dirty="0" err="1">
                          <a:effectLst/>
                          <a:latin typeface="Aptos" panose="020B0004020202020204" pitchFamily="34" charset="0"/>
                        </a:rPr>
                        <a:t>aRR</a:t>
                      </a:r>
                      <a:r>
                        <a:rPr lang="en-CA" sz="2800" b="1" kern="100" dirty="0">
                          <a:effectLst/>
                          <a:latin typeface="Aptos" panose="020B0004020202020204" pitchFamily="34" charset="0"/>
                        </a:rPr>
                        <a:t> (95% CI)</a:t>
                      </a:r>
                      <a:endParaRPr lang="en-CA" sz="28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69FB2"/>
                    </a:solidFill>
                  </a:tcPr>
                </a:tc>
                <a:extLst>
                  <a:ext uri="{0D108BD9-81ED-4DB2-BD59-A6C34878D82A}">
                    <a16:rowId xmlns:a16="http://schemas.microsoft.com/office/drawing/2014/main" val="2618810629"/>
                  </a:ext>
                </a:extLst>
              </a:tr>
              <a:tr h="849906">
                <a:tc vMerge="1">
                  <a:txBody>
                    <a:bodyPr/>
                    <a:lstStyle/>
                    <a:p>
                      <a:endParaRPr lang="en-CA"/>
                    </a:p>
                  </a:txBody>
                  <a:tcPr/>
                </a:tc>
                <a:tc>
                  <a:txBody>
                    <a:bodyPr/>
                    <a:lstStyle/>
                    <a:p>
                      <a:pPr algn="r">
                        <a:lnSpc>
                          <a:spcPct val="100000"/>
                        </a:lnSpc>
                        <a:spcAft>
                          <a:spcPts val="0"/>
                        </a:spcAft>
                        <a:buNone/>
                      </a:pPr>
                      <a:r>
                        <a:rPr lang="en-CA" sz="2800" kern="100" dirty="0">
                          <a:effectLst/>
                          <a:latin typeface="Aptos" panose="020B0004020202020204" pitchFamily="34" charset="0"/>
                        </a:rPr>
                        <a:t>Deaths / </a:t>
                      </a:r>
                    </a:p>
                    <a:p>
                      <a:pPr algn="r">
                        <a:lnSpc>
                          <a:spcPct val="100000"/>
                        </a:lnSpc>
                        <a:spcAft>
                          <a:spcPts val="0"/>
                        </a:spcAft>
                        <a:buNone/>
                      </a:pPr>
                      <a:r>
                        <a:rPr lang="en-CA" sz="2800" kern="100" dirty="0">
                          <a:effectLst/>
                          <a:latin typeface="Aptos" panose="020B0004020202020204" pitchFamily="34" charset="0"/>
                        </a:rPr>
                        <a:t>Live births</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69FB2"/>
                    </a:solidFill>
                  </a:tcPr>
                </a:tc>
                <a:tc>
                  <a:txBody>
                    <a:bodyPr/>
                    <a:lstStyle/>
                    <a:p>
                      <a:pPr algn="r">
                        <a:lnSpc>
                          <a:spcPct val="100000"/>
                        </a:lnSpc>
                        <a:spcAft>
                          <a:spcPts val="0"/>
                        </a:spcAft>
                        <a:buNone/>
                      </a:pPr>
                      <a:r>
                        <a:rPr lang="en-CA" sz="2800" kern="100" dirty="0">
                          <a:effectLst/>
                          <a:latin typeface="Aptos" panose="020B0004020202020204" pitchFamily="34" charset="0"/>
                        </a:rPr>
                        <a:t>NMR</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69FB2"/>
                    </a:solidFill>
                  </a:tcPr>
                </a:tc>
                <a:tc>
                  <a:txBody>
                    <a:bodyPr/>
                    <a:lstStyle/>
                    <a:p>
                      <a:pPr>
                        <a:lnSpc>
                          <a:spcPct val="100000"/>
                        </a:lnSpc>
                        <a:spcAft>
                          <a:spcPts val="0"/>
                        </a:spcAft>
                        <a:buNone/>
                      </a:pPr>
                      <a:r>
                        <a:rPr lang="en-CA" sz="2800" kern="100" dirty="0">
                          <a:effectLst/>
                          <a:latin typeface="Aptos" panose="020B0004020202020204" pitchFamily="34" charset="0"/>
                        </a:rPr>
                        <a:t> </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69FB2"/>
                    </a:solidFill>
                  </a:tcPr>
                </a:tc>
                <a:tc>
                  <a:txBody>
                    <a:bodyPr/>
                    <a:lstStyle/>
                    <a:p>
                      <a:pPr algn="r">
                        <a:lnSpc>
                          <a:spcPct val="100000"/>
                        </a:lnSpc>
                        <a:spcAft>
                          <a:spcPts val="0"/>
                        </a:spcAft>
                        <a:buNone/>
                      </a:pPr>
                      <a:r>
                        <a:rPr lang="en-CA" sz="2800" kern="100" dirty="0">
                          <a:effectLst/>
                          <a:latin typeface="Aptos" panose="020B0004020202020204" pitchFamily="34" charset="0"/>
                        </a:rPr>
                        <a:t>Deaths / </a:t>
                      </a:r>
                    </a:p>
                    <a:p>
                      <a:pPr algn="r">
                        <a:lnSpc>
                          <a:spcPct val="100000"/>
                        </a:lnSpc>
                        <a:spcAft>
                          <a:spcPts val="0"/>
                        </a:spcAft>
                        <a:buNone/>
                      </a:pPr>
                      <a:r>
                        <a:rPr lang="en-CA" sz="2800" kern="100" dirty="0">
                          <a:effectLst/>
                          <a:latin typeface="Aptos" panose="020B0004020202020204" pitchFamily="34" charset="0"/>
                        </a:rPr>
                        <a:t>Live births</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69FB2"/>
                    </a:solidFill>
                  </a:tcPr>
                </a:tc>
                <a:tc>
                  <a:txBody>
                    <a:bodyPr/>
                    <a:lstStyle/>
                    <a:p>
                      <a:pPr algn="r">
                        <a:lnSpc>
                          <a:spcPct val="100000"/>
                        </a:lnSpc>
                        <a:spcAft>
                          <a:spcPts val="0"/>
                        </a:spcAft>
                        <a:buNone/>
                      </a:pPr>
                      <a:r>
                        <a:rPr lang="en-CA" sz="2800" kern="100" dirty="0">
                          <a:effectLst/>
                          <a:latin typeface="Aptos" panose="020B0004020202020204" pitchFamily="34" charset="0"/>
                        </a:rPr>
                        <a:t>NMR</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69FB2"/>
                    </a:solidFill>
                  </a:tcPr>
                </a:tc>
                <a:tc>
                  <a:txBody>
                    <a:bodyPr/>
                    <a:lstStyle/>
                    <a:p>
                      <a:pPr>
                        <a:lnSpc>
                          <a:spcPct val="100000"/>
                        </a:lnSpc>
                        <a:spcAft>
                          <a:spcPts val="0"/>
                        </a:spcAft>
                        <a:buNone/>
                      </a:pPr>
                      <a:r>
                        <a:rPr lang="en-CA" sz="2800" kern="100" dirty="0">
                          <a:effectLst/>
                          <a:latin typeface="Aptos" panose="020B0004020202020204" pitchFamily="34" charset="0"/>
                        </a:rPr>
                        <a:t> </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69FB2"/>
                    </a:solidFill>
                  </a:tcPr>
                </a:tc>
                <a:tc vMerge="1">
                  <a:txBody>
                    <a:bodyPr/>
                    <a:lstStyle/>
                    <a:p>
                      <a:endParaRPr lang="en-CA"/>
                    </a:p>
                  </a:txBody>
                  <a:tcPr/>
                </a:tc>
                <a:extLst>
                  <a:ext uri="{0D108BD9-81ED-4DB2-BD59-A6C34878D82A}">
                    <a16:rowId xmlns:a16="http://schemas.microsoft.com/office/drawing/2014/main" val="3295942450"/>
                  </a:ext>
                </a:extLst>
              </a:tr>
              <a:tr h="424953">
                <a:tc>
                  <a:txBody>
                    <a:bodyPr/>
                    <a:lstStyle/>
                    <a:p>
                      <a:pPr>
                        <a:lnSpc>
                          <a:spcPct val="100000"/>
                        </a:lnSpc>
                        <a:spcAft>
                          <a:spcPts val="0"/>
                        </a:spcAft>
                        <a:buNone/>
                      </a:pPr>
                      <a:r>
                        <a:rPr lang="en-CA" sz="2800" kern="100">
                          <a:effectLst/>
                          <a:latin typeface="Aptos" panose="020B0004020202020204" pitchFamily="34" charset="0"/>
                        </a:rPr>
                        <a:t>Astore</a:t>
                      </a:r>
                      <a:endParaRPr lang="en-CA" sz="2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9525" cap="flat" cmpd="sng">
                      <a:noFill/>
                      <a:prstDash val="solid"/>
                      <a:round/>
                      <a:headEnd type="none" w="sm" len="sm"/>
                      <a:tailEnd type="none" w="sm" len="sm"/>
                    </a:lnL>
                    <a:lnR w="9525" cap="flat" cmpd="sng">
                      <a:noFill/>
                      <a:prstDash val="solid"/>
                      <a:round/>
                      <a:headEnd type="none" w="sm" len="sm"/>
                      <a:tailEnd type="none" w="sm" len="sm"/>
                    </a:lnR>
                    <a:lnT w="1905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r">
                        <a:lnSpc>
                          <a:spcPct val="100000"/>
                        </a:lnSpc>
                        <a:spcAft>
                          <a:spcPts val="0"/>
                        </a:spcAft>
                        <a:buNone/>
                      </a:pPr>
                      <a:r>
                        <a:rPr lang="en-CA" sz="2800" kern="100">
                          <a:effectLst/>
                          <a:latin typeface="Aptos" panose="020B0004020202020204" pitchFamily="34" charset="0"/>
                        </a:rPr>
                        <a:t>4 / 945</a:t>
                      </a:r>
                      <a:endParaRPr lang="en-CA" sz="2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1905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r">
                        <a:lnSpc>
                          <a:spcPct val="100000"/>
                        </a:lnSpc>
                        <a:spcAft>
                          <a:spcPts val="0"/>
                        </a:spcAft>
                        <a:buNone/>
                      </a:pPr>
                      <a:r>
                        <a:rPr lang="en-CA" sz="2800" kern="100">
                          <a:effectLst/>
                          <a:latin typeface="Aptos" panose="020B0004020202020204" pitchFamily="34" charset="0"/>
                        </a:rPr>
                        <a:t>4.2</a:t>
                      </a:r>
                      <a:endParaRPr lang="en-CA" sz="2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1905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nSpc>
                          <a:spcPct val="100000"/>
                        </a:lnSpc>
                        <a:spcAft>
                          <a:spcPts val="0"/>
                        </a:spcAft>
                        <a:buNone/>
                      </a:pPr>
                      <a:r>
                        <a:rPr lang="en-CA" sz="2800" kern="100">
                          <a:effectLst/>
                          <a:latin typeface="Aptos" panose="020B0004020202020204" pitchFamily="34" charset="0"/>
                        </a:rPr>
                        <a:t> </a:t>
                      </a:r>
                      <a:endParaRPr lang="en-CA" sz="2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9525" cap="flat" cmpd="sng">
                      <a:noFill/>
                      <a:prstDash val="solid"/>
                      <a:round/>
                      <a:headEnd type="none" w="sm" len="sm"/>
                      <a:tailEnd type="none" w="sm" len="sm"/>
                    </a:lnL>
                    <a:lnR w="9525" cap="flat" cmpd="sng">
                      <a:noFill/>
                      <a:prstDash val="solid"/>
                      <a:round/>
                      <a:headEnd type="none" w="sm" len="sm"/>
                      <a:tailEnd type="none" w="sm" len="sm"/>
                    </a:lnR>
                    <a:lnT w="1905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r">
                        <a:lnSpc>
                          <a:spcPct val="100000"/>
                        </a:lnSpc>
                        <a:spcAft>
                          <a:spcPts val="0"/>
                        </a:spcAft>
                        <a:buNone/>
                      </a:pPr>
                      <a:r>
                        <a:rPr lang="en-CA" sz="2800" kern="100" dirty="0">
                          <a:effectLst/>
                          <a:latin typeface="Aptos" panose="020B0004020202020204" pitchFamily="34" charset="0"/>
                        </a:rPr>
                        <a:t>14 / 1598</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1905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r">
                        <a:lnSpc>
                          <a:spcPct val="100000"/>
                        </a:lnSpc>
                        <a:spcAft>
                          <a:spcPts val="0"/>
                        </a:spcAft>
                        <a:buNone/>
                      </a:pPr>
                      <a:r>
                        <a:rPr lang="en-CA" sz="2800" kern="100">
                          <a:effectLst/>
                          <a:latin typeface="Aptos" panose="020B0004020202020204" pitchFamily="34" charset="0"/>
                        </a:rPr>
                        <a:t>8.8</a:t>
                      </a:r>
                      <a:endParaRPr lang="en-CA" sz="2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1905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nSpc>
                          <a:spcPct val="100000"/>
                        </a:lnSpc>
                        <a:spcAft>
                          <a:spcPts val="0"/>
                        </a:spcAft>
                        <a:buNone/>
                      </a:pPr>
                      <a:r>
                        <a:rPr lang="en-CA" sz="2800" kern="100">
                          <a:effectLst/>
                          <a:latin typeface="Aptos" panose="020B0004020202020204" pitchFamily="34" charset="0"/>
                        </a:rPr>
                        <a:t> </a:t>
                      </a:r>
                      <a:endParaRPr lang="en-CA" sz="2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9525" cap="flat" cmpd="sng">
                      <a:noFill/>
                      <a:prstDash val="solid"/>
                      <a:round/>
                      <a:headEnd type="none" w="sm" len="sm"/>
                      <a:tailEnd type="none" w="sm" len="sm"/>
                    </a:lnL>
                    <a:lnR w="9525" cap="flat" cmpd="sng">
                      <a:noFill/>
                      <a:prstDash val="solid"/>
                      <a:round/>
                      <a:headEnd type="none" w="sm" len="sm"/>
                      <a:tailEnd type="none" w="sm" len="sm"/>
                    </a:lnR>
                    <a:lnT w="1905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lnSpc>
                          <a:spcPct val="100000"/>
                        </a:lnSpc>
                        <a:spcAft>
                          <a:spcPts val="0"/>
                        </a:spcAft>
                        <a:buNone/>
                      </a:pPr>
                      <a:r>
                        <a:rPr lang="en-CA" sz="2800" kern="100" dirty="0">
                          <a:effectLst/>
                          <a:latin typeface="Aptos" panose="020B0004020202020204" pitchFamily="34" charset="0"/>
                        </a:rPr>
                        <a:t>2.16 (0.36–12.79)</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1905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667590360"/>
                  </a:ext>
                </a:extLst>
              </a:tr>
              <a:tr h="424953">
                <a:tc>
                  <a:txBody>
                    <a:bodyPr/>
                    <a:lstStyle/>
                    <a:p>
                      <a:pPr>
                        <a:lnSpc>
                          <a:spcPct val="100000"/>
                        </a:lnSpc>
                        <a:spcAft>
                          <a:spcPts val="0"/>
                        </a:spcAft>
                        <a:buNone/>
                      </a:pPr>
                      <a:r>
                        <a:rPr lang="en-CA" sz="2800" kern="100" dirty="0">
                          <a:effectLst/>
                          <a:latin typeface="Aptos" panose="020B0004020202020204" pitchFamily="34" charset="0"/>
                        </a:rPr>
                        <a:t>Diamer</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2EDE6"/>
                    </a:solidFill>
                  </a:tcPr>
                </a:tc>
                <a:tc>
                  <a:txBody>
                    <a:bodyPr/>
                    <a:lstStyle/>
                    <a:p>
                      <a:pPr algn="r">
                        <a:lnSpc>
                          <a:spcPct val="100000"/>
                        </a:lnSpc>
                        <a:spcAft>
                          <a:spcPts val="0"/>
                        </a:spcAft>
                        <a:buNone/>
                      </a:pPr>
                      <a:r>
                        <a:rPr lang="en-CA" sz="2800" kern="100" dirty="0">
                          <a:effectLst/>
                          <a:latin typeface="Aptos" panose="020B0004020202020204" pitchFamily="34" charset="0"/>
                        </a:rPr>
                        <a:t>6 / 755</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2EDE6"/>
                    </a:solidFill>
                  </a:tcPr>
                </a:tc>
                <a:tc>
                  <a:txBody>
                    <a:bodyPr/>
                    <a:lstStyle/>
                    <a:p>
                      <a:pPr algn="r">
                        <a:lnSpc>
                          <a:spcPct val="100000"/>
                        </a:lnSpc>
                        <a:spcAft>
                          <a:spcPts val="0"/>
                        </a:spcAft>
                        <a:buNone/>
                      </a:pPr>
                      <a:r>
                        <a:rPr lang="en-CA" sz="2800" kern="100" dirty="0">
                          <a:effectLst/>
                          <a:latin typeface="Aptos" panose="020B0004020202020204" pitchFamily="34" charset="0"/>
                        </a:rPr>
                        <a:t>7.9</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2EDE6"/>
                    </a:solidFill>
                  </a:tcPr>
                </a:tc>
                <a:tc>
                  <a:txBody>
                    <a:bodyPr/>
                    <a:lstStyle/>
                    <a:p>
                      <a:pPr>
                        <a:lnSpc>
                          <a:spcPct val="100000"/>
                        </a:lnSpc>
                        <a:spcAft>
                          <a:spcPts val="0"/>
                        </a:spcAft>
                        <a:buNone/>
                      </a:pPr>
                      <a:r>
                        <a:rPr lang="en-CA" sz="2800" kern="100">
                          <a:effectLst/>
                          <a:latin typeface="Aptos" panose="020B0004020202020204" pitchFamily="34" charset="0"/>
                        </a:rPr>
                        <a:t> </a:t>
                      </a:r>
                      <a:endParaRPr lang="en-CA" sz="2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2EDE6"/>
                    </a:solidFill>
                  </a:tcPr>
                </a:tc>
                <a:tc>
                  <a:txBody>
                    <a:bodyPr/>
                    <a:lstStyle/>
                    <a:p>
                      <a:pPr algn="r">
                        <a:lnSpc>
                          <a:spcPct val="100000"/>
                        </a:lnSpc>
                        <a:spcAft>
                          <a:spcPts val="0"/>
                        </a:spcAft>
                        <a:buNone/>
                      </a:pPr>
                      <a:r>
                        <a:rPr lang="en-CA" sz="2800" kern="100" dirty="0">
                          <a:effectLst/>
                          <a:latin typeface="Aptos" panose="020B0004020202020204" pitchFamily="34" charset="0"/>
                        </a:rPr>
                        <a:t>12 / 1476</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2EDE6"/>
                    </a:solidFill>
                  </a:tcPr>
                </a:tc>
                <a:tc>
                  <a:txBody>
                    <a:bodyPr/>
                    <a:lstStyle/>
                    <a:p>
                      <a:pPr algn="r">
                        <a:lnSpc>
                          <a:spcPct val="100000"/>
                        </a:lnSpc>
                        <a:spcAft>
                          <a:spcPts val="0"/>
                        </a:spcAft>
                        <a:buNone/>
                      </a:pPr>
                      <a:r>
                        <a:rPr lang="en-CA" sz="2800" kern="100" dirty="0">
                          <a:effectLst/>
                          <a:latin typeface="Aptos" panose="020B0004020202020204" pitchFamily="34" charset="0"/>
                        </a:rPr>
                        <a:t>8.1</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2EDE6"/>
                    </a:solidFill>
                  </a:tcPr>
                </a:tc>
                <a:tc>
                  <a:txBody>
                    <a:bodyPr/>
                    <a:lstStyle/>
                    <a:p>
                      <a:pPr>
                        <a:lnSpc>
                          <a:spcPct val="100000"/>
                        </a:lnSpc>
                        <a:spcAft>
                          <a:spcPts val="0"/>
                        </a:spcAft>
                        <a:buNone/>
                      </a:pPr>
                      <a:r>
                        <a:rPr lang="en-CA" sz="2800" kern="100" dirty="0">
                          <a:effectLst/>
                          <a:latin typeface="Aptos" panose="020B0004020202020204" pitchFamily="34" charset="0"/>
                        </a:rPr>
                        <a:t> </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2EDE6"/>
                    </a:solidFill>
                  </a:tcPr>
                </a:tc>
                <a:tc>
                  <a:txBody>
                    <a:bodyPr/>
                    <a:lstStyle/>
                    <a:p>
                      <a:pPr algn="ctr">
                        <a:lnSpc>
                          <a:spcPct val="100000"/>
                        </a:lnSpc>
                        <a:spcAft>
                          <a:spcPts val="0"/>
                        </a:spcAft>
                        <a:buNone/>
                      </a:pPr>
                      <a:r>
                        <a:rPr lang="en-CA" sz="2800" kern="100" dirty="0">
                          <a:effectLst/>
                          <a:latin typeface="Aptos" panose="020B0004020202020204" pitchFamily="34" charset="0"/>
                        </a:rPr>
                        <a:t>2.77 (0.52–14.73)</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2EDE6"/>
                    </a:solidFill>
                  </a:tcPr>
                </a:tc>
                <a:extLst>
                  <a:ext uri="{0D108BD9-81ED-4DB2-BD59-A6C34878D82A}">
                    <a16:rowId xmlns:a16="http://schemas.microsoft.com/office/drawing/2014/main" val="2436216815"/>
                  </a:ext>
                </a:extLst>
              </a:tr>
              <a:tr h="424953">
                <a:tc>
                  <a:txBody>
                    <a:bodyPr/>
                    <a:lstStyle/>
                    <a:p>
                      <a:pPr>
                        <a:lnSpc>
                          <a:spcPct val="100000"/>
                        </a:lnSpc>
                        <a:spcAft>
                          <a:spcPts val="0"/>
                        </a:spcAft>
                        <a:buNone/>
                      </a:pPr>
                      <a:r>
                        <a:rPr lang="en-CA" sz="2800" kern="100">
                          <a:effectLst/>
                          <a:latin typeface="Aptos" panose="020B0004020202020204" pitchFamily="34" charset="0"/>
                        </a:rPr>
                        <a:t>Ghanche</a:t>
                      </a:r>
                      <a:endParaRPr lang="en-CA" sz="2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r">
                        <a:lnSpc>
                          <a:spcPct val="100000"/>
                        </a:lnSpc>
                        <a:spcAft>
                          <a:spcPts val="0"/>
                        </a:spcAft>
                        <a:buNone/>
                      </a:pPr>
                      <a:r>
                        <a:rPr lang="en-CA" sz="2800" kern="100" dirty="0">
                          <a:effectLst/>
                          <a:latin typeface="Aptos" panose="020B0004020202020204" pitchFamily="34" charset="0"/>
                        </a:rPr>
                        <a:t>14 / 1763</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r">
                        <a:lnSpc>
                          <a:spcPct val="100000"/>
                        </a:lnSpc>
                        <a:spcAft>
                          <a:spcPts val="0"/>
                        </a:spcAft>
                        <a:buNone/>
                      </a:pPr>
                      <a:r>
                        <a:rPr lang="en-CA" sz="2800" kern="100" dirty="0">
                          <a:effectLst/>
                          <a:latin typeface="Aptos" panose="020B0004020202020204" pitchFamily="34" charset="0"/>
                        </a:rPr>
                        <a:t>7.9</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nSpc>
                          <a:spcPct val="100000"/>
                        </a:lnSpc>
                        <a:spcAft>
                          <a:spcPts val="0"/>
                        </a:spcAft>
                        <a:buNone/>
                      </a:pPr>
                      <a:r>
                        <a:rPr lang="en-CA" sz="2800" kern="100">
                          <a:effectLst/>
                          <a:latin typeface="Aptos" panose="020B0004020202020204" pitchFamily="34" charset="0"/>
                        </a:rPr>
                        <a:t> </a:t>
                      </a:r>
                      <a:endParaRPr lang="en-CA" sz="2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r">
                        <a:lnSpc>
                          <a:spcPct val="100000"/>
                        </a:lnSpc>
                        <a:spcAft>
                          <a:spcPts val="0"/>
                        </a:spcAft>
                        <a:buNone/>
                      </a:pPr>
                      <a:r>
                        <a:rPr lang="en-CA" sz="2800" kern="100" dirty="0">
                          <a:effectLst/>
                          <a:latin typeface="Aptos" panose="020B0004020202020204" pitchFamily="34" charset="0"/>
                        </a:rPr>
                        <a:t>13 / 2402</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r">
                        <a:lnSpc>
                          <a:spcPct val="100000"/>
                        </a:lnSpc>
                        <a:spcAft>
                          <a:spcPts val="0"/>
                        </a:spcAft>
                        <a:buNone/>
                      </a:pPr>
                      <a:r>
                        <a:rPr lang="en-CA" sz="2800" kern="100" dirty="0">
                          <a:effectLst/>
                          <a:latin typeface="Aptos" panose="020B0004020202020204" pitchFamily="34" charset="0"/>
                        </a:rPr>
                        <a:t>5.4</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nSpc>
                          <a:spcPct val="100000"/>
                        </a:lnSpc>
                        <a:spcAft>
                          <a:spcPts val="0"/>
                        </a:spcAft>
                        <a:buNone/>
                      </a:pPr>
                      <a:r>
                        <a:rPr lang="en-CA" sz="2800" kern="100" dirty="0">
                          <a:effectLst/>
                          <a:latin typeface="Aptos" panose="020B0004020202020204" pitchFamily="34" charset="0"/>
                        </a:rPr>
                        <a:t> </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lnSpc>
                          <a:spcPct val="100000"/>
                        </a:lnSpc>
                        <a:spcAft>
                          <a:spcPts val="0"/>
                        </a:spcAft>
                        <a:buNone/>
                      </a:pPr>
                      <a:r>
                        <a:rPr lang="en-CA" sz="2800" kern="100" dirty="0">
                          <a:effectLst/>
                          <a:latin typeface="Aptos" panose="020B0004020202020204" pitchFamily="34" charset="0"/>
                        </a:rPr>
                        <a:t>0.69 (0.38–1.26)</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2491584136"/>
                  </a:ext>
                </a:extLst>
              </a:tr>
              <a:tr h="424953">
                <a:tc>
                  <a:txBody>
                    <a:bodyPr/>
                    <a:lstStyle/>
                    <a:p>
                      <a:pPr>
                        <a:lnSpc>
                          <a:spcPct val="100000"/>
                        </a:lnSpc>
                        <a:spcAft>
                          <a:spcPts val="0"/>
                        </a:spcAft>
                        <a:buNone/>
                      </a:pPr>
                      <a:r>
                        <a:rPr lang="en-CA" sz="2800" kern="100" dirty="0" err="1">
                          <a:effectLst/>
                          <a:latin typeface="Aptos" panose="020B0004020202020204" pitchFamily="34" charset="0"/>
                        </a:rPr>
                        <a:t>Kharmang</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2EDE6"/>
                    </a:solidFill>
                  </a:tcPr>
                </a:tc>
                <a:tc>
                  <a:txBody>
                    <a:bodyPr/>
                    <a:lstStyle/>
                    <a:p>
                      <a:pPr algn="r">
                        <a:lnSpc>
                          <a:spcPct val="100000"/>
                        </a:lnSpc>
                        <a:spcAft>
                          <a:spcPts val="0"/>
                        </a:spcAft>
                        <a:buNone/>
                      </a:pPr>
                      <a:r>
                        <a:rPr lang="en-CA" sz="2800" kern="100" dirty="0">
                          <a:effectLst/>
                          <a:latin typeface="Aptos" panose="020B0004020202020204" pitchFamily="34" charset="0"/>
                        </a:rPr>
                        <a:t>25 / 946</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2EDE6"/>
                    </a:solidFill>
                  </a:tcPr>
                </a:tc>
                <a:tc>
                  <a:txBody>
                    <a:bodyPr/>
                    <a:lstStyle/>
                    <a:p>
                      <a:pPr algn="r">
                        <a:lnSpc>
                          <a:spcPct val="100000"/>
                        </a:lnSpc>
                        <a:spcAft>
                          <a:spcPts val="0"/>
                        </a:spcAft>
                        <a:buNone/>
                      </a:pPr>
                      <a:r>
                        <a:rPr lang="en-CA" sz="2800" kern="100" dirty="0">
                          <a:effectLst/>
                          <a:latin typeface="Aptos" panose="020B0004020202020204" pitchFamily="34" charset="0"/>
                        </a:rPr>
                        <a:t>26.4</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2EDE6"/>
                    </a:solidFill>
                  </a:tcPr>
                </a:tc>
                <a:tc>
                  <a:txBody>
                    <a:bodyPr/>
                    <a:lstStyle/>
                    <a:p>
                      <a:pPr>
                        <a:lnSpc>
                          <a:spcPct val="100000"/>
                        </a:lnSpc>
                        <a:spcAft>
                          <a:spcPts val="0"/>
                        </a:spcAft>
                        <a:buNone/>
                      </a:pPr>
                      <a:r>
                        <a:rPr lang="en-CA" sz="2800" kern="100" dirty="0">
                          <a:effectLst/>
                          <a:latin typeface="Aptos" panose="020B0004020202020204" pitchFamily="34" charset="0"/>
                        </a:rPr>
                        <a:t> </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2EDE6"/>
                    </a:solidFill>
                  </a:tcPr>
                </a:tc>
                <a:tc>
                  <a:txBody>
                    <a:bodyPr/>
                    <a:lstStyle/>
                    <a:p>
                      <a:pPr algn="r">
                        <a:lnSpc>
                          <a:spcPct val="100000"/>
                        </a:lnSpc>
                        <a:spcAft>
                          <a:spcPts val="0"/>
                        </a:spcAft>
                        <a:buNone/>
                      </a:pPr>
                      <a:r>
                        <a:rPr lang="en-CA" sz="2800" kern="100" dirty="0">
                          <a:effectLst/>
                          <a:latin typeface="Aptos" panose="020B0004020202020204" pitchFamily="34" charset="0"/>
                        </a:rPr>
                        <a:t>11 / 702</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2EDE6"/>
                    </a:solidFill>
                  </a:tcPr>
                </a:tc>
                <a:tc>
                  <a:txBody>
                    <a:bodyPr/>
                    <a:lstStyle/>
                    <a:p>
                      <a:pPr algn="r">
                        <a:lnSpc>
                          <a:spcPct val="100000"/>
                        </a:lnSpc>
                        <a:spcAft>
                          <a:spcPts val="0"/>
                        </a:spcAft>
                        <a:buNone/>
                      </a:pPr>
                      <a:r>
                        <a:rPr lang="en-CA" sz="2800" kern="100" dirty="0">
                          <a:effectLst/>
                          <a:latin typeface="Aptos" panose="020B0004020202020204" pitchFamily="34" charset="0"/>
                        </a:rPr>
                        <a:t>15.7</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2EDE6"/>
                    </a:solidFill>
                  </a:tcPr>
                </a:tc>
                <a:tc>
                  <a:txBody>
                    <a:bodyPr/>
                    <a:lstStyle/>
                    <a:p>
                      <a:pPr>
                        <a:lnSpc>
                          <a:spcPct val="100000"/>
                        </a:lnSpc>
                        <a:spcAft>
                          <a:spcPts val="0"/>
                        </a:spcAft>
                        <a:buNone/>
                      </a:pPr>
                      <a:r>
                        <a:rPr lang="en-CA" sz="2800" kern="100" dirty="0">
                          <a:effectLst/>
                          <a:latin typeface="Aptos" panose="020B0004020202020204" pitchFamily="34" charset="0"/>
                        </a:rPr>
                        <a:t> </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2EDE6"/>
                    </a:solidFill>
                  </a:tcPr>
                </a:tc>
                <a:tc>
                  <a:txBody>
                    <a:bodyPr/>
                    <a:lstStyle/>
                    <a:p>
                      <a:pPr algn="ctr">
                        <a:lnSpc>
                          <a:spcPct val="100000"/>
                        </a:lnSpc>
                        <a:spcAft>
                          <a:spcPts val="0"/>
                        </a:spcAft>
                        <a:buNone/>
                      </a:pPr>
                      <a:r>
                        <a:rPr lang="en-CA" sz="2800" kern="100" dirty="0">
                          <a:effectLst/>
                          <a:latin typeface="Aptos" panose="020B0004020202020204" pitchFamily="34" charset="0"/>
                        </a:rPr>
                        <a:t>0.69 (0.27–1.73)</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2EDE6"/>
                    </a:solidFill>
                  </a:tcPr>
                </a:tc>
                <a:extLst>
                  <a:ext uri="{0D108BD9-81ED-4DB2-BD59-A6C34878D82A}">
                    <a16:rowId xmlns:a16="http://schemas.microsoft.com/office/drawing/2014/main" val="2405616551"/>
                  </a:ext>
                </a:extLst>
              </a:tr>
              <a:tr h="424953">
                <a:tc>
                  <a:txBody>
                    <a:bodyPr/>
                    <a:lstStyle/>
                    <a:p>
                      <a:pPr>
                        <a:lnSpc>
                          <a:spcPct val="100000"/>
                        </a:lnSpc>
                        <a:spcAft>
                          <a:spcPts val="0"/>
                        </a:spcAft>
                        <a:buNone/>
                      </a:pPr>
                      <a:r>
                        <a:rPr lang="en-CA" sz="2800" kern="100">
                          <a:effectLst/>
                          <a:latin typeface="Aptos" panose="020B0004020202020204" pitchFamily="34" charset="0"/>
                        </a:rPr>
                        <a:t>Nagar</a:t>
                      </a:r>
                      <a:endParaRPr lang="en-CA" sz="2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r">
                        <a:lnSpc>
                          <a:spcPct val="100000"/>
                        </a:lnSpc>
                        <a:spcAft>
                          <a:spcPts val="0"/>
                        </a:spcAft>
                        <a:buNone/>
                      </a:pPr>
                      <a:r>
                        <a:rPr lang="en-CA" sz="2800" kern="100" dirty="0">
                          <a:effectLst/>
                          <a:latin typeface="Aptos" panose="020B0004020202020204" pitchFamily="34" charset="0"/>
                        </a:rPr>
                        <a:t>12 / 1347</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r">
                        <a:lnSpc>
                          <a:spcPct val="100000"/>
                        </a:lnSpc>
                        <a:spcAft>
                          <a:spcPts val="0"/>
                        </a:spcAft>
                        <a:buNone/>
                      </a:pPr>
                      <a:r>
                        <a:rPr lang="en-CA" sz="2800" kern="100" dirty="0">
                          <a:effectLst/>
                          <a:latin typeface="Aptos" panose="020B0004020202020204" pitchFamily="34" charset="0"/>
                        </a:rPr>
                        <a:t>8.9</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nSpc>
                          <a:spcPct val="100000"/>
                        </a:lnSpc>
                        <a:spcAft>
                          <a:spcPts val="0"/>
                        </a:spcAft>
                        <a:buNone/>
                      </a:pPr>
                      <a:r>
                        <a:rPr lang="en-CA" sz="2800" kern="100">
                          <a:effectLst/>
                          <a:latin typeface="Aptos" panose="020B0004020202020204" pitchFamily="34" charset="0"/>
                        </a:rPr>
                        <a:t> </a:t>
                      </a:r>
                      <a:endParaRPr lang="en-CA" sz="2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r">
                        <a:lnSpc>
                          <a:spcPct val="100000"/>
                        </a:lnSpc>
                        <a:spcAft>
                          <a:spcPts val="0"/>
                        </a:spcAft>
                        <a:buNone/>
                      </a:pPr>
                      <a:r>
                        <a:rPr lang="en-CA" sz="2800" kern="100" dirty="0">
                          <a:effectLst/>
                          <a:latin typeface="Aptos" panose="020B0004020202020204" pitchFamily="34" charset="0"/>
                        </a:rPr>
                        <a:t>7 / 497</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r">
                        <a:lnSpc>
                          <a:spcPct val="100000"/>
                        </a:lnSpc>
                        <a:spcAft>
                          <a:spcPts val="0"/>
                        </a:spcAft>
                        <a:buNone/>
                      </a:pPr>
                      <a:r>
                        <a:rPr lang="en-CA" sz="2800" kern="100" dirty="0">
                          <a:effectLst/>
                          <a:latin typeface="Aptos" panose="020B0004020202020204" pitchFamily="34" charset="0"/>
                        </a:rPr>
                        <a:t>14.1</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nSpc>
                          <a:spcPct val="100000"/>
                        </a:lnSpc>
                        <a:spcAft>
                          <a:spcPts val="0"/>
                        </a:spcAft>
                        <a:buNone/>
                      </a:pPr>
                      <a:r>
                        <a:rPr lang="en-CA" sz="2800" kern="100">
                          <a:effectLst/>
                          <a:latin typeface="Aptos" panose="020B0004020202020204" pitchFamily="34" charset="0"/>
                        </a:rPr>
                        <a:t> </a:t>
                      </a:r>
                      <a:endParaRPr lang="en-CA" sz="2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lnSpc>
                          <a:spcPct val="100000"/>
                        </a:lnSpc>
                        <a:spcAft>
                          <a:spcPts val="0"/>
                        </a:spcAft>
                        <a:buNone/>
                      </a:pPr>
                      <a:r>
                        <a:rPr lang="en-CA" sz="2800" kern="100" dirty="0">
                          <a:effectLst/>
                          <a:latin typeface="Aptos" panose="020B0004020202020204" pitchFamily="34" charset="0"/>
                        </a:rPr>
                        <a:t>1.29 (0.25–6.68)</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2305824640"/>
                  </a:ext>
                </a:extLst>
              </a:tr>
              <a:tr h="424953">
                <a:tc>
                  <a:txBody>
                    <a:bodyPr/>
                    <a:lstStyle/>
                    <a:p>
                      <a:pPr>
                        <a:lnSpc>
                          <a:spcPct val="100000"/>
                        </a:lnSpc>
                        <a:spcAft>
                          <a:spcPts val="0"/>
                        </a:spcAft>
                        <a:buNone/>
                      </a:pPr>
                      <a:r>
                        <a:rPr lang="en-CA" sz="2800" kern="100" dirty="0" err="1">
                          <a:effectLst/>
                          <a:latin typeface="Aptos" panose="020B0004020202020204" pitchFamily="34" charset="0"/>
                        </a:rPr>
                        <a:t>Shigar</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2EDE6"/>
                    </a:solidFill>
                  </a:tcPr>
                </a:tc>
                <a:tc>
                  <a:txBody>
                    <a:bodyPr/>
                    <a:lstStyle/>
                    <a:p>
                      <a:pPr algn="r">
                        <a:lnSpc>
                          <a:spcPct val="100000"/>
                        </a:lnSpc>
                        <a:spcAft>
                          <a:spcPts val="0"/>
                        </a:spcAft>
                        <a:buNone/>
                      </a:pPr>
                      <a:r>
                        <a:rPr lang="en-CA" sz="2800" kern="100" dirty="0">
                          <a:effectLst/>
                          <a:latin typeface="Aptos" panose="020B0004020202020204" pitchFamily="34" charset="0"/>
                        </a:rPr>
                        <a:t>2 / 809</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2EDE6"/>
                    </a:solidFill>
                  </a:tcPr>
                </a:tc>
                <a:tc>
                  <a:txBody>
                    <a:bodyPr/>
                    <a:lstStyle/>
                    <a:p>
                      <a:pPr algn="r">
                        <a:lnSpc>
                          <a:spcPct val="100000"/>
                        </a:lnSpc>
                        <a:spcAft>
                          <a:spcPts val="0"/>
                        </a:spcAft>
                        <a:buNone/>
                      </a:pPr>
                      <a:r>
                        <a:rPr lang="en-CA" sz="2800" kern="100" dirty="0">
                          <a:effectLst/>
                          <a:latin typeface="Aptos" panose="020B0004020202020204" pitchFamily="34" charset="0"/>
                        </a:rPr>
                        <a:t>2.5</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2EDE6"/>
                    </a:solidFill>
                  </a:tcPr>
                </a:tc>
                <a:tc>
                  <a:txBody>
                    <a:bodyPr/>
                    <a:lstStyle/>
                    <a:p>
                      <a:pPr>
                        <a:lnSpc>
                          <a:spcPct val="100000"/>
                        </a:lnSpc>
                        <a:spcAft>
                          <a:spcPts val="0"/>
                        </a:spcAft>
                        <a:buNone/>
                      </a:pPr>
                      <a:r>
                        <a:rPr lang="en-CA" sz="2800" kern="100">
                          <a:effectLst/>
                          <a:latin typeface="Aptos" panose="020B0004020202020204" pitchFamily="34" charset="0"/>
                        </a:rPr>
                        <a:t> </a:t>
                      </a:r>
                      <a:endParaRPr lang="en-CA" sz="2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2EDE6"/>
                    </a:solidFill>
                  </a:tcPr>
                </a:tc>
                <a:tc>
                  <a:txBody>
                    <a:bodyPr/>
                    <a:lstStyle/>
                    <a:p>
                      <a:pPr algn="r">
                        <a:lnSpc>
                          <a:spcPct val="100000"/>
                        </a:lnSpc>
                        <a:spcAft>
                          <a:spcPts val="0"/>
                        </a:spcAft>
                        <a:buNone/>
                      </a:pPr>
                      <a:r>
                        <a:rPr lang="en-CA" sz="2800" kern="100" dirty="0">
                          <a:effectLst/>
                          <a:latin typeface="Aptos" panose="020B0004020202020204" pitchFamily="34" charset="0"/>
                        </a:rPr>
                        <a:t>13 / 1915</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2EDE6"/>
                    </a:solidFill>
                  </a:tcPr>
                </a:tc>
                <a:tc>
                  <a:txBody>
                    <a:bodyPr/>
                    <a:lstStyle/>
                    <a:p>
                      <a:pPr algn="r">
                        <a:lnSpc>
                          <a:spcPct val="100000"/>
                        </a:lnSpc>
                        <a:spcAft>
                          <a:spcPts val="0"/>
                        </a:spcAft>
                        <a:buNone/>
                      </a:pPr>
                      <a:r>
                        <a:rPr lang="en-CA" sz="2800" kern="100" dirty="0">
                          <a:effectLst/>
                          <a:latin typeface="Aptos" panose="020B0004020202020204" pitchFamily="34" charset="0"/>
                        </a:rPr>
                        <a:t>6.8</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2EDE6"/>
                    </a:solidFill>
                  </a:tcPr>
                </a:tc>
                <a:tc>
                  <a:txBody>
                    <a:bodyPr/>
                    <a:lstStyle/>
                    <a:p>
                      <a:pPr>
                        <a:lnSpc>
                          <a:spcPct val="100000"/>
                        </a:lnSpc>
                        <a:spcAft>
                          <a:spcPts val="0"/>
                        </a:spcAft>
                        <a:buNone/>
                      </a:pPr>
                      <a:r>
                        <a:rPr lang="en-CA" sz="2800" kern="100" dirty="0">
                          <a:effectLst/>
                          <a:latin typeface="Aptos" panose="020B0004020202020204" pitchFamily="34" charset="0"/>
                        </a:rPr>
                        <a:t> </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2EDE6"/>
                    </a:solidFill>
                  </a:tcPr>
                </a:tc>
                <a:tc>
                  <a:txBody>
                    <a:bodyPr/>
                    <a:lstStyle/>
                    <a:p>
                      <a:pPr algn="ctr">
                        <a:lnSpc>
                          <a:spcPct val="100000"/>
                        </a:lnSpc>
                        <a:spcAft>
                          <a:spcPts val="0"/>
                        </a:spcAft>
                        <a:buNone/>
                      </a:pPr>
                      <a:r>
                        <a:rPr lang="en-CA" sz="2800" kern="100" dirty="0">
                          <a:effectLst/>
                          <a:latin typeface="Aptos" panose="020B0004020202020204" pitchFamily="34" charset="0"/>
                        </a:rPr>
                        <a:t>2.24 (0.65–7.72)</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2EDE6"/>
                    </a:solidFill>
                  </a:tcPr>
                </a:tc>
                <a:extLst>
                  <a:ext uri="{0D108BD9-81ED-4DB2-BD59-A6C34878D82A}">
                    <a16:rowId xmlns:a16="http://schemas.microsoft.com/office/drawing/2014/main" val="641108674"/>
                  </a:ext>
                </a:extLst>
              </a:tr>
              <a:tr h="424953">
                <a:tc>
                  <a:txBody>
                    <a:bodyPr/>
                    <a:lstStyle/>
                    <a:p>
                      <a:pPr>
                        <a:lnSpc>
                          <a:spcPct val="100000"/>
                        </a:lnSpc>
                        <a:spcAft>
                          <a:spcPts val="0"/>
                        </a:spcAft>
                        <a:buNone/>
                      </a:pPr>
                      <a:r>
                        <a:rPr lang="en-CA" sz="2800" kern="100" dirty="0">
                          <a:effectLst/>
                          <a:latin typeface="Aptos" panose="020B0004020202020204" pitchFamily="34" charset="0"/>
                        </a:rPr>
                        <a:t>Skardu</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00000"/>
                        </a:lnSpc>
                        <a:spcAft>
                          <a:spcPts val="0"/>
                        </a:spcAft>
                        <a:buNone/>
                      </a:pPr>
                      <a:r>
                        <a:rPr lang="en-CA" sz="2800" kern="100" dirty="0">
                          <a:effectLst/>
                          <a:latin typeface="Aptos" panose="020B0004020202020204" pitchFamily="34" charset="0"/>
                        </a:rPr>
                        <a:t>26 / 2119</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00000"/>
                        </a:lnSpc>
                        <a:spcAft>
                          <a:spcPts val="0"/>
                        </a:spcAft>
                        <a:buNone/>
                      </a:pPr>
                      <a:r>
                        <a:rPr lang="en-CA" sz="2800" kern="100" dirty="0">
                          <a:effectLst/>
                          <a:latin typeface="Aptos" panose="020B0004020202020204" pitchFamily="34" charset="0"/>
                        </a:rPr>
                        <a:t>12.3</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0000"/>
                        </a:lnSpc>
                        <a:spcAft>
                          <a:spcPts val="0"/>
                        </a:spcAft>
                        <a:buNone/>
                      </a:pPr>
                      <a:r>
                        <a:rPr lang="en-CA" sz="2800" kern="100">
                          <a:effectLst/>
                          <a:latin typeface="Aptos" panose="020B0004020202020204" pitchFamily="34" charset="0"/>
                        </a:rPr>
                        <a:t> </a:t>
                      </a:r>
                      <a:endParaRPr lang="en-CA" sz="2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00000"/>
                        </a:lnSpc>
                        <a:spcAft>
                          <a:spcPts val="0"/>
                        </a:spcAft>
                        <a:buNone/>
                      </a:pPr>
                      <a:r>
                        <a:rPr lang="en-CA" sz="2800" kern="100" dirty="0">
                          <a:effectLst/>
                          <a:latin typeface="Aptos" panose="020B0004020202020204" pitchFamily="34" charset="0"/>
                        </a:rPr>
                        <a:t>13 / 1969</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00000"/>
                        </a:lnSpc>
                        <a:spcAft>
                          <a:spcPts val="0"/>
                        </a:spcAft>
                        <a:buNone/>
                      </a:pPr>
                      <a:r>
                        <a:rPr lang="en-CA" sz="2800" kern="100" dirty="0">
                          <a:effectLst/>
                          <a:latin typeface="Aptos" panose="020B0004020202020204" pitchFamily="34" charset="0"/>
                        </a:rPr>
                        <a:t>6.6</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0000"/>
                        </a:lnSpc>
                        <a:spcAft>
                          <a:spcPts val="0"/>
                        </a:spcAft>
                        <a:buNone/>
                      </a:pPr>
                      <a:r>
                        <a:rPr lang="en-CA" sz="2800" kern="100" dirty="0">
                          <a:effectLst/>
                          <a:latin typeface="Aptos" panose="020B0004020202020204" pitchFamily="34" charset="0"/>
                        </a:rPr>
                        <a:t> </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0"/>
                        </a:spcAft>
                        <a:buNone/>
                      </a:pPr>
                      <a:r>
                        <a:rPr lang="en-CA" sz="2800" kern="100" dirty="0">
                          <a:effectLst/>
                          <a:latin typeface="Aptos" panose="020B0004020202020204" pitchFamily="34" charset="0"/>
                        </a:rPr>
                        <a:t>0.44 (0.25–0.78)</a:t>
                      </a:r>
                      <a:endParaRPr lang="en-C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49378253"/>
                  </a:ext>
                </a:extLst>
              </a:tr>
            </a:tbl>
          </a:graphicData>
        </a:graphic>
      </p:graphicFrame>
      <p:sp>
        <p:nvSpPr>
          <p:cNvPr id="4" name="TextBox 3">
            <a:extLst>
              <a:ext uri="{FF2B5EF4-FFF2-40B4-BE49-F238E27FC236}">
                <a16:creationId xmlns:a16="http://schemas.microsoft.com/office/drawing/2014/main" id="{9E118380-BCE1-50E0-6233-3D9EEF0B3930}"/>
              </a:ext>
            </a:extLst>
          </p:cNvPr>
          <p:cNvSpPr txBox="1"/>
          <p:nvPr/>
        </p:nvSpPr>
        <p:spPr>
          <a:xfrm>
            <a:off x="2555613" y="7361411"/>
            <a:ext cx="13176773" cy="1323439"/>
          </a:xfrm>
          <a:prstGeom prst="rect">
            <a:avLst/>
          </a:prstGeom>
          <a:noFill/>
        </p:spPr>
        <p:txBody>
          <a:bodyPr wrap="square" rtlCol="0">
            <a:spAutoFit/>
          </a:bodyPr>
          <a:lstStyle/>
          <a:p>
            <a:r>
              <a:rPr lang="en-US" sz="2800" dirty="0">
                <a:latin typeface="Aptos" panose="020B0004020202020204" pitchFamily="34" charset="0"/>
                <a:ea typeface="Verdana" panose="020B0604030504040204" pitchFamily="34" charset="0"/>
                <a:cs typeface="Times New Roman" panose="02020603050405020304" pitchFamily="18" charset="0"/>
              </a:rPr>
              <a:t>Excluding district, neonatal mortality was 24% lower in iNCK vs. control clusters</a:t>
            </a:r>
          </a:p>
          <a:p>
            <a:pPr marL="285750" indent="-285750">
              <a:buFont typeface="Arial" panose="020B0604020202020204" pitchFamily="34" charset="0"/>
              <a:buChar char="•"/>
            </a:pPr>
            <a:r>
              <a:rPr lang="en-US" sz="2800" dirty="0" err="1">
                <a:latin typeface="Aptos" panose="020B0004020202020204" pitchFamily="34" charset="0"/>
                <a:ea typeface="Verdana" panose="020B0604030504040204" pitchFamily="34" charset="0"/>
                <a:cs typeface="Times New Roman" panose="02020603050405020304" pitchFamily="18" charset="0"/>
              </a:rPr>
              <a:t>aRR</a:t>
            </a:r>
            <a:r>
              <a:rPr lang="en-US" sz="2800" dirty="0">
                <a:latin typeface="Aptos" panose="020B0004020202020204" pitchFamily="34" charset="0"/>
                <a:ea typeface="Verdana" panose="020B0604030504040204" pitchFamily="34" charset="0"/>
                <a:cs typeface="Times New Roman" panose="02020603050405020304" pitchFamily="18" charset="0"/>
              </a:rPr>
              <a:t> 0.76, 95% CI 0.52–1.11, p=0.151</a:t>
            </a:r>
          </a:p>
          <a:p>
            <a:pPr marL="742950" lvl="1" indent="-285750">
              <a:buFont typeface="Wingdings" panose="05000000000000000000" pitchFamily="2" charset="2"/>
              <a:buChar char="Ø"/>
            </a:pPr>
            <a:r>
              <a:rPr lang="en-US" sz="2400" dirty="0">
                <a:latin typeface="Aptos" panose="020B0004020202020204" pitchFamily="34" charset="0"/>
                <a:ea typeface="Verdana" panose="020B0604030504040204" pitchFamily="34" charset="0"/>
                <a:cs typeface="Times New Roman" panose="02020603050405020304" pitchFamily="18" charset="0"/>
              </a:rPr>
              <a:t>Adjusting for ANC, sex, time, baseline NMR, and baseline % of facility deliveries</a:t>
            </a:r>
          </a:p>
        </p:txBody>
      </p:sp>
    </p:spTree>
    <p:extLst>
      <p:ext uri="{BB962C8B-B14F-4D97-AF65-F5344CB8AC3E}">
        <p14:creationId xmlns:p14="http://schemas.microsoft.com/office/powerpoint/2010/main" val="38847648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rot="-5400000">
            <a:off x="-5014748" y="5014748"/>
            <a:ext cx="10287000" cy="257505"/>
            <a:chOff x="0" y="0"/>
            <a:chExt cx="2709333" cy="67820"/>
          </a:xfrm>
        </p:grpSpPr>
        <p:sp>
          <p:nvSpPr>
            <p:cNvPr id="5" name="Freeform 5"/>
            <p:cNvSpPr/>
            <p:nvPr/>
          </p:nvSpPr>
          <p:spPr>
            <a:xfrm>
              <a:off x="0" y="0"/>
              <a:ext cx="2709333" cy="67820"/>
            </a:xfrm>
            <a:custGeom>
              <a:avLst/>
              <a:gdLst/>
              <a:ahLst/>
              <a:cxnLst/>
              <a:rect l="l" t="t" r="r" b="b"/>
              <a:pathLst>
                <a:path w="2709333" h="67820">
                  <a:moveTo>
                    <a:pt x="0" y="0"/>
                  </a:moveTo>
                  <a:lnTo>
                    <a:pt x="2709333" y="0"/>
                  </a:lnTo>
                  <a:lnTo>
                    <a:pt x="2709333" y="67820"/>
                  </a:lnTo>
                  <a:lnTo>
                    <a:pt x="0" y="67820"/>
                  </a:lnTo>
                  <a:close/>
                </a:path>
              </a:pathLst>
            </a:custGeom>
            <a:solidFill>
              <a:srgbClr val="F10808"/>
            </a:solidFill>
          </p:spPr>
          <p:txBody>
            <a:bodyPr/>
            <a:lstStyle/>
            <a:p>
              <a:endParaRPr lang="en-CA"/>
            </a:p>
          </p:txBody>
        </p:sp>
        <p:sp>
          <p:nvSpPr>
            <p:cNvPr id="6" name="TextBox 6"/>
            <p:cNvSpPr txBox="1"/>
            <p:nvPr/>
          </p:nvSpPr>
          <p:spPr>
            <a:xfrm>
              <a:off x="0" y="-38100"/>
              <a:ext cx="2709333" cy="105920"/>
            </a:xfrm>
            <a:prstGeom prst="rect">
              <a:avLst/>
            </a:prstGeom>
          </p:spPr>
          <p:txBody>
            <a:bodyPr lIns="50800" tIns="50800" rIns="50800" bIns="50800" rtlCol="0" anchor="ctr"/>
            <a:lstStyle/>
            <a:p>
              <a:pPr algn="ctr">
                <a:lnSpc>
                  <a:spcPts val="3079"/>
                </a:lnSpc>
              </a:pPr>
              <a:endParaRPr/>
            </a:p>
          </p:txBody>
        </p:sp>
      </p:grpSp>
      <p:sp>
        <p:nvSpPr>
          <p:cNvPr id="7" name="TextBox 7"/>
          <p:cNvSpPr txBox="1"/>
          <p:nvPr/>
        </p:nvSpPr>
        <p:spPr>
          <a:xfrm>
            <a:off x="1046972" y="680150"/>
            <a:ext cx="7913050" cy="1015663"/>
          </a:xfrm>
          <a:prstGeom prst="rect">
            <a:avLst/>
          </a:prstGeom>
        </p:spPr>
        <p:txBody>
          <a:bodyPr wrap="square" lIns="0" tIns="0" rIns="0" bIns="0" rtlCol="0" anchor="t">
            <a:spAutoFit/>
          </a:bodyPr>
          <a:lstStyle/>
          <a:p>
            <a:pPr lvl="0">
              <a:spcBef>
                <a:spcPct val="0"/>
              </a:spcBef>
              <a:defRPr/>
            </a:pPr>
            <a:r>
              <a:rPr lang="en-CA" sz="6600" b="1" dirty="0">
                <a:solidFill>
                  <a:sysClr val="windowText" lastClr="000000"/>
                </a:solidFill>
                <a:latin typeface="Neue Haas Grotesk Text Pro"/>
              </a:rPr>
              <a:t>Neonatal Mortality</a:t>
            </a:r>
            <a:endParaRPr lang="en-CA" sz="6600" b="1" dirty="0">
              <a:solidFill>
                <a:srgbClr val="3D9072"/>
              </a:solidFill>
              <a:latin typeface="Neue Haas Grotesk Text Pro"/>
            </a:endParaRPr>
          </a:p>
        </p:txBody>
      </p:sp>
      <p:grpSp>
        <p:nvGrpSpPr>
          <p:cNvPr id="11" name="Group 11"/>
          <p:cNvGrpSpPr/>
          <p:nvPr/>
        </p:nvGrpSpPr>
        <p:grpSpPr>
          <a:xfrm rot="5400000">
            <a:off x="8552507" y="551507"/>
            <a:ext cx="1182986" cy="18288000"/>
            <a:chOff x="0" y="0"/>
            <a:chExt cx="311568" cy="4816593"/>
          </a:xfrm>
        </p:grpSpPr>
        <p:sp>
          <p:nvSpPr>
            <p:cNvPr id="12" name="Freeform 12"/>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txBody>
            <a:bodyPr/>
            <a:lstStyle/>
            <a:p>
              <a:endParaRPr lang="en-CA"/>
            </a:p>
          </p:txBody>
        </p:sp>
        <p:sp>
          <p:nvSpPr>
            <p:cNvPr id="13" name="TextBox 13"/>
            <p:cNvSpPr txBox="1"/>
            <p:nvPr/>
          </p:nvSpPr>
          <p:spPr>
            <a:xfrm>
              <a:off x="0" y="171450"/>
              <a:ext cx="311568" cy="4645143"/>
            </a:xfrm>
            <a:prstGeom prst="rect">
              <a:avLst/>
            </a:prstGeom>
          </p:spPr>
          <p:txBody>
            <a:bodyPr lIns="50800" tIns="50800" rIns="50800" bIns="50800" rtlCol="0" anchor="ctr"/>
            <a:lstStyle/>
            <a:p>
              <a:pPr marL="0" lvl="0" indent="0" algn="l">
                <a:lnSpc>
                  <a:spcPts val="8499"/>
                </a:lnSpc>
                <a:spcBef>
                  <a:spcPct val="0"/>
                </a:spcBef>
              </a:pPr>
              <a:endParaRPr/>
            </a:p>
          </p:txBody>
        </p:sp>
      </p:grpSp>
      <p:sp>
        <p:nvSpPr>
          <p:cNvPr id="14" name="Freeform 14"/>
          <p:cNvSpPr/>
          <p:nvPr/>
        </p:nvSpPr>
        <p:spPr>
          <a:xfrm>
            <a:off x="-539" y="9176004"/>
            <a:ext cx="2752375" cy="102870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3"/>
            <a:stretch>
              <a:fillRect/>
            </a:stretch>
          </a:blipFill>
        </p:spPr>
        <p:txBody>
          <a:bodyPr/>
          <a:lstStyle/>
          <a:p>
            <a:endParaRPr lang="en-CA"/>
          </a:p>
        </p:txBody>
      </p:sp>
      <p:grpSp>
        <p:nvGrpSpPr>
          <p:cNvPr id="15" name="Group 15"/>
          <p:cNvGrpSpPr/>
          <p:nvPr/>
        </p:nvGrpSpPr>
        <p:grpSpPr>
          <a:xfrm>
            <a:off x="16565291" y="9104014"/>
            <a:ext cx="1722709" cy="1182986"/>
            <a:chOff x="0" y="0"/>
            <a:chExt cx="1463276" cy="1004833"/>
          </a:xfrm>
        </p:grpSpPr>
        <p:sp>
          <p:nvSpPr>
            <p:cNvPr id="16" name="Freeform 16"/>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4"/>
              <a:stretch>
                <a:fillRect l="-32" r="-32"/>
              </a:stretch>
            </a:blipFill>
          </p:spPr>
          <p:txBody>
            <a:bodyPr/>
            <a:lstStyle/>
            <a:p>
              <a:endParaRPr lang="en-CA"/>
            </a:p>
          </p:txBody>
        </p:sp>
      </p:grpSp>
      <p:sp>
        <p:nvSpPr>
          <p:cNvPr id="17" name="Google Shape;382;p33">
            <a:extLst>
              <a:ext uri="{FF2B5EF4-FFF2-40B4-BE49-F238E27FC236}">
                <a16:creationId xmlns:a16="http://schemas.microsoft.com/office/drawing/2014/main" id="{7805D2DC-B8DC-5F9E-170F-0C56442880EB}"/>
              </a:ext>
            </a:extLst>
          </p:cNvPr>
          <p:cNvSpPr txBox="1">
            <a:spLocks/>
          </p:cNvSpPr>
          <p:nvPr/>
        </p:nvSpPr>
        <p:spPr>
          <a:xfrm>
            <a:off x="1046972" y="1985955"/>
            <a:ext cx="8884012" cy="6537776"/>
          </a:xfrm>
          <a:prstGeom prst="rect">
            <a:avLst/>
          </a:prstGeom>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60000" indent="-360000">
              <a:spcBef>
                <a:spcPts val="0"/>
              </a:spcBef>
              <a:buClr>
                <a:schemeClr val="dk1"/>
              </a:buClr>
              <a:buSzPct val="100000"/>
            </a:pPr>
            <a:r>
              <a:rPr lang="en-CA" sz="3600" dirty="0">
                <a:latin typeface="Aptos" panose="020B0004020202020204" pitchFamily="34" charset="0"/>
              </a:rPr>
              <a:t>Since 2000, global declines in neonatal mortality (↓44%) lag behind progress for under-5 mortality (↓51%)</a:t>
            </a:r>
          </a:p>
          <a:p>
            <a:pPr marL="360000" indent="-360000">
              <a:spcBef>
                <a:spcPts val="0"/>
              </a:spcBef>
              <a:buClr>
                <a:schemeClr val="dk1"/>
              </a:buClr>
              <a:buSzPct val="100000"/>
            </a:pPr>
            <a:endParaRPr lang="en-CA" sz="3600" dirty="0">
              <a:latin typeface="Aptos" panose="020B0004020202020204" pitchFamily="34" charset="0"/>
            </a:endParaRPr>
          </a:p>
          <a:p>
            <a:pPr marL="360000" indent="-360000">
              <a:spcBef>
                <a:spcPts val="0"/>
              </a:spcBef>
              <a:buClr>
                <a:schemeClr val="dk1"/>
              </a:buClr>
              <a:buSzPct val="100000"/>
            </a:pPr>
            <a:r>
              <a:rPr lang="en-US" sz="3600" dirty="0">
                <a:latin typeface="Aptos" panose="020B0004020202020204" pitchFamily="34" charset="0"/>
              </a:rPr>
              <a:t>Pakistan experiences high neonatal mortality, around 38–40 newborn deaths per 1000 live births</a:t>
            </a:r>
          </a:p>
          <a:p>
            <a:pPr marL="360000" indent="-360000">
              <a:spcBef>
                <a:spcPts val="0"/>
              </a:spcBef>
              <a:buClr>
                <a:schemeClr val="dk1"/>
              </a:buClr>
              <a:buSzPct val="100000"/>
            </a:pPr>
            <a:endParaRPr lang="en-US" sz="3600" dirty="0">
              <a:latin typeface="Aptos" panose="020B0004020202020204" pitchFamily="34" charset="0"/>
            </a:endParaRPr>
          </a:p>
          <a:p>
            <a:pPr marL="360000" indent="-360000">
              <a:spcBef>
                <a:spcPts val="0"/>
              </a:spcBef>
              <a:buClr>
                <a:schemeClr val="dk1"/>
              </a:buClr>
              <a:buSzPct val="100000"/>
            </a:pPr>
            <a:r>
              <a:rPr lang="en-CA" sz="3600" dirty="0">
                <a:latin typeface="Aptos" panose="020B0004020202020204" pitchFamily="34" charset="0"/>
              </a:rPr>
              <a:t>Most newborn deaths are from preventable causes (e.g., birth asphyxia, complications of prematurity, infection)</a:t>
            </a:r>
          </a:p>
        </p:txBody>
      </p:sp>
      <p:sp>
        <p:nvSpPr>
          <p:cNvPr id="19" name="TextBox 18">
            <a:extLst>
              <a:ext uri="{FF2B5EF4-FFF2-40B4-BE49-F238E27FC236}">
                <a16:creationId xmlns:a16="http://schemas.microsoft.com/office/drawing/2014/main" id="{3965089D-5858-FFFE-D87D-B0B9563253D2}"/>
              </a:ext>
            </a:extLst>
          </p:cNvPr>
          <p:cNvSpPr txBox="1"/>
          <p:nvPr/>
        </p:nvSpPr>
        <p:spPr>
          <a:xfrm>
            <a:off x="12040061" y="8368091"/>
            <a:ext cx="4511842" cy="807913"/>
          </a:xfrm>
          <a:prstGeom prst="rect">
            <a:avLst/>
          </a:prstGeom>
          <a:solidFill>
            <a:srgbClr val="F2F2F2"/>
          </a:solidFill>
          <a:ln>
            <a:solidFill>
              <a:schemeClr val="bg1"/>
            </a:solidFill>
          </a:ln>
        </p:spPr>
        <p:txBody>
          <a:bodyPr wrap="square" rtlCol="0">
            <a:spAutoFit/>
          </a:bodyPr>
          <a:lstStyle/>
          <a:p>
            <a:pPr algn="ctr"/>
            <a:r>
              <a:rPr lang="en-CA" dirty="0">
                <a:latin typeface="Aptos" panose="020B0004020202020204" pitchFamily="34" charset="0"/>
              </a:rPr>
              <a:t>Neonatal mortality, 1990–2023</a:t>
            </a:r>
          </a:p>
          <a:p>
            <a:pPr algn="ctr"/>
            <a:r>
              <a:rPr lang="en-CA" dirty="0">
                <a:latin typeface="Aptos" panose="020B0004020202020204" pitchFamily="34" charset="0"/>
              </a:rPr>
              <a:t>(Our World in Data)</a:t>
            </a:r>
          </a:p>
          <a:p>
            <a:pPr algn="ctr"/>
            <a:r>
              <a:rPr lang="en-CA" sz="1000" dirty="0">
                <a:latin typeface="Aptos" panose="020B0004020202020204" pitchFamily="34" charset="0"/>
                <a:hlinkClick r:id="rId5"/>
              </a:rPr>
              <a:t>(https://ourworldindata.org/grapher/neonatal-mortality-wdi</a:t>
            </a:r>
            <a:r>
              <a:rPr lang="en-CA" sz="1000" dirty="0">
                <a:latin typeface="Aptos" panose="020B0004020202020204" pitchFamily="34" charset="0"/>
              </a:rPr>
              <a:t>) </a:t>
            </a:r>
          </a:p>
        </p:txBody>
      </p:sp>
      <p:grpSp>
        <p:nvGrpSpPr>
          <p:cNvPr id="20" name="Group 19">
            <a:extLst>
              <a:ext uri="{FF2B5EF4-FFF2-40B4-BE49-F238E27FC236}">
                <a16:creationId xmlns:a16="http://schemas.microsoft.com/office/drawing/2014/main" id="{AAD937D3-0E1C-C078-F55F-B97417AC39AC}"/>
              </a:ext>
            </a:extLst>
          </p:cNvPr>
          <p:cNvGrpSpPr/>
          <p:nvPr/>
        </p:nvGrpSpPr>
        <p:grpSpPr>
          <a:xfrm>
            <a:off x="10562925" y="708373"/>
            <a:ext cx="6678103" cy="7641043"/>
            <a:chOff x="8435489" y="1365718"/>
            <a:chExt cx="3501403" cy="4252588"/>
          </a:xfrm>
        </p:grpSpPr>
        <p:grpSp>
          <p:nvGrpSpPr>
            <p:cNvPr id="21" name="Group 20">
              <a:extLst>
                <a:ext uri="{FF2B5EF4-FFF2-40B4-BE49-F238E27FC236}">
                  <a16:creationId xmlns:a16="http://schemas.microsoft.com/office/drawing/2014/main" id="{83BF2954-74F3-A4A9-5319-41F3CCAAE432}"/>
                </a:ext>
              </a:extLst>
            </p:cNvPr>
            <p:cNvGrpSpPr/>
            <p:nvPr/>
          </p:nvGrpSpPr>
          <p:grpSpPr>
            <a:xfrm>
              <a:off x="8604214" y="1365718"/>
              <a:ext cx="3332678" cy="4252588"/>
              <a:chOff x="8604214" y="1365718"/>
              <a:chExt cx="3332678" cy="4252588"/>
            </a:xfrm>
          </p:grpSpPr>
          <p:pic>
            <p:nvPicPr>
              <p:cNvPr id="23" name="Picture 22">
                <a:extLst>
                  <a:ext uri="{FF2B5EF4-FFF2-40B4-BE49-F238E27FC236}">
                    <a16:creationId xmlns:a16="http://schemas.microsoft.com/office/drawing/2014/main" id="{084E749D-605E-6EC9-3FF0-3F75BB29506A}"/>
                  </a:ext>
                </a:extLst>
              </p:cNvPr>
              <p:cNvPicPr>
                <a:picLocks noChangeAspect="1"/>
              </p:cNvPicPr>
              <p:nvPr/>
            </p:nvPicPr>
            <p:blipFill>
              <a:blip r:embed="rId6"/>
              <a:stretch>
                <a:fillRect/>
              </a:stretch>
            </p:blipFill>
            <p:spPr>
              <a:xfrm>
                <a:off x="8604214" y="1365718"/>
                <a:ext cx="3332678" cy="4252588"/>
              </a:xfrm>
              <a:prstGeom prst="rect">
                <a:avLst/>
              </a:prstGeom>
            </p:spPr>
          </p:pic>
          <p:pic>
            <p:nvPicPr>
              <p:cNvPr id="24" name="Picture 23">
                <a:extLst>
                  <a:ext uri="{FF2B5EF4-FFF2-40B4-BE49-F238E27FC236}">
                    <a16:creationId xmlns:a16="http://schemas.microsoft.com/office/drawing/2014/main" id="{DFA5320D-1A2E-0B08-A8DF-39AF3C75AAFF}"/>
                  </a:ext>
                </a:extLst>
              </p:cNvPr>
              <p:cNvPicPr>
                <a:picLocks noChangeAspect="1"/>
              </p:cNvPicPr>
              <p:nvPr/>
            </p:nvPicPr>
            <p:blipFill>
              <a:blip r:embed="rId7"/>
              <a:stretch>
                <a:fillRect/>
              </a:stretch>
            </p:blipFill>
            <p:spPr>
              <a:xfrm rot="1681232">
                <a:off x="10686190" y="2421380"/>
                <a:ext cx="714475" cy="238158"/>
              </a:xfrm>
              <a:prstGeom prst="rect">
                <a:avLst/>
              </a:prstGeom>
            </p:spPr>
          </p:pic>
          <p:pic>
            <p:nvPicPr>
              <p:cNvPr id="25" name="Picture 24">
                <a:extLst>
                  <a:ext uri="{FF2B5EF4-FFF2-40B4-BE49-F238E27FC236}">
                    <a16:creationId xmlns:a16="http://schemas.microsoft.com/office/drawing/2014/main" id="{DA8BC876-174A-14C3-DA78-318C3B06E772}"/>
                  </a:ext>
                </a:extLst>
              </p:cNvPr>
              <p:cNvPicPr>
                <a:picLocks noChangeAspect="1"/>
              </p:cNvPicPr>
              <p:nvPr/>
            </p:nvPicPr>
            <p:blipFill>
              <a:blip r:embed="rId8">
                <a:clrChange>
                  <a:clrFrom>
                    <a:srgbClr val="FFFFFF"/>
                  </a:clrFrom>
                  <a:clrTo>
                    <a:srgbClr val="FFFFFF">
                      <a:alpha val="0"/>
                    </a:srgbClr>
                  </a:clrTo>
                </a:clrChange>
              </a:blip>
              <a:stretch>
                <a:fillRect/>
              </a:stretch>
            </p:blipFill>
            <p:spPr>
              <a:xfrm rot="1836117">
                <a:off x="9683545" y="2951255"/>
                <a:ext cx="1733792" cy="438211"/>
              </a:xfrm>
              <a:prstGeom prst="rect">
                <a:avLst/>
              </a:prstGeom>
            </p:spPr>
          </p:pic>
          <p:pic>
            <p:nvPicPr>
              <p:cNvPr id="26" name="Picture 25">
                <a:extLst>
                  <a:ext uri="{FF2B5EF4-FFF2-40B4-BE49-F238E27FC236}">
                    <a16:creationId xmlns:a16="http://schemas.microsoft.com/office/drawing/2014/main" id="{6CEF1098-C063-5AD3-4206-8E3C1D752C9D}"/>
                  </a:ext>
                </a:extLst>
              </p:cNvPr>
              <p:cNvPicPr>
                <a:picLocks noChangeAspect="1"/>
              </p:cNvPicPr>
              <p:nvPr/>
            </p:nvPicPr>
            <p:blipFill>
              <a:blip r:embed="rId9"/>
              <a:stretch>
                <a:fillRect/>
              </a:stretch>
            </p:blipFill>
            <p:spPr>
              <a:xfrm rot="1755029">
                <a:off x="9764184" y="3466335"/>
                <a:ext cx="600159" cy="200053"/>
              </a:xfrm>
              <a:prstGeom prst="rect">
                <a:avLst/>
              </a:prstGeom>
            </p:spPr>
          </p:pic>
        </p:grpSp>
        <p:sp>
          <p:nvSpPr>
            <p:cNvPr id="22" name="TextBox 21">
              <a:extLst>
                <a:ext uri="{FF2B5EF4-FFF2-40B4-BE49-F238E27FC236}">
                  <a16:creationId xmlns:a16="http://schemas.microsoft.com/office/drawing/2014/main" id="{A7BA5792-67AB-2716-4292-6C8CF89FF07C}"/>
                </a:ext>
              </a:extLst>
            </p:cNvPr>
            <p:cNvSpPr txBox="1"/>
            <p:nvPr/>
          </p:nvSpPr>
          <p:spPr>
            <a:xfrm rot="16200000">
              <a:off x="7568876" y="3040121"/>
              <a:ext cx="1993703" cy="260477"/>
            </a:xfrm>
            <a:prstGeom prst="rect">
              <a:avLst/>
            </a:prstGeom>
            <a:noFill/>
          </p:spPr>
          <p:txBody>
            <a:bodyPr wrap="none" rtlCol="0">
              <a:spAutoFit/>
            </a:bodyPr>
            <a:lstStyle/>
            <a:p>
              <a:r>
                <a:rPr lang="en-CA" sz="2000" b="1" dirty="0">
                  <a:latin typeface="Aptos" panose="020B0004020202020204" pitchFamily="34" charset="0"/>
                  <a:cs typeface="Arial" panose="020B0604020202020204" pitchFamily="34" charset="0"/>
                </a:rPr>
                <a:t>Neonatal mortality rate, %</a:t>
              </a: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0622F-6717-37B1-0D01-39ADE2D1F052}"/>
            </a:ext>
          </a:extLst>
        </p:cNvPr>
        <p:cNvGrpSpPr/>
        <p:nvPr/>
      </p:nvGrpSpPr>
      <p:grpSpPr>
        <a:xfrm>
          <a:off x="0" y="0"/>
          <a:ext cx="0" cy="0"/>
          <a:chOff x="0" y="0"/>
          <a:chExt cx="0" cy="0"/>
        </a:xfrm>
      </p:grpSpPr>
      <p:grpSp>
        <p:nvGrpSpPr>
          <p:cNvPr id="15" name="Group 15">
            <a:extLst>
              <a:ext uri="{FF2B5EF4-FFF2-40B4-BE49-F238E27FC236}">
                <a16:creationId xmlns:a16="http://schemas.microsoft.com/office/drawing/2014/main" id="{D1553D77-7AAC-4304-AC66-94B540BDF99F}"/>
              </a:ext>
            </a:extLst>
          </p:cNvPr>
          <p:cNvGrpSpPr/>
          <p:nvPr/>
        </p:nvGrpSpPr>
        <p:grpSpPr>
          <a:xfrm rot="5400000">
            <a:off x="8552507" y="551507"/>
            <a:ext cx="1182986" cy="18288000"/>
            <a:chOff x="0" y="0"/>
            <a:chExt cx="311568" cy="4816593"/>
          </a:xfrm>
        </p:grpSpPr>
        <p:sp>
          <p:nvSpPr>
            <p:cNvPr id="16" name="Freeform 16">
              <a:extLst>
                <a:ext uri="{FF2B5EF4-FFF2-40B4-BE49-F238E27FC236}">
                  <a16:creationId xmlns:a16="http://schemas.microsoft.com/office/drawing/2014/main" id="{1D57B530-EFAE-2921-1BC8-E6D3C2315482}"/>
                </a:ext>
              </a:extLst>
            </p:cNvPr>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txBody>
            <a:bodyPr/>
            <a:lstStyle/>
            <a:p>
              <a:endParaRPr lang="en-CA"/>
            </a:p>
          </p:txBody>
        </p:sp>
        <p:sp>
          <p:nvSpPr>
            <p:cNvPr id="17" name="TextBox 17">
              <a:extLst>
                <a:ext uri="{FF2B5EF4-FFF2-40B4-BE49-F238E27FC236}">
                  <a16:creationId xmlns:a16="http://schemas.microsoft.com/office/drawing/2014/main" id="{71EFC75D-7AFE-E885-71C6-C6F3A284E208}"/>
                </a:ext>
              </a:extLst>
            </p:cNvPr>
            <p:cNvSpPr txBox="1"/>
            <p:nvPr/>
          </p:nvSpPr>
          <p:spPr>
            <a:xfrm>
              <a:off x="0" y="171450"/>
              <a:ext cx="311568" cy="4645143"/>
            </a:xfrm>
            <a:prstGeom prst="rect">
              <a:avLst/>
            </a:prstGeom>
          </p:spPr>
          <p:txBody>
            <a:bodyPr lIns="50800" tIns="50800" rIns="50800" bIns="50800" rtlCol="0" anchor="ctr"/>
            <a:lstStyle/>
            <a:p>
              <a:pPr marL="0" lvl="0" indent="0" algn="l">
                <a:lnSpc>
                  <a:spcPts val="8499"/>
                </a:lnSpc>
                <a:spcBef>
                  <a:spcPct val="0"/>
                </a:spcBef>
              </a:pPr>
              <a:endParaRPr/>
            </a:p>
          </p:txBody>
        </p:sp>
      </p:grpSp>
      <p:sp>
        <p:nvSpPr>
          <p:cNvPr id="18" name="Freeform 18">
            <a:extLst>
              <a:ext uri="{FF2B5EF4-FFF2-40B4-BE49-F238E27FC236}">
                <a16:creationId xmlns:a16="http://schemas.microsoft.com/office/drawing/2014/main" id="{093C53F3-F067-1AAF-04C5-D705129D47A7}"/>
              </a:ext>
            </a:extLst>
          </p:cNvPr>
          <p:cNvSpPr/>
          <p:nvPr/>
        </p:nvSpPr>
        <p:spPr>
          <a:xfrm>
            <a:off x="-539" y="9176004"/>
            <a:ext cx="2752375" cy="102870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3"/>
            <a:stretch>
              <a:fillRect/>
            </a:stretch>
          </a:blipFill>
        </p:spPr>
        <p:txBody>
          <a:bodyPr/>
          <a:lstStyle/>
          <a:p>
            <a:endParaRPr lang="en-CA"/>
          </a:p>
        </p:txBody>
      </p:sp>
      <p:grpSp>
        <p:nvGrpSpPr>
          <p:cNvPr id="19" name="Group 19">
            <a:extLst>
              <a:ext uri="{FF2B5EF4-FFF2-40B4-BE49-F238E27FC236}">
                <a16:creationId xmlns:a16="http://schemas.microsoft.com/office/drawing/2014/main" id="{000CD807-FC20-3EB3-7B87-5F255AC3D656}"/>
              </a:ext>
            </a:extLst>
          </p:cNvPr>
          <p:cNvGrpSpPr/>
          <p:nvPr/>
        </p:nvGrpSpPr>
        <p:grpSpPr>
          <a:xfrm>
            <a:off x="16565291" y="9104014"/>
            <a:ext cx="1722709" cy="1182986"/>
            <a:chOff x="0" y="0"/>
            <a:chExt cx="1463276" cy="1004833"/>
          </a:xfrm>
        </p:grpSpPr>
        <p:sp>
          <p:nvSpPr>
            <p:cNvPr id="20" name="Freeform 20">
              <a:extLst>
                <a:ext uri="{FF2B5EF4-FFF2-40B4-BE49-F238E27FC236}">
                  <a16:creationId xmlns:a16="http://schemas.microsoft.com/office/drawing/2014/main" id="{BE089FBB-D8F6-2232-1591-1EF9F5D30344}"/>
                </a:ext>
              </a:extLst>
            </p:cNvPr>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4"/>
              <a:stretch>
                <a:fillRect l="-32" r="-32"/>
              </a:stretch>
            </a:blipFill>
          </p:spPr>
          <p:txBody>
            <a:bodyPr/>
            <a:lstStyle/>
            <a:p>
              <a:endParaRPr lang="en-CA"/>
            </a:p>
          </p:txBody>
        </p:sp>
      </p:grpSp>
      <p:grpSp>
        <p:nvGrpSpPr>
          <p:cNvPr id="21" name="Group 21">
            <a:extLst>
              <a:ext uri="{FF2B5EF4-FFF2-40B4-BE49-F238E27FC236}">
                <a16:creationId xmlns:a16="http://schemas.microsoft.com/office/drawing/2014/main" id="{9502636D-088A-0B7D-6893-49441C3DFD9B}"/>
              </a:ext>
            </a:extLst>
          </p:cNvPr>
          <p:cNvGrpSpPr/>
          <p:nvPr/>
        </p:nvGrpSpPr>
        <p:grpSpPr>
          <a:xfrm rot="-5400000">
            <a:off x="-4404170" y="4404170"/>
            <a:ext cx="9104014" cy="295673"/>
            <a:chOff x="0" y="0"/>
            <a:chExt cx="2397765" cy="77873"/>
          </a:xfrm>
        </p:grpSpPr>
        <p:sp>
          <p:nvSpPr>
            <p:cNvPr id="22" name="Freeform 22">
              <a:extLst>
                <a:ext uri="{FF2B5EF4-FFF2-40B4-BE49-F238E27FC236}">
                  <a16:creationId xmlns:a16="http://schemas.microsoft.com/office/drawing/2014/main" id="{879E5A18-A4D1-B16E-CB1E-0ACEC5D88178}"/>
                </a:ext>
              </a:extLst>
            </p:cNvPr>
            <p:cNvSpPr/>
            <p:nvPr/>
          </p:nvSpPr>
          <p:spPr>
            <a:xfrm>
              <a:off x="0" y="0"/>
              <a:ext cx="2397765" cy="77873"/>
            </a:xfrm>
            <a:custGeom>
              <a:avLst/>
              <a:gdLst/>
              <a:ahLst/>
              <a:cxnLst/>
              <a:rect l="l" t="t" r="r" b="b"/>
              <a:pathLst>
                <a:path w="2397765" h="77873">
                  <a:moveTo>
                    <a:pt x="0" y="0"/>
                  </a:moveTo>
                  <a:lnTo>
                    <a:pt x="2397765" y="0"/>
                  </a:lnTo>
                  <a:lnTo>
                    <a:pt x="2397765" y="77873"/>
                  </a:lnTo>
                  <a:lnTo>
                    <a:pt x="0" y="77873"/>
                  </a:lnTo>
                  <a:close/>
                </a:path>
              </a:pathLst>
            </a:custGeom>
            <a:solidFill>
              <a:srgbClr val="F10808"/>
            </a:solidFill>
          </p:spPr>
          <p:txBody>
            <a:bodyPr/>
            <a:lstStyle/>
            <a:p>
              <a:endParaRPr lang="en-CA"/>
            </a:p>
          </p:txBody>
        </p:sp>
        <p:sp>
          <p:nvSpPr>
            <p:cNvPr id="23" name="TextBox 23">
              <a:extLst>
                <a:ext uri="{FF2B5EF4-FFF2-40B4-BE49-F238E27FC236}">
                  <a16:creationId xmlns:a16="http://schemas.microsoft.com/office/drawing/2014/main" id="{51BC1ADD-2A23-A546-E3CA-8C4ECD3BF057}"/>
                </a:ext>
              </a:extLst>
            </p:cNvPr>
            <p:cNvSpPr txBox="1"/>
            <p:nvPr/>
          </p:nvSpPr>
          <p:spPr>
            <a:xfrm>
              <a:off x="0" y="-38100"/>
              <a:ext cx="2397765" cy="115973"/>
            </a:xfrm>
            <a:prstGeom prst="rect">
              <a:avLst/>
            </a:prstGeom>
          </p:spPr>
          <p:txBody>
            <a:bodyPr lIns="50800" tIns="50800" rIns="50800" bIns="50800" rtlCol="0" anchor="ctr"/>
            <a:lstStyle/>
            <a:p>
              <a:pPr algn="ctr">
                <a:lnSpc>
                  <a:spcPts val="3079"/>
                </a:lnSpc>
              </a:pPr>
              <a:endParaRPr/>
            </a:p>
          </p:txBody>
        </p:sp>
      </p:grpSp>
      <p:sp>
        <p:nvSpPr>
          <p:cNvPr id="4" name="TextBox 7">
            <a:extLst>
              <a:ext uri="{FF2B5EF4-FFF2-40B4-BE49-F238E27FC236}">
                <a16:creationId xmlns:a16="http://schemas.microsoft.com/office/drawing/2014/main" id="{350920C1-EFD4-5404-A801-3F0CCEBC68E2}"/>
              </a:ext>
            </a:extLst>
          </p:cNvPr>
          <p:cNvSpPr txBox="1"/>
          <p:nvPr/>
        </p:nvSpPr>
        <p:spPr>
          <a:xfrm>
            <a:off x="7275094" y="749447"/>
            <a:ext cx="9900721" cy="1015663"/>
          </a:xfrm>
          <a:prstGeom prst="rect">
            <a:avLst/>
          </a:prstGeom>
        </p:spPr>
        <p:txBody>
          <a:bodyPr wrap="square" lIns="0" tIns="0" rIns="0" bIns="0" rtlCol="0" anchor="t">
            <a:spAutoFit/>
          </a:bodyPr>
          <a:lstStyle/>
          <a:p>
            <a:pPr lvl="0">
              <a:spcBef>
                <a:spcPct val="0"/>
              </a:spcBef>
              <a:defRPr/>
            </a:pPr>
            <a:r>
              <a:rPr lang="en-CA" sz="6600" b="1" dirty="0">
                <a:solidFill>
                  <a:sysClr val="windowText" lastClr="000000"/>
                </a:solidFill>
                <a:latin typeface="Neue Haas Grotesk Text Pro"/>
              </a:rPr>
              <a:t>Limitations</a:t>
            </a:r>
            <a:endParaRPr lang="en-CA" sz="6600" b="1" dirty="0">
              <a:solidFill>
                <a:srgbClr val="3D9072"/>
              </a:solidFill>
              <a:latin typeface="Neue Haas Grotesk Text Pro"/>
            </a:endParaRPr>
          </a:p>
        </p:txBody>
      </p:sp>
      <p:pic>
        <p:nvPicPr>
          <p:cNvPr id="24" name="Picture 23" descr="Two people walking in the snow&#10;&#10;Description automatically generated">
            <a:extLst>
              <a:ext uri="{FF2B5EF4-FFF2-40B4-BE49-F238E27FC236}">
                <a16:creationId xmlns:a16="http://schemas.microsoft.com/office/drawing/2014/main" id="{C95B4DE9-49BE-22BE-4208-47F44113965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0975" y="537011"/>
            <a:ext cx="5954362" cy="4465770"/>
          </a:xfrm>
          <a:prstGeom prst="rect">
            <a:avLst/>
          </a:prstGeom>
        </p:spPr>
      </p:pic>
      <p:sp>
        <p:nvSpPr>
          <p:cNvPr id="25" name="Google Shape;382;p33">
            <a:extLst>
              <a:ext uri="{FF2B5EF4-FFF2-40B4-BE49-F238E27FC236}">
                <a16:creationId xmlns:a16="http://schemas.microsoft.com/office/drawing/2014/main" id="{1BB64313-7FB1-1DAF-7F76-3F563E2127C7}"/>
              </a:ext>
            </a:extLst>
          </p:cNvPr>
          <p:cNvSpPr txBox="1">
            <a:spLocks/>
          </p:cNvSpPr>
          <p:nvPr/>
        </p:nvSpPr>
        <p:spPr>
          <a:xfrm>
            <a:off x="7275094" y="2261123"/>
            <a:ext cx="10627895" cy="6677554"/>
          </a:xfrm>
          <a:prstGeom prst="rect">
            <a:avLst/>
          </a:prstGeom>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85750" indent="-285750">
              <a:spcBef>
                <a:spcPts val="0"/>
              </a:spcBef>
              <a:spcAft>
                <a:spcPts val="600"/>
              </a:spcAft>
              <a:buClr>
                <a:schemeClr val="dk1"/>
              </a:buClr>
              <a:buSzPct val="100000"/>
            </a:pPr>
            <a:r>
              <a:rPr lang="en-US" b="1" dirty="0">
                <a:latin typeface="Aptos" panose="020B0004020202020204" pitchFamily="34" charset="0"/>
              </a:rPr>
              <a:t>NMR in both arms was rarer than expected:</a:t>
            </a:r>
          </a:p>
          <a:p>
            <a:pPr marL="857250" lvl="1" indent="-457200">
              <a:spcBef>
                <a:spcPts val="0"/>
              </a:spcBef>
              <a:spcAft>
                <a:spcPts val="600"/>
              </a:spcAft>
              <a:buClr>
                <a:schemeClr val="dk1"/>
              </a:buClr>
              <a:buSzPct val="100000"/>
              <a:buFont typeface="Courier New" panose="02070309020205020404" pitchFamily="49" charset="0"/>
              <a:buChar char="o"/>
            </a:pPr>
            <a:r>
              <a:rPr lang="en-US" dirty="0">
                <a:latin typeface="Aptos" panose="020B0004020202020204" pitchFamily="34" charset="0"/>
              </a:rPr>
              <a:t>NMR may truly be lower than prior estimates</a:t>
            </a:r>
          </a:p>
          <a:p>
            <a:pPr marL="857250" lvl="1" indent="-457200">
              <a:spcBef>
                <a:spcPts val="0"/>
              </a:spcBef>
              <a:spcAft>
                <a:spcPts val="600"/>
              </a:spcAft>
              <a:buClr>
                <a:schemeClr val="dk1"/>
              </a:buClr>
              <a:buSzPct val="100000"/>
              <a:buFont typeface="Courier New" panose="02070309020205020404" pitchFamily="49" charset="0"/>
              <a:buChar char="o"/>
            </a:pPr>
            <a:r>
              <a:rPr lang="en-US" dirty="0">
                <a:latin typeface="Aptos"/>
              </a:rPr>
              <a:t>NMR may be lower in areas covered by the LHW </a:t>
            </a:r>
            <a:r>
              <a:rPr lang="en-US" dirty="0" err="1">
                <a:latin typeface="Aptos"/>
              </a:rPr>
              <a:t>programme</a:t>
            </a:r>
            <a:endParaRPr lang="en-US" dirty="0" err="1">
              <a:latin typeface="Aptos" panose="020B0004020202020204" pitchFamily="34" charset="0"/>
            </a:endParaRPr>
          </a:p>
          <a:p>
            <a:pPr marL="857250" lvl="1" indent="-457200">
              <a:spcBef>
                <a:spcPts val="0"/>
              </a:spcBef>
              <a:spcAft>
                <a:spcPts val="600"/>
              </a:spcAft>
              <a:buClr>
                <a:schemeClr val="dk1"/>
              </a:buClr>
              <a:buSzPct val="100000"/>
              <a:buFont typeface="Courier New" panose="02070309020205020404" pitchFamily="49" charset="0"/>
              <a:buChar char="o"/>
            </a:pPr>
            <a:r>
              <a:rPr lang="en-US" dirty="0">
                <a:latin typeface="Aptos" panose="020B0004020202020204" pitchFamily="34" charset="0"/>
              </a:rPr>
              <a:t>Our study may not have reached the most remote populations</a:t>
            </a:r>
          </a:p>
          <a:p>
            <a:pPr marL="285750" indent="-285750">
              <a:spcBef>
                <a:spcPts val="0"/>
              </a:spcBef>
              <a:spcAft>
                <a:spcPts val="600"/>
              </a:spcAft>
              <a:buClr>
                <a:schemeClr val="dk1"/>
              </a:buClr>
              <a:buSzPts val="1100"/>
              <a:buFont typeface="Courier New" panose="02070309020205020404" pitchFamily="49" charset="0"/>
              <a:buChar char="o"/>
            </a:pPr>
            <a:endParaRPr lang="en-US" dirty="0">
              <a:latin typeface="Aptos" panose="020B0004020202020204" pitchFamily="34" charset="0"/>
            </a:endParaRPr>
          </a:p>
          <a:p>
            <a:pPr marL="285750" indent="-285750">
              <a:spcBef>
                <a:spcPts val="0"/>
              </a:spcBef>
              <a:spcAft>
                <a:spcPts val="600"/>
              </a:spcAft>
              <a:buClr>
                <a:schemeClr val="dk1"/>
              </a:buClr>
              <a:buSzPct val="100000"/>
            </a:pPr>
            <a:r>
              <a:rPr lang="en-US" b="1" dirty="0">
                <a:latin typeface="Aptos" panose="020B0004020202020204" pitchFamily="34" charset="0"/>
              </a:rPr>
              <a:t>Imbalance in participants between arms:</a:t>
            </a:r>
          </a:p>
          <a:p>
            <a:pPr marL="857250" lvl="1" indent="-457200">
              <a:spcBef>
                <a:spcPts val="0"/>
              </a:spcBef>
              <a:spcAft>
                <a:spcPts val="600"/>
              </a:spcAft>
              <a:buClr>
                <a:schemeClr val="dk1"/>
              </a:buClr>
              <a:buSzPct val="100000"/>
              <a:buFont typeface="Courier New" panose="02070309020205020404" pitchFamily="49" charset="0"/>
              <a:buChar char="o"/>
            </a:pPr>
            <a:r>
              <a:rPr lang="en-US" dirty="0" err="1">
                <a:latin typeface="Aptos" panose="020B0004020202020204" pitchFamily="34" charset="0"/>
              </a:rPr>
              <a:t>Randomisation</a:t>
            </a:r>
            <a:r>
              <a:rPr lang="en-US" dirty="0">
                <a:latin typeface="Aptos" panose="020B0004020202020204" pitchFamily="34" charset="0"/>
              </a:rPr>
              <a:t> did not account for cluster birth rates</a:t>
            </a:r>
          </a:p>
          <a:p>
            <a:pPr marL="857250" lvl="1" indent="-457200">
              <a:spcBef>
                <a:spcPts val="0"/>
              </a:spcBef>
              <a:spcAft>
                <a:spcPts val="600"/>
              </a:spcAft>
              <a:buClr>
                <a:schemeClr val="dk1"/>
              </a:buClr>
              <a:buSzPct val="100000"/>
              <a:buFont typeface="Courier New" panose="02070309020205020404" pitchFamily="49" charset="0"/>
              <a:buChar char="o"/>
            </a:pPr>
            <a:r>
              <a:rPr lang="en-US" dirty="0">
                <a:latin typeface="Aptos" panose="020B0004020202020204" pitchFamily="34" charset="0"/>
              </a:rPr>
              <a:t>Potential for lower LHW engagement in control clusters?</a:t>
            </a:r>
          </a:p>
        </p:txBody>
      </p:sp>
      <p:pic>
        <p:nvPicPr>
          <p:cNvPr id="26" name="Picture 25" descr="A group of people standing on a street&#10;&#10;AI-generated content may be incorrect.">
            <a:extLst>
              <a:ext uri="{FF2B5EF4-FFF2-40B4-BE49-F238E27FC236}">
                <a16:creationId xmlns:a16="http://schemas.microsoft.com/office/drawing/2014/main" id="{28218F29-32D1-DC9F-173F-140F5DA47E94}"/>
              </a:ext>
            </a:extLst>
          </p:cNvPr>
          <p:cNvPicPr>
            <a:picLocks noChangeAspect="1"/>
          </p:cNvPicPr>
          <p:nvPr/>
        </p:nvPicPr>
        <p:blipFill>
          <a:blip r:embed="rId6" cstate="print">
            <a:extLst>
              <a:ext uri="{28A0092B-C50C-407E-A947-70E740481C1C}">
                <a14:useLocalDpi xmlns:a14="http://schemas.microsoft.com/office/drawing/2010/main" val="0"/>
              </a:ext>
            </a:extLst>
          </a:blip>
          <a:srcRect l="-271" t="24472" r="271" b="4115"/>
          <a:stretch>
            <a:fillRect/>
          </a:stretch>
        </p:blipFill>
        <p:spPr>
          <a:xfrm>
            <a:off x="650975" y="5284220"/>
            <a:ext cx="5953019" cy="3489119"/>
          </a:xfrm>
          <a:prstGeom prst="rect">
            <a:avLst/>
          </a:prstGeom>
        </p:spPr>
      </p:pic>
    </p:spTree>
    <p:extLst>
      <p:ext uri="{BB962C8B-B14F-4D97-AF65-F5344CB8AC3E}">
        <p14:creationId xmlns:p14="http://schemas.microsoft.com/office/powerpoint/2010/main" val="28892560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6F530-595E-C4B5-B9C1-D5462BB0B935}"/>
            </a:ext>
          </a:extLst>
        </p:cNvPr>
        <p:cNvGrpSpPr/>
        <p:nvPr/>
      </p:nvGrpSpPr>
      <p:grpSpPr>
        <a:xfrm>
          <a:off x="0" y="0"/>
          <a:ext cx="0" cy="0"/>
          <a:chOff x="0" y="0"/>
          <a:chExt cx="0" cy="0"/>
        </a:xfrm>
      </p:grpSpPr>
      <p:grpSp>
        <p:nvGrpSpPr>
          <p:cNvPr id="15" name="Group 15">
            <a:extLst>
              <a:ext uri="{FF2B5EF4-FFF2-40B4-BE49-F238E27FC236}">
                <a16:creationId xmlns:a16="http://schemas.microsoft.com/office/drawing/2014/main" id="{5D006053-8781-8C32-B7D1-7E8635B54AB4}"/>
              </a:ext>
            </a:extLst>
          </p:cNvPr>
          <p:cNvGrpSpPr/>
          <p:nvPr/>
        </p:nvGrpSpPr>
        <p:grpSpPr>
          <a:xfrm rot="5400000">
            <a:off x="8552507" y="551507"/>
            <a:ext cx="1182986" cy="18288000"/>
            <a:chOff x="0" y="0"/>
            <a:chExt cx="311568" cy="4816593"/>
          </a:xfrm>
        </p:grpSpPr>
        <p:sp>
          <p:nvSpPr>
            <p:cNvPr id="16" name="Freeform 16">
              <a:extLst>
                <a:ext uri="{FF2B5EF4-FFF2-40B4-BE49-F238E27FC236}">
                  <a16:creationId xmlns:a16="http://schemas.microsoft.com/office/drawing/2014/main" id="{5DEE0706-DA2E-E83E-BAE3-5F5D4EB6E624}"/>
                </a:ext>
              </a:extLst>
            </p:cNvPr>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txBody>
            <a:bodyPr/>
            <a:lstStyle/>
            <a:p>
              <a:endParaRPr lang="en-CA"/>
            </a:p>
          </p:txBody>
        </p:sp>
        <p:sp>
          <p:nvSpPr>
            <p:cNvPr id="17" name="TextBox 17">
              <a:extLst>
                <a:ext uri="{FF2B5EF4-FFF2-40B4-BE49-F238E27FC236}">
                  <a16:creationId xmlns:a16="http://schemas.microsoft.com/office/drawing/2014/main" id="{0EEEB373-AFE5-77AF-6415-3A0182FE1E8D}"/>
                </a:ext>
              </a:extLst>
            </p:cNvPr>
            <p:cNvSpPr txBox="1"/>
            <p:nvPr/>
          </p:nvSpPr>
          <p:spPr>
            <a:xfrm>
              <a:off x="0" y="171450"/>
              <a:ext cx="311568" cy="4645143"/>
            </a:xfrm>
            <a:prstGeom prst="rect">
              <a:avLst/>
            </a:prstGeom>
          </p:spPr>
          <p:txBody>
            <a:bodyPr lIns="50800" tIns="50800" rIns="50800" bIns="50800" rtlCol="0" anchor="ctr"/>
            <a:lstStyle/>
            <a:p>
              <a:pPr marL="0" lvl="0" indent="0" algn="l">
                <a:lnSpc>
                  <a:spcPts val="8499"/>
                </a:lnSpc>
                <a:spcBef>
                  <a:spcPct val="0"/>
                </a:spcBef>
              </a:pPr>
              <a:endParaRPr/>
            </a:p>
          </p:txBody>
        </p:sp>
      </p:grpSp>
      <p:sp>
        <p:nvSpPr>
          <p:cNvPr id="18" name="Freeform 18">
            <a:extLst>
              <a:ext uri="{FF2B5EF4-FFF2-40B4-BE49-F238E27FC236}">
                <a16:creationId xmlns:a16="http://schemas.microsoft.com/office/drawing/2014/main" id="{70AACEE9-9651-5A24-EAA6-3F1627919019}"/>
              </a:ext>
            </a:extLst>
          </p:cNvPr>
          <p:cNvSpPr/>
          <p:nvPr/>
        </p:nvSpPr>
        <p:spPr>
          <a:xfrm>
            <a:off x="-539" y="9176004"/>
            <a:ext cx="2752375" cy="102870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3"/>
            <a:stretch>
              <a:fillRect/>
            </a:stretch>
          </a:blipFill>
        </p:spPr>
        <p:txBody>
          <a:bodyPr/>
          <a:lstStyle/>
          <a:p>
            <a:endParaRPr lang="en-CA"/>
          </a:p>
        </p:txBody>
      </p:sp>
      <p:grpSp>
        <p:nvGrpSpPr>
          <p:cNvPr id="19" name="Group 19">
            <a:extLst>
              <a:ext uri="{FF2B5EF4-FFF2-40B4-BE49-F238E27FC236}">
                <a16:creationId xmlns:a16="http://schemas.microsoft.com/office/drawing/2014/main" id="{00B1E7A1-A345-A94F-5528-337F9710A68E}"/>
              </a:ext>
            </a:extLst>
          </p:cNvPr>
          <p:cNvGrpSpPr/>
          <p:nvPr/>
        </p:nvGrpSpPr>
        <p:grpSpPr>
          <a:xfrm>
            <a:off x="16565291" y="9104014"/>
            <a:ext cx="1722709" cy="1182986"/>
            <a:chOff x="0" y="0"/>
            <a:chExt cx="1463276" cy="1004833"/>
          </a:xfrm>
        </p:grpSpPr>
        <p:sp>
          <p:nvSpPr>
            <p:cNvPr id="20" name="Freeform 20">
              <a:extLst>
                <a:ext uri="{FF2B5EF4-FFF2-40B4-BE49-F238E27FC236}">
                  <a16:creationId xmlns:a16="http://schemas.microsoft.com/office/drawing/2014/main" id="{2027ED6D-7756-B0E6-1235-B687213DC6C0}"/>
                </a:ext>
              </a:extLst>
            </p:cNvPr>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4"/>
              <a:stretch>
                <a:fillRect l="-32" r="-32"/>
              </a:stretch>
            </a:blipFill>
          </p:spPr>
          <p:txBody>
            <a:bodyPr/>
            <a:lstStyle/>
            <a:p>
              <a:endParaRPr lang="en-CA"/>
            </a:p>
          </p:txBody>
        </p:sp>
      </p:grpSp>
      <p:grpSp>
        <p:nvGrpSpPr>
          <p:cNvPr id="21" name="Group 21">
            <a:extLst>
              <a:ext uri="{FF2B5EF4-FFF2-40B4-BE49-F238E27FC236}">
                <a16:creationId xmlns:a16="http://schemas.microsoft.com/office/drawing/2014/main" id="{26D4D1CB-4D3C-15F9-A924-76A189D538DC}"/>
              </a:ext>
            </a:extLst>
          </p:cNvPr>
          <p:cNvGrpSpPr/>
          <p:nvPr/>
        </p:nvGrpSpPr>
        <p:grpSpPr>
          <a:xfrm rot="-5400000">
            <a:off x="-4404170" y="4404170"/>
            <a:ext cx="9104014" cy="295673"/>
            <a:chOff x="0" y="0"/>
            <a:chExt cx="2397765" cy="77873"/>
          </a:xfrm>
        </p:grpSpPr>
        <p:sp>
          <p:nvSpPr>
            <p:cNvPr id="22" name="Freeform 22">
              <a:extLst>
                <a:ext uri="{FF2B5EF4-FFF2-40B4-BE49-F238E27FC236}">
                  <a16:creationId xmlns:a16="http://schemas.microsoft.com/office/drawing/2014/main" id="{2CDC0464-A75C-4EB2-78DD-B1A475247A8A}"/>
                </a:ext>
              </a:extLst>
            </p:cNvPr>
            <p:cNvSpPr/>
            <p:nvPr/>
          </p:nvSpPr>
          <p:spPr>
            <a:xfrm>
              <a:off x="0" y="0"/>
              <a:ext cx="2397765" cy="77873"/>
            </a:xfrm>
            <a:custGeom>
              <a:avLst/>
              <a:gdLst/>
              <a:ahLst/>
              <a:cxnLst/>
              <a:rect l="l" t="t" r="r" b="b"/>
              <a:pathLst>
                <a:path w="2397765" h="77873">
                  <a:moveTo>
                    <a:pt x="0" y="0"/>
                  </a:moveTo>
                  <a:lnTo>
                    <a:pt x="2397765" y="0"/>
                  </a:lnTo>
                  <a:lnTo>
                    <a:pt x="2397765" y="77873"/>
                  </a:lnTo>
                  <a:lnTo>
                    <a:pt x="0" y="77873"/>
                  </a:lnTo>
                  <a:close/>
                </a:path>
              </a:pathLst>
            </a:custGeom>
            <a:solidFill>
              <a:srgbClr val="F10808"/>
            </a:solidFill>
          </p:spPr>
          <p:txBody>
            <a:bodyPr/>
            <a:lstStyle/>
            <a:p>
              <a:endParaRPr lang="en-CA"/>
            </a:p>
          </p:txBody>
        </p:sp>
        <p:sp>
          <p:nvSpPr>
            <p:cNvPr id="23" name="TextBox 23">
              <a:extLst>
                <a:ext uri="{FF2B5EF4-FFF2-40B4-BE49-F238E27FC236}">
                  <a16:creationId xmlns:a16="http://schemas.microsoft.com/office/drawing/2014/main" id="{8344B0CB-CF26-B608-ABCF-DFC4B3C0A75D}"/>
                </a:ext>
              </a:extLst>
            </p:cNvPr>
            <p:cNvSpPr txBox="1"/>
            <p:nvPr/>
          </p:nvSpPr>
          <p:spPr>
            <a:xfrm>
              <a:off x="0" y="-38100"/>
              <a:ext cx="2397765" cy="115973"/>
            </a:xfrm>
            <a:prstGeom prst="rect">
              <a:avLst/>
            </a:prstGeom>
          </p:spPr>
          <p:txBody>
            <a:bodyPr lIns="50800" tIns="50800" rIns="50800" bIns="50800" rtlCol="0" anchor="ctr"/>
            <a:lstStyle/>
            <a:p>
              <a:pPr algn="ctr">
                <a:lnSpc>
                  <a:spcPts val="3079"/>
                </a:lnSpc>
              </a:pPr>
              <a:endParaRPr/>
            </a:p>
          </p:txBody>
        </p:sp>
      </p:grpSp>
      <p:sp>
        <p:nvSpPr>
          <p:cNvPr id="4" name="TextBox 7">
            <a:extLst>
              <a:ext uri="{FF2B5EF4-FFF2-40B4-BE49-F238E27FC236}">
                <a16:creationId xmlns:a16="http://schemas.microsoft.com/office/drawing/2014/main" id="{1C9B1B6F-7EDD-C71B-3AFF-DCC2C29BEDD9}"/>
              </a:ext>
            </a:extLst>
          </p:cNvPr>
          <p:cNvSpPr txBox="1"/>
          <p:nvPr/>
        </p:nvSpPr>
        <p:spPr>
          <a:xfrm>
            <a:off x="7275094" y="749447"/>
            <a:ext cx="9900721" cy="1015663"/>
          </a:xfrm>
          <a:prstGeom prst="rect">
            <a:avLst/>
          </a:prstGeom>
        </p:spPr>
        <p:txBody>
          <a:bodyPr wrap="square" lIns="0" tIns="0" rIns="0" bIns="0" rtlCol="0" anchor="t">
            <a:spAutoFit/>
          </a:bodyPr>
          <a:lstStyle/>
          <a:p>
            <a:pPr lvl="0">
              <a:spcBef>
                <a:spcPct val="0"/>
              </a:spcBef>
              <a:defRPr/>
            </a:pPr>
            <a:r>
              <a:rPr lang="en-CA" sz="6600" b="1" dirty="0">
                <a:solidFill>
                  <a:sysClr val="windowText" lastClr="000000"/>
                </a:solidFill>
                <a:latin typeface="Neue Haas Grotesk Text Pro"/>
              </a:rPr>
              <a:t>Implications &amp; Impact</a:t>
            </a:r>
            <a:endParaRPr lang="en-CA" sz="6600" b="1" dirty="0">
              <a:solidFill>
                <a:srgbClr val="3D9072"/>
              </a:solidFill>
              <a:latin typeface="Neue Haas Grotesk Text Pro"/>
            </a:endParaRPr>
          </a:p>
        </p:txBody>
      </p:sp>
      <p:sp>
        <p:nvSpPr>
          <p:cNvPr id="24" name="Google Shape;382;p33">
            <a:extLst>
              <a:ext uri="{FF2B5EF4-FFF2-40B4-BE49-F238E27FC236}">
                <a16:creationId xmlns:a16="http://schemas.microsoft.com/office/drawing/2014/main" id="{35153A52-E7E1-CF3A-BC6F-7549F6337A60}"/>
              </a:ext>
            </a:extLst>
          </p:cNvPr>
          <p:cNvSpPr txBox="1">
            <a:spLocks/>
          </p:cNvSpPr>
          <p:nvPr/>
        </p:nvSpPr>
        <p:spPr>
          <a:xfrm>
            <a:off x="7371346" y="2144899"/>
            <a:ext cx="10459454" cy="668628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lt1"/>
              </a:buClr>
              <a:buSzPts val="1200"/>
              <a:buFont typeface="Space Grotesk"/>
              <a:buNone/>
              <a:defRPr sz="1200" b="0" i="0" u="none" strike="noStrike" cap="none">
                <a:solidFill>
                  <a:schemeClr val="lt1"/>
                </a:solidFill>
                <a:latin typeface="Space Grotesk"/>
                <a:ea typeface="Space Grotesk"/>
                <a:cs typeface="Space Grotesk"/>
                <a:sym typeface="Space Grotesk"/>
              </a:defRPr>
            </a:lvl1pPr>
            <a:lvl2pPr marL="914400" marR="0" lvl="1" indent="-304800" algn="ctr" rtl="0">
              <a:lnSpc>
                <a:spcPct val="100000"/>
              </a:lnSpc>
              <a:spcBef>
                <a:spcPts val="0"/>
              </a:spcBef>
              <a:spcAft>
                <a:spcPts val="0"/>
              </a:spcAft>
              <a:buClr>
                <a:schemeClr val="lt1"/>
              </a:buClr>
              <a:buSzPts val="1200"/>
              <a:buFont typeface="Space Grotesk"/>
              <a:buNone/>
              <a:defRPr sz="1200" b="0" i="0" u="none" strike="noStrike" cap="none">
                <a:solidFill>
                  <a:schemeClr val="lt1"/>
                </a:solidFill>
                <a:latin typeface="Space Grotesk"/>
                <a:ea typeface="Space Grotesk"/>
                <a:cs typeface="Space Grotesk"/>
                <a:sym typeface="Space Grotesk"/>
              </a:defRPr>
            </a:lvl2pPr>
            <a:lvl3pPr marL="1371600" marR="0" lvl="2" indent="-304800" algn="ctr" rtl="0">
              <a:lnSpc>
                <a:spcPct val="100000"/>
              </a:lnSpc>
              <a:spcBef>
                <a:spcPts val="0"/>
              </a:spcBef>
              <a:spcAft>
                <a:spcPts val="0"/>
              </a:spcAft>
              <a:buClr>
                <a:schemeClr val="lt1"/>
              </a:buClr>
              <a:buSzPts val="1200"/>
              <a:buFont typeface="Space Grotesk"/>
              <a:buNone/>
              <a:defRPr sz="1200" b="0" i="0" u="none" strike="noStrike" cap="none">
                <a:solidFill>
                  <a:schemeClr val="lt1"/>
                </a:solidFill>
                <a:latin typeface="Space Grotesk"/>
                <a:ea typeface="Space Grotesk"/>
                <a:cs typeface="Space Grotesk"/>
                <a:sym typeface="Space Grotesk"/>
              </a:defRPr>
            </a:lvl3pPr>
            <a:lvl4pPr marL="1828800" marR="0" lvl="3" indent="-304800" algn="ctr" rtl="0">
              <a:lnSpc>
                <a:spcPct val="100000"/>
              </a:lnSpc>
              <a:spcBef>
                <a:spcPts val="0"/>
              </a:spcBef>
              <a:spcAft>
                <a:spcPts val="0"/>
              </a:spcAft>
              <a:buClr>
                <a:schemeClr val="lt1"/>
              </a:buClr>
              <a:buSzPts val="1200"/>
              <a:buFont typeface="Space Grotesk"/>
              <a:buNone/>
              <a:defRPr sz="1200" b="0" i="0" u="none" strike="noStrike" cap="none">
                <a:solidFill>
                  <a:schemeClr val="lt1"/>
                </a:solidFill>
                <a:latin typeface="Space Grotesk"/>
                <a:ea typeface="Space Grotesk"/>
                <a:cs typeface="Space Grotesk"/>
                <a:sym typeface="Space Grotesk"/>
              </a:defRPr>
            </a:lvl4pPr>
            <a:lvl5pPr marL="2286000" marR="0" lvl="4" indent="-304800" algn="ctr" rtl="0">
              <a:lnSpc>
                <a:spcPct val="100000"/>
              </a:lnSpc>
              <a:spcBef>
                <a:spcPts val="0"/>
              </a:spcBef>
              <a:spcAft>
                <a:spcPts val="0"/>
              </a:spcAft>
              <a:buClr>
                <a:schemeClr val="lt1"/>
              </a:buClr>
              <a:buSzPts val="1200"/>
              <a:buFont typeface="Space Grotesk"/>
              <a:buNone/>
              <a:defRPr sz="1200" b="0" i="0" u="none" strike="noStrike" cap="none">
                <a:solidFill>
                  <a:schemeClr val="lt1"/>
                </a:solidFill>
                <a:latin typeface="Space Grotesk"/>
                <a:ea typeface="Space Grotesk"/>
                <a:cs typeface="Space Grotesk"/>
                <a:sym typeface="Space Grotesk"/>
              </a:defRPr>
            </a:lvl5pPr>
            <a:lvl6pPr marL="2743200" marR="0" lvl="5" indent="-304800" algn="ctr" rtl="0">
              <a:lnSpc>
                <a:spcPct val="100000"/>
              </a:lnSpc>
              <a:spcBef>
                <a:spcPts val="0"/>
              </a:spcBef>
              <a:spcAft>
                <a:spcPts val="0"/>
              </a:spcAft>
              <a:buClr>
                <a:schemeClr val="lt1"/>
              </a:buClr>
              <a:buSzPts val="1200"/>
              <a:buFont typeface="Space Grotesk"/>
              <a:buNone/>
              <a:defRPr sz="1200" b="0" i="0" u="none" strike="noStrike" cap="none">
                <a:solidFill>
                  <a:schemeClr val="lt1"/>
                </a:solidFill>
                <a:latin typeface="Space Grotesk"/>
                <a:ea typeface="Space Grotesk"/>
                <a:cs typeface="Space Grotesk"/>
                <a:sym typeface="Space Grotesk"/>
              </a:defRPr>
            </a:lvl6pPr>
            <a:lvl7pPr marL="3200400" marR="0" lvl="6" indent="-304800" algn="ctr" rtl="0">
              <a:lnSpc>
                <a:spcPct val="100000"/>
              </a:lnSpc>
              <a:spcBef>
                <a:spcPts val="0"/>
              </a:spcBef>
              <a:spcAft>
                <a:spcPts val="0"/>
              </a:spcAft>
              <a:buClr>
                <a:schemeClr val="lt1"/>
              </a:buClr>
              <a:buSzPts val="1200"/>
              <a:buFont typeface="Space Grotesk"/>
              <a:buNone/>
              <a:defRPr sz="1200" b="0" i="0" u="none" strike="noStrike" cap="none">
                <a:solidFill>
                  <a:schemeClr val="lt1"/>
                </a:solidFill>
                <a:latin typeface="Space Grotesk"/>
                <a:ea typeface="Space Grotesk"/>
                <a:cs typeface="Space Grotesk"/>
                <a:sym typeface="Space Grotesk"/>
              </a:defRPr>
            </a:lvl7pPr>
            <a:lvl8pPr marL="3657600" marR="0" lvl="7" indent="-304800" algn="ctr" rtl="0">
              <a:lnSpc>
                <a:spcPct val="100000"/>
              </a:lnSpc>
              <a:spcBef>
                <a:spcPts val="0"/>
              </a:spcBef>
              <a:spcAft>
                <a:spcPts val="0"/>
              </a:spcAft>
              <a:buClr>
                <a:schemeClr val="lt1"/>
              </a:buClr>
              <a:buSzPts val="1200"/>
              <a:buFont typeface="Space Grotesk"/>
              <a:buNone/>
              <a:defRPr sz="1200" b="0" i="0" u="none" strike="noStrike" cap="none">
                <a:solidFill>
                  <a:schemeClr val="lt1"/>
                </a:solidFill>
                <a:latin typeface="Space Grotesk"/>
                <a:ea typeface="Space Grotesk"/>
                <a:cs typeface="Space Grotesk"/>
                <a:sym typeface="Space Grotesk"/>
              </a:defRPr>
            </a:lvl8pPr>
            <a:lvl9pPr marL="4114800" marR="0" lvl="8" indent="-304800" algn="ctr" rtl="0">
              <a:lnSpc>
                <a:spcPct val="100000"/>
              </a:lnSpc>
              <a:spcBef>
                <a:spcPts val="0"/>
              </a:spcBef>
              <a:spcAft>
                <a:spcPts val="0"/>
              </a:spcAft>
              <a:buClr>
                <a:schemeClr val="lt1"/>
              </a:buClr>
              <a:buSzPts val="1200"/>
              <a:buFont typeface="Space Grotesk"/>
              <a:buNone/>
              <a:defRPr sz="1200" b="0" i="0" u="none" strike="noStrike" cap="none">
                <a:solidFill>
                  <a:schemeClr val="lt1"/>
                </a:solidFill>
                <a:latin typeface="Space Grotesk"/>
                <a:ea typeface="Space Grotesk"/>
                <a:cs typeface="Space Grotesk"/>
                <a:sym typeface="Space Grotesk"/>
              </a:defRPr>
            </a:lvl9pPr>
          </a:lstStyle>
          <a:p>
            <a:pPr marL="285750" indent="-285750">
              <a:buClr>
                <a:schemeClr val="dk1"/>
              </a:buClr>
              <a:buSzPct val="100000"/>
              <a:buFont typeface="Arial" panose="020B0604020202020204" pitchFamily="34" charset="0"/>
              <a:buChar char="•"/>
            </a:pPr>
            <a:r>
              <a:rPr lang="en-US" sz="3200" dirty="0">
                <a:solidFill>
                  <a:schemeClr val="tx1"/>
                </a:solidFill>
                <a:latin typeface="Aptos"/>
              </a:rPr>
              <a:t>The </a:t>
            </a:r>
            <a:r>
              <a:rPr lang="en-US" sz="3200" dirty="0" err="1">
                <a:solidFill>
                  <a:schemeClr val="tx1"/>
                </a:solidFill>
                <a:latin typeface="Aptos"/>
              </a:rPr>
              <a:t>iNCK</a:t>
            </a:r>
            <a:r>
              <a:rPr lang="en-US" sz="3200" dirty="0">
                <a:solidFill>
                  <a:schemeClr val="tx1"/>
                </a:solidFill>
                <a:latin typeface="Aptos"/>
              </a:rPr>
              <a:t> might reduce neonatal mortality, did prevent omphalitis and postpartum hemorrhage, and improved newborn birthweight measurements</a:t>
            </a:r>
          </a:p>
          <a:p>
            <a:pPr marL="285750" indent="-285750">
              <a:buClr>
                <a:schemeClr val="dk1"/>
              </a:buClr>
              <a:buSzPct val="100000"/>
              <a:buFont typeface="Arial" panose="020B0604020202020204" pitchFamily="34" charset="0"/>
              <a:buChar char="•"/>
            </a:pPr>
            <a:endParaRPr lang="en-US" sz="3200" dirty="0">
              <a:solidFill>
                <a:schemeClr val="tx1"/>
              </a:solidFill>
              <a:latin typeface="Aptos" panose="020B0004020202020204" pitchFamily="34" charset="0"/>
            </a:endParaRPr>
          </a:p>
          <a:p>
            <a:pPr marL="285750" indent="-285750">
              <a:buClr>
                <a:schemeClr val="dk1"/>
              </a:buClr>
              <a:buSzPct val="100000"/>
              <a:buFont typeface="Arial" panose="020B0604020202020204" pitchFamily="34" charset="0"/>
              <a:buChar char="•"/>
            </a:pPr>
            <a:r>
              <a:rPr lang="en-US" sz="3200" dirty="0">
                <a:solidFill>
                  <a:schemeClr val="tx1"/>
                </a:solidFill>
                <a:latin typeface="Aptos"/>
              </a:rPr>
              <a:t>Delivery of the </a:t>
            </a:r>
            <a:r>
              <a:rPr lang="en-US" sz="3200" dirty="0" err="1">
                <a:solidFill>
                  <a:schemeClr val="tx1"/>
                </a:solidFill>
                <a:latin typeface="Aptos"/>
              </a:rPr>
              <a:t>iNCK</a:t>
            </a:r>
            <a:r>
              <a:rPr lang="en-US" sz="3200" dirty="0">
                <a:solidFill>
                  <a:schemeClr val="tx1"/>
                </a:solidFill>
                <a:latin typeface="Aptos"/>
              </a:rPr>
              <a:t> by LHWs achieved high uptake, knowledge, and acceptance of </a:t>
            </a:r>
            <a:r>
              <a:rPr lang="en-US" sz="3200" dirty="0" err="1">
                <a:solidFill>
                  <a:schemeClr val="tx1"/>
                </a:solidFill>
                <a:latin typeface="Aptos"/>
              </a:rPr>
              <a:t>iNCK</a:t>
            </a:r>
            <a:r>
              <a:rPr lang="en-US" sz="3200" dirty="0">
                <a:solidFill>
                  <a:schemeClr val="tx1"/>
                </a:solidFill>
                <a:latin typeface="Aptos"/>
              </a:rPr>
              <a:t> components</a:t>
            </a:r>
          </a:p>
          <a:p>
            <a:pPr marL="285750" indent="-285750">
              <a:buClr>
                <a:schemeClr val="dk1"/>
              </a:buClr>
              <a:buSzPct val="100000"/>
              <a:buFont typeface="Arial" panose="020B0604020202020204" pitchFamily="34" charset="0"/>
              <a:buChar char="•"/>
            </a:pPr>
            <a:endParaRPr lang="en-US" sz="3200" dirty="0">
              <a:solidFill>
                <a:schemeClr val="tx1"/>
              </a:solidFill>
              <a:latin typeface="Aptos" panose="020B0004020202020204" pitchFamily="34" charset="0"/>
            </a:endParaRPr>
          </a:p>
          <a:p>
            <a:pPr marL="285750" indent="-285750">
              <a:buClr>
                <a:schemeClr val="dk1"/>
              </a:buClr>
              <a:buSzPct val="100000"/>
              <a:buFont typeface="Arial" panose="020B0604020202020204" pitchFamily="34" charset="0"/>
              <a:buChar char="•"/>
            </a:pPr>
            <a:r>
              <a:rPr lang="en-CA" sz="3200" dirty="0">
                <a:solidFill>
                  <a:schemeClr val="tx1"/>
                </a:solidFill>
                <a:latin typeface="Aptos"/>
              </a:rPr>
              <a:t>The </a:t>
            </a:r>
            <a:r>
              <a:rPr lang="en-CA" sz="3200" dirty="0" err="1">
                <a:solidFill>
                  <a:schemeClr val="tx1"/>
                </a:solidFill>
                <a:latin typeface="Aptos"/>
              </a:rPr>
              <a:t>iNCK</a:t>
            </a:r>
            <a:r>
              <a:rPr lang="en-CA" sz="3200" dirty="0">
                <a:solidFill>
                  <a:schemeClr val="tx1"/>
                </a:solidFill>
                <a:latin typeface="Aptos"/>
              </a:rPr>
              <a:t> platform may be useful for delivery of other MCH interventions, and in humanitarian settings</a:t>
            </a:r>
          </a:p>
          <a:p>
            <a:pPr marL="285750" indent="-285750">
              <a:buClr>
                <a:schemeClr val="dk1"/>
              </a:buClr>
              <a:buSzPct val="100000"/>
              <a:buFont typeface="Arial" panose="020B0604020202020204" pitchFamily="34" charset="0"/>
              <a:buChar char="•"/>
            </a:pPr>
            <a:endParaRPr lang="en-CA" sz="3200" dirty="0">
              <a:solidFill>
                <a:schemeClr val="tx1"/>
              </a:solidFill>
              <a:latin typeface="Aptos" panose="020B0004020202020204" pitchFamily="34" charset="0"/>
            </a:endParaRPr>
          </a:p>
          <a:p>
            <a:pPr marL="285750" indent="-285750">
              <a:buClr>
                <a:schemeClr val="dk1"/>
              </a:buClr>
              <a:buSzPct val="100000"/>
              <a:buFont typeface="Arial" panose="020B0604020202020204" pitchFamily="34" charset="0"/>
              <a:buChar char="•"/>
            </a:pPr>
            <a:r>
              <a:rPr lang="en-CA" sz="3200" dirty="0">
                <a:solidFill>
                  <a:schemeClr val="tx1"/>
                </a:solidFill>
                <a:latin typeface="Aptos"/>
              </a:rPr>
              <a:t>Ongoing cost-effectiveness analysis and partnerships to scale-up </a:t>
            </a:r>
            <a:r>
              <a:rPr lang="en-CA" sz="3200" dirty="0" err="1">
                <a:solidFill>
                  <a:schemeClr val="tx1"/>
                </a:solidFill>
                <a:latin typeface="Aptos"/>
              </a:rPr>
              <a:t>iNCK</a:t>
            </a:r>
            <a:r>
              <a:rPr lang="en-CA" sz="3200" dirty="0">
                <a:solidFill>
                  <a:schemeClr val="tx1"/>
                </a:solidFill>
                <a:latin typeface="Aptos"/>
              </a:rPr>
              <a:t> programme in Pakistan</a:t>
            </a:r>
          </a:p>
        </p:txBody>
      </p:sp>
      <p:pic>
        <p:nvPicPr>
          <p:cNvPr id="25" name="Picture 24">
            <a:extLst>
              <a:ext uri="{FF2B5EF4-FFF2-40B4-BE49-F238E27FC236}">
                <a16:creationId xmlns:a16="http://schemas.microsoft.com/office/drawing/2014/main" id="{11BFD823-E283-72AC-8193-CFF57CB982E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9257" y="382281"/>
            <a:ext cx="5954363" cy="3979118"/>
          </a:xfrm>
          <a:prstGeom prst="rect">
            <a:avLst/>
          </a:prstGeom>
          <a:ln w="38100" cap="sq">
            <a:noFill/>
            <a:prstDash val="solid"/>
            <a:miter lim="800000"/>
          </a:ln>
          <a:effectLst/>
        </p:spPr>
      </p:pic>
      <p:pic>
        <p:nvPicPr>
          <p:cNvPr id="6" name="Picture 5">
            <a:extLst>
              <a:ext uri="{FF2B5EF4-FFF2-40B4-BE49-F238E27FC236}">
                <a16:creationId xmlns:a16="http://schemas.microsoft.com/office/drawing/2014/main" id="{D0104629-BE3F-0920-2A96-3140D77AFFF4}"/>
              </a:ext>
            </a:extLst>
          </p:cNvPr>
          <p:cNvPicPr>
            <a:picLocks noChangeAspect="1"/>
          </p:cNvPicPr>
          <p:nvPr/>
        </p:nvPicPr>
        <p:blipFill>
          <a:blip r:embed="rId6">
            <a:extLst>
              <a:ext uri="{28A0092B-C50C-407E-A947-70E740481C1C}">
                <a14:useLocalDpi xmlns:a14="http://schemas.microsoft.com/office/drawing/2010/main" val="0"/>
              </a:ext>
            </a:extLst>
          </a:blip>
          <a:srcRect l="19853" r="25025" b="5387"/>
          <a:stretch>
            <a:fillRect/>
          </a:stretch>
        </p:blipFill>
        <p:spPr>
          <a:xfrm>
            <a:off x="759257" y="4497816"/>
            <a:ext cx="5954363" cy="4606198"/>
          </a:xfrm>
          <a:prstGeom prst="rect">
            <a:avLst/>
          </a:prstGeom>
        </p:spPr>
      </p:pic>
    </p:spTree>
    <p:extLst>
      <p:ext uri="{BB962C8B-B14F-4D97-AF65-F5344CB8AC3E}">
        <p14:creationId xmlns:p14="http://schemas.microsoft.com/office/powerpoint/2010/main" val="24127389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5D6CDD-DEBF-DB88-48B5-6A3CB0375367}"/>
            </a:ext>
          </a:extLst>
        </p:cNvPr>
        <p:cNvGrpSpPr/>
        <p:nvPr/>
      </p:nvGrpSpPr>
      <p:grpSpPr>
        <a:xfrm>
          <a:off x="0" y="0"/>
          <a:ext cx="0" cy="0"/>
          <a:chOff x="0" y="0"/>
          <a:chExt cx="0" cy="0"/>
        </a:xfrm>
      </p:grpSpPr>
      <p:grpSp>
        <p:nvGrpSpPr>
          <p:cNvPr id="15" name="Group 15">
            <a:extLst>
              <a:ext uri="{FF2B5EF4-FFF2-40B4-BE49-F238E27FC236}">
                <a16:creationId xmlns:a16="http://schemas.microsoft.com/office/drawing/2014/main" id="{CAC3059A-6DAB-EC94-E7C2-72612897975B}"/>
              </a:ext>
            </a:extLst>
          </p:cNvPr>
          <p:cNvGrpSpPr/>
          <p:nvPr/>
        </p:nvGrpSpPr>
        <p:grpSpPr>
          <a:xfrm rot="5400000">
            <a:off x="8552507" y="551507"/>
            <a:ext cx="1182986" cy="18288000"/>
            <a:chOff x="0" y="0"/>
            <a:chExt cx="311568" cy="4816593"/>
          </a:xfrm>
        </p:grpSpPr>
        <p:sp>
          <p:nvSpPr>
            <p:cNvPr id="16" name="Freeform 16">
              <a:extLst>
                <a:ext uri="{FF2B5EF4-FFF2-40B4-BE49-F238E27FC236}">
                  <a16:creationId xmlns:a16="http://schemas.microsoft.com/office/drawing/2014/main" id="{3292798B-3CD2-6490-8F6F-D9A82C97D606}"/>
                </a:ext>
              </a:extLst>
            </p:cNvPr>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txBody>
            <a:bodyPr/>
            <a:lstStyle/>
            <a:p>
              <a:endParaRPr lang="en-CA"/>
            </a:p>
          </p:txBody>
        </p:sp>
        <p:sp>
          <p:nvSpPr>
            <p:cNvPr id="17" name="TextBox 17">
              <a:extLst>
                <a:ext uri="{FF2B5EF4-FFF2-40B4-BE49-F238E27FC236}">
                  <a16:creationId xmlns:a16="http://schemas.microsoft.com/office/drawing/2014/main" id="{BBD3E195-B2CA-07E6-2CE3-A55D8F1952DA}"/>
                </a:ext>
              </a:extLst>
            </p:cNvPr>
            <p:cNvSpPr txBox="1"/>
            <p:nvPr/>
          </p:nvSpPr>
          <p:spPr>
            <a:xfrm>
              <a:off x="0" y="171450"/>
              <a:ext cx="311568" cy="4645143"/>
            </a:xfrm>
            <a:prstGeom prst="rect">
              <a:avLst/>
            </a:prstGeom>
          </p:spPr>
          <p:txBody>
            <a:bodyPr lIns="50800" tIns="50800" rIns="50800" bIns="50800" rtlCol="0" anchor="ctr"/>
            <a:lstStyle/>
            <a:p>
              <a:pPr marL="0" lvl="0" indent="0" algn="l">
                <a:lnSpc>
                  <a:spcPts val="8499"/>
                </a:lnSpc>
                <a:spcBef>
                  <a:spcPct val="0"/>
                </a:spcBef>
              </a:pPr>
              <a:endParaRPr/>
            </a:p>
          </p:txBody>
        </p:sp>
      </p:grpSp>
      <p:sp>
        <p:nvSpPr>
          <p:cNvPr id="18" name="Freeform 18">
            <a:extLst>
              <a:ext uri="{FF2B5EF4-FFF2-40B4-BE49-F238E27FC236}">
                <a16:creationId xmlns:a16="http://schemas.microsoft.com/office/drawing/2014/main" id="{002474C7-DB5B-CA52-B5FF-3980CE66FFEF}"/>
              </a:ext>
            </a:extLst>
          </p:cNvPr>
          <p:cNvSpPr/>
          <p:nvPr/>
        </p:nvSpPr>
        <p:spPr>
          <a:xfrm>
            <a:off x="-539" y="9176004"/>
            <a:ext cx="2752375" cy="102870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3"/>
            <a:stretch>
              <a:fillRect/>
            </a:stretch>
          </a:blipFill>
        </p:spPr>
        <p:txBody>
          <a:bodyPr/>
          <a:lstStyle/>
          <a:p>
            <a:endParaRPr lang="en-CA"/>
          </a:p>
        </p:txBody>
      </p:sp>
      <p:grpSp>
        <p:nvGrpSpPr>
          <p:cNvPr id="19" name="Group 19">
            <a:extLst>
              <a:ext uri="{FF2B5EF4-FFF2-40B4-BE49-F238E27FC236}">
                <a16:creationId xmlns:a16="http://schemas.microsoft.com/office/drawing/2014/main" id="{E4CFC619-E9F1-FB88-24C6-F5F1F5E21D88}"/>
              </a:ext>
            </a:extLst>
          </p:cNvPr>
          <p:cNvGrpSpPr/>
          <p:nvPr/>
        </p:nvGrpSpPr>
        <p:grpSpPr>
          <a:xfrm>
            <a:off x="16565291" y="9104014"/>
            <a:ext cx="1722709" cy="1182986"/>
            <a:chOff x="0" y="0"/>
            <a:chExt cx="1463276" cy="1004833"/>
          </a:xfrm>
        </p:grpSpPr>
        <p:sp>
          <p:nvSpPr>
            <p:cNvPr id="20" name="Freeform 20">
              <a:extLst>
                <a:ext uri="{FF2B5EF4-FFF2-40B4-BE49-F238E27FC236}">
                  <a16:creationId xmlns:a16="http://schemas.microsoft.com/office/drawing/2014/main" id="{1EE2010A-2713-C796-5BF8-974A3DFC1DB8}"/>
                </a:ext>
              </a:extLst>
            </p:cNvPr>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4"/>
              <a:stretch>
                <a:fillRect l="-32" r="-32"/>
              </a:stretch>
            </a:blipFill>
          </p:spPr>
          <p:txBody>
            <a:bodyPr/>
            <a:lstStyle/>
            <a:p>
              <a:endParaRPr lang="en-CA"/>
            </a:p>
          </p:txBody>
        </p:sp>
      </p:grpSp>
      <p:grpSp>
        <p:nvGrpSpPr>
          <p:cNvPr id="21" name="Group 21">
            <a:extLst>
              <a:ext uri="{FF2B5EF4-FFF2-40B4-BE49-F238E27FC236}">
                <a16:creationId xmlns:a16="http://schemas.microsoft.com/office/drawing/2014/main" id="{534AB91A-1AC6-A16B-96EA-5583B00BA9D1}"/>
              </a:ext>
            </a:extLst>
          </p:cNvPr>
          <p:cNvGrpSpPr/>
          <p:nvPr/>
        </p:nvGrpSpPr>
        <p:grpSpPr>
          <a:xfrm rot="-5400000">
            <a:off x="-4404170" y="4404170"/>
            <a:ext cx="9104014" cy="295673"/>
            <a:chOff x="0" y="0"/>
            <a:chExt cx="2397765" cy="77873"/>
          </a:xfrm>
        </p:grpSpPr>
        <p:sp>
          <p:nvSpPr>
            <p:cNvPr id="22" name="Freeform 22">
              <a:extLst>
                <a:ext uri="{FF2B5EF4-FFF2-40B4-BE49-F238E27FC236}">
                  <a16:creationId xmlns:a16="http://schemas.microsoft.com/office/drawing/2014/main" id="{63865F19-018A-B5CA-7A55-603F3413FB73}"/>
                </a:ext>
              </a:extLst>
            </p:cNvPr>
            <p:cNvSpPr/>
            <p:nvPr/>
          </p:nvSpPr>
          <p:spPr>
            <a:xfrm>
              <a:off x="0" y="0"/>
              <a:ext cx="2397765" cy="77873"/>
            </a:xfrm>
            <a:custGeom>
              <a:avLst/>
              <a:gdLst/>
              <a:ahLst/>
              <a:cxnLst/>
              <a:rect l="l" t="t" r="r" b="b"/>
              <a:pathLst>
                <a:path w="2397765" h="77873">
                  <a:moveTo>
                    <a:pt x="0" y="0"/>
                  </a:moveTo>
                  <a:lnTo>
                    <a:pt x="2397765" y="0"/>
                  </a:lnTo>
                  <a:lnTo>
                    <a:pt x="2397765" y="77873"/>
                  </a:lnTo>
                  <a:lnTo>
                    <a:pt x="0" y="77873"/>
                  </a:lnTo>
                  <a:close/>
                </a:path>
              </a:pathLst>
            </a:custGeom>
            <a:solidFill>
              <a:srgbClr val="F10808"/>
            </a:solidFill>
          </p:spPr>
          <p:txBody>
            <a:bodyPr/>
            <a:lstStyle/>
            <a:p>
              <a:endParaRPr lang="en-CA"/>
            </a:p>
          </p:txBody>
        </p:sp>
        <p:sp>
          <p:nvSpPr>
            <p:cNvPr id="23" name="TextBox 23">
              <a:extLst>
                <a:ext uri="{FF2B5EF4-FFF2-40B4-BE49-F238E27FC236}">
                  <a16:creationId xmlns:a16="http://schemas.microsoft.com/office/drawing/2014/main" id="{06F99691-CC9B-D90A-6E5F-DA4A20FF80D7}"/>
                </a:ext>
              </a:extLst>
            </p:cNvPr>
            <p:cNvSpPr txBox="1"/>
            <p:nvPr/>
          </p:nvSpPr>
          <p:spPr>
            <a:xfrm>
              <a:off x="0" y="-38100"/>
              <a:ext cx="2397765" cy="115973"/>
            </a:xfrm>
            <a:prstGeom prst="rect">
              <a:avLst/>
            </a:prstGeom>
          </p:spPr>
          <p:txBody>
            <a:bodyPr lIns="50800" tIns="50800" rIns="50800" bIns="50800" rtlCol="0" anchor="ctr"/>
            <a:lstStyle/>
            <a:p>
              <a:pPr algn="ctr">
                <a:lnSpc>
                  <a:spcPts val="3079"/>
                </a:lnSpc>
              </a:pPr>
              <a:endParaRPr/>
            </a:p>
          </p:txBody>
        </p:sp>
      </p:grpSp>
      <p:sp>
        <p:nvSpPr>
          <p:cNvPr id="4" name="TextBox 7">
            <a:extLst>
              <a:ext uri="{FF2B5EF4-FFF2-40B4-BE49-F238E27FC236}">
                <a16:creationId xmlns:a16="http://schemas.microsoft.com/office/drawing/2014/main" id="{0891E961-550F-E032-1681-621BBB532CD8}"/>
              </a:ext>
            </a:extLst>
          </p:cNvPr>
          <p:cNvSpPr txBox="1"/>
          <p:nvPr/>
        </p:nvSpPr>
        <p:spPr>
          <a:xfrm>
            <a:off x="1090862" y="749447"/>
            <a:ext cx="9900721" cy="1015663"/>
          </a:xfrm>
          <a:prstGeom prst="rect">
            <a:avLst/>
          </a:prstGeom>
        </p:spPr>
        <p:txBody>
          <a:bodyPr wrap="square" lIns="0" tIns="0" rIns="0" bIns="0" rtlCol="0" anchor="t">
            <a:spAutoFit/>
          </a:bodyPr>
          <a:lstStyle/>
          <a:p>
            <a:pPr lvl="0">
              <a:spcBef>
                <a:spcPct val="0"/>
              </a:spcBef>
              <a:defRPr/>
            </a:pPr>
            <a:r>
              <a:rPr lang="en-CA" sz="6600" b="1" dirty="0">
                <a:solidFill>
                  <a:sysClr val="windowText" lastClr="000000"/>
                </a:solidFill>
                <a:latin typeface="Neue Haas Grotesk Text Pro"/>
              </a:rPr>
              <a:t>Acknowledgements</a:t>
            </a:r>
            <a:endParaRPr lang="en-CA" sz="6600" b="1" dirty="0">
              <a:solidFill>
                <a:srgbClr val="3D9072"/>
              </a:solidFill>
              <a:latin typeface="Neue Haas Grotesk Text Pro"/>
            </a:endParaRPr>
          </a:p>
        </p:txBody>
      </p:sp>
      <p:pic>
        <p:nvPicPr>
          <p:cNvPr id="2" name="Picture 1" descr="A green circle with white text&#10;&#10;Description automatically generated">
            <a:extLst>
              <a:ext uri="{FF2B5EF4-FFF2-40B4-BE49-F238E27FC236}">
                <a16:creationId xmlns:a16="http://schemas.microsoft.com/office/drawing/2014/main" id="{601DA158-B238-5451-D94E-886AC7C7A9F2}"/>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90862" y="6266700"/>
            <a:ext cx="2634691" cy="1461773"/>
          </a:xfrm>
          <a:prstGeom prst="rect">
            <a:avLst/>
          </a:prstGeom>
        </p:spPr>
      </p:pic>
      <p:pic>
        <p:nvPicPr>
          <p:cNvPr id="3" name="Picture 6" descr="Aga Khan Health Services - AKDN">
            <a:extLst>
              <a:ext uri="{FF2B5EF4-FFF2-40B4-BE49-F238E27FC236}">
                <a16:creationId xmlns:a16="http://schemas.microsoft.com/office/drawing/2014/main" id="{9BF92E3B-5704-538C-288B-15BB8E2B6B2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97453" y="2771764"/>
            <a:ext cx="2190613" cy="113790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645C16A3-A00B-128D-759F-B3E2C122EF90}"/>
              </a:ext>
            </a:extLst>
          </p:cNvPr>
          <p:cNvPicPr>
            <a:picLocks noChangeAspect="1"/>
          </p:cNvPicPr>
          <p:nvPr/>
        </p:nvPicPr>
        <p:blipFill>
          <a:blip r:embed="rId7"/>
          <a:stretch>
            <a:fillRect/>
          </a:stretch>
        </p:blipFill>
        <p:spPr>
          <a:xfrm>
            <a:off x="1090862" y="2771764"/>
            <a:ext cx="2418123" cy="769259"/>
          </a:xfrm>
          <a:prstGeom prst="rect">
            <a:avLst/>
          </a:prstGeom>
        </p:spPr>
      </p:pic>
      <p:sp>
        <p:nvSpPr>
          <p:cNvPr id="7" name="Google Shape;382;p33">
            <a:extLst>
              <a:ext uri="{FF2B5EF4-FFF2-40B4-BE49-F238E27FC236}">
                <a16:creationId xmlns:a16="http://schemas.microsoft.com/office/drawing/2014/main" id="{4E9B84F0-24A0-E3EA-11F7-BBDEE7280BA4}"/>
              </a:ext>
            </a:extLst>
          </p:cNvPr>
          <p:cNvSpPr txBox="1">
            <a:spLocks/>
          </p:cNvSpPr>
          <p:nvPr/>
        </p:nvSpPr>
        <p:spPr>
          <a:xfrm>
            <a:off x="1090863" y="3425356"/>
            <a:ext cx="4343668" cy="2805349"/>
          </a:xfrm>
          <a:prstGeom prst="rect">
            <a:avLst/>
          </a:prstGeom>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60000" indent="-360000">
              <a:spcBef>
                <a:spcPts val="0"/>
              </a:spcBef>
              <a:buClr>
                <a:schemeClr val="dk1"/>
              </a:buClr>
              <a:buSzPct val="100000"/>
            </a:pPr>
            <a:r>
              <a:rPr lang="en-CA" sz="2800" dirty="0">
                <a:latin typeface="Aptos" panose="020B0004020202020204" pitchFamily="34" charset="0"/>
              </a:rPr>
              <a:t>Dr. Shaun Morris (co-PI)</a:t>
            </a:r>
          </a:p>
          <a:p>
            <a:pPr marL="360000" indent="-360000">
              <a:spcBef>
                <a:spcPts val="0"/>
              </a:spcBef>
              <a:buClr>
                <a:schemeClr val="dk1"/>
              </a:buClr>
              <a:buSzPct val="100000"/>
            </a:pPr>
            <a:r>
              <a:rPr lang="en-CA" sz="2800" dirty="0">
                <a:latin typeface="Aptos" panose="020B0004020202020204" pitchFamily="34" charset="0"/>
              </a:rPr>
              <a:t>Dr. Lisa Pell (co-PI)</a:t>
            </a:r>
          </a:p>
          <a:p>
            <a:pPr marL="360000" indent="-360000">
              <a:spcBef>
                <a:spcPts val="0"/>
              </a:spcBef>
              <a:buClr>
                <a:schemeClr val="dk1"/>
              </a:buClr>
              <a:buSzPct val="100000"/>
            </a:pPr>
            <a:r>
              <a:rPr lang="en-CA" sz="2800" dirty="0">
                <a:latin typeface="Aptos" panose="020B0004020202020204" pitchFamily="34" charset="0"/>
              </a:rPr>
              <a:t>Dr. Zulfiqar Bhutta</a:t>
            </a:r>
          </a:p>
          <a:p>
            <a:pPr marL="360000" indent="-360000">
              <a:spcBef>
                <a:spcPts val="0"/>
              </a:spcBef>
              <a:buClr>
                <a:schemeClr val="dk1"/>
              </a:buClr>
              <a:buSzPct val="100000"/>
            </a:pPr>
            <a:r>
              <a:rPr lang="en-CA" sz="2800" dirty="0">
                <a:latin typeface="Aptos" panose="020B0004020202020204" pitchFamily="34" charset="0"/>
              </a:rPr>
              <a:t>Dr. Diego Bassani</a:t>
            </a:r>
          </a:p>
          <a:p>
            <a:pPr marL="360000" indent="-360000">
              <a:spcBef>
                <a:spcPts val="0"/>
              </a:spcBef>
              <a:buClr>
                <a:schemeClr val="dk1"/>
              </a:buClr>
              <a:buSzPct val="100000"/>
            </a:pPr>
            <a:r>
              <a:rPr lang="en-CA" sz="2800" dirty="0">
                <a:latin typeface="Aptos" panose="020B0004020202020204" pitchFamily="34" charset="0"/>
              </a:rPr>
              <a:t>Dr. Adria Rose</a:t>
            </a:r>
          </a:p>
          <a:p>
            <a:pPr marL="360000" indent="-360000">
              <a:spcBef>
                <a:spcPts val="0"/>
              </a:spcBef>
              <a:buClr>
                <a:schemeClr val="dk1"/>
              </a:buClr>
              <a:buSzPct val="100000"/>
            </a:pPr>
            <a:r>
              <a:rPr lang="en-CA" sz="2800" dirty="0">
                <a:latin typeface="Aptos" panose="020B0004020202020204" pitchFamily="34" charset="0"/>
              </a:rPr>
              <a:t>Dr. Rachel Spitzer</a:t>
            </a:r>
          </a:p>
        </p:txBody>
      </p:sp>
      <p:sp>
        <p:nvSpPr>
          <p:cNvPr id="8" name="Google Shape;382;p33">
            <a:extLst>
              <a:ext uri="{FF2B5EF4-FFF2-40B4-BE49-F238E27FC236}">
                <a16:creationId xmlns:a16="http://schemas.microsoft.com/office/drawing/2014/main" id="{BD31FB9C-09BE-3A53-8B9D-7AC96F1C7DB3}"/>
              </a:ext>
            </a:extLst>
          </p:cNvPr>
          <p:cNvSpPr txBox="1">
            <a:spLocks/>
          </p:cNvSpPr>
          <p:nvPr/>
        </p:nvSpPr>
        <p:spPr>
          <a:xfrm>
            <a:off x="5651099" y="3909667"/>
            <a:ext cx="3728884" cy="3818806"/>
          </a:xfrm>
          <a:prstGeom prst="rect">
            <a:avLst/>
          </a:prstGeom>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60000" indent="-360000">
              <a:spcBef>
                <a:spcPts val="0"/>
              </a:spcBef>
              <a:buClr>
                <a:schemeClr val="dk1"/>
              </a:buClr>
              <a:buSzPct val="100000"/>
            </a:pPr>
            <a:r>
              <a:rPr lang="en-CA" sz="2800" dirty="0">
                <a:latin typeface="Aptos" panose="020B0004020202020204" pitchFamily="34" charset="0"/>
              </a:rPr>
              <a:t>Muhammad Yasin</a:t>
            </a:r>
          </a:p>
          <a:p>
            <a:pPr marL="360000" indent="-360000">
              <a:spcBef>
                <a:spcPts val="0"/>
              </a:spcBef>
              <a:buClr>
                <a:schemeClr val="dk1"/>
              </a:buClr>
              <a:buSzPct val="100000"/>
            </a:pPr>
            <a:r>
              <a:rPr lang="en-CA" sz="2800" dirty="0">
                <a:latin typeface="Aptos" panose="020B0004020202020204" pitchFamily="34" charset="0"/>
              </a:rPr>
              <a:t>Falak Madhani</a:t>
            </a:r>
          </a:p>
          <a:p>
            <a:pPr marL="360000" indent="-360000">
              <a:spcBef>
                <a:spcPts val="0"/>
              </a:spcBef>
              <a:buClr>
                <a:schemeClr val="dk1"/>
              </a:buClr>
              <a:buSzPct val="100000"/>
            </a:pPr>
            <a:r>
              <a:rPr lang="en-CA" sz="2800" dirty="0">
                <a:latin typeface="Aptos" panose="020B0004020202020204" pitchFamily="34" charset="0"/>
              </a:rPr>
              <a:t>Shariq Paracha</a:t>
            </a:r>
          </a:p>
          <a:p>
            <a:pPr marL="360000" indent="-360000">
              <a:spcBef>
                <a:spcPts val="0"/>
              </a:spcBef>
              <a:buClr>
                <a:schemeClr val="dk1"/>
              </a:buClr>
              <a:buSzPct val="100000"/>
            </a:pPr>
            <a:r>
              <a:rPr lang="en-CA" sz="2800" dirty="0">
                <a:latin typeface="Aptos" panose="020B0004020202020204" pitchFamily="34" charset="0"/>
              </a:rPr>
              <a:t>Dr. Sher Hafiz Khan</a:t>
            </a:r>
          </a:p>
          <a:p>
            <a:pPr marL="360000" indent="-360000">
              <a:spcBef>
                <a:spcPts val="0"/>
              </a:spcBef>
              <a:buClr>
                <a:schemeClr val="dk1"/>
              </a:buClr>
              <a:buSzPct val="100000"/>
            </a:pPr>
            <a:r>
              <a:rPr lang="en-CA" sz="2800" dirty="0">
                <a:latin typeface="Aptos" panose="020B0004020202020204" pitchFamily="34" charset="0"/>
              </a:rPr>
              <a:t>Nazia Jabeen</a:t>
            </a:r>
          </a:p>
          <a:p>
            <a:pPr marL="360000" indent="-360000">
              <a:spcBef>
                <a:spcPts val="0"/>
              </a:spcBef>
              <a:buClr>
                <a:schemeClr val="dk1"/>
              </a:buClr>
              <a:buSzPct val="100000"/>
            </a:pPr>
            <a:r>
              <a:rPr lang="en-CA" sz="2800" dirty="0">
                <a:latin typeface="Aptos" panose="020B0004020202020204" pitchFamily="34" charset="0"/>
              </a:rPr>
              <a:t>Faisal Ali</a:t>
            </a:r>
          </a:p>
          <a:p>
            <a:pPr marL="360000" indent="-360000">
              <a:spcBef>
                <a:spcPts val="0"/>
              </a:spcBef>
              <a:buClr>
                <a:schemeClr val="dk1"/>
              </a:buClr>
              <a:buSzPct val="100000"/>
            </a:pPr>
            <a:r>
              <a:rPr lang="en-CA" sz="2800" dirty="0">
                <a:latin typeface="Aptos" panose="020B0004020202020204" pitchFamily="34" charset="0"/>
              </a:rPr>
              <a:t>Masood Ali Khan</a:t>
            </a:r>
          </a:p>
          <a:p>
            <a:pPr marL="360000" indent="-360000">
              <a:spcBef>
                <a:spcPts val="0"/>
              </a:spcBef>
              <a:buClr>
                <a:schemeClr val="dk1"/>
              </a:buClr>
              <a:buSzPct val="100000"/>
            </a:pPr>
            <a:r>
              <a:rPr lang="en-CA" sz="2800" dirty="0">
                <a:latin typeface="Aptos" panose="020B0004020202020204" pitchFamily="34" charset="0"/>
              </a:rPr>
              <a:t>Dr. Sifat Wali </a:t>
            </a:r>
          </a:p>
          <a:p>
            <a:pPr marL="360000" indent="-360000">
              <a:spcBef>
                <a:spcPts val="0"/>
              </a:spcBef>
              <a:buClr>
                <a:schemeClr val="dk1"/>
              </a:buClr>
              <a:buSzPct val="100000"/>
            </a:pPr>
            <a:endParaRPr lang="en-CA" sz="2800" dirty="0">
              <a:latin typeface="Aptos" panose="020B0004020202020204" pitchFamily="34" charset="0"/>
            </a:endParaRPr>
          </a:p>
        </p:txBody>
      </p:sp>
      <p:sp>
        <p:nvSpPr>
          <p:cNvPr id="9" name="Google Shape;382;p33">
            <a:extLst>
              <a:ext uri="{FF2B5EF4-FFF2-40B4-BE49-F238E27FC236}">
                <a16:creationId xmlns:a16="http://schemas.microsoft.com/office/drawing/2014/main" id="{11B07F82-7127-D4A7-23EF-B9F0BBCBB939}"/>
              </a:ext>
            </a:extLst>
          </p:cNvPr>
          <p:cNvSpPr txBox="1">
            <a:spLocks/>
          </p:cNvSpPr>
          <p:nvPr/>
        </p:nvSpPr>
        <p:spPr>
          <a:xfrm>
            <a:off x="1090863" y="7642241"/>
            <a:ext cx="3601454" cy="1461773"/>
          </a:xfrm>
          <a:prstGeom prst="rect">
            <a:avLst/>
          </a:prstGeom>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60000" indent="-360000">
              <a:spcBef>
                <a:spcPts val="0"/>
              </a:spcBef>
              <a:buClr>
                <a:schemeClr val="dk1"/>
              </a:buClr>
              <a:buSzPct val="100000"/>
            </a:pPr>
            <a:r>
              <a:rPr lang="en-CA" sz="2800" dirty="0">
                <a:latin typeface="Aptos" panose="020B0004020202020204" pitchFamily="34" charset="0"/>
              </a:rPr>
              <a:t>Dr. Sajid Soofi</a:t>
            </a:r>
          </a:p>
          <a:p>
            <a:pPr marL="360000" indent="-360000">
              <a:spcBef>
                <a:spcPts val="0"/>
              </a:spcBef>
              <a:buClr>
                <a:schemeClr val="dk1"/>
              </a:buClr>
              <a:buSzPct val="100000"/>
            </a:pPr>
            <a:r>
              <a:rPr lang="en-CA" sz="2800" dirty="0">
                <a:latin typeface="Aptos" panose="020B0004020202020204" pitchFamily="34" charset="0"/>
              </a:rPr>
              <a:t>Imran Chauhadry</a:t>
            </a:r>
          </a:p>
          <a:p>
            <a:pPr marL="360000" indent="-360000">
              <a:spcBef>
                <a:spcPts val="0"/>
              </a:spcBef>
              <a:buClr>
                <a:schemeClr val="dk1"/>
              </a:buClr>
              <a:buSzPct val="100000"/>
            </a:pPr>
            <a:r>
              <a:rPr lang="en-CA" sz="2800" dirty="0">
                <a:latin typeface="Aptos" panose="020B0004020202020204" pitchFamily="34" charset="0"/>
              </a:rPr>
              <a:t>Karim Muhammad</a:t>
            </a:r>
          </a:p>
        </p:txBody>
      </p:sp>
      <p:sp>
        <p:nvSpPr>
          <p:cNvPr id="12" name="Google Shape;382;p33">
            <a:extLst>
              <a:ext uri="{FF2B5EF4-FFF2-40B4-BE49-F238E27FC236}">
                <a16:creationId xmlns:a16="http://schemas.microsoft.com/office/drawing/2014/main" id="{0C43E605-21F2-DFA4-FCF3-ADDEE11BC900}"/>
              </a:ext>
            </a:extLst>
          </p:cNvPr>
          <p:cNvSpPr txBox="1">
            <a:spLocks/>
          </p:cNvSpPr>
          <p:nvPr/>
        </p:nvSpPr>
        <p:spPr>
          <a:xfrm>
            <a:off x="3212885" y="1939151"/>
            <a:ext cx="3728884" cy="594975"/>
          </a:xfrm>
          <a:prstGeom prst="rect">
            <a:avLst/>
          </a:prstGeom>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Clr>
                <a:schemeClr val="dk1"/>
              </a:buClr>
              <a:buSzPct val="100000"/>
              <a:buNone/>
            </a:pPr>
            <a:r>
              <a:rPr lang="en-CA" sz="2800" b="1" u="sng" dirty="0">
                <a:latin typeface="Aptos" panose="020B0004020202020204" pitchFamily="34" charset="0"/>
              </a:rPr>
              <a:t>Research Team</a:t>
            </a:r>
          </a:p>
        </p:txBody>
      </p:sp>
      <p:sp>
        <p:nvSpPr>
          <p:cNvPr id="13" name="Google Shape;382;p33">
            <a:extLst>
              <a:ext uri="{FF2B5EF4-FFF2-40B4-BE49-F238E27FC236}">
                <a16:creationId xmlns:a16="http://schemas.microsoft.com/office/drawing/2014/main" id="{0F0B45F8-2AD8-ADED-E2D5-006ACBC9CBEC}"/>
              </a:ext>
            </a:extLst>
          </p:cNvPr>
          <p:cNvSpPr txBox="1">
            <a:spLocks/>
          </p:cNvSpPr>
          <p:nvPr/>
        </p:nvSpPr>
        <p:spPr>
          <a:xfrm>
            <a:off x="5723488" y="8023859"/>
            <a:ext cx="3601454" cy="1152145"/>
          </a:xfrm>
          <a:prstGeom prst="rect">
            <a:avLst/>
          </a:prstGeom>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60000" indent="-360000">
              <a:spcBef>
                <a:spcPts val="0"/>
              </a:spcBef>
              <a:buClr>
                <a:schemeClr val="dk1"/>
              </a:buClr>
              <a:buSzPct val="100000"/>
            </a:pPr>
            <a:r>
              <a:rPr lang="en-CA" sz="2800" dirty="0">
                <a:latin typeface="Aptos" panose="020B0004020202020204" pitchFamily="34" charset="0"/>
              </a:rPr>
              <a:t>Dr. Monica Taljaard</a:t>
            </a:r>
          </a:p>
          <a:p>
            <a:pPr marL="0" indent="0">
              <a:spcBef>
                <a:spcPts val="0"/>
              </a:spcBef>
              <a:buClr>
                <a:schemeClr val="dk1"/>
              </a:buClr>
              <a:buSzPct val="100000"/>
              <a:buNone/>
            </a:pPr>
            <a:r>
              <a:rPr lang="en-CA" sz="2800" dirty="0">
                <a:latin typeface="Aptos" panose="020B0004020202020204" pitchFamily="34" charset="0"/>
              </a:rPr>
              <a:t>(University of Ottawa)</a:t>
            </a:r>
          </a:p>
        </p:txBody>
      </p:sp>
      <p:sp>
        <p:nvSpPr>
          <p:cNvPr id="14" name="Google Shape;382;p33">
            <a:extLst>
              <a:ext uri="{FF2B5EF4-FFF2-40B4-BE49-F238E27FC236}">
                <a16:creationId xmlns:a16="http://schemas.microsoft.com/office/drawing/2014/main" id="{31A0A00D-0DAA-3326-E078-BD9FF0C399F4}"/>
              </a:ext>
            </a:extLst>
          </p:cNvPr>
          <p:cNvSpPr txBox="1">
            <a:spLocks/>
          </p:cNvSpPr>
          <p:nvPr/>
        </p:nvSpPr>
        <p:spPr>
          <a:xfrm>
            <a:off x="11667526" y="1946231"/>
            <a:ext cx="3728884" cy="594975"/>
          </a:xfrm>
          <a:prstGeom prst="rect">
            <a:avLst/>
          </a:prstGeom>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Clr>
                <a:schemeClr val="dk1"/>
              </a:buClr>
              <a:buSzPct val="100000"/>
              <a:buNone/>
            </a:pPr>
            <a:r>
              <a:rPr lang="en-CA" sz="2800" b="1" u="sng" dirty="0">
                <a:latin typeface="Aptos" panose="020B0004020202020204" pitchFamily="34" charset="0"/>
              </a:rPr>
              <a:t>Funders</a:t>
            </a:r>
          </a:p>
        </p:txBody>
      </p:sp>
      <p:pic>
        <p:nvPicPr>
          <p:cNvPr id="27" name="Picture 26" descr="A black text on a white background&#10;&#10;AI-generated content may be incorrect.">
            <a:extLst>
              <a:ext uri="{FF2B5EF4-FFF2-40B4-BE49-F238E27FC236}">
                <a16:creationId xmlns:a16="http://schemas.microsoft.com/office/drawing/2014/main" id="{783F52C2-5251-3CA9-5BD2-4EBC1E24FF5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04706" y="2635766"/>
            <a:ext cx="3462379" cy="1041253"/>
          </a:xfrm>
          <a:prstGeom prst="rect">
            <a:avLst/>
          </a:prstGeom>
        </p:spPr>
      </p:pic>
      <p:pic>
        <p:nvPicPr>
          <p:cNvPr id="7170" name="Picture 2">
            <a:extLst>
              <a:ext uri="{FF2B5EF4-FFF2-40B4-BE49-F238E27FC236}">
                <a16:creationId xmlns:a16="http://schemas.microsoft.com/office/drawing/2014/main" id="{0C16A8B8-498A-50EB-252A-5AAC8C29B1F9}"/>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3940857" y="2541206"/>
            <a:ext cx="3696169" cy="1137903"/>
          </a:xfrm>
          <a:prstGeom prst="rect">
            <a:avLst/>
          </a:prstGeom>
          <a:noFill/>
          <a:extLst>
            <a:ext uri="{909E8E84-426E-40DD-AFC4-6F175D3DCCD1}">
              <a14:hiddenFill xmlns:a14="http://schemas.microsoft.com/office/drawing/2010/main">
                <a:solidFill>
                  <a:srgbClr val="FFFFFF"/>
                </a:solidFill>
              </a14:hiddenFill>
            </a:ext>
          </a:extLst>
        </p:spPr>
      </p:pic>
      <p:sp>
        <p:nvSpPr>
          <p:cNvPr id="28" name="Google Shape;382;p33">
            <a:extLst>
              <a:ext uri="{FF2B5EF4-FFF2-40B4-BE49-F238E27FC236}">
                <a16:creationId xmlns:a16="http://schemas.microsoft.com/office/drawing/2014/main" id="{DC821E6A-D830-3E48-4870-ACD447875FB2}"/>
              </a:ext>
            </a:extLst>
          </p:cNvPr>
          <p:cNvSpPr txBox="1">
            <a:spLocks/>
          </p:cNvSpPr>
          <p:nvPr/>
        </p:nvSpPr>
        <p:spPr>
          <a:xfrm>
            <a:off x="11667526" y="4382771"/>
            <a:ext cx="3728884" cy="594975"/>
          </a:xfrm>
          <a:prstGeom prst="rect">
            <a:avLst/>
          </a:prstGeom>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Clr>
                <a:schemeClr val="dk1"/>
              </a:buClr>
              <a:buSzPct val="100000"/>
              <a:buNone/>
            </a:pPr>
            <a:r>
              <a:rPr lang="en-CA" sz="2800" b="1" u="sng" dirty="0">
                <a:latin typeface="Aptos" panose="020B0004020202020204" pitchFamily="34" charset="0"/>
              </a:rPr>
              <a:t>Partners</a:t>
            </a:r>
          </a:p>
        </p:txBody>
      </p:sp>
      <p:sp>
        <p:nvSpPr>
          <p:cNvPr id="29" name="Google Shape;382;p33">
            <a:extLst>
              <a:ext uri="{FF2B5EF4-FFF2-40B4-BE49-F238E27FC236}">
                <a16:creationId xmlns:a16="http://schemas.microsoft.com/office/drawing/2014/main" id="{770E22BF-8BA0-0772-945F-7A2A60C38481}"/>
              </a:ext>
            </a:extLst>
          </p:cNvPr>
          <p:cNvSpPr txBox="1">
            <a:spLocks/>
          </p:cNvSpPr>
          <p:nvPr/>
        </p:nvSpPr>
        <p:spPr>
          <a:xfrm>
            <a:off x="10031783" y="5037201"/>
            <a:ext cx="7000368" cy="2332819"/>
          </a:xfrm>
          <a:prstGeom prst="rect">
            <a:avLst/>
          </a:prstGeom>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spcAft>
                <a:spcPts val="800"/>
              </a:spcAft>
              <a:buClr>
                <a:schemeClr val="dk1"/>
              </a:buClr>
              <a:buSzPct val="100000"/>
              <a:buNone/>
            </a:pPr>
            <a:r>
              <a:rPr lang="en-CA" sz="2800" dirty="0">
                <a:latin typeface="Aptos" panose="020B0004020202020204" pitchFamily="34" charset="0"/>
              </a:rPr>
              <a:t>Lady Health Worker Programme</a:t>
            </a:r>
          </a:p>
          <a:p>
            <a:pPr marL="0" indent="0" algn="ctr">
              <a:spcBef>
                <a:spcPts val="0"/>
              </a:spcBef>
              <a:buClr>
                <a:schemeClr val="dk1"/>
              </a:buClr>
              <a:buSzPct val="100000"/>
              <a:buNone/>
            </a:pPr>
            <a:r>
              <a:rPr lang="en-CA" sz="2800" dirty="0">
                <a:latin typeface="Aptos" panose="020B0004020202020204" pitchFamily="34" charset="0"/>
              </a:rPr>
              <a:t>Gilgit-Baltistan Department of Health </a:t>
            </a:r>
          </a:p>
          <a:p>
            <a:pPr marL="0" indent="0" algn="ctr">
              <a:spcBef>
                <a:spcPts val="0"/>
              </a:spcBef>
              <a:spcAft>
                <a:spcPts val="800"/>
              </a:spcAft>
              <a:buClr>
                <a:schemeClr val="dk1"/>
              </a:buClr>
              <a:buSzPct val="100000"/>
              <a:buNone/>
            </a:pPr>
            <a:r>
              <a:rPr lang="en-CA" sz="2400" dirty="0">
                <a:latin typeface="Aptos" panose="020B0004020202020204" pitchFamily="34" charset="0"/>
              </a:rPr>
              <a:t>(Dr. Saleem-Ud-Din and Dr. Syed Sadiq Shah)</a:t>
            </a:r>
          </a:p>
          <a:p>
            <a:pPr marL="0" indent="0" algn="ctr">
              <a:spcBef>
                <a:spcPts val="0"/>
              </a:spcBef>
              <a:spcAft>
                <a:spcPts val="800"/>
              </a:spcAft>
              <a:buClr>
                <a:schemeClr val="dk1"/>
              </a:buClr>
              <a:buSzPct val="100000"/>
              <a:buNone/>
            </a:pPr>
            <a:r>
              <a:rPr lang="en-CA" sz="2800" dirty="0">
                <a:latin typeface="Aptos" panose="020B0004020202020204" pitchFamily="34" charset="0"/>
              </a:rPr>
              <a:t>Aga Khan Foundation, Pakistan</a:t>
            </a:r>
          </a:p>
        </p:txBody>
      </p:sp>
      <p:sp>
        <p:nvSpPr>
          <p:cNvPr id="30" name="Google Shape;382;p33">
            <a:extLst>
              <a:ext uri="{FF2B5EF4-FFF2-40B4-BE49-F238E27FC236}">
                <a16:creationId xmlns:a16="http://schemas.microsoft.com/office/drawing/2014/main" id="{D9EDCBE5-44DD-02A9-5D0A-9EE87D0C8826}"/>
              </a:ext>
            </a:extLst>
          </p:cNvPr>
          <p:cNvSpPr txBox="1">
            <a:spLocks/>
          </p:cNvSpPr>
          <p:nvPr/>
        </p:nvSpPr>
        <p:spPr>
          <a:xfrm>
            <a:off x="10218917" y="7804297"/>
            <a:ext cx="6626101" cy="1061401"/>
          </a:xfrm>
          <a:prstGeom prst="rect">
            <a:avLst/>
          </a:prstGeom>
        </p:spPr>
        <p:txBody>
          <a:bodyPr spcFirstLastPara="1" wrap="square"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Clr>
                <a:schemeClr val="dk1"/>
              </a:buClr>
              <a:buSzPct val="100000"/>
              <a:buNone/>
            </a:pPr>
            <a:r>
              <a:rPr lang="en-CA" sz="2800" b="1" u="sng" dirty="0">
                <a:latin typeface="Aptos" panose="020B0004020202020204" pitchFamily="34" charset="0"/>
              </a:rPr>
              <a:t>All participants, data collectors, supervisors, and drivers</a:t>
            </a:r>
          </a:p>
        </p:txBody>
      </p:sp>
    </p:spTree>
    <p:extLst>
      <p:ext uri="{BB962C8B-B14F-4D97-AF65-F5344CB8AC3E}">
        <p14:creationId xmlns:p14="http://schemas.microsoft.com/office/powerpoint/2010/main" val="1017203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56C72-1024-F10E-8859-0EDED2C15A29}"/>
            </a:ext>
          </a:extLst>
        </p:cNvPr>
        <p:cNvGrpSpPr/>
        <p:nvPr/>
      </p:nvGrpSpPr>
      <p:grpSpPr>
        <a:xfrm>
          <a:off x="0" y="0"/>
          <a:ext cx="0" cy="0"/>
          <a:chOff x="0" y="0"/>
          <a:chExt cx="0" cy="0"/>
        </a:xfrm>
      </p:grpSpPr>
      <p:grpSp>
        <p:nvGrpSpPr>
          <p:cNvPr id="4" name="Group 4">
            <a:extLst>
              <a:ext uri="{FF2B5EF4-FFF2-40B4-BE49-F238E27FC236}">
                <a16:creationId xmlns:a16="http://schemas.microsoft.com/office/drawing/2014/main" id="{95AE7152-7BAF-59F9-1C11-1C66AADB97C1}"/>
              </a:ext>
            </a:extLst>
          </p:cNvPr>
          <p:cNvGrpSpPr/>
          <p:nvPr/>
        </p:nvGrpSpPr>
        <p:grpSpPr>
          <a:xfrm rot="5400000">
            <a:off x="8362950" y="361950"/>
            <a:ext cx="1562100" cy="18288000"/>
            <a:chOff x="0" y="0"/>
            <a:chExt cx="411417" cy="4816593"/>
          </a:xfrm>
        </p:grpSpPr>
        <p:sp>
          <p:nvSpPr>
            <p:cNvPr id="5" name="Freeform 5">
              <a:extLst>
                <a:ext uri="{FF2B5EF4-FFF2-40B4-BE49-F238E27FC236}">
                  <a16:creationId xmlns:a16="http://schemas.microsoft.com/office/drawing/2014/main" id="{FF669756-34B8-1422-9236-D3271FA1308F}"/>
                </a:ext>
              </a:extLst>
            </p:cNvPr>
            <p:cNvSpPr/>
            <p:nvPr/>
          </p:nvSpPr>
          <p:spPr>
            <a:xfrm>
              <a:off x="0" y="0"/>
              <a:ext cx="411417" cy="4816592"/>
            </a:xfrm>
            <a:custGeom>
              <a:avLst/>
              <a:gdLst/>
              <a:ahLst/>
              <a:cxnLst/>
              <a:rect l="l" t="t" r="r" b="b"/>
              <a:pathLst>
                <a:path w="411417" h="4816592">
                  <a:moveTo>
                    <a:pt x="0" y="0"/>
                  </a:moveTo>
                  <a:lnTo>
                    <a:pt x="411417" y="0"/>
                  </a:lnTo>
                  <a:lnTo>
                    <a:pt x="411417" y="4816592"/>
                  </a:lnTo>
                  <a:lnTo>
                    <a:pt x="0" y="4816592"/>
                  </a:lnTo>
                  <a:close/>
                </a:path>
              </a:pathLst>
            </a:custGeom>
            <a:solidFill>
              <a:srgbClr val="FFFFFF"/>
            </a:solidFill>
          </p:spPr>
          <p:txBody>
            <a:bodyPr/>
            <a:lstStyle/>
            <a:p>
              <a:endParaRPr lang="en-CA"/>
            </a:p>
          </p:txBody>
        </p:sp>
        <p:sp>
          <p:nvSpPr>
            <p:cNvPr id="6" name="TextBox 6">
              <a:extLst>
                <a:ext uri="{FF2B5EF4-FFF2-40B4-BE49-F238E27FC236}">
                  <a16:creationId xmlns:a16="http://schemas.microsoft.com/office/drawing/2014/main" id="{A6C9E238-4D5F-6F84-DA74-4A5258218575}"/>
                </a:ext>
              </a:extLst>
            </p:cNvPr>
            <p:cNvSpPr txBox="1"/>
            <p:nvPr/>
          </p:nvSpPr>
          <p:spPr>
            <a:xfrm>
              <a:off x="0" y="171450"/>
              <a:ext cx="411417" cy="4645143"/>
            </a:xfrm>
            <a:prstGeom prst="rect">
              <a:avLst/>
            </a:prstGeom>
          </p:spPr>
          <p:txBody>
            <a:bodyPr lIns="50800" tIns="50800" rIns="50800" bIns="50800" rtlCol="0" anchor="ctr"/>
            <a:lstStyle/>
            <a:p>
              <a:pPr marL="0" lvl="0" indent="0" algn="l">
                <a:lnSpc>
                  <a:spcPts val="8499"/>
                </a:lnSpc>
                <a:spcBef>
                  <a:spcPct val="0"/>
                </a:spcBef>
              </a:pPr>
              <a:endParaRPr/>
            </a:p>
          </p:txBody>
        </p:sp>
      </p:grpSp>
      <p:grpSp>
        <p:nvGrpSpPr>
          <p:cNvPr id="7" name="Group 7">
            <a:extLst>
              <a:ext uri="{FF2B5EF4-FFF2-40B4-BE49-F238E27FC236}">
                <a16:creationId xmlns:a16="http://schemas.microsoft.com/office/drawing/2014/main" id="{99F5FB9B-D948-5360-DF23-6B669EC061DA}"/>
              </a:ext>
            </a:extLst>
          </p:cNvPr>
          <p:cNvGrpSpPr/>
          <p:nvPr/>
        </p:nvGrpSpPr>
        <p:grpSpPr>
          <a:xfrm>
            <a:off x="16013210" y="8724900"/>
            <a:ext cx="2274790" cy="1562100"/>
            <a:chOff x="0" y="0"/>
            <a:chExt cx="1463276" cy="1004833"/>
          </a:xfrm>
        </p:grpSpPr>
        <p:sp>
          <p:nvSpPr>
            <p:cNvPr id="8" name="Freeform 8">
              <a:extLst>
                <a:ext uri="{FF2B5EF4-FFF2-40B4-BE49-F238E27FC236}">
                  <a16:creationId xmlns:a16="http://schemas.microsoft.com/office/drawing/2014/main" id="{F4EB2499-FB4F-C2FF-2280-E57CDC11E1A3}"/>
                </a:ext>
              </a:extLst>
            </p:cNvPr>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3"/>
              <a:stretch>
                <a:fillRect l="-32" r="-32"/>
              </a:stretch>
            </a:blipFill>
          </p:spPr>
          <p:txBody>
            <a:bodyPr/>
            <a:lstStyle/>
            <a:p>
              <a:endParaRPr lang="en-CA"/>
            </a:p>
          </p:txBody>
        </p:sp>
      </p:grpSp>
      <p:sp>
        <p:nvSpPr>
          <p:cNvPr id="9" name="Freeform 9">
            <a:extLst>
              <a:ext uri="{FF2B5EF4-FFF2-40B4-BE49-F238E27FC236}">
                <a16:creationId xmlns:a16="http://schemas.microsoft.com/office/drawing/2014/main" id="{17E1B400-ACC2-F0B5-C927-84C9E9E91130}"/>
              </a:ext>
            </a:extLst>
          </p:cNvPr>
          <p:cNvSpPr/>
          <p:nvPr/>
        </p:nvSpPr>
        <p:spPr>
          <a:xfrm>
            <a:off x="-539" y="8715756"/>
            <a:ext cx="4179532" cy="1562100"/>
          </a:xfrm>
          <a:custGeom>
            <a:avLst/>
            <a:gdLst/>
            <a:ahLst/>
            <a:cxnLst/>
            <a:rect l="l" t="t" r="r" b="b"/>
            <a:pathLst>
              <a:path w="4179532" h="1562100">
                <a:moveTo>
                  <a:pt x="0" y="0"/>
                </a:moveTo>
                <a:lnTo>
                  <a:pt x="4179532" y="0"/>
                </a:lnTo>
                <a:lnTo>
                  <a:pt x="4179532" y="1562100"/>
                </a:lnTo>
                <a:lnTo>
                  <a:pt x="0" y="1562100"/>
                </a:lnTo>
                <a:lnTo>
                  <a:pt x="0" y="0"/>
                </a:lnTo>
                <a:close/>
              </a:path>
            </a:pathLst>
          </a:custGeom>
          <a:blipFill>
            <a:blip r:embed="rId4"/>
            <a:stretch>
              <a:fillRect/>
            </a:stretch>
          </a:blipFill>
        </p:spPr>
        <p:txBody>
          <a:bodyPr/>
          <a:lstStyle/>
          <a:p>
            <a:endParaRPr lang="en-CA"/>
          </a:p>
        </p:txBody>
      </p:sp>
      <p:grpSp>
        <p:nvGrpSpPr>
          <p:cNvPr id="10" name="Group 10">
            <a:extLst>
              <a:ext uri="{FF2B5EF4-FFF2-40B4-BE49-F238E27FC236}">
                <a16:creationId xmlns:a16="http://schemas.microsoft.com/office/drawing/2014/main" id="{73CFAFD7-6204-C686-3C1F-32276B529BAB}"/>
              </a:ext>
            </a:extLst>
          </p:cNvPr>
          <p:cNvGrpSpPr/>
          <p:nvPr/>
        </p:nvGrpSpPr>
        <p:grpSpPr>
          <a:xfrm>
            <a:off x="685799" y="565064"/>
            <a:ext cx="16880306" cy="3210378"/>
            <a:chOff x="-219384" y="-1594197"/>
            <a:chExt cx="11088400" cy="4280503"/>
          </a:xfrm>
        </p:grpSpPr>
        <p:sp>
          <p:nvSpPr>
            <p:cNvPr id="11" name="TextBox 11">
              <a:extLst>
                <a:ext uri="{FF2B5EF4-FFF2-40B4-BE49-F238E27FC236}">
                  <a16:creationId xmlns:a16="http://schemas.microsoft.com/office/drawing/2014/main" id="{35D97C98-F0C1-29A0-C8FA-949C241B94D9}"/>
                </a:ext>
              </a:extLst>
            </p:cNvPr>
            <p:cNvSpPr txBox="1"/>
            <p:nvPr/>
          </p:nvSpPr>
          <p:spPr>
            <a:xfrm>
              <a:off x="-219384" y="-1594197"/>
              <a:ext cx="11088400" cy="2462212"/>
            </a:xfrm>
            <a:prstGeom prst="rect">
              <a:avLst/>
            </a:prstGeom>
          </p:spPr>
          <p:txBody>
            <a:bodyPr wrap="square" lIns="0" tIns="0" rIns="0" bIns="0" rtlCol="0" anchor="t">
              <a:spAutoFit/>
            </a:bodyPr>
            <a:lstStyle/>
            <a:p>
              <a:pPr marL="0" lvl="0" indent="0" algn="ctr"/>
              <a:r>
                <a:rPr lang="en-US" sz="4000" b="1" dirty="0">
                  <a:solidFill>
                    <a:srgbClr val="FF0000"/>
                  </a:solidFill>
                  <a:latin typeface="Aptos" panose="020B0004020202020204" pitchFamily="34" charset="0"/>
                  <a:ea typeface="Calibri"/>
                  <a:cs typeface="Calibri"/>
                  <a:sym typeface="Proxima Nova Condensed Bold"/>
                </a:rPr>
                <a:t>An integrated newborn care kit to save newborn lives and improve health outcomes in Gilgit-Baltistan, Pakistan: An open-label cluster-</a:t>
              </a:r>
              <a:r>
                <a:rPr lang="en-US" sz="4000" b="1" dirty="0" err="1">
                  <a:solidFill>
                    <a:srgbClr val="FF0000"/>
                  </a:solidFill>
                  <a:latin typeface="Aptos" panose="020B0004020202020204" pitchFamily="34" charset="0"/>
                  <a:ea typeface="Calibri"/>
                  <a:cs typeface="Calibri"/>
                  <a:sym typeface="Proxima Nova Condensed Bold"/>
                </a:rPr>
                <a:t>randomised</a:t>
              </a:r>
              <a:r>
                <a:rPr lang="en-US" sz="4000" b="1" dirty="0">
                  <a:solidFill>
                    <a:srgbClr val="FF0000"/>
                  </a:solidFill>
                  <a:latin typeface="Aptos" panose="020B0004020202020204" pitchFamily="34" charset="0"/>
                  <a:ea typeface="Calibri"/>
                  <a:cs typeface="Calibri"/>
                  <a:sym typeface="Proxima Nova Condensed Bold"/>
                </a:rPr>
                <a:t> controlled trial</a:t>
              </a:r>
            </a:p>
          </p:txBody>
        </p:sp>
        <p:sp>
          <p:nvSpPr>
            <p:cNvPr id="12" name="TextBox 12">
              <a:extLst>
                <a:ext uri="{FF2B5EF4-FFF2-40B4-BE49-F238E27FC236}">
                  <a16:creationId xmlns:a16="http://schemas.microsoft.com/office/drawing/2014/main" id="{18FE5A52-85B4-D82A-1181-DFBDFC3F6C75}"/>
                </a:ext>
              </a:extLst>
            </p:cNvPr>
            <p:cNvSpPr txBox="1"/>
            <p:nvPr/>
          </p:nvSpPr>
          <p:spPr>
            <a:xfrm>
              <a:off x="-219384" y="1455200"/>
              <a:ext cx="11088400" cy="1231106"/>
            </a:xfrm>
            <a:prstGeom prst="rect">
              <a:avLst/>
            </a:prstGeom>
          </p:spPr>
          <p:txBody>
            <a:bodyPr lIns="0" tIns="0" rIns="0" bIns="0" rtlCol="0" anchor="t">
              <a:spAutoFit/>
            </a:bodyPr>
            <a:lstStyle/>
            <a:p>
              <a:pPr marL="0" lvl="0" indent="0" algn="ctr"/>
              <a:r>
                <a:rPr lang="en-US" sz="3000" b="1" dirty="0">
                  <a:latin typeface="Aptos" panose="020B0004020202020204" pitchFamily="34" charset="0"/>
                  <a:ea typeface="Calibri"/>
                  <a:cs typeface="Calibri"/>
                  <a:sym typeface="Touvlo"/>
                </a:rPr>
                <a:t>Daniel S. Farrar</a:t>
              </a:r>
              <a:r>
                <a:rPr lang="en-US" sz="3000" dirty="0">
                  <a:latin typeface="Aptos" panose="020B0004020202020204" pitchFamily="34" charset="0"/>
                  <a:ea typeface="Calibri"/>
                  <a:cs typeface="Calibri"/>
                  <a:sym typeface="Touvlo"/>
                </a:rPr>
                <a:t> for the GB iNCK Study Team</a:t>
              </a:r>
            </a:p>
            <a:p>
              <a:pPr marL="0" lvl="0" indent="0" algn="ctr"/>
              <a:r>
                <a:rPr lang="en-US" sz="3000" i="1" dirty="0">
                  <a:latin typeface="Aptos" panose="020B0004020202020204" pitchFamily="34" charset="0"/>
                  <a:ea typeface="Calibri"/>
                  <a:cs typeface="Calibri"/>
                  <a:sym typeface="Touvlo"/>
                  <a:hlinkClick r:id="rId5"/>
                </a:rPr>
                <a:t>daniel.farrar@sickkids.ca</a:t>
              </a:r>
              <a:r>
                <a:rPr lang="en-US" sz="3000" i="1" dirty="0">
                  <a:latin typeface="Aptos" panose="020B0004020202020204" pitchFamily="34" charset="0"/>
                  <a:ea typeface="Calibri"/>
                  <a:cs typeface="Calibri"/>
                  <a:sym typeface="Touvlo"/>
                </a:rPr>
                <a:t>, </a:t>
              </a:r>
              <a:r>
                <a:rPr lang="en-US" sz="3000" i="1" dirty="0">
                  <a:latin typeface="Aptos" panose="020B0004020202020204" pitchFamily="34" charset="0"/>
                  <a:ea typeface="Calibri"/>
                  <a:cs typeface="Calibri"/>
                  <a:sym typeface="Touvlo"/>
                  <a:hlinkClick r:id="rId6"/>
                </a:rPr>
                <a:t>shaun.morris@sickkids.ca</a:t>
              </a:r>
              <a:endParaRPr lang="en-US" sz="2000" i="1" dirty="0">
                <a:latin typeface="Aptos" panose="020B0004020202020204" pitchFamily="34" charset="0"/>
                <a:ea typeface="Calibri"/>
                <a:cs typeface="Calibri"/>
              </a:endParaRPr>
            </a:p>
          </p:txBody>
        </p:sp>
      </p:grpSp>
      <p:pic>
        <p:nvPicPr>
          <p:cNvPr id="15" name="Picture 14">
            <a:extLst>
              <a:ext uri="{FF2B5EF4-FFF2-40B4-BE49-F238E27FC236}">
                <a16:creationId xmlns:a16="http://schemas.microsoft.com/office/drawing/2014/main" id="{4C1C6870-62D9-C922-5735-F6CEB2256E03}"/>
              </a:ext>
            </a:extLst>
          </p:cNvPr>
          <p:cNvPicPr>
            <a:picLocks noChangeAspect="1"/>
          </p:cNvPicPr>
          <p:nvPr/>
        </p:nvPicPr>
        <p:blipFill>
          <a:blip r:embed="rId7"/>
          <a:srcRect l="16063" t="7004" r="30358" b="26013"/>
          <a:stretch>
            <a:fillRect/>
          </a:stretch>
        </p:blipFill>
        <p:spPr>
          <a:xfrm>
            <a:off x="2084746" y="4189417"/>
            <a:ext cx="4492567" cy="4628706"/>
          </a:xfrm>
          <a:prstGeom prst="rect">
            <a:avLst/>
          </a:prstGeom>
          <a:ln w="127000" cap="sq">
            <a:solidFill>
              <a:srgbClr val="000000"/>
            </a:solidFill>
            <a:miter lim="800000"/>
          </a:ln>
          <a:effectLst>
            <a:outerShdw blurRad="57150" dist="50800" dir="2700000" algn="tl" rotWithShape="0">
              <a:srgbClr val="000000">
                <a:alpha val="40000"/>
              </a:srgbClr>
            </a:outerShdw>
          </a:effectLst>
        </p:spPr>
      </p:pic>
      <p:cxnSp>
        <p:nvCxnSpPr>
          <p:cNvPr id="31" name="Straight Connector 30">
            <a:extLst>
              <a:ext uri="{FF2B5EF4-FFF2-40B4-BE49-F238E27FC236}">
                <a16:creationId xmlns:a16="http://schemas.microsoft.com/office/drawing/2014/main" id="{E7C90AAD-98EF-2440-2E6E-CB63198624E8}"/>
              </a:ext>
            </a:extLst>
          </p:cNvPr>
          <p:cNvCxnSpPr>
            <a:cxnSpLocks/>
          </p:cNvCxnSpPr>
          <p:nvPr/>
        </p:nvCxnSpPr>
        <p:spPr>
          <a:xfrm>
            <a:off x="685799" y="2621514"/>
            <a:ext cx="1688030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2" name="Picture 1" descr="Noor Khatoon: Maternal and neonatal child health services in a remote  valley in Pakistan">
            <a:extLst>
              <a:ext uri="{FF2B5EF4-FFF2-40B4-BE49-F238E27FC236}">
                <a16:creationId xmlns:a16="http://schemas.microsoft.com/office/drawing/2014/main" id="{662CC152-4DEC-B1C8-AC12-6060492ED256}"/>
              </a:ext>
            </a:extLst>
          </p:cNvPr>
          <p:cNvPicPr>
            <a:picLocks noChangeAspect="1"/>
          </p:cNvPicPr>
          <p:nvPr/>
        </p:nvPicPr>
        <p:blipFill>
          <a:blip r:embed="rId8">
            <a:extLst>
              <a:ext uri="{BEBA8EAE-BF5A-486C-A8C5-ECC9F3942E4B}">
                <a14:imgProps xmlns:a14="http://schemas.microsoft.com/office/drawing/2010/main">
                  <a14:imgLayer r:embed="rId9">
                    <a14:imgEffect>
                      <a14:artisticCutout/>
                    </a14:imgEffect>
                  </a14:imgLayer>
                </a14:imgProps>
              </a:ext>
            </a:extLst>
          </a:blip>
          <a:srcRect l="27376" t="9218" r="23289" b="338"/>
          <a:stretch>
            <a:fillRect/>
          </a:stretch>
        </p:blipFill>
        <p:spPr>
          <a:xfrm>
            <a:off x="7228287" y="4189417"/>
            <a:ext cx="3795329" cy="4644283"/>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6" name="Picture 15">
            <a:extLst>
              <a:ext uri="{FF2B5EF4-FFF2-40B4-BE49-F238E27FC236}">
                <a16:creationId xmlns:a16="http://schemas.microsoft.com/office/drawing/2014/main" id="{1DE58DF6-595B-8B66-0200-830F1BC5D318}"/>
              </a:ext>
            </a:extLst>
          </p:cNvPr>
          <p:cNvPicPr>
            <a:picLocks noChangeAspect="1"/>
          </p:cNvPicPr>
          <p:nvPr/>
        </p:nvPicPr>
        <p:blipFill>
          <a:blip r:embed="rId10">
            <a:extLst>
              <a:ext uri="{BEBA8EAE-BF5A-486C-A8C5-ECC9F3942E4B}">
                <a14:imgProps xmlns:a14="http://schemas.microsoft.com/office/drawing/2010/main">
                  <a14:imgLayer r:embed="rId11">
                    <a14:imgEffect>
                      <a14:artisticCutout/>
                    </a14:imgEffect>
                  </a14:imgLayer>
                </a14:imgProps>
              </a:ext>
            </a:extLst>
          </a:blip>
          <a:srcRect l="32923" t="1116" r="1572" b="762"/>
          <a:stretch>
            <a:fillRect/>
          </a:stretch>
        </p:blipFill>
        <p:spPr>
          <a:xfrm>
            <a:off x="11704844" y="4189417"/>
            <a:ext cx="4120006" cy="4628705"/>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5173455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48D18-A388-4658-B1D9-81105BE3BCCC}"/>
            </a:ext>
          </a:extLst>
        </p:cNvPr>
        <p:cNvGrpSpPr/>
        <p:nvPr/>
      </p:nvGrpSpPr>
      <p:grpSpPr>
        <a:xfrm>
          <a:off x="0" y="0"/>
          <a:ext cx="0" cy="0"/>
          <a:chOff x="0" y="0"/>
          <a:chExt cx="0" cy="0"/>
        </a:xfrm>
      </p:grpSpPr>
      <p:grpSp>
        <p:nvGrpSpPr>
          <p:cNvPr id="4" name="Group 4">
            <a:extLst>
              <a:ext uri="{FF2B5EF4-FFF2-40B4-BE49-F238E27FC236}">
                <a16:creationId xmlns:a16="http://schemas.microsoft.com/office/drawing/2014/main" id="{1201753A-7C86-73D4-A209-479A6D437F00}"/>
              </a:ext>
            </a:extLst>
          </p:cNvPr>
          <p:cNvGrpSpPr/>
          <p:nvPr/>
        </p:nvGrpSpPr>
        <p:grpSpPr>
          <a:xfrm rot="-5400000">
            <a:off x="-5014748" y="5014748"/>
            <a:ext cx="10287000" cy="257505"/>
            <a:chOff x="0" y="0"/>
            <a:chExt cx="2709333" cy="67820"/>
          </a:xfrm>
        </p:grpSpPr>
        <p:sp>
          <p:nvSpPr>
            <p:cNvPr id="5" name="Freeform 5">
              <a:extLst>
                <a:ext uri="{FF2B5EF4-FFF2-40B4-BE49-F238E27FC236}">
                  <a16:creationId xmlns:a16="http://schemas.microsoft.com/office/drawing/2014/main" id="{FB02CC9C-3E41-C1B7-6ED6-C364F7D1DDFF}"/>
                </a:ext>
              </a:extLst>
            </p:cNvPr>
            <p:cNvSpPr/>
            <p:nvPr/>
          </p:nvSpPr>
          <p:spPr>
            <a:xfrm>
              <a:off x="0" y="0"/>
              <a:ext cx="2709333" cy="67820"/>
            </a:xfrm>
            <a:custGeom>
              <a:avLst/>
              <a:gdLst/>
              <a:ahLst/>
              <a:cxnLst/>
              <a:rect l="l" t="t" r="r" b="b"/>
              <a:pathLst>
                <a:path w="2709333" h="67820">
                  <a:moveTo>
                    <a:pt x="0" y="0"/>
                  </a:moveTo>
                  <a:lnTo>
                    <a:pt x="2709333" y="0"/>
                  </a:lnTo>
                  <a:lnTo>
                    <a:pt x="2709333" y="67820"/>
                  </a:lnTo>
                  <a:lnTo>
                    <a:pt x="0" y="67820"/>
                  </a:lnTo>
                  <a:close/>
                </a:path>
              </a:pathLst>
            </a:custGeom>
            <a:solidFill>
              <a:srgbClr val="F10808"/>
            </a:solidFill>
          </p:spPr>
          <p:txBody>
            <a:bodyPr/>
            <a:lstStyle/>
            <a:p>
              <a:endParaRPr lang="en-CA"/>
            </a:p>
          </p:txBody>
        </p:sp>
        <p:sp>
          <p:nvSpPr>
            <p:cNvPr id="6" name="TextBox 6">
              <a:extLst>
                <a:ext uri="{FF2B5EF4-FFF2-40B4-BE49-F238E27FC236}">
                  <a16:creationId xmlns:a16="http://schemas.microsoft.com/office/drawing/2014/main" id="{85D401C7-77E8-F455-0841-353BE43FEEB3}"/>
                </a:ext>
              </a:extLst>
            </p:cNvPr>
            <p:cNvSpPr txBox="1"/>
            <p:nvPr/>
          </p:nvSpPr>
          <p:spPr>
            <a:xfrm>
              <a:off x="0" y="-38100"/>
              <a:ext cx="2709333" cy="105920"/>
            </a:xfrm>
            <a:prstGeom prst="rect">
              <a:avLst/>
            </a:prstGeom>
          </p:spPr>
          <p:txBody>
            <a:bodyPr lIns="50800" tIns="50800" rIns="50800" bIns="50800" rtlCol="0" anchor="ctr"/>
            <a:lstStyle/>
            <a:p>
              <a:pPr algn="ctr">
                <a:lnSpc>
                  <a:spcPts val="3079"/>
                </a:lnSpc>
              </a:pPr>
              <a:endParaRPr/>
            </a:p>
          </p:txBody>
        </p:sp>
      </p:grpSp>
      <p:grpSp>
        <p:nvGrpSpPr>
          <p:cNvPr id="11" name="Group 11">
            <a:extLst>
              <a:ext uri="{FF2B5EF4-FFF2-40B4-BE49-F238E27FC236}">
                <a16:creationId xmlns:a16="http://schemas.microsoft.com/office/drawing/2014/main" id="{0AD87202-308B-9B1F-B107-DBDDCF664791}"/>
              </a:ext>
            </a:extLst>
          </p:cNvPr>
          <p:cNvGrpSpPr/>
          <p:nvPr/>
        </p:nvGrpSpPr>
        <p:grpSpPr>
          <a:xfrm rot="5400000">
            <a:off x="8552507" y="551507"/>
            <a:ext cx="1182986" cy="18288000"/>
            <a:chOff x="0" y="0"/>
            <a:chExt cx="311568" cy="4816593"/>
          </a:xfrm>
        </p:grpSpPr>
        <p:sp>
          <p:nvSpPr>
            <p:cNvPr id="12" name="Freeform 12">
              <a:extLst>
                <a:ext uri="{FF2B5EF4-FFF2-40B4-BE49-F238E27FC236}">
                  <a16:creationId xmlns:a16="http://schemas.microsoft.com/office/drawing/2014/main" id="{938CD00C-0C20-8AD5-E2A9-7D550556DCC7}"/>
                </a:ext>
              </a:extLst>
            </p:cNvPr>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txBody>
            <a:bodyPr/>
            <a:lstStyle/>
            <a:p>
              <a:endParaRPr lang="en-CA"/>
            </a:p>
          </p:txBody>
        </p:sp>
        <p:sp>
          <p:nvSpPr>
            <p:cNvPr id="13" name="TextBox 13">
              <a:extLst>
                <a:ext uri="{FF2B5EF4-FFF2-40B4-BE49-F238E27FC236}">
                  <a16:creationId xmlns:a16="http://schemas.microsoft.com/office/drawing/2014/main" id="{BE8D5EBE-CEFF-29F3-2164-2F543F148C95}"/>
                </a:ext>
              </a:extLst>
            </p:cNvPr>
            <p:cNvSpPr txBox="1"/>
            <p:nvPr/>
          </p:nvSpPr>
          <p:spPr>
            <a:xfrm>
              <a:off x="0" y="171450"/>
              <a:ext cx="311568" cy="4645143"/>
            </a:xfrm>
            <a:prstGeom prst="rect">
              <a:avLst/>
            </a:prstGeom>
          </p:spPr>
          <p:txBody>
            <a:bodyPr lIns="50800" tIns="50800" rIns="50800" bIns="50800" rtlCol="0" anchor="ctr"/>
            <a:lstStyle/>
            <a:p>
              <a:pPr marL="0" lvl="0" indent="0" algn="l">
                <a:lnSpc>
                  <a:spcPts val="8499"/>
                </a:lnSpc>
                <a:spcBef>
                  <a:spcPct val="0"/>
                </a:spcBef>
              </a:pPr>
              <a:endParaRPr/>
            </a:p>
          </p:txBody>
        </p:sp>
      </p:grpSp>
      <p:sp>
        <p:nvSpPr>
          <p:cNvPr id="14" name="Freeform 14">
            <a:extLst>
              <a:ext uri="{FF2B5EF4-FFF2-40B4-BE49-F238E27FC236}">
                <a16:creationId xmlns:a16="http://schemas.microsoft.com/office/drawing/2014/main" id="{CD833E17-245C-5F24-F2DD-165AD6EFDC9C}"/>
              </a:ext>
            </a:extLst>
          </p:cNvPr>
          <p:cNvSpPr/>
          <p:nvPr/>
        </p:nvSpPr>
        <p:spPr>
          <a:xfrm>
            <a:off x="-539" y="9176004"/>
            <a:ext cx="2752375" cy="102870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3"/>
            <a:stretch>
              <a:fillRect/>
            </a:stretch>
          </a:blipFill>
        </p:spPr>
        <p:txBody>
          <a:bodyPr/>
          <a:lstStyle/>
          <a:p>
            <a:endParaRPr lang="en-CA"/>
          </a:p>
        </p:txBody>
      </p:sp>
      <p:grpSp>
        <p:nvGrpSpPr>
          <p:cNvPr id="15" name="Group 15">
            <a:extLst>
              <a:ext uri="{FF2B5EF4-FFF2-40B4-BE49-F238E27FC236}">
                <a16:creationId xmlns:a16="http://schemas.microsoft.com/office/drawing/2014/main" id="{067D7E99-BEB0-A73B-0971-997142EBA7B1}"/>
              </a:ext>
            </a:extLst>
          </p:cNvPr>
          <p:cNvGrpSpPr/>
          <p:nvPr/>
        </p:nvGrpSpPr>
        <p:grpSpPr>
          <a:xfrm>
            <a:off x="16565291" y="9104014"/>
            <a:ext cx="1722709" cy="1182986"/>
            <a:chOff x="0" y="0"/>
            <a:chExt cx="1463276" cy="1004833"/>
          </a:xfrm>
        </p:grpSpPr>
        <p:sp>
          <p:nvSpPr>
            <p:cNvPr id="16" name="Freeform 16">
              <a:extLst>
                <a:ext uri="{FF2B5EF4-FFF2-40B4-BE49-F238E27FC236}">
                  <a16:creationId xmlns:a16="http://schemas.microsoft.com/office/drawing/2014/main" id="{679C746C-1B72-B1E7-79D1-CB9E0241B246}"/>
                </a:ext>
              </a:extLst>
            </p:cNvPr>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4"/>
              <a:stretch>
                <a:fillRect l="-32" r="-32"/>
              </a:stretch>
            </a:blipFill>
          </p:spPr>
          <p:txBody>
            <a:bodyPr/>
            <a:lstStyle/>
            <a:p>
              <a:endParaRPr lang="en-CA"/>
            </a:p>
          </p:txBody>
        </p:sp>
      </p:grpSp>
      <p:grpSp>
        <p:nvGrpSpPr>
          <p:cNvPr id="23" name="Group 22">
            <a:extLst>
              <a:ext uri="{FF2B5EF4-FFF2-40B4-BE49-F238E27FC236}">
                <a16:creationId xmlns:a16="http://schemas.microsoft.com/office/drawing/2014/main" id="{E79AFB07-04BC-11D2-5D77-8B485064D099}"/>
              </a:ext>
            </a:extLst>
          </p:cNvPr>
          <p:cNvGrpSpPr/>
          <p:nvPr/>
        </p:nvGrpSpPr>
        <p:grpSpPr>
          <a:xfrm>
            <a:off x="10500853" y="586385"/>
            <a:ext cx="7227204" cy="4829717"/>
            <a:chOff x="10927963" y="660040"/>
            <a:chExt cx="6709063" cy="4483460"/>
          </a:xfrm>
        </p:grpSpPr>
        <p:pic>
          <p:nvPicPr>
            <p:cNvPr id="17" name="Picture 16">
              <a:extLst>
                <a:ext uri="{FF2B5EF4-FFF2-40B4-BE49-F238E27FC236}">
                  <a16:creationId xmlns:a16="http://schemas.microsoft.com/office/drawing/2014/main" id="{5E26F62B-9B96-7DB5-0043-6F43FB0E3A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27963" y="660040"/>
              <a:ext cx="6709063" cy="448346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19" name="Rectangle 18">
              <a:extLst>
                <a:ext uri="{FF2B5EF4-FFF2-40B4-BE49-F238E27FC236}">
                  <a16:creationId xmlns:a16="http://schemas.microsoft.com/office/drawing/2014/main" id="{ABBBB820-7B73-002F-A12F-01CF97E5A814}"/>
                </a:ext>
              </a:extLst>
            </p:cNvPr>
            <p:cNvSpPr/>
            <p:nvPr/>
          </p:nvSpPr>
          <p:spPr>
            <a:xfrm>
              <a:off x="11203246" y="838200"/>
              <a:ext cx="2910959" cy="278990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20" name="Rectangle 19">
            <a:extLst>
              <a:ext uri="{FF2B5EF4-FFF2-40B4-BE49-F238E27FC236}">
                <a16:creationId xmlns:a16="http://schemas.microsoft.com/office/drawing/2014/main" id="{6080A6A0-40CC-A987-4122-A89C60F7726A}"/>
              </a:ext>
            </a:extLst>
          </p:cNvPr>
          <p:cNvSpPr/>
          <p:nvPr/>
        </p:nvSpPr>
        <p:spPr>
          <a:xfrm>
            <a:off x="10766570" y="5806468"/>
            <a:ext cx="6695769" cy="3035625"/>
          </a:xfrm>
          <a:prstGeom prst="rect">
            <a:avLst/>
          </a:prstGeom>
          <a:solidFill>
            <a:srgbClr val="F2EDE6"/>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ctr">
              <a:buAutoNum type="alphaUcParenBoth"/>
            </a:pPr>
            <a:r>
              <a:rPr lang="en-CA" sz="3200" b="1" dirty="0">
                <a:solidFill>
                  <a:schemeClr val="tx1"/>
                </a:solidFill>
                <a:latin typeface="Aptos" panose="020B0004020202020204" pitchFamily="34" charset="0"/>
              </a:rPr>
              <a:t> Clean birth kit:</a:t>
            </a:r>
          </a:p>
          <a:p>
            <a:pPr algn="ctr"/>
            <a:endParaRPr lang="en-CA" sz="800" dirty="0">
              <a:solidFill>
                <a:schemeClr val="tx1"/>
              </a:solidFill>
              <a:latin typeface="Aptos" panose="020B0004020202020204" pitchFamily="34" charset="0"/>
            </a:endParaRPr>
          </a:p>
          <a:p>
            <a:pPr algn="ctr"/>
            <a:r>
              <a:rPr lang="en-CA" sz="2800" dirty="0">
                <a:solidFill>
                  <a:schemeClr val="tx1"/>
                </a:solidFill>
                <a:latin typeface="Aptos" panose="020B0004020202020204" pitchFamily="34" charset="0"/>
              </a:rPr>
              <a:t>Used at time of delivery regardless of location of delivery. Includes plastic     sheet, sterile blade, sterile cord clamp, gloves, and soap.</a:t>
            </a:r>
          </a:p>
        </p:txBody>
      </p:sp>
      <p:sp>
        <p:nvSpPr>
          <p:cNvPr id="21" name="TextBox 20">
            <a:extLst>
              <a:ext uri="{FF2B5EF4-FFF2-40B4-BE49-F238E27FC236}">
                <a16:creationId xmlns:a16="http://schemas.microsoft.com/office/drawing/2014/main" id="{BD469457-12E0-EB1E-FFA0-5F8ABAC890D5}"/>
              </a:ext>
            </a:extLst>
          </p:cNvPr>
          <p:cNvSpPr txBox="1"/>
          <p:nvPr/>
        </p:nvSpPr>
        <p:spPr>
          <a:xfrm>
            <a:off x="1105569" y="2910164"/>
            <a:ext cx="8547220" cy="4832092"/>
          </a:xfrm>
          <a:prstGeom prst="rect">
            <a:avLst/>
          </a:prstGeom>
          <a:noFill/>
        </p:spPr>
        <p:txBody>
          <a:bodyPr wrap="square" rtlCol="0">
            <a:spAutoFit/>
          </a:bodyPr>
          <a:lstStyle/>
          <a:p>
            <a:pPr marL="257175" indent="-257175" algn="ctr">
              <a:spcAft>
                <a:spcPts val="300"/>
              </a:spcAft>
              <a:buAutoNum type="alphaUcParenBoth"/>
            </a:pPr>
            <a:r>
              <a:rPr lang="en-CA" sz="3200" dirty="0">
                <a:latin typeface="Aptos" panose="020B0004020202020204" pitchFamily="34" charset="0"/>
                <a:ea typeface="Calibri" panose="020F0502020204030204" pitchFamily="34" charset="0"/>
              </a:rPr>
              <a:t> Clean birth kit</a:t>
            </a:r>
          </a:p>
          <a:p>
            <a:pPr algn="ctr">
              <a:spcAft>
                <a:spcPts val="300"/>
              </a:spcAft>
            </a:pPr>
            <a:r>
              <a:rPr lang="en-CA" sz="3200" dirty="0">
                <a:latin typeface="Aptos" panose="020B0004020202020204" pitchFamily="34" charset="0"/>
                <a:ea typeface="Calibri" panose="020F0502020204030204" pitchFamily="34" charset="0"/>
              </a:rPr>
              <a:t>(B) Chlorhexidine 4% gel</a:t>
            </a:r>
          </a:p>
          <a:p>
            <a:pPr algn="ctr">
              <a:spcAft>
                <a:spcPts val="300"/>
              </a:spcAft>
            </a:pPr>
            <a:r>
              <a:rPr lang="en-CA" sz="3200" dirty="0">
                <a:latin typeface="Aptos" panose="020B0004020202020204" pitchFamily="34" charset="0"/>
                <a:ea typeface="Calibri" panose="020F0502020204030204" pitchFamily="34" charset="0"/>
              </a:rPr>
              <a:t>(C) Three misoprostol tablets</a:t>
            </a:r>
          </a:p>
          <a:p>
            <a:pPr algn="ctr">
              <a:spcAft>
                <a:spcPts val="300"/>
              </a:spcAft>
            </a:pPr>
            <a:r>
              <a:rPr lang="en-CA" sz="3200" dirty="0">
                <a:latin typeface="Aptos" panose="020B0004020202020204" pitchFamily="34" charset="0"/>
                <a:ea typeface="Calibri" panose="020F0502020204030204" pitchFamily="34" charset="0"/>
              </a:rPr>
              <a:t>(D) Sunflower oil emollient</a:t>
            </a:r>
          </a:p>
          <a:p>
            <a:pPr algn="ctr">
              <a:spcAft>
                <a:spcPts val="300"/>
              </a:spcAft>
            </a:pPr>
            <a:r>
              <a:rPr lang="en-CA" sz="3200" dirty="0">
                <a:latin typeface="Aptos" panose="020B0004020202020204" pitchFamily="34" charset="0"/>
                <a:ea typeface="Calibri" panose="020F0502020204030204" pitchFamily="34" charset="0"/>
              </a:rPr>
              <a:t>(E) </a:t>
            </a:r>
            <a:r>
              <a:rPr lang="en-CA" sz="3200" dirty="0" err="1">
                <a:latin typeface="Aptos" panose="020B0004020202020204" pitchFamily="34" charset="0"/>
                <a:ea typeface="Calibri" panose="020F0502020204030204" pitchFamily="34" charset="0"/>
              </a:rPr>
              <a:t>ThermoSpot</a:t>
            </a:r>
            <a:r>
              <a:rPr lang="en-CA" sz="3200" baseline="30000" dirty="0" err="1">
                <a:latin typeface="Aptos" panose="020B0004020202020204" pitchFamily="34" charset="0"/>
                <a:ea typeface="Calibri" panose="020F0502020204030204" pitchFamily="34" charset="0"/>
              </a:rPr>
              <a:t>TM</a:t>
            </a:r>
            <a:r>
              <a:rPr lang="en-CA" sz="3200" dirty="0">
                <a:latin typeface="Aptos" panose="020B0004020202020204" pitchFamily="34" charset="0"/>
                <a:ea typeface="Calibri" panose="020F0502020204030204" pitchFamily="34" charset="0"/>
              </a:rPr>
              <a:t> thermoindicator sticker</a:t>
            </a:r>
          </a:p>
          <a:p>
            <a:pPr algn="ctr">
              <a:spcAft>
                <a:spcPts val="300"/>
              </a:spcAft>
            </a:pPr>
            <a:r>
              <a:rPr lang="en-CA" sz="3200" dirty="0">
                <a:latin typeface="Aptos" panose="020B0004020202020204" pitchFamily="34" charset="0"/>
                <a:ea typeface="Calibri" panose="020F0502020204030204" pitchFamily="34" charset="0"/>
              </a:rPr>
              <a:t>(F) Click-to-heat warmer</a:t>
            </a:r>
          </a:p>
          <a:p>
            <a:pPr algn="ctr">
              <a:spcAft>
                <a:spcPts val="300"/>
              </a:spcAft>
            </a:pPr>
            <a:r>
              <a:rPr lang="en-CA" sz="3200" dirty="0">
                <a:latin typeface="Aptos" panose="020B0004020202020204" pitchFamily="34" charset="0"/>
                <a:ea typeface="Calibri" panose="020F0502020204030204" pitchFamily="34" charset="0"/>
              </a:rPr>
              <a:t>(G) Fleece blanket</a:t>
            </a:r>
          </a:p>
          <a:p>
            <a:pPr algn="ctr">
              <a:spcAft>
                <a:spcPts val="300"/>
              </a:spcAft>
            </a:pPr>
            <a:r>
              <a:rPr lang="en-CA" sz="3200" dirty="0">
                <a:latin typeface="Aptos" panose="020B0004020202020204" pitchFamily="34" charset="0"/>
                <a:ea typeface="Calibri" panose="020F0502020204030204" pitchFamily="34" charset="0"/>
              </a:rPr>
              <a:t>(H/I) Pictorial diary and guide</a:t>
            </a:r>
          </a:p>
          <a:p>
            <a:pPr algn="ctr">
              <a:spcAft>
                <a:spcPts val="300"/>
              </a:spcAft>
            </a:pPr>
            <a:r>
              <a:rPr lang="en-CA" sz="3200" dirty="0">
                <a:latin typeface="Aptos" panose="020B0004020202020204" pitchFamily="34" charset="0"/>
                <a:ea typeface="Calibri" panose="020F0502020204030204" pitchFamily="34" charset="0"/>
              </a:rPr>
              <a:t>(J) Weighing scale</a:t>
            </a:r>
            <a:endParaRPr lang="en-US" sz="3200" dirty="0">
              <a:latin typeface="Aptos" panose="020B0004020202020204" pitchFamily="34" charset="0"/>
              <a:ea typeface="Verdana" panose="020B0604030504040204" pitchFamily="34" charset="0"/>
              <a:cs typeface="Times New Roman" panose="02020603050405020304" pitchFamily="18" charset="0"/>
            </a:endParaRPr>
          </a:p>
        </p:txBody>
      </p:sp>
      <p:sp>
        <p:nvSpPr>
          <p:cNvPr id="26" name="TextBox 25">
            <a:extLst>
              <a:ext uri="{FF2B5EF4-FFF2-40B4-BE49-F238E27FC236}">
                <a16:creationId xmlns:a16="http://schemas.microsoft.com/office/drawing/2014/main" id="{C12A7F2B-744C-D867-68BC-9AEE30A4596A}"/>
              </a:ext>
            </a:extLst>
          </p:cNvPr>
          <p:cNvSpPr txBox="1"/>
          <p:nvPr/>
        </p:nvSpPr>
        <p:spPr>
          <a:xfrm>
            <a:off x="1105569" y="7887986"/>
            <a:ext cx="8547220" cy="954107"/>
          </a:xfrm>
          <a:prstGeom prst="rect">
            <a:avLst/>
          </a:prstGeom>
          <a:noFill/>
        </p:spPr>
        <p:txBody>
          <a:bodyPr wrap="square" rtlCol="0">
            <a:spAutoFit/>
          </a:bodyPr>
          <a:lstStyle/>
          <a:p>
            <a:pPr algn="ctr"/>
            <a:r>
              <a:rPr lang="en-US" sz="2800" b="1" dirty="0">
                <a:latin typeface="Aptos" panose="020B0004020202020204" pitchFamily="34" charset="0"/>
                <a:ea typeface="Verdana" panose="020B0604030504040204" pitchFamily="34" charset="0"/>
                <a:cs typeface="Arial" panose="020B0604020202020204" pitchFamily="34" charset="0"/>
              </a:rPr>
              <a:t>Delivered to pregnant women by Lady Health Workers during the third trimester of pregnancy</a:t>
            </a:r>
          </a:p>
        </p:txBody>
      </p:sp>
      <p:sp>
        <p:nvSpPr>
          <p:cNvPr id="28" name="Rectangle: Rounded Corners 27">
            <a:extLst>
              <a:ext uri="{FF2B5EF4-FFF2-40B4-BE49-F238E27FC236}">
                <a16:creationId xmlns:a16="http://schemas.microsoft.com/office/drawing/2014/main" id="{C1F48F94-564A-71E9-BA27-EB5D8FD25077}"/>
              </a:ext>
            </a:extLst>
          </p:cNvPr>
          <p:cNvSpPr/>
          <p:nvPr/>
        </p:nvSpPr>
        <p:spPr>
          <a:xfrm>
            <a:off x="1010686" y="1533902"/>
            <a:ext cx="8736986" cy="1063598"/>
          </a:xfrm>
          <a:prstGeom prst="roundRect">
            <a:avLst/>
          </a:prstGeom>
          <a:solidFill>
            <a:srgbClr val="F2EDE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indent="0" algn="ctr">
              <a:buNone/>
            </a:pPr>
            <a:r>
              <a:rPr lang="en-CA" sz="2800" b="1" dirty="0">
                <a:solidFill>
                  <a:srgbClr val="000000"/>
                </a:solidFill>
                <a:latin typeface="Aptos" panose="020B0004020202020204" pitchFamily="34" charset="0"/>
              </a:rPr>
              <a:t>Portable               Easy-to-Use               Low-Cost</a:t>
            </a:r>
          </a:p>
          <a:p>
            <a:pPr marL="0" lvl="1" indent="0" algn="ctr">
              <a:buNone/>
            </a:pPr>
            <a:r>
              <a:rPr lang="en-CA" sz="2800" b="1" dirty="0">
                <a:solidFill>
                  <a:srgbClr val="000000"/>
                </a:solidFill>
                <a:latin typeface="Aptos" panose="020B0004020202020204" pitchFamily="34" charset="0"/>
              </a:rPr>
              <a:t>Integrated               Evidence-Based</a:t>
            </a:r>
          </a:p>
        </p:txBody>
      </p:sp>
      <p:sp>
        <p:nvSpPr>
          <p:cNvPr id="31" name="Rectangle 30">
            <a:extLst>
              <a:ext uri="{FF2B5EF4-FFF2-40B4-BE49-F238E27FC236}">
                <a16:creationId xmlns:a16="http://schemas.microsoft.com/office/drawing/2014/main" id="{37BBEA41-BF02-F9E0-A06A-231DB8EFD142}"/>
              </a:ext>
            </a:extLst>
          </p:cNvPr>
          <p:cNvSpPr/>
          <p:nvPr/>
        </p:nvSpPr>
        <p:spPr>
          <a:xfrm>
            <a:off x="3783843" y="2930303"/>
            <a:ext cx="3218664" cy="50607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extBox 7">
            <a:extLst>
              <a:ext uri="{FF2B5EF4-FFF2-40B4-BE49-F238E27FC236}">
                <a16:creationId xmlns:a16="http://schemas.microsoft.com/office/drawing/2014/main" id="{1483E819-8304-708D-AB03-2A5AC871D0BA}"/>
              </a:ext>
            </a:extLst>
          </p:cNvPr>
          <p:cNvSpPr txBox="1"/>
          <p:nvPr/>
        </p:nvSpPr>
        <p:spPr>
          <a:xfrm>
            <a:off x="257505" y="491577"/>
            <a:ext cx="10243348" cy="707886"/>
          </a:xfrm>
          <a:prstGeom prst="rect">
            <a:avLst/>
          </a:prstGeom>
        </p:spPr>
        <p:txBody>
          <a:bodyPr wrap="square" lIns="0" tIns="0" rIns="0" bIns="0" rtlCol="0" anchor="t">
            <a:spAutoFit/>
          </a:bodyPr>
          <a:lstStyle/>
          <a:p>
            <a:pPr lvl="0" algn="ctr"/>
            <a:r>
              <a:rPr lang="en-US" sz="4600" b="1" dirty="0">
                <a:latin typeface="Aptos" panose="020B0004020202020204" pitchFamily="34" charset="0"/>
                <a:ea typeface="Calibri"/>
                <a:cs typeface="Calibri"/>
                <a:sym typeface="Proxima Nova Condensed Bold"/>
              </a:rPr>
              <a:t>Integrated Newborn Care Kit (iNCK)</a:t>
            </a:r>
          </a:p>
        </p:txBody>
      </p:sp>
    </p:spTree>
    <p:extLst>
      <p:ext uri="{BB962C8B-B14F-4D97-AF65-F5344CB8AC3E}">
        <p14:creationId xmlns:p14="http://schemas.microsoft.com/office/powerpoint/2010/main" val="25671161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9DDF5-B734-884F-4C08-B78046BC7A3D}"/>
            </a:ext>
          </a:extLst>
        </p:cNvPr>
        <p:cNvGrpSpPr/>
        <p:nvPr/>
      </p:nvGrpSpPr>
      <p:grpSpPr>
        <a:xfrm>
          <a:off x="0" y="0"/>
          <a:ext cx="0" cy="0"/>
          <a:chOff x="0" y="0"/>
          <a:chExt cx="0" cy="0"/>
        </a:xfrm>
      </p:grpSpPr>
      <p:grpSp>
        <p:nvGrpSpPr>
          <p:cNvPr id="4" name="Group 4">
            <a:extLst>
              <a:ext uri="{FF2B5EF4-FFF2-40B4-BE49-F238E27FC236}">
                <a16:creationId xmlns:a16="http://schemas.microsoft.com/office/drawing/2014/main" id="{622A1473-334A-41C6-857C-D3502CF7800F}"/>
              </a:ext>
            </a:extLst>
          </p:cNvPr>
          <p:cNvGrpSpPr/>
          <p:nvPr/>
        </p:nvGrpSpPr>
        <p:grpSpPr>
          <a:xfrm rot="-5400000">
            <a:off x="-5014748" y="5014748"/>
            <a:ext cx="10287000" cy="257505"/>
            <a:chOff x="0" y="0"/>
            <a:chExt cx="2709333" cy="67820"/>
          </a:xfrm>
        </p:grpSpPr>
        <p:sp>
          <p:nvSpPr>
            <p:cNvPr id="5" name="Freeform 5">
              <a:extLst>
                <a:ext uri="{FF2B5EF4-FFF2-40B4-BE49-F238E27FC236}">
                  <a16:creationId xmlns:a16="http://schemas.microsoft.com/office/drawing/2014/main" id="{BEA034E4-82B2-770E-B0E5-672A0FDB4766}"/>
                </a:ext>
              </a:extLst>
            </p:cNvPr>
            <p:cNvSpPr/>
            <p:nvPr/>
          </p:nvSpPr>
          <p:spPr>
            <a:xfrm>
              <a:off x="0" y="0"/>
              <a:ext cx="2709333" cy="67820"/>
            </a:xfrm>
            <a:custGeom>
              <a:avLst/>
              <a:gdLst/>
              <a:ahLst/>
              <a:cxnLst/>
              <a:rect l="l" t="t" r="r" b="b"/>
              <a:pathLst>
                <a:path w="2709333" h="67820">
                  <a:moveTo>
                    <a:pt x="0" y="0"/>
                  </a:moveTo>
                  <a:lnTo>
                    <a:pt x="2709333" y="0"/>
                  </a:lnTo>
                  <a:lnTo>
                    <a:pt x="2709333" y="67820"/>
                  </a:lnTo>
                  <a:lnTo>
                    <a:pt x="0" y="67820"/>
                  </a:lnTo>
                  <a:close/>
                </a:path>
              </a:pathLst>
            </a:custGeom>
            <a:solidFill>
              <a:srgbClr val="F10808"/>
            </a:solidFill>
          </p:spPr>
          <p:txBody>
            <a:bodyPr/>
            <a:lstStyle/>
            <a:p>
              <a:endParaRPr lang="en-CA"/>
            </a:p>
          </p:txBody>
        </p:sp>
        <p:sp>
          <p:nvSpPr>
            <p:cNvPr id="6" name="TextBox 6">
              <a:extLst>
                <a:ext uri="{FF2B5EF4-FFF2-40B4-BE49-F238E27FC236}">
                  <a16:creationId xmlns:a16="http://schemas.microsoft.com/office/drawing/2014/main" id="{660CC327-EA6B-F914-4CFD-9BB930BC4C46}"/>
                </a:ext>
              </a:extLst>
            </p:cNvPr>
            <p:cNvSpPr txBox="1"/>
            <p:nvPr/>
          </p:nvSpPr>
          <p:spPr>
            <a:xfrm>
              <a:off x="0" y="-38100"/>
              <a:ext cx="2709333" cy="105920"/>
            </a:xfrm>
            <a:prstGeom prst="rect">
              <a:avLst/>
            </a:prstGeom>
          </p:spPr>
          <p:txBody>
            <a:bodyPr lIns="50800" tIns="50800" rIns="50800" bIns="50800" rtlCol="0" anchor="ctr"/>
            <a:lstStyle/>
            <a:p>
              <a:pPr algn="ctr">
                <a:lnSpc>
                  <a:spcPts val="3079"/>
                </a:lnSpc>
              </a:pPr>
              <a:endParaRPr/>
            </a:p>
          </p:txBody>
        </p:sp>
      </p:grpSp>
      <p:grpSp>
        <p:nvGrpSpPr>
          <p:cNvPr id="11" name="Group 11">
            <a:extLst>
              <a:ext uri="{FF2B5EF4-FFF2-40B4-BE49-F238E27FC236}">
                <a16:creationId xmlns:a16="http://schemas.microsoft.com/office/drawing/2014/main" id="{C535EBC9-CA21-7FD7-A39D-276D776059CE}"/>
              </a:ext>
            </a:extLst>
          </p:cNvPr>
          <p:cNvGrpSpPr/>
          <p:nvPr/>
        </p:nvGrpSpPr>
        <p:grpSpPr>
          <a:xfrm rot="5400000">
            <a:off x="8552507" y="551507"/>
            <a:ext cx="1182986" cy="18288000"/>
            <a:chOff x="0" y="0"/>
            <a:chExt cx="311568" cy="4816593"/>
          </a:xfrm>
        </p:grpSpPr>
        <p:sp>
          <p:nvSpPr>
            <p:cNvPr id="12" name="Freeform 12">
              <a:extLst>
                <a:ext uri="{FF2B5EF4-FFF2-40B4-BE49-F238E27FC236}">
                  <a16:creationId xmlns:a16="http://schemas.microsoft.com/office/drawing/2014/main" id="{4308C27D-A6C5-7430-7CF8-34BECC158A8D}"/>
                </a:ext>
              </a:extLst>
            </p:cNvPr>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txBody>
            <a:bodyPr/>
            <a:lstStyle/>
            <a:p>
              <a:endParaRPr lang="en-CA"/>
            </a:p>
          </p:txBody>
        </p:sp>
        <p:sp>
          <p:nvSpPr>
            <p:cNvPr id="13" name="TextBox 13">
              <a:extLst>
                <a:ext uri="{FF2B5EF4-FFF2-40B4-BE49-F238E27FC236}">
                  <a16:creationId xmlns:a16="http://schemas.microsoft.com/office/drawing/2014/main" id="{3F61E324-7AEA-E782-8E64-B2A83165716B}"/>
                </a:ext>
              </a:extLst>
            </p:cNvPr>
            <p:cNvSpPr txBox="1"/>
            <p:nvPr/>
          </p:nvSpPr>
          <p:spPr>
            <a:xfrm>
              <a:off x="0" y="171450"/>
              <a:ext cx="311568" cy="4645143"/>
            </a:xfrm>
            <a:prstGeom prst="rect">
              <a:avLst/>
            </a:prstGeom>
          </p:spPr>
          <p:txBody>
            <a:bodyPr lIns="50800" tIns="50800" rIns="50800" bIns="50800" rtlCol="0" anchor="ctr"/>
            <a:lstStyle/>
            <a:p>
              <a:pPr marL="0" lvl="0" indent="0" algn="l">
                <a:lnSpc>
                  <a:spcPts val="8499"/>
                </a:lnSpc>
                <a:spcBef>
                  <a:spcPct val="0"/>
                </a:spcBef>
              </a:pPr>
              <a:endParaRPr/>
            </a:p>
          </p:txBody>
        </p:sp>
      </p:grpSp>
      <p:sp>
        <p:nvSpPr>
          <p:cNvPr id="14" name="Freeform 14">
            <a:extLst>
              <a:ext uri="{FF2B5EF4-FFF2-40B4-BE49-F238E27FC236}">
                <a16:creationId xmlns:a16="http://schemas.microsoft.com/office/drawing/2014/main" id="{0C138C34-BB50-DA87-826C-6E472BE343B8}"/>
              </a:ext>
            </a:extLst>
          </p:cNvPr>
          <p:cNvSpPr/>
          <p:nvPr/>
        </p:nvSpPr>
        <p:spPr>
          <a:xfrm>
            <a:off x="-539" y="9176004"/>
            <a:ext cx="2752375" cy="102870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3"/>
            <a:stretch>
              <a:fillRect/>
            </a:stretch>
          </a:blipFill>
        </p:spPr>
        <p:txBody>
          <a:bodyPr/>
          <a:lstStyle/>
          <a:p>
            <a:endParaRPr lang="en-CA"/>
          </a:p>
        </p:txBody>
      </p:sp>
      <p:grpSp>
        <p:nvGrpSpPr>
          <p:cNvPr id="15" name="Group 15">
            <a:extLst>
              <a:ext uri="{FF2B5EF4-FFF2-40B4-BE49-F238E27FC236}">
                <a16:creationId xmlns:a16="http://schemas.microsoft.com/office/drawing/2014/main" id="{38B244B4-991A-3C80-E982-A25331B4B470}"/>
              </a:ext>
            </a:extLst>
          </p:cNvPr>
          <p:cNvGrpSpPr/>
          <p:nvPr/>
        </p:nvGrpSpPr>
        <p:grpSpPr>
          <a:xfrm>
            <a:off x="16565291" y="9104014"/>
            <a:ext cx="1722709" cy="1182986"/>
            <a:chOff x="0" y="0"/>
            <a:chExt cx="1463276" cy="1004833"/>
          </a:xfrm>
        </p:grpSpPr>
        <p:sp>
          <p:nvSpPr>
            <p:cNvPr id="16" name="Freeform 16">
              <a:extLst>
                <a:ext uri="{FF2B5EF4-FFF2-40B4-BE49-F238E27FC236}">
                  <a16:creationId xmlns:a16="http://schemas.microsoft.com/office/drawing/2014/main" id="{B2C61C39-FCA4-2C16-4E29-71C07493C8BA}"/>
                </a:ext>
              </a:extLst>
            </p:cNvPr>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4"/>
              <a:stretch>
                <a:fillRect l="-32" r="-32"/>
              </a:stretch>
            </a:blipFill>
          </p:spPr>
          <p:txBody>
            <a:bodyPr/>
            <a:lstStyle/>
            <a:p>
              <a:endParaRPr lang="en-CA"/>
            </a:p>
          </p:txBody>
        </p:sp>
      </p:grpSp>
      <p:grpSp>
        <p:nvGrpSpPr>
          <p:cNvPr id="23" name="Group 22">
            <a:extLst>
              <a:ext uri="{FF2B5EF4-FFF2-40B4-BE49-F238E27FC236}">
                <a16:creationId xmlns:a16="http://schemas.microsoft.com/office/drawing/2014/main" id="{5056711F-AC61-D535-12FD-2875CF821FB0}"/>
              </a:ext>
            </a:extLst>
          </p:cNvPr>
          <p:cNvGrpSpPr/>
          <p:nvPr/>
        </p:nvGrpSpPr>
        <p:grpSpPr>
          <a:xfrm>
            <a:off x="10500853" y="586385"/>
            <a:ext cx="7227204" cy="4829717"/>
            <a:chOff x="10927963" y="660040"/>
            <a:chExt cx="6709063" cy="4483460"/>
          </a:xfrm>
        </p:grpSpPr>
        <p:pic>
          <p:nvPicPr>
            <p:cNvPr id="17" name="Picture 16">
              <a:extLst>
                <a:ext uri="{FF2B5EF4-FFF2-40B4-BE49-F238E27FC236}">
                  <a16:creationId xmlns:a16="http://schemas.microsoft.com/office/drawing/2014/main" id="{E6A2CA78-D359-7154-69F1-9EBF908381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27963" y="660040"/>
              <a:ext cx="6709063" cy="448346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19" name="Rectangle 18">
              <a:extLst>
                <a:ext uri="{FF2B5EF4-FFF2-40B4-BE49-F238E27FC236}">
                  <a16:creationId xmlns:a16="http://schemas.microsoft.com/office/drawing/2014/main" id="{769EA633-564A-068B-288A-3266C86D6CC9}"/>
                </a:ext>
              </a:extLst>
            </p:cNvPr>
            <p:cNvSpPr/>
            <p:nvPr/>
          </p:nvSpPr>
          <p:spPr>
            <a:xfrm>
              <a:off x="11790497" y="3579526"/>
              <a:ext cx="520259" cy="117742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20" name="Rectangle 19">
            <a:extLst>
              <a:ext uri="{FF2B5EF4-FFF2-40B4-BE49-F238E27FC236}">
                <a16:creationId xmlns:a16="http://schemas.microsoft.com/office/drawing/2014/main" id="{63DA9906-C6AF-61EF-33D6-22C389358AB8}"/>
              </a:ext>
            </a:extLst>
          </p:cNvPr>
          <p:cNvSpPr/>
          <p:nvPr/>
        </p:nvSpPr>
        <p:spPr>
          <a:xfrm>
            <a:off x="10766570" y="5806468"/>
            <a:ext cx="6695769" cy="3035625"/>
          </a:xfrm>
          <a:prstGeom prst="rect">
            <a:avLst/>
          </a:prstGeom>
          <a:solidFill>
            <a:srgbClr val="F2EDE6"/>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3200" b="1" dirty="0">
                <a:solidFill>
                  <a:schemeClr val="tx1"/>
                </a:solidFill>
                <a:latin typeface="Aptos" panose="020B0004020202020204" pitchFamily="34" charset="0"/>
              </a:rPr>
              <a:t>(B) Chlorhexidine 4% gel:</a:t>
            </a:r>
          </a:p>
          <a:p>
            <a:pPr algn="ctr"/>
            <a:endParaRPr lang="en-CA" sz="800" dirty="0">
              <a:solidFill>
                <a:schemeClr val="tx1"/>
              </a:solidFill>
              <a:latin typeface="Aptos" panose="020B0004020202020204" pitchFamily="34" charset="0"/>
            </a:endParaRPr>
          </a:p>
          <a:p>
            <a:pPr algn="ctr"/>
            <a:r>
              <a:rPr lang="en-US" sz="2800" dirty="0">
                <a:solidFill>
                  <a:schemeClr val="tx1"/>
                </a:solidFill>
                <a:latin typeface="Aptos" panose="020B0004020202020204" pitchFamily="34" charset="0"/>
              </a:rPr>
              <a:t>Applied to umbilical stump once daily from days 1–10 after delivery.</a:t>
            </a:r>
          </a:p>
        </p:txBody>
      </p:sp>
      <p:sp>
        <p:nvSpPr>
          <p:cNvPr id="21" name="TextBox 20">
            <a:extLst>
              <a:ext uri="{FF2B5EF4-FFF2-40B4-BE49-F238E27FC236}">
                <a16:creationId xmlns:a16="http://schemas.microsoft.com/office/drawing/2014/main" id="{92FC5CFB-C3CE-34E5-2AA7-17F40A62DCED}"/>
              </a:ext>
            </a:extLst>
          </p:cNvPr>
          <p:cNvSpPr txBox="1"/>
          <p:nvPr/>
        </p:nvSpPr>
        <p:spPr>
          <a:xfrm>
            <a:off x="1105569" y="2910164"/>
            <a:ext cx="8547220" cy="4832092"/>
          </a:xfrm>
          <a:prstGeom prst="rect">
            <a:avLst/>
          </a:prstGeom>
          <a:noFill/>
        </p:spPr>
        <p:txBody>
          <a:bodyPr wrap="square" rtlCol="0">
            <a:spAutoFit/>
          </a:bodyPr>
          <a:lstStyle/>
          <a:p>
            <a:pPr marL="257175" indent="-257175" algn="ctr">
              <a:spcAft>
                <a:spcPts val="300"/>
              </a:spcAft>
              <a:buAutoNum type="alphaUcParenBoth"/>
            </a:pPr>
            <a:r>
              <a:rPr lang="en-CA" sz="3200" dirty="0">
                <a:latin typeface="Aptos" panose="020B0004020202020204" pitchFamily="34" charset="0"/>
                <a:ea typeface="Calibri" panose="020F0502020204030204" pitchFamily="34" charset="0"/>
              </a:rPr>
              <a:t> Clean birth kit</a:t>
            </a:r>
          </a:p>
          <a:p>
            <a:pPr algn="ctr">
              <a:spcAft>
                <a:spcPts val="300"/>
              </a:spcAft>
            </a:pPr>
            <a:r>
              <a:rPr lang="en-CA" sz="3200" dirty="0">
                <a:latin typeface="Aptos" panose="020B0004020202020204" pitchFamily="34" charset="0"/>
                <a:ea typeface="Calibri" panose="020F0502020204030204" pitchFamily="34" charset="0"/>
              </a:rPr>
              <a:t>(B) Chlorhexidine 4% gel</a:t>
            </a:r>
          </a:p>
          <a:p>
            <a:pPr algn="ctr">
              <a:spcAft>
                <a:spcPts val="300"/>
              </a:spcAft>
            </a:pPr>
            <a:r>
              <a:rPr lang="en-CA" sz="3200" dirty="0">
                <a:latin typeface="Aptos" panose="020B0004020202020204" pitchFamily="34" charset="0"/>
                <a:ea typeface="Calibri" panose="020F0502020204030204" pitchFamily="34" charset="0"/>
              </a:rPr>
              <a:t>(C) Three misoprostol tablets</a:t>
            </a:r>
          </a:p>
          <a:p>
            <a:pPr algn="ctr">
              <a:spcAft>
                <a:spcPts val="300"/>
              </a:spcAft>
            </a:pPr>
            <a:r>
              <a:rPr lang="en-CA" sz="3200" dirty="0">
                <a:latin typeface="Aptos" panose="020B0004020202020204" pitchFamily="34" charset="0"/>
                <a:ea typeface="Calibri" panose="020F0502020204030204" pitchFamily="34" charset="0"/>
              </a:rPr>
              <a:t>(D) Sunflower oil emollient</a:t>
            </a:r>
          </a:p>
          <a:p>
            <a:pPr algn="ctr">
              <a:spcAft>
                <a:spcPts val="300"/>
              </a:spcAft>
            </a:pPr>
            <a:r>
              <a:rPr lang="en-CA" sz="3200" dirty="0">
                <a:latin typeface="Aptos" panose="020B0004020202020204" pitchFamily="34" charset="0"/>
                <a:ea typeface="Calibri" panose="020F0502020204030204" pitchFamily="34" charset="0"/>
              </a:rPr>
              <a:t>(E) </a:t>
            </a:r>
            <a:r>
              <a:rPr lang="en-CA" sz="3200" dirty="0" err="1">
                <a:latin typeface="Aptos" panose="020B0004020202020204" pitchFamily="34" charset="0"/>
                <a:ea typeface="Calibri" panose="020F0502020204030204" pitchFamily="34" charset="0"/>
              </a:rPr>
              <a:t>ThermoSpot</a:t>
            </a:r>
            <a:r>
              <a:rPr lang="en-CA" sz="3200" baseline="30000" dirty="0" err="1">
                <a:latin typeface="Aptos" panose="020B0004020202020204" pitchFamily="34" charset="0"/>
                <a:ea typeface="Calibri" panose="020F0502020204030204" pitchFamily="34" charset="0"/>
              </a:rPr>
              <a:t>TM</a:t>
            </a:r>
            <a:r>
              <a:rPr lang="en-CA" sz="3200" dirty="0">
                <a:latin typeface="Aptos" panose="020B0004020202020204" pitchFamily="34" charset="0"/>
                <a:ea typeface="Calibri" panose="020F0502020204030204" pitchFamily="34" charset="0"/>
              </a:rPr>
              <a:t> thermoindicator sticker</a:t>
            </a:r>
          </a:p>
          <a:p>
            <a:pPr algn="ctr">
              <a:spcAft>
                <a:spcPts val="300"/>
              </a:spcAft>
            </a:pPr>
            <a:r>
              <a:rPr lang="en-CA" sz="3200" dirty="0">
                <a:latin typeface="Aptos" panose="020B0004020202020204" pitchFamily="34" charset="0"/>
                <a:ea typeface="Calibri" panose="020F0502020204030204" pitchFamily="34" charset="0"/>
              </a:rPr>
              <a:t>(F) Click-to-heat warmer</a:t>
            </a:r>
          </a:p>
          <a:p>
            <a:pPr algn="ctr">
              <a:spcAft>
                <a:spcPts val="300"/>
              </a:spcAft>
            </a:pPr>
            <a:r>
              <a:rPr lang="en-CA" sz="3200" dirty="0">
                <a:latin typeface="Aptos" panose="020B0004020202020204" pitchFamily="34" charset="0"/>
                <a:ea typeface="Calibri" panose="020F0502020204030204" pitchFamily="34" charset="0"/>
              </a:rPr>
              <a:t>(G) Fleece blanket</a:t>
            </a:r>
          </a:p>
          <a:p>
            <a:pPr algn="ctr">
              <a:spcAft>
                <a:spcPts val="300"/>
              </a:spcAft>
            </a:pPr>
            <a:r>
              <a:rPr lang="en-CA" sz="3200" dirty="0">
                <a:latin typeface="Aptos" panose="020B0004020202020204" pitchFamily="34" charset="0"/>
                <a:ea typeface="Calibri" panose="020F0502020204030204" pitchFamily="34" charset="0"/>
              </a:rPr>
              <a:t>(H/I) Pictorial diary and guide</a:t>
            </a:r>
          </a:p>
          <a:p>
            <a:pPr algn="ctr">
              <a:spcAft>
                <a:spcPts val="300"/>
              </a:spcAft>
            </a:pPr>
            <a:r>
              <a:rPr lang="en-CA" sz="3200" dirty="0">
                <a:latin typeface="Aptos" panose="020B0004020202020204" pitchFamily="34" charset="0"/>
                <a:ea typeface="Calibri" panose="020F0502020204030204" pitchFamily="34" charset="0"/>
              </a:rPr>
              <a:t>(J) Weighing scale</a:t>
            </a:r>
            <a:endParaRPr lang="en-US" sz="3200" dirty="0">
              <a:latin typeface="Aptos" panose="020B0004020202020204" pitchFamily="34" charset="0"/>
              <a:ea typeface="Verdana" panose="020B0604030504040204" pitchFamily="34" charset="0"/>
              <a:cs typeface="Times New Roman" panose="02020603050405020304" pitchFamily="18" charset="0"/>
            </a:endParaRPr>
          </a:p>
        </p:txBody>
      </p:sp>
      <p:sp>
        <p:nvSpPr>
          <p:cNvPr id="26" name="TextBox 25">
            <a:extLst>
              <a:ext uri="{FF2B5EF4-FFF2-40B4-BE49-F238E27FC236}">
                <a16:creationId xmlns:a16="http://schemas.microsoft.com/office/drawing/2014/main" id="{C72D3259-5657-07B2-3AB2-08DE3B52D2C8}"/>
              </a:ext>
            </a:extLst>
          </p:cNvPr>
          <p:cNvSpPr txBox="1"/>
          <p:nvPr/>
        </p:nvSpPr>
        <p:spPr>
          <a:xfrm>
            <a:off x="1105569" y="7887986"/>
            <a:ext cx="8547220" cy="954107"/>
          </a:xfrm>
          <a:prstGeom prst="rect">
            <a:avLst/>
          </a:prstGeom>
          <a:noFill/>
        </p:spPr>
        <p:txBody>
          <a:bodyPr wrap="square" rtlCol="0">
            <a:spAutoFit/>
          </a:bodyPr>
          <a:lstStyle/>
          <a:p>
            <a:pPr algn="ctr"/>
            <a:r>
              <a:rPr lang="en-US" sz="2800" b="1" dirty="0">
                <a:latin typeface="Aptos" panose="020B0004020202020204" pitchFamily="34" charset="0"/>
                <a:ea typeface="Verdana" panose="020B0604030504040204" pitchFamily="34" charset="0"/>
                <a:cs typeface="Arial" panose="020B0604020202020204" pitchFamily="34" charset="0"/>
              </a:rPr>
              <a:t>Delivered to pregnant women by Lady Health Workers during the third trimester of pregnancy</a:t>
            </a:r>
          </a:p>
        </p:txBody>
      </p:sp>
      <p:sp>
        <p:nvSpPr>
          <p:cNvPr id="28" name="Rectangle: Rounded Corners 27">
            <a:extLst>
              <a:ext uri="{FF2B5EF4-FFF2-40B4-BE49-F238E27FC236}">
                <a16:creationId xmlns:a16="http://schemas.microsoft.com/office/drawing/2014/main" id="{3F99C500-5BBD-C6FD-9037-5C9603F01C26}"/>
              </a:ext>
            </a:extLst>
          </p:cNvPr>
          <p:cNvSpPr/>
          <p:nvPr/>
        </p:nvSpPr>
        <p:spPr>
          <a:xfrm>
            <a:off x="1010686" y="1533902"/>
            <a:ext cx="8736986" cy="1063598"/>
          </a:xfrm>
          <a:prstGeom prst="roundRect">
            <a:avLst/>
          </a:prstGeom>
          <a:solidFill>
            <a:srgbClr val="F2EDE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indent="0" algn="ctr">
              <a:buNone/>
            </a:pPr>
            <a:r>
              <a:rPr lang="en-CA" sz="2800" b="1" dirty="0">
                <a:solidFill>
                  <a:srgbClr val="000000"/>
                </a:solidFill>
                <a:latin typeface="Aptos" panose="020B0004020202020204" pitchFamily="34" charset="0"/>
              </a:rPr>
              <a:t>Portable               Easy-to-Use               Low-Cost</a:t>
            </a:r>
          </a:p>
          <a:p>
            <a:pPr marL="0" lvl="1" indent="0" algn="ctr">
              <a:buNone/>
            </a:pPr>
            <a:r>
              <a:rPr lang="en-CA" sz="2800" b="1" dirty="0">
                <a:solidFill>
                  <a:srgbClr val="000000"/>
                </a:solidFill>
                <a:latin typeface="Aptos" panose="020B0004020202020204" pitchFamily="34" charset="0"/>
              </a:rPr>
              <a:t>Integrated               Evidence-Based</a:t>
            </a:r>
          </a:p>
        </p:txBody>
      </p:sp>
      <p:sp>
        <p:nvSpPr>
          <p:cNvPr id="31" name="Rectangle 30">
            <a:extLst>
              <a:ext uri="{FF2B5EF4-FFF2-40B4-BE49-F238E27FC236}">
                <a16:creationId xmlns:a16="http://schemas.microsoft.com/office/drawing/2014/main" id="{7A742402-34C4-A343-0C38-3E8FD8C649F6}"/>
              </a:ext>
            </a:extLst>
          </p:cNvPr>
          <p:cNvSpPr/>
          <p:nvPr/>
        </p:nvSpPr>
        <p:spPr>
          <a:xfrm>
            <a:off x="3120166" y="3453187"/>
            <a:ext cx="4593240" cy="50607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extBox 7">
            <a:extLst>
              <a:ext uri="{FF2B5EF4-FFF2-40B4-BE49-F238E27FC236}">
                <a16:creationId xmlns:a16="http://schemas.microsoft.com/office/drawing/2014/main" id="{757CE135-4F38-6FAB-3D9C-1CB36C4D7688}"/>
              </a:ext>
            </a:extLst>
          </p:cNvPr>
          <p:cNvSpPr txBox="1"/>
          <p:nvPr/>
        </p:nvSpPr>
        <p:spPr>
          <a:xfrm>
            <a:off x="257505" y="491577"/>
            <a:ext cx="10243348" cy="707886"/>
          </a:xfrm>
          <a:prstGeom prst="rect">
            <a:avLst/>
          </a:prstGeom>
        </p:spPr>
        <p:txBody>
          <a:bodyPr wrap="square" lIns="0" tIns="0" rIns="0" bIns="0" rtlCol="0" anchor="t">
            <a:spAutoFit/>
          </a:bodyPr>
          <a:lstStyle/>
          <a:p>
            <a:pPr lvl="0" algn="ctr"/>
            <a:r>
              <a:rPr lang="en-US" sz="4600" b="1" dirty="0">
                <a:latin typeface="Aptos" panose="020B0004020202020204" pitchFamily="34" charset="0"/>
                <a:ea typeface="Calibri"/>
                <a:cs typeface="Calibri"/>
                <a:sym typeface="Proxima Nova Condensed Bold"/>
              </a:rPr>
              <a:t>Integrated Newborn Care Kit (iNCK)</a:t>
            </a:r>
          </a:p>
        </p:txBody>
      </p:sp>
    </p:spTree>
    <p:extLst>
      <p:ext uri="{BB962C8B-B14F-4D97-AF65-F5344CB8AC3E}">
        <p14:creationId xmlns:p14="http://schemas.microsoft.com/office/powerpoint/2010/main" val="30029871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96B41-0C69-13DB-66E3-45FA7DCCC9CE}"/>
            </a:ext>
          </a:extLst>
        </p:cNvPr>
        <p:cNvGrpSpPr/>
        <p:nvPr/>
      </p:nvGrpSpPr>
      <p:grpSpPr>
        <a:xfrm>
          <a:off x="0" y="0"/>
          <a:ext cx="0" cy="0"/>
          <a:chOff x="0" y="0"/>
          <a:chExt cx="0" cy="0"/>
        </a:xfrm>
      </p:grpSpPr>
      <p:grpSp>
        <p:nvGrpSpPr>
          <p:cNvPr id="4" name="Group 4">
            <a:extLst>
              <a:ext uri="{FF2B5EF4-FFF2-40B4-BE49-F238E27FC236}">
                <a16:creationId xmlns:a16="http://schemas.microsoft.com/office/drawing/2014/main" id="{58D20B38-59EB-4D6D-F364-31CEAC279DD0}"/>
              </a:ext>
            </a:extLst>
          </p:cNvPr>
          <p:cNvGrpSpPr/>
          <p:nvPr/>
        </p:nvGrpSpPr>
        <p:grpSpPr>
          <a:xfrm rot="-5400000">
            <a:off x="-5014748" y="5014748"/>
            <a:ext cx="10287000" cy="257505"/>
            <a:chOff x="0" y="0"/>
            <a:chExt cx="2709333" cy="67820"/>
          </a:xfrm>
        </p:grpSpPr>
        <p:sp>
          <p:nvSpPr>
            <p:cNvPr id="5" name="Freeform 5">
              <a:extLst>
                <a:ext uri="{FF2B5EF4-FFF2-40B4-BE49-F238E27FC236}">
                  <a16:creationId xmlns:a16="http://schemas.microsoft.com/office/drawing/2014/main" id="{0D03B87D-B366-9998-CA1D-A5BC955C2A35}"/>
                </a:ext>
              </a:extLst>
            </p:cNvPr>
            <p:cNvSpPr/>
            <p:nvPr/>
          </p:nvSpPr>
          <p:spPr>
            <a:xfrm>
              <a:off x="0" y="0"/>
              <a:ext cx="2709333" cy="67820"/>
            </a:xfrm>
            <a:custGeom>
              <a:avLst/>
              <a:gdLst/>
              <a:ahLst/>
              <a:cxnLst/>
              <a:rect l="l" t="t" r="r" b="b"/>
              <a:pathLst>
                <a:path w="2709333" h="67820">
                  <a:moveTo>
                    <a:pt x="0" y="0"/>
                  </a:moveTo>
                  <a:lnTo>
                    <a:pt x="2709333" y="0"/>
                  </a:lnTo>
                  <a:lnTo>
                    <a:pt x="2709333" y="67820"/>
                  </a:lnTo>
                  <a:lnTo>
                    <a:pt x="0" y="67820"/>
                  </a:lnTo>
                  <a:close/>
                </a:path>
              </a:pathLst>
            </a:custGeom>
            <a:solidFill>
              <a:srgbClr val="F10808"/>
            </a:solidFill>
          </p:spPr>
          <p:txBody>
            <a:bodyPr/>
            <a:lstStyle/>
            <a:p>
              <a:endParaRPr lang="en-CA"/>
            </a:p>
          </p:txBody>
        </p:sp>
        <p:sp>
          <p:nvSpPr>
            <p:cNvPr id="6" name="TextBox 6">
              <a:extLst>
                <a:ext uri="{FF2B5EF4-FFF2-40B4-BE49-F238E27FC236}">
                  <a16:creationId xmlns:a16="http://schemas.microsoft.com/office/drawing/2014/main" id="{150D8557-DE9D-8A81-0804-79CA2F5DEE6A}"/>
                </a:ext>
              </a:extLst>
            </p:cNvPr>
            <p:cNvSpPr txBox="1"/>
            <p:nvPr/>
          </p:nvSpPr>
          <p:spPr>
            <a:xfrm>
              <a:off x="0" y="-38100"/>
              <a:ext cx="2709333" cy="105920"/>
            </a:xfrm>
            <a:prstGeom prst="rect">
              <a:avLst/>
            </a:prstGeom>
          </p:spPr>
          <p:txBody>
            <a:bodyPr lIns="50800" tIns="50800" rIns="50800" bIns="50800" rtlCol="0" anchor="ctr"/>
            <a:lstStyle/>
            <a:p>
              <a:pPr algn="ctr">
                <a:lnSpc>
                  <a:spcPts val="3079"/>
                </a:lnSpc>
              </a:pPr>
              <a:endParaRPr/>
            </a:p>
          </p:txBody>
        </p:sp>
      </p:grpSp>
      <p:grpSp>
        <p:nvGrpSpPr>
          <p:cNvPr id="11" name="Group 11">
            <a:extLst>
              <a:ext uri="{FF2B5EF4-FFF2-40B4-BE49-F238E27FC236}">
                <a16:creationId xmlns:a16="http://schemas.microsoft.com/office/drawing/2014/main" id="{A4869793-4D4F-E3CD-6101-CC84E2F8BFCC}"/>
              </a:ext>
            </a:extLst>
          </p:cNvPr>
          <p:cNvGrpSpPr/>
          <p:nvPr/>
        </p:nvGrpSpPr>
        <p:grpSpPr>
          <a:xfrm rot="5400000">
            <a:off x="8552507" y="551507"/>
            <a:ext cx="1182986" cy="18288000"/>
            <a:chOff x="0" y="0"/>
            <a:chExt cx="311568" cy="4816593"/>
          </a:xfrm>
        </p:grpSpPr>
        <p:sp>
          <p:nvSpPr>
            <p:cNvPr id="12" name="Freeform 12">
              <a:extLst>
                <a:ext uri="{FF2B5EF4-FFF2-40B4-BE49-F238E27FC236}">
                  <a16:creationId xmlns:a16="http://schemas.microsoft.com/office/drawing/2014/main" id="{9DC477FF-67B4-0FCC-3909-D1908972E619}"/>
                </a:ext>
              </a:extLst>
            </p:cNvPr>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txBody>
            <a:bodyPr/>
            <a:lstStyle/>
            <a:p>
              <a:endParaRPr lang="en-CA"/>
            </a:p>
          </p:txBody>
        </p:sp>
        <p:sp>
          <p:nvSpPr>
            <p:cNvPr id="13" name="TextBox 13">
              <a:extLst>
                <a:ext uri="{FF2B5EF4-FFF2-40B4-BE49-F238E27FC236}">
                  <a16:creationId xmlns:a16="http://schemas.microsoft.com/office/drawing/2014/main" id="{7EA88348-C3AD-2287-D612-1C1C9795CB03}"/>
                </a:ext>
              </a:extLst>
            </p:cNvPr>
            <p:cNvSpPr txBox="1"/>
            <p:nvPr/>
          </p:nvSpPr>
          <p:spPr>
            <a:xfrm>
              <a:off x="0" y="171450"/>
              <a:ext cx="311568" cy="4645143"/>
            </a:xfrm>
            <a:prstGeom prst="rect">
              <a:avLst/>
            </a:prstGeom>
          </p:spPr>
          <p:txBody>
            <a:bodyPr lIns="50800" tIns="50800" rIns="50800" bIns="50800" rtlCol="0" anchor="ctr"/>
            <a:lstStyle/>
            <a:p>
              <a:pPr marL="0" lvl="0" indent="0" algn="l">
                <a:lnSpc>
                  <a:spcPts val="8499"/>
                </a:lnSpc>
                <a:spcBef>
                  <a:spcPct val="0"/>
                </a:spcBef>
              </a:pPr>
              <a:endParaRPr/>
            </a:p>
          </p:txBody>
        </p:sp>
      </p:grpSp>
      <p:sp>
        <p:nvSpPr>
          <p:cNvPr id="14" name="Freeform 14">
            <a:extLst>
              <a:ext uri="{FF2B5EF4-FFF2-40B4-BE49-F238E27FC236}">
                <a16:creationId xmlns:a16="http://schemas.microsoft.com/office/drawing/2014/main" id="{8CACC48D-73B2-0B81-B6DF-0D421FBD3CF7}"/>
              </a:ext>
            </a:extLst>
          </p:cNvPr>
          <p:cNvSpPr/>
          <p:nvPr/>
        </p:nvSpPr>
        <p:spPr>
          <a:xfrm>
            <a:off x="-539" y="9176004"/>
            <a:ext cx="2752375" cy="102870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3"/>
            <a:stretch>
              <a:fillRect/>
            </a:stretch>
          </a:blipFill>
        </p:spPr>
        <p:txBody>
          <a:bodyPr/>
          <a:lstStyle/>
          <a:p>
            <a:endParaRPr lang="en-CA"/>
          </a:p>
        </p:txBody>
      </p:sp>
      <p:grpSp>
        <p:nvGrpSpPr>
          <p:cNvPr id="15" name="Group 15">
            <a:extLst>
              <a:ext uri="{FF2B5EF4-FFF2-40B4-BE49-F238E27FC236}">
                <a16:creationId xmlns:a16="http://schemas.microsoft.com/office/drawing/2014/main" id="{7B9908F4-CACC-BA33-C368-8FB65393D133}"/>
              </a:ext>
            </a:extLst>
          </p:cNvPr>
          <p:cNvGrpSpPr/>
          <p:nvPr/>
        </p:nvGrpSpPr>
        <p:grpSpPr>
          <a:xfrm>
            <a:off x="16565291" y="9104014"/>
            <a:ext cx="1722709" cy="1182986"/>
            <a:chOff x="0" y="0"/>
            <a:chExt cx="1463276" cy="1004833"/>
          </a:xfrm>
        </p:grpSpPr>
        <p:sp>
          <p:nvSpPr>
            <p:cNvPr id="16" name="Freeform 16">
              <a:extLst>
                <a:ext uri="{FF2B5EF4-FFF2-40B4-BE49-F238E27FC236}">
                  <a16:creationId xmlns:a16="http://schemas.microsoft.com/office/drawing/2014/main" id="{5661ACAB-7DF3-680F-CD08-DE8C4232ADB7}"/>
                </a:ext>
              </a:extLst>
            </p:cNvPr>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4"/>
              <a:stretch>
                <a:fillRect l="-32" r="-32"/>
              </a:stretch>
            </a:blipFill>
          </p:spPr>
          <p:txBody>
            <a:bodyPr/>
            <a:lstStyle/>
            <a:p>
              <a:endParaRPr lang="en-CA"/>
            </a:p>
          </p:txBody>
        </p:sp>
      </p:grpSp>
      <p:grpSp>
        <p:nvGrpSpPr>
          <p:cNvPr id="23" name="Group 22">
            <a:extLst>
              <a:ext uri="{FF2B5EF4-FFF2-40B4-BE49-F238E27FC236}">
                <a16:creationId xmlns:a16="http://schemas.microsoft.com/office/drawing/2014/main" id="{518057B9-3C2A-1C1F-C5B9-8CB35728ACAA}"/>
              </a:ext>
            </a:extLst>
          </p:cNvPr>
          <p:cNvGrpSpPr/>
          <p:nvPr/>
        </p:nvGrpSpPr>
        <p:grpSpPr>
          <a:xfrm>
            <a:off x="10500853" y="586385"/>
            <a:ext cx="7227204" cy="4829717"/>
            <a:chOff x="10927963" y="660040"/>
            <a:chExt cx="6709063" cy="4483460"/>
          </a:xfrm>
        </p:grpSpPr>
        <p:pic>
          <p:nvPicPr>
            <p:cNvPr id="17" name="Picture 16">
              <a:extLst>
                <a:ext uri="{FF2B5EF4-FFF2-40B4-BE49-F238E27FC236}">
                  <a16:creationId xmlns:a16="http://schemas.microsoft.com/office/drawing/2014/main" id="{2FC81B9B-7704-B7B7-134C-889D7CFA31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27963" y="660040"/>
              <a:ext cx="6709063" cy="448346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19" name="Rectangle 18">
              <a:extLst>
                <a:ext uri="{FF2B5EF4-FFF2-40B4-BE49-F238E27FC236}">
                  <a16:creationId xmlns:a16="http://schemas.microsoft.com/office/drawing/2014/main" id="{62356DF3-F8CE-3201-1776-D445DA81297A}"/>
                </a:ext>
              </a:extLst>
            </p:cNvPr>
            <p:cNvSpPr/>
            <p:nvPr/>
          </p:nvSpPr>
          <p:spPr>
            <a:xfrm>
              <a:off x="12475048" y="3661671"/>
              <a:ext cx="670860" cy="87622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grpSp>
      <p:sp>
        <p:nvSpPr>
          <p:cNvPr id="20" name="Rectangle 19">
            <a:extLst>
              <a:ext uri="{FF2B5EF4-FFF2-40B4-BE49-F238E27FC236}">
                <a16:creationId xmlns:a16="http://schemas.microsoft.com/office/drawing/2014/main" id="{563904A3-C6E5-30A5-37D3-D6B177884975}"/>
              </a:ext>
            </a:extLst>
          </p:cNvPr>
          <p:cNvSpPr/>
          <p:nvPr/>
        </p:nvSpPr>
        <p:spPr>
          <a:xfrm>
            <a:off x="10766570" y="5806468"/>
            <a:ext cx="6695769" cy="3035625"/>
          </a:xfrm>
          <a:prstGeom prst="rect">
            <a:avLst/>
          </a:prstGeom>
          <a:solidFill>
            <a:srgbClr val="F2EDE6"/>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3200" b="1" dirty="0">
                <a:solidFill>
                  <a:schemeClr val="tx1"/>
                </a:solidFill>
                <a:latin typeface="Aptos" panose="020B0004020202020204" pitchFamily="34" charset="0"/>
              </a:rPr>
              <a:t>(C) Three misoprostol tablets:</a:t>
            </a:r>
          </a:p>
          <a:p>
            <a:pPr algn="ctr"/>
            <a:endParaRPr lang="en-CA" sz="800" dirty="0">
              <a:solidFill>
                <a:schemeClr val="tx1"/>
              </a:solidFill>
              <a:latin typeface="Aptos" panose="020B0004020202020204" pitchFamily="34" charset="0"/>
            </a:endParaRPr>
          </a:p>
          <a:p>
            <a:pPr algn="ctr"/>
            <a:r>
              <a:rPr lang="en-US" sz="2800" dirty="0">
                <a:solidFill>
                  <a:schemeClr val="tx1"/>
                </a:solidFill>
                <a:latin typeface="Aptos" panose="020B0004020202020204" pitchFamily="34" charset="0"/>
              </a:rPr>
              <a:t>Taken by the woman after delivery of the newborn but before delivery of the placenta.</a:t>
            </a:r>
          </a:p>
        </p:txBody>
      </p:sp>
      <p:sp>
        <p:nvSpPr>
          <p:cNvPr id="21" name="TextBox 20">
            <a:extLst>
              <a:ext uri="{FF2B5EF4-FFF2-40B4-BE49-F238E27FC236}">
                <a16:creationId xmlns:a16="http://schemas.microsoft.com/office/drawing/2014/main" id="{1271C49F-BBCF-0E77-CC9B-572CEDE7941A}"/>
              </a:ext>
            </a:extLst>
          </p:cNvPr>
          <p:cNvSpPr txBox="1"/>
          <p:nvPr/>
        </p:nvSpPr>
        <p:spPr>
          <a:xfrm>
            <a:off x="1105569" y="2910164"/>
            <a:ext cx="8547220" cy="4832092"/>
          </a:xfrm>
          <a:prstGeom prst="rect">
            <a:avLst/>
          </a:prstGeom>
          <a:noFill/>
        </p:spPr>
        <p:txBody>
          <a:bodyPr wrap="square" rtlCol="0">
            <a:spAutoFit/>
          </a:bodyPr>
          <a:lstStyle/>
          <a:p>
            <a:pPr marL="257175" indent="-257175" algn="ctr">
              <a:spcAft>
                <a:spcPts val="300"/>
              </a:spcAft>
              <a:buAutoNum type="alphaUcParenBoth"/>
            </a:pPr>
            <a:r>
              <a:rPr lang="en-CA" sz="3200" dirty="0">
                <a:latin typeface="Aptos" panose="020B0004020202020204" pitchFamily="34" charset="0"/>
                <a:ea typeface="Calibri" panose="020F0502020204030204" pitchFamily="34" charset="0"/>
              </a:rPr>
              <a:t> Clean birth kit</a:t>
            </a:r>
          </a:p>
          <a:p>
            <a:pPr algn="ctr">
              <a:spcAft>
                <a:spcPts val="300"/>
              </a:spcAft>
            </a:pPr>
            <a:r>
              <a:rPr lang="en-CA" sz="3200" dirty="0">
                <a:latin typeface="Aptos" panose="020B0004020202020204" pitchFamily="34" charset="0"/>
                <a:ea typeface="Calibri" panose="020F0502020204030204" pitchFamily="34" charset="0"/>
              </a:rPr>
              <a:t>(B) Chlorhexidine 4% gel</a:t>
            </a:r>
          </a:p>
          <a:p>
            <a:pPr algn="ctr">
              <a:spcAft>
                <a:spcPts val="300"/>
              </a:spcAft>
            </a:pPr>
            <a:r>
              <a:rPr lang="en-CA" sz="3200" dirty="0">
                <a:latin typeface="Aptos" panose="020B0004020202020204" pitchFamily="34" charset="0"/>
                <a:ea typeface="Calibri" panose="020F0502020204030204" pitchFamily="34" charset="0"/>
              </a:rPr>
              <a:t>(C) Three misoprostol tablets</a:t>
            </a:r>
          </a:p>
          <a:p>
            <a:pPr algn="ctr">
              <a:spcAft>
                <a:spcPts val="300"/>
              </a:spcAft>
            </a:pPr>
            <a:r>
              <a:rPr lang="en-CA" sz="3200" dirty="0">
                <a:latin typeface="Aptos" panose="020B0004020202020204" pitchFamily="34" charset="0"/>
                <a:ea typeface="Calibri" panose="020F0502020204030204" pitchFamily="34" charset="0"/>
              </a:rPr>
              <a:t>(D) Sunflower oil emollient</a:t>
            </a:r>
          </a:p>
          <a:p>
            <a:pPr algn="ctr">
              <a:spcAft>
                <a:spcPts val="300"/>
              </a:spcAft>
            </a:pPr>
            <a:r>
              <a:rPr lang="en-CA" sz="3200" dirty="0">
                <a:latin typeface="Aptos" panose="020B0004020202020204" pitchFamily="34" charset="0"/>
                <a:ea typeface="Calibri" panose="020F0502020204030204" pitchFamily="34" charset="0"/>
              </a:rPr>
              <a:t>(E) </a:t>
            </a:r>
            <a:r>
              <a:rPr lang="en-CA" sz="3200" dirty="0" err="1">
                <a:latin typeface="Aptos" panose="020B0004020202020204" pitchFamily="34" charset="0"/>
                <a:ea typeface="Calibri" panose="020F0502020204030204" pitchFamily="34" charset="0"/>
              </a:rPr>
              <a:t>ThermoSpot</a:t>
            </a:r>
            <a:r>
              <a:rPr lang="en-CA" sz="3200" baseline="30000" dirty="0" err="1">
                <a:latin typeface="Aptos" panose="020B0004020202020204" pitchFamily="34" charset="0"/>
                <a:ea typeface="Calibri" panose="020F0502020204030204" pitchFamily="34" charset="0"/>
              </a:rPr>
              <a:t>TM</a:t>
            </a:r>
            <a:r>
              <a:rPr lang="en-CA" sz="3200" dirty="0">
                <a:latin typeface="Aptos" panose="020B0004020202020204" pitchFamily="34" charset="0"/>
                <a:ea typeface="Calibri" panose="020F0502020204030204" pitchFamily="34" charset="0"/>
              </a:rPr>
              <a:t> thermoindicator sticker</a:t>
            </a:r>
          </a:p>
          <a:p>
            <a:pPr algn="ctr">
              <a:spcAft>
                <a:spcPts val="300"/>
              </a:spcAft>
            </a:pPr>
            <a:r>
              <a:rPr lang="en-CA" sz="3200" dirty="0">
                <a:latin typeface="Aptos" panose="020B0004020202020204" pitchFamily="34" charset="0"/>
                <a:ea typeface="Calibri" panose="020F0502020204030204" pitchFamily="34" charset="0"/>
              </a:rPr>
              <a:t>(F) Click-to-heat warmer</a:t>
            </a:r>
          </a:p>
          <a:p>
            <a:pPr algn="ctr">
              <a:spcAft>
                <a:spcPts val="300"/>
              </a:spcAft>
            </a:pPr>
            <a:r>
              <a:rPr lang="en-CA" sz="3200" dirty="0">
                <a:latin typeface="Aptos" panose="020B0004020202020204" pitchFamily="34" charset="0"/>
                <a:ea typeface="Calibri" panose="020F0502020204030204" pitchFamily="34" charset="0"/>
              </a:rPr>
              <a:t>(G) Fleece blanket</a:t>
            </a:r>
          </a:p>
          <a:p>
            <a:pPr algn="ctr">
              <a:spcAft>
                <a:spcPts val="300"/>
              </a:spcAft>
            </a:pPr>
            <a:r>
              <a:rPr lang="en-CA" sz="3200" dirty="0">
                <a:latin typeface="Aptos" panose="020B0004020202020204" pitchFamily="34" charset="0"/>
                <a:ea typeface="Calibri" panose="020F0502020204030204" pitchFamily="34" charset="0"/>
              </a:rPr>
              <a:t>(H/I) Pictorial diary and guide</a:t>
            </a:r>
          </a:p>
          <a:p>
            <a:pPr algn="ctr">
              <a:spcAft>
                <a:spcPts val="300"/>
              </a:spcAft>
            </a:pPr>
            <a:r>
              <a:rPr lang="en-CA" sz="3200" dirty="0">
                <a:latin typeface="Aptos" panose="020B0004020202020204" pitchFamily="34" charset="0"/>
                <a:ea typeface="Calibri" panose="020F0502020204030204" pitchFamily="34" charset="0"/>
              </a:rPr>
              <a:t>(J) Weighing scale</a:t>
            </a:r>
            <a:endParaRPr lang="en-US" sz="3200" dirty="0">
              <a:latin typeface="Aptos" panose="020B0004020202020204" pitchFamily="34" charset="0"/>
              <a:ea typeface="Verdana" panose="020B0604030504040204" pitchFamily="34" charset="0"/>
              <a:cs typeface="Times New Roman" panose="02020603050405020304" pitchFamily="18" charset="0"/>
            </a:endParaRPr>
          </a:p>
        </p:txBody>
      </p:sp>
      <p:sp>
        <p:nvSpPr>
          <p:cNvPr id="26" name="TextBox 25">
            <a:extLst>
              <a:ext uri="{FF2B5EF4-FFF2-40B4-BE49-F238E27FC236}">
                <a16:creationId xmlns:a16="http://schemas.microsoft.com/office/drawing/2014/main" id="{BA7D6173-201D-B308-77F9-F7077C1B93F4}"/>
              </a:ext>
            </a:extLst>
          </p:cNvPr>
          <p:cNvSpPr txBox="1"/>
          <p:nvPr/>
        </p:nvSpPr>
        <p:spPr>
          <a:xfrm>
            <a:off x="1105569" y="7887986"/>
            <a:ext cx="8547220" cy="954107"/>
          </a:xfrm>
          <a:prstGeom prst="rect">
            <a:avLst/>
          </a:prstGeom>
          <a:noFill/>
        </p:spPr>
        <p:txBody>
          <a:bodyPr wrap="square" rtlCol="0">
            <a:spAutoFit/>
          </a:bodyPr>
          <a:lstStyle/>
          <a:p>
            <a:pPr algn="ctr"/>
            <a:r>
              <a:rPr lang="en-US" sz="2800" b="1" dirty="0">
                <a:latin typeface="Aptos" panose="020B0004020202020204" pitchFamily="34" charset="0"/>
                <a:ea typeface="Verdana" panose="020B0604030504040204" pitchFamily="34" charset="0"/>
                <a:cs typeface="Arial" panose="020B0604020202020204" pitchFamily="34" charset="0"/>
              </a:rPr>
              <a:t>Delivered to pregnant women by Lady Health Workers during the third trimester of pregnancy</a:t>
            </a:r>
          </a:p>
        </p:txBody>
      </p:sp>
      <p:sp>
        <p:nvSpPr>
          <p:cNvPr id="28" name="Rectangle: Rounded Corners 27">
            <a:extLst>
              <a:ext uri="{FF2B5EF4-FFF2-40B4-BE49-F238E27FC236}">
                <a16:creationId xmlns:a16="http://schemas.microsoft.com/office/drawing/2014/main" id="{8098558E-D198-5424-71EF-56A962F2327B}"/>
              </a:ext>
            </a:extLst>
          </p:cNvPr>
          <p:cNvSpPr/>
          <p:nvPr/>
        </p:nvSpPr>
        <p:spPr>
          <a:xfrm>
            <a:off x="1010686" y="1533902"/>
            <a:ext cx="8736986" cy="1063598"/>
          </a:xfrm>
          <a:prstGeom prst="roundRect">
            <a:avLst/>
          </a:prstGeom>
          <a:solidFill>
            <a:srgbClr val="F2EDE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indent="0" algn="ctr">
              <a:buNone/>
            </a:pPr>
            <a:r>
              <a:rPr lang="en-CA" sz="2800" b="1" dirty="0">
                <a:solidFill>
                  <a:srgbClr val="000000"/>
                </a:solidFill>
                <a:latin typeface="Aptos" panose="020B0004020202020204" pitchFamily="34" charset="0"/>
              </a:rPr>
              <a:t>Portable               Easy-to-Use               Low-Cost</a:t>
            </a:r>
          </a:p>
          <a:p>
            <a:pPr marL="0" lvl="1" indent="0" algn="ctr">
              <a:buNone/>
            </a:pPr>
            <a:r>
              <a:rPr lang="en-CA" sz="2800" b="1" dirty="0">
                <a:solidFill>
                  <a:srgbClr val="000000"/>
                </a:solidFill>
                <a:latin typeface="Aptos" panose="020B0004020202020204" pitchFamily="34" charset="0"/>
              </a:rPr>
              <a:t>Integrated               Evidence-Based</a:t>
            </a:r>
          </a:p>
        </p:txBody>
      </p:sp>
      <p:sp>
        <p:nvSpPr>
          <p:cNvPr id="31" name="Rectangle 30">
            <a:extLst>
              <a:ext uri="{FF2B5EF4-FFF2-40B4-BE49-F238E27FC236}">
                <a16:creationId xmlns:a16="http://schemas.microsoft.com/office/drawing/2014/main" id="{D6FF4123-72AE-381D-0ABE-D7341228FAB1}"/>
              </a:ext>
            </a:extLst>
          </p:cNvPr>
          <p:cNvSpPr/>
          <p:nvPr/>
        </p:nvSpPr>
        <p:spPr>
          <a:xfrm>
            <a:off x="2751836" y="3959258"/>
            <a:ext cx="5256538" cy="55374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extBox 7">
            <a:extLst>
              <a:ext uri="{FF2B5EF4-FFF2-40B4-BE49-F238E27FC236}">
                <a16:creationId xmlns:a16="http://schemas.microsoft.com/office/drawing/2014/main" id="{DFC52BDD-8939-2736-0C05-14BFC3F7F7D4}"/>
              </a:ext>
            </a:extLst>
          </p:cNvPr>
          <p:cNvSpPr txBox="1"/>
          <p:nvPr/>
        </p:nvSpPr>
        <p:spPr>
          <a:xfrm>
            <a:off x="257505" y="491577"/>
            <a:ext cx="10243348" cy="707886"/>
          </a:xfrm>
          <a:prstGeom prst="rect">
            <a:avLst/>
          </a:prstGeom>
        </p:spPr>
        <p:txBody>
          <a:bodyPr wrap="square" lIns="0" tIns="0" rIns="0" bIns="0" rtlCol="0" anchor="t">
            <a:spAutoFit/>
          </a:bodyPr>
          <a:lstStyle/>
          <a:p>
            <a:pPr lvl="0" algn="ctr"/>
            <a:r>
              <a:rPr lang="en-US" sz="4600" b="1" dirty="0">
                <a:latin typeface="Aptos" panose="020B0004020202020204" pitchFamily="34" charset="0"/>
                <a:ea typeface="Calibri"/>
                <a:cs typeface="Calibri"/>
                <a:sym typeface="Proxima Nova Condensed Bold"/>
              </a:rPr>
              <a:t>Integrated Newborn Care Kit (iNCK)</a:t>
            </a:r>
          </a:p>
        </p:txBody>
      </p:sp>
    </p:spTree>
    <p:extLst>
      <p:ext uri="{BB962C8B-B14F-4D97-AF65-F5344CB8AC3E}">
        <p14:creationId xmlns:p14="http://schemas.microsoft.com/office/powerpoint/2010/main" val="4842249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D9189-B1C6-45B2-C006-28CC2107FFF5}"/>
            </a:ext>
          </a:extLst>
        </p:cNvPr>
        <p:cNvGrpSpPr/>
        <p:nvPr/>
      </p:nvGrpSpPr>
      <p:grpSpPr>
        <a:xfrm>
          <a:off x="0" y="0"/>
          <a:ext cx="0" cy="0"/>
          <a:chOff x="0" y="0"/>
          <a:chExt cx="0" cy="0"/>
        </a:xfrm>
      </p:grpSpPr>
      <p:grpSp>
        <p:nvGrpSpPr>
          <p:cNvPr id="4" name="Group 4">
            <a:extLst>
              <a:ext uri="{FF2B5EF4-FFF2-40B4-BE49-F238E27FC236}">
                <a16:creationId xmlns:a16="http://schemas.microsoft.com/office/drawing/2014/main" id="{4A64A50E-EBF2-B7A5-F998-6F687A9B4E29}"/>
              </a:ext>
            </a:extLst>
          </p:cNvPr>
          <p:cNvGrpSpPr/>
          <p:nvPr/>
        </p:nvGrpSpPr>
        <p:grpSpPr>
          <a:xfrm rot="-5400000">
            <a:off x="-5014748" y="5014748"/>
            <a:ext cx="10287000" cy="257505"/>
            <a:chOff x="0" y="0"/>
            <a:chExt cx="2709333" cy="67820"/>
          </a:xfrm>
        </p:grpSpPr>
        <p:sp>
          <p:nvSpPr>
            <p:cNvPr id="5" name="Freeform 5">
              <a:extLst>
                <a:ext uri="{FF2B5EF4-FFF2-40B4-BE49-F238E27FC236}">
                  <a16:creationId xmlns:a16="http://schemas.microsoft.com/office/drawing/2014/main" id="{351C6576-12EF-20A4-934A-ACD3415EE1B7}"/>
                </a:ext>
              </a:extLst>
            </p:cNvPr>
            <p:cNvSpPr/>
            <p:nvPr/>
          </p:nvSpPr>
          <p:spPr>
            <a:xfrm>
              <a:off x="0" y="0"/>
              <a:ext cx="2709333" cy="67820"/>
            </a:xfrm>
            <a:custGeom>
              <a:avLst/>
              <a:gdLst/>
              <a:ahLst/>
              <a:cxnLst/>
              <a:rect l="l" t="t" r="r" b="b"/>
              <a:pathLst>
                <a:path w="2709333" h="67820">
                  <a:moveTo>
                    <a:pt x="0" y="0"/>
                  </a:moveTo>
                  <a:lnTo>
                    <a:pt x="2709333" y="0"/>
                  </a:lnTo>
                  <a:lnTo>
                    <a:pt x="2709333" y="67820"/>
                  </a:lnTo>
                  <a:lnTo>
                    <a:pt x="0" y="67820"/>
                  </a:lnTo>
                  <a:close/>
                </a:path>
              </a:pathLst>
            </a:custGeom>
            <a:solidFill>
              <a:srgbClr val="F10808"/>
            </a:solidFill>
          </p:spPr>
          <p:txBody>
            <a:bodyPr/>
            <a:lstStyle/>
            <a:p>
              <a:endParaRPr lang="en-CA"/>
            </a:p>
          </p:txBody>
        </p:sp>
        <p:sp>
          <p:nvSpPr>
            <p:cNvPr id="6" name="TextBox 6">
              <a:extLst>
                <a:ext uri="{FF2B5EF4-FFF2-40B4-BE49-F238E27FC236}">
                  <a16:creationId xmlns:a16="http://schemas.microsoft.com/office/drawing/2014/main" id="{88AAC7BE-07F3-93A4-36FD-10194BA198BD}"/>
                </a:ext>
              </a:extLst>
            </p:cNvPr>
            <p:cNvSpPr txBox="1"/>
            <p:nvPr/>
          </p:nvSpPr>
          <p:spPr>
            <a:xfrm>
              <a:off x="0" y="-38100"/>
              <a:ext cx="2709333" cy="105920"/>
            </a:xfrm>
            <a:prstGeom prst="rect">
              <a:avLst/>
            </a:prstGeom>
          </p:spPr>
          <p:txBody>
            <a:bodyPr lIns="50800" tIns="50800" rIns="50800" bIns="50800" rtlCol="0" anchor="ctr"/>
            <a:lstStyle/>
            <a:p>
              <a:pPr algn="ctr">
                <a:lnSpc>
                  <a:spcPts val="3079"/>
                </a:lnSpc>
              </a:pPr>
              <a:endParaRPr/>
            </a:p>
          </p:txBody>
        </p:sp>
      </p:grpSp>
      <p:grpSp>
        <p:nvGrpSpPr>
          <p:cNvPr id="11" name="Group 11">
            <a:extLst>
              <a:ext uri="{FF2B5EF4-FFF2-40B4-BE49-F238E27FC236}">
                <a16:creationId xmlns:a16="http://schemas.microsoft.com/office/drawing/2014/main" id="{AB75BE8D-D264-6625-353F-E2BDF4998101}"/>
              </a:ext>
            </a:extLst>
          </p:cNvPr>
          <p:cNvGrpSpPr/>
          <p:nvPr/>
        </p:nvGrpSpPr>
        <p:grpSpPr>
          <a:xfrm rot="5400000">
            <a:off x="8552507" y="551507"/>
            <a:ext cx="1182986" cy="18288000"/>
            <a:chOff x="0" y="0"/>
            <a:chExt cx="311568" cy="4816593"/>
          </a:xfrm>
        </p:grpSpPr>
        <p:sp>
          <p:nvSpPr>
            <p:cNvPr id="12" name="Freeform 12">
              <a:extLst>
                <a:ext uri="{FF2B5EF4-FFF2-40B4-BE49-F238E27FC236}">
                  <a16:creationId xmlns:a16="http://schemas.microsoft.com/office/drawing/2014/main" id="{B43449C0-0543-D009-8440-CEDDC362FDA1}"/>
                </a:ext>
              </a:extLst>
            </p:cNvPr>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txBody>
            <a:bodyPr/>
            <a:lstStyle/>
            <a:p>
              <a:endParaRPr lang="en-CA"/>
            </a:p>
          </p:txBody>
        </p:sp>
        <p:sp>
          <p:nvSpPr>
            <p:cNvPr id="13" name="TextBox 13">
              <a:extLst>
                <a:ext uri="{FF2B5EF4-FFF2-40B4-BE49-F238E27FC236}">
                  <a16:creationId xmlns:a16="http://schemas.microsoft.com/office/drawing/2014/main" id="{61F424D9-9C58-2C6C-2738-15890474DF1E}"/>
                </a:ext>
              </a:extLst>
            </p:cNvPr>
            <p:cNvSpPr txBox="1"/>
            <p:nvPr/>
          </p:nvSpPr>
          <p:spPr>
            <a:xfrm>
              <a:off x="0" y="171450"/>
              <a:ext cx="311568" cy="4645143"/>
            </a:xfrm>
            <a:prstGeom prst="rect">
              <a:avLst/>
            </a:prstGeom>
          </p:spPr>
          <p:txBody>
            <a:bodyPr lIns="50800" tIns="50800" rIns="50800" bIns="50800" rtlCol="0" anchor="ctr"/>
            <a:lstStyle/>
            <a:p>
              <a:pPr marL="0" lvl="0" indent="0" algn="l">
                <a:lnSpc>
                  <a:spcPts val="8499"/>
                </a:lnSpc>
                <a:spcBef>
                  <a:spcPct val="0"/>
                </a:spcBef>
              </a:pPr>
              <a:endParaRPr/>
            </a:p>
          </p:txBody>
        </p:sp>
      </p:grpSp>
      <p:sp>
        <p:nvSpPr>
          <p:cNvPr id="14" name="Freeform 14">
            <a:extLst>
              <a:ext uri="{FF2B5EF4-FFF2-40B4-BE49-F238E27FC236}">
                <a16:creationId xmlns:a16="http://schemas.microsoft.com/office/drawing/2014/main" id="{D3323956-5290-2224-E3E4-BF0DF3E23266}"/>
              </a:ext>
            </a:extLst>
          </p:cNvPr>
          <p:cNvSpPr/>
          <p:nvPr/>
        </p:nvSpPr>
        <p:spPr>
          <a:xfrm>
            <a:off x="-539" y="9176004"/>
            <a:ext cx="2752375" cy="102870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3"/>
            <a:stretch>
              <a:fillRect/>
            </a:stretch>
          </a:blipFill>
        </p:spPr>
        <p:txBody>
          <a:bodyPr/>
          <a:lstStyle/>
          <a:p>
            <a:endParaRPr lang="en-CA"/>
          </a:p>
        </p:txBody>
      </p:sp>
      <p:grpSp>
        <p:nvGrpSpPr>
          <p:cNvPr id="15" name="Group 15">
            <a:extLst>
              <a:ext uri="{FF2B5EF4-FFF2-40B4-BE49-F238E27FC236}">
                <a16:creationId xmlns:a16="http://schemas.microsoft.com/office/drawing/2014/main" id="{C8E1928D-D3DA-418D-84BD-7BEBA12654AD}"/>
              </a:ext>
            </a:extLst>
          </p:cNvPr>
          <p:cNvGrpSpPr/>
          <p:nvPr/>
        </p:nvGrpSpPr>
        <p:grpSpPr>
          <a:xfrm>
            <a:off x="16565291" y="9104014"/>
            <a:ext cx="1722709" cy="1182986"/>
            <a:chOff x="0" y="0"/>
            <a:chExt cx="1463276" cy="1004833"/>
          </a:xfrm>
        </p:grpSpPr>
        <p:sp>
          <p:nvSpPr>
            <p:cNvPr id="16" name="Freeform 16">
              <a:extLst>
                <a:ext uri="{FF2B5EF4-FFF2-40B4-BE49-F238E27FC236}">
                  <a16:creationId xmlns:a16="http://schemas.microsoft.com/office/drawing/2014/main" id="{79B6B31E-49E5-B466-E69D-AD3D6C1CF168}"/>
                </a:ext>
              </a:extLst>
            </p:cNvPr>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4"/>
              <a:stretch>
                <a:fillRect l="-32" r="-32"/>
              </a:stretch>
            </a:blipFill>
          </p:spPr>
          <p:txBody>
            <a:bodyPr/>
            <a:lstStyle/>
            <a:p>
              <a:endParaRPr lang="en-CA"/>
            </a:p>
          </p:txBody>
        </p:sp>
      </p:grpSp>
      <p:grpSp>
        <p:nvGrpSpPr>
          <p:cNvPr id="23" name="Group 22">
            <a:extLst>
              <a:ext uri="{FF2B5EF4-FFF2-40B4-BE49-F238E27FC236}">
                <a16:creationId xmlns:a16="http://schemas.microsoft.com/office/drawing/2014/main" id="{98A00806-7DCB-BBD8-F4E2-6EE5452CEE6E}"/>
              </a:ext>
            </a:extLst>
          </p:cNvPr>
          <p:cNvGrpSpPr/>
          <p:nvPr/>
        </p:nvGrpSpPr>
        <p:grpSpPr>
          <a:xfrm>
            <a:off x="10500853" y="586385"/>
            <a:ext cx="7227204" cy="4829717"/>
            <a:chOff x="10927963" y="660040"/>
            <a:chExt cx="6709063" cy="4483460"/>
          </a:xfrm>
        </p:grpSpPr>
        <p:pic>
          <p:nvPicPr>
            <p:cNvPr id="17" name="Picture 16">
              <a:extLst>
                <a:ext uri="{FF2B5EF4-FFF2-40B4-BE49-F238E27FC236}">
                  <a16:creationId xmlns:a16="http://schemas.microsoft.com/office/drawing/2014/main" id="{276ADE69-B15A-CEA3-D26E-31883E8B58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27963" y="660040"/>
              <a:ext cx="6709063" cy="448346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19" name="Rectangle 18">
              <a:extLst>
                <a:ext uri="{FF2B5EF4-FFF2-40B4-BE49-F238E27FC236}">
                  <a16:creationId xmlns:a16="http://schemas.microsoft.com/office/drawing/2014/main" id="{65711CCC-3F21-60F4-3C89-2AD77D750477}"/>
                </a:ext>
              </a:extLst>
            </p:cNvPr>
            <p:cNvSpPr/>
            <p:nvPr/>
          </p:nvSpPr>
          <p:spPr>
            <a:xfrm>
              <a:off x="12885779" y="3483688"/>
              <a:ext cx="629788" cy="115004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grpSp>
      <p:sp>
        <p:nvSpPr>
          <p:cNvPr id="20" name="Rectangle 19">
            <a:extLst>
              <a:ext uri="{FF2B5EF4-FFF2-40B4-BE49-F238E27FC236}">
                <a16:creationId xmlns:a16="http://schemas.microsoft.com/office/drawing/2014/main" id="{C178FF09-B443-7179-7144-101F9E1AF233}"/>
              </a:ext>
            </a:extLst>
          </p:cNvPr>
          <p:cNvSpPr/>
          <p:nvPr/>
        </p:nvSpPr>
        <p:spPr>
          <a:xfrm>
            <a:off x="10766570" y="5806468"/>
            <a:ext cx="6695769" cy="3035625"/>
          </a:xfrm>
          <a:prstGeom prst="rect">
            <a:avLst/>
          </a:prstGeom>
          <a:solidFill>
            <a:srgbClr val="F2EDE6"/>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3200" b="1" dirty="0">
                <a:solidFill>
                  <a:schemeClr val="tx1"/>
                </a:solidFill>
                <a:latin typeface="Aptos" panose="020B0004020202020204" pitchFamily="34" charset="0"/>
              </a:rPr>
              <a:t>(D) Sunflower oil emollient:</a:t>
            </a:r>
          </a:p>
          <a:p>
            <a:pPr algn="ctr"/>
            <a:endParaRPr lang="en-CA" sz="800" dirty="0">
              <a:solidFill>
                <a:schemeClr val="tx1"/>
              </a:solidFill>
              <a:latin typeface="Aptos" panose="020B0004020202020204" pitchFamily="34" charset="0"/>
            </a:endParaRPr>
          </a:p>
          <a:p>
            <a:pPr algn="ctr"/>
            <a:r>
              <a:rPr lang="en-US" sz="2800" dirty="0">
                <a:solidFill>
                  <a:schemeClr val="tx1"/>
                </a:solidFill>
                <a:latin typeface="Aptos" panose="020B0004020202020204" pitchFamily="34" charset="0"/>
              </a:rPr>
              <a:t>Applied to the newborn’s body once     daily from days 1–28 after delivery.</a:t>
            </a:r>
          </a:p>
        </p:txBody>
      </p:sp>
      <p:sp>
        <p:nvSpPr>
          <p:cNvPr id="21" name="TextBox 20">
            <a:extLst>
              <a:ext uri="{FF2B5EF4-FFF2-40B4-BE49-F238E27FC236}">
                <a16:creationId xmlns:a16="http://schemas.microsoft.com/office/drawing/2014/main" id="{98CE50F3-688E-901C-0DAA-2D96E92C4FEC}"/>
              </a:ext>
            </a:extLst>
          </p:cNvPr>
          <p:cNvSpPr txBox="1"/>
          <p:nvPr/>
        </p:nvSpPr>
        <p:spPr>
          <a:xfrm>
            <a:off x="1105569" y="2910164"/>
            <a:ext cx="8547220" cy="4832092"/>
          </a:xfrm>
          <a:prstGeom prst="rect">
            <a:avLst/>
          </a:prstGeom>
          <a:noFill/>
        </p:spPr>
        <p:txBody>
          <a:bodyPr wrap="square" rtlCol="0">
            <a:spAutoFit/>
          </a:bodyPr>
          <a:lstStyle/>
          <a:p>
            <a:pPr marL="257175" indent="-257175" algn="ctr">
              <a:spcAft>
                <a:spcPts val="300"/>
              </a:spcAft>
              <a:buAutoNum type="alphaUcParenBoth"/>
            </a:pPr>
            <a:r>
              <a:rPr lang="en-CA" sz="3200" dirty="0">
                <a:latin typeface="Aptos" panose="020B0004020202020204" pitchFamily="34" charset="0"/>
                <a:ea typeface="Calibri" panose="020F0502020204030204" pitchFamily="34" charset="0"/>
              </a:rPr>
              <a:t> Clean birth kit</a:t>
            </a:r>
          </a:p>
          <a:p>
            <a:pPr algn="ctr">
              <a:spcAft>
                <a:spcPts val="300"/>
              </a:spcAft>
            </a:pPr>
            <a:r>
              <a:rPr lang="en-CA" sz="3200" dirty="0">
                <a:latin typeface="Aptos" panose="020B0004020202020204" pitchFamily="34" charset="0"/>
                <a:ea typeface="Calibri" panose="020F0502020204030204" pitchFamily="34" charset="0"/>
              </a:rPr>
              <a:t>(B) Chlorhexidine 4% gel</a:t>
            </a:r>
          </a:p>
          <a:p>
            <a:pPr algn="ctr">
              <a:spcAft>
                <a:spcPts val="300"/>
              </a:spcAft>
            </a:pPr>
            <a:r>
              <a:rPr lang="en-CA" sz="3200" dirty="0">
                <a:latin typeface="Aptos" panose="020B0004020202020204" pitchFamily="34" charset="0"/>
                <a:ea typeface="Calibri" panose="020F0502020204030204" pitchFamily="34" charset="0"/>
              </a:rPr>
              <a:t>(C) Three misoprostol tablets</a:t>
            </a:r>
          </a:p>
          <a:p>
            <a:pPr algn="ctr">
              <a:spcAft>
                <a:spcPts val="300"/>
              </a:spcAft>
            </a:pPr>
            <a:r>
              <a:rPr lang="en-CA" sz="3200" dirty="0">
                <a:latin typeface="Aptos" panose="020B0004020202020204" pitchFamily="34" charset="0"/>
                <a:ea typeface="Calibri" panose="020F0502020204030204" pitchFamily="34" charset="0"/>
              </a:rPr>
              <a:t>(D) Sunflower oil emollient</a:t>
            </a:r>
          </a:p>
          <a:p>
            <a:pPr algn="ctr">
              <a:spcAft>
                <a:spcPts val="300"/>
              </a:spcAft>
            </a:pPr>
            <a:r>
              <a:rPr lang="en-CA" sz="3200" dirty="0">
                <a:latin typeface="Aptos" panose="020B0004020202020204" pitchFamily="34" charset="0"/>
                <a:ea typeface="Calibri" panose="020F0502020204030204" pitchFamily="34" charset="0"/>
              </a:rPr>
              <a:t>(E) </a:t>
            </a:r>
            <a:r>
              <a:rPr lang="en-CA" sz="3200" dirty="0" err="1">
                <a:latin typeface="Aptos" panose="020B0004020202020204" pitchFamily="34" charset="0"/>
                <a:ea typeface="Calibri" panose="020F0502020204030204" pitchFamily="34" charset="0"/>
              </a:rPr>
              <a:t>ThermoSpot</a:t>
            </a:r>
            <a:r>
              <a:rPr lang="en-CA" sz="3200" baseline="30000" dirty="0" err="1">
                <a:latin typeface="Aptos" panose="020B0004020202020204" pitchFamily="34" charset="0"/>
                <a:ea typeface="Calibri" panose="020F0502020204030204" pitchFamily="34" charset="0"/>
              </a:rPr>
              <a:t>TM</a:t>
            </a:r>
            <a:r>
              <a:rPr lang="en-CA" sz="3200" dirty="0">
                <a:latin typeface="Aptos" panose="020B0004020202020204" pitchFamily="34" charset="0"/>
                <a:ea typeface="Calibri" panose="020F0502020204030204" pitchFamily="34" charset="0"/>
              </a:rPr>
              <a:t> thermoindicator sticker</a:t>
            </a:r>
          </a:p>
          <a:p>
            <a:pPr algn="ctr">
              <a:spcAft>
                <a:spcPts val="300"/>
              </a:spcAft>
            </a:pPr>
            <a:r>
              <a:rPr lang="en-CA" sz="3200" dirty="0">
                <a:latin typeface="Aptos" panose="020B0004020202020204" pitchFamily="34" charset="0"/>
                <a:ea typeface="Calibri" panose="020F0502020204030204" pitchFamily="34" charset="0"/>
              </a:rPr>
              <a:t>(F) Click-to-heat warmer</a:t>
            </a:r>
          </a:p>
          <a:p>
            <a:pPr algn="ctr">
              <a:spcAft>
                <a:spcPts val="300"/>
              </a:spcAft>
            </a:pPr>
            <a:r>
              <a:rPr lang="en-CA" sz="3200" dirty="0">
                <a:latin typeface="Aptos" panose="020B0004020202020204" pitchFamily="34" charset="0"/>
                <a:ea typeface="Calibri" panose="020F0502020204030204" pitchFamily="34" charset="0"/>
              </a:rPr>
              <a:t>(G) Fleece blanket</a:t>
            </a:r>
          </a:p>
          <a:p>
            <a:pPr algn="ctr">
              <a:spcAft>
                <a:spcPts val="300"/>
              </a:spcAft>
            </a:pPr>
            <a:r>
              <a:rPr lang="en-CA" sz="3200" dirty="0">
                <a:latin typeface="Aptos" panose="020B0004020202020204" pitchFamily="34" charset="0"/>
                <a:ea typeface="Calibri" panose="020F0502020204030204" pitchFamily="34" charset="0"/>
              </a:rPr>
              <a:t>(H/I) Pictorial diary and guide</a:t>
            </a:r>
          </a:p>
          <a:p>
            <a:pPr algn="ctr">
              <a:spcAft>
                <a:spcPts val="300"/>
              </a:spcAft>
            </a:pPr>
            <a:r>
              <a:rPr lang="en-CA" sz="3200" dirty="0">
                <a:latin typeface="Aptos" panose="020B0004020202020204" pitchFamily="34" charset="0"/>
                <a:ea typeface="Calibri" panose="020F0502020204030204" pitchFamily="34" charset="0"/>
              </a:rPr>
              <a:t>(J) Weighing scale</a:t>
            </a:r>
            <a:endParaRPr lang="en-US" sz="3200" dirty="0">
              <a:latin typeface="Aptos" panose="020B0004020202020204" pitchFamily="34" charset="0"/>
              <a:ea typeface="Verdana" panose="020B0604030504040204" pitchFamily="34" charset="0"/>
              <a:cs typeface="Times New Roman" panose="02020603050405020304" pitchFamily="18" charset="0"/>
            </a:endParaRPr>
          </a:p>
        </p:txBody>
      </p:sp>
      <p:sp>
        <p:nvSpPr>
          <p:cNvPr id="26" name="TextBox 25">
            <a:extLst>
              <a:ext uri="{FF2B5EF4-FFF2-40B4-BE49-F238E27FC236}">
                <a16:creationId xmlns:a16="http://schemas.microsoft.com/office/drawing/2014/main" id="{04048AF6-1CB5-4650-3A4F-6205909E86CE}"/>
              </a:ext>
            </a:extLst>
          </p:cNvPr>
          <p:cNvSpPr txBox="1"/>
          <p:nvPr/>
        </p:nvSpPr>
        <p:spPr>
          <a:xfrm>
            <a:off x="1105569" y="7887986"/>
            <a:ext cx="8547220" cy="954107"/>
          </a:xfrm>
          <a:prstGeom prst="rect">
            <a:avLst/>
          </a:prstGeom>
          <a:noFill/>
        </p:spPr>
        <p:txBody>
          <a:bodyPr wrap="square" rtlCol="0">
            <a:spAutoFit/>
          </a:bodyPr>
          <a:lstStyle/>
          <a:p>
            <a:pPr algn="ctr"/>
            <a:r>
              <a:rPr lang="en-US" sz="2800" b="1" dirty="0">
                <a:latin typeface="Aptos" panose="020B0004020202020204" pitchFamily="34" charset="0"/>
                <a:ea typeface="Verdana" panose="020B0604030504040204" pitchFamily="34" charset="0"/>
                <a:cs typeface="Arial" panose="020B0604020202020204" pitchFamily="34" charset="0"/>
              </a:rPr>
              <a:t>Delivered to pregnant women by Lady Health Workers during the third trimester of pregnancy</a:t>
            </a:r>
          </a:p>
        </p:txBody>
      </p:sp>
      <p:sp>
        <p:nvSpPr>
          <p:cNvPr id="28" name="Rectangle: Rounded Corners 27">
            <a:extLst>
              <a:ext uri="{FF2B5EF4-FFF2-40B4-BE49-F238E27FC236}">
                <a16:creationId xmlns:a16="http://schemas.microsoft.com/office/drawing/2014/main" id="{41681A3E-0FDB-8E63-71A1-CBBFE2A25F59}"/>
              </a:ext>
            </a:extLst>
          </p:cNvPr>
          <p:cNvSpPr/>
          <p:nvPr/>
        </p:nvSpPr>
        <p:spPr>
          <a:xfrm>
            <a:off x="1010686" y="1533902"/>
            <a:ext cx="8736986" cy="1063598"/>
          </a:xfrm>
          <a:prstGeom prst="roundRect">
            <a:avLst/>
          </a:prstGeom>
          <a:solidFill>
            <a:srgbClr val="F2EDE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indent="0" algn="ctr">
              <a:buNone/>
            </a:pPr>
            <a:r>
              <a:rPr lang="en-CA" sz="2800" b="1" dirty="0">
                <a:solidFill>
                  <a:srgbClr val="000000"/>
                </a:solidFill>
                <a:latin typeface="Aptos" panose="020B0004020202020204" pitchFamily="34" charset="0"/>
              </a:rPr>
              <a:t>Portable               Easy-to-Use               Low-Cost</a:t>
            </a:r>
          </a:p>
          <a:p>
            <a:pPr marL="0" lvl="1" indent="0" algn="ctr">
              <a:buNone/>
            </a:pPr>
            <a:r>
              <a:rPr lang="en-CA" sz="2800" b="1" dirty="0">
                <a:solidFill>
                  <a:srgbClr val="000000"/>
                </a:solidFill>
                <a:latin typeface="Aptos" panose="020B0004020202020204" pitchFamily="34" charset="0"/>
              </a:rPr>
              <a:t>Integrated               Evidence-Based</a:t>
            </a:r>
          </a:p>
        </p:txBody>
      </p:sp>
      <p:sp>
        <p:nvSpPr>
          <p:cNvPr id="31" name="Rectangle 30">
            <a:extLst>
              <a:ext uri="{FF2B5EF4-FFF2-40B4-BE49-F238E27FC236}">
                <a16:creationId xmlns:a16="http://schemas.microsoft.com/office/drawing/2014/main" id="{110D2E80-731D-B701-76FE-3F72E52212DE}"/>
              </a:ext>
            </a:extLst>
          </p:cNvPr>
          <p:cNvSpPr/>
          <p:nvPr/>
        </p:nvSpPr>
        <p:spPr>
          <a:xfrm>
            <a:off x="3008671" y="4498258"/>
            <a:ext cx="4807974" cy="54300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extBox 7">
            <a:extLst>
              <a:ext uri="{FF2B5EF4-FFF2-40B4-BE49-F238E27FC236}">
                <a16:creationId xmlns:a16="http://schemas.microsoft.com/office/drawing/2014/main" id="{03543E26-6CB8-4D85-02FA-D5E68A5041FB}"/>
              </a:ext>
            </a:extLst>
          </p:cNvPr>
          <p:cNvSpPr txBox="1"/>
          <p:nvPr/>
        </p:nvSpPr>
        <p:spPr>
          <a:xfrm>
            <a:off x="257505" y="491577"/>
            <a:ext cx="10243348" cy="707886"/>
          </a:xfrm>
          <a:prstGeom prst="rect">
            <a:avLst/>
          </a:prstGeom>
        </p:spPr>
        <p:txBody>
          <a:bodyPr wrap="square" lIns="0" tIns="0" rIns="0" bIns="0" rtlCol="0" anchor="t">
            <a:spAutoFit/>
          </a:bodyPr>
          <a:lstStyle/>
          <a:p>
            <a:pPr lvl="0" algn="ctr"/>
            <a:r>
              <a:rPr lang="en-US" sz="4600" b="1" dirty="0">
                <a:latin typeface="Aptos" panose="020B0004020202020204" pitchFamily="34" charset="0"/>
                <a:ea typeface="Calibri"/>
                <a:cs typeface="Calibri"/>
                <a:sym typeface="Proxima Nova Condensed Bold"/>
              </a:rPr>
              <a:t>Integrated Newborn Care Kit (iNCK)</a:t>
            </a:r>
          </a:p>
        </p:txBody>
      </p:sp>
    </p:spTree>
    <p:extLst>
      <p:ext uri="{BB962C8B-B14F-4D97-AF65-F5344CB8AC3E}">
        <p14:creationId xmlns:p14="http://schemas.microsoft.com/office/powerpoint/2010/main" val="10183143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4C292-C9E1-F130-8852-E55BC3E256B3}"/>
            </a:ext>
          </a:extLst>
        </p:cNvPr>
        <p:cNvGrpSpPr/>
        <p:nvPr/>
      </p:nvGrpSpPr>
      <p:grpSpPr>
        <a:xfrm>
          <a:off x="0" y="0"/>
          <a:ext cx="0" cy="0"/>
          <a:chOff x="0" y="0"/>
          <a:chExt cx="0" cy="0"/>
        </a:xfrm>
      </p:grpSpPr>
      <p:grpSp>
        <p:nvGrpSpPr>
          <p:cNvPr id="4" name="Group 4">
            <a:extLst>
              <a:ext uri="{FF2B5EF4-FFF2-40B4-BE49-F238E27FC236}">
                <a16:creationId xmlns:a16="http://schemas.microsoft.com/office/drawing/2014/main" id="{6A756D87-4082-50C4-D6AE-AEFA0DB8DE49}"/>
              </a:ext>
            </a:extLst>
          </p:cNvPr>
          <p:cNvGrpSpPr/>
          <p:nvPr/>
        </p:nvGrpSpPr>
        <p:grpSpPr>
          <a:xfrm rot="-5400000">
            <a:off x="-5014748" y="5014748"/>
            <a:ext cx="10287000" cy="257505"/>
            <a:chOff x="0" y="0"/>
            <a:chExt cx="2709333" cy="67820"/>
          </a:xfrm>
        </p:grpSpPr>
        <p:sp>
          <p:nvSpPr>
            <p:cNvPr id="5" name="Freeform 5">
              <a:extLst>
                <a:ext uri="{FF2B5EF4-FFF2-40B4-BE49-F238E27FC236}">
                  <a16:creationId xmlns:a16="http://schemas.microsoft.com/office/drawing/2014/main" id="{33BC96C1-0522-B549-838A-E56431FAFED5}"/>
                </a:ext>
              </a:extLst>
            </p:cNvPr>
            <p:cNvSpPr/>
            <p:nvPr/>
          </p:nvSpPr>
          <p:spPr>
            <a:xfrm>
              <a:off x="0" y="0"/>
              <a:ext cx="2709333" cy="67820"/>
            </a:xfrm>
            <a:custGeom>
              <a:avLst/>
              <a:gdLst/>
              <a:ahLst/>
              <a:cxnLst/>
              <a:rect l="l" t="t" r="r" b="b"/>
              <a:pathLst>
                <a:path w="2709333" h="67820">
                  <a:moveTo>
                    <a:pt x="0" y="0"/>
                  </a:moveTo>
                  <a:lnTo>
                    <a:pt x="2709333" y="0"/>
                  </a:lnTo>
                  <a:lnTo>
                    <a:pt x="2709333" y="67820"/>
                  </a:lnTo>
                  <a:lnTo>
                    <a:pt x="0" y="67820"/>
                  </a:lnTo>
                  <a:close/>
                </a:path>
              </a:pathLst>
            </a:custGeom>
            <a:solidFill>
              <a:srgbClr val="F10808"/>
            </a:solidFill>
          </p:spPr>
          <p:txBody>
            <a:bodyPr/>
            <a:lstStyle/>
            <a:p>
              <a:endParaRPr lang="en-CA"/>
            </a:p>
          </p:txBody>
        </p:sp>
        <p:sp>
          <p:nvSpPr>
            <p:cNvPr id="6" name="TextBox 6">
              <a:extLst>
                <a:ext uri="{FF2B5EF4-FFF2-40B4-BE49-F238E27FC236}">
                  <a16:creationId xmlns:a16="http://schemas.microsoft.com/office/drawing/2014/main" id="{2EBB6587-DAC4-000E-A0B5-38D10EA81628}"/>
                </a:ext>
              </a:extLst>
            </p:cNvPr>
            <p:cNvSpPr txBox="1"/>
            <p:nvPr/>
          </p:nvSpPr>
          <p:spPr>
            <a:xfrm>
              <a:off x="0" y="-38100"/>
              <a:ext cx="2709333" cy="105920"/>
            </a:xfrm>
            <a:prstGeom prst="rect">
              <a:avLst/>
            </a:prstGeom>
          </p:spPr>
          <p:txBody>
            <a:bodyPr lIns="50800" tIns="50800" rIns="50800" bIns="50800" rtlCol="0" anchor="ctr"/>
            <a:lstStyle/>
            <a:p>
              <a:pPr algn="ctr">
                <a:lnSpc>
                  <a:spcPts val="3079"/>
                </a:lnSpc>
              </a:pPr>
              <a:endParaRPr/>
            </a:p>
          </p:txBody>
        </p:sp>
      </p:grpSp>
      <p:grpSp>
        <p:nvGrpSpPr>
          <p:cNvPr id="11" name="Group 11">
            <a:extLst>
              <a:ext uri="{FF2B5EF4-FFF2-40B4-BE49-F238E27FC236}">
                <a16:creationId xmlns:a16="http://schemas.microsoft.com/office/drawing/2014/main" id="{B6CF1CB2-24EB-2429-8427-BB6A454B95D0}"/>
              </a:ext>
            </a:extLst>
          </p:cNvPr>
          <p:cNvGrpSpPr/>
          <p:nvPr/>
        </p:nvGrpSpPr>
        <p:grpSpPr>
          <a:xfrm rot="5400000">
            <a:off x="8552507" y="551507"/>
            <a:ext cx="1182986" cy="18288000"/>
            <a:chOff x="0" y="0"/>
            <a:chExt cx="311568" cy="4816593"/>
          </a:xfrm>
        </p:grpSpPr>
        <p:sp>
          <p:nvSpPr>
            <p:cNvPr id="12" name="Freeform 12">
              <a:extLst>
                <a:ext uri="{FF2B5EF4-FFF2-40B4-BE49-F238E27FC236}">
                  <a16:creationId xmlns:a16="http://schemas.microsoft.com/office/drawing/2014/main" id="{22D961D7-5F15-E522-E22F-4923749DE60F}"/>
                </a:ext>
              </a:extLst>
            </p:cNvPr>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txBody>
            <a:bodyPr/>
            <a:lstStyle/>
            <a:p>
              <a:endParaRPr lang="en-CA"/>
            </a:p>
          </p:txBody>
        </p:sp>
        <p:sp>
          <p:nvSpPr>
            <p:cNvPr id="13" name="TextBox 13">
              <a:extLst>
                <a:ext uri="{FF2B5EF4-FFF2-40B4-BE49-F238E27FC236}">
                  <a16:creationId xmlns:a16="http://schemas.microsoft.com/office/drawing/2014/main" id="{9A57BDC1-D5FF-E8A8-8A41-3E4AD8C45230}"/>
                </a:ext>
              </a:extLst>
            </p:cNvPr>
            <p:cNvSpPr txBox="1"/>
            <p:nvPr/>
          </p:nvSpPr>
          <p:spPr>
            <a:xfrm>
              <a:off x="0" y="171450"/>
              <a:ext cx="311568" cy="4645143"/>
            </a:xfrm>
            <a:prstGeom prst="rect">
              <a:avLst/>
            </a:prstGeom>
          </p:spPr>
          <p:txBody>
            <a:bodyPr lIns="50800" tIns="50800" rIns="50800" bIns="50800" rtlCol="0" anchor="ctr"/>
            <a:lstStyle/>
            <a:p>
              <a:pPr marL="0" lvl="0" indent="0" algn="l">
                <a:lnSpc>
                  <a:spcPts val="8499"/>
                </a:lnSpc>
                <a:spcBef>
                  <a:spcPct val="0"/>
                </a:spcBef>
              </a:pPr>
              <a:endParaRPr/>
            </a:p>
          </p:txBody>
        </p:sp>
      </p:grpSp>
      <p:sp>
        <p:nvSpPr>
          <p:cNvPr id="14" name="Freeform 14">
            <a:extLst>
              <a:ext uri="{FF2B5EF4-FFF2-40B4-BE49-F238E27FC236}">
                <a16:creationId xmlns:a16="http://schemas.microsoft.com/office/drawing/2014/main" id="{12EB31CC-E0E6-32EF-332C-50B0578656C8}"/>
              </a:ext>
            </a:extLst>
          </p:cNvPr>
          <p:cNvSpPr/>
          <p:nvPr/>
        </p:nvSpPr>
        <p:spPr>
          <a:xfrm>
            <a:off x="-539" y="9176004"/>
            <a:ext cx="2752375" cy="102870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3"/>
            <a:stretch>
              <a:fillRect/>
            </a:stretch>
          </a:blipFill>
        </p:spPr>
        <p:txBody>
          <a:bodyPr/>
          <a:lstStyle/>
          <a:p>
            <a:endParaRPr lang="en-CA"/>
          </a:p>
        </p:txBody>
      </p:sp>
      <p:grpSp>
        <p:nvGrpSpPr>
          <p:cNvPr id="15" name="Group 15">
            <a:extLst>
              <a:ext uri="{FF2B5EF4-FFF2-40B4-BE49-F238E27FC236}">
                <a16:creationId xmlns:a16="http://schemas.microsoft.com/office/drawing/2014/main" id="{21ADBD51-3B9C-FB60-01FE-E01DC84C5139}"/>
              </a:ext>
            </a:extLst>
          </p:cNvPr>
          <p:cNvGrpSpPr/>
          <p:nvPr/>
        </p:nvGrpSpPr>
        <p:grpSpPr>
          <a:xfrm>
            <a:off x="16565291" y="9104014"/>
            <a:ext cx="1722709" cy="1182986"/>
            <a:chOff x="0" y="0"/>
            <a:chExt cx="1463276" cy="1004833"/>
          </a:xfrm>
        </p:grpSpPr>
        <p:sp>
          <p:nvSpPr>
            <p:cNvPr id="16" name="Freeform 16">
              <a:extLst>
                <a:ext uri="{FF2B5EF4-FFF2-40B4-BE49-F238E27FC236}">
                  <a16:creationId xmlns:a16="http://schemas.microsoft.com/office/drawing/2014/main" id="{221018A4-CAD2-972D-9462-0FCD0D150DF4}"/>
                </a:ext>
              </a:extLst>
            </p:cNvPr>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4"/>
              <a:stretch>
                <a:fillRect l="-32" r="-32"/>
              </a:stretch>
            </a:blipFill>
          </p:spPr>
          <p:txBody>
            <a:bodyPr/>
            <a:lstStyle/>
            <a:p>
              <a:endParaRPr lang="en-CA"/>
            </a:p>
          </p:txBody>
        </p:sp>
      </p:grpSp>
      <p:grpSp>
        <p:nvGrpSpPr>
          <p:cNvPr id="23" name="Group 22">
            <a:extLst>
              <a:ext uri="{FF2B5EF4-FFF2-40B4-BE49-F238E27FC236}">
                <a16:creationId xmlns:a16="http://schemas.microsoft.com/office/drawing/2014/main" id="{3C6F6B7C-74CD-6BE7-0C5C-AEA4A04A56DE}"/>
              </a:ext>
            </a:extLst>
          </p:cNvPr>
          <p:cNvGrpSpPr/>
          <p:nvPr/>
        </p:nvGrpSpPr>
        <p:grpSpPr>
          <a:xfrm>
            <a:off x="10500853" y="586385"/>
            <a:ext cx="7227204" cy="4829717"/>
            <a:chOff x="10927963" y="660040"/>
            <a:chExt cx="6709063" cy="4483460"/>
          </a:xfrm>
        </p:grpSpPr>
        <p:pic>
          <p:nvPicPr>
            <p:cNvPr id="17" name="Picture 16">
              <a:extLst>
                <a:ext uri="{FF2B5EF4-FFF2-40B4-BE49-F238E27FC236}">
                  <a16:creationId xmlns:a16="http://schemas.microsoft.com/office/drawing/2014/main" id="{98664FE7-D746-C5A7-1131-88CDADC68C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27963" y="660040"/>
              <a:ext cx="6709063" cy="448346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19" name="Rectangle 18">
              <a:extLst>
                <a:ext uri="{FF2B5EF4-FFF2-40B4-BE49-F238E27FC236}">
                  <a16:creationId xmlns:a16="http://schemas.microsoft.com/office/drawing/2014/main" id="{A682CCEB-0B93-4071-2018-53B84967A934}"/>
                </a:ext>
              </a:extLst>
            </p:cNvPr>
            <p:cNvSpPr/>
            <p:nvPr/>
          </p:nvSpPr>
          <p:spPr>
            <a:xfrm>
              <a:off x="13981061" y="2347333"/>
              <a:ext cx="725624" cy="87622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20" name="Rectangle 19">
            <a:extLst>
              <a:ext uri="{FF2B5EF4-FFF2-40B4-BE49-F238E27FC236}">
                <a16:creationId xmlns:a16="http://schemas.microsoft.com/office/drawing/2014/main" id="{2752C667-A505-4198-0073-9E2A69A9F974}"/>
              </a:ext>
            </a:extLst>
          </p:cNvPr>
          <p:cNvSpPr/>
          <p:nvPr/>
        </p:nvSpPr>
        <p:spPr>
          <a:xfrm>
            <a:off x="10766570" y="5806468"/>
            <a:ext cx="6695769" cy="3035625"/>
          </a:xfrm>
          <a:prstGeom prst="rect">
            <a:avLst/>
          </a:prstGeom>
          <a:solidFill>
            <a:srgbClr val="F2EDE6"/>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3200" b="1" dirty="0">
                <a:solidFill>
                  <a:schemeClr val="tx1"/>
                </a:solidFill>
                <a:latin typeface="Aptos" panose="020B0004020202020204" pitchFamily="34" charset="0"/>
              </a:rPr>
              <a:t>(E) </a:t>
            </a:r>
            <a:r>
              <a:rPr lang="en-CA" sz="3200" b="1" dirty="0" err="1">
                <a:solidFill>
                  <a:schemeClr val="tx1"/>
                </a:solidFill>
                <a:latin typeface="Aptos" panose="020B0004020202020204" pitchFamily="34" charset="0"/>
              </a:rPr>
              <a:t>ThermoSpot</a:t>
            </a:r>
            <a:r>
              <a:rPr lang="en-CA" sz="3200" b="1" baseline="30000" dirty="0" err="1">
                <a:solidFill>
                  <a:schemeClr val="tx1"/>
                </a:solidFill>
                <a:latin typeface="Aptos" panose="020B0004020202020204" pitchFamily="34" charset="0"/>
              </a:rPr>
              <a:t>TM</a:t>
            </a:r>
            <a:r>
              <a:rPr lang="en-CA" sz="3200" b="1" dirty="0">
                <a:solidFill>
                  <a:schemeClr val="tx1"/>
                </a:solidFill>
                <a:latin typeface="Aptos" panose="020B0004020202020204" pitchFamily="34" charset="0"/>
              </a:rPr>
              <a:t>:</a:t>
            </a:r>
          </a:p>
          <a:p>
            <a:pPr algn="ctr"/>
            <a:endParaRPr lang="en-CA" sz="800" dirty="0">
              <a:solidFill>
                <a:schemeClr val="tx1"/>
              </a:solidFill>
              <a:latin typeface="Aptos" panose="020B0004020202020204" pitchFamily="34" charset="0"/>
            </a:endParaRPr>
          </a:p>
          <a:p>
            <a:pPr algn="ctr"/>
            <a:r>
              <a:rPr lang="en-US" sz="2800" dirty="0">
                <a:solidFill>
                  <a:schemeClr val="tx1"/>
                </a:solidFill>
                <a:latin typeface="Aptos" panose="020B0004020202020204" pitchFamily="34" charset="0"/>
              </a:rPr>
              <a:t>Applied to the newborn’s carotid artery and monitored from days 1–14 after delivery.</a:t>
            </a:r>
          </a:p>
        </p:txBody>
      </p:sp>
      <p:sp>
        <p:nvSpPr>
          <p:cNvPr id="21" name="TextBox 20">
            <a:extLst>
              <a:ext uri="{FF2B5EF4-FFF2-40B4-BE49-F238E27FC236}">
                <a16:creationId xmlns:a16="http://schemas.microsoft.com/office/drawing/2014/main" id="{E6C1776E-0B1C-6A45-87FD-E11DF1B9D55D}"/>
              </a:ext>
            </a:extLst>
          </p:cNvPr>
          <p:cNvSpPr txBox="1"/>
          <p:nvPr/>
        </p:nvSpPr>
        <p:spPr>
          <a:xfrm>
            <a:off x="1105569" y="2910164"/>
            <a:ext cx="8547220" cy="4832092"/>
          </a:xfrm>
          <a:prstGeom prst="rect">
            <a:avLst/>
          </a:prstGeom>
          <a:noFill/>
        </p:spPr>
        <p:txBody>
          <a:bodyPr wrap="square" rtlCol="0">
            <a:spAutoFit/>
          </a:bodyPr>
          <a:lstStyle/>
          <a:p>
            <a:pPr marL="257175" indent="-257175" algn="ctr">
              <a:spcAft>
                <a:spcPts val="300"/>
              </a:spcAft>
              <a:buAutoNum type="alphaUcParenBoth"/>
            </a:pPr>
            <a:r>
              <a:rPr lang="en-CA" sz="3200" dirty="0">
                <a:latin typeface="Aptos" panose="020B0004020202020204" pitchFamily="34" charset="0"/>
                <a:ea typeface="Calibri" panose="020F0502020204030204" pitchFamily="34" charset="0"/>
              </a:rPr>
              <a:t> Clean birth kit</a:t>
            </a:r>
          </a:p>
          <a:p>
            <a:pPr algn="ctr">
              <a:spcAft>
                <a:spcPts val="300"/>
              </a:spcAft>
            </a:pPr>
            <a:r>
              <a:rPr lang="en-CA" sz="3200" dirty="0">
                <a:latin typeface="Aptos" panose="020B0004020202020204" pitchFamily="34" charset="0"/>
                <a:ea typeface="Calibri" panose="020F0502020204030204" pitchFamily="34" charset="0"/>
              </a:rPr>
              <a:t>(B) Chlorhexidine 4% gel</a:t>
            </a:r>
          </a:p>
          <a:p>
            <a:pPr algn="ctr">
              <a:spcAft>
                <a:spcPts val="300"/>
              </a:spcAft>
            </a:pPr>
            <a:r>
              <a:rPr lang="en-CA" sz="3200" dirty="0">
                <a:latin typeface="Aptos" panose="020B0004020202020204" pitchFamily="34" charset="0"/>
                <a:ea typeface="Calibri" panose="020F0502020204030204" pitchFamily="34" charset="0"/>
              </a:rPr>
              <a:t>(C) Three misoprostol tablets</a:t>
            </a:r>
          </a:p>
          <a:p>
            <a:pPr algn="ctr">
              <a:spcAft>
                <a:spcPts val="300"/>
              </a:spcAft>
            </a:pPr>
            <a:r>
              <a:rPr lang="en-CA" sz="3200" dirty="0">
                <a:latin typeface="Aptos" panose="020B0004020202020204" pitchFamily="34" charset="0"/>
                <a:ea typeface="Calibri" panose="020F0502020204030204" pitchFamily="34" charset="0"/>
              </a:rPr>
              <a:t>(D) Sunflower oil emollient</a:t>
            </a:r>
          </a:p>
          <a:p>
            <a:pPr algn="ctr">
              <a:spcAft>
                <a:spcPts val="300"/>
              </a:spcAft>
            </a:pPr>
            <a:r>
              <a:rPr lang="en-CA" sz="3200" dirty="0">
                <a:latin typeface="Aptos" panose="020B0004020202020204" pitchFamily="34" charset="0"/>
                <a:ea typeface="Calibri" panose="020F0502020204030204" pitchFamily="34" charset="0"/>
              </a:rPr>
              <a:t>(E) </a:t>
            </a:r>
            <a:r>
              <a:rPr lang="en-CA" sz="3200" dirty="0" err="1">
                <a:latin typeface="Aptos" panose="020B0004020202020204" pitchFamily="34" charset="0"/>
                <a:ea typeface="Calibri" panose="020F0502020204030204" pitchFamily="34" charset="0"/>
              </a:rPr>
              <a:t>ThermoSpot</a:t>
            </a:r>
            <a:r>
              <a:rPr lang="en-CA" sz="3200" baseline="30000" dirty="0" err="1">
                <a:latin typeface="Aptos" panose="020B0004020202020204" pitchFamily="34" charset="0"/>
                <a:ea typeface="Calibri" panose="020F0502020204030204" pitchFamily="34" charset="0"/>
              </a:rPr>
              <a:t>TM</a:t>
            </a:r>
            <a:r>
              <a:rPr lang="en-CA" sz="3200" dirty="0">
                <a:latin typeface="Aptos" panose="020B0004020202020204" pitchFamily="34" charset="0"/>
                <a:ea typeface="Calibri" panose="020F0502020204030204" pitchFamily="34" charset="0"/>
              </a:rPr>
              <a:t> thermoindicator sticker</a:t>
            </a:r>
          </a:p>
          <a:p>
            <a:pPr algn="ctr">
              <a:spcAft>
                <a:spcPts val="300"/>
              </a:spcAft>
            </a:pPr>
            <a:r>
              <a:rPr lang="en-CA" sz="3200" dirty="0">
                <a:latin typeface="Aptos" panose="020B0004020202020204" pitchFamily="34" charset="0"/>
                <a:ea typeface="Calibri" panose="020F0502020204030204" pitchFamily="34" charset="0"/>
              </a:rPr>
              <a:t>(F) Click-to-heat warmer</a:t>
            </a:r>
          </a:p>
          <a:p>
            <a:pPr algn="ctr">
              <a:spcAft>
                <a:spcPts val="300"/>
              </a:spcAft>
            </a:pPr>
            <a:r>
              <a:rPr lang="en-CA" sz="3200" dirty="0">
                <a:latin typeface="Aptos" panose="020B0004020202020204" pitchFamily="34" charset="0"/>
                <a:ea typeface="Calibri" panose="020F0502020204030204" pitchFamily="34" charset="0"/>
              </a:rPr>
              <a:t>(G) Fleece blanket</a:t>
            </a:r>
          </a:p>
          <a:p>
            <a:pPr algn="ctr">
              <a:spcAft>
                <a:spcPts val="300"/>
              </a:spcAft>
            </a:pPr>
            <a:r>
              <a:rPr lang="en-CA" sz="3200" dirty="0">
                <a:latin typeface="Aptos" panose="020B0004020202020204" pitchFamily="34" charset="0"/>
                <a:ea typeface="Calibri" panose="020F0502020204030204" pitchFamily="34" charset="0"/>
              </a:rPr>
              <a:t>(H/I) Pictorial diary and guide</a:t>
            </a:r>
          </a:p>
          <a:p>
            <a:pPr algn="ctr">
              <a:spcAft>
                <a:spcPts val="300"/>
              </a:spcAft>
            </a:pPr>
            <a:r>
              <a:rPr lang="en-CA" sz="3200" dirty="0">
                <a:latin typeface="Aptos" panose="020B0004020202020204" pitchFamily="34" charset="0"/>
                <a:ea typeface="Calibri" panose="020F0502020204030204" pitchFamily="34" charset="0"/>
              </a:rPr>
              <a:t>(J) Weighing scale</a:t>
            </a:r>
            <a:endParaRPr lang="en-US" sz="3200" dirty="0">
              <a:latin typeface="Aptos" panose="020B0004020202020204" pitchFamily="34" charset="0"/>
              <a:ea typeface="Verdana" panose="020B0604030504040204" pitchFamily="34" charset="0"/>
              <a:cs typeface="Times New Roman" panose="02020603050405020304" pitchFamily="18" charset="0"/>
            </a:endParaRPr>
          </a:p>
        </p:txBody>
      </p:sp>
      <p:sp>
        <p:nvSpPr>
          <p:cNvPr id="26" name="TextBox 25">
            <a:extLst>
              <a:ext uri="{FF2B5EF4-FFF2-40B4-BE49-F238E27FC236}">
                <a16:creationId xmlns:a16="http://schemas.microsoft.com/office/drawing/2014/main" id="{26814828-5340-BDBC-4204-880BCAE126FD}"/>
              </a:ext>
            </a:extLst>
          </p:cNvPr>
          <p:cNvSpPr txBox="1"/>
          <p:nvPr/>
        </p:nvSpPr>
        <p:spPr>
          <a:xfrm>
            <a:off x="1105569" y="7887986"/>
            <a:ext cx="8547220" cy="954107"/>
          </a:xfrm>
          <a:prstGeom prst="rect">
            <a:avLst/>
          </a:prstGeom>
          <a:noFill/>
        </p:spPr>
        <p:txBody>
          <a:bodyPr wrap="square" rtlCol="0">
            <a:spAutoFit/>
          </a:bodyPr>
          <a:lstStyle/>
          <a:p>
            <a:pPr algn="ctr"/>
            <a:r>
              <a:rPr lang="en-US" sz="2800" b="1" dirty="0">
                <a:latin typeface="Aptos" panose="020B0004020202020204" pitchFamily="34" charset="0"/>
                <a:ea typeface="Verdana" panose="020B0604030504040204" pitchFamily="34" charset="0"/>
                <a:cs typeface="Arial" panose="020B0604020202020204" pitchFamily="34" charset="0"/>
              </a:rPr>
              <a:t>Delivered to pregnant women by Lady Health Workers during the third trimester of pregnancy</a:t>
            </a:r>
          </a:p>
        </p:txBody>
      </p:sp>
      <p:sp>
        <p:nvSpPr>
          <p:cNvPr id="28" name="Rectangle: Rounded Corners 27">
            <a:extLst>
              <a:ext uri="{FF2B5EF4-FFF2-40B4-BE49-F238E27FC236}">
                <a16:creationId xmlns:a16="http://schemas.microsoft.com/office/drawing/2014/main" id="{E3D0D771-D299-AE79-3AF4-B96E20AD6E7D}"/>
              </a:ext>
            </a:extLst>
          </p:cNvPr>
          <p:cNvSpPr/>
          <p:nvPr/>
        </p:nvSpPr>
        <p:spPr>
          <a:xfrm>
            <a:off x="1010686" y="1533902"/>
            <a:ext cx="8736986" cy="1063598"/>
          </a:xfrm>
          <a:prstGeom prst="roundRect">
            <a:avLst/>
          </a:prstGeom>
          <a:solidFill>
            <a:srgbClr val="F2EDE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indent="0" algn="ctr">
              <a:buNone/>
            </a:pPr>
            <a:r>
              <a:rPr lang="en-CA" sz="2800" b="1" dirty="0">
                <a:solidFill>
                  <a:srgbClr val="000000"/>
                </a:solidFill>
                <a:latin typeface="Aptos" panose="020B0004020202020204" pitchFamily="34" charset="0"/>
              </a:rPr>
              <a:t>Portable               Easy-to-Use               Low-Cost</a:t>
            </a:r>
          </a:p>
          <a:p>
            <a:pPr marL="0" lvl="1" indent="0" algn="ctr">
              <a:buNone/>
            </a:pPr>
            <a:r>
              <a:rPr lang="en-CA" sz="2800" b="1" dirty="0">
                <a:solidFill>
                  <a:srgbClr val="000000"/>
                </a:solidFill>
                <a:latin typeface="Aptos" panose="020B0004020202020204" pitchFamily="34" charset="0"/>
              </a:rPr>
              <a:t>Integrated               Evidence-Based</a:t>
            </a:r>
          </a:p>
        </p:txBody>
      </p:sp>
      <p:sp>
        <p:nvSpPr>
          <p:cNvPr id="31" name="Rectangle 30">
            <a:extLst>
              <a:ext uri="{FF2B5EF4-FFF2-40B4-BE49-F238E27FC236}">
                <a16:creationId xmlns:a16="http://schemas.microsoft.com/office/drawing/2014/main" id="{4DA4FD9E-BD2C-EB19-6969-CF8813778A01}"/>
              </a:ext>
            </a:extLst>
          </p:cNvPr>
          <p:cNvSpPr/>
          <p:nvPr/>
        </p:nvSpPr>
        <p:spPr>
          <a:xfrm>
            <a:off x="1651820" y="5041262"/>
            <a:ext cx="7492180" cy="5336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extBox 7">
            <a:extLst>
              <a:ext uri="{FF2B5EF4-FFF2-40B4-BE49-F238E27FC236}">
                <a16:creationId xmlns:a16="http://schemas.microsoft.com/office/drawing/2014/main" id="{1BD06BB3-2F8E-E54B-3BC3-AE24A274867A}"/>
              </a:ext>
            </a:extLst>
          </p:cNvPr>
          <p:cNvSpPr txBox="1"/>
          <p:nvPr/>
        </p:nvSpPr>
        <p:spPr>
          <a:xfrm>
            <a:off x="257505" y="491577"/>
            <a:ext cx="10243348" cy="707886"/>
          </a:xfrm>
          <a:prstGeom prst="rect">
            <a:avLst/>
          </a:prstGeom>
        </p:spPr>
        <p:txBody>
          <a:bodyPr wrap="square" lIns="0" tIns="0" rIns="0" bIns="0" rtlCol="0" anchor="t">
            <a:spAutoFit/>
          </a:bodyPr>
          <a:lstStyle/>
          <a:p>
            <a:pPr lvl="0" algn="ctr"/>
            <a:r>
              <a:rPr lang="en-US" sz="4600" b="1" dirty="0">
                <a:latin typeface="Aptos" panose="020B0004020202020204" pitchFamily="34" charset="0"/>
                <a:ea typeface="Calibri"/>
                <a:cs typeface="Calibri"/>
                <a:sym typeface="Proxima Nova Condensed Bold"/>
              </a:rPr>
              <a:t>Integrated Newborn Care Kit (iNCK)</a:t>
            </a:r>
          </a:p>
        </p:txBody>
      </p:sp>
    </p:spTree>
    <p:extLst>
      <p:ext uri="{BB962C8B-B14F-4D97-AF65-F5344CB8AC3E}">
        <p14:creationId xmlns:p14="http://schemas.microsoft.com/office/powerpoint/2010/main" val="37216488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60E2E-4155-274A-7647-4B70C2E1B19B}"/>
            </a:ext>
          </a:extLst>
        </p:cNvPr>
        <p:cNvGrpSpPr/>
        <p:nvPr/>
      </p:nvGrpSpPr>
      <p:grpSpPr>
        <a:xfrm>
          <a:off x="0" y="0"/>
          <a:ext cx="0" cy="0"/>
          <a:chOff x="0" y="0"/>
          <a:chExt cx="0" cy="0"/>
        </a:xfrm>
      </p:grpSpPr>
      <p:grpSp>
        <p:nvGrpSpPr>
          <p:cNvPr id="4" name="Group 4">
            <a:extLst>
              <a:ext uri="{FF2B5EF4-FFF2-40B4-BE49-F238E27FC236}">
                <a16:creationId xmlns:a16="http://schemas.microsoft.com/office/drawing/2014/main" id="{5CA03DD1-314C-DD34-F9F1-1C78DB64FE28}"/>
              </a:ext>
            </a:extLst>
          </p:cNvPr>
          <p:cNvGrpSpPr/>
          <p:nvPr/>
        </p:nvGrpSpPr>
        <p:grpSpPr>
          <a:xfrm rot="-5400000">
            <a:off x="-5014748" y="5014748"/>
            <a:ext cx="10287000" cy="257505"/>
            <a:chOff x="0" y="0"/>
            <a:chExt cx="2709333" cy="67820"/>
          </a:xfrm>
        </p:grpSpPr>
        <p:sp>
          <p:nvSpPr>
            <p:cNvPr id="5" name="Freeform 5">
              <a:extLst>
                <a:ext uri="{FF2B5EF4-FFF2-40B4-BE49-F238E27FC236}">
                  <a16:creationId xmlns:a16="http://schemas.microsoft.com/office/drawing/2014/main" id="{A6E8C02A-DE70-6EEA-0E5C-512AC7F6EEAF}"/>
                </a:ext>
              </a:extLst>
            </p:cNvPr>
            <p:cNvSpPr/>
            <p:nvPr/>
          </p:nvSpPr>
          <p:spPr>
            <a:xfrm>
              <a:off x="0" y="0"/>
              <a:ext cx="2709333" cy="67820"/>
            </a:xfrm>
            <a:custGeom>
              <a:avLst/>
              <a:gdLst/>
              <a:ahLst/>
              <a:cxnLst/>
              <a:rect l="l" t="t" r="r" b="b"/>
              <a:pathLst>
                <a:path w="2709333" h="67820">
                  <a:moveTo>
                    <a:pt x="0" y="0"/>
                  </a:moveTo>
                  <a:lnTo>
                    <a:pt x="2709333" y="0"/>
                  </a:lnTo>
                  <a:lnTo>
                    <a:pt x="2709333" y="67820"/>
                  </a:lnTo>
                  <a:lnTo>
                    <a:pt x="0" y="67820"/>
                  </a:lnTo>
                  <a:close/>
                </a:path>
              </a:pathLst>
            </a:custGeom>
            <a:solidFill>
              <a:srgbClr val="F10808"/>
            </a:solidFill>
          </p:spPr>
          <p:txBody>
            <a:bodyPr/>
            <a:lstStyle/>
            <a:p>
              <a:endParaRPr lang="en-CA"/>
            </a:p>
          </p:txBody>
        </p:sp>
        <p:sp>
          <p:nvSpPr>
            <p:cNvPr id="6" name="TextBox 6">
              <a:extLst>
                <a:ext uri="{FF2B5EF4-FFF2-40B4-BE49-F238E27FC236}">
                  <a16:creationId xmlns:a16="http://schemas.microsoft.com/office/drawing/2014/main" id="{72859731-379E-B8D2-C46D-031BC35F7398}"/>
                </a:ext>
              </a:extLst>
            </p:cNvPr>
            <p:cNvSpPr txBox="1"/>
            <p:nvPr/>
          </p:nvSpPr>
          <p:spPr>
            <a:xfrm>
              <a:off x="0" y="-38100"/>
              <a:ext cx="2709333" cy="105920"/>
            </a:xfrm>
            <a:prstGeom prst="rect">
              <a:avLst/>
            </a:prstGeom>
          </p:spPr>
          <p:txBody>
            <a:bodyPr lIns="50800" tIns="50800" rIns="50800" bIns="50800" rtlCol="0" anchor="ctr"/>
            <a:lstStyle/>
            <a:p>
              <a:pPr algn="ctr">
                <a:lnSpc>
                  <a:spcPts val="3079"/>
                </a:lnSpc>
              </a:pPr>
              <a:endParaRPr/>
            </a:p>
          </p:txBody>
        </p:sp>
      </p:grpSp>
      <p:grpSp>
        <p:nvGrpSpPr>
          <p:cNvPr id="11" name="Group 11">
            <a:extLst>
              <a:ext uri="{FF2B5EF4-FFF2-40B4-BE49-F238E27FC236}">
                <a16:creationId xmlns:a16="http://schemas.microsoft.com/office/drawing/2014/main" id="{CF5363B2-DC62-B98E-CD7A-AA28B250A8AE}"/>
              </a:ext>
            </a:extLst>
          </p:cNvPr>
          <p:cNvGrpSpPr/>
          <p:nvPr/>
        </p:nvGrpSpPr>
        <p:grpSpPr>
          <a:xfrm rot="5400000">
            <a:off x="8552507" y="551507"/>
            <a:ext cx="1182986" cy="18288000"/>
            <a:chOff x="0" y="0"/>
            <a:chExt cx="311568" cy="4816593"/>
          </a:xfrm>
        </p:grpSpPr>
        <p:sp>
          <p:nvSpPr>
            <p:cNvPr id="12" name="Freeform 12">
              <a:extLst>
                <a:ext uri="{FF2B5EF4-FFF2-40B4-BE49-F238E27FC236}">
                  <a16:creationId xmlns:a16="http://schemas.microsoft.com/office/drawing/2014/main" id="{7086A7D0-1AF3-DF76-36F9-6812DE3AAC92}"/>
                </a:ext>
              </a:extLst>
            </p:cNvPr>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txBody>
            <a:bodyPr/>
            <a:lstStyle/>
            <a:p>
              <a:endParaRPr lang="en-CA"/>
            </a:p>
          </p:txBody>
        </p:sp>
        <p:sp>
          <p:nvSpPr>
            <p:cNvPr id="13" name="TextBox 13">
              <a:extLst>
                <a:ext uri="{FF2B5EF4-FFF2-40B4-BE49-F238E27FC236}">
                  <a16:creationId xmlns:a16="http://schemas.microsoft.com/office/drawing/2014/main" id="{FE8C8411-CD7C-1136-E294-43E0E5F24755}"/>
                </a:ext>
              </a:extLst>
            </p:cNvPr>
            <p:cNvSpPr txBox="1"/>
            <p:nvPr/>
          </p:nvSpPr>
          <p:spPr>
            <a:xfrm>
              <a:off x="0" y="171450"/>
              <a:ext cx="311568" cy="4645143"/>
            </a:xfrm>
            <a:prstGeom prst="rect">
              <a:avLst/>
            </a:prstGeom>
          </p:spPr>
          <p:txBody>
            <a:bodyPr lIns="50800" tIns="50800" rIns="50800" bIns="50800" rtlCol="0" anchor="ctr"/>
            <a:lstStyle/>
            <a:p>
              <a:pPr marL="0" lvl="0" indent="0" algn="l">
                <a:lnSpc>
                  <a:spcPts val="8499"/>
                </a:lnSpc>
                <a:spcBef>
                  <a:spcPct val="0"/>
                </a:spcBef>
              </a:pPr>
              <a:endParaRPr/>
            </a:p>
          </p:txBody>
        </p:sp>
      </p:grpSp>
      <p:sp>
        <p:nvSpPr>
          <p:cNvPr id="14" name="Freeform 14">
            <a:extLst>
              <a:ext uri="{FF2B5EF4-FFF2-40B4-BE49-F238E27FC236}">
                <a16:creationId xmlns:a16="http://schemas.microsoft.com/office/drawing/2014/main" id="{9CA432A7-ECB9-130A-4E0D-BCB0A56E3EE7}"/>
              </a:ext>
            </a:extLst>
          </p:cNvPr>
          <p:cNvSpPr/>
          <p:nvPr/>
        </p:nvSpPr>
        <p:spPr>
          <a:xfrm>
            <a:off x="-539" y="9176004"/>
            <a:ext cx="2752375" cy="102870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3"/>
            <a:stretch>
              <a:fillRect/>
            </a:stretch>
          </a:blipFill>
        </p:spPr>
        <p:txBody>
          <a:bodyPr/>
          <a:lstStyle/>
          <a:p>
            <a:endParaRPr lang="en-CA"/>
          </a:p>
        </p:txBody>
      </p:sp>
      <p:grpSp>
        <p:nvGrpSpPr>
          <p:cNvPr id="15" name="Group 15">
            <a:extLst>
              <a:ext uri="{FF2B5EF4-FFF2-40B4-BE49-F238E27FC236}">
                <a16:creationId xmlns:a16="http://schemas.microsoft.com/office/drawing/2014/main" id="{18BD3983-BF47-1869-8247-10C28F17D29A}"/>
              </a:ext>
            </a:extLst>
          </p:cNvPr>
          <p:cNvGrpSpPr/>
          <p:nvPr/>
        </p:nvGrpSpPr>
        <p:grpSpPr>
          <a:xfrm>
            <a:off x="16565291" y="9104014"/>
            <a:ext cx="1722709" cy="1182986"/>
            <a:chOff x="0" y="0"/>
            <a:chExt cx="1463276" cy="1004833"/>
          </a:xfrm>
        </p:grpSpPr>
        <p:sp>
          <p:nvSpPr>
            <p:cNvPr id="16" name="Freeform 16">
              <a:extLst>
                <a:ext uri="{FF2B5EF4-FFF2-40B4-BE49-F238E27FC236}">
                  <a16:creationId xmlns:a16="http://schemas.microsoft.com/office/drawing/2014/main" id="{A0082F33-E3AE-614B-E176-E4677664778F}"/>
                </a:ext>
              </a:extLst>
            </p:cNvPr>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4"/>
              <a:stretch>
                <a:fillRect l="-32" r="-32"/>
              </a:stretch>
            </a:blipFill>
          </p:spPr>
          <p:txBody>
            <a:bodyPr/>
            <a:lstStyle/>
            <a:p>
              <a:endParaRPr lang="en-CA"/>
            </a:p>
          </p:txBody>
        </p:sp>
      </p:grpSp>
      <p:grpSp>
        <p:nvGrpSpPr>
          <p:cNvPr id="23" name="Group 22">
            <a:extLst>
              <a:ext uri="{FF2B5EF4-FFF2-40B4-BE49-F238E27FC236}">
                <a16:creationId xmlns:a16="http://schemas.microsoft.com/office/drawing/2014/main" id="{FD7AE7C0-AE58-6800-654C-E0722827AFEB}"/>
              </a:ext>
            </a:extLst>
          </p:cNvPr>
          <p:cNvGrpSpPr/>
          <p:nvPr/>
        </p:nvGrpSpPr>
        <p:grpSpPr>
          <a:xfrm>
            <a:off x="10500853" y="586385"/>
            <a:ext cx="7227204" cy="4829717"/>
            <a:chOff x="10927963" y="660040"/>
            <a:chExt cx="6709063" cy="4483460"/>
          </a:xfrm>
        </p:grpSpPr>
        <p:pic>
          <p:nvPicPr>
            <p:cNvPr id="17" name="Picture 16">
              <a:extLst>
                <a:ext uri="{FF2B5EF4-FFF2-40B4-BE49-F238E27FC236}">
                  <a16:creationId xmlns:a16="http://schemas.microsoft.com/office/drawing/2014/main" id="{47410772-998B-F2EF-B92E-CF4117F2F8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27963" y="660040"/>
              <a:ext cx="6709063" cy="448346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19" name="Rectangle 18">
              <a:extLst>
                <a:ext uri="{FF2B5EF4-FFF2-40B4-BE49-F238E27FC236}">
                  <a16:creationId xmlns:a16="http://schemas.microsoft.com/office/drawing/2014/main" id="{792D1EE8-F9C4-7DE0-CF76-37CFF68B5DA8}"/>
                </a:ext>
              </a:extLst>
            </p:cNvPr>
            <p:cNvSpPr/>
            <p:nvPr/>
          </p:nvSpPr>
          <p:spPr>
            <a:xfrm>
              <a:off x="14487629" y="2347333"/>
              <a:ext cx="985754" cy="78821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grpSp>
      <p:sp>
        <p:nvSpPr>
          <p:cNvPr id="20" name="Rectangle 19">
            <a:extLst>
              <a:ext uri="{FF2B5EF4-FFF2-40B4-BE49-F238E27FC236}">
                <a16:creationId xmlns:a16="http://schemas.microsoft.com/office/drawing/2014/main" id="{5C2ECBC9-AC65-01F0-E159-F537C1A5D84F}"/>
              </a:ext>
            </a:extLst>
          </p:cNvPr>
          <p:cNvSpPr/>
          <p:nvPr/>
        </p:nvSpPr>
        <p:spPr>
          <a:xfrm>
            <a:off x="10766570" y="5806468"/>
            <a:ext cx="6695769" cy="3035625"/>
          </a:xfrm>
          <a:prstGeom prst="rect">
            <a:avLst/>
          </a:prstGeom>
          <a:solidFill>
            <a:srgbClr val="F2EDE6"/>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3200" b="1" dirty="0">
                <a:solidFill>
                  <a:schemeClr val="tx1"/>
                </a:solidFill>
                <a:latin typeface="Aptos" panose="020B0004020202020204" pitchFamily="34" charset="0"/>
              </a:rPr>
              <a:t>(F/G) </a:t>
            </a:r>
            <a:r>
              <a:rPr lang="en-US" sz="3200" b="1" dirty="0">
                <a:solidFill>
                  <a:schemeClr val="tx1"/>
                </a:solidFill>
                <a:latin typeface="Aptos" panose="020B0004020202020204" pitchFamily="34" charset="0"/>
              </a:rPr>
              <a:t>Fleece blanket and</a:t>
            </a:r>
          </a:p>
          <a:p>
            <a:pPr algn="ctr"/>
            <a:r>
              <a:rPr lang="en-US" sz="3200" b="1" dirty="0">
                <a:solidFill>
                  <a:schemeClr val="tx1"/>
                </a:solidFill>
                <a:latin typeface="Aptos" panose="020B0004020202020204" pitchFamily="34" charset="0"/>
              </a:rPr>
              <a:t>click-to-heat warmer</a:t>
            </a:r>
            <a:r>
              <a:rPr lang="en-CA" sz="3200" b="1" dirty="0">
                <a:solidFill>
                  <a:schemeClr val="tx1"/>
                </a:solidFill>
                <a:latin typeface="Aptos" panose="020B0004020202020204" pitchFamily="34" charset="0"/>
              </a:rPr>
              <a:t>:</a:t>
            </a:r>
          </a:p>
          <a:p>
            <a:pPr algn="ctr"/>
            <a:endParaRPr lang="en-CA" sz="800" dirty="0">
              <a:solidFill>
                <a:schemeClr val="tx1"/>
              </a:solidFill>
              <a:latin typeface="Aptos" panose="020B0004020202020204" pitchFamily="34" charset="0"/>
            </a:endParaRPr>
          </a:p>
          <a:p>
            <a:pPr algn="ctr"/>
            <a:r>
              <a:rPr lang="en-US" sz="2800" dirty="0">
                <a:solidFill>
                  <a:schemeClr val="tx1"/>
                </a:solidFill>
                <a:latin typeface="Aptos" panose="020B0004020202020204" pitchFamily="34" charset="0"/>
              </a:rPr>
              <a:t>Used if </a:t>
            </a:r>
            <a:r>
              <a:rPr lang="en-US" sz="2800" dirty="0" err="1">
                <a:solidFill>
                  <a:schemeClr val="tx1"/>
                </a:solidFill>
                <a:latin typeface="Aptos" panose="020B0004020202020204" pitchFamily="34" charset="0"/>
              </a:rPr>
              <a:t>ThermoSpot</a:t>
            </a:r>
            <a:r>
              <a:rPr lang="en-US" sz="2800" baseline="30000" dirty="0" err="1">
                <a:solidFill>
                  <a:schemeClr val="tx1"/>
                </a:solidFill>
                <a:latin typeface="Aptos" panose="020B0004020202020204" pitchFamily="34" charset="0"/>
              </a:rPr>
              <a:t>TM</a:t>
            </a:r>
            <a:r>
              <a:rPr lang="en-US" sz="2800" dirty="0">
                <a:solidFill>
                  <a:schemeClr val="tx1"/>
                </a:solidFill>
                <a:latin typeface="Aptos" panose="020B0004020202020204" pitchFamily="34" charset="0"/>
              </a:rPr>
              <a:t> indicates    moderate or severe hypothermia.</a:t>
            </a:r>
          </a:p>
        </p:txBody>
      </p:sp>
      <p:sp>
        <p:nvSpPr>
          <p:cNvPr id="21" name="TextBox 20">
            <a:extLst>
              <a:ext uri="{FF2B5EF4-FFF2-40B4-BE49-F238E27FC236}">
                <a16:creationId xmlns:a16="http://schemas.microsoft.com/office/drawing/2014/main" id="{0FF6214E-5663-9311-8821-BEADB75079C8}"/>
              </a:ext>
            </a:extLst>
          </p:cNvPr>
          <p:cNvSpPr txBox="1"/>
          <p:nvPr/>
        </p:nvSpPr>
        <p:spPr>
          <a:xfrm>
            <a:off x="1105569" y="2910164"/>
            <a:ext cx="8547220" cy="4832092"/>
          </a:xfrm>
          <a:prstGeom prst="rect">
            <a:avLst/>
          </a:prstGeom>
          <a:noFill/>
        </p:spPr>
        <p:txBody>
          <a:bodyPr wrap="square" rtlCol="0">
            <a:spAutoFit/>
          </a:bodyPr>
          <a:lstStyle/>
          <a:p>
            <a:pPr marL="257175" indent="-257175" algn="ctr">
              <a:spcAft>
                <a:spcPts val="300"/>
              </a:spcAft>
              <a:buAutoNum type="alphaUcParenBoth"/>
            </a:pPr>
            <a:r>
              <a:rPr lang="en-CA" sz="3200" dirty="0">
                <a:latin typeface="Aptos" panose="020B0004020202020204" pitchFamily="34" charset="0"/>
                <a:ea typeface="Calibri" panose="020F0502020204030204" pitchFamily="34" charset="0"/>
              </a:rPr>
              <a:t> Clean birth kit</a:t>
            </a:r>
          </a:p>
          <a:p>
            <a:pPr algn="ctr">
              <a:spcAft>
                <a:spcPts val="300"/>
              </a:spcAft>
            </a:pPr>
            <a:r>
              <a:rPr lang="en-CA" sz="3200" dirty="0">
                <a:latin typeface="Aptos" panose="020B0004020202020204" pitchFamily="34" charset="0"/>
                <a:ea typeface="Calibri" panose="020F0502020204030204" pitchFamily="34" charset="0"/>
              </a:rPr>
              <a:t>(B) Chlorhexidine 4% gel</a:t>
            </a:r>
          </a:p>
          <a:p>
            <a:pPr algn="ctr">
              <a:spcAft>
                <a:spcPts val="300"/>
              </a:spcAft>
            </a:pPr>
            <a:r>
              <a:rPr lang="en-CA" sz="3200" dirty="0">
                <a:latin typeface="Aptos" panose="020B0004020202020204" pitchFamily="34" charset="0"/>
                <a:ea typeface="Calibri" panose="020F0502020204030204" pitchFamily="34" charset="0"/>
              </a:rPr>
              <a:t>(C) Three misoprostol tablets</a:t>
            </a:r>
          </a:p>
          <a:p>
            <a:pPr algn="ctr">
              <a:spcAft>
                <a:spcPts val="300"/>
              </a:spcAft>
            </a:pPr>
            <a:r>
              <a:rPr lang="en-CA" sz="3200" dirty="0">
                <a:latin typeface="Aptos" panose="020B0004020202020204" pitchFamily="34" charset="0"/>
                <a:ea typeface="Calibri" panose="020F0502020204030204" pitchFamily="34" charset="0"/>
              </a:rPr>
              <a:t>(D) Sunflower oil emollient</a:t>
            </a:r>
          </a:p>
          <a:p>
            <a:pPr algn="ctr">
              <a:spcAft>
                <a:spcPts val="300"/>
              </a:spcAft>
            </a:pPr>
            <a:r>
              <a:rPr lang="en-CA" sz="3200" dirty="0">
                <a:latin typeface="Aptos" panose="020B0004020202020204" pitchFamily="34" charset="0"/>
                <a:ea typeface="Calibri" panose="020F0502020204030204" pitchFamily="34" charset="0"/>
              </a:rPr>
              <a:t>(E) </a:t>
            </a:r>
            <a:r>
              <a:rPr lang="en-CA" sz="3200" dirty="0" err="1">
                <a:latin typeface="Aptos" panose="020B0004020202020204" pitchFamily="34" charset="0"/>
                <a:ea typeface="Calibri" panose="020F0502020204030204" pitchFamily="34" charset="0"/>
              </a:rPr>
              <a:t>ThermoSpot</a:t>
            </a:r>
            <a:r>
              <a:rPr lang="en-CA" sz="3200" baseline="30000" dirty="0" err="1">
                <a:latin typeface="Aptos" panose="020B0004020202020204" pitchFamily="34" charset="0"/>
                <a:ea typeface="Calibri" panose="020F0502020204030204" pitchFamily="34" charset="0"/>
              </a:rPr>
              <a:t>TM</a:t>
            </a:r>
            <a:r>
              <a:rPr lang="en-CA" sz="3200" dirty="0">
                <a:latin typeface="Aptos" panose="020B0004020202020204" pitchFamily="34" charset="0"/>
                <a:ea typeface="Calibri" panose="020F0502020204030204" pitchFamily="34" charset="0"/>
              </a:rPr>
              <a:t> thermoindicator sticker</a:t>
            </a:r>
          </a:p>
          <a:p>
            <a:pPr algn="ctr">
              <a:spcAft>
                <a:spcPts val="300"/>
              </a:spcAft>
            </a:pPr>
            <a:r>
              <a:rPr lang="en-CA" sz="3200" dirty="0">
                <a:latin typeface="Aptos" panose="020B0004020202020204" pitchFamily="34" charset="0"/>
                <a:ea typeface="Calibri" panose="020F0502020204030204" pitchFamily="34" charset="0"/>
              </a:rPr>
              <a:t>(F) Click-to-heat warmer</a:t>
            </a:r>
          </a:p>
          <a:p>
            <a:pPr algn="ctr">
              <a:spcAft>
                <a:spcPts val="300"/>
              </a:spcAft>
            </a:pPr>
            <a:r>
              <a:rPr lang="en-CA" sz="3200" dirty="0">
                <a:latin typeface="Aptos" panose="020B0004020202020204" pitchFamily="34" charset="0"/>
                <a:ea typeface="Calibri" panose="020F0502020204030204" pitchFamily="34" charset="0"/>
              </a:rPr>
              <a:t>(G) Fleece blanket</a:t>
            </a:r>
          </a:p>
          <a:p>
            <a:pPr algn="ctr">
              <a:spcAft>
                <a:spcPts val="300"/>
              </a:spcAft>
            </a:pPr>
            <a:r>
              <a:rPr lang="en-CA" sz="3200" dirty="0">
                <a:latin typeface="Aptos" panose="020B0004020202020204" pitchFamily="34" charset="0"/>
                <a:ea typeface="Calibri" panose="020F0502020204030204" pitchFamily="34" charset="0"/>
              </a:rPr>
              <a:t>(H/I) Pictorial diary and guide</a:t>
            </a:r>
          </a:p>
          <a:p>
            <a:pPr algn="ctr">
              <a:spcAft>
                <a:spcPts val="300"/>
              </a:spcAft>
            </a:pPr>
            <a:r>
              <a:rPr lang="en-CA" sz="3200" dirty="0">
                <a:latin typeface="Aptos" panose="020B0004020202020204" pitchFamily="34" charset="0"/>
                <a:ea typeface="Calibri" panose="020F0502020204030204" pitchFamily="34" charset="0"/>
              </a:rPr>
              <a:t>(J) Weighing scale</a:t>
            </a:r>
            <a:endParaRPr lang="en-US" sz="3200" dirty="0">
              <a:latin typeface="Aptos" panose="020B0004020202020204" pitchFamily="34" charset="0"/>
              <a:ea typeface="Verdana" panose="020B0604030504040204" pitchFamily="34" charset="0"/>
              <a:cs typeface="Times New Roman" panose="02020603050405020304" pitchFamily="18" charset="0"/>
            </a:endParaRPr>
          </a:p>
        </p:txBody>
      </p:sp>
      <p:sp>
        <p:nvSpPr>
          <p:cNvPr id="26" name="TextBox 25">
            <a:extLst>
              <a:ext uri="{FF2B5EF4-FFF2-40B4-BE49-F238E27FC236}">
                <a16:creationId xmlns:a16="http://schemas.microsoft.com/office/drawing/2014/main" id="{8F84C124-213A-9FEC-FC35-E7639FFB78CC}"/>
              </a:ext>
            </a:extLst>
          </p:cNvPr>
          <p:cNvSpPr txBox="1"/>
          <p:nvPr/>
        </p:nvSpPr>
        <p:spPr>
          <a:xfrm>
            <a:off x="1105569" y="7887986"/>
            <a:ext cx="8547220" cy="954107"/>
          </a:xfrm>
          <a:prstGeom prst="rect">
            <a:avLst/>
          </a:prstGeom>
          <a:noFill/>
        </p:spPr>
        <p:txBody>
          <a:bodyPr wrap="square" rtlCol="0">
            <a:spAutoFit/>
          </a:bodyPr>
          <a:lstStyle/>
          <a:p>
            <a:pPr algn="ctr"/>
            <a:r>
              <a:rPr lang="en-US" sz="2800" b="1" dirty="0">
                <a:latin typeface="Aptos" panose="020B0004020202020204" pitchFamily="34" charset="0"/>
                <a:ea typeface="Verdana" panose="020B0604030504040204" pitchFamily="34" charset="0"/>
                <a:cs typeface="Arial" panose="020B0604020202020204" pitchFamily="34" charset="0"/>
              </a:rPr>
              <a:t>Delivered to pregnant women by Lady Health Workers during the third trimester of pregnancy</a:t>
            </a:r>
          </a:p>
        </p:txBody>
      </p:sp>
      <p:sp>
        <p:nvSpPr>
          <p:cNvPr id="28" name="Rectangle: Rounded Corners 27">
            <a:extLst>
              <a:ext uri="{FF2B5EF4-FFF2-40B4-BE49-F238E27FC236}">
                <a16:creationId xmlns:a16="http://schemas.microsoft.com/office/drawing/2014/main" id="{F6C4DDD3-DBF2-958B-4531-51F766650125}"/>
              </a:ext>
            </a:extLst>
          </p:cNvPr>
          <p:cNvSpPr/>
          <p:nvPr/>
        </p:nvSpPr>
        <p:spPr>
          <a:xfrm>
            <a:off x="1010686" y="1533902"/>
            <a:ext cx="8736986" cy="1063598"/>
          </a:xfrm>
          <a:prstGeom prst="roundRect">
            <a:avLst/>
          </a:prstGeom>
          <a:solidFill>
            <a:srgbClr val="F2EDE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indent="0" algn="ctr">
              <a:buNone/>
            </a:pPr>
            <a:r>
              <a:rPr lang="en-CA" sz="2800" b="1" dirty="0">
                <a:solidFill>
                  <a:srgbClr val="000000"/>
                </a:solidFill>
                <a:latin typeface="Aptos" panose="020B0004020202020204" pitchFamily="34" charset="0"/>
              </a:rPr>
              <a:t>Portable               Easy-to-Use               Low-Cost</a:t>
            </a:r>
          </a:p>
          <a:p>
            <a:pPr marL="0" lvl="1" indent="0" algn="ctr">
              <a:buNone/>
            </a:pPr>
            <a:r>
              <a:rPr lang="en-CA" sz="2800" b="1" dirty="0">
                <a:solidFill>
                  <a:srgbClr val="000000"/>
                </a:solidFill>
                <a:latin typeface="Aptos" panose="020B0004020202020204" pitchFamily="34" charset="0"/>
              </a:rPr>
              <a:t>Integrated               Evidence-Based</a:t>
            </a:r>
          </a:p>
        </p:txBody>
      </p:sp>
      <p:sp>
        <p:nvSpPr>
          <p:cNvPr id="31" name="Rectangle 30">
            <a:extLst>
              <a:ext uri="{FF2B5EF4-FFF2-40B4-BE49-F238E27FC236}">
                <a16:creationId xmlns:a16="http://schemas.microsoft.com/office/drawing/2014/main" id="{DEC6D356-F2BF-0B5A-C8C9-FC7C6679BEAD}"/>
              </a:ext>
            </a:extLst>
          </p:cNvPr>
          <p:cNvSpPr/>
          <p:nvPr/>
        </p:nvSpPr>
        <p:spPr>
          <a:xfrm>
            <a:off x="3141406" y="5545394"/>
            <a:ext cx="4513007" cy="109138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Rectangle 1">
            <a:extLst>
              <a:ext uri="{FF2B5EF4-FFF2-40B4-BE49-F238E27FC236}">
                <a16:creationId xmlns:a16="http://schemas.microsoft.com/office/drawing/2014/main" id="{58C74BE2-727E-823E-BFFF-FD9F130384F4}"/>
              </a:ext>
            </a:extLst>
          </p:cNvPr>
          <p:cNvSpPr/>
          <p:nvPr/>
        </p:nvSpPr>
        <p:spPr>
          <a:xfrm>
            <a:off x="13657006" y="3253076"/>
            <a:ext cx="1858297" cy="225783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TextBox 7">
            <a:extLst>
              <a:ext uri="{FF2B5EF4-FFF2-40B4-BE49-F238E27FC236}">
                <a16:creationId xmlns:a16="http://schemas.microsoft.com/office/drawing/2014/main" id="{D2DD8FCE-1562-5D08-0E94-057CD299E3E1}"/>
              </a:ext>
            </a:extLst>
          </p:cNvPr>
          <p:cNvSpPr txBox="1"/>
          <p:nvPr/>
        </p:nvSpPr>
        <p:spPr>
          <a:xfrm>
            <a:off x="257505" y="491577"/>
            <a:ext cx="10243348" cy="707886"/>
          </a:xfrm>
          <a:prstGeom prst="rect">
            <a:avLst/>
          </a:prstGeom>
        </p:spPr>
        <p:txBody>
          <a:bodyPr wrap="square" lIns="0" tIns="0" rIns="0" bIns="0" rtlCol="0" anchor="t">
            <a:spAutoFit/>
          </a:bodyPr>
          <a:lstStyle/>
          <a:p>
            <a:pPr lvl="0" algn="ctr"/>
            <a:r>
              <a:rPr lang="en-US" sz="4600" b="1" dirty="0">
                <a:latin typeface="Aptos" panose="020B0004020202020204" pitchFamily="34" charset="0"/>
                <a:ea typeface="Calibri"/>
                <a:cs typeface="Calibri"/>
                <a:sym typeface="Proxima Nova Condensed Bold"/>
              </a:rPr>
              <a:t>Integrated Newborn Care Kit (iNCK)</a:t>
            </a:r>
          </a:p>
        </p:txBody>
      </p:sp>
    </p:spTree>
    <p:extLst>
      <p:ext uri="{BB962C8B-B14F-4D97-AF65-F5344CB8AC3E}">
        <p14:creationId xmlns:p14="http://schemas.microsoft.com/office/powerpoint/2010/main" val="37659766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24AEC0-1377-447F-D097-7C5B33D1A217}"/>
            </a:ext>
          </a:extLst>
        </p:cNvPr>
        <p:cNvGrpSpPr/>
        <p:nvPr/>
      </p:nvGrpSpPr>
      <p:grpSpPr>
        <a:xfrm>
          <a:off x="0" y="0"/>
          <a:ext cx="0" cy="0"/>
          <a:chOff x="0" y="0"/>
          <a:chExt cx="0" cy="0"/>
        </a:xfrm>
      </p:grpSpPr>
      <p:grpSp>
        <p:nvGrpSpPr>
          <p:cNvPr id="4" name="Group 4">
            <a:extLst>
              <a:ext uri="{FF2B5EF4-FFF2-40B4-BE49-F238E27FC236}">
                <a16:creationId xmlns:a16="http://schemas.microsoft.com/office/drawing/2014/main" id="{6AEB0BFA-D256-FD05-5739-F8F69E0DC524}"/>
              </a:ext>
            </a:extLst>
          </p:cNvPr>
          <p:cNvGrpSpPr/>
          <p:nvPr/>
        </p:nvGrpSpPr>
        <p:grpSpPr>
          <a:xfrm rot="-5400000">
            <a:off x="-5014748" y="5014748"/>
            <a:ext cx="10287000" cy="257505"/>
            <a:chOff x="0" y="0"/>
            <a:chExt cx="2709333" cy="67820"/>
          </a:xfrm>
        </p:grpSpPr>
        <p:sp>
          <p:nvSpPr>
            <p:cNvPr id="5" name="Freeform 5">
              <a:extLst>
                <a:ext uri="{FF2B5EF4-FFF2-40B4-BE49-F238E27FC236}">
                  <a16:creationId xmlns:a16="http://schemas.microsoft.com/office/drawing/2014/main" id="{68E1A736-71C3-1B0A-2D3F-963B093F7BD9}"/>
                </a:ext>
              </a:extLst>
            </p:cNvPr>
            <p:cNvSpPr/>
            <p:nvPr/>
          </p:nvSpPr>
          <p:spPr>
            <a:xfrm>
              <a:off x="0" y="0"/>
              <a:ext cx="2709333" cy="67820"/>
            </a:xfrm>
            <a:custGeom>
              <a:avLst/>
              <a:gdLst/>
              <a:ahLst/>
              <a:cxnLst/>
              <a:rect l="l" t="t" r="r" b="b"/>
              <a:pathLst>
                <a:path w="2709333" h="67820">
                  <a:moveTo>
                    <a:pt x="0" y="0"/>
                  </a:moveTo>
                  <a:lnTo>
                    <a:pt x="2709333" y="0"/>
                  </a:lnTo>
                  <a:lnTo>
                    <a:pt x="2709333" y="67820"/>
                  </a:lnTo>
                  <a:lnTo>
                    <a:pt x="0" y="67820"/>
                  </a:lnTo>
                  <a:close/>
                </a:path>
              </a:pathLst>
            </a:custGeom>
            <a:solidFill>
              <a:srgbClr val="F10808"/>
            </a:solidFill>
          </p:spPr>
          <p:txBody>
            <a:bodyPr/>
            <a:lstStyle/>
            <a:p>
              <a:endParaRPr lang="en-CA"/>
            </a:p>
          </p:txBody>
        </p:sp>
        <p:sp>
          <p:nvSpPr>
            <p:cNvPr id="6" name="TextBox 6">
              <a:extLst>
                <a:ext uri="{FF2B5EF4-FFF2-40B4-BE49-F238E27FC236}">
                  <a16:creationId xmlns:a16="http://schemas.microsoft.com/office/drawing/2014/main" id="{6D75A32E-C9A5-78C3-03AB-F38344C31484}"/>
                </a:ext>
              </a:extLst>
            </p:cNvPr>
            <p:cNvSpPr txBox="1"/>
            <p:nvPr/>
          </p:nvSpPr>
          <p:spPr>
            <a:xfrm>
              <a:off x="0" y="-38100"/>
              <a:ext cx="2709333" cy="105920"/>
            </a:xfrm>
            <a:prstGeom prst="rect">
              <a:avLst/>
            </a:prstGeom>
          </p:spPr>
          <p:txBody>
            <a:bodyPr lIns="50800" tIns="50800" rIns="50800" bIns="50800" rtlCol="0" anchor="ctr"/>
            <a:lstStyle/>
            <a:p>
              <a:pPr algn="ctr">
                <a:lnSpc>
                  <a:spcPts val="3079"/>
                </a:lnSpc>
              </a:pPr>
              <a:endParaRPr/>
            </a:p>
          </p:txBody>
        </p:sp>
      </p:grpSp>
      <p:grpSp>
        <p:nvGrpSpPr>
          <p:cNvPr id="11" name="Group 11">
            <a:extLst>
              <a:ext uri="{FF2B5EF4-FFF2-40B4-BE49-F238E27FC236}">
                <a16:creationId xmlns:a16="http://schemas.microsoft.com/office/drawing/2014/main" id="{30268162-FDA4-D154-168B-751D9D4FABAA}"/>
              </a:ext>
            </a:extLst>
          </p:cNvPr>
          <p:cNvGrpSpPr/>
          <p:nvPr/>
        </p:nvGrpSpPr>
        <p:grpSpPr>
          <a:xfrm rot="5400000">
            <a:off x="8552507" y="551507"/>
            <a:ext cx="1182986" cy="18288000"/>
            <a:chOff x="0" y="0"/>
            <a:chExt cx="311568" cy="4816593"/>
          </a:xfrm>
        </p:grpSpPr>
        <p:sp>
          <p:nvSpPr>
            <p:cNvPr id="12" name="Freeform 12">
              <a:extLst>
                <a:ext uri="{FF2B5EF4-FFF2-40B4-BE49-F238E27FC236}">
                  <a16:creationId xmlns:a16="http://schemas.microsoft.com/office/drawing/2014/main" id="{58D52752-503E-9369-83D0-DC27EA43D122}"/>
                </a:ext>
              </a:extLst>
            </p:cNvPr>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txBody>
            <a:bodyPr/>
            <a:lstStyle/>
            <a:p>
              <a:endParaRPr lang="en-CA"/>
            </a:p>
          </p:txBody>
        </p:sp>
        <p:sp>
          <p:nvSpPr>
            <p:cNvPr id="13" name="TextBox 13">
              <a:extLst>
                <a:ext uri="{FF2B5EF4-FFF2-40B4-BE49-F238E27FC236}">
                  <a16:creationId xmlns:a16="http://schemas.microsoft.com/office/drawing/2014/main" id="{9E0850BF-7E6E-80AC-CCC9-1AF7710036E2}"/>
                </a:ext>
              </a:extLst>
            </p:cNvPr>
            <p:cNvSpPr txBox="1"/>
            <p:nvPr/>
          </p:nvSpPr>
          <p:spPr>
            <a:xfrm>
              <a:off x="0" y="171450"/>
              <a:ext cx="311568" cy="4645143"/>
            </a:xfrm>
            <a:prstGeom prst="rect">
              <a:avLst/>
            </a:prstGeom>
          </p:spPr>
          <p:txBody>
            <a:bodyPr lIns="50800" tIns="50800" rIns="50800" bIns="50800" rtlCol="0" anchor="ctr"/>
            <a:lstStyle/>
            <a:p>
              <a:pPr marL="0" lvl="0" indent="0" algn="l">
                <a:lnSpc>
                  <a:spcPts val="8499"/>
                </a:lnSpc>
                <a:spcBef>
                  <a:spcPct val="0"/>
                </a:spcBef>
              </a:pPr>
              <a:endParaRPr/>
            </a:p>
          </p:txBody>
        </p:sp>
      </p:grpSp>
      <p:sp>
        <p:nvSpPr>
          <p:cNvPr id="14" name="Freeform 14">
            <a:extLst>
              <a:ext uri="{FF2B5EF4-FFF2-40B4-BE49-F238E27FC236}">
                <a16:creationId xmlns:a16="http://schemas.microsoft.com/office/drawing/2014/main" id="{EB719FD5-41C2-3496-5700-A7A30779F59E}"/>
              </a:ext>
            </a:extLst>
          </p:cNvPr>
          <p:cNvSpPr/>
          <p:nvPr/>
        </p:nvSpPr>
        <p:spPr>
          <a:xfrm>
            <a:off x="-539" y="9176004"/>
            <a:ext cx="2752375" cy="102870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3"/>
            <a:stretch>
              <a:fillRect/>
            </a:stretch>
          </a:blipFill>
        </p:spPr>
        <p:txBody>
          <a:bodyPr/>
          <a:lstStyle/>
          <a:p>
            <a:endParaRPr lang="en-CA"/>
          </a:p>
        </p:txBody>
      </p:sp>
      <p:grpSp>
        <p:nvGrpSpPr>
          <p:cNvPr id="15" name="Group 15">
            <a:extLst>
              <a:ext uri="{FF2B5EF4-FFF2-40B4-BE49-F238E27FC236}">
                <a16:creationId xmlns:a16="http://schemas.microsoft.com/office/drawing/2014/main" id="{46C6374D-0B28-A9C2-9DA8-4D1CC7696EE4}"/>
              </a:ext>
            </a:extLst>
          </p:cNvPr>
          <p:cNvGrpSpPr/>
          <p:nvPr/>
        </p:nvGrpSpPr>
        <p:grpSpPr>
          <a:xfrm>
            <a:off x="16565291" y="9104014"/>
            <a:ext cx="1722709" cy="1182986"/>
            <a:chOff x="0" y="0"/>
            <a:chExt cx="1463276" cy="1004833"/>
          </a:xfrm>
        </p:grpSpPr>
        <p:sp>
          <p:nvSpPr>
            <p:cNvPr id="16" name="Freeform 16">
              <a:extLst>
                <a:ext uri="{FF2B5EF4-FFF2-40B4-BE49-F238E27FC236}">
                  <a16:creationId xmlns:a16="http://schemas.microsoft.com/office/drawing/2014/main" id="{8F2D7EEB-9224-6699-C59E-6D61909D9861}"/>
                </a:ext>
              </a:extLst>
            </p:cNvPr>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4"/>
              <a:stretch>
                <a:fillRect l="-32" r="-32"/>
              </a:stretch>
            </a:blipFill>
          </p:spPr>
          <p:txBody>
            <a:bodyPr/>
            <a:lstStyle/>
            <a:p>
              <a:endParaRPr lang="en-CA"/>
            </a:p>
          </p:txBody>
        </p:sp>
      </p:grpSp>
      <p:grpSp>
        <p:nvGrpSpPr>
          <p:cNvPr id="23" name="Group 22">
            <a:extLst>
              <a:ext uri="{FF2B5EF4-FFF2-40B4-BE49-F238E27FC236}">
                <a16:creationId xmlns:a16="http://schemas.microsoft.com/office/drawing/2014/main" id="{5E9A02E7-015C-1641-1225-0B312AF0111F}"/>
              </a:ext>
            </a:extLst>
          </p:cNvPr>
          <p:cNvGrpSpPr/>
          <p:nvPr/>
        </p:nvGrpSpPr>
        <p:grpSpPr>
          <a:xfrm>
            <a:off x="10500853" y="586385"/>
            <a:ext cx="7227204" cy="4829717"/>
            <a:chOff x="10927963" y="660040"/>
            <a:chExt cx="6709063" cy="4483460"/>
          </a:xfrm>
        </p:grpSpPr>
        <p:pic>
          <p:nvPicPr>
            <p:cNvPr id="17" name="Picture 16">
              <a:extLst>
                <a:ext uri="{FF2B5EF4-FFF2-40B4-BE49-F238E27FC236}">
                  <a16:creationId xmlns:a16="http://schemas.microsoft.com/office/drawing/2014/main" id="{AD8F9AF6-B5FB-060D-AEDE-D47688659D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27963" y="660040"/>
              <a:ext cx="6709063" cy="448346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19" name="Rectangle 18">
              <a:extLst>
                <a:ext uri="{FF2B5EF4-FFF2-40B4-BE49-F238E27FC236}">
                  <a16:creationId xmlns:a16="http://schemas.microsoft.com/office/drawing/2014/main" id="{24BB7F4C-5B3E-97B9-315B-B20B14D55D3A}"/>
                </a:ext>
              </a:extLst>
            </p:cNvPr>
            <p:cNvSpPr/>
            <p:nvPr/>
          </p:nvSpPr>
          <p:spPr>
            <a:xfrm>
              <a:off x="14378101" y="909775"/>
              <a:ext cx="2423313" cy="161719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grpSp>
      <p:sp>
        <p:nvSpPr>
          <p:cNvPr id="20" name="Rectangle 19">
            <a:extLst>
              <a:ext uri="{FF2B5EF4-FFF2-40B4-BE49-F238E27FC236}">
                <a16:creationId xmlns:a16="http://schemas.microsoft.com/office/drawing/2014/main" id="{A38EBE49-CB9F-3989-51D6-54DD1931A229}"/>
              </a:ext>
            </a:extLst>
          </p:cNvPr>
          <p:cNvSpPr/>
          <p:nvPr/>
        </p:nvSpPr>
        <p:spPr>
          <a:xfrm>
            <a:off x="10766570" y="5806468"/>
            <a:ext cx="6695769" cy="3035625"/>
          </a:xfrm>
          <a:prstGeom prst="rect">
            <a:avLst/>
          </a:prstGeom>
          <a:solidFill>
            <a:srgbClr val="F2EDE6"/>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3200" b="1" dirty="0">
                <a:solidFill>
                  <a:schemeClr val="tx1"/>
                </a:solidFill>
                <a:latin typeface="Aptos" panose="020B0004020202020204" pitchFamily="34" charset="0"/>
              </a:rPr>
              <a:t>(H/I) </a:t>
            </a:r>
            <a:r>
              <a:rPr lang="en-US" sz="3200" b="1" dirty="0">
                <a:solidFill>
                  <a:schemeClr val="tx1"/>
                </a:solidFill>
                <a:latin typeface="Aptos" panose="020B0004020202020204" pitchFamily="34" charset="0"/>
              </a:rPr>
              <a:t>Pictorial diary and guide</a:t>
            </a:r>
            <a:r>
              <a:rPr lang="en-CA" sz="3200" b="1" dirty="0">
                <a:solidFill>
                  <a:schemeClr val="tx1"/>
                </a:solidFill>
                <a:latin typeface="Aptos" panose="020B0004020202020204" pitchFamily="34" charset="0"/>
              </a:rPr>
              <a:t>:</a:t>
            </a:r>
          </a:p>
          <a:p>
            <a:pPr algn="ctr"/>
            <a:endParaRPr lang="en-CA" sz="800" dirty="0">
              <a:solidFill>
                <a:schemeClr val="tx1"/>
              </a:solidFill>
              <a:latin typeface="Aptos" panose="020B0004020202020204" pitchFamily="34" charset="0"/>
            </a:endParaRPr>
          </a:p>
          <a:p>
            <a:pPr algn="ctr"/>
            <a:r>
              <a:rPr lang="en-US" sz="2800" dirty="0">
                <a:solidFill>
                  <a:schemeClr val="tx1"/>
                </a:solidFill>
                <a:latin typeface="Aptos" panose="020B0004020202020204" pitchFamily="34" charset="0"/>
              </a:rPr>
              <a:t>Guide demonstrating the usage and  timing for each component.</a:t>
            </a:r>
          </a:p>
        </p:txBody>
      </p:sp>
      <p:sp>
        <p:nvSpPr>
          <p:cNvPr id="21" name="TextBox 20">
            <a:extLst>
              <a:ext uri="{FF2B5EF4-FFF2-40B4-BE49-F238E27FC236}">
                <a16:creationId xmlns:a16="http://schemas.microsoft.com/office/drawing/2014/main" id="{0E431DFC-A02B-4215-6506-90CE7918F7E1}"/>
              </a:ext>
            </a:extLst>
          </p:cNvPr>
          <p:cNvSpPr txBox="1"/>
          <p:nvPr/>
        </p:nvSpPr>
        <p:spPr>
          <a:xfrm>
            <a:off x="1105569" y="2910164"/>
            <a:ext cx="8547220" cy="4832092"/>
          </a:xfrm>
          <a:prstGeom prst="rect">
            <a:avLst/>
          </a:prstGeom>
          <a:noFill/>
        </p:spPr>
        <p:txBody>
          <a:bodyPr wrap="square" rtlCol="0">
            <a:spAutoFit/>
          </a:bodyPr>
          <a:lstStyle/>
          <a:p>
            <a:pPr marL="257175" indent="-257175" algn="ctr">
              <a:spcAft>
                <a:spcPts val="300"/>
              </a:spcAft>
              <a:buAutoNum type="alphaUcParenBoth"/>
            </a:pPr>
            <a:r>
              <a:rPr lang="en-CA" sz="3200" dirty="0">
                <a:latin typeface="Aptos" panose="020B0004020202020204" pitchFamily="34" charset="0"/>
                <a:ea typeface="Calibri" panose="020F0502020204030204" pitchFamily="34" charset="0"/>
              </a:rPr>
              <a:t> Clean birth kit</a:t>
            </a:r>
          </a:p>
          <a:p>
            <a:pPr algn="ctr">
              <a:spcAft>
                <a:spcPts val="300"/>
              </a:spcAft>
            </a:pPr>
            <a:r>
              <a:rPr lang="en-CA" sz="3200" dirty="0">
                <a:latin typeface="Aptos" panose="020B0004020202020204" pitchFamily="34" charset="0"/>
                <a:ea typeface="Calibri" panose="020F0502020204030204" pitchFamily="34" charset="0"/>
              </a:rPr>
              <a:t>(B) Chlorhexidine 4% gel</a:t>
            </a:r>
          </a:p>
          <a:p>
            <a:pPr algn="ctr">
              <a:spcAft>
                <a:spcPts val="300"/>
              </a:spcAft>
            </a:pPr>
            <a:r>
              <a:rPr lang="en-CA" sz="3200" dirty="0">
                <a:latin typeface="Aptos" panose="020B0004020202020204" pitchFamily="34" charset="0"/>
                <a:ea typeface="Calibri" panose="020F0502020204030204" pitchFamily="34" charset="0"/>
              </a:rPr>
              <a:t>(C) Three misoprostol tablets</a:t>
            </a:r>
          </a:p>
          <a:p>
            <a:pPr algn="ctr">
              <a:spcAft>
                <a:spcPts val="300"/>
              </a:spcAft>
            </a:pPr>
            <a:r>
              <a:rPr lang="en-CA" sz="3200" dirty="0">
                <a:latin typeface="Aptos" panose="020B0004020202020204" pitchFamily="34" charset="0"/>
                <a:ea typeface="Calibri" panose="020F0502020204030204" pitchFamily="34" charset="0"/>
              </a:rPr>
              <a:t>(D) Sunflower oil emollient</a:t>
            </a:r>
          </a:p>
          <a:p>
            <a:pPr algn="ctr">
              <a:spcAft>
                <a:spcPts val="300"/>
              </a:spcAft>
            </a:pPr>
            <a:r>
              <a:rPr lang="en-CA" sz="3200" dirty="0">
                <a:latin typeface="Aptos" panose="020B0004020202020204" pitchFamily="34" charset="0"/>
                <a:ea typeface="Calibri" panose="020F0502020204030204" pitchFamily="34" charset="0"/>
              </a:rPr>
              <a:t>(E) </a:t>
            </a:r>
            <a:r>
              <a:rPr lang="en-CA" sz="3200" dirty="0" err="1">
                <a:latin typeface="Aptos" panose="020B0004020202020204" pitchFamily="34" charset="0"/>
                <a:ea typeface="Calibri" panose="020F0502020204030204" pitchFamily="34" charset="0"/>
              </a:rPr>
              <a:t>ThermoSpot</a:t>
            </a:r>
            <a:r>
              <a:rPr lang="en-CA" sz="3200" baseline="30000" dirty="0" err="1">
                <a:latin typeface="Aptos" panose="020B0004020202020204" pitchFamily="34" charset="0"/>
                <a:ea typeface="Calibri" panose="020F0502020204030204" pitchFamily="34" charset="0"/>
              </a:rPr>
              <a:t>TM</a:t>
            </a:r>
            <a:r>
              <a:rPr lang="en-CA" sz="3200" dirty="0">
                <a:latin typeface="Aptos" panose="020B0004020202020204" pitchFamily="34" charset="0"/>
                <a:ea typeface="Calibri" panose="020F0502020204030204" pitchFamily="34" charset="0"/>
              </a:rPr>
              <a:t> thermoindicator sticker</a:t>
            </a:r>
          </a:p>
          <a:p>
            <a:pPr algn="ctr">
              <a:spcAft>
                <a:spcPts val="300"/>
              </a:spcAft>
            </a:pPr>
            <a:r>
              <a:rPr lang="en-CA" sz="3200" dirty="0">
                <a:latin typeface="Aptos" panose="020B0004020202020204" pitchFamily="34" charset="0"/>
                <a:ea typeface="Calibri" panose="020F0502020204030204" pitchFamily="34" charset="0"/>
              </a:rPr>
              <a:t>(F) Click-to-heat warmer</a:t>
            </a:r>
          </a:p>
          <a:p>
            <a:pPr algn="ctr">
              <a:spcAft>
                <a:spcPts val="300"/>
              </a:spcAft>
            </a:pPr>
            <a:r>
              <a:rPr lang="en-CA" sz="3200" dirty="0">
                <a:latin typeface="Aptos" panose="020B0004020202020204" pitchFamily="34" charset="0"/>
                <a:ea typeface="Calibri" panose="020F0502020204030204" pitchFamily="34" charset="0"/>
              </a:rPr>
              <a:t>(G) Fleece blanket</a:t>
            </a:r>
          </a:p>
          <a:p>
            <a:pPr algn="ctr">
              <a:spcAft>
                <a:spcPts val="300"/>
              </a:spcAft>
            </a:pPr>
            <a:r>
              <a:rPr lang="en-CA" sz="3200" dirty="0">
                <a:latin typeface="Aptos" panose="020B0004020202020204" pitchFamily="34" charset="0"/>
                <a:ea typeface="Calibri" panose="020F0502020204030204" pitchFamily="34" charset="0"/>
              </a:rPr>
              <a:t>(H/I) Pictorial diary and guide</a:t>
            </a:r>
          </a:p>
          <a:p>
            <a:pPr algn="ctr">
              <a:spcAft>
                <a:spcPts val="300"/>
              </a:spcAft>
            </a:pPr>
            <a:r>
              <a:rPr lang="en-CA" sz="3200" dirty="0">
                <a:latin typeface="Aptos" panose="020B0004020202020204" pitchFamily="34" charset="0"/>
                <a:ea typeface="Calibri" panose="020F0502020204030204" pitchFamily="34" charset="0"/>
              </a:rPr>
              <a:t>(J) Weighing scale</a:t>
            </a:r>
            <a:endParaRPr lang="en-US" sz="3200" dirty="0">
              <a:latin typeface="Aptos" panose="020B0004020202020204" pitchFamily="34" charset="0"/>
              <a:ea typeface="Verdana" panose="020B0604030504040204" pitchFamily="34" charset="0"/>
              <a:cs typeface="Times New Roman" panose="02020603050405020304" pitchFamily="18" charset="0"/>
            </a:endParaRPr>
          </a:p>
        </p:txBody>
      </p:sp>
      <p:sp>
        <p:nvSpPr>
          <p:cNvPr id="26" name="TextBox 25">
            <a:extLst>
              <a:ext uri="{FF2B5EF4-FFF2-40B4-BE49-F238E27FC236}">
                <a16:creationId xmlns:a16="http://schemas.microsoft.com/office/drawing/2014/main" id="{B2AF3C28-655F-482E-DC55-6B3840F62422}"/>
              </a:ext>
            </a:extLst>
          </p:cNvPr>
          <p:cNvSpPr txBox="1"/>
          <p:nvPr/>
        </p:nvSpPr>
        <p:spPr>
          <a:xfrm>
            <a:off x="1105569" y="7887986"/>
            <a:ext cx="8547220" cy="954107"/>
          </a:xfrm>
          <a:prstGeom prst="rect">
            <a:avLst/>
          </a:prstGeom>
          <a:noFill/>
        </p:spPr>
        <p:txBody>
          <a:bodyPr wrap="square" rtlCol="0">
            <a:spAutoFit/>
          </a:bodyPr>
          <a:lstStyle/>
          <a:p>
            <a:pPr algn="ctr"/>
            <a:r>
              <a:rPr lang="en-US" sz="2800" b="1" dirty="0">
                <a:latin typeface="Aptos" panose="020B0004020202020204" pitchFamily="34" charset="0"/>
                <a:ea typeface="Verdana" panose="020B0604030504040204" pitchFamily="34" charset="0"/>
                <a:cs typeface="Arial" panose="020B0604020202020204" pitchFamily="34" charset="0"/>
              </a:rPr>
              <a:t>Delivered to pregnant women by Lady Health Workers during the third trimester of pregnancy</a:t>
            </a:r>
          </a:p>
        </p:txBody>
      </p:sp>
      <p:sp>
        <p:nvSpPr>
          <p:cNvPr id="28" name="Rectangle: Rounded Corners 27">
            <a:extLst>
              <a:ext uri="{FF2B5EF4-FFF2-40B4-BE49-F238E27FC236}">
                <a16:creationId xmlns:a16="http://schemas.microsoft.com/office/drawing/2014/main" id="{3892FF4D-6D67-80E9-0B5E-6474266DFF9D}"/>
              </a:ext>
            </a:extLst>
          </p:cNvPr>
          <p:cNvSpPr/>
          <p:nvPr/>
        </p:nvSpPr>
        <p:spPr>
          <a:xfrm>
            <a:off x="1010686" y="1533902"/>
            <a:ext cx="8736986" cy="1063598"/>
          </a:xfrm>
          <a:prstGeom prst="roundRect">
            <a:avLst/>
          </a:prstGeom>
          <a:solidFill>
            <a:srgbClr val="F2EDE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indent="0" algn="ctr">
              <a:buNone/>
            </a:pPr>
            <a:r>
              <a:rPr lang="en-CA" sz="2800" b="1" dirty="0">
                <a:solidFill>
                  <a:srgbClr val="000000"/>
                </a:solidFill>
                <a:latin typeface="Aptos" panose="020B0004020202020204" pitchFamily="34" charset="0"/>
              </a:rPr>
              <a:t>Portable               Easy-to-Use               Low-Cost</a:t>
            </a:r>
          </a:p>
          <a:p>
            <a:pPr marL="0" lvl="1" indent="0" algn="ctr">
              <a:buNone/>
            </a:pPr>
            <a:r>
              <a:rPr lang="en-CA" sz="2800" b="1" dirty="0">
                <a:solidFill>
                  <a:srgbClr val="000000"/>
                </a:solidFill>
                <a:latin typeface="Aptos" panose="020B0004020202020204" pitchFamily="34" charset="0"/>
              </a:rPr>
              <a:t>Integrated               Evidence-Based</a:t>
            </a:r>
          </a:p>
        </p:txBody>
      </p:sp>
      <p:sp>
        <p:nvSpPr>
          <p:cNvPr id="31" name="Rectangle 30">
            <a:extLst>
              <a:ext uri="{FF2B5EF4-FFF2-40B4-BE49-F238E27FC236}">
                <a16:creationId xmlns:a16="http://schemas.microsoft.com/office/drawing/2014/main" id="{50C79818-2030-6CA1-1851-AA780D141B04}"/>
              </a:ext>
            </a:extLst>
          </p:cNvPr>
          <p:cNvSpPr/>
          <p:nvPr/>
        </p:nvSpPr>
        <p:spPr>
          <a:xfrm>
            <a:off x="2751836" y="6563032"/>
            <a:ext cx="5256538" cy="60468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Rectangle 1">
            <a:extLst>
              <a:ext uri="{FF2B5EF4-FFF2-40B4-BE49-F238E27FC236}">
                <a16:creationId xmlns:a16="http://schemas.microsoft.com/office/drawing/2014/main" id="{37E3819E-B19F-CB20-8227-0B9E5CE87A12}"/>
              </a:ext>
            </a:extLst>
          </p:cNvPr>
          <p:cNvSpPr/>
          <p:nvPr/>
        </p:nvSpPr>
        <p:spPr>
          <a:xfrm>
            <a:off x="15190839" y="2597500"/>
            <a:ext cx="1991592" cy="237270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TextBox 7">
            <a:extLst>
              <a:ext uri="{FF2B5EF4-FFF2-40B4-BE49-F238E27FC236}">
                <a16:creationId xmlns:a16="http://schemas.microsoft.com/office/drawing/2014/main" id="{C013B746-A613-4482-D31C-2F777F1A48C0}"/>
              </a:ext>
            </a:extLst>
          </p:cNvPr>
          <p:cNvSpPr txBox="1"/>
          <p:nvPr/>
        </p:nvSpPr>
        <p:spPr>
          <a:xfrm>
            <a:off x="257505" y="491577"/>
            <a:ext cx="10243348" cy="707886"/>
          </a:xfrm>
          <a:prstGeom prst="rect">
            <a:avLst/>
          </a:prstGeom>
        </p:spPr>
        <p:txBody>
          <a:bodyPr wrap="square" lIns="0" tIns="0" rIns="0" bIns="0" rtlCol="0" anchor="t">
            <a:spAutoFit/>
          </a:bodyPr>
          <a:lstStyle/>
          <a:p>
            <a:pPr lvl="0" algn="ctr"/>
            <a:r>
              <a:rPr lang="en-US" sz="4600" b="1" dirty="0">
                <a:latin typeface="Aptos" panose="020B0004020202020204" pitchFamily="34" charset="0"/>
                <a:ea typeface="Calibri"/>
                <a:cs typeface="Calibri"/>
                <a:sym typeface="Proxima Nova Condensed Bold"/>
              </a:rPr>
              <a:t>Integrated Newborn Care Kit (iNCK)</a:t>
            </a:r>
          </a:p>
        </p:txBody>
      </p:sp>
    </p:spTree>
    <p:extLst>
      <p:ext uri="{BB962C8B-B14F-4D97-AF65-F5344CB8AC3E}">
        <p14:creationId xmlns:p14="http://schemas.microsoft.com/office/powerpoint/2010/main" val="11444394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71B85CE15D05A41B9ADFE827D8416BA" ma:contentTypeVersion="21" ma:contentTypeDescription="Create a new document." ma:contentTypeScope="" ma:versionID="2e2873156ee6248d2f85753f48610be8">
  <xsd:schema xmlns:xsd="http://www.w3.org/2001/XMLSchema" xmlns:xs="http://www.w3.org/2001/XMLSchema" xmlns:p="http://schemas.microsoft.com/office/2006/metadata/properties" xmlns:ns1="http://schemas.microsoft.com/sharepoint/v3" xmlns:ns2="d0e73e88-ec28-4baa-b6c0-bc9210992c81" xmlns:ns3="724997bc-3792-46da-8231-7d6cdca023c4" xmlns:ns4="20c1abfa-485b-41c9-a329-38772ca1fd48" targetNamespace="http://schemas.microsoft.com/office/2006/metadata/properties" ma:root="true" ma:fieldsID="16e90156e9d5bff506a20dfd5e13c896" ns1:_="" ns2:_="" ns3:_="" ns4:_="">
    <xsd:import namespace="http://schemas.microsoft.com/sharepoint/v3"/>
    <xsd:import namespace="d0e73e88-ec28-4baa-b6c0-bc9210992c81"/>
    <xsd:import namespace="724997bc-3792-46da-8231-7d6cdca023c4"/>
    <xsd:import namespace="20c1abfa-485b-41c9-a329-38772ca1fd4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Location" minOccurs="0"/>
                <xsd:element ref="ns2:MediaServiceOCR"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7" nillable="true" ma:displayName="Unified Compliance Policy Properties" ma:hidden="true" ma:internalName="_ip_UnifiedCompliancePolicyProperties">
      <xsd:simpleType>
        <xsd:restriction base="dms:Note"/>
      </xsd:simpleType>
    </xsd:element>
    <xsd:element name="_ip_UnifiedCompliancePolicyUIAction" ma:index="2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0e73e88-ec28-4baa-b6c0-bc9210992c8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3f8169e7-20d4-4f95-9450-953b2d8ea51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24997bc-3792-46da-8231-7d6cdca023c4"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0c1abfa-485b-41c9-a329-38772ca1fd48"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98c43b9-cabb-4760-9d86-b267addeb84a}" ma:internalName="TaxCatchAll" ma:showField="CatchAllData" ma:web="724997bc-3792-46da-8231-7d6cdca023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0e73e88-ec28-4baa-b6c0-bc9210992c81">
      <Terms xmlns="http://schemas.microsoft.com/office/infopath/2007/PartnerControls"/>
    </lcf76f155ced4ddcb4097134ff3c332f>
    <TaxCatchAll xmlns="20c1abfa-485b-41c9-a329-38772ca1fd48" xsi:nil="true"/>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8AB205CE-FE02-44C0-A5AD-1ECB2B67EDBD}">
  <ds:schemaRefs>
    <ds:schemaRef ds:uri="http://schemas.microsoft.com/sharepoint/v3/contenttype/forms"/>
  </ds:schemaRefs>
</ds:datastoreItem>
</file>

<file path=customXml/itemProps2.xml><?xml version="1.0" encoding="utf-8"?>
<ds:datastoreItem xmlns:ds="http://schemas.openxmlformats.org/officeDocument/2006/customXml" ds:itemID="{A1268DC7-2AA4-40ED-89A8-133E03D044E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d0e73e88-ec28-4baa-b6c0-bc9210992c81"/>
    <ds:schemaRef ds:uri="724997bc-3792-46da-8231-7d6cdca023c4"/>
    <ds:schemaRef ds:uri="20c1abfa-485b-41c9-a329-38772ca1fd4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6CEFFC8-7A83-45CC-99EC-45F6EA5B6FE6}">
  <ds:schemaRefs>
    <ds:schemaRef ds:uri="20c1abfa-485b-41c9-a329-38772ca1fd48"/>
    <ds:schemaRef ds:uri="d0e73e88-ec28-4baa-b6c0-bc9210992c81"/>
    <ds:schemaRef ds:uri="http://schemas.microsoft.com/office/2006/metadata/properties"/>
    <ds:schemaRef ds:uri="http://schemas.microsoft.com/office/infopath/2007/PartnerControls"/>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otalTime>3018</TotalTime>
  <Words>4902</Words>
  <Application>Microsoft Office PowerPoint</Application>
  <PresentationFormat>Custom</PresentationFormat>
  <Paragraphs>465</Paragraphs>
  <Slides>23</Slides>
  <Notes>23</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2026</dc:title>
  <cp:lastModifiedBy>Danny Farrar</cp:lastModifiedBy>
  <cp:revision>45</cp:revision>
  <dcterms:created xsi:type="dcterms:W3CDTF">2006-08-16T00:00:00Z</dcterms:created>
  <dcterms:modified xsi:type="dcterms:W3CDTF">2026-09-09T14:19:48Z</dcterms:modified>
  <dc:identifier>DAHDEuMYBCM</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0x010100671B85CE15D05A41B9ADFE827D8416BA</vt:lpwstr>
  </property>
  <property fmtid="{D5CDD505-2E9C-101B-9397-08002B2CF9AE}" pid="3" name="MediaServiceImageTags">
    <vt:lpwstr/>
  </property>
</Properties>
</file>