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4"/>
  </p:sldMasterIdLst>
  <p:notesMasterIdLst>
    <p:notesMasterId r:id="rId16"/>
  </p:notesMasterIdLst>
  <p:sldIdLst>
    <p:sldId id="256" r:id="rId5"/>
    <p:sldId id="257" r:id="rId6"/>
    <p:sldId id="277" r:id="rId7"/>
    <p:sldId id="279" r:id="rId8"/>
    <p:sldId id="266" r:id="rId9"/>
    <p:sldId id="269" r:id="rId10"/>
    <p:sldId id="264" r:id="rId11"/>
    <p:sldId id="271" r:id="rId12"/>
    <p:sldId id="259" r:id="rId13"/>
    <p:sldId id="268" r:id="rId14"/>
    <p:sldId id="260" r:id="rId15"/>
  </p:sldIdLst>
  <p:sldSz cx="18288000" cy="10287000"/>
  <p:notesSz cx="6858000" cy="9144000"/>
  <p:embeddedFontLst>
    <p:embeddedFont>
      <p:font typeface="Touvlo" panose="020B0604020202020204" charset="0"/>
      <p:regular r:id="rId17"/>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90DBF101-213B-F9E6-D253-EFC964D14BC9}" name="Fabiana Bertin" initials="FB" userId="S::fabiana.bertin@london.msf.org::f02148d9-4015-4adf-8b95-c8c719ed13b6" providerId="AD"/>
  <p188:author id="{87D68D5A-7E5F-845E-AB08-748125BF66B6}" name="Aditi Sonrexa" initials="AS" userId="S::aditi.sonrexa@london.msf.org::c0aa09a1-6537-4a88-bcc3-bd0784efb7f9"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53B41B2-A58B-43C2-A4EE-164F869D8A16}" v="330" dt="2026-05-18T14:51:03.13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68248" autoAdjust="0"/>
  </p:normalViewPr>
  <p:slideViewPr>
    <p:cSldViewPr snapToGrid="0">
      <p:cViewPr varScale="1">
        <p:scale>
          <a:sx n="34" d="100"/>
          <a:sy n="34" d="100"/>
        </p:scale>
        <p:origin x="1260" y="68"/>
      </p:cViewPr>
      <p:guideLst>
        <p:guide orient="horz" pos="2160"/>
        <p:guide pos="2880"/>
      </p:guideLst>
    </p:cSldViewPr>
  </p:slideViewPr>
  <p:notesTextViewPr>
    <p:cViewPr>
      <p:scale>
        <a:sx n="1" d="1"/>
        <a:sy n="1" d="1"/>
      </p:scale>
      <p:origin x="0" y="-118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font" Target="fonts/font1.fntdata"/><Relationship Id="rId2" Type="http://schemas.openxmlformats.org/officeDocument/2006/relationships/customXml" Target="../customXml/item2.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23" Type="http://schemas.microsoft.com/office/2018/10/relationships/authors" Target="authors.xml"/><Relationship Id="rId10" Type="http://schemas.openxmlformats.org/officeDocument/2006/relationships/slide" Target="slides/slide6.xml"/><Relationship Id="rId19"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microsoft.com/office/2015/10/relationships/revisionInfo" Target="revisionInfo.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F8745FA-3856-4053-8B38-6B5B33A66228}" type="datetimeFigureOut">
              <a:rPr lang="fr-FR" smtClean="0"/>
              <a:t>09/09/2026</a:t>
            </a:fld>
            <a:endParaRPr lang="fr-FR"/>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42BF0E4-FE96-4B58-BCEE-32F445522D9C}" type="slidenum">
              <a:rPr lang="fr-FR" smtClean="0"/>
              <a:t>‹#›</a:t>
            </a:fld>
            <a:endParaRPr lang="fr-FR"/>
          </a:p>
        </p:txBody>
      </p:sp>
    </p:spTree>
    <p:extLst>
      <p:ext uri="{BB962C8B-B14F-4D97-AF65-F5344CB8AC3E}">
        <p14:creationId xmlns:p14="http://schemas.microsoft.com/office/powerpoint/2010/main" val="408677745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i="1" kern="1200" dirty="0">
                <a:solidFill>
                  <a:schemeClr val="tx1"/>
                </a:solidFill>
                <a:effectLst/>
                <a:latin typeface="+mn-lt"/>
                <a:ea typeface="+mn-ea"/>
                <a:cs typeface="+mn-cs"/>
              </a:rPr>
              <a:t>"Just sit with us. Hear our problems. Take them to people who will do something about it. And be sure they do something about it."</a:t>
            </a:r>
            <a:endParaRPr lang="fr-FR"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Talking with communities in Dar Sila, eastern Chad, about Climate change, this is what they asked of us. And this presentation is our attempt to do that.</a:t>
            </a:r>
            <a:endParaRPr lang="fr-FR" sz="1200" kern="1200" dirty="0">
              <a:solidFill>
                <a:schemeClr val="tx1"/>
              </a:solidFill>
              <a:effectLst/>
              <a:latin typeface="+mn-lt"/>
              <a:ea typeface="+mn-ea"/>
              <a:cs typeface="+mn-cs"/>
            </a:endParaRPr>
          </a:p>
          <a:p>
            <a:endParaRPr lang="fr-FR" dirty="0"/>
          </a:p>
        </p:txBody>
      </p:sp>
      <p:sp>
        <p:nvSpPr>
          <p:cNvPr id="4" name="Slide Number Placeholder 3"/>
          <p:cNvSpPr>
            <a:spLocks noGrp="1"/>
          </p:cNvSpPr>
          <p:nvPr>
            <p:ph type="sldNum" sz="quarter" idx="5"/>
          </p:nvPr>
        </p:nvSpPr>
        <p:spPr/>
        <p:txBody>
          <a:bodyPr/>
          <a:lstStyle/>
          <a:p>
            <a:fld id="{142BF0E4-FE96-4B58-BCEE-32F445522D9C}" type="slidenum">
              <a:rPr lang="fr-FR" smtClean="0"/>
              <a:t>1</a:t>
            </a:fld>
            <a:endParaRPr lang="fr-FR"/>
          </a:p>
        </p:txBody>
      </p:sp>
    </p:spTree>
    <p:extLst>
      <p:ext uri="{BB962C8B-B14F-4D97-AF65-F5344CB8AC3E}">
        <p14:creationId xmlns:p14="http://schemas.microsoft.com/office/powerpoint/2010/main" val="252680810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2D8357-23F7-B3B8-4925-3D8EA3643F8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E838A5F-ACBC-F6B4-B481-A115FD00FE6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D1060C8-2BEC-C4B1-3258-A11ECB0D1B97}"/>
              </a:ext>
            </a:extLst>
          </p:cNvPr>
          <p:cNvSpPr>
            <a:spLocks noGrp="1"/>
          </p:cNvSpPr>
          <p:nvPr>
            <p:ph type="body" idx="1"/>
          </p:nvPr>
        </p:nvSpPr>
        <p:spPr/>
        <p:txBody>
          <a:bodyPr/>
          <a:lstStyle/>
          <a:p>
            <a:r>
              <a:rPr lang="en-US" sz="1200" kern="1200" dirty="0">
                <a:solidFill>
                  <a:schemeClr val="tx1"/>
                </a:solidFill>
                <a:effectLst/>
                <a:latin typeface="+mn-lt"/>
                <a:ea typeface="+mn-ea"/>
                <a:cs typeface="+mn-cs"/>
              </a:rPr>
              <a:t>And this study of course comes with its limitations. </a:t>
            </a:r>
          </a:p>
          <a:p>
            <a:r>
              <a:rPr lang="en-US" sz="1200" kern="1200" dirty="0">
                <a:solidFill>
                  <a:schemeClr val="tx1"/>
                </a:solidFill>
                <a:effectLst/>
                <a:latin typeface="+mn-lt"/>
                <a:ea typeface="+mn-ea"/>
                <a:cs typeface="+mn-cs"/>
              </a:rPr>
              <a:t>The research is inevitably shaped by its positionality – and my positionality – embedded within MSF – which may shape how people engage with it. This is particularly important in a context like Dar Sila where there is a long history of entrenched aid provider – beneficiary dynamics. </a:t>
            </a:r>
          </a:p>
          <a:p>
            <a:r>
              <a:rPr lang="en-US" sz="1200" kern="1200" dirty="0">
                <a:solidFill>
                  <a:schemeClr val="tx1"/>
                </a:solidFill>
                <a:effectLst/>
                <a:latin typeface="+mn-lt"/>
                <a:ea typeface="+mn-ea"/>
                <a:cs typeface="+mn-cs"/>
              </a:rPr>
              <a:t>It is an ethnographic study in one country context at one moment in time, and primarily housed within one MSF operational directorate - both regional and institutional contexts are evolving rapidly. Findings are not generalizable, but can offer insights relevant to similar contexts.</a:t>
            </a:r>
            <a:br>
              <a:rPr lang="fr-FR" sz="1200" kern="1200" dirty="0">
                <a:solidFill>
                  <a:schemeClr val="tx1"/>
                </a:solidFill>
                <a:effectLst/>
                <a:latin typeface="+mn-lt"/>
                <a:ea typeface="+mn-ea"/>
                <a:cs typeface="+mn-cs"/>
              </a:rPr>
            </a:br>
            <a:endParaRPr lang="fr-FR" sz="1200" kern="1200" dirty="0">
              <a:solidFill>
                <a:schemeClr val="tx1"/>
              </a:solidFill>
              <a:effectLst/>
              <a:latin typeface="+mn-lt"/>
              <a:ea typeface="+mn-ea"/>
              <a:cs typeface="+mn-cs"/>
            </a:endParaRPr>
          </a:p>
          <a:p>
            <a:endParaRPr lang="fr-FR" dirty="0"/>
          </a:p>
        </p:txBody>
      </p:sp>
      <p:sp>
        <p:nvSpPr>
          <p:cNvPr id="4" name="Slide Number Placeholder 3">
            <a:extLst>
              <a:ext uri="{FF2B5EF4-FFF2-40B4-BE49-F238E27FC236}">
                <a16:creationId xmlns:a16="http://schemas.microsoft.com/office/drawing/2014/main" id="{5A05F2BB-B23B-3198-02DD-1C4444640D0A}"/>
              </a:ext>
            </a:extLst>
          </p:cNvPr>
          <p:cNvSpPr>
            <a:spLocks noGrp="1"/>
          </p:cNvSpPr>
          <p:nvPr>
            <p:ph type="sldNum" sz="quarter" idx="5"/>
          </p:nvPr>
        </p:nvSpPr>
        <p:spPr/>
        <p:txBody>
          <a:bodyPr/>
          <a:lstStyle/>
          <a:p>
            <a:fld id="{142BF0E4-FE96-4B58-BCEE-32F445522D9C}" type="slidenum">
              <a:rPr lang="fr-FR" smtClean="0"/>
              <a:t>10</a:t>
            </a:fld>
            <a:endParaRPr lang="fr-FR"/>
          </a:p>
        </p:txBody>
      </p:sp>
    </p:spTree>
    <p:extLst>
      <p:ext uri="{BB962C8B-B14F-4D97-AF65-F5344CB8AC3E}">
        <p14:creationId xmlns:p14="http://schemas.microsoft.com/office/powerpoint/2010/main" val="134699346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Finally, a huge thank you to all collaborators and colleagues – MSF, KCL, </a:t>
            </a:r>
            <a:r>
              <a:rPr lang="fr-FR" sz="1200" b="1" kern="100" dirty="0">
                <a:latin typeface="Calibri" panose="020F0502020204030204" pitchFamily="34" charset="0"/>
                <a:ea typeface="Aptos" panose="020B0004020202020204" pitchFamily="34" charset="0"/>
                <a:cs typeface="Times New Roman" panose="02020603050405020304" pitchFamily="18" charset="0"/>
              </a:rPr>
              <a:t>Centre de Recherche en Anthropologie et Sciences Humaines - </a:t>
            </a:r>
            <a:r>
              <a:rPr lang="en-US" sz="1200" kern="1200" dirty="0">
                <a:solidFill>
                  <a:schemeClr val="tx1"/>
                </a:solidFill>
                <a:effectLst/>
                <a:latin typeface="+mn-lt"/>
                <a:ea typeface="+mn-ea"/>
                <a:cs typeface="+mn-cs"/>
              </a:rPr>
              <a:t>CRASH and the team who worked on this study</a:t>
            </a:r>
            <a:br>
              <a:rPr lang="en-US" sz="1200" kern="1200" dirty="0">
                <a:solidFill>
                  <a:schemeClr val="tx1"/>
                </a:solidFill>
                <a:effectLst/>
                <a:latin typeface="+mn-lt"/>
                <a:ea typeface="+mn-ea"/>
                <a:cs typeface="+mn-cs"/>
              </a:rPr>
            </a:br>
            <a:r>
              <a:rPr lang="en-US" sz="1200" kern="1200" dirty="0">
                <a:solidFill>
                  <a:schemeClr val="tx1"/>
                </a:solidFill>
                <a:effectLst/>
                <a:latin typeface="+mn-lt"/>
                <a:ea typeface="+mn-ea"/>
                <a:cs typeface="+mn-cs"/>
              </a:rPr>
              <a:t>and especially to people in Dar Sila</a:t>
            </a:r>
            <a:br>
              <a:rPr lang="en-US" sz="1200" kern="1200" dirty="0">
                <a:solidFill>
                  <a:schemeClr val="tx1"/>
                </a:solidFill>
                <a:effectLst/>
                <a:latin typeface="+mn-lt"/>
                <a:ea typeface="+mn-ea"/>
                <a:cs typeface="+mn-cs"/>
              </a:rPr>
            </a:br>
            <a:r>
              <a:rPr lang="en-US" sz="1200" kern="1200" dirty="0">
                <a:solidFill>
                  <a:schemeClr val="tx1"/>
                </a:solidFill>
                <a:effectLst/>
                <a:latin typeface="+mn-lt"/>
                <a:ea typeface="+mn-ea"/>
                <a:cs typeface="+mn-cs"/>
              </a:rPr>
              <a:t>for sharing their time, knowledge, and experiences.</a:t>
            </a:r>
            <a:endParaRPr lang="fr-FR"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Here, today  – I hope we are taking their concerns to people who will do something about it. </a:t>
            </a:r>
            <a:endParaRPr lang="fr-FR"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Thank you.</a:t>
            </a:r>
            <a:endParaRPr lang="fr-FR" sz="1200" kern="1200" dirty="0">
              <a:solidFill>
                <a:schemeClr val="tx1"/>
              </a:solidFill>
              <a:effectLst/>
              <a:latin typeface="+mn-lt"/>
              <a:ea typeface="+mn-ea"/>
              <a:cs typeface="+mn-cs"/>
            </a:endParaRPr>
          </a:p>
          <a:p>
            <a:endParaRPr lang="fr-FR" dirty="0"/>
          </a:p>
        </p:txBody>
      </p:sp>
      <p:sp>
        <p:nvSpPr>
          <p:cNvPr id="4" name="Slide Number Placeholder 3"/>
          <p:cNvSpPr>
            <a:spLocks noGrp="1"/>
          </p:cNvSpPr>
          <p:nvPr>
            <p:ph type="sldNum" sz="quarter" idx="5"/>
          </p:nvPr>
        </p:nvSpPr>
        <p:spPr/>
        <p:txBody>
          <a:bodyPr/>
          <a:lstStyle/>
          <a:p>
            <a:fld id="{142BF0E4-FE96-4B58-BCEE-32F445522D9C}" type="slidenum">
              <a:rPr lang="fr-FR" smtClean="0"/>
              <a:t>11</a:t>
            </a:fld>
            <a:endParaRPr lang="fr-FR"/>
          </a:p>
        </p:txBody>
      </p:sp>
    </p:spTree>
    <p:extLst>
      <p:ext uri="{BB962C8B-B14F-4D97-AF65-F5344CB8AC3E}">
        <p14:creationId xmlns:p14="http://schemas.microsoft.com/office/powerpoint/2010/main" val="419546487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We are all familiar with headlines like these. </a:t>
            </a:r>
            <a:endParaRPr lang="fr-FR"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Climate change is now widely </a:t>
            </a:r>
            <a:r>
              <a:rPr lang="en-US" sz="1200" kern="1200" dirty="0" err="1">
                <a:solidFill>
                  <a:schemeClr val="tx1"/>
                </a:solidFill>
                <a:effectLst/>
                <a:latin typeface="+mn-lt"/>
                <a:ea typeface="+mn-ea"/>
                <a:cs typeface="+mn-cs"/>
              </a:rPr>
              <a:t>recognised</a:t>
            </a:r>
            <a:r>
              <a:rPr lang="en-US" sz="1200" kern="1200" dirty="0">
                <a:solidFill>
                  <a:schemeClr val="tx1"/>
                </a:solidFill>
                <a:effectLst/>
                <a:latin typeface="+mn-lt"/>
                <a:ea typeface="+mn-ea"/>
                <a:cs typeface="+mn-cs"/>
              </a:rPr>
              <a:t> as both a health and humanitarian crisis, disproportionately affecting the people MSF aims to support.</a:t>
            </a:r>
            <a:endParaRPr lang="fr-FR"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We know it is increasing disease, conflict, displacement, and pressure on fragile systems.</a:t>
            </a:r>
            <a:br>
              <a:rPr lang="en-US" sz="1200" kern="1200" dirty="0">
                <a:solidFill>
                  <a:schemeClr val="tx1"/>
                </a:solidFill>
                <a:effectLst/>
                <a:latin typeface="+mn-lt"/>
                <a:ea typeface="+mn-ea"/>
                <a:cs typeface="+mn-cs"/>
              </a:rPr>
            </a:br>
            <a:endParaRPr lang="fr-FR"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We know that in 2020, MSF publicly committed to adapting its programming – and to working with communities and local actors in doing so.</a:t>
            </a:r>
            <a:endParaRPr lang="fr-FR"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question is no longer </a:t>
            </a:r>
            <a:r>
              <a:rPr lang="en-US" sz="1200" i="1" kern="1200" dirty="0">
                <a:solidFill>
                  <a:schemeClr val="tx1"/>
                </a:solidFill>
                <a:effectLst/>
                <a:latin typeface="+mn-lt"/>
                <a:ea typeface="+mn-ea"/>
                <a:cs typeface="+mn-cs"/>
              </a:rPr>
              <a:t>whether</a:t>
            </a:r>
            <a:r>
              <a:rPr lang="en-US" sz="1200" kern="1200" dirty="0">
                <a:solidFill>
                  <a:schemeClr val="tx1"/>
                </a:solidFill>
                <a:effectLst/>
                <a:latin typeface="+mn-lt"/>
                <a:ea typeface="+mn-ea"/>
                <a:cs typeface="+mn-cs"/>
              </a:rPr>
              <a:t> climate change matters but </a:t>
            </a:r>
            <a:r>
              <a:rPr lang="en-US" sz="1200" i="1" kern="1200" dirty="0">
                <a:solidFill>
                  <a:schemeClr val="tx1"/>
                </a:solidFill>
                <a:effectLst/>
                <a:latin typeface="+mn-lt"/>
                <a:ea typeface="+mn-ea"/>
                <a:cs typeface="+mn-cs"/>
              </a:rPr>
              <a:t>how</a:t>
            </a:r>
            <a:r>
              <a:rPr lang="en-US" sz="1200" kern="1200" dirty="0">
                <a:solidFill>
                  <a:schemeClr val="tx1"/>
                </a:solidFill>
                <a:effectLst/>
                <a:latin typeface="+mn-lt"/>
                <a:ea typeface="+mn-ea"/>
                <a:cs typeface="+mn-cs"/>
              </a:rPr>
              <a:t> it matters – and on </a:t>
            </a:r>
            <a:r>
              <a:rPr lang="en-US" sz="1200" i="1" kern="1200" dirty="0">
                <a:solidFill>
                  <a:schemeClr val="tx1"/>
                </a:solidFill>
                <a:effectLst/>
                <a:latin typeface="+mn-lt"/>
                <a:ea typeface="+mn-ea"/>
                <a:cs typeface="+mn-cs"/>
              </a:rPr>
              <a:t>whose terms. </a:t>
            </a:r>
            <a:endParaRPr lang="fr-FR" sz="1200" i="1"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This study steps out of the headlines to explore how climate change is showing up in practice for both MSF and the communities it aims to support. </a:t>
            </a:r>
            <a:endParaRPr lang="fr-FR" sz="1200" kern="1200" dirty="0">
              <a:solidFill>
                <a:schemeClr val="tx1"/>
              </a:solidFill>
              <a:effectLst/>
              <a:latin typeface="+mn-lt"/>
              <a:ea typeface="+mn-ea"/>
              <a:cs typeface="+mn-cs"/>
            </a:endParaRPr>
          </a:p>
          <a:p>
            <a:endParaRPr lang="fr-FR" dirty="0"/>
          </a:p>
        </p:txBody>
      </p:sp>
      <p:sp>
        <p:nvSpPr>
          <p:cNvPr id="4" name="Slide Number Placeholder 3"/>
          <p:cNvSpPr>
            <a:spLocks noGrp="1"/>
          </p:cNvSpPr>
          <p:nvPr>
            <p:ph type="sldNum" sz="quarter" idx="5"/>
          </p:nvPr>
        </p:nvSpPr>
        <p:spPr/>
        <p:txBody>
          <a:bodyPr/>
          <a:lstStyle/>
          <a:p>
            <a:fld id="{142BF0E4-FE96-4B58-BCEE-32F445522D9C}" type="slidenum">
              <a:rPr lang="fr-FR" smtClean="0"/>
              <a:t>2</a:t>
            </a:fld>
            <a:endParaRPr lang="fr-FR"/>
          </a:p>
        </p:txBody>
      </p:sp>
    </p:spTree>
    <p:extLst>
      <p:ext uri="{BB962C8B-B14F-4D97-AF65-F5344CB8AC3E}">
        <p14:creationId xmlns:p14="http://schemas.microsoft.com/office/powerpoint/2010/main" val="295136160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D1FD4B-729C-42A6-03A7-3CE044F6129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83F9517-72F7-84EC-244B-004683020ED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673C0E7-6D2C-2B39-B8CF-3E8B33F1BC34}"/>
              </a:ext>
            </a:extLst>
          </p:cNvPr>
          <p:cNvSpPr>
            <a:spLocks noGrp="1"/>
          </p:cNvSpPr>
          <p:nvPr>
            <p:ph type="body" idx="1"/>
          </p:nvPr>
        </p:nvSpPr>
        <p:spPr/>
        <p:txBody>
          <a:bodyPr/>
          <a:lstStyle/>
          <a:p>
            <a:pPr marL="0" indent="0">
              <a:spcAft>
                <a:spcPts val="600"/>
              </a:spcAft>
              <a:buFont typeface="Arial" panose="020B0604020202020204" pitchFamily="34" charset="0"/>
              <a:buNone/>
            </a:pPr>
            <a:r>
              <a:rPr lang="en-US" sz="1200" kern="1200" dirty="0">
                <a:solidFill>
                  <a:schemeClr val="tx1"/>
                </a:solidFill>
                <a:effectLst/>
                <a:latin typeface="+mn-lt"/>
                <a:ea typeface="+mn-ea"/>
                <a:cs typeface="+mn-cs"/>
              </a:rPr>
              <a:t>This study has two interconnected sites.</a:t>
            </a:r>
            <a:endParaRPr lang="fr-FR" sz="1200" kern="1200" dirty="0">
              <a:solidFill>
                <a:schemeClr val="tx1"/>
              </a:solidFill>
              <a:effectLst/>
              <a:latin typeface="+mn-lt"/>
              <a:ea typeface="+mn-ea"/>
              <a:cs typeface="+mn-cs"/>
            </a:endParaRPr>
          </a:p>
          <a:p>
            <a:pPr marL="0" indent="0">
              <a:spcAft>
                <a:spcPts val="600"/>
              </a:spcAft>
              <a:buFont typeface="Arial" panose="020B0604020202020204" pitchFamily="34" charset="0"/>
              <a:buNone/>
            </a:pPr>
            <a:r>
              <a:rPr lang="en-US" sz="1200" kern="1200" dirty="0">
                <a:solidFill>
                  <a:schemeClr val="tx1"/>
                </a:solidFill>
                <a:effectLst/>
                <a:latin typeface="+mn-lt"/>
                <a:ea typeface="+mn-ea"/>
                <a:cs typeface="+mn-cs"/>
              </a:rPr>
              <a:t>The first takes us to Chad, the country both most vulnerable and least prepared to face the impacts of climate change. </a:t>
            </a:r>
            <a:endParaRPr lang="fr-FR" sz="1200" kern="1200" dirty="0">
              <a:solidFill>
                <a:schemeClr val="tx1"/>
              </a:solidFill>
              <a:effectLst/>
              <a:latin typeface="+mn-lt"/>
              <a:ea typeface="+mn-ea"/>
              <a:cs typeface="+mn-cs"/>
            </a:endParaRPr>
          </a:p>
          <a:p>
            <a:pPr marL="0" indent="0">
              <a:spcAft>
                <a:spcPts val="600"/>
              </a:spcAft>
              <a:buFont typeface="Arial" panose="020B0604020202020204" pitchFamily="34" charset="0"/>
              <a:buNone/>
            </a:pPr>
            <a:r>
              <a:rPr lang="en-US" sz="1200" kern="1200" dirty="0">
                <a:solidFill>
                  <a:schemeClr val="tx1"/>
                </a:solidFill>
                <a:effectLst/>
                <a:latin typeface="+mn-lt"/>
                <a:ea typeface="+mn-ea"/>
                <a:cs typeface="+mn-cs"/>
              </a:rPr>
              <a:t>More specifically it takes us to Dar Sila, in the east, bordering Sudan — the red circle here. </a:t>
            </a:r>
            <a:endParaRPr lang="fr-FR" sz="1200" kern="1200" dirty="0">
              <a:solidFill>
                <a:schemeClr val="tx1"/>
              </a:solidFill>
              <a:effectLst/>
              <a:latin typeface="+mn-lt"/>
              <a:ea typeface="+mn-ea"/>
              <a:cs typeface="+mn-cs"/>
            </a:endParaRPr>
          </a:p>
          <a:p>
            <a:pPr marL="0" indent="0">
              <a:spcAft>
                <a:spcPts val="600"/>
              </a:spcAft>
              <a:buFont typeface="Arial" panose="020B0604020202020204" pitchFamily="34" charset="0"/>
              <a:buNone/>
            </a:pPr>
            <a:r>
              <a:rPr lang="en-US" sz="1200" kern="1200" dirty="0">
                <a:solidFill>
                  <a:schemeClr val="tx1"/>
                </a:solidFill>
                <a:effectLst/>
                <a:latin typeface="+mn-lt"/>
                <a:ea typeface="+mn-ea"/>
                <a:cs typeface="+mn-cs"/>
              </a:rPr>
              <a:t>A place where people mainly live from the land, farming and raising livestock. Where people are already living the realities of a changing climate, alongside   conflict, displacement, repeated epidemics, and limited infrastructure.</a:t>
            </a:r>
            <a:endParaRPr lang="fr-FR" sz="1200" kern="1200" dirty="0">
              <a:solidFill>
                <a:schemeClr val="tx1"/>
              </a:solidFill>
              <a:effectLst/>
              <a:latin typeface="+mn-lt"/>
              <a:ea typeface="+mn-ea"/>
              <a:cs typeface="+mn-cs"/>
            </a:endParaRPr>
          </a:p>
          <a:p>
            <a:pPr marL="0" indent="0">
              <a:spcAft>
                <a:spcPts val="600"/>
              </a:spcAft>
              <a:buFont typeface="Arial" panose="020B0604020202020204" pitchFamily="34" charset="0"/>
              <a:buNone/>
            </a:pPr>
            <a:r>
              <a:rPr lang="en-US" sz="1200" kern="1200" dirty="0">
                <a:solidFill>
                  <a:schemeClr val="tx1"/>
                </a:solidFill>
                <a:effectLst/>
                <a:latin typeface="+mn-lt"/>
                <a:ea typeface="+mn-ea"/>
                <a:cs typeface="+mn-cs"/>
              </a:rPr>
              <a:t>It is also where MSF has been implementing a co-designed community-based care project since 2021.</a:t>
            </a:r>
            <a:endParaRPr lang="fr-FR" sz="1200" kern="1200" dirty="0">
              <a:solidFill>
                <a:schemeClr val="tx1"/>
              </a:solidFill>
              <a:effectLst/>
              <a:latin typeface="+mn-lt"/>
              <a:ea typeface="+mn-ea"/>
              <a:cs typeface="+mn-cs"/>
            </a:endParaRPr>
          </a:p>
          <a:p>
            <a:pPr marL="0" indent="0">
              <a:spcAft>
                <a:spcPts val="600"/>
              </a:spcAft>
              <a:buFont typeface="Arial" panose="020B0604020202020204" pitchFamily="34" charset="0"/>
              <a:buNone/>
            </a:pPr>
            <a:r>
              <a:rPr lang="en-US" sz="1200" kern="1200" dirty="0">
                <a:solidFill>
                  <a:schemeClr val="tx1"/>
                </a:solidFill>
                <a:effectLst/>
                <a:latin typeface="+mn-lt"/>
                <a:ea typeface="+mn-ea"/>
                <a:cs typeface="+mn-cs"/>
              </a:rPr>
              <a:t>The second site holds a mirror up to MSF itself— for those of you who aren’t familiar with this possibly baffling image of MSF’s organizational structure. It asks how - at both headquarters and project level – MSF is engaging with climate change in practice.</a:t>
            </a:r>
            <a:endParaRPr lang="fr-FR" sz="1200" kern="1200" dirty="0">
              <a:solidFill>
                <a:schemeClr val="tx1"/>
              </a:solidFill>
              <a:effectLst/>
              <a:latin typeface="+mn-lt"/>
              <a:ea typeface="+mn-ea"/>
              <a:cs typeface="+mn-cs"/>
            </a:endParaRPr>
          </a:p>
        </p:txBody>
      </p:sp>
      <p:sp>
        <p:nvSpPr>
          <p:cNvPr id="4" name="Slide Number Placeholder 3">
            <a:extLst>
              <a:ext uri="{FF2B5EF4-FFF2-40B4-BE49-F238E27FC236}">
                <a16:creationId xmlns:a16="http://schemas.microsoft.com/office/drawing/2014/main" id="{4B6C590A-BDFE-E75F-416D-C5A3B01625CF}"/>
              </a:ext>
            </a:extLst>
          </p:cNvPr>
          <p:cNvSpPr>
            <a:spLocks noGrp="1"/>
          </p:cNvSpPr>
          <p:nvPr>
            <p:ph type="sldNum" sz="quarter" idx="5"/>
          </p:nvPr>
        </p:nvSpPr>
        <p:spPr/>
        <p:txBody>
          <a:bodyPr/>
          <a:lstStyle/>
          <a:p>
            <a:fld id="{142BF0E4-FE96-4B58-BCEE-32F445522D9C}" type="slidenum">
              <a:rPr lang="fr-FR" smtClean="0"/>
              <a:t>3</a:t>
            </a:fld>
            <a:endParaRPr lang="fr-FR"/>
          </a:p>
        </p:txBody>
      </p:sp>
    </p:spTree>
    <p:extLst>
      <p:ext uri="{BB962C8B-B14F-4D97-AF65-F5344CB8AC3E}">
        <p14:creationId xmlns:p14="http://schemas.microsoft.com/office/powerpoint/2010/main" val="273705115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186EDC-7C68-EDBD-3F46-A5A19FEBC31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8A8D4D3-3EC2-CF8F-E9DC-68FBE1B687F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F49B88A-7FEB-9E9D-BD1E-03F23B2B2772}"/>
              </a:ext>
            </a:extLst>
          </p:cNvPr>
          <p:cNvSpPr>
            <a:spLocks noGrp="1"/>
          </p:cNvSpPr>
          <p:nvPr>
            <p:ph type="body" idx="1"/>
          </p:nvPr>
        </p:nvSpPr>
        <p:spPr/>
        <p:txBody>
          <a:bodyPr/>
          <a:lstStyle/>
          <a:p>
            <a:r>
              <a:rPr lang="en-US" sz="1200" kern="1200" dirty="0">
                <a:solidFill>
                  <a:schemeClr val="tx1"/>
                </a:solidFill>
                <a:effectLst/>
                <a:latin typeface="+mn-lt"/>
                <a:ea typeface="+mn-ea"/>
                <a:cs typeface="+mn-cs"/>
              </a:rPr>
              <a:t>This study asks how</a:t>
            </a:r>
            <a:r>
              <a:rPr lang="en-US" sz="1200" b="1" kern="1200" dirty="0">
                <a:solidFill>
                  <a:schemeClr val="tx1"/>
                </a:solidFill>
                <a:effectLst/>
                <a:latin typeface="+mn-lt"/>
                <a:ea typeface="+mn-ea"/>
                <a:cs typeface="+mn-cs"/>
              </a:rPr>
              <a:t> MSF and communities living in Dar Sila understanding, experiencing and acting upon climate change </a:t>
            </a:r>
          </a:p>
          <a:p>
            <a:r>
              <a:rPr lang="en-US" sz="1200" b="1" kern="1200" dirty="0">
                <a:solidFill>
                  <a:schemeClr val="tx1"/>
                </a:solidFill>
                <a:effectLst/>
                <a:latin typeface="+mn-lt"/>
                <a:ea typeface="+mn-ea"/>
                <a:cs typeface="+mn-cs"/>
              </a:rPr>
              <a:t>PRESS</a:t>
            </a:r>
            <a:endParaRPr lang="fr-FR"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It aims to hold both of these perspectives equally.</a:t>
            </a:r>
            <a:endParaRPr lang="fr-FR"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On one hand that of MSF – a medical humanitarian </a:t>
            </a:r>
            <a:r>
              <a:rPr lang="en-US" sz="1200" kern="1200" dirty="0" err="1">
                <a:solidFill>
                  <a:schemeClr val="tx1"/>
                </a:solidFill>
                <a:effectLst/>
                <a:latin typeface="+mn-lt"/>
                <a:ea typeface="+mn-ea"/>
                <a:cs typeface="+mn-cs"/>
              </a:rPr>
              <a:t>organisnsation</a:t>
            </a:r>
            <a:r>
              <a:rPr lang="en-US" sz="1200" kern="1200" dirty="0">
                <a:solidFill>
                  <a:schemeClr val="tx1"/>
                </a:solidFill>
                <a:effectLst/>
                <a:latin typeface="+mn-lt"/>
                <a:ea typeface="+mn-ea"/>
                <a:cs typeface="+mn-cs"/>
              </a:rPr>
              <a:t> with the intention of adapting its programming in the face of climate change, and on the other - communities  living on its frontline in eastern Chad.</a:t>
            </a:r>
            <a:endParaRPr lang="fr-FR"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It then aims to brings these perspectives together</a:t>
            </a:r>
            <a:br>
              <a:rPr lang="en-US" sz="1200" kern="1200" dirty="0">
                <a:solidFill>
                  <a:schemeClr val="tx1"/>
                </a:solidFill>
                <a:effectLst/>
                <a:latin typeface="+mn-lt"/>
                <a:ea typeface="+mn-ea"/>
                <a:cs typeface="+mn-cs"/>
              </a:rPr>
            </a:br>
            <a:r>
              <a:rPr lang="en-US" sz="1200" kern="1200" dirty="0">
                <a:solidFill>
                  <a:schemeClr val="tx1"/>
                </a:solidFill>
                <a:effectLst/>
                <a:latin typeface="+mn-lt"/>
                <a:ea typeface="+mn-ea"/>
                <a:cs typeface="+mn-cs"/>
              </a:rPr>
              <a:t>to identify </a:t>
            </a:r>
            <a:r>
              <a:rPr lang="en-US" sz="1200" b="1" kern="1200" dirty="0">
                <a:solidFill>
                  <a:schemeClr val="tx1"/>
                </a:solidFill>
                <a:effectLst/>
                <a:latin typeface="+mn-lt"/>
                <a:ea typeface="+mn-ea"/>
                <a:cs typeface="+mn-cs"/>
              </a:rPr>
              <a:t>gaps, tensions, and possibilities for future adaptation. </a:t>
            </a:r>
            <a:endParaRPr lang="fr-FR"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PRESS</a:t>
            </a:r>
            <a:endParaRPr lang="fr-FR"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do this we used a multi-phase ethnographic approach, with methods adapted to each site. </a:t>
            </a:r>
            <a:endParaRPr lang="fr-FR"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Within MSF we did interviews, observations and document review </a:t>
            </a:r>
            <a:endParaRPr lang="fr-FR"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Interviews included a range of staff at headquarters, country and project level including both what one colleagues referred to as MSF’s climate advocates and climate skeptics. </a:t>
            </a:r>
            <a:endParaRPr lang="fr-FR"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 Dar Sila we did a collaborative ethnography, combining group discussions, interviews, observation – and document review. </a:t>
            </a:r>
            <a:endParaRPr lang="fr-FR"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Just to pause for a moment on the collaborative element of this study (which could be a presentation in itself) – We started with a participatory intention. It didn’t go as planned. It was quickly reframed by the communities we were working with – who, rather than being involved in a time consuming research project, asked (as I quoted at the outset): ‘just s</a:t>
            </a:r>
            <a:r>
              <a:rPr lang="en-GB" sz="1200" kern="1200" dirty="0">
                <a:solidFill>
                  <a:schemeClr val="tx1"/>
                </a:solidFill>
                <a:effectLst/>
                <a:latin typeface="+mn-lt"/>
                <a:ea typeface="+mn-ea"/>
                <a:cs typeface="+mn-cs"/>
              </a:rPr>
              <a:t>it with us. Hear our problems. Take them to people who will do something about it. And be sure they do something about it.’ </a:t>
            </a:r>
            <a:endParaRPr lang="fr-FR"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 </a:t>
            </a:r>
            <a:endParaRPr lang="fr-FR" sz="1200" kern="1200" dirty="0">
              <a:solidFill>
                <a:schemeClr val="tx1"/>
              </a:solidFill>
              <a:effectLst/>
              <a:latin typeface="+mn-lt"/>
              <a:ea typeface="+mn-ea"/>
              <a:cs typeface="+mn-cs"/>
            </a:endParaRPr>
          </a:p>
          <a:p>
            <a:endParaRPr lang="fr-FR" dirty="0"/>
          </a:p>
        </p:txBody>
      </p:sp>
      <p:sp>
        <p:nvSpPr>
          <p:cNvPr id="4" name="Slide Number Placeholder 3">
            <a:extLst>
              <a:ext uri="{FF2B5EF4-FFF2-40B4-BE49-F238E27FC236}">
                <a16:creationId xmlns:a16="http://schemas.microsoft.com/office/drawing/2014/main" id="{C6AB5AD9-A200-C353-A28C-AD47A4D79953}"/>
              </a:ext>
            </a:extLst>
          </p:cNvPr>
          <p:cNvSpPr>
            <a:spLocks noGrp="1"/>
          </p:cNvSpPr>
          <p:nvPr>
            <p:ph type="sldNum" sz="quarter" idx="5"/>
          </p:nvPr>
        </p:nvSpPr>
        <p:spPr/>
        <p:txBody>
          <a:bodyPr/>
          <a:lstStyle/>
          <a:p>
            <a:fld id="{142BF0E4-FE96-4B58-BCEE-32F445522D9C}" type="slidenum">
              <a:rPr lang="fr-FR" smtClean="0"/>
              <a:t>4</a:t>
            </a:fld>
            <a:endParaRPr lang="fr-FR"/>
          </a:p>
        </p:txBody>
      </p:sp>
    </p:spTree>
    <p:extLst>
      <p:ext uri="{BB962C8B-B14F-4D97-AF65-F5344CB8AC3E}">
        <p14:creationId xmlns:p14="http://schemas.microsoft.com/office/powerpoint/2010/main" val="397743430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4F6352-A89E-4FEF-F822-F094EDBFC20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E26FD81-A169-0D54-0CBD-CCB89AA0765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ECDDEFA-DA97-F20A-AD32-2C6DCED57614}"/>
              </a:ext>
            </a:extLst>
          </p:cNvPr>
          <p:cNvSpPr>
            <a:spLocks noGrp="1"/>
          </p:cNvSpPr>
          <p:nvPr>
            <p:ph type="body" idx="1"/>
          </p:nvPr>
        </p:nvSpPr>
        <p:spPr/>
        <p:txBody>
          <a:bodyPr/>
          <a:lstStyle/>
          <a:p>
            <a:r>
              <a:rPr lang="en-US" sz="1200" kern="1200" dirty="0">
                <a:solidFill>
                  <a:schemeClr val="tx1"/>
                </a:solidFill>
                <a:effectLst/>
                <a:latin typeface="+mn-lt"/>
                <a:ea typeface="+mn-ea"/>
                <a:cs typeface="+mn-cs"/>
              </a:rPr>
              <a:t>So onto the results – </a:t>
            </a:r>
            <a:endParaRPr lang="fr-FR"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emerges is a </a:t>
            </a:r>
            <a:r>
              <a:rPr lang="en-US" sz="1200" b="1" kern="1200" dirty="0">
                <a:solidFill>
                  <a:schemeClr val="tx1"/>
                </a:solidFill>
                <a:effectLst/>
                <a:latin typeface="+mn-lt"/>
                <a:ea typeface="+mn-ea"/>
                <a:cs typeface="+mn-cs"/>
              </a:rPr>
              <a:t>story of how climate change unfolds over time – a story though which water -  unexpectedly - emerged as the central thread.</a:t>
            </a:r>
            <a:endParaRPr lang="fr-FR"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PRESS</a:t>
            </a:r>
          </a:p>
          <a:p>
            <a:r>
              <a:rPr lang="en-US" sz="1200" b="1" kern="1200" dirty="0">
                <a:solidFill>
                  <a:schemeClr val="tx1"/>
                </a:solidFill>
                <a:effectLst/>
                <a:latin typeface="+mn-lt"/>
                <a:ea typeface="+mn-ea"/>
                <a:cs typeface="+mn-cs"/>
              </a:rPr>
              <a:t>From drought: climate change as </a:t>
            </a:r>
            <a:r>
              <a:rPr lang="en-US" sz="1200" kern="1200" dirty="0">
                <a:solidFill>
                  <a:schemeClr val="tx1"/>
                </a:solidFill>
                <a:effectLst/>
                <a:latin typeface="+mn-lt"/>
                <a:ea typeface="+mn-ea"/>
                <a:cs typeface="+mn-cs"/>
              </a:rPr>
              <a:t>slow degradation,</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effectLst/>
                <a:latin typeface="+mn-lt"/>
                <a:ea typeface="+mn-ea"/>
                <a:cs typeface="+mn-cs"/>
              </a:rPr>
              <a:t>PRESS</a:t>
            </a:r>
          </a:p>
          <a:p>
            <a:r>
              <a:rPr lang="en-US" sz="1200" kern="1200" dirty="0">
                <a:solidFill>
                  <a:schemeClr val="tx1"/>
                </a:solidFill>
                <a:effectLst/>
                <a:latin typeface="+mn-lt"/>
                <a:ea typeface="+mn-ea"/>
                <a:cs typeface="+mn-cs"/>
              </a:rPr>
              <a:t>To flood, climate change as emergency,</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effectLst/>
                <a:latin typeface="+mn-lt"/>
                <a:ea typeface="+mn-ea"/>
                <a:cs typeface="+mn-cs"/>
              </a:rPr>
              <a:t>PRESS</a:t>
            </a:r>
          </a:p>
          <a:p>
            <a:r>
              <a:rPr lang="en-US" sz="1200" kern="1200" dirty="0">
                <a:solidFill>
                  <a:schemeClr val="tx1"/>
                </a:solidFill>
                <a:effectLst/>
                <a:latin typeface="+mn-lt"/>
                <a:ea typeface="+mn-ea"/>
                <a:cs typeface="+mn-cs"/>
              </a:rPr>
              <a:t>To the well, where climate change overlaps with longer histories of infrastructural neglect and reshapes future possibilities.</a:t>
            </a:r>
            <a:endParaRPr lang="fr-FR"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Together, they show how knowledge and action look different depending on where you stand — and how understanding that gap is precisely where the future of humanitarian response needs to take shape.</a:t>
            </a:r>
            <a:endParaRPr lang="fr-FR" sz="1200" kern="1200" dirty="0">
              <a:solidFill>
                <a:schemeClr val="tx1"/>
              </a:solidFill>
              <a:effectLst/>
              <a:latin typeface="+mn-lt"/>
              <a:ea typeface="+mn-ea"/>
              <a:cs typeface="+mn-cs"/>
            </a:endParaRPr>
          </a:p>
          <a:p>
            <a:endParaRPr lang="fr-FR" dirty="0"/>
          </a:p>
        </p:txBody>
      </p:sp>
      <p:sp>
        <p:nvSpPr>
          <p:cNvPr id="4" name="Slide Number Placeholder 3">
            <a:extLst>
              <a:ext uri="{FF2B5EF4-FFF2-40B4-BE49-F238E27FC236}">
                <a16:creationId xmlns:a16="http://schemas.microsoft.com/office/drawing/2014/main" id="{D82F110E-907F-E7CF-5159-D6C8AFB3ED7B}"/>
              </a:ext>
            </a:extLst>
          </p:cNvPr>
          <p:cNvSpPr>
            <a:spLocks noGrp="1"/>
          </p:cNvSpPr>
          <p:nvPr>
            <p:ph type="sldNum" sz="quarter" idx="5"/>
          </p:nvPr>
        </p:nvSpPr>
        <p:spPr/>
        <p:txBody>
          <a:bodyPr/>
          <a:lstStyle/>
          <a:p>
            <a:fld id="{142BF0E4-FE96-4B58-BCEE-32F445522D9C}" type="slidenum">
              <a:rPr lang="fr-FR" smtClean="0"/>
              <a:t>5</a:t>
            </a:fld>
            <a:endParaRPr lang="fr-FR"/>
          </a:p>
        </p:txBody>
      </p:sp>
    </p:spTree>
    <p:extLst>
      <p:ext uri="{BB962C8B-B14F-4D97-AF65-F5344CB8AC3E}">
        <p14:creationId xmlns:p14="http://schemas.microsoft.com/office/powerpoint/2010/main" val="381719645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kern="1200" dirty="0">
                <a:solidFill>
                  <a:schemeClr val="tx1"/>
                </a:solidFill>
                <a:effectLst/>
                <a:latin typeface="+mn-lt"/>
                <a:ea typeface="+mn-ea"/>
                <a:cs typeface="+mn-cs"/>
              </a:rPr>
              <a:t>This story begins in June, the rains are late: ‘this is a difficult year.’ Abdoulaye a village leader tells us. ‘This year there is the heat and the drought’ ‘but its not just one difficult year. Its not normal’ ‘it was never like this before’</a:t>
            </a:r>
            <a:endParaRPr lang="fr-FR" sz="1200" b="0" kern="1200" dirty="0">
              <a:solidFill>
                <a:schemeClr val="tx1"/>
              </a:solidFill>
              <a:effectLst/>
              <a:latin typeface="+mn-lt"/>
              <a:ea typeface="+mn-ea"/>
              <a:cs typeface="+mn-cs"/>
            </a:endParaRPr>
          </a:p>
          <a:p>
            <a:r>
              <a:rPr lang="en-US" sz="1200" b="0" kern="1200" dirty="0">
                <a:solidFill>
                  <a:schemeClr val="tx1"/>
                </a:solidFill>
                <a:effectLst/>
                <a:latin typeface="+mn-lt"/>
                <a:ea typeface="+mn-ea"/>
                <a:cs typeface="+mn-cs"/>
              </a:rPr>
              <a:t>Drought shows us climate change as a slow, cumulative crisis. </a:t>
            </a:r>
            <a:endParaRPr lang="fr-FR" sz="1200" b="0" kern="1200" dirty="0">
              <a:solidFill>
                <a:schemeClr val="tx1"/>
              </a:solidFill>
              <a:effectLst/>
              <a:latin typeface="+mn-lt"/>
              <a:ea typeface="+mn-ea"/>
              <a:cs typeface="+mn-cs"/>
            </a:endParaRPr>
          </a:p>
          <a:p>
            <a:r>
              <a:rPr lang="en-US" sz="1200" b="0" kern="1200" dirty="0">
                <a:solidFill>
                  <a:schemeClr val="tx1"/>
                </a:solidFill>
                <a:effectLst/>
                <a:latin typeface="+mn-lt"/>
                <a:ea typeface="+mn-ea"/>
                <a:cs typeface="+mn-cs"/>
              </a:rPr>
              <a:t>Like Abdoulaye, many people told us how rainfall shifts gradually erode their livelihoods,</a:t>
            </a:r>
            <a:br>
              <a:rPr lang="en-US" sz="1200" b="0" kern="1200" dirty="0">
                <a:solidFill>
                  <a:schemeClr val="tx1"/>
                </a:solidFill>
                <a:effectLst/>
                <a:latin typeface="+mn-lt"/>
                <a:ea typeface="+mn-ea"/>
                <a:cs typeface="+mn-cs"/>
              </a:rPr>
            </a:br>
            <a:r>
              <a:rPr lang="en-US" sz="1200" b="0" kern="1200" dirty="0">
                <a:solidFill>
                  <a:schemeClr val="tx1"/>
                </a:solidFill>
                <a:effectLst/>
                <a:latin typeface="+mn-lt"/>
                <a:ea typeface="+mn-ea"/>
                <a:cs typeface="+mn-cs"/>
              </a:rPr>
              <a:t>deepening precarity and producing </a:t>
            </a:r>
            <a:r>
              <a:rPr lang="en-US" sz="1200" kern="1200" dirty="0">
                <a:solidFill>
                  <a:schemeClr val="tx1"/>
                </a:solidFill>
                <a:effectLst/>
                <a:latin typeface="+mn-lt"/>
                <a:ea typeface="+mn-ea"/>
                <a:cs typeface="+mn-cs"/>
              </a:rPr>
              <a:t>layered forms of suffering. But they also told us it’s not just about climate change. Re</a:t>
            </a:r>
            <a:r>
              <a:rPr lang="en-US" sz="1200" b="0" kern="1200" dirty="0">
                <a:solidFill>
                  <a:schemeClr val="tx1"/>
                </a:solidFill>
                <a:effectLst/>
                <a:latin typeface="+mn-lt"/>
                <a:ea typeface="+mn-ea"/>
                <a:cs typeface="+mn-cs"/>
              </a:rPr>
              <a:t>gional conflict, fragile local economies, changing NGO presence, and even the arrival of a new caterpillar devastating crops - all combine to </a:t>
            </a:r>
            <a:r>
              <a:rPr lang="en-US" sz="1200" kern="1200" dirty="0">
                <a:solidFill>
                  <a:schemeClr val="tx1"/>
                </a:solidFill>
                <a:effectLst/>
                <a:latin typeface="+mn-lt"/>
                <a:ea typeface="+mn-ea"/>
                <a:cs typeface="+mn-cs"/>
              </a:rPr>
              <a:t>impact health, as well as  economic, mental and social wellbeing.</a:t>
            </a:r>
            <a:endParaRPr lang="fr-FR"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This type of ‘suffering’ doesn’t look like the suffering MSF usually looks out for. In fact its almost impossible for us to see. It doesn't cross our thresholds. It doesn't look like an emergency. </a:t>
            </a:r>
            <a:r>
              <a:rPr lang="en-GB" sz="1200" kern="1200" dirty="0">
                <a:solidFill>
                  <a:schemeClr val="tx1"/>
                </a:solidFill>
                <a:effectLst/>
                <a:latin typeface="+mn-lt"/>
                <a:ea typeface="+mn-ea"/>
                <a:cs typeface="+mn-cs"/>
              </a:rPr>
              <a:t>When we asked what support people needed, they didn't ask for clinical care. They asked for livelihood support and safe drinking water. Solutions to the causes, not the symptoms.</a:t>
            </a:r>
            <a:endParaRPr lang="fr-FR"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And this slow crisis is mirrored within MSF.</a:t>
            </a:r>
            <a:br>
              <a:rPr lang="en-US" sz="1200" kern="1200" dirty="0">
                <a:solidFill>
                  <a:schemeClr val="tx1"/>
                </a:solidFill>
                <a:effectLst/>
                <a:latin typeface="+mn-lt"/>
                <a:ea typeface="+mn-ea"/>
                <a:cs typeface="+mn-cs"/>
              </a:rPr>
            </a:br>
            <a:r>
              <a:rPr lang="en-US" sz="1200" kern="1200" dirty="0">
                <a:solidFill>
                  <a:schemeClr val="tx1"/>
                </a:solidFill>
                <a:effectLst/>
                <a:latin typeface="+mn-lt"/>
                <a:ea typeface="+mn-ea"/>
                <a:cs typeface="+mn-cs"/>
              </a:rPr>
              <a:t>Climate change has emerged slowly as an operational concern, initially seen as ‘not an MSF problem’ –even ‘polar bears on icecaps’ and – once taken up – difficult to map onto the existing operational model – a problem that is too big, too blurry;  a crisis that is too slow to demand attention amidst a huge number of competing priorities.</a:t>
            </a:r>
            <a:br>
              <a:rPr lang="en-US" sz="1200" kern="1200" dirty="0">
                <a:solidFill>
                  <a:schemeClr val="tx1"/>
                </a:solidFill>
                <a:effectLst/>
                <a:latin typeface="+mn-lt"/>
                <a:ea typeface="+mn-ea"/>
                <a:cs typeface="+mn-cs"/>
              </a:rPr>
            </a:br>
            <a:endParaRPr lang="fr-FR" sz="1200" kern="1200" dirty="0">
              <a:solidFill>
                <a:schemeClr val="tx1"/>
              </a:solidFill>
              <a:effectLst/>
              <a:latin typeface="+mn-lt"/>
              <a:ea typeface="+mn-ea"/>
              <a:cs typeface="+mn-cs"/>
            </a:endParaRPr>
          </a:p>
          <a:p>
            <a:endParaRPr lang="fr-FR" dirty="0"/>
          </a:p>
        </p:txBody>
      </p:sp>
      <p:sp>
        <p:nvSpPr>
          <p:cNvPr id="4" name="Slide Number Placeholder 3"/>
          <p:cNvSpPr>
            <a:spLocks noGrp="1"/>
          </p:cNvSpPr>
          <p:nvPr>
            <p:ph type="sldNum" sz="quarter" idx="5"/>
          </p:nvPr>
        </p:nvSpPr>
        <p:spPr/>
        <p:txBody>
          <a:bodyPr/>
          <a:lstStyle/>
          <a:p>
            <a:fld id="{142BF0E4-FE96-4B58-BCEE-32F445522D9C}" type="slidenum">
              <a:rPr lang="fr-FR" smtClean="0"/>
              <a:t>6</a:t>
            </a:fld>
            <a:endParaRPr lang="fr-FR"/>
          </a:p>
        </p:txBody>
      </p:sp>
    </p:spTree>
    <p:extLst>
      <p:ext uri="{BB962C8B-B14F-4D97-AF65-F5344CB8AC3E}">
        <p14:creationId xmlns:p14="http://schemas.microsoft.com/office/powerpoint/2010/main" val="140208180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Flooding tells a different story.</a:t>
            </a:r>
            <a:endParaRPr lang="fr-FR"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 August 2024, unprecedented floods hit Dar Sila – to scale neither communities nor MSF were prepared for. </a:t>
            </a:r>
            <a:endParaRPr lang="fr-FR" sz="1200" kern="1200" dirty="0">
              <a:solidFill>
                <a:schemeClr val="tx1"/>
              </a:solidFill>
              <a:effectLst/>
              <a:latin typeface="+mn-lt"/>
              <a:ea typeface="+mn-ea"/>
              <a:cs typeface="+mn-cs"/>
            </a:endParaRPr>
          </a:p>
          <a:p>
            <a:r>
              <a:rPr lang="fr-FR" sz="1200" i="1" kern="1200" dirty="0">
                <a:solidFill>
                  <a:schemeClr val="tx1"/>
                </a:solidFill>
                <a:effectLst/>
                <a:latin typeface="+mn-lt"/>
                <a:ea typeface="+mn-ea"/>
                <a:cs typeface="+mn-cs"/>
              </a:rPr>
              <a:t>"C'est du jamais vu," </a:t>
            </a:r>
            <a:r>
              <a:rPr lang="fr-FR" sz="1200" i="0" kern="1200" dirty="0">
                <a:solidFill>
                  <a:schemeClr val="tx1"/>
                </a:solidFill>
                <a:effectLst/>
                <a:latin typeface="+mn-lt"/>
                <a:ea typeface="+mn-ea"/>
                <a:cs typeface="+mn-cs"/>
              </a:rPr>
              <a:t>Maryam </a:t>
            </a:r>
            <a:r>
              <a:rPr lang="fr-FR" sz="1200" i="0" kern="1200" dirty="0" err="1">
                <a:solidFill>
                  <a:schemeClr val="tx1"/>
                </a:solidFill>
                <a:effectLst/>
                <a:latin typeface="+mn-lt"/>
                <a:ea typeface="+mn-ea"/>
                <a:cs typeface="+mn-cs"/>
              </a:rPr>
              <a:t>told</a:t>
            </a:r>
            <a:r>
              <a:rPr lang="fr-FR" sz="1200" i="0" kern="1200" dirty="0">
                <a:solidFill>
                  <a:schemeClr val="tx1"/>
                </a:solidFill>
                <a:effectLst/>
                <a:latin typeface="+mn-lt"/>
                <a:ea typeface="+mn-ea"/>
                <a:cs typeface="+mn-cs"/>
              </a:rPr>
              <a:t> us. </a:t>
            </a:r>
            <a:r>
              <a:rPr lang="en-GB" sz="1200" i="1" kern="1200" dirty="0">
                <a:solidFill>
                  <a:schemeClr val="tx1"/>
                </a:solidFill>
                <a:effectLst/>
                <a:latin typeface="+mn-lt"/>
                <a:ea typeface="+mn-ea"/>
                <a:cs typeface="+mn-cs"/>
              </a:rPr>
              <a:t>"Never seen before. Water so high it has never been seen by our grandparents' grandparents' grandparents"</a:t>
            </a:r>
            <a:endParaRPr lang="fr-FR"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Climate change is suddenly visible as an emergency. Suddenly, suffering looks more familiar to MSF, displacing the whole town and its surrounding villages (as well as the MSF team) onto areas of higher ground.  </a:t>
            </a:r>
            <a:endParaRPr lang="fr-FR"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Both MSF and communities responded — and in that response, there were moments of alignment. MSF's motorboat, for example, became an unexpected central figure in people’s narratives, understood to have saved hundreds of lives – and an important gesture of solidarity.</a:t>
            </a:r>
            <a:endParaRPr lang="fr-FR"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But there were also moments of disconnect, in how risk is understood, solidarity is expressed, and response is </a:t>
            </a:r>
            <a:r>
              <a:rPr lang="en-US" sz="1200" kern="1200" dirty="0" err="1">
                <a:solidFill>
                  <a:schemeClr val="tx1"/>
                </a:solidFill>
                <a:effectLst/>
                <a:latin typeface="+mn-lt"/>
                <a:ea typeface="+mn-ea"/>
                <a:cs typeface="+mn-cs"/>
              </a:rPr>
              <a:t>organised</a:t>
            </a:r>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The mental health response is an example. Its limited uptake was understood by MSF as 'cultural barriers to care,’ but communities had a different explanation. As one person told me bluntly:’</a:t>
            </a:r>
            <a:r>
              <a:rPr lang="en-US" sz="1200" kern="1200" dirty="0" err="1">
                <a:solidFill>
                  <a:schemeClr val="tx1"/>
                </a:solidFill>
                <a:effectLst/>
                <a:latin typeface="+mn-lt"/>
                <a:ea typeface="+mn-ea"/>
                <a:cs typeface="+mn-cs"/>
              </a:rPr>
              <a:t>C’est</a:t>
            </a:r>
            <a:r>
              <a:rPr lang="en-US" sz="1200" kern="1200" dirty="0">
                <a:solidFill>
                  <a:schemeClr val="tx1"/>
                </a:solidFill>
                <a:effectLst/>
                <a:latin typeface="+mn-lt"/>
                <a:ea typeface="+mn-ea"/>
                <a:cs typeface="+mn-cs"/>
              </a:rPr>
              <a:t> un </a:t>
            </a:r>
            <a:r>
              <a:rPr lang="en-US" sz="1200" kern="1200" dirty="0" err="1">
                <a:solidFill>
                  <a:schemeClr val="tx1"/>
                </a:solidFill>
                <a:effectLst/>
                <a:latin typeface="+mn-lt"/>
                <a:ea typeface="+mn-ea"/>
                <a:cs typeface="+mn-cs"/>
              </a:rPr>
              <a:t>truc</a:t>
            </a:r>
            <a:r>
              <a:rPr lang="en-US" sz="1200" kern="1200" dirty="0">
                <a:solidFill>
                  <a:schemeClr val="tx1"/>
                </a:solidFill>
                <a:effectLst/>
                <a:latin typeface="+mn-lt"/>
                <a:ea typeface="+mn-ea"/>
                <a:cs typeface="+mn-cs"/>
              </a:rPr>
              <a:t> des </a:t>
            </a:r>
            <a:r>
              <a:rPr lang="en-US" sz="1200" kern="1200" dirty="0" err="1">
                <a:solidFill>
                  <a:schemeClr val="tx1"/>
                </a:solidFill>
                <a:effectLst/>
                <a:latin typeface="+mn-lt"/>
                <a:ea typeface="+mn-ea"/>
                <a:cs typeface="+mn-cs"/>
              </a:rPr>
              <a:t>blancs</a:t>
            </a:r>
            <a:r>
              <a:rPr lang="en-US" sz="1200" kern="1200" dirty="0">
                <a:solidFill>
                  <a:schemeClr val="tx1"/>
                </a:solidFill>
                <a:effectLst/>
                <a:latin typeface="+mn-lt"/>
                <a:ea typeface="+mn-ea"/>
                <a:cs typeface="+mn-cs"/>
              </a:rPr>
              <a:t>.’ – it’s a white people thing.“</a:t>
            </a:r>
          </a:p>
          <a:p>
            <a:r>
              <a:rPr lang="en-US" sz="1200" kern="1200" dirty="0">
                <a:solidFill>
                  <a:schemeClr val="tx1"/>
                </a:solidFill>
                <a:effectLst/>
                <a:latin typeface="+mn-lt"/>
                <a:ea typeface="+mn-ea"/>
                <a:cs typeface="+mn-cs"/>
              </a:rPr>
              <a:t>The same emergency. The same good intentions. But different framings of what support looks like.</a:t>
            </a:r>
            <a:endParaRPr lang="fr-FR" sz="1200" kern="1200" dirty="0">
              <a:solidFill>
                <a:schemeClr val="tx1"/>
              </a:solidFill>
              <a:effectLst/>
              <a:latin typeface="+mn-lt"/>
              <a:ea typeface="+mn-ea"/>
              <a:cs typeface="+mn-cs"/>
            </a:endParaRPr>
          </a:p>
          <a:p>
            <a:endParaRPr lang="fr-FR" dirty="0"/>
          </a:p>
        </p:txBody>
      </p:sp>
      <p:sp>
        <p:nvSpPr>
          <p:cNvPr id="4" name="Slide Number Placeholder 3"/>
          <p:cNvSpPr>
            <a:spLocks noGrp="1"/>
          </p:cNvSpPr>
          <p:nvPr>
            <p:ph type="sldNum" sz="quarter" idx="5"/>
          </p:nvPr>
        </p:nvSpPr>
        <p:spPr/>
        <p:txBody>
          <a:bodyPr/>
          <a:lstStyle/>
          <a:p>
            <a:fld id="{142BF0E4-FE96-4B58-BCEE-32F445522D9C}" type="slidenum">
              <a:rPr lang="fr-FR" smtClean="0"/>
              <a:t>7</a:t>
            </a:fld>
            <a:endParaRPr lang="fr-FR"/>
          </a:p>
        </p:txBody>
      </p:sp>
    </p:spTree>
    <p:extLst>
      <p:ext uri="{BB962C8B-B14F-4D97-AF65-F5344CB8AC3E}">
        <p14:creationId xmlns:p14="http://schemas.microsoft.com/office/powerpoint/2010/main" val="103392973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3AE9F4-5218-E97B-178A-115626F8DB3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3A09D9A-B719-6F49-5898-35A834823DD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E71DB7E-79F3-82A1-8550-079C8D4F857F}"/>
              </a:ext>
            </a:extLst>
          </p:cNvPr>
          <p:cNvSpPr>
            <a:spLocks noGrp="1"/>
          </p:cNvSpPr>
          <p:nvPr>
            <p:ph type="body" idx="1"/>
          </p:nvPr>
        </p:nvSpPr>
        <p:spPr/>
        <p:txBody>
          <a:bodyPr/>
          <a:lstStyle/>
          <a:p>
            <a:r>
              <a:rPr lang="en-US" sz="1200" kern="1200" dirty="0">
                <a:solidFill>
                  <a:schemeClr val="tx1"/>
                </a:solidFill>
                <a:effectLst/>
                <a:latin typeface="+mn-lt"/>
                <a:ea typeface="+mn-ea"/>
                <a:cs typeface="+mn-cs"/>
              </a:rPr>
              <a:t>The well brings us to what happens after the flood.</a:t>
            </a:r>
            <a:endParaRPr lang="fr-FR"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So here, before all this - people were already facing serious water scarcity – a lack of basic water infrastructure. </a:t>
            </a:r>
            <a:endParaRPr lang="fr-FR"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Now, the flood has transformed the landscape.  Some villages were totally destroyed by flood water, so residents have moved to new places, creating new villages. Some people want to relocate - the whole town where MSF is based for example - wants to move because people think it’s no longer safe from future floods.  But there is a problem: the places that are safe from floods don’t have access to safe drinking water. A well.</a:t>
            </a:r>
            <a:endParaRPr lang="fr-FR"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Sadam explains: 'we are caught between a rock and a hard place. We cannot go back to where we came from — it has become the path of the wadi. But we cannot live here without water. Now there is intense heat, and if there is no water, we cannot live. We are human beings, after all.'</a:t>
            </a:r>
            <a:endParaRPr lang="fr-FR"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So here - MSF’s water intervention - where MSF chooses to dig – or not dig – a well - Isn’t just ‘response’. It determines where people can and can’t live. Where they are and aren’t safe. And so it has the possibility to make, or even break, futures.  </a:t>
            </a:r>
            <a:endParaRPr lang="fr-FR" sz="1200" kern="1200" dirty="0">
              <a:solidFill>
                <a:schemeClr val="tx1"/>
              </a:solidFill>
              <a:effectLst/>
              <a:latin typeface="+mn-lt"/>
              <a:ea typeface="+mn-ea"/>
              <a:cs typeface="+mn-cs"/>
            </a:endParaRPr>
          </a:p>
          <a:p>
            <a:endParaRPr lang="fr-FR" dirty="0"/>
          </a:p>
        </p:txBody>
      </p:sp>
      <p:sp>
        <p:nvSpPr>
          <p:cNvPr id="4" name="Slide Number Placeholder 3">
            <a:extLst>
              <a:ext uri="{FF2B5EF4-FFF2-40B4-BE49-F238E27FC236}">
                <a16:creationId xmlns:a16="http://schemas.microsoft.com/office/drawing/2014/main" id="{C547C68A-8125-1911-4749-47A28902AE99}"/>
              </a:ext>
            </a:extLst>
          </p:cNvPr>
          <p:cNvSpPr>
            <a:spLocks noGrp="1"/>
          </p:cNvSpPr>
          <p:nvPr>
            <p:ph type="sldNum" sz="quarter" idx="5"/>
          </p:nvPr>
        </p:nvSpPr>
        <p:spPr/>
        <p:txBody>
          <a:bodyPr/>
          <a:lstStyle/>
          <a:p>
            <a:fld id="{142BF0E4-FE96-4B58-BCEE-32F445522D9C}" type="slidenum">
              <a:rPr lang="fr-FR" smtClean="0"/>
              <a:t>8</a:t>
            </a:fld>
            <a:endParaRPr lang="fr-FR"/>
          </a:p>
        </p:txBody>
      </p:sp>
    </p:spTree>
    <p:extLst>
      <p:ext uri="{BB962C8B-B14F-4D97-AF65-F5344CB8AC3E}">
        <p14:creationId xmlns:p14="http://schemas.microsoft.com/office/powerpoint/2010/main" val="390716810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kern="1200" dirty="0">
                <a:solidFill>
                  <a:schemeClr val="tx1"/>
                </a:solidFill>
                <a:effectLst/>
                <a:latin typeface="+mn-lt"/>
                <a:ea typeface="+mn-ea"/>
                <a:cs typeface="+mn-cs"/>
              </a:rPr>
              <a:t>So this study shows how MSF and the communities of Dar Sila are both confronting a crisis that exceeds their existing frameworks for understanding and action — but in fundamentally different ways. </a:t>
            </a:r>
            <a:endParaRPr lang="fr-FR" sz="1200" b="0" kern="1200" dirty="0">
              <a:solidFill>
                <a:schemeClr val="tx1"/>
              </a:solidFill>
              <a:effectLst/>
              <a:latin typeface="+mn-lt"/>
              <a:ea typeface="+mn-ea"/>
              <a:cs typeface="+mn-cs"/>
            </a:endParaRPr>
          </a:p>
          <a:p>
            <a:r>
              <a:rPr lang="en-US" sz="1200" b="0" kern="1200" dirty="0">
                <a:solidFill>
                  <a:schemeClr val="tx1"/>
                </a:solidFill>
                <a:effectLst/>
                <a:latin typeface="+mn-lt"/>
                <a:ea typeface="+mn-ea"/>
                <a:cs typeface="+mn-cs"/>
              </a:rPr>
              <a:t>For communities: climate change is climate change is understood through lived experience — changes visible in daily life: in the land, in the body. Its impacts cascade across health, economic and social life. </a:t>
            </a:r>
            <a:r>
              <a:rPr lang="en-GB" sz="1200" b="0" kern="1200" dirty="0">
                <a:solidFill>
                  <a:schemeClr val="tx1"/>
                </a:solidFill>
                <a:effectLst/>
                <a:latin typeface="+mn-lt"/>
                <a:ea typeface="+mn-ea"/>
                <a:cs typeface="+mn-cs"/>
              </a:rPr>
              <a:t>People adapt – they have no choice but to.  Critically they know how they </a:t>
            </a:r>
            <a:r>
              <a:rPr lang="en-GB" sz="1200" b="0" i="1" kern="1200" dirty="0">
                <a:solidFill>
                  <a:schemeClr val="tx1"/>
                </a:solidFill>
                <a:effectLst/>
                <a:latin typeface="+mn-lt"/>
                <a:ea typeface="+mn-ea"/>
                <a:cs typeface="+mn-cs"/>
              </a:rPr>
              <a:t>want</a:t>
            </a:r>
            <a:r>
              <a:rPr lang="en-GB" sz="1200" b="0" kern="1200" dirty="0">
                <a:solidFill>
                  <a:schemeClr val="tx1"/>
                </a:solidFill>
                <a:effectLst/>
                <a:latin typeface="+mn-lt"/>
                <a:ea typeface="+mn-ea"/>
                <a:cs typeface="+mn-cs"/>
              </a:rPr>
              <a:t> to adapt, but often lack the resources to be able to do so.  </a:t>
            </a:r>
            <a:br>
              <a:rPr lang="en-GB" sz="1200" b="0" kern="1200" dirty="0">
                <a:solidFill>
                  <a:schemeClr val="tx1"/>
                </a:solidFill>
                <a:effectLst/>
                <a:latin typeface="+mn-lt"/>
                <a:ea typeface="+mn-ea"/>
                <a:cs typeface="+mn-cs"/>
              </a:rPr>
            </a:br>
            <a:endParaRPr lang="fr-FR" sz="1200" b="0" kern="1200" dirty="0">
              <a:solidFill>
                <a:schemeClr val="tx1"/>
              </a:solidFill>
              <a:effectLst/>
              <a:latin typeface="+mn-lt"/>
              <a:ea typeface="+mn-ea"/>
              <a:cs typeface="+mn-cs"/>
            </a:endParaRPr>
          </a:p>
          <a:p>
            <a:r>
              <a:rPr lang="en-US" sz="1200" b="0" kern="1200" dirty="0">
                <a:solidFill>
                  <a:schemeClr val="tx1"/>
                </a:solidFill>
                <a:effectLst/>
                <a:latin typeface="+mn-lt"/>
                <a:ea typeface="+mn-ea"/>
                <a:cs typeface="+mn-cs"/>
              </a:rPr>
              <a:t>For MSF, climate change is primarily understood through data and scientific evidence — framed as a global, technical problem to be measured and managed. That framing shapes what MSF can see, and what it can act on. But climate change keeps throwing up realities that exceed it: health and care that are more than biomedical; communities needs that are beyond MSF’s mandate; crises that are slow as well as sudden, futures that need anticipating rather than emergencies that need containing. Moments where solidarity may matter more than managing and mitigating risk. MSF struggles to read these realities — not for lack of commitment or good intentions, but because the frame itself wasn't built for them.</a:t>
            </a:r>
            <a:br>
              <a:rPr lang="en-US" sz="1200" b="0" kern="1200" dirty="0">
                <a:solidFill>
                  <a:schemeClr val="tx1"/>
                </a:solidFill>
                <a:effectLst/>
                <a:latin typeface="+mn-lt"/>
                <a:ea typeface="+mn-ea"/>
                <a:cs typeface="+mn-cs"/>
              </a:rPr>
            </a:br>
            <a:endParaRPr lang="fr-FR" sz="1200" b="0" kern="1200" dirty="0">
              <a:solidFill>
                <a:schemeClr val="tx1"/>
              </a:solidFill>
              <a:effectLst/>
              <a:latin typeface="+mn-lt"/>
              <a:ea typeface="+mn-ea"/>
              <a:cs typeface="+mn-cs"/>
            </a:endParaRPr>
          </a:p>
          <a:p>
            <a:r>
              <a:rPr lang="en-US" sz="1200" b="0" kern="1200" dirty="0">
                <a:solidFill>
                  <a:schemeClr val="tx1"/>
                </a:solidFill>
                <a:effectLst/>
                <a:latin typeface="+mn-lt"/>
                <a:ea typeface="+mn-ea"/>
                <a:cs typeface="+mn-cs"/>
              </a:rPr>
              <a:t>So concretely, what does this mean in practice? Within our current frame, to pick three things</a:t>
            </a:r>
            <a:endParaRPr lang="fr-FR" sz="1200" b="0" kern="1200" dirty="0">
              <a:solidFill>
                <a:schemeClr val="tx1"/>
              </a:solidFill>
              <a:effectLst/>
              <a:latin typeface="+mn-lt"/>
              <a:ea typeface="+mn-ea"/>
              <a:cs typeface="+mn-cs"/>
            </a:endParaRPr>
          </a:p>
          <a:p>
            <a:r>
              <a:rPr lang="en-US" sz="1200" b="0" kern="1200" dirty="0">
                <a:solidFill>
                  <a:schemeClr val="tx1"/>
                </a:solidFill>
                <a:effectLst/>
                <a:latin typeface="+mn-lt"/>
                <a:ea typeface="+mn-ea"/>
                <a:cs typeface="+mn-cs"/>
              </a:rPr>
              <a:t>First, see the slow crisis. Integrate climate into routine analysis of health determinants so that gradual degradation becomes visible before it crosses emergency thresholds. </a:t>
            </a:r>
            <a:r>
              <a:rPr lang="en-US" sz="1200" b="0" kern="1200">
                <a:solidFill>
                  <a:schemeClr val="tx1"/>
                </a:solidFill>
                <a:effectLst/>
                <a:latin typeface="+mn-lt"/>
                <a:ea typeface="+mn-ea"/>
                <a:cs typeface="+mn-cs"/>
              </a:rPr>
              <a:t>And where communities need more than MSF can provide — livelihoods, water, food security — build deliberate partnerships with actors who can. </a:t>
            </a:r>
          </a:p>
          <a:p>
            <a:r>
              <a:rPr lang="en-US" sz="1200" b="0" kern="1200">
                <a:solidFill>
                  <a:schemeClr val="tx1"/>
                </a:solidFill>
                <a:effectLst/>
                <a:latin typeface="+mn-lt"/>
                <a:ea typeface="+mn-ea"/>
                <a:cs typeface="+mn-cs"/>
              </a:rPr>
              <a:t>Second</a:t>
            </a:r>
            <a:r>
              <a:rPr lang="en-US" sz="1200" b="0" kern="1200" dirty="0">
                <a:solidFill>
                  <a:schemeClr val="tx1"/>
                </a:solidFill>
                <a:effectLst/>
                <a:latin typeface="+mn-lt"/>
                <a:ea typeface="+mn-ea"/>
                <a:cs typeface="+mn-cs"/>
              </a:rPr>
              <a:t>, build preparedness </a:t>
            </a:r>
            <a:r>
              <a:rPr lang="en-US" sz="1200" b="0" i="1" kern="1200" dirty="0">
                <a:solidFill>
                  <a:schemeClr val="tx1"/>
                </a:solidFill>
                <a:effectLst/>
                <a:latin typeface="+mn-lt"/>
                <a:ea typeface="+mn-ea"/>
                <a:cs typeface="+mn-cs"/>
              </a:rPr>
              <a:t>with</a:t>
            </a:r>
            <a:r>
              <a:rPr lang="en-US" sz="1200" b="0" kern="1200" dirty="0">
                <a:solidFill>
                  <a:schemeClr val="tx1"/>
                </a:solidFill>
                <a:effectLst/>
                <a:latin typeface="+mn-lt"/>
                <a:ea typeface="+mn-ea"/>
                <a:cs typeface="+mn-cs"/>
              </a:rPr>
              <a:t> communities — not just inform MSF's plans with communities’ knowledge, but start from communities’ scenarios. What they are most worried about, how they prepare and respond, and what adequate support actually looks like.</a:t>
            </a:r>
            <a:endParaRPr lang="fr-FR" sz="1200" b="0" kern="1200" dirty="0">
              <a:solidFill>
                <a:schemeClr val="tx1"/>
              </a:solidFill>
              <a:effectLst/>
              <a:latin typeface="+mn-lt"/>
              <a:ea typeface="+mn-ea"/>
              <a:cs typeface="+mn-cs"/>
            </a:endParaRPr>
          </a:p>
          <a:p>
            <a:r>
              <a:rPr lang="en-US" sz="1200" b="0" kern="1200" dirty="0">
                <a:solidFill>
                  <a:schemeClr val="tx1"/>
                </a:solidFill>
                <a:effectLst/>
                <a:latin typeface="+mn-lt"/>
                <a:ea typeface="+mn-ea"/>
                <a:cs typeface="+mn-cs"/>
              </a:rPr>
              <a:t>Third, strengthen water interventions to address not just technical but social and future-oriented dimensions — supporting communities' own decisions about long-term water management.</a:t>
            </a:r>
            <a:endParaRPr lang="fr-FR" sz="1200" b="0" kern="1200" dirty="0">
              <a:solidFill>
                <a:schemeClr val="tx1"/>
              </a:solidFill>
              <a:effectLst/>
              <a:latin typeface="+mn-lt"/>
              <a:ea typeface="+mn-ea"/>
              <a:cs typeface="+mn-cs"/>
            </a:endParaRPr>
          </a:p>
          <a:p>
            <a:r>
              <a:rPr lang="en-US" sz="1200" b="0" kern="1200" dirty="0">
                <a:solidFill>
                  <a:schemeClr val="tx1"/>
                </a:solidFill>
                <a:effectLst/>
                <a:latin typeface="+mn-lt"/>
                <a:ea typeface="+mn-ea"/>
                <a:cs typeface="+mn-cs"/>
              </a:rPr>
              <a:t> </a:t>
            </a:r>
            <a:endParaRPr lang="fr-FR" sz="1200" b="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But these three things only go so far. And the key takeaway is this: </a:t>
            </a:r>
            <a:endParaRPr lang="fr-FR"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The real challenge isn't adding climate to what we already do, in the ways we already do it. Climate change pushes us to </a:t>
            </a:r>
            <a:r>
              <a:rPr lang="en-US" sz="1200" b="0" i="0" kern="1200" dirty="0" err="1">
                <a:solidFill>
                  <a:schemeClr val="tx1"/>
                </a:solidFill>
                <a:effectLst/>
                <a:latin typeface="+mn-lt"/>
                <a:ea typeface="+mn-ea"/>
                <a:cs typeface="+mn-cs"/>
              </a:rPr>
              <a:t>recognise</a:t>
            </a:r>
            <a:r>
              <a:rPr lang="en-US" sz="1200" b="0" i="0" kern="1200" dirty="0">
                <a:solidFill>
                  <a:schemeClr val="tx1"/>
                </a:solidFill>
                <a:effectLst/>
                <a:latin typeface="+mn-lt"/>
                <a:ea typeface="+mn-ea"/>
                <a:cs typeface="+mn-cs"/>
              </a:rPr>
              <a:t> that MSF — built to respond to emergencies, on our terms, on our timeline, through our knowledge systems — wasn't designed for this.</a:t>
            </a:r>
            <a:endParaRPr lang="fr-FR"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People in Dar Sila value what MSF brings. But they're asking for something both simple yet radically different — that their knowledge about what is happening, and what needs to happen, is not just context for MSF's decisions, but the basis for  them.</a:t>
            </a:r>
          </a:p>
          <a:p>
            <a:r>
              <a:rPr lang="en-US" sz="1200" b="0" i="0" kern="1200" dirty="0">
                <a:solidFill>
                  <a:schemeClr val="tx1"/>
                </a:solidFill>
                <a:effectLst/>
                <a:latin typeface="+mn-lt"/>
                <a:ea typeface="+mn-ea"/>
                <a:cs typeface="+mn-cs"/>
              </a:rPr>
              <a:t>This session asks whose voices shape our </a:t>
            </a:r>
            <a:r>
              <a:rPr lang="en-US" sz="1200" b="0" i="0" kern="1200" dirty="0" err="1">
                <a:solidFill>
                  <a:schemeClr val="tx1"/>
                </a:solidFill>
                <a:effectLst/>
                <a:latin typeface="+mn-lt"/>
                <a:ea typeface="+mn-ea"/>
                <a:cs typeface="+mn-cs"/>
              </a:rPr>
              <a:t>programmes</a:t>
            </a:r>
            <a:r>
              <a:rPr lang="en-US" sz="1200" b="0" i="0" kern="1200" dirty="0">
                <a:solidFill>
                  <a:schemeClr val="tx1"/>
                </a:solidFill>
                <a:effectLst/>
                <a:latin typeface="+mn-lt"/>
                <a:ea typeface="+mn-ea"/>
                <a:cs typeface="+mn-cs"/>
              </a:rPr>
              <a:t>. This study pushes us towards a harder, more uncomfortable version of that question — one I'd like to leave you with:</a:t>
            </a:r>
          </a:p>
          <a:p>
            <a:r>
              <a:rPr lang="en-US" sz="1200" b="0" i="0" kern="1200" dirty="0">
                <a:solidFill>
                  <a:schemeClr val="tx1"/>
                </a:solidFill>
                <a:effectLst/>
                <a:latin typeface="+mn-lt"/>
                <a:ea typeface="+mn-ea"/>
                <a:cs typeface="+mn-cs"/>
              </a:rPr>
              <a:t>What if listening means not just rethinking what we do, but fundamentally transforming how we know, how we decide, and whose knowledge counts in the first place?</a:t>
            </a:r>
          </a:p>
        </p:txBody>
      </p:sp>
      <p:sp>
        <p:nvSpPr>
          <p:cNvPr id="4" name="Slide Number Placeholder 3"/>
          <p:cNvSpPr>
            <a:spLocks noGrp="1"/>
          </p:cNvSpPr>
          <p:nvPr>
            <p:ph type="sldNum" sz="quarter" idx="5"/>
          </p:nvPr>
        </p:nvSpPr>
        <p:spPr/>
        <p:txBody>
          <a:bodyPr/>
          <a:lstStyle/>
          <a:p>
            <a:fld id="{142BF0E4-FE96-4B58-BCEE-32F445522D9C}" type="slidenum">
              <a:rPr lang="fr-FR" smtClean="0"/>
              <a:t>9</a:t>
            </a:fld>
            <a:endParaRPr lang="fr-FR"/>
          </a:p>
        </p:txBody>
      </p:sp>
    </p:spTree>
    <p:extLst>
      <p:ext uri="{BB962C8B-B14F-4D97-AF65-F5344CB8AC3E}">
        <p14:creationId xmlns:p14="http://schemas.microsoft.com/office/powerpoint/2010/main" val="400947032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9/9/2026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9/9/2026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9/9/2026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9/9/2026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9/9/2026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9/9/2026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9/9/2026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openxmlformats.org/officeDocument/2006/relationships/image" Target="../media/image3.jpeg"/><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0.xml"/><Relationship Id="rId1" Type="http://schemas.openxmlformats.org/officeDocument/2006/relationships/slideLayout" Target="../slideLayouts/slideLayout7.xml"/><Relationship Id="rId5" Type="http://schemas.openxmlformats.org/officeDocument/2006/relationships/image" Target="../media/image1.png"/><Relationship Id="rId4" Type="http://schemas.openxmlformats.org/officeDocument/2006/relationships/image" Target="../media/image2.jpeg"/></Relationships>
</file>

<file path=ppt/slides/_rels/slide11.xml.rels><?xml version="1.0" encoding="UTF-8" standalone="yes"?>
<Relationships xmlns="http://schemas.openxmlformats.org/package/2006/relationships"><Relationship Id="rId3" Type="http://schemas.openxmlformats.org/officeDocument/2006/relationships/image" Target="../media/image19.jpeg"/><Relationship Id="rId7" Type="http://schemas.openxmlformats.org/officeDocument/2006/relationships/image" Target="../media/image21.jpeg"/><Relationship Id="rId2" Type="http://schemas.openxmlformats.org/officeDocument/2006/relationships/notesSlide" Target="../notesSlides/notesSlide11.xml"/><Relationship Id="rId1" Type="http://schemas.openxmlformats.org/officeDocument/2006/relationships/slideLayout" Target="../slideLayouts/slideLayout7.xml"/><Relationship Id="rId6" Type="http://schemas.openxmlformats.org/officeDocument/2006/relationships/image" Target="../media/image20.png"/><Relationship Id="rId5" Type="http://schemas.openxmlformats.org/officeDocument/2006/relationships/image" Target="../media/image1.png"/><Relationship Id="rId4" Type="http://schemas.openxmlformats.org/officeDocument/2006/relationships/image" Target="../media/image2.jpeg"/></Relationships>
</file>

<file path=ppt/slides/_rels/slide2.xml.rels><?xml version="1.0" encoding="UTF-8" standalone="yes"?>
<Relationships xmlns="http://schemas.openxmlformats.org/package/2006/relationships"><Relationship Id="rId8" Type="http://schemas.openxmlformats.org/officeDocument/2006/relationships/image" Target="../media/image7.jpeg"/><Relationship Id="rId3" Type="http://schemas.openxmlformats.org/officeDocument/2006/relationships/image" Target="../media/image4.jpeg"/><Relationship Id="rId7"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1.png"/><Relationship Id="rId5" Type="http://schemas.openxmlformats.org/officeDocument/2006/relationships/image" Target="../media/image2.jpeg"/><Relationship Id="rId4" Type="http://schemas.openxmlformats.org/officeDocument/2006/relationships/image" Target="../media/image5.jpeg"/><Relationship Id="rId9" Type="http://schemas.openxmlformats.org/officeDocument/2006/relationships/image" Target="../media/image8.jpeg"/></Relationships>
</file>

<file path=ppt/slides/_rels/slide3.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1.png"/><Relationship Id="rId5" Type="http://schemas.openxmlformats.org/officeDocument/2006/relationships/image" Target="../media/image2.jpeg"/><Relationship Id="rId4" Type="http://schemas.openxmlformats.org/officeDocument/2006/relationships/image" Target="../media/image10.png"/></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1.png"/></Relationships>
</file>

<file path=ppt/slides/_rels/slide5.xml.rels><?xml version="1.0" encoding="UTF-8" standalone="yes"?>
<Relationships xmlns="http://schemas.openxmlformats.org/package/2006/relationships"><Relationship Id="rId3" Type="http://schemas.openxmlformats.org/officeDocument/2006/relationships/image" Target="../media/image2.jpeg"/><Relationship Id="rId7" Type="http://schemas.openxmlformats.org/officeDocument/2006/relationships/image" Target="../media/image13.jpe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12.jpg"/><Relationship Id="rId5" Type="http://schemas.openxmlformats.org/officeDocument/2006/relationships/image" Target="../media/image11.jpeg"/><Relationship Id="rId4" Type="http://schemas.openxmlformats.org/officeDocument/2006/relationships/image" Target="../media/image1.png"/></Relationships>
</file>

<file path=ppt/slides/_rels/slide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6.xml"/><Relationship Id="rId1" Type="http://schemas.openxmlformats.org/officeDocument/2006/relationships/slideLayout" Target="../slideLayouts/slideLayout7.xml"/><Relationship Id="rId5" Type="http://schemas.openxmlformats.org/officeDocument/2006/relationships/image" Target="../media/image14.png"/><Relationship Id="rId4" Type="http://schemas.openxmlformats.org/officeDocument/2006/relationships/image" Target="../media/image1.png"/></Relationships>
</file>

<file path=ppt/slides/_rels/slide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7.xml"/><Relationship Id="rId1" Type="http://schemas.openxmlformats.org/officeDocument/2006/relationships/slideLayout" Target="../slideLayouts/slideLayout7.xml"/><Relationship Id="rId5" Type="http://schemas.openxmlformats.org/officeDocument/2006/relationships/image" Target="../media/image15.jpeg"/><Relationship Id="rId4" Type="http://schemas.openxmlformats.org/officeDocument/2006/relationships/image" Target="../media/image1.png"/></Relationships>
</file>

<file path=ppt/slides/_rels/slide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8.xml"/><Relationship Id="rId1" Type="http://schemas.openxmlformats.org/officeDocument/2006/relationships/slideLayout" Target="../slideLayouts/slideLayout7.xml"/><Relationship Id="rId5" Type="http://schemas.openxmlformats.org/officeDocument/2006/relationships/image" Target="../media/image16.jpeg"/><Relationship Id="rId4" Type="http://schemas.openxmlformats.org/officeDocument/2006/relationships/image" Target="../media/image1.png"/></Relationships>
</file>

<file path=ppt/slides/_rels/slide9.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9.xml"/><Relationship Id="rId1" Type="http://schemas.openxmlformats.org/officeDocument/2006/relationships/slideLayout" Target="../slideLayouts/slideLayout7.xml"/><Relationship Id="rId5" Type="http://schemas.openxmlformats.org/officeDocument/2006/relationships/image" Target="../media/image1.png"/><Relationship Id="rId4" Type="http://schemas.openxmlformats.org/officeDocument/2006/relationships/image" Target="../media/image2.jpe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7" name="Group 7"/>
          <p:cNvGrpSpPr/>
          <p:nvPr/>
        </p:nvGrpSpPr>
        <p:grpSpPr>
          <a:xfrm>
            <a:off x="16013210" y="8724900"/>
            <a:ext cx="2274790" cy="1562100"/>
            <a:chOff x="0" y="0"/>
            <a:chExt cx="1463276" cy="1004833"/>
          </a:xfrm>
        </p:grpSpPr>
        <p:sp>
          <p:nvSpPr>
            <p:cNvPr id="8" name="Freeform 8"/>
            <p:cNvSpPr/>
            <p:nvPr/>
          </p:nvSpPr>
          <p:spPr>
            <a:xfrm>
              <a:off x="0" y="0"/>
              <a:ext cx="1463276" cy="1004833"/>
            </a:xfrm>
            <a:custGeom>
              <a:avLst/>
              <a:gdLst/>
              <a:ahLst/>
              <a:cxnLst/>
              <a:rect l="l" t="t" r="r" b="b"/>
              <a:pathLst>
                <a:path w="1463276" h="1004833">
                  <a:moveTo>
                    <a:pt x="0" y="0"/>
                  </a:moveTo>
                  <a:lnTo>
                    <a:pt x="1463276" y="0"/>
                  </a:lnTo>
                  <a:lnTo>
                    <a:pt x="1463276" y="1004833"/>
                  </a:lnTo>
                  <a:lnTo>
                    <a:pt x="0" y="1004833"/>
                  </a:lnTo>
                  <a:close/>
                </a:path>
              </a:pathLst>
            </a:custGeom>
            <a:blipFill>
              <a:blip r:embed="rId3"/>
              <a:stretch>
                <a:fillRect l="-32" r="-32"/>
              </a:stretch>
            </a:blipFill>
          </p:spPr>
          <p:txBody>
            <a:bodyPr/>
            <a:lstStyle/>
            <a:p>
              <a:endParaRPr lang="fr-FR"/>
            </a:p>
          </p:txBody>
        </p:sp>
      </p:grpSp>
      <p:sp>
        <p:nvSpPr>
          <p:cNvPr id="9" name="Freeform 9"/>
          <p:cNvSpPr/>
          <p:nvPr/>
        </p:nvSpPr>
        <p:spPr>
          <a:xfrm>
            <a:off x="-539" y="8715756"/>
            <a:ext cx="4179532" cy="1562100"/>
          </a:xfrm>
          <a:custGeom>
            <a:avLst/>
            <a:gdLst/>
            <a:ahLst/>
            <a:cxnLst/>
            <a:rect l="l" t="t" r="r" b="b"/>
            <a:pathLst>
              <a:path w="4179532" h="1562100">
                <a:moveTo>
                  <a:pt x="0" y="0"/>
                </a:moveTo>
                <a:lnTo>
                  <a:pt x="4179532" y="0"/>
                </a:lnTo>
                <a:lnTo>
                  <a:pt x="4179532" y="1562100"/>
                </a:lnTo>
                <a:lnTo>
                  <a:pt x="0" y="1562100"/>
                </a:lnTo>
                <a:lnTo>
                  <a:pt x="0" y="0"/>
                </a:lnTo>
                <a:close/>
              </a:path>
            </a:pathLst>
          </a:custGeom>
          <a:blipFill>
            <a:blip r:embed="rId4"/>
            <a:stretch>
              <a:fillRect/>
            </a:stretch>
          </a:blipFill>
        </p:spPr>
        <p:txBody>
          <a:bodyPr/>
          <a:lstStyle/>
          <a:p>
            <a:endParaRPr lang="fr-FR"/>
          </a:p>
        </p:txBody>
      </p:sp>
      <p:sp>
        <p:nvSpPr>
          <p:cNvPr id="13" name="CasellaDiTesto 12">
            <a:extLst>
              <a:ext uri="{FF2B5EF4-FFF2-40B4-BE49-F238E27FC236}">
                <a16:creationId xmlns:a16="http://schemas.microsoft.com/office/drawing/2014/main" id="{E4C82EF2-1125-26FF-B8AA-32C3497DB7C2}"/>
              </a:ext>
            </a:extLst>
          </p:cNvPr>
          <p:cNvSpPr txBox="1"/>
          <p:nvPr/>
        </p:nvSpPr>
        <p:spPr>
          <a:xfrm>
            <a:off x="11504488" y="3769687"/>
            <a:ext cx="4261651" cy="76944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it-IT" sz="4400">
                <a:ea typeface="Calibri"/>
                <a:cs typeface="Calibri"/>
              </a:rPr>
              <a:t>USE IMAGE HERE</a:t>
            </a:r>
          </a:p>
        </p:txBody>
      </p:sp>
      <p:pic>
        <p:nvPicPr>
          <p:cNvPr id="14" name="Picture 13">
            <a:extLst>
              <a:ext uri="{FF2B5EF4-FFF2-40B4-BE49-F238E27FC236}">
                <a16:creationId xmlns:a16="http://schemas.microsoft.com/office/drawing/2014/main" id="{60A884B8-78F9-0F34-3410-F9C9D4A75687}"/>
              </a:ext>
            </a:extLst>
          </p:cNvPr>
          <p:cNvPicPr>
            <a:picLocks noChangeAspect="1"/>
          </p:cNvPicPr>
          <p:nvPr/>
        </p:nvPicPr>
        <p:blipFill>
          <a:blip r:embed="rId5">
            <a:extLst>
              <a:ext uri="{28A0092B-C50C-407E-A947-70E740481C1C}">
                <a14:useLocalDpi xmlns:a14="http://schemas.microsoft.com/office/drawing/2010/main" val="0"/>
              </a:ext>
            </a:extLst>
          </a:blip>
          <a:srcRect t="24874" b="24874"/>
          <a:stretch/>
        </p:blipFill>
        <p:spPr>
          <a:xfrm>
            <a:off x="0" y="0"/>
            <a:ext cx="18288000" cy="6908518"/>
          </a:xfrm>
          <a:prstGeom prst="rect">
            <a:avLst/>
          </a:prstGeom>
        </p:spPr>
      </p:pic>
      <p:grpSp>
        <p:nvGrpSpPr>
          <p:cNvPr id="10" name="Group 10"/>
          <p:cNvGrpSpPr/>
          <p:nvPr/>
        </p:nvGrpSpPr>
        <p:grpSpPr>
          <a:xfrm>
            <a:off x="1" y="5871410"/>
            <a:ext cx="23051232" cy="4605053"/>
            <a:chOff x="-414405" y="209551"/>
            <a:chExt cx="14513161" cy="7522627"/>
          </a:xfrm>
        </p:grpSpPr>
        <p:sp>
          <p:nvSpPr>
            <p:cNvPr id="11" name="TextBox 11"/>
            <p:cNvSpPr txBox="1"/>
            <p:nvPr/>
          </p:nvSpPr>
          <p:spPr>
            <a:xfrm>
              <a:off x="-414405" y="209551"/>
              <a:ext cx="11514206" cy="2714964"/>
            </a:xfrm>
            <a:prstGeom prst="rect">
              <a:avLst/>
            </a:prstGeom>
            <a:solidFill>
              <a:schemeClr val="bg1"/>
            </a:solidFill>
          </p:spPr>
          <p:txBody>
            <a:bodyPr wrap="square" lIns="0" tIns="0" rIns="0" bIns="0" rtlCol="0" anchor="t">
              <a:spAutoFit/>
            </a:bodyPr>
            <a:lstStyle/>
            <a:p>
              <a:pPr marL="0" lvl="0" indent="0" algn="l"/>
              <a:r>
                <a:rPr lang="en-US" sz="5400" b="1" dirty="0">
                  <a:solidFill>
                    <a:srgbClr val="FF0000"/>
                  </a:solidFill>
                  <a:latin typeface="Calibri"/>
                  <a:ea typeface="Calibri"/>
                  <a:cs typeface="Calibri"/>
                  <a:sym typeface="Proxima Nova Condensed Bold"/>
                </a:rPr>
                <a:t>  Health, climate change, and humanitarian response in eastern</a:t>
              </a:r>
            </a:p>
            <a:p>
              <a:pPr marL="0" lvl="0" indent="0" algn="l"/>
              <a:r>
                <a:rPr lang="en-US" sz="5400" b="1" dirty="0">
                  <a:solidFill>
                    <a:srgbClr val="FF0000"/>
                  </a:solidFill>
                  <a:latin typeface="Calibri"/>
                  <a:ea typeface="Calibri"/>
                  <a:cs typeface="Calibri"/>
                  <a:sym typeface="Proxima Nova Condensed Bold"/>
                </a:rPr>
                <a:t>  Chad: a multiphase, multi-sited ethnographic study</a:t>
              </a:r>
            </a:p>
          </p:txBody>
        </p:sp>
        <p:sp>
          <p:nvSpPr>
            <p:cNvPr id="12" name="TextBox 12"/>
            <p:cNvSpPr txBox="1"/>
            <p:nvPr/>
          </p:nvSpPr>
          <p:spPr>
            <a:xfrm>
              <a:off x="3010356" y="4700362"/>
              <a:ext cx="11088400" cy="3031816"/>
            </a:xfrm>
            <a:prstGeom prst="rect">
              <a:avLst/>
            </a:prstGeom>
          </p:spPr>
          <p:txBody>
            <a:bodyPr lIns="0" tIns="0" rIns="0" bIns="0" rtlCol="0" anchor="t">
              <a:spAutoFit/>
            </a:bodyPr>
            <a:lstStyle/>
            <a:p>
              <a:pPr marL="0" lvl="0" indent="0" algn="l">
                <a:lnSpc>
                  <a:spcPts val="4147"/>
                </a:lnSpc>
              </a:pPr>
              <a:r>
                <a:rPr lang="en-US" sz="2950" dirty="0">
                  <a:latin typeface="Calibri"/>
                  <a:ea typeface="Calibri"/>
                  <a:cs typeface="Calibri"/>
                  <a:sym typeface="Touvlo"/>
                </a:rPr>
                <a:t>Nell Gray, MSF OCA and Kings College, London</a:t>
              </a:r>
              <a:endParaRPr lang="en-US" sz="2950" dirty="0">
                <a:latin typeface="Calibri"/>
                <a:ea typeface="Calibri"/>
                <a:cs typeface="Calibri"/>
              </a:endParaRPr>
            </a:p>
            <a:p>
              <a:pPr marL="0" lvl="0" indent="0" algn="l">
                <a:lnSpc>
                  <a:spcPts val="4147"/>
                </a:lnSpc>
              </a:pPr>
              <a:endParaRPr lang="en-US" sz="2950" dirty="0">
                <a:latin typeface="Touvlo"/>
                <a:ea typeface="Touvlo"/>
                <a:cs typeface="Touvlo"/>
              </a:endParaRPr>
            </a:p>
            <a:p>
              <a:pPr marL="0" lvl="0" indent="0" algn="l">
                <a:lnSpc>
                  <a:spcPts val="2747"/>
                </a:lnSpc>
              </a:pPr>
              <a:r>
                <a:rPr lang="en-US" sz="1950" dirty="0">
                  <a:latin typeface="Calibri"/>
                  <a:ea typeface="Calibri"/>
                  <a:cs typeface="Calibri"/>
                  <a:sym typeface="Touvlo"/>
                </a:rPr>
                <a:t>Conflict of interest: the author has declared no conflict of interest.</a:t>
              </a:r>
              <a:endParaRPr lang="en-US" sz="1950" dirty="0">
                <a:latin typeface="Calibri"/>
                <a:ea typeface="Calibri"/>
                <a:cs typeface="Calibri"/>
              </a:endParaRPr>
            </a:p>
            <a:p>
              <a:pPr marL="0" lvl="0" indent="0" algn="l">
                <a:lnSpc>
                  <a:spcPts val="4147"/>
                </a:lnSpc>
              </a:pPr>
              <a:endParaRPr lang="en-US" sz="1962" dirty="0">
                <a:solidFill>
                  <a:srgbClr val="F5F5F5"/>
                </a:solidFill>
                <a:latin typeface="Touvlo"/>
                <a:ea typeface="Touvlo"/>
                <a:cs typeface="Touvlo"/>
                <a:sym typeface="Touvlo"/>
              </a:endParaRPr>
            </a:p>
          </p:txBody>
        </p:sp>
      </p:grpSp>
      <p:sp>
        <p:nvSpPr>
          <p:cNvPr id="3" name="TextBox 2">
            <a:extLst>
              <a:ext uri="{FF2B5EF4-FFF2-40B4-BE49-F238E27FC236}">
                <a16:creationId xmlns:a16="http://schemas.microsoft.com/office/drawing/2014/main" id="{1ABA66ED-1503-9F3B-650E-39136A9E1034}"/>
              </a:ext>
            </a:extLst>
          </p:cNvPr>
          <p:cNvSpPr txBox="1"/>
          <p:nvPr/>
        </p:nvSpPr>
        <p:spPr>
          <a:xfrm>
            <a:off x="9678160" y="0"/>
            <a:ext cx="8566481" cy="2800767"/>
          </a:xfrm>
          <a:prstGeom prst="rect">
            <a:avLst/>
          </a:prstGeom>
          <a:noFill/>
        </p:spPr>
        <p:txBody>
          <a:bodyPr wrap="square">
            <a:spAutoFit/>
          </a:bodyPr>
          <a:lstStyle/>
          <a:p>
            <a:r>
              <a:rPr lang="en-US" sz="4400" b="1" i="1" dirty="0">
                <a:solidFill>
                  <a:schemeClr val="bg1"/>
                </a:solidFill>
              </a:rPr>
              <a:t>"Just sit with us. Hear our problems. Take them to people who will do something about it. And be sure they do something about it."</a:t>
            </a:r>
            <a:endParaRPr lang="fr-FR" sz="4400" b="1" i="1" dirty="0">
              <a:solidFill>
                <a:schemeClr val="bg1"/>
              </a:solidFill>
            </a:endParaRPr>
          </a:p>
        </p:txBody>
      </p:sp>
      <p:sp>
        <p:nvSpPr>
          <p:cNvPr id="2" name="TextBox 1">
            <a:extLst>
              <a:ext uri="{FF2B5EF4-FFF2-40B4-BE49-F238E27FC236}">
                <a16:creationId xmlns:a16="http://schemas.microsoft.com/office/drawing/2014/main" id="{BFD35900-205B-6591-29F0-F9E81994A585}"/>
              </a:ext>
            </a:extLst>
          </p:cNvPr>
          <p:cNvSpPr txBox="1"/>
          <p:nvPr/>
        </p:nvSpPr>
        <p:spPr>
          <a:xfrm>
            <a:off x="43359" y="5448300"/>
            <a:ext cx="2204541" cy="369332"/>
          </a:xfrm>
          <a:prstGeom prst="rect">
            <a:avLst/>
          </a:prstGeom>
          <a:noFill/>
        </p:spPr>
        <p:txBody>
          <a:bodyPr wrap="square" rtlCol="0">
            <a:spAutoFit/>
          </a:bodyPr>
          <a:lstStyle/>
          <a:p>
            <a:r>
              <a:rPr lang="fr-FR" dirty="0">
                <a:solidFill>
                  <a:schemeClr val="bg1"/>
                </a:solidFill>
              </a:rPr>
              <a:t>©Nell Gray, MSF</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A2E6D4-1DDF-727C-A4C4-859E0D6D8BCA}"/>
            </a:ext>
          </a:extLst>
        </p:cNvPr>
        <p:cNvGrpSpPr/>
        <p:nvPr/>
      </p:nvGrpSpPr>
      <p:grpSpPr>
        <a:xfrm>
          <a:off x="0" y="0"/>
          <a:ext cx="0" cy="0"/>
          <a:chOff x="0" y="0"/>
          <a:chExt cx="0" cy="0"/>
        </a:xfrm>
      </p:grpSpPr>
      <p:pic>
        <p:nvPicPr>
          <p:cNvPr id="3" name="Content Placeholder 4">
            <a:extLst>
              <a:ext uri="{FF2B5EF4-FFF2-40B4-BE49-F238E27FC236}">
                <a16:creationId xmlns:a16="http://schemas.microsoft.com/office/drawing/2014/main" id="{7B48710D-17C1-5119-EB75-97298B7A4028}"/>
              </a:ext>
            </a:extLst>
          </p:cNvPr>
          <p:cNvPicPr>
            <a:picLocks noChangeAspect="1"/>
          </p:cNvPicPr>
          <p:nvPr/>
        </p:nvPicPr>
        <p:blipFill>
          <a:blip r:embed="rId3">
            <a:extLst>
              <a:ext uri="{28A0092B-C50C-407E-A947-70E740481C1C}">
                <a14:useLocalDpi xmlns:a14="http://schemas.microsoft.com/office/drawing/2010/main" val="0"/>
              </a:ext>
            </a:extLst>
          </a:blip>
          <a:srcRect l="11142" r="21413" b="-2"/>
          <a:stretch>
            <a:fillRect/>
          </a:stretch>
        </p:blipFill>
        <p:spPr>
          <a:xfrm>
            <a:off x="8818513" y="0"/>
            <a:ext cx="10313617" cy="11469276"/>
          </a:xfrm>
          <a:custGeom>
            <a:avLst/>
            <a:gdLst/>
            <a:ahLst/>
            <a:cxnLst/>
            <a:rect l="l" t="t" r="r" b="b"/>
            <a:pathLst>
              <a:path w="3872656" h="4370715">
                <a:moveTo>
                  <a:pt x="9308" y="0"/>
                </a:moveTo>
                <a:lnTo>
                  <a:pt x="3851998" y="0"/>
                </a:lnTo>
                <a:lnTo>
                  <a:pt x="3841520" y="444702"/>
                </a:lnTo>
                <a:cubicBezTo>
                  <a:pt x="3839973" y="512270"/>
                  <a:pt x="3836622" y="580351"/>
                  <a:pt x="3848351" y="647278"/>
                </a:cubicBezTo>
                <a:cubicBezTo>
                  <a:pt x="3877736" y="814210"/>
                  <a:pt x="3877092" y="981784"/>
                  <a:pt x="3864203" y="1149870"/>
                </a:cubicBezTo>
                <a:cubicBezTo>
                  <a:pt x="3851315" y="1324624"/>
                  <a:pt x="3828761" y="1498736"/>
                  <a:pt x="3837395" y="1674644"/>
                </a:cubicBezTo>
                <a:cubicBezTo>
                  <a:pt x="3842422" y="1774008"/>
                  <a:pt x="3850284" y="1873117"/>
                  <a:pt x="3850284" y="1972737"/>
                </a:cubicBezTo>
                <a:cubicBezTo>
                  <a:pt x="3852991" y="2451097"/>
                  <a:pt x="3845773" y="2929970"/>
                  <a:pt x="3856857" y="3408715"/>
                </a:cubicBezTo>
                <a:cubicBezTo>
                  <a:pt x="3859821" y="3532953"/>
                  <a:pt x="3846289" y="3656550"/>
                  <a:pt x="3843969" y="3780531"/>
                </a:cubicBezTo>
                <a:cubicBezTo>
                  <a:pt x="3842165" y="3881563"/>
                  <a:pt x="3845065" y="3982530"/>
                  <a:pt x="3847691" y="4083497"/>
                </a:cubicBezTo>
                <a:lnTo>
                  <a:pt x="3849494" y="4346466"/>
                </a:lnTo>
                <a:lnTo>
                  <a:pt x="3739963" y="4345485"/>
                </a:lnTo>
                <a:cubicBezTo>
                  <a:pt x="3702780" y="4346420"/>
                  <a:pt x="3665581" y="4348259"/>
                  <a:pt x="3628383" y="4349908"/>
                </a:cubicBezTo>
                <a:cubicBezTo>
                  <a:pt x="3508316" y="4356655"/>
                  <a:pt x="3387918" y="4354828"/>
                  <a:pt x="3268119" y="4344454"/>
                </a:cubicBezTo>
                <a:cubicBezTo>
                  <a:pt x="3196206" y="4335589"/>
                  <a:pt x="3123466" y="4335589"/>
                  <a:pt x="3051553" y="4344454"/>
                </a:cubicBezTo>
                <a:cubicBezTo>
                  <a:pt x="2869715" y="4368829"/>
                  <a:pt x="2685977" y="4376260"/>
                  <a:pt x="2502751" y="4366648"/>
                </a:cubicBezTo>
                <a:cubicBezTo>
                  <a:pt x="2288987" y="4357263"/>
                  <a:pt x="2075733" y="4337859"/>
                  <a:pt x="1861843" y="4332533"/>
                </a:cubicBezTo>
                <a:cubicBezTo>
                  <a:pt x="1726297" y="4329109"/>
                  <a:pt x="1589733" y="4319851"/>
                  <a:pt x="1455972" y="4342552"/>
                </a:cubicBezTo>
                <a:cubicBezTo>
                  <a:pt x="1319536" y="4365887"/>
                  <a:pt x="1184374" y="4354980"/>
                  <a:pt x="1048318" y="4348258"/>
                </a:cubicBezTo>
                <a:cubicBezTo>
                  <a:pt x="946532" y="4340953"/>
                  <a:pt x="844365" y="4340953"/>
                  <a:pt x="742578" y="4348258"/>
                </a:cubicBezTo>
                <a:cubicBezTo>
                  <a:pt x="618869" y="4360661"/>
                  <a:pt x="494432" y="4364263"/>
                  <a:pt x="370214" y="4359038"/>
                </a:cubicBezTo>
                <a:cubicBezTo>
                  <a:pt x="296007" y="4355170"/>
                  <a:pt x="221738" y="4351270"/>
                  <a:pt x="147421" y="4348702"/>
                </a:cubicBezTo>
                <a:lnTo>
                  <a:pt x="13040" y="4347289"/>
                </a:lnTo>
                <a:lnTo>
                  <a:pt x="371" y="4103870"/>
                </a:lnTo>
                <a:cubicBezTo>
                  <a:pt x="-757" y="4012134"/>
                  <a:pt x="886" y="3920334"/>
                  <a:pt x="2690" y="3828598"/>
                </a:cubicBezTo>
                <a:cubicBezTo>
                  <a:pt x="5913" y="3670768"/>
                  <a:pt x="16095" y="3513067"/>
                  <a:pt x="20090" y="3355238"/>
                </a:cubicBezTo>
                <a:cubicBezTo>
                  <a:pt x="25761" y="3127790"/>
                  <a:pt x="3336" y="2900469"/>
                  <a:pt x="10940" y="2573142"/>
                </a:cubicBezTo>
                <a:cubicBezTo>
                  <a:pt x="20218" y="2391979"/>
                  <a:pt x="14032" y="2111578"/>
                  <a:pt x="14677" y="1830024"/>
                </a:cubicBezTo>
                <a:cubicBezTo>
                  <a:pt x="15451" y="1640269"/>
                  <a:pt x="5268" y="1450771"/>
                  <a:pt x="6171" y="1261145"/>
                </a:cubicBezTo>
                <a:cubicBezTo>
                  <a:pt x="6815" y="1121522"/>
                  <a:pt x="19961" y="982540"/>
                  <a:pt x="25374" y="843301"/>
                </a:cubicBezTo>
                <a:cubicBezTo>
                  <a:pt x="30078" y="673215"/>
                  <a:pt x="25426" y="502988"/>
                  <a:pt x="11455" y="333401"/>
                </a:cubicBezTo>
                <a:cubicBezTo>
                  <a:pt x="4817" y="239678"/>
                  <a:pt x="5623" y="145890"/>
                  <a:pt x="8088" y="52087"/>
                </a:cubicBezTo>
                <a:close/>
              </a:path>
            </a:pathLst>
          </a:custGeom>
        </p:spPr>
      </p:pic>
      <p:grpSp>
        <p:nvGrpSpPr>
          <p:cNvPr id="4" name="Group 4">
            <a:extLst>
              <a:ext uri="{FF2B5EF4-FFF2-40B4-BE49-F238E27FC236}">
                <a16:creationId xmlns:a16="http://schemas.microsoft.com/office/drawing/2014/main" id="{19BDE3B1-60BA-8688-952B-0269F6EA79C9}"/>
              </a:ext>
            </a:extLst>
          </p:cNvPr>
          <p:cNvGrpSpPr/>
          <p:nvPr/>
        </p:nvGrpSpPr>
        <p:grpSpPr>
          <a:xfrm rot="-5400000">
            <a:off x="-5014748" y="5014748"/>
            <a:ext cx="10287000" cy="257505"/>
            <a:chOff x="0" y="0"/>
            <a:chExt cx="2709333" cy="67820"/>
          </a:xfrm>
        </p:grpSpPr>
        <p:sp>
          <p:nvSpPr>
            <p:cNvPr id="5" name="Freeform 5">
              <a:extLst>
                <a:ext uri="{FF2B5EF4-FFF2-40B4-BE49-F238E27FC236}">
                  <a16:creationId xmlns:a16="http://schemas.microsoft.com/office/drawing/2014/main" id="{EC6D119F-AB8B-BF7D-E10E-A9649D8E7741}"/>
                </a:ext>
              </a:extLst>
            </p:cNvPr>
            <p:cNvSpPr/>
            <p:nvPr/>
          </p:nvSpPr>
          <p:spPr>
            <a:xfrm>
              <a:off x="0" y="0"/>
              <a:ext cx="2709333" cy="67820"/>
            </a:xfrm>
            <a:custGeom>
              <a:avLst/>
              <a:gdLst/>
              <a:ahLst/>
              <a:cxnLst/>
              <a:rect l="l" t="t" r="r" b="b"/>
              <a:pathLst>
                <a:path w="2709333" h="67820">
                  <a:moveTo>
                    <a:pt x="0" y="0"/>
                  </a:moveTo>
                  <a:lnTo>
                    <a:pt x="2709333" y="0"/>
                  </a:lnTo>
                  <a:lnTo>
                    <a:pt x="2709333" y="67820"/>
                  </a:lnTo>
                  <a:lnTo>
                    <a:pt x="0" y="67820"/>
                  </a:lnTo>
                  <a:close/>
                </a:path>
              </a:pathLst>
            </a:custGeom>
            <a:solidFill>
              <a:srgbClr val="F10808"/>
            </a:solidFill>
          </p:spPr>
          <p:txBody>
            <a:bodyPr/>
            <a:lstStyle/>
            <a:p>
              <a:endParaRPr lang="fr-FR"/>
            </a:p>
          </p:txBody>
        </p:sp>
        <p:sp>
          <p:nvSpPr>
            <p:cNvPr id="6" name="TextBox 6">
              <a:extLst>
                <a:ext uri="{FF2B5EF4-FFF2-40B4-BE49-F238E27FC236}">
                  <a16:creationId xmlns:a16="http://schemas.microsoft.com/office/drawing/2014/main" id="{010AFD6B-4DDD-753B-7CDC-729FC219A69A}"/>
                </a:ext>
              </a:extLst>
            </p:cNvPr>
            <p:cNvSpPr txBox="1"/>
            <p:nvPr/>
          </p:nvSpPr>
          <p:spPr>
            <a:xfrm>
              <a:off x="0" y="-38100"/>
              <a:ext cx="2709333" cy="105920"/>
            </a:xfrm>
            <a:prstGeom prst="rect">
              <a:avLst/>
            </a:prstGeom>
          </p:spPr>
          <p:txBody>
            <a:bodyPr lIns="50800" tIns="50800" rIns="50800" bIns="50800" rtlCol="0" anchor="ctr"/>
            <a:lstStyle/>
            <a:p>
              <a:pPr algn="ctr">
                <a:lnSpc>
                  <a:spcPts val="3079"/>
                </a:lnSpc>
              </a:pPr>
              <a:endParaRPr/>
            </a:p>
          </p:txBody>
        </p:sp>
      </p:grpSp>
      <p:sp>
        <p:nvSpPr>
          <p:cNvPr id="7" name="TextBox 7">
            <a:extLst>
              <a:ext uri="{FF2B5EF4-FFF2-40B4-BE49-F238E27FC236}">
                <a16:creationId xmlns:a16="http://schemas.microsoft.com/office/drawing/2014/main" id="{A06C2BC2-9BE0-0F52-C2C1-E2DBCA81D269}"/>
              </a:ext>
            </a:extLst>
          </p:cNvPr>
          <p:cNvSpPr txBox="1"/>
          <p:nvPr/>
        </p:nvSpPr>
        <p:spPr>
          <a:xfrm>
            <a:off x="666750" y="838200"/>
            <a:ext cx="6886575" cy="1120774"/>
          </a:xfrm>
          <a:prstGeom prst="rect">
            <a:avLst/>
          </a:prstGeom>
        </p:spPr>
        <p:txBody>
          <a:bodyPr lIns="0" tIns="0" rIns="0" bIns="0" rtlCol="0" anchor="t">
            <a:spAutoFit/>
          </a:bodyPr>
          <a:lstStyle/>
          <a:p>
            <a:pPr marL="0" lvl="0" indent="0" algn="l">
              <a:lnSpc>
                <a:spcPts val="8499"/>
              </a:lnSpc>
            </a:pPr>
            <a:r>
              <a:rPr lang="en-US" sz="8450" b="1" dirty="0">
                <a:solidFill>
                  <a:srgbClr val="FF0000"/>
                </a:solidFill>
                <a:latin typeface="Calibri"/>
                <a:ea typeface="Calibri"/>
                <a:cs typeface="Calibri"/>
                <a:sym typeface="Proxima Nova Condensed Bold"/>
              </a:rPr>
              <a:t>Limitations:</a:t>
            </a:r>
          </a:p>
        </p:txBody>
      </p:sp>
      <p:grpSp>
        <p:nvGrpSpPr>
          <p:cNvPr id="11" name="Group 11">
            <a:extLst>
              <a:ext uri="{FF2B5EF4-FFF2-40B4-BE49-F238E27FC236}">
                <a16:creationId xmlns:a16="http://schemas.microsoft.com/office/drawing/2014/main" id="{16407DD1-0D4F-82D8-C717-99B5FEA51E63}"/>
              </a:ext>
            </a:extLst>
          </p:cNvPr>
          <p:cNvGrpSpPr/>
          <p:nvPr/>
        </p:nvGrpSpPr>
        <p:grpSpPr>
          <a:xfrm rot="5400000">
            <a:off x="8552507" y="551507"/>
            <a:ext cx="1182986" cy="18288000"/>
            <a:chOff x="0" y="0"/>
            <a:chExt cx="311568" cy="4816593"/>
          </a:xfrm>
        </p:grpSpPr>
        <p:sp>
          <p:nvSpPr>
            <p:cNvPr id="12" name="Freeform 12">
              <a:extLst>
                <a:ext uri="{FF2B5EF4-FFF2-40B4-BE49-F238E27FC236}">
                  <a16:creationId xmlns:a16="http://schemas.microsoft.com/office/drawing/2014/main" id="{D628E2BD-5457-C805-3E7F-648CCF8EFC20}"/>
                </a:ext>
              </a:extLst>
            </p:cNvPr>
            <p:cNvSpPr/>
            <p:nvPr/>
          </p:nvSpPr>
          <p:spPr>
            <a:xfrm>
              <a:off x="0" y="0"/>
              <a:ext cx="311568" cy="4816592"/>
            </a:xfrm>
            <a:custGeom>
              <a:avLst/>
              <a:gdLst/>
              <a:ahLst/>
              <a:cxnLst/>
              <a:rect l="l" t="t" r="r" b="b"/>
              <a:pathLst>
                <a:path w="311568" h="4816592">
                  <a:moveTo>
                    <a:pt x="0" y="0"/>
                  </a:moveTo>
                  <a:lnTo>
                    <a:pt x="311568" y="0"/>
                  </a:lnTo>
                  <a:lnTo>
                    <a:pt x="311568" y="4816592"/>
                  </a:lnTo>
                  <a:lnTo>
                    <a:pt x="0" y="4816592"/>
                  </a:lnTo>
                  <a:close/>
                </a:path>
              </a:pathLst>
            </a:custGeom>
            <a:solidFill>
              <a:srgbClr val="FFFFFF"/>
            </a:solidFill>
          </p:spPr>
          <p:txBody>
            <a:bodyPr/>
            <a:lstStyle/>
            <a:p>
              <a:endParaRPr lang="fr-FR"/>
            </a:p>
          </p:txBody>
        </p:sp>
        <p:sp>
          <p:nvSpPr>
            <p:cNvPr id="13" name="TextBox 13">
              <a:extLst>
                <a:ext uri="{FF2B5EF4-FFF2-40B4-BE49-F238E27FC236}">
                  <a16:creationId xmlns:a16="http://schemas.microsoft.com/office/drawing/2014/main" id="{6E404007-A052-626E-44C2-8F115BC10EEC}"/>
                </a:ext>
              </a:extLst>
            </p:cNvPr>
            <p:cNvSpPr txBox="1"/>
            <p:nvPr/>
          </p:nvSpPr>
          <p:spPr>
            <a:xfrm>
              <a:off x="0" y="171450"/>
              <a:ext cx="311568" cy="4645143"/>
            </a:xfrm>
            <a:prstGeom prst="rect">
              <a:avLst/>
            </a:prstGeom>
          </p:spPr>
          <p:txBody>
            <a:bodyPr lIns="50800" tIns="50800" rIns="50800" bIns="50800" rtlCol="0" anchor="ctr"/>
            <a:lstStyle/>
            <a:p>
              <a:pPr marL="0" lvl="0" indent="0" algn="l">
                <a:lnSpc>
                  <a:spcPts val="8499"/>
                </a:lnSpc>
                <a:spcBef>
                  <a:spcPct val="0"/>
                </a:spcBef>
              </a:pPr>
              <a:endParaRPr/>
            </a:p>
          </p:txBody>
        </p:sp>
      </p:grpSp>
      <p:sp>
        <p:nvSpPr>
          <p:cNvPr id="14" name="Freeform 14">
            <a:extLst>
              <a:ext uri="{FF2B5EF4-FFF2-40B4-BE49-F238E27FC236}">
                <a16:creationId xmlns:a16="http://schemas.microsoft.com/office/drawing/2014/main" id="{59A6D206-AC86-C6AD-A631-30359B259D98}"/>
              </a:ext>
            </a:extLst>
          </p:cNvPr>
          <p:cNvSpPr/>
          <p:nvPr/>
        </p:nvSpPr>
        <p:spPr>
          <a:xfrm>
            <a:off x="-539" y="9176004"/>
            <a:ext cx="2752375" cy="1028700"/>
          </a:xfrm>
          <a:custGeom>
            <a:avLst/>
            <a:gdLst/>
            <a:ahLst/>
            <a:cxnLst/>
            <a:rect l="l" t="t" r="r" b="b"/>
            <a:pathLst>
              <a:path w="2752375" h="1028700">
                <a:moveTo>
                  <a:pt x="0" y="0"/>
                </a:moveTo>
                <a:lnTo>
                  <a:pt x="2752375" y="0"/>
                </a:lnTo>
                <a:lnTo>
                  <a:pt x="2752375" y="1028700"/>
                </a:lnTo>
                <a:lnTo>
                  <a:pt x="0" y="1028700"/>
                </a:lnTo>
                <a:lnTo>
                  <a:pt x="0" y="0"/>
                </a:lnTo>
                <a:close/>
              </a:path>
            </a:pathLst>
          </a:custGeom>
          <a:blipFill>
            <a:blip r:embed="rId4"/>
            <a:stretch>
              <a:fillRect/>
            </a:stretch>
          </a:blipFill>
        </p:spPr>
        <p:txBody>
          <a:bodyPr/>
          <a:lstStyle/>
          <a:p>
            <a:endParaRPr lang="fr-FR"/>
          </a:p>
        </p:txBody>
      </p:sp>
      <p:grpSp>
        <p:nvGrpSpPr>
          <p:cNvPr id="15" name="Group 15">
            <a:extLst>
              <a:ext uri="{FF2B5EF4-FFF2-40B4-BE49-F238E27FC236}">
                <a16:creationId xmlns:a16="http://schemas.microsoft.com/office/drawing/2014/main" id="{22291BAF-7BCF-2E6C-67CA-D27C500FD12A}"/>
              </a:ext>
            </a:extLst>
          </p:cNvPr>
          <p:cNvGrpSpPr/>
          <p:nvPr/>
        </p:nvGrpSpPr>
        <p:grpSpPr>
          <a:xfrm>
            <a:off x="16565291" y="9104014"/>
            <a:ext cx="1722709" cy="1182986"/>
            <a:chOff x="0" y="0"/>
            <a:chExt cx="1463276" cy="1004833"/>
          </a:xfrm>
        </p:grpSpPr>
        <p:sp>
          <p:nvSpPr>
            <p:cNvPr id="16" name="Freeform 16">
              <a:extLst>
                <a:ext uri="{FF2B5EF4-FFF2-40B4-BE49-F238E27FC236}">
                  <a16:creationId xmlns:a16="http://schemas.microsoft.com/office/drawing/2014/main" id="{7F3D4B08-49BB-1F3C-1ABB-E6088BE7BB81}"/>
                </a:ext>
              </a:extLst>
            </p:cNvPr>
            <p:cNvSpPr/>
            <p:nvPr/>
          </p:nvSpPr>
          <p:spPr>
            <a:xfrm>
              <a:off x="0" y="0"/>
              <a:ext cx="1463276" cy="1004833"/>
            </a:xfrm>
            <a:custGeom>
              <a:avLst/>
              <a:gdLst/>
              <a:ahLst/>
              <a:cxnLst/>
              <a:rect l="l" t="t" r="r" b="b"/>
              <a:pathLst>
                <a:path w="1463276" h="1004833">
                  <a:moveTo>
                    <a:pt x="0" y="0"/>
                  </a:moveTo>
                  <a:lnTo>
                    <a:pt x="1463276" y="0"/>
                  </a:lnTo>
                  <a:lnTo>
                    <a:pt x="1463276" y="1004833"/>
                  </a:lnTo>
                  <a:lnTo>
                    <a:pt x="0" y="1004833"/>
                  </a:lnTo>
                  <a:close/>
                </a:path>
              </a:pathLst>
            </a:custGeom>
            <a:blipFill>
              <a:blip r:embed="rId5"/>
              <a:stretch>
                <a:fillRect l="-32" r="-32"/>
              </a:stretch>
            </a:blipFill>
          </p:spPr>
          <p:txBody>
            <a:bodyPr/>
            <a:lstStyle/>
            <a:p>
              <a:endParaRPr lang="fr-FR"/>
            </a:p>
          </p:txBody>
        </p:sp>
      </p:grpSp>
      <p:sp>
        <p:nvSpPr>
          <p:cNvPr id="2" name="TextBox 1">
            <a:extLst>
              <a:ext uri="{FF2B5EF4-FFF2-40B4-BE49-F238E27FC236}">
                <a16:creationId xmlns:a16="http://schemas.microsoft.com/office/drawing/2014/main" id="{C62766DA-6393-7174-4DE5-0A83575B60D4}"/>
              </a:ext>
            </a:extLst>
          </p:cNvPr>
          <p:cNvSpPr txBox="1"/>
          <p:nvPr/>
        </p:nvSpPr>
        <p:spPr>
          <a:xfrm>
            <a:off x="16645434" y="8734681"/>
            <a:ext cx="2204541" cy="369332"/>
          </a:xfrm>
          <a:prstGeom prst="rect">
            <a:avLst/>
          </a:prstGeom>
          <a:noFill/>
        </p:spPr>
        <p:txBody>
          <a:bodyPr wrap="square" rtlCol="0">
            <a:spAutoFit/>
          </a:bodyPr>
          <a:lstStyle/>
          <a:p>
            <a:r>
              <a:rPr lang="fr-FR" dirty="0">
                <a:solidFill>
                  <a:schemeClr val="bg1"/>
                </a:solidFill>
              </a:rPr>
              <a:t>©Nell Gray, MSF</a:t>
            </a:r>
          </a:p>
        </p:txBody>
      </p:sp>
      <p:sp>
        <p:nvSpPr>
          <p:cNvPr id="10" name="TextBox 9">
            <a:extLst>
              <a:ext uri="{FF2B5EF4-FFF2-40B4-BE49-F238E27FC236}">
                <a16:creationId xmlns:a16="http://schemas.microsoft.com/office/drawing/2014/main" id="{A3EA124E-73DC-92B1-1E56-05C05F653917}"/>
              </a:ext>
            </a:extLst>
          </p:cNvPr>
          <p:cNvSpPr txBox="1"/>
          <p:nvPr/>
        </p:nvSpPr>
        <p:spPr>
          <a:xfrm>
            <a:off x="402167" y="2660504"/>
            <a:ext cx="8416345" cy="4921347"/>
          </a:xfrm>
          <a:prstGeom prst="rect">
            <a:avLst/>
          </a:prstGeom>
          <a:noFill/>
        </p:spPr>
        <p:txBody>
          <a:bodyPr wrap="square" rtlCol="0">
            <a:spAutoFit/>
          </a:bodyPr>
          <a:lstStyle/>
          <a:p>
            <a:pPr marL="571500" indent="-571500">
              <a:lnSpc>
                <a:spcPct val="150000"/>
              </a:lnSpc>
              <a:spcAft>
                <a:spcPts val="1200"/>
              </a:spcAft>
              <a:buFont typeface="Arial" panose="020B0604020202020204" pitchFamily="34" charset="0"/>
              <a:buChar char="•"/>
            </a:pPr>
            <a:r>
              <a:rPr lang="en-US" sz="4000" b="1" dirty="0"/>
              <a:t>Positionality </a:t>
            </a:r>
            <a:r>
              <a:rPr lang="en-US" sz="4000" b="1" i="1" dirty="0"/>
              <a:t>within</a:t>
            </a:r>
            <a:r>
              <a:rPr lang="en-US" sz="4000" b="1" dirty="0"/>
              <a:t> MSF</a:t>
            </a:r>
          </a:p>
          <a:p>
            <a:pPr marL="571500" indent="-571500">
              <a:lnSpc>
                <a:spcPct val="150000"/>
              </a:lnSpc>
              <a:spcAft>
                <a:spcPts val="1200"/>
              </a:spcAft>
              <a:buFont typeface="Arial" panose="020B0604020202020204" pitchFamily="34" charset="0"/>
              <a:buChar char="•"/>
            </a:pPr>
            <a:r>
              <a:rPr lang="en-US" sz="4000" b="1" dirty="0"/>
              <a:t>Long history of ‘beneficiary – aid provider’ dynamics in Dar Sila</a:t>
            </a:r>
          </a:p>
          <a:p>
            <a:pPr marL="571500" indent="-571500">
              <a:lnSpc>
                <a:spcPct val="150000"/>
              </a:lnSpc>
              <a:spcAft>
                <a:spcPts val="1200"/>
              </a:spcAft>
              <a:buFont typeface="Arial" panose="020B0604020202020204" pitchFamily="34" charset="0"/>
              <a:buChar char="•"/>
            </a:pPr>
            <a:r>
              <a:rPr lang="en-US" sz="4000" b="1" dirty="0"/>
              <a:t>One country context, one moment in time</a:t>
            </a:r>
            <a:endParaRPr lang="fr-FR" sz="4000" b="1" dirty="0"/>
          </a:p>
        </p:txBody>
      </p:sp>
    </p:spTree>
    <p:extLst>
      <p:ext uri="{BB962C8B-B14F-4D97-AF65-F5344CB8AC3E}">
        <p14:creationId xmlns:p14="http://schemas.microsoft.com/office/powerpoint/2010/main" val="11598241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2" name="Group 2"/>
          <p:cNvGrpSpPr/>
          <p:nvPr/>
        </p:nvGrpSpPr>
        <p:grpSpPr>
          <a:xfrm>
            <a:off x="7858125" y="666750"/>
            <a:ext cx="4685283" cy="4171950"/>
            <a:chOff x="0" y="0"/>
            <a:chExt cx="6247044" cy="5562600"/>
          </a:xfrm>
        </p:grpSpPr>
        <p:pic>
          <p:nvPicPr>
            <p:cNvPr id="3" name="Picture 3"/>
            <p:cNvPicPr>
              <a:picLocks noChangeAspect="1"/>
            </p:cNvPicPr>
            <p:nvPr/>
          </p:nvPicPr>
          <p:blipFill>
            <a:blip r:embed="rId3"/>
            <a:srcRect l="28117" r="28117"/>
            <a:stretch>
              <a:fillRect/>
            </a:stretch>
          </p:blipFill>
          <p:spPr>
            <a:xfrm>
              <a:off x="0" y="0"/>
              <a:ext cx="6247044" cy="5562600"/>
            </a:xfrm>
            <a:prstGeom prst="rect">
              <a:avLst/>
            </a:prstGeom>
          </p:spPr>
        </p:pic>
      </p:grpSp>
      <p:grpSp>
        <p:nvGrpSpPr>
          <p:cNvPr id="6" name="Group 6"/>
          <p:cNvGrpSpPr/>
          <p:nvPr/>
        </p:nvGrpSpPr>
        <p:grpSpPr>
          <a:xfrm>
            <a:off x="12892088" y="666750"/>
            <a:ext cx="4729163" cy="4171950"/>
            <a:chOff x="0" y="0"/>
            <a:chExt cx="1279458" cy="1128707"/>
          </a:xfrm>
        </p:grpSpPr>
        <p:sp>
          <p:nvSpPr>
            <p:cNvPr id="7" name="Freeform 7"/>
            <p:cNvSpPr/>
            <p:nvPr/>
          </p:nvSpPr>
          <p:spPr>
            <a:xfrm>
              <a:off x="0" y="0"/>
              <a:ext cx="1279458" cy="1128707"/>
            </a:xfrm>
            <a:custGeom>
              <a:avLst/>
              <a:gdLst/>
              <a:ahLst/>
              <a:cxnLst/>
              <a:rect l="l" t="t" r="r" b="b"/>
              <a:pathLst>
                <a:path w="1279458" h="1128707">
                  <a:moveTo>
                    <a:pt x="24556" y="0"/>
                  </a:moveTo>
                  <a:lnTo>
                    <a:pt x="1254903" y="0"/>
                  </a:lnTo>
                  <a:cubicBezTo>
                    <a:pt x="1261415" y="0"/>
                    <a:pt x="1267661" y="2587"/>
                    <a:pt x="1272266" y="7192"/>
                  </a:cubicBezTo>
                  <a:cubicBezTo>
                    <a:pt x="1276871" y="11797"/>
                    <a:pt x="1279458" y="18043"/>
                    <a:pt x="1279458" y="24556"/>
                  </a:cubicBezTo>
                  <a:lnTo>
                    <a:pt x="1279458" y="1104151"/>
                  </a:lnTo>
                  <a:cubicBezTo>
                    <a:pt x="1279458" y="1110663"/>
                    <a:pt x="1276871" y="1116909"/>
                    <a:pt x="1272266" y="1121514"/>
                  </a:cubicBezTo>
                  <a:cubicBezTo>
                    <a:pt x="1267661" y="1126119"/>
                    <a:pt x="1261415" y="1128707"/>
                    <a:pt x="1254903" y="1128707"/>
                  </a:cubicBezTo>
                  <a:lnTo>
                    <a:pt x="24556" y="1128707"/>
                  </a:lnTo>
                  <a:cubicBezTo>
                    <a:pt x="18043" y="1128707"/>
                    <a:pt x="11797" y="1126119"/>
                    <a:pt x="7192" y="1121514"/>
                  </a:cubicBezTo>
                  <a:cubicBezTo>
                    <a:pt x="2587" y="1116909"/>
                    <a:pt x="0" y="1110663"/>
                    <a:pt x="0" y="1104151"/>
                  </a:cubicBezTo>
                  <a:lnTo>
                    <a:pt x="0" y="24556"/>
                  </a:lnTo>
                  <a:cubicBezTo>
                    <a:pt x="0" y="18043"/>
                    <a:pt x="2587" y="11797"/>
                    <a:pt x="7192" y="7192"/>
                  </a:cubicBezTo>
                  <a:cubicBezTo>
                    <a:pt x="11797" y="2587"/>
                    <a:pt x="18043" y="0"/>
                    <a:pt x="24556" y="0"/>
                  </a:cubicBezTo>
                  <a:close/>
                </a:path>
              </a:pathLst>
            </a:custGeom>
            <a:blipFill>
              <a:blip r:embed="rId3"/>
              <a:stretch>
                <a:fillRect l="-49743" r="-13270" b="27988"/>
              </a:stretch>
            </a:blipFill>
            <a:ln cap="sq">
              <a:noFill/>
              <a:prstDash val="solid"/>
              <a:miter/>
            </a:ln>
          </p:spPr>
          <p:txBody>
            <a:bodyPr/>
            <a:lstStyle/>
            <a:p>
              <a:endParaRPr lang="fr-FR"/>
            </a:p>
          </p:txBody>
        </p:sp>
      </p:grpSp>
      <p:sp>
        <p:nvSpPr>
          <p:cNvPr id="9" name="TextBox 9"/>
          <p:cNvSpPr txBox="1"/>
          <p:nvPr/>
        </p:nvSpPr>
        <p:spPr>
          <a:xfrm>
            <a:off x="644354" y="206105"/>
            <a:ext cx="6886575" cy="2738242"/>
          </a:xfrm>
          <a:prstGeom prst="rect">
            <a:avLst/>
          </a:prstGeom>
        </p:spPr>
        <p:txBody>
          <a:bodyPr lIns="0" tIns="0" rIns="0" bIns="0" rtlCol="0" anchor="t">
            <a:spAutoFit/>
          </a:bodyPr>
          <a:lstStyle/>
          <a:p>
            <a:pPr algn="l">
              <a:lnSpc>
                <a:spcPts val="8499"/>
              </a:lnSpc>
            </a:pPr>
            <a:r>
              <a:rPr lang="en-US" sz="8450" b="1" dirty="0">
                <a:latin typeface="Calibri"/>
                <a:ea typeface="Calibri"/>
                <a:cs typeface="Calibri"/>
                <a:sym typeface="Proxima Nova Condensed Bold"/>
              </a:rPr>
              <a:t>Thank you!</a:t>
            </a:r>
            <a:endParaRPr lang="en-US" sz="8450" b="1" dirty="0">
              <a:latin typeface="Calibri"/>
              <a:ea typeface="Calibri"/>
              <a:cs typeface="Calibri"/>
            </a:endParaRPr>
          </a:p>
          <a:p>
            <a:pPr marL="0" lvl="0" indent="0" algn="l">
              <a:lnSpc>
                <a:spcPts val="8499"/>
              </a:lnSpc>
            </a:pPr>
            <a:endParaRPr lang="en-US" sz="8450" b="1" dirty="0">
              <a:latin typeface="Calibri"/>
              <a:ea typeface="Calibri"/>
              <a:cs typeface="Calibri"/>
            </a:endParaRPr>
          </a:p>
        </p:txBody>
      </p:sp>
      <p:grpSp>
        <p:nvGrpSpPr>
          <p:cNvPr id="12" name="Group 12"/>
          <p:cNvGrpSpPr/>
          <p:nvPr/>
        </p:nvGrpSpPr>
        <p:grpSpPr>
          <a:xfrm rot="5400000">
            <a:off x="8992841" y="551507"/>
            <a:ext cx="1182986" cy="18288000"/>
            <a:chOff x="0" y="0"/>
            <a:chExt cx="311568" cy="4816593"/>
          </a:xfrm>
        </p:grpSpPr>
        <p:sp>
          <p:nvSpPr>
            <p:cNvPr id="13" name="Freeform 13"/>
            <p:cNvSpPr/>
            <p:nvPr/>
          </p:nvSpPr>
          <p:spPr>
            <a:xfrm>
              <a:off x="0" y="0"/>
              <a:ext cx="311568" cy="4816592"/>
            </a:xfrm>
            <a:custGeom>
              <a:avLst/>
              <a:gdLst/>
              <a:ahLst/>
              <a:cxnLst/>
              <a:rect l="l" t="t" r="r" b="b"/>
              <a:pathLst>
                <a:path w="311568" h="4816592">
                  <a:moveTo>
                    <a:pt x="0" y="0"/>
                  </a:moveTo>
                  <a:lnTo>
                    <a:pt x="311568" y="0"/>
                  </a:lnTo>
                  <a:lnTo>
                    <a:pt x="311568" y="4816592"/>
                  </a:lnTo>
                  <a:lnTo>
                    <a:pt x="0" y="4816592"/>
                  </a:lnTo>
                  <a:close/>
                </a:path>
              </a:pathLst>
            </a:custGeom>
            <a:solidFill>
              <a:srgbClr val="FFFFFF"/>
            </a:solidFill>
          </p:spPr>
          <p:txBody>
            <a:bodyPr/>
            <a:lstStyle/>
            <a:p>
              <a:endParaRPr lang="fr-FR"/>
            </a:p>
          </p:txBody>
        </p:sp>
        <p:sp>
          <p:nvSpPr>
            <p:cNvPr id="14" name="TextBox 14"/>
            <p:cNvSpPr txBox="1"/>
            <p:nvPr/>
          </p:nvSpPr>
          <p:spPr>
            <a:xfrm>
              <a:off x="0" y="171450"/>
              <a:ext cx="311568" cy="4645143"/>
            </a:xfrm>
            <a:prstGeom prst="rect">
              <a:avLst/>
            </a:prstGeom>
          </p:spPr>
          <p:txBody>
            <a:bodyPr lIns="50800" tIns="50800" rIns="50800" bIns="50800" rtlCol="0" anchor="ctr"/>
            <a:lstStyle/>
            <a:p>
              <a:pPr marL="0" lvl="0" indent="0" algn="l">
                <a:lnSpc>
                  <a:spcPts val="8499"/>
                </a:lnSpc>
                <a:spcBef>
                  <a:spcPct val="0"/>
                </a:spcBef>
              </a:pPr>
              <a:endParaRPr/>
            </a:p>
          </p:txBody>
        </p:sp>
      </p:grpSp>
      <p:sp>
        <p:nvSpPr>
          <p:cNvPr id="15" name="Freeform 15"/>
          <p:cNvSpPr/>
          <p:nvPr/>
        </p:nvSpPr>
        <p:spPr>
          <a:xfrm>
            <a:off x="17749" y="9258300"/>
            <a:ext cx="2752375" cy="1028700"/>
          </a:xfrm>
          <a:custGeom>
            <a:avLst/>
            <a:gdLst/>
            <a:ahLst/>
            <a:cxnLst/>
            <a:rect l="l" t="t" r="r" b="b"/>
            <a:pathLst>
              <a:path w="2752375" h="1028700">
                <a:moveTo>
                  <a:pt x="0" y="0"/>
                </a:moveTo>
                <a:lnTo>
                  <a:pt x="2752375" y="0"/>
                </a:lnTo>
                <a:lnTo>
                  <a:pt x="2752375" y="1028700"/>
                </a:lnTo>
                <a:lnTo>
                  <a:pt x="0" y="1028700"/>
                </a:lnTo>
                <a:lnTo>
                  <a:pt x="0" y="0"/>
                </a:lnTo>
                <a:close/>
              </a:path>
            </a:pathLst>
          </a:custGeom>
          <a:blipFill>
            <a:blip r:embed="rId4"/>
            <a:stretch>
              <a:fillRect/>
            </a:stretch>
          </a:blipFill>
        </p:spPr>
        <p:txBody>
          <a:bodyPr/>
          <a:lstStyle/>
          <a:p>
            <a:endParaRPr lang="fr-FR"/>
          </a:p>
        </p:txBody>
      </p:sp>
      <p:grpSp>
        <p:nvGrpSpPr>
          <p:cNvPr id="16" name="Group 16"/>
          <p:cNvGrpSpPr/>
          <p:nvPr/>
        </p:nvGrpSpPr>
        <p:grpSpPr>
          <a:xfrm>
            <a:off x="16565291" y="9104014"/>
            <a:ext cx="1722709" cy="1182986"/>
            <a:chOff x="0" y="0"/>
            <a:chExt cx="1463276" cy="1004833"/>
          </a:xfrm>
        </p:grpSpPr>
        <p:sp>
          <p:nvSpPr>
            <p:cNvPr id="17" name="Freeform 17"/>
            <p:cNvSpPr/>
            <p:nvPr/>
          </p:nvSpPr>
          <p:spPr>
            <a:xfrm>
              <a:off x="0" y="0"/>
              <a:ext cx="1463276" cy="1004833"/>
            </a:xfrm>
            <a:custGeom>
              <a:avLst/>
              <a:gdLst/>
              <a:ahLst/>
              <a:cxnLst/>
              <a:rect l="l" t="t" r="r" b="b"/>
              <a:pathLst>
                <a:path w="1463276" h="1004833">
                  <a:moveTo>
                    <a:pt x="0" y="0"/>
                  </a:moveTo>
                  <a:lnTo>
                    <a:pt x="1463276" y="0"/>
                  </a:lnTo>
                  <a:lnTo>
                    <a:pt x="1463276" y="1004833"/>
                  </a:lnTo>
                  <a:lnTo>
                    <a:pt x="0" y="1004833"/>
                  </a:lnTo>
                  <a:close/>
                </a:path>
              </a:pathLst>
            </a:custGeom>
            <a:blipFill>
              <a:blip r:embed="rId5"/>
              <a:stretch>
                <a:fillRect l="-32" r="-32"/>
              </a:stretch>
            </a:blipFill>
          </p:spPr>
          <p:txBody>
            <a:bodyPr/>
            <a:lstStyle/>
            <a:p>
              <a:endParaRPr lang="fr-FR"/>
            </a:p>
          </p:txBody>
        </p:sp>
      </p:grpSp>
      <p:grpSp>
        <p:nvGrpSpPr>
          <p:cNvPr id="21" name="Group 21">
            <a:extLst>
              <a:ext uri="{FF2B5EF4-FFF2-40B4-BE49-F238E27FC236}">
                <a16:creationId xmlns:a16="http://schemas.microsoft.com/office/drawing/2014/main" id="{B4C83F14-C1BA-60D0-26F9-A835E875F860}"/>
              </a:ext>
            </a:extLst>
          </p:cNvPr>
          <p:cNvGrpSpPr/>
          <p:nvPr/>
        </p:nvGrpSpPr>
        <p:grpSpPr>
          <a:xfrm rot="-5400000">
            <a:off x="-4476500" y="4331840"/>
            <a:ext cx="9104014" cy="440333"/>
            <a:chOff x="0" y="-38100"/>
            <a:chExt cx="2397765" cy="115973"/>
          </a:xfrm>
        </p:grpSpPr>
        <p:sp>
          <p:nvSpPr>
            <p:cNvPr id="19" name="Freeform 22">
              <a:extLst>
                <a:ext uri="{FF2B5EF4-FFF2-40B4-BE49-F238E27FC236}">
                  <a16:creationId xmlns:a16="http://schemas.microsoft.com/office/drawing/2014/main" id="{A85674D4-F972-338D-F1B8-B31361C971D0}"/>
                </a:ext>
              </a:extLst>
            </p:cNvPr>
            <p:cNvSpPr/>
            <p:nvPr/>
          </p:nvSpPr>
          <p:spPr>
            <a:xfrm>
              <a:off x="0" y="0"/>
              <a:ext cx="2397765" cy="77873"/>
            </a:xfrm>
            <a:custGeom>
              <a:avLst/>
              <a:gdLst/>
              <a:ahLst/>
              <a:cxnLst/>
              <a:rect l="l" t="t" r="r" b="b"/>
              <a:pathLst>
                <a:path w="2397765" h="77873">
                  <a:moveTo>
                    <a:pt x="0" y="0"/>
                  </a:moveTo>
                  <a:lnTo>
                    <a:pt x="2397765" y="0"/>
                  </a:lnTo>
                  <a:lnTo>
                    <a:pt x="2397765" y="77873"/>
                  </a:lnTo>
                  <a:lnTo>
                    <a:pt x="0" y="77873"/>
                  </a:lnTo>
                  <a:close/>
                </a:path>
              </a:pathLst>
            </a:custGeom>
            <a:solidFill>
              <a:srgbClr val="F10808"/>
            </a:solidFill>
          </p:spPr>
          <p:txBody>
            <a:bodyPr/>
            <a:lstStyle/>
            <a:p>
              <a:endParaRPr lang="fr-FR"/>
            </a:p>
          </p:txBody>
        </p:sp>
        <p:sp>
          <p:nvSpPr>
            <p:cNvPr id="20" name="TextBox 23">
              <a:extLst>
                <a:ext uri="{FF2B5EF4-FFF2-40B4-BE49-F238E27FC236}">
                  <a16:creationId xmlns:a16="http://schemas.microsoft.com/office/drawing/2014/main" id="{BB0EB434-0CD2-FE17-D70C-372B39839CCD}"/>
                </a:ext>
              </a:extLst>
            </p:cNvPr>
            <p:cNvSpPr txBox="1"/>
            <p:nvPr/>
          </p:nvSpPr>
          <p:spPr>
            <a:xfrm>
              <a:off x="0" y="-38100"/>
              <a:ext cx="2397765" cy="115973"/>
            </a:xfrm>
            <a:prstGeom prst="rect">
              <a:avLst/>
            </a:prstGeom>
          </p:spPr>
          <p:txBody>
            <a:bodyPr lIns="50800" tIns="50800" rIns="50800" bIns="50800" rtlCol="0" anchor="ctr"/>
            <a:lstStyle/>
            <a:p>
              <a:pPr algn="ctr">
                <a:lnSpc>
                  <a:spcPts val="3079"/>
                </a:lnSpc>
              </a:pPr>
              <a:endParaRPr/>
            </a:p>
          </p:txBody>
        </p:sp>
      </p:grpSp>
      <p:sp>
        <p:nvSpPr>
          <p:cNvPr id="22" name="CasellaDiTesto 21">
            <a:extLst>
              <a:ext uri="{FF2B5EF4-FFF2-40B4-BE49-F238E27FC236}">
                <a16:creationId xmlns:a16="http://schemas.microsoft.com/office/drawing/2014/main" id="{B34ADE38-AC9F-3B19-5223-EF9C5AD4289D}"/>
              </a:ext>
            </a:extLst>
          </p:cNvPr>
          <p:cNvSpPr txBox="1"/>
          <p:nvPr/>
        </p:nvSpPr>
        <p:spPr>
          <a:xfrm>
            <a:off x="8075488" y="2187072"/>
            <a:ext cx="4261651" cy="76944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it-IT" sz="4400" dirty="0">
                <a:ea typeface="Calibri"/>
                <a:cs typeface="Calibri"/>
              </a:rPr>
              <a:t>USE IMAGE HERE</a:t>
            </a:r>
          </a:p>
        </p:txBody>
      </p:sp>
      <p:sp>
        <p:nvSpPr>
          <p:cNvPr id="24" name="CasellaDiTesto 23">
            <a:extLst>
              <a:ext uri="{FF2B5EF4-FFF2-40B4-BE49-F238E27FC236}">
                <a16:creationId xmlns:a16="http://schemas.microsoft.com/office/drawing/2014/main" id="{78064F0A-EAA7-B708-E669-FBEDDF064068}"/>
              </a:ext>
            </a:extLst>
          </p:cNvPr>
          <p:cNvSpPr txBox="1"/>
          <p:nvPr/>
        </p:nvSpPr>
        <p:spPr>
          <a:xfrm>
            <a:off x="13360642" y="2147995"/>
            <a:ext cx="4261651" cy="76944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it-IT" sz="4400">
                <a:ea typeface="Calibri"/>
                <a:cs typeface="Calibri"/>
              </a:rPr>
              <a:t>USE IMAGE HERE</a:t>
            </a:r>
          </a:p>
        </p:txBody>
      </p:sp>
      <p:pic>
        <p:nvPicPr>
          <p:cNvPr id="23" name="Picture 22">
            <a:extLst>
              <a:ext uri="{FF2B5EF4-FFF2-40B4-BE49-F238E27FC236}">
                <a16:creationId xmlns:a16="http://schemas.microsoft.com/office/drawing/2014/main" id="{BBF12A19-A944-B4AE-9E76-B21C9B6CBF35}"/>
              </a:ext>
            </a:extLst>
          </p:cNvPr>
          <p:cNvPicPr>
            <a:picLocks noChangeAspect="1"/>
          </p:cNvPicPr>
          <p:nvPr/>
        </p:nvPicPr>
        <p:blipFill>
          <a:blip r:embed="rId6"/>
          <a:stretch>
            <a:fillRect/>
          </a:stretch>
        </p:blipFill>
        <p:spPr>
          <a:xfrm>
            <a:off x="6415667" y="-873243"/>
            <a:ext cx="11842944" cy="8762464"/>
          </a:xfrm>
          <a:prstGeom prst="rect">
            <a:avLst/>
          </a:prstGeom>
        </p:spPr>
      </p:pic>
      <p:sp>
        <p:nvSpPr>
          <p:cNvPr id="27" name="TextBox 10"/>
          <p:cNvSpPr txBox="1"/>
          <p:nvPr/>
        </p:nvSpPr>
        <p:spPr>
          <a:xfrm>
            <a:off x="6415667" y="6022353"/>
            <a:ext cx="5754543" cy="2782493"/>
          </a:xfrm>
          <a:prstGeom prst="rect">
            <a:avLst/>
          </a:prstGeom>
          <a:solidFill>
            <a:schemeClr val="bg1"/>
          </a:solidFill>
          <a:ln>
            <a:noFill/>
          </a:ln>
        </p:spPr>
        <p:txBody>
          <a:bodyPr wrap="square" lIns="108000" tIns="0" rIns="0" bIns="0" rtlCol="0" anchor="t">
            <a:spAutoFit/>
          </a:bodyPr>
          <a:lstStyle/>
          <a:p>
            <a:pPr>
              <a:lnSpc>
                <a:spcPct val="115000"/>
              </a:lnSpc>
              <a:spcAft>
                <a:spcPts val="600"/>
              </a:spcAft>
              <a:buNone/>
            </a:pPr>
            <a:r>
              <a:rPr lang="en-US" sz="2500" b="1" kern="100" dirty="0">
                <a:latin typeface="Calibri" panose="020F0502020204030204" pitchFamily="34" charset="0"/>
                <a:ea typeface="Aptos" panose="020B0004020202020204" pitchFamily="34" charset="0"/>
                <a:cs typeface="Times New Roman" panose="02020603050405020304" pitchFamily="18" charset="0"/>
              </a:rPr>
              <a:t>Study team: </a:t>
            </a:r>
          </a:p>
          <a:p>
            <a:pPr>
              <a:lnSpc>
                <a:spcPct val="115000"/>
              </a:lnSpc>
              <a:spcAft>
                <a:spcPts val="600"/>
              </a:spcAft>
            </a:pPr>
            <a:r>
              <a:rPr lang="en-US" sz="2500" b="1" kern="100" dirty="0">
                <a:latin typeface="Calibri" panose="020F0502020204030204" pitchFamily="34" charset="0"/>
                <a:ea typeface="Aptos" panose="020B0004020202020204" pitchFamily="34" charset="0"/>
                <a:cs typeface="Times New Roman" panose="02020603050405020304" pitchFamily="18" charset="0"/>
              </a:rPr>
              <a:t>MSF OCA, Chad</a:t>
            </a:r>
            <a:r>
              <a:rPr lang="en-US" sz="2500" kern="100" dirty="0">
                <a:latin typeface="Calibri" panose="020F0502020204030204" pitchFamily="34" charset="0"/>
                <a:ea typeface="Aptos" panose="020B0004020202020204" pitchFamily="34" charset="0"/>
                <a:cs typeface="Times New Roman" panose="02020603050405020304" pitchFamily="18" charset="0"/>
              </a:rPr>
              <a:t>: Moussa Hassan Daoud, Abdoulaye Hassan </a:t>
            </a:r>
            <a:r>
              <a:rPr lang="en-US" sz="2500" kern="100" dirty="0" err="1">
                <a:latin typeface="Calibri" panose="020F0502020204030204" pitchFamily="34" charset="0"/>
                <a:ea typeface="Aptos" panose="020B0004020202020204" pitchFamily="34" charset="0"/>
                <a:cs typeface="Times New Roman" panose="02020603050405020304" pitchFamily="18" charset="0"/>
              </a:rPr>
              <a:t>Moursal</a:t>
            </a:r>
            <a:r>
              <a:rPr lang="en-US" sz="2500" kern="100" dirty="0">
                <a:latin typeface="Calibri" panose="020F0502020204030204" pitchFamily="34" charset="0"/>
                <a:ea typeface="Aptos" panose="020B0004020202020204" pitchFamily="34" charset="0"/>
                <a:cs typeface="Times New Roman" panose="02020603050405020304" pitchFamily="18" charset="0"/>
              </a:rPr>
              <a:t>, Bintou  Adam &amp; Jacob </a:t>
            </a:r>
            <a:r>
              <a:rPr lang="en-US" sz="2500" kern="100" dirty="0" err="1">
                <a:latin typeface="Calibri" panose="020F0502020204030204" pitchFamily="34" charset="0"/>
                <a:ea typeface="Aptos" panose="020B0004020202020204" pitchFamily="34" charset="0"/>
                <a:cs typeface="Times New Roman" panose="02020603050405020304" pitchFamily="18" charset="0"/>
              </a:rPr>
              <a:t>Maikere</a:t>
            </a:r>
            <a:r>
              <a:rPr lang="en-US" sz="2500" kern="100" dirty="0">
                <a:latin typeface="Calibri" panose="020F0502020204030204" pitchFamily="34" charset="0"/>
                <a:ea typeface="Aptos" panose="020B0004020202020204" pitchFamily="34" charset="0"/>
                <a:cs typeface="Times New Roman" panose="02020603050405020304" pitchFamily="18" charset="0"/>
              </a:rPr>
              <a:t> </a:t>
            </a:r>
          </a:p>
          <a:p>
            <a:pPr>
              <a:lnSpc>
                <a:spcPct val="115000"/>
              </a:lnSpc>
              <a:spcAft>
                <a:spcPts val="600"/>
              </a:spcAft>
            </a:pPr>
            <a:r>
              <a:rPr lang="en-US" sz="2500" b="1" kern="100" dirty="0">
                <a:latin typeface="Calibri" panose="020F0502020204030204" pitchFamily="34" charset="0"/>
                <a:ea typeface="Aptos" panose="020B0004020202020204" pitchFamily="34" charset="0"/>
                <a:cs typeface="Times New Roman" panose="02020603050405020304" pitchFamily="18" charset="0"/>
              </a:rPr>
              <a:t>MSF OCA London, Berlin</a:t>
            </a:r>
            <a:r>
              <a:rPr lang="en-US" sz="2500" kern="100" dirty="0">
                <a:latin typeface="Calibri" panose="020F0502020204030204" pitchFamily="34" charset="0"/>
                <a:ea typeface="Aptos" panose="020B0004020202020204" pitchFamily="34" charset="0"/>
                <a:cs typeface="Times New Roman" panose="02020603050405020304" pitchFamily="18" charset="0"/>
              </a:rPr>
              <a:t>: Beverley Stringer, Caroline Voute &amp; Prince Alfani</a:t>
            </a:r>
          </a:p>
        </p:txBody>
      </p:sp>
      <p:pic>
        <p:nvPicPr>
          <p:cNvPr id="28" name="Picture 27" descr="A group of people standing together&#10;&#10;AI-generated content may be incorrect.">
            <a:extLst>
              <a:ext uri="{FF2B5EF4-FFF2-40B4-BE49-F238E27FC236}">
                <a16:creationId xmlns:a16="http://schemas.microsoft.com/office/drawing/2014/main" id="{95E6C506-690D-35AE-58FF-F2914D20553F}"/>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43312" y="1390923"/>
            <a:ext cx="5463442" cy="7284589"/>
          </a:xfrm>
          <a:prstGeom prst="rect">
            <a:avLst/>
          </a:prstGeom>
        </p:spPr>
      </p:pic>
      <p:sp>
        <p:nvSpPr>
          <p:cNvPr id="29" name="TextBox 9">
            <a:extLst>
              <a:ext uri="{FF2B5EF4-FFF2-40B4-BE49-F238E27FC236}">
                <a16:creationId xmlns:a16="http://schemas.microsoft.com/office/drawing/2014/main" id="{80E453BF-2E66-8E0A-8B9E-08B7E48FEDA9}"/>
              </a:ext>
            </a:extLst>
          </p:cNvPr>
          <p:cNvSpPr txBox="1"/>
          <p:nvPr/>
        </p:nvSpPr>
        <p:spPr>
          <a:xfrm>
            <a:off x="643312" y="8179482"/>
            <a:ext cx="5627691" cy="510524"/>
          </a:xfrm>
          <a:prstGeom prst="rect">
            <a:avLst/>
          </a:prstGeom>
          <a:solidFill>
            <a:schemeClr val="bg1"/>
          </a:solidFill>
        </p:spPr>
        <p:txBody>
          <a:bodyPr wrap="square" lIns="0" tIns="0" rIns="0" bIns="0" rtlCol="0" anchor="t">
            <a:spAutoFit/>
          </a:bodyPr>
          <a:lstStyle/>
          <a:p>
            <a:pPr marL="0" lvl="0" indent="0" algn="l">
              <a:lnSpc>
                <a:spcPts val="3920"/>
              </a:lnSpc>
            </a:pPr>
            <a:r>
              <a:rPr lang="en-US" sz="4000" b="1" dirty="0">
                <a:solidFill>
                  <a:srgbClr val="000000"/>
                </a:solidFill>
                <a:latin typeface="Calibri"/>
                <a:ea typeface="Calibri"/>
                <a:cs typeface="Calibri"/>
                <a:sym typeface="Touvlo Bold"/>
              </a:rPr>
              <a:t>n</a:t>
            </a:r>
            <a:r>
              <a:rPr lang="en-US" sz="4000" b="1" u="none" dirty="0">
                <a:solidFill>
                  <a:srgbClr val="000000"/>
                </a:solidFill>
                <a:latin typeface="Calibri"/>
                <a:ea typeface="Calibri"/>
                <a:cs typeface="Calibri"/>
                <a:sym typeface="Touvlo Bold"/>
              </a:rPr>
              <a:t>ell.gray@london.msf.org</a:t>
            </a:r>
          </a:p>
        </p:txBody>
      </p:sp>
      <p:sp>
        <p:nvSpPr>
          <p:cNvPr id="5" name="TextBox 4">
            <a:extLst>
              <a:ext uri="{FF2B5EF4-FFF2-40B4-BE49-F238E27FC236}">
                <a16:creationId xmlns:a16="http://schemas.microsoft.com/office/drawing/2014/main" id="{28B7259D-1409-BC2C-A5B8-2AB1F39BD92F}"/>
              </a:ext>
            </a:extLst>
          </p:cNvPr>
          <p:cNvSpPr txBox="1"/>
          <p:nvPr/>
        </p:nvSpPr>
        <p:spPr>
          <a:xfrm>
            <a:off x="2759082" y="9341159"/>
            <a:ext cx="13650507" cy="916854"/>
          </a:xfrm>
          <a:prstGeom prst="rect">
            <a:avLst/>
          </a:prstGeom>
          <a:solidFill>
            <a:schemeClr val="bg1"/>
          </a:solidFill>
        </p:spPr>
        <p:txBody>
          <a:bodyPr wrap="square">
            <a:spAutoFit/>
          </a:bodyPr>
          <a:lstStyle/>
          <a:p>
            <a:pPr>
              <a:lnSpc>
                <a:spcPct val="115000"/>
              </a:lnSpc>
              <a:spcAft>
                <a:spcPts val="800"/>
              </a:spcAft>
              <a:buNone/>
            </a:pPr>
            <a:r>
              <a:rPr lang="en-GB" sz="2400" kern="100" dirty="0">
                <a:effectLst/>
                <a:latin typeface="Calibri" panose="020F0502020204030204" pitchFamily="34" charset="0"/>
                <a:ea typeface="Aptos" panose="020B0004020202020204" pitchFamily="34" charset="0"/>
                <a:cs typeface="Times New Roman" panose="02020603050405020304" pitchFamily="18" charset="0"/>
              </a:rPr>
              <a:t>This study was approved by Médecins Sans Frontières Ethical Review Board, King's College London Research Ethics Committee, and the </a:t>
            </a:r>
            <a:r>
              <a:rPr lang="en-GB" sz="2400" kern="100" dirty="0" err="1">
                <a:effectLst/>
                <a:latin typeface="Calibri" panose="020F0502020204030204" pitchFamily="34" charset="0"/>
                <a:ea typeface="Aptos" panose="020B0004020202020204" pitchFamily="34" charset="0"/>
                <a:cs typeface="Times New Roman" panose="02020603050405020304" pitchFamily="18" charset="0"/>
              </a:rPr>
              <a:t>Comité</a:t>
            </a:r>
            <a:r>
              <a:rPr lang="en-GB" sz="2400" kern="100" dirty="0">
                <a:effectLst/>
                <a:latin typeface="Calibri" panose="020F0502020204030204" pitchFamily="34" charset="0"/>
                <a:ea typeface="Aptos" panose="020B0004020202020204" pitchFamily="34" charset="0"/>
                <a:cs typeface="Times New Roman" panose="02020603050405020304" pitchFamily="18" charset="0"/>
              </a:rPr>
              <a:t> National de </a:t>
            </a:r>
            <a:r>
              <a:rPr lang="en-GB" sz="2400" kern="100" dirty="0" err="1">
                <a:effectLst/>
                <a:latin typeface="Calibri" panose="020F0502020204030204" pitchFamily="34" charset="0"/>
                <a:ea typeface="Aptos" panose="020B0004020202020204" pitchFamily="34" charset="0"/>
                <a:cs typeface="Times New Roman" panose="02020603050405020304" pitchFamily="18" charset="0"/>
              </a:rPr>
              <a:t>Bioéthique</a:t>
            </a:r>
            <a:r>
              <a:rPr lang="en-GB" sz="2400" kern="100" dirty="0">
                <a:effectLst/>
                <a:latin typeface="Calibri" panose="020F0502020204030204" pitchFamily="34" charset="0"/>
                <a:ea typeface="Aptos" panose="020B0004020202020204" pitchFamily="34" charset="0"/>
                <a:cs typeface="Times New Roman" panose="02020603050405020304" pitchFamily="18" charset="0"/>
              </a:rPr>
              <a:t> au Tchad. </a:t>
            </a:r>
            <a:endParaRPr lang="fr-FR" sz="2400" kern="100" dirty="0">
              <a:effectLst/>
              <a:latin typeface="Calibri" panose="020F0502020204030204" pitchFamily="34" charset="0"/>
              <a:ea typeface="Aptos" panose="020B0004020202020204" pitchFamily="34" charset="0"/>
              <a:cs typeface="Times New Roman" panose="02020603050405020304" pitchFamily="18" charset="0"/>
            </a:endParaRPr>
          </a:p>
        </p:txBody>
      </p:sp>
      <p:sp>
        <p:nvSpPr>
          <p:cNvPr id="8" name="TextBox 7">
            <a:extLst>
              <a:ext uri="{FF2B5EF4-FFF2-40B4-BE49-F238E27FC236}">
                <a16:creationId xmlns:a16="http://schemas.microsoft.com/office/drawing/2014/main" id="{EC178B58-D282-B6D0-350E-F3B7A5837B73}"/>
              </a:ext>
            </a:extLst>
          </p:cNvPr>
          <p:cNvSpPr txBox="1"/>
          <p:nvPr/>
        </p:nvSpPr>
        <p:spPr>
          <a:xfrm>
            <a:off x="12042316" y="6022353"/>
            <a:ext cx="6246010" cy="2874826"/>
          </a:xfrm>
          <a:prstGeom prst="rect">
            <a:avLst/>
          </a:prstGeom>
          <a:solidFill>
            <a:schemeClr val="bg1"/>
          </a:solidFill>
        </p:spPr>
        <p:txBody>
          <a:bodyPr wrap="square" lIns="180000">
            <a:spAutoFit/>
          </a:bodyPr>
          <a:lstStyle/>
          <a:p>
            <a:pPr>
              <a:lnSpc>
                <a:spcPct val="115000"/>
              </a:lnSpc>
              <a:spcAft>
                <a:spcPts val="600"/>
              </a:spcAft>
            </a:pPr>
            <a:endParaRPr lang="en-US" sz="2500" b="1" kern="100" dirty="0">
              <a:latin typeface="Calibri" panose="020F0502020204030204" pitchFamily="34" charset="0"/>
              <a:ea typeface="Aptos" panose="020B0004020202020204" pitchFamily="34" charset="0"/>
              <a:cs typeface="Times New Roman" panose="02020603050405020304" pitchFamily="18" charset="0"/>
            </a:endParaRPr>
          </a:p>
          <a:p>
            <a:pPr>
              <a:lnSpc>
                <a:spcPct val="115000"/>
              </a:lnSpc>
              <a:spcAft>
                <a:spcPts val="600"/>
              </a:spcAft>
            </a:pPr>
            <a:r>
              <a:rPr lang="en-US" sz="2500" b="1" kern="100" dirty="0">
                <a:latin typeface="Calibri" panose="020F0502020204030204" pitchFamily="34" charset="0"/>
                <a:ea typeface="Aptos" panose="020B0004020202020204" pitchFamily="34" charset="0"/>
                <a:cs typeface="Times New Roman" panose="02020603050405020304" pitchFamily="18" charset="0"/>
              </a:rPr>
              <a:t>Kings College, London</a:t>
            </a:r>
            <a:r>
              <a:rPr lang="en-US" sz="2500" kern="100" dirty="0">
                <a:latin typeface="Calibri" panose="020F0502020204030204" pitchFamily="34" charset="0"/>
                <a:ea typeface="Aptos" panose="020B0004020202020204" pitchFamily="34" charset="0"/>
                <a:cs typeface="Times New Roman" panose="02020603050405020304" pitchFamily="18" charset="0"/>
              </a:rPr>
              <a:t>: Ann Kelly &amp; Clare Herrick </a:t>
            </a:r>
          </a:p>
          <a:p>
            <a:pPr>
              <a:lnSpc>
                <a:spcPct val="115000"/>
              </a:lnSpc>
              <a:spcAft>
                <a:spcPts val="600"/>
              </a:spcAft>
            </a:pPr>
            <a:r>
              <a:rPr lang="fr-FR" sz="2500" b="1" kern="100" dirty="0">
                <a:latin typeface="Calibri" panose="020F0502020204030204" pitchFamily="34" charset="0"/>
                <a:ea typeface="Aptos" panose="020B0004020202020204" pitchFamily="34" charset="0"/>
                <a:cs typeface="Times New Roman" panose="02020603050405020304" pitchFamily="18" charset="0"/>
              </a:rPr>
              <a:t>Centre de Recherche en Anthropologie et Sciences Humaines, Ndjamena:  </a:t>
            </a:r>
            <a:r>
              <a:rPr lang="en-US" sz="2500" kern="100" dirty="0" err="1">
                <a:latin typeface="Calibri" panose="020F0502020204030204" pitchFamily="34" charset="0"/>
                <a:ea typeface="Aptos" panose="020B0004020202020204" pitchFamily="34" charset="0"/>
                <a:cs typeface="Times New Roman" panose="02020603050405020304" pitchFamily="18" charset="0"/>
              </a:rPr>
              <a:t>Neneck</a:t>
            </a:r>
            <a:r>
              <a:rPr lang="en-US" sz="2500" kern="100" dirty="0">
                <a:latin typeface="Calibri" panose="020F0502020204030204" pitchFamily="34" charset="0"/>
                <a:ea typeface="Aptos" panose="020B0004020202020204" pitchFamily="34" charset="0"/>
                <a:cs typeface="Times New Roman" panose="02020603050405020304" pitchFamily="18" charset="0"/>
              </a:rPr>
              <a:t> Allah-</a:t>
            </a:r>
            <a:r>
              <a:rPr lang="en-US" sz="2500" kern="100" dirty="0" err="1">
                <a:latin typeface="Calibri" panose="020F0502020204030204" pitchFamily="34" charset="0"/>
                <a:ea typeface="Aptos" panose="020B0004020202020204" pitchFamily="34" charset="0"/>
                <a:cs typeface="Times New Roman" panose="02020603050405020304" pitchFamily="18" charset="0"/>
              </a:rPr>
              <a:t>Kauis</a:t>
            </a:r>
            <a:r>
              <a:rPr lang="en-US" sz="2500" kern="100" dirty="0">
                <a:latin typeface="Calibri" panose="020F0502020204030204" pitchFamily="34" charset="0"/>
                <a:ea typeface="Aptos" panose="020B0004020202020204" pitchFamily="34" charset="0"/>
                <a:cs typeface="Times New Roman" panose="02020603050405020304" pitchFamily="18" charset="0"/>
              </a:rPr>
              <a:t> </a:t>
            </a:r>
            <a:endParaRPr lang="fr-FR" sz="2500" kern="100" dirty="0">
              <a:latin typeface="Calibri" panose="020F0502020204030204" pitchFamily="34" charset="0"/>
              <a:ea typeface="Aptos" panose="020B0004020202020204" pitchFamily="34" charset="0"/>
              <a:cs typeface="Times New Roman" panose="02020603050405020304" pitchFamily="18"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Picture 4" descr="See The Media's Disconnect On Climate Change And Extreme Weather ...">
            <a:extLst>
              <a:ext uri="{FF2B5EF4-FFF2-40B4-BE49-F238E27FC236}">
                <a16:creationId xmlns:a16="http://schemas.microsoft.com/office/drawing/2014/main" id="{C8CC649C-2339-401D-5D45-3ACBC2A385F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27927" r="9529"/>
          <a:stretch/>
        </p:blipFill>
        <p:spPr bwMode="auto">
          <a:xfrm>
            <a:off x="12649135" y="4983076"/>
            <a:ext cx="5475270" cy="4552217"/>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NAT-GEO-2">
            <a:extLst>
              <a:ext uri="{FF2B5EF4-FFF2-40B4-BE49-F238E27FC236}">
                <a16:creationId xmlns:a16="http://schemas.microsoft.com/office/drawing/2014/main" id="{180FEFCF-623F-95D1-4DAD-0CFA9EE5E62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l="7969" r="7399" b="-1"/>
          <a:stretch/>
        </p:blipFill>
        <p:spPr bwMode="auto">
          <a:xfrm>
            <a:off x="295097" y="255680"/>
            <a:ext cx="5692326" cy="9775644"/>
          </a:xfrm>
          <a:prstGeom prst="rect">
            <a:avLst/>
          </a:prstGeom>
          <a:noFill/>
          <a:extLst>
            <a:ext uri="{909E8E84-426E-40DD-AFC4-6F175D3DCCD1}">
              <a14:hiddenFill xmlns:a14="http://schemas.microsoft.com/office/drawing/2010/main">
                <a:solidFill>
                  <a:srgbClr val="FFFFFF"/>
                </a:solidFill>
              </a14:hiddenFill>
            </a:ext>
          </a:extLst>
        </p:spPr>
      </p:pic>
      <p:grpSp>
        <p:nvGrpSpPr>
          <p:cNvPr id="4" name="Group 4"/>
          <p:cNvGrpSpPr/>
          <p:nvPr/>
        </p:nvGrpSpPr>
        <p:grpSpPr>
          <a:xfrm rot="-5400000">
            <a:off x="-5014748" y="5014748"/>
            <a:ext cx="10287000" cy="257505"/>
            <a:chOff x="0" y="0"/>
            <a:chExt cx="2709333" cy="67820"/>
          </a:xfrm>
        </p:grpSpPr>
        <p:sp>
          <p:nvSpPr>
            <p:cNvPr id="5" name="Freeform 5"/>
            <p:cNvSpPr/>
            <p:nvPr/>
          </p:nvSpPr>
          <p:spPr>
            <a:xfrm>
              <a:off x="0" y="0"/>
              <a:ext cx="2709333" cy="67820"/>
            </a:xfrm>
            <a:custGeom>
              <a:avLst/>
              <a:gdLst/>
              <a:ahLst/>
              <a:cxnLst/>
              <a:rect l="l" t="t" r="r" b="b"/>
              <a:pathLst>
                <a:path w="2709333" h="67820">
                  <a:moveTo>
                    <a:pt x="0" y="0"/>
                  </a:moveTo>
                  <a:lnTo>
                    <a:pt x="2709333" y="0"/>
                  </a:lnTo>
                  <a:lnTo>
                    <a:pt x="2709333" y="67820"/>
                  </a:lnTo>
                  <a:lnTo>
                    <a:pt x="0" y="67820"/>
                  </a:lnTo>
                  <a:close/>
                </a:path>
              </a:pathLst>
            </a:custGeom>
            <a:solidFill>
              <a:srgbClr val="F10808"/>
            </a:solidFill>
          </p:spPr>
          <p:txBody>
            <a:bodyPr/>
            <a:lstStyle/>
            <a:p>
              <a:endParaRPr lang="fr-FR"/>
            </a:p>
          </p:txBody>
        </p:sp>
        <p:sp>
          <p:nvSpPr>
            <p:cNvPr id="6" name="TextBox 6"/>
            <p:cNvSpPr txBox="1"/>
            <p:nvPr/>
          </p:nvSpPr>
          <p:spPr>
            <a:xfrm>
              <a:off x="0" y="-38100"/>
              <a:ext cx="2709333" cy="105920"/>
            </a:xfrm>
            <a:prstGeom prst="rect">
              <a:avLst/>
            </a:prstGeom>
          </p:spPr>
          <p:txBody>
            <a:bodyPr lIns="50800" tIns="50800" rIns="50800" bIns="50800" rtlCol="0" anchor="ctr"/>
            <a:lstStyle/>
            <a:p>
              <a:pPr algn="ctr">
                <a:lnSpc>
                  <a:spcPts val="3079"/>
                </a:lnSpc>
              </a:pPr>
              <a:endParaRPr/>
            </a:p>
          </p:txBody>
        </p:sp>
      </p:grpSp>
      <p:grpSp>
        <p:nvGrpSpPr>
          <p:cNvPr id="11" name="Group 11"/>
          <p:cNvGrpSpPr/>
          <p:nvPr/>
        </p:nvGrpSpPr>
        <p:grpSpPr>
          <a:xfrm rot="5400000">
            <a:off x="8552507" y="551507"/>
            <a:ext cx="1182986" cy="18288000"/>
            <a:chOff x="0" y="0"/>
            <a:chExt cx="311568" cy="4816593"/>
          </a:xfrm>
        </p:grpSpPr>
        <p:sp>
          <p:nvSpPr>
            <p:cNvPr id="12" name="Freeform 12"/>
            <p:cNvSpPr/>
            <p:nvPr/>
          </p:nvSpPr>
          <p:spPr>
            <a:xfrm>
              <a:off x="0" y="0"/>
              <a:ext cx="311568" cy="4816592"/>
            </a:xfrm>
            <a:custGeom>
              <a:avLst/>
              <a:gdLst/>
              <a:ahLst/>
              <a:cxnLst/>
              <a:rect l="l" t="t" r="r" b="b"/>
              <a:pathLst>
                <a:path w="311568" h="4816592">
                  <a:moveTo>
                    <a:pt x="0" y="0"/>
                  </a:moveTo>
                  <a:lnTo>
                    <a:pt x="311568" y="0"/>
                  </a:lnTo>
                  <a:lnTo>
                    <a:pt x="311568" y="4816592"/>
                  </a:lnTo>
                  <a:lnTo>
                    <a:pt x="0" y="4816592"/>
                  </a:lnTo>
                  <a:close/>
                </a:path>
              </a:pathLst>
            </a:custGeom>
            <a:solidFill>
              <a:srgbClr val="FFFFFF"/>
            </a:solidFill>
          </p:spPr>
          <p:txBody>
            <a:bodyPr/>
            <a:lstStyle/>
            <a:p>
              <a:endParaRPr lang="fr-FR"/>
            </a:p>
          </p:txBody>
        </p:sp>
        <p:sp>
          <p:nvSpPr>
            <p:cNvPr id="13" name="TextBox 13"/>
            <p:cNvSpPr txBox="1"/>
            <p:nvPr/>
          </p:nvSpPr>
          <p:spPr>
            <a:xfrm>
              <a:off x="0" y="171450"/>
              <a:ext cx="311568" cy="4645143"/>
            </a:xfrm>
            <a:prstGeom prst="rect">
              <a:avLst/>
            </a:prstGeom>
          </p:spPr>
          <p:txBody>
            <a:bodyPr lIns="50800" tIns="50800" rIns="50800" bIns="50800" rtlCol="0" anchor="ctr"/>
            <a:lstStyle/>
            <a:p>
              <a:pPr marL="0" lvl="0" indent="0" algn="l">
                <a:lnSpc>
                  <a:spcPts val="8499"/>
                </a:lnSpc>
                <a:spcBef>
                  <a:spcPct val="0"/>
                </a:spcBef>
              </a:pPr>
              <a:endParaRPr/>
            </a:p>
          </p:txBody>
        </p:sp>
      </p:grpSp>
      <p:sp>
        <p:nvSpPr>
          <p:cNvPr id="14" name="Freeform 14"/>
          <p:cNvSpPr/>
          <p:nvPr/>
        </p:nvSpPr>
        <p:spPr>
          <a:xfrm>
            <a:off x="-539" y="9176004"/>
            <a:ext cx="2752375" cy="1028700"/>
          </a:xfrm>
          <a:custGeom>
            <a:avLst/>
            <a:gdLst/>
            <a:ahLst/>
            <a:cxnLst/>
            <a:rect l="l" t="t" r="r" b="b"/>
            <a:pathLst>
              <a:path w="2752375" h="1028700">
                <a:moveTo>
                  <a:pt x="0" y="0"/>
                </a:moveTo>
                <a:lnTo>
                  <a:pt x="2752375" y="0"/>
                </a:lnTo>
                <a:lnTo>
                  <a:pt x="2752375" y="1028700"/>
                </a:lnTo>
                <a:lnTo>
                  <a:pt x="0" y="1028700"/>
                </a:lnTo>
                <a:lnTo>
                  <a:pt x="0" y="0"/>
                </a:lnTo>
                <a:close/>
              </a:path>
            </a:pathLst>
          </a:custGeom>
          <a:blipFill>
            <a:blip r:embed="rId5"/>
            <a:stretch>
              <a:fillRect/>
            </a:stretch>
          </a:blipFill>
        </p:spPr>
        <p:txBody>
          <a:bodyPr/>
          <a:lstStyle/>
          <a:p>
            <a:endParaRPr lang="fr-FR"/>
          </a:p>
        </p:txBody>
      </p:sp>
      <p:grpSp>
        <p:nvGrpSpPr>
          <p:cNvPr id="15" name="Group 15"/>
          <p:cNvGrpSpPr/>
          <p:nvPr/>
        </p:nvGrpSpPr>
        <p:grpSpPr>
          <a:xfrm>
            <a:off x="16565291" y="9104014"/>
            <a:ext cx="1722709" cy="1182986"/>
            <a:chOff x="0" y="0"/>
            <a:chExt cx="1463276" cy="1004833"/>
          </a:xfrm>
        </p:grpSpPr>
        <p:sp>
          <p:nvSpPr>
            <p:cNvPr id="16" name="Freeform 16"/>
            <p:cNvSpPr/>
            <p:nvPr/>
          </p:nvSpPr>
          <p:spPr>
            <a:xfrm>
              <a:off x="0" y="0"/>
              <a:ext cx="1463276" cy="1004833"/>
            </a:xfrm>
            <a:custGeom>
              <a:avLst/>
              <a:gdLst/>
              <a:ahLst/>
              <a:cxnLst/>
              <a:rect l="l" t="t" r="r" b="b"/>
              <a:pathLst>
                <a:path w="1463276" h="1004833">
                  <a:moveTo>
                    <a:pt x="0" y="0"/>
                  </a:moveTo>
                  <a:lnTo>
                    <a:pt x="1463276" y="0"/>
                  </a:lnTo>
                  <a:lnTo>
                    <a:pt x="1463276" y="1004833"/>
                  </a:lnTo>
                  <a:lnTo>
                    <a:pt x="0" y="1004833"/>
                  </a:lnTo>
                  <a:close/>
                </a:path>
              </a:pathLst>
            </a:custGeom>
            <a:blipFill>
              <a:blip r:embed="rId6"/>
              <a:stretch>
                <a:fillRect l="-32" r="-32"/>
              </a:stretch>
            </a:blipFill>
          </p:spPr>
          <p:txBody>
            <a:bodyPr/>
            <a:lstStyle/>
            <a:p>
              <a:endParaRPr lang="fr-FR"/>
            </a:p>
          </p:txBody>
        </p:sp>
      </p:grpSp>
      <p:pic>
        <p:nvPicPr>
          <p:cNvPr id="17" name="Picture 16">
            <a:extLst>
              <a:ext uri="{FF2B5EF4-FFF2-40B4-BE49-F238E27FC236}">
                <a16:creationId xmlns:a16="http://schemas.microsoft.com/office/drawing/2014/main" id="{3C159332-405D-40EA-95ED-164170219322}"/>
              </a:ext>
            </a:extLst>
          </p:cNvPr>
          <p:cNvPicPr>
            <a:picLocks noChangeAspect="1"/>
          </p:cNvPicPr>
          <p:nvPr/>
        </p:nvPicPr>
        <p:blipFill>
          <a:blip r:embed="rId7"/>
          <a:srcRect t="884" r="2" b="2"/>
          <a:stretch/>
        </p:blipFill>
        <p:spPr>
          <a:xfrm>
            <a:off x="6068824" y="255680"/>
            <a:ext cx="6275564" cy="4542700"/>
          </a:xfrm>
          <a:prstGeom prst="rect">
            <a:avLst/>
          </a:prstGeom>
        </p:spPr>
      </p:pic>
      <p:pic>
        <p:nvPicPr>
          <p:cNvPr id="19" name="Picture 6" descr="Newspaper headlines: 'Climate code red' and 'top A-level grades soar'">
            <a:extLst>
              <a:ext uri="{FF2B5EF4-FFF2-40B4-BE49-F238E27FC236}">
                <a16:creationId xmlns:a16="http://schemas.microsoft.com/office/drawing/2014/main" id="{91586D7A-83A1-C32B-5D37-D98BEF9C2B1A}"/>
              </a:ext>
            </a:extLst>
          </p:cNvPr>
          <p:cNvPicPr>
            <a:picLocks noChangeAspect="1" noChangeArrowheads="1"/>
          </p:cNvPicPr>
          <p:nvPr/>
        </p:nvPicPr>
        <p:blipFill>
          <a:blip r:embed="rId8">
            <a:extLst>
              <a:ext uri="{28A0092B-C50C-407E-A947-70E740481C1C}">
                <a14:useLocalDpi xmlns:a14="http://schemas.microsoft.com/office/drawing/2010/main" val="0"/>
              </a:ext>
            </a:extLst>
          </a:blip>
          <a:srcRect l="30155" r="6577" b="3"/>
          <a:stretch/>
        </p:blipFill>
        <p:spPr bwMode="auto">
          <a:xfrm>
            <a:off x="6206314" y="4897507"/>
            <a:ext cx="6138073" cy="4723357"/>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2" descr="In the Canadian high Arctic, a polar bear negotiates what was once solid ice.">
            <a:extLst>
              <a:ext uri="{FF2B5EF4-FFF2-40B4-BE49-F238E27FC236}">
                <a16:creationId xmlns:a16="http://schemas.microsoft.com/office/drawing/2014/main" id="{604270E9-F2C7-19E8-029F-2D6E87760CE2}"/>
              </a:ext>
            </a:extLst>
          </p:cNvPr>
          <p:cNvPicPr>
            <a:picLocks noChangeAspect="1" noChangeArrowheads="1"/>
          </p:cNvPicPr>
          <p:nvPr/>
        </p:nvPicPr>
        <p:blipFill>
          <a:blip r:embed="rId9">
            <a:extLst>
              <a:ext uri="{28A0092B-C50C-407E-A947-70E740481C1C}">
                <a14:useLocalDpi xmlns:a14="http://schemas.microsoft.com/office/drawing/2010/main" val="0"/>
              </a:ext>
            </a:extLst>
          </a:blip>
          <a:srcRect t="16434" r="2" b="21204"/>
          <a:stretch/>
        </p:blipFill>
        <p:spPr bwMode="auto">
          <a:xfrm>
            <a:off x="12437451" y="276621"/>
            <a:ext cx="5692326" cy="4521759"/>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9AB3CC-698A-2A96-83F6-82AF1EBE6B1F}"/>
            </a:ext>
          </a:extLst>
        </p:cNvPr>
        <p:cNvGrpSpPr/>
        <p:nvPr/>
      </p:nvGrpSpPr>
      <p:grpSpPr>
        <a:xfrm>
          <a:off x="0" y="0"/>
          <a:ext cx="0" cy="0"/>
          <a:chOff x="0" y="0"/>
          <a:chExt cx="0" cy="0"/>
        </a:xfrm>
      </p:grpSpPr>
      <p:pic>
        <p:nvPicPr>
          <p:cNvPr id="9" name="Picture 8" descr="A map of countries/regions with different colored circles&#10;&#10;AI-generated content may be incorrect.">
            <a:extLst>
              <a:ext uri="{FF2B5EF4-FFF2-40B4-BE49-F238E27FC236}">
                <a16:creationId xmlns:a16="http://schemas.microsoft.com/office/drawing/2014/main" id="{76C2A662-BC87-33D3-B7B7-F66C01503B09}"/>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826254" y="1216399"/>
            <a:ext cx="10312639" cy="7723021"/>
          </a:xfrm>
          <a:prstGeom prst="rect">
            <a:avLst/>
          </a:prstGeom>
          <a:noFill/>
          <a:ln>
            <a:noFill/>
          </a:ln>
        </p:spPr>
      </p:pic>
      <p:pic>
        <p:nvPicPr>
          <p:cNvPr id="1026" name="Picture 2">
            <a:extLst>
              <a:ext uri="{FF2B5EF4-FFF2-40B4-BE49-F238E27FC236}">
                <a16:creationId xmlns:a16="http://schemas.microsoft.com/office/drawing/2014/main" id="{A293F8CE-E3EC-E7A7-4253-7807D870A116}"/>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69300" y="569354"/>
            <a:ext cx="7272337" cy="10287000"/>
          </a:xfrm>
          <a:prstGeom prst="rect">
            <a:avLst/>
          </a:prstGeom>
          <a:noFill/>
          <a:extLst>
            <a:ext uri="{909E8E84-426E-40DD-AFC4-6F175D3DCCD1}">
              <a14:hiddenFill xmlns:a14="http://schemas.microsoft.com/office/drawing/2010/main">
                <a:solidFill>
                  <a:srgbClr val="FFFFFF"/>
                </a:solidFill>
              </a14:hiddenFill>
            </a:ext>
          </a:extLst>
        </p:spPr>
      </p:pic>
      <p:grpSp>
        <p:nvGrpSpPr>
          <p:cNvPr id="4" name="Group 4">
            <a:extLst>
              <a:ext uri="{FF2B5EF4-FFF2-40B4-BE49-F238E27FC236}">
                <a16:creationId xmlns:a16="http://schemas.microsoft.com/office/drawing/2014/main" id="{DB6B56B2-73A7-8C64-67DA-025C1AD68477}"/>
              </a:ext>
            </a:extLst>
          </p:cNvPr>
          <p:cNvGrpSpPr/>
          <p:nvPr/>
        </p:nvGrpSpPr>
        <p:grpSpPr>
          <a:xfrm rot="-5400000">
            <a:off x="-5014748" y="5014748"/>
            <a:ext cx="10287000" cy="257505"/>
            <a:chOff x="0" y="0"/>
            <a:chExt cx="2709333" cy="67820"/>
          </a:xfrm>
        </p:grpSpPr>
        <p:sp>
          <p:nvSpPr>
            <p:cNvPr id="5" name="Freeform 5">
              <a:extLst>
                <a:ext uri="{FF2B5EF4-FFF2-40B4-BE49-F238E27FC236}">
                  <a16:creationId xmlns:a16="http://schemas.microsoft.com/office/drawing/2014/main" id="{AF77EC0A-1615-4548-327E-081B6065688C}"/>
                </a:ext>
              </a:extLst>
            </p:cNvPr>
            <p:cNvSpPr/>
            <p:nvPr/>
          </p:nvSpPr>
          <p:spPr>
            <a:xfrm>
              <a:off x="0" y="0"/>
              <a:ext cx="2709333" cy="67820"/>
            </a:xfrm>
            <a:custGeom>
              <a:avLst/>
              <a:gdLst/>
              <a:ahLst/>
              <a:cxnLst/>
              <a:rect l="l" t="t" r="r" b="b"/>
              <a:pathLst>
                <a:path w="2709333" h="67820">
                  <a:moveTo>
                    <a:pt x="0" y="0"/>
                  </a:moveTo>
                  <a:lnTo>
                    <a:pt x="2709333" y="0"/>
                  </a:lnTo>
                  <a:lnTo>
                    <a:pt x="2709333" y="67820"/>
                  </a:lnTo>
                  <a:lnTo>
                    <a:pt x="0" y="67820"/>
                  </a:lnTo>
                  <a:close/>
                </a:path>
              </a:pathLst>
            </a:custGeom>
            <a:solidFill>
              <a:srgbClr val="F10808"/>
            </a:solidFill>
          </p:spPr>
          <p:txBody>
            <a:bodyPr/>
            <a:lstStyle/>
            <a:p>
              <a:endParaRPr lang="fr-FR"/>
            </a:p>
          </p:txBody>
        </p:sp>
        <p:sp>
          <p:nvSpPr>
            <p:cNvPr id="6" name="TextBox 6">
              <a:extLst>
                <a:ext uri="{FF2B5EF4-FFF2-40B4-BE49-F238E27FC236}">
                  <a16:creationId xmlns:a16="http://schemas.microsoft.com/office/drawing/2014/main" id="{2773BC81-E4AB-90A8-924A-7DF57F2FF459}"/>
                </a:ext>
              </a:extLst>
            </p:cNvPr>
            <p:cNvSpPr txBox="1"/>
            <p:nvPr/>
          </p:nvSpPr>
          <p:spPr>
            <a:xfrm>
              <a:off x="0" y="-38100"/>
              <a:ext cx="2709333" cy="105920"/>
            </a:xfrm>
            <a:prstGeom prst="rect">
              <a:avLst/>
            </a:prstGeom>
          </p:spPr>
          <p:txBody>
            <a:bodyPr lIns="50800" tIns="50800" rIns="50800" bIns="50800" rtlCol="0" anchor="ctr"/>
            <a:lstStyle/>
            <a:p>
              <a:pPr algn="ctr">
                <a:lnSpc>
                  <a:spcPts val="3079"/>
                </a:lnSpc>
              </a:pPr>
              <a:endParaRPr/>
            </a:p>
          </p:txBody>
        </p:sp>
      </p:grpSp>
      <p:sp>
        <p:nvSpPr>
          <p:cNvPr id="7" name="TextBox 7">
            <a:extLst>
              <a:ext uri="{FF2B5EF4-FFF2-40B4-BE49-F238E27FC236}">
                <a16:creationId xmlns:a16="http://schemas.microsoft.com/office/drawing/2014/main" id="{85AE5E98-9A29-181F-E2D9-B342D9845206}"/>
              </a:ext>
            </a:extLst>
          </p:cNvPr>
          <p:cNvSpPr txBox="1"/>
          <p:nvPr/>
        </p:nvSpPr>
        <p:spPr>
          <a:xfrm>
            <a:off x="342122" y="82296"/>
            <a:ext cx="17488679" cy="1300356"/>
          </a:xfrm>
          <a:prstGeom prst="rect">
            <a:avLst/>
          </a:prstGeom>
          <a:solidFill>
            <a:schemeClr val="bg1"/>
          </a:solidFill>
        </p:spPr>
        <p:txBody>
          <a:bodyPr wrap="square" lIns="0" tIns="0" rIns="0" bIns="0" rtlCol="0" anchor="t">
            <a:spAutoFit/>
          </a:bodyPr>
          <a:lstStyle/>
          <a:p>
            <a:r>
              <a:rPr lang="en-US" sz="8450" b="1" dirty="0">
                <a:solidFill>
                  <a:srgbClr val="FF0000"/>
                </a:solidFill>
                <a:latin typeface="Calibri"/>
                <a:ea typeface="Calibri"/>
                <a:cs typeface="Calibri"/>
                <a:sym typeface="Proxima Nova Condensed Bold"/>
              </a:rPr>
              <a:t> Context:</a:t>
            </a:r>
            <a:endParaRPr lang="en-US" sz="8450" b="1" dirty="0">
              <a:solidFill>
                <a:srgbClr val="000000"/>
              </a:solidFill>
              <a:latin typeface="Calibri"/>
              <a:ea typeface="Calibri"/>
              <a:cs typeface="Calibri"/>
              <a:sym typeface="Proxima Nova Condensed Bold"/>
            </a:endParaRPr>
          </a:p>
        </p:txBody>
      </p:sp>
      <p:grpSp>
        <p:nvGrpSpPr>
          <p:cNvPr id="11" name="Group 11">
            <a:extLst>
              <a:ext uri="{FF2B5EF4-FFF2-40B4-BE49-F238E27FC236}">
                <a16:creationId xmlns:a16="http://schemas.microsoft.com/office/drawing/2014/main" id="{577E9297-4210-8879-BA10-AD5DA123A548}"/>
              </a:ext>
            </a:extLst>
          </p:cNvPr>
          <p:cNvGrpSpPr/>
          <p:nvPr/>
        </p:nvGrpSpPr>
        <p:grpSpPr>
          <a:xfrm rot="5400000">
            <a:off x="8552507" y="633804"/>
            <a:ext cx="1182986" cy="18288000"/>
            <a:chOff x="0" y="0"/>
            <a:chExt cx="311568" cy="4816593"/>
          </a:xfrm>
        </p:grpSpPr>
        <p:sp>
          <p:nvSpPr>
            <p:cNvPr id="12" name="Freeform 12">
              <a:extLst>
                <a:ext uri="{FF2B5EF4-FFF2-40B4-BE49-F238E27FC236}">
                  <a16:creationId xmlns:a16="http://schemas.microsoft.com/office/drawing/2014/main" id="{9C581429-D7CE-E0AC-52AA-F9C9F890B3C8}"/>
                </a:ext>
              </a:extLst>
            </p:cNvPr>
            <p:cNvSpPr/>
            <p:nvPr/>
          </p:nvSpPr>
          <p:spPr>
            <a:xfrm>
              <a:off x="0" y="0"/>
              <a:ext cx="311568" cy="4816592"/>
            </a:xfrm>
            <a:custGeom>
              <a:avLst/>
              <a:gdLst/>
              <a:ahLst/>
              <a:cxnLst/>
              <a:rect l="l" t="t" r="r" b="b"/>
              <a:pathLst>
                <a:path w="311568" h="4816592">
                  <a:moveTo>
                    <a:pt x="0" y="0"/>
                  </a:moveTo>
                  <a:lnTo>
                    <a:pt x="311568" y="0"/>
                  </a:lnTo>
                  <a:lnTo>
                    <a:pt x="311568" y="4816592"/>
                  </a:lnTo>
                  <a:lnTo>
                    <a:pt x="0" y="4816592"/>
                  </a:lnTo>
                  <a:close/>
                </a:path>
              </a:pathLst>
            </a:custGeom>
            <a:solidFill>
              <a:srgbClr val="FFFFFF"/>
            </a:solidFill>
          </p:spPr>
          <p:txBody>
            <a:bodyPr/>
            <a:lstStyle/>
            <a:p>
              <a:endParaRPr lang="fr-FR"/>
            </a:p>
          </p:txBody>
        </p:sp>
        <p:sp>
          <p:nvSpPr>
            <p:cNvPr id="13" name="TextBox 13">
              <a:extLst>
                <a:ext uri="{FF2B5EF4-FFF2-40B4-BE49-F238E27FC236}">
                  <a16:creationId xmlns:a16="http://schemas.microsoft.com/office/drawing/2014/main" id="{72819748-1B2B-6497-81F1-B9E6AF878A6C}"/>
                </a:ext>
              </a:extLst>
            </p:cNvPr>
            <p:cNvSpPr txBox="1"/>
            <p:nvPr/>
          </p:nvSpPr>
          <p:spPr>
            <a:xfrm>
              <a:off x="0" y="171450"/>
              <a:ext cx="311568" cy="4645143"/>
            </a:xfrm>
            <a:prstGeom prst="rect">
              <a:avLst/>
            </a:prstGeom>
          </p:spPr>
          <p:txBody>
            <a:bodyPr lIns="50800" tIns="50800" rIns="50800" bIns="50800" rtlCol="0" anchor="ctr"/>
            <a:lstStyle/>
            <a:p>
              <a:pPr marL="0" lvl="0" indent="0" algn="l">
                <a:lnSpc>
                  <a:spcPts val="8499"/>
                </a:lnSpc>
                <a:spcBef>
                  <a:spcPct val="0"/>
                </a:spcBef>
              </a:pPr>
              <a:endParaRPr/>
            </a:p>
          </p:txBody>
        </p:sp>
      </p:grpSp>
      <p:sp>
        <p:nvSpPr>
          <p:cNvPr id="14" name="Freeform 14">
            <a:extLst>
              <a:ext uri="{FF2B5EF4-FFF2-40B4-BE49-F238E27FC236}">
                <a16:creationId xmlns:a16="http://schemas.microsoft.com/office/drawing/2014/main" id="{84706BBE-AD90-4770-F3C4-A17534A97B17}"/>
              </a:ext>
            </a:extLst>
          </p:cNvPr>
          <p:cNvSpPr/>
          <p:nvPr/>
        </p:nvSpPr>
        <p:spPr>
          <a:xfrm>
            <a:off x="-539" y="9176004"/>
            <a:ext cx="2752375" cy="1028700"/>
          </a:xfrm>
          <a:custGeom>
            <a:avLst/>
            <a:gdLst/>
            <a:ahLst/>
            <a:cxnLst/>
            <a:rect l="l" t="t" r="r" b="b"/>
            <a:pathLst>
              <a:path w="2752375" h="1028700">
                <a:moveTo>
                  <a:pt x="0" y="0"/>
                </a:moveTo>
                <a:lnTo>
                  <a:pt x="2752375" y="0"/>
                </a:lnTo>
                <a:lnTo>
                  <a:pt x="2752375" y="1028700"/>
                </a:lnTo>
                <a:lnTo>
                  <a:pt x="0" y="1028700"/>
                </a:lnTo>
                <a:lnTo>
                  <a:pt x="0" y="0"/>
                </a:lnTo>
                <a:close/>
              </a:path>
            </a:pathLst>
          </a:custGeom>
          <a:blipFill>
            <a:blip r:embed="rId5"/>
            <a:stretch>
              <a:fillRect/>
            </a:stretch>
          </a:blipFill>
        </p:spPr>
        <p:txBody>
          <a:bodyPr/>
          <a:lstStyle/>
          <a:p>
            <a:endParaRPr lang="fr-FR"/>
          </a:p>
        </p:txBody>
      </p:sp>
      <p:grpSp>
        <p:nvGrpSpPr>
          <p:cNvPr id="15" name="Group 15">
            <a:extLst>
              <a:ext uri="{FF2B5EF4-FFF2-40B4-BE49-F238E27FC236}">
                <a16:creationId xmlns:a16="http://schemas.microsoft.com/office/drawing/2014/main" id="{9B32921F-C21C-6F8E-6904-4470D1C7172E}"/>
              </a:ext>
            </a:extLst>
          </p:cNvPr>
          <p:cNvGrpSpPr/>
          <p:nvPr/>
        </p:nvGrpSpPr>
        <p:grpSpPr>
          <a:xfrm>
            <a:off x="16565291" y="9104014"/>
            <a:ext cx="1722709" cy="1182986"/>
            <a:chOff x="0" y="0"/>
            <a:chExt cx="1463276" cy="1004833"/>
          </a:xfrm>
        </p:grpSpPr>
        <p:sp>
          <p:nvSpPr>
            <p:cNvPr id="16" name="Freeform 16">
              <a:extLst>
                <a:ext uri="{FF2B5EF4-FFF2-40B4-BE49-F238E27FC236}">
                  <a16:creationId xmlns:a16="http://schemas.microsoft.com/office/drawing/2014/main" id="{DB532785-6CBF-D632-F055-E72471BB699B}"/>
                </a:ext>
              </a:extLst>
            </p:cNvPr>
            <p:cNvSpPr/>
            <p:nvPr/>
          </p:nvSpPr>
          <p:spPr>
            <a:xfrm>
              <a:off x="0" y="0"/>
              <a:ext cx="1463276" cy="1004833"/>
            </a:xfrm>
            <a:custGeom>
              <a:avLst/>
              <a:gdLst/>
              <a:ahLst/>
              <a:cxnLst/>
              <a:rect l="l" t="t" r="r" b="b"/>
              <a:pathLst>
                <a:path w="1463276" h="1004833">
                  <a:moveTo>
                    <a:pt x="0" y="0"/>
                  </a:moveTo>
                  <a:lnTo>
                    <a:pt x="1463276" y="0"/>
                  </a:lnTo>
                  <a:lnTo>
                    <a:pt x="1463276" y="1004833"/>
                  </a:lnTo>
                  <a:lnTo>
                    <a:pt x="0" y="1004833"/>
                  </a:lnTo>
                  <a:close/>
                </a:path>
              </a:pathLst>
            </a:custGeom>
            <a:blipFill>
              <a:blip r:embed="rId6"/>
              <a:stretch>
                <a:fillRect l="-32" r="-32"/>
              </a:stretch>
            </a:blipFill>
          </p:spPr>
          <p:txBody>
            <a:bodyPr/>
            <a:lstStyle/>
            <a:p>
              <a:endParaRPr lang="fr-FR"/>
            </a:p>
          </p:txBody>
        </p:sp>
      </p:grpSp>
      <p:sp>
        <p:nvSpPr>
          <p:cNvPr id="3" name="Oval 2">
            <a:extLst>
              <a:ext uri="{FF2B5EF4-FFF2-40B4-BE49-F238E27FC236}">
                <a16:creationId xmlns:a16="http://schemas.microsoft.com/office/drawing/2014/main" id="{6ECD0162-1C63-9EE0-BF63-017E66267745}"/>
              </a:ext>
            </a:extLst>
          </p:cNvPr>
          <p:cNvSpPr/>
          <p:nvPr/>
        </p:nvSpPr>
        <p:spPr>
          <a:xfrm>
            <a:off x="10528304" y="4349268"/>
            <a:ext cx="1625159" cy="1588463"/>
          </a:xfrm>
          <a:prstGeom prst="ellipse">
            <a:avLst/>
          </a:prstGeom>
          <a:noFill/>
          <a:ln w="4762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 name="Oval 9">
            <a:extLst>
              <a:ext uri="{FF2B5EF4-FFF2-40B4-BE49-F238E27FC236}">
                <a16:creationId xmlns:a16="http://schemas.microsoft.com/office/drawing/2014/main" id="{F4CDAA13-2156-CA6D-7A73-0EC1BB3A7811}"/>
              </a:ext>
            </a:extLst>
          </p:cNvPr>
          <p:cNvSpPr/>
          <p:nvPr/>
        </p:nvSpPr>
        <p:spPr>
          <a:xfrm>
            <a:off x="4718107" y="6781604"/>
            <a:ext cx="1625159" cy="1588463"/>
          </a:xfrm>
          <a:prstGeom prst="ellipse">
            <a:avLst/>
          </a:prstGeom>
          <a:noFill/>
          <a:ln w="4762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Tree>
    <p:extLst>
      <p:ext uri="{BB962C8B-B14F-4D97-AF65-F5344CB8AC3E}">
        <p14:creationId xmlns:p14="http://schemas.microsoft.com/office/powerpoint/2010/main" val="21570844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10"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C52E2A-3523-2A9B-CB01-1B7402FE1311}"/>
            </a:ext>
          </a:extLst>
        </p:cNvPr>
        <p:cNvGrpSpPr/>
        <p:nvPr/>
      </p:nvGrpSpPr>
      <p:grpSpPr>
        <a:xfrm>
          <a:off x="0" y="0"/>
          <a:ext cx="0" cy="0"/>
          <a:chOff x="0" y="0"/>
          <a:chExt cx="0" cy="0"/>
        </a:xfrm>
      </p:grpSpPr>
      <p:grpSp>
        <p:nvGrpSpPr>
          <p:cNvPr id="4" name="Group 4">
            <a:extLst>
              <a:ext uri="{FF2B5EF4-FFF2-40B4-BE49-F238E27FC236}">
                <a16:creationId xmlns:a16="http://schemas.microsoft.com/office/drawing/2014/main" id="{DA0F252E-7888-8F9E-113D-B0A1F80943F0}"/>
              </a:ext>
            </a:extLst>
          </p:cNvPr>
          <p:cNvGrpSpPr/>
          <p:nvPr/>
        </p:nvGrpSpPr>
        <p:grpSpPr>
          <a:xfrm rot="-5400000">
            <a:off x="-5014748" y="5014748"/>
            <a:ext cx="10287000" cy="257505"/>
            <a:chOff x="0" y="0"/>
            <a:chExt cx="2709333" cy="67820"/>
          </a:xfrm>
        </p:grpSpPr>
        <p:sp>
          <p:nvSpPr>
            <p:cNvPr id="5" name="Freeform 5">
              <a:extLst>
                <a:ext uri="{FF2B5EF4-FFF2-40B4-BE49-F238E27FC236}">
                  <a16:creationId xmlns:a16="http://schemas.microsoft.com/office/drawing/2014/main" id="{78F9BFE3-521C-5A2D-F249-0381979FA2E6}"/>
                </a:ext>
              </a:extLst>
            </p:cNvPr>
            <p:cNvSpPr/>
            <p:nvPr/>
          </p:nvSpPr>
          <p:spPr>
            <a:xfrm>
              <a:off x="0" y="0"/>
              <a:ext cx="2709333" cy="67820"/>
            </a:xfrm>
            <a:custGeom>
              <a:avLst/>
              <a:gdLst/>
              <a:ahLst/>
              <a:cxnLst/>
              <a:rect l="l" t="t" r="r" b="b"/>
              <a:pathLst>
                <a:path w="2709333" h="67820">
                  <a:moveTo>
                    <a:pt x="0" y="0"/>
                  </a:moveTo>
                  <a:lnTo>
                    <a:pt x="2709333" y="0"/>
                  </a:lnTo>
                  <a:lnTo>
                    <a:pt x="2709333" y="67820"/>
                  </a:lnTo>
                  <a:lnTo>
                    <a:pt x="0" y="67820"/>
                  </a:lnTo>
                  <a:close/>
                </a:path>
              </a:pathLst>
            </a:custGeom>
            <a:solidFill>
              <a:srgbClr val="F10808"/>
            </a:solidFill>
          </p:spPr>
          <p:txBody>
            <a:bodyPr/>
            <a:lstStyle/>
            <a:p>
              <a:endParaRPr lang="fr-FR"/>
            </a:p>
          </p:txBody>
        </p:sp>
        <p:sp>
          <p:nvSpPr>
            <p:cNvPr id="6" name="TextBox 6">
              <a:extLst>
                <a:ext uri="{FF2B5EF4-FFF2-40B4-BE49-F238E27FC236}">
                  <a16:creationId xmlns:a16="http://schemas.microsoft.com/office/drawing/2014/main" id="{2CCC2CF1-FC3E-74E2-6739-D709E69E5836}"/>
                </a:ext>
              </a:extLst>
            </p:cNvPr>
            <p:cNvSpPr txBox="1"/>
            <p:nvPr/>
          </p:nvSpPr>
          <p:spPr>
            <a:xfrm>
              <a:off x="0" y="-38100"/>
              <a:ext cx="2709333" cy="105920"/>
            </a:xfrm>
            <a:prstGeom prst="rect">
              <a:avLst/>
            </a:prstGeom>
          </p:spPr>
          <p:txBody>
            <a:bodyPr lIns="50800" tIns="50800" rIns="50800" bIns="50800" rtlCol="0" anchor="ctr"/>
            <a:lstStyle/>
            <a:p>
              <a:pPr algn="ctr">
                <a:lnSpc>
                  <a:spcPts val="3079"/>
                </a:lnSpc>
              </a:pPr>
              <a:endParaRPr/>
            </a:p>
          </p:txBody>
        </p:sp>
      </p:grpSp>
      <p:sp>
        <p:nvSpPr>
          <p:cNvPr id="7" name="TextBox 7">
            <a:extLst>
              <a:ext uri="{FF2B5EF4-FFF2-40B4-BE49-F238E27FC236}">
                <a16:creationId xmlns:a16="http://schemas.microsoft.com/office/drawing/2014/main" id="{6FCEFC55-ED9C-2B9B-D0EC-64E7434BD353}"/>
              </a:ext>
            </a:extLst>
          </p:cNvPr>
          <p:cNvSpPr txBox="1"/>
          <p:nvPr/>
        </p:nvSpPr>
        <p:spPr>
          <a:xfrm>
            <a:off x="697833" y="82296"/>
            <a:ext cx="17132968" cy="3989041"/>
          </a:xfrm>
          <a:prstGeom prst="rect">
            <a:avLst/>
          </a:prstGeom>
        </p:spPr>
        <p:txBody>
          <a:bodyPr wrap="square" lIns="0" tIns="0" rIns="0" bIns="0" rtlCol="0" anchor="t">
            <a:spAutoFit/>
          </a:bodyPr>
          <a:lstStyle/>
          <a:p>
            <a:pPr>
              <a:spcAft>
                <a:spcPts val="1200"/>
              </a:spcAft>
            </a:pPr>
            <a:r>
              <a:rPr lang="en-US" sz="8450" b="1" dirty="0">
                <a:solidFill>
                  <a:srgbClr val="FF0000"/>
                </a:solidFill>
                <a:latin typeface="Calibri"/>
                <a:ea typeface="Calibri"/>
                <a:cs typeface="Calibri"/>
                <a:sym typeface="Proxima Nova Condensed Bold"/>
              </a:rPr>
              <a:t>Aims &amp; methods: </a:t>
            </a:r>
          </a:p>
          <a:p>
            <a:pPr marL="571500" indent="-571500">
              <a:spcAft>
                <a:spcPts val="600"/>
              </a:spcAft>
              <a:buFont typeface="Arial" panose="020B0604020202020204" pitchFamily="34" charset="0"/>
              <a:buChar char="•"/>
            </a:pPr>
            <a:r>
              <a:rPr lang="en-US" sz="4400" b="1" i="1" dirty="0">
                <a:solidFill>
                  <a:schemeClr val="tx1">
                    <a:lumMod val="85000"/>
                    <a:lumOff val="15000"/>
                  </a:schemeClr>
                </a:solidFill>
                <a:latin typeface="Calibri" panose="020F0502020204030204" pitchFamily="34" charset="0"/>
                <a:ea typeface="Calibri" panose="020F0502020204030204" pitchFamily="34" charset="0"/>
                <a:cs typeface="Calibri" panose="020F0502020204030204" pitchFamily="34" charset="0"/>
              </a:rPr>
              <a:t>How are MSF and people living in Dar Sila understanding, experiencing and acting upon climate change?</a:t>
            </a:r>
          </a:p>
          <a:p>
            <a:pPr>
              <a:lnSpc>
                <a:spcPts val="8499"/>
              </a:lnSpc>
            </a:pPr>
            <a:endParaRPr lang="en-US" sz="8450" b="1" dirty="0">
              <a:solidFill>
                <a:srgbClr val="000000"/>
              </a:solidFill>
              <a:latin typeface="Calibri"/>
              <a:ea typeface="Calibri"/>
              <a:cs typeface="Calibri"/>
              <a:sym typeface="Proxima Nova Condensed Bold"/>
            </a:endParaRPr>
          </a:p>
        </p:txBody>
      </p:sp>
      <p:grpSp>
        <p:nvGrpSpPr>
          <p:cNvPr id="11" name="Group 11">
            <a:extLst>
              <a:ext uri="{FF2B5EF4-FFF2-40B4-BE49-F238E27FC236}">
                <a16:creationId xmlns:a16="http://schemas.microsoft.com/office/drawing/2014/main" id="{36F021F7-6FA0-5C35-464F-91B07C8AB182}"/>
              </a:ext>
            </a:extLst>
          </p:cNvPr>
          <p:cNvGrpSpPr/>
          <p:nvPr/>
        </p:nvGrpSpPr>
        <p:grpSpPr>
          <a:xfrm rot="5400000">
            <a:off x="9049573" y="619538"/>
            <a:ext cx="1217978" cy="18287996"/>
            <a:chOff x="-9216" y="1"/>
            <a:chExt cx="320784" cy="4816592"/>
          </a:xfrm>
        </p:grpSpPr>
        <p:sp>
          <p:nvSpPr>
            <p:cNvPr id="12" name="Freeform 12">
              <a:extLst>
                <a:ext uri="{FF2B5EF4-FFF2-40B4-BE49-F238E27FC236}">
                  <a16:creationId xmlns:a16="http://schemas.microsoft.com/office/drawing/2014/main" id="{EDC14466-6BAB-A09E-81BC-F23E03407B4B}"/>
                </a:ext>
              </a:extLst>
            </p:cNvPr>
            <p:cNvSpPr/>
            <p:nvPr/>
          </p:nvSpPr>
          <p:spPr>
            <a:xfrm>
              <a:off x="-9216" y="1"/>
              <a:ext cx="311568" cy="4816592"/>
            </a:xfrm>
            <a:custGeom>
              <a:avLst/>
              <a:gdLst/>
              <a:ahLst/>
              <a:cxnLst/>
              <a:rect l="l" t="t" r="r" b="b"/>
              <a:pathLst>
                <a:path w="311568" h="4816592">
                  <a:moveTo>
                    <a:pt x="0" y="0"/>
                  </a:moveTo>
                  <a:lnTo>
                    <a:pt x="311568" y="0"/>
                  </a:lnTo>
                  <a:lnTo>
                    <a:pt x="311568" y="4816592"/>
                  </a:lnTo>
                  <a:lnTo>
                    <a:pt x="0" y="4816592"/>
                  </a:lnTo>
                  <a:close/>
                </a:path>
              </a:pathLst>
            </a:custGeom>
            <a:solidFill>
              <a:srgbClr val="FFFFFF"/>
            </a:solidFill>
          </p:spPr>
          <p:txBody>
            <a:bodyPr anchor="t" anchorCtr="0"/>
            <a:lstStyle/>
            <a:p>
              <a:endParaRPr lang="fr-FR"/>
            </a:p>
          </p:txBody>
        </p:sp>
        <p:sp>
          <p:nvSpPr>
            <p:cNvPr id="13" name="TextBox 13">
              <a:extLst>
                <a:ext uri="{FF2B5EF4-FFF2-40B4-BE49-F238E27FC236}">
                  <a16:creationId xmlns:a16="http://schemas.microsoft.com/office/drawing/2014/main" id="{16EFF3CE-AA55-7901-0261-717BE6E8DEE6}"/>
                </a:ext>
              </a:extLst>
            </p:cNvPr>
            <p:cNvSpPr txBox="1"/>
            <p:nvPr/>
          </p:nvSpPr>
          <p:spPr>
            <a:xfrm>
              <a:off x="0" y="171450"/>
              <a:ext cx="311568" cy="4645143"/>
            </a:xfrm>
            <a:prstGeom prst="rect">
              <a:avLst/>
            </a:prstGeom>
          </p:spPr>
          <p:txBody>
            <a:bodyPr lIns="50800" tIns="50800" rIns="50800" bIns="50800" rtlCol="0" anchor="t" anchorCtr="0"/>
            <a:lstStyle/>
            <a:p>
              <a:pPr marL="0" lvl="0" indent="0" algn="l">
                <a:lnSpc>
                  <a:spcPts val="8499"/>
                </a:lnSpc>
                <a:spcBef>
                  <a:spcPct val="0"/>
                </a:spcBef>
              </a:pPr>
              <a:endParaRPr/>
            </a:p>
          </p:txBody>
        </p:sp>
      </p:grpSp>
      <p:sp>
        <p:nvSpPr>
          <p:cNvPr id="14" name="Freeform 14">
            <a:extLst>
              <a:ext uri="{FF2B5EF4-FFF2-40B4-BE49-F238E27FC236}">
                <a16:creationId xmlns:a16="http://schemas.microsoft.com/office/drawing/2014/main" id="{F4CB4FC3-8F10-16E2-3898-8303E84552AE}"/>
              </a:ext>
            </a:extLst>
          </p:cNvPr>
          <p:cNvSpPr/>
          <p:nvPr/>
        </p:nvSpPr>
        <p:spPr>
          <a:xfrm>
            <a:off x="-539" y="9176004"/>
            <a:ext cx="2752375" cy="1028700"/>
          </a:xfrm>
          <a:custGeom>
            <a:avLst/>
            <a:gdLst/>
            <a:ahLst/>
            <a:cxnLst/>
            <a:rect l="l" t="t" r="r" b="b"/>
            <a:pathLst>
              <a:path w="2752375" h="1028700">
                <a:moveTo>
                  <a:pt x="0" y="0"/>
                </a:moveTo>
                <a:lnTo>
                  <a:pt x="2752375" y="0"/>
                </a:lnTo>
                <a:lnTo>
                  <a:pt x="2752375" y="1028700"/>
                </a:lnTo>
                <a:lnTo>
                  <a:pt x="0" y="1028700"/>
                </a:lnTo>
                <a:lnTo>
                  <a:pt x="0" y="0"/>
                </a:lnTo>
                <a:close/>
              </a:path>
            </a:pathLst>
          </a:custGeom>
          <a:blipFill>
            <a:blip r:embed="rId3"/>
            <a:stretch>
              <a:fillRect/>
            </a:stretch>
          </a:blipFill>
        </p:spPr>
        <p:txBody>
          <a:bodyPr/>
          <a:lstStyle/>
          <a:p>
            <a:endParaRPr lang="fr-FR"/>
          </a:p>
        </p:txBody>
      </p:sp>
      <p:grpSp>
        <p:nvGrpSpPr>
          <p:cNvPr id="15" name="Group 15">
            <a:extLst>
              <a:ext uri="{FF2B5EF4-FFF2-40B4-BE49-F238E27FC236}">
                <a16:creationId xmlns:a16="http://schemas.microsoft.com/office/drawing/2014/main" id="{B0019B85-2A6E-EDEC-21E0-3EB7FCC06A83}"/>
              </a:ext>
            </a:extLst>
          </p:cNvPr>
          <p:cNvGrpSpPr/>
          <p:nvPr/>
        </p:nvGrpSpPr>
        <p:grpSpPr>
          <a:xfrm>
            <a:off x="16565291" y="9104014"/>
            <a:ext cx="1722709" cy="1182986"/>
            <a:chOff x="0" y="0"/>
            <a:chExt cx="1463276" cy="1004833"/>
          </a:xfrm>
        </p:grpSpPr>
        <p:sp>
          <p:nvSpPr>
            <p:cNvPr id="16" name="Freeform 16">
              <a:extLst>
                <a:ext uri="{FF2B5EF4-FFF2-40B4-BE49-F238E27FC236}">
                  <a16:creationId xmlns:a16="http://schemas.microsoft.com/office/drawing/2014/main" id="{BE1B1961-083A-456F-A2DC-EE8552CA359E}"/>
                </a:ext>
              </a:extLst>
            </p:cNvPr>
            <p:cNvSpPr/>
            <p:nvPr/>
          </p:nvSpPr>
          <p:spPr>
            <a:xfrm>
              <a:off x="0" y="0"/>
              <a:ext cx="1463276" cy="1004833"/>
            </a:xfrm>
            <a:custGeom>
              <a:avLst/>
              <a:gdLst/>
              <a:ahLst/>
              <a:cxnLst/>
              <a:rect l="l" t="t" r="r" b="b"/>
              <a:pathLst>
                <a:path w="1463276" h="1004833">
                  <a:moveTo>
                    <a:pt x="0" y="0"/>
                  </a:moveTo>
                  <a:lnTo>
                    <a:pt x="1463276" y="0"/>
                  </a:lnTo>
                  <a:lnTo>
                    <a:pt x="1463276" y="1004833"/>
                  </a:lnTo>
                  <a:lnTo>
                    <a:pt x="0" y="1004833"/>
                  </a:lnTo>
                  <a:close/>
                </a:path>
              </a:pathLst>
            </a:custGeom>
            <a:blipFill>
              <a:blip r:embed="rId4"/>
              <a:stretch>
                <a:fillRect l="-32" r="-32"/>
              </a:stretch>
            </a:blipFill>
          </p:spPr>
          <p:txBody>
            <a:bodyPr/>
            <a:lstStyle/>
            <a:p>
              <a:endParaRPr lang="fr-FR"/>
            </a:p>
          </p:txBody>
        </p:sp>
      </p:grpSp>
      <p:sp>
        <p:nvSpPr>
          <p:cNvPr id="2" name="Rectangle: Rounded Corners 1">
            <a:extLst>
              <a:ext uri="{FF2B5EF4-FFF2-40B4-BE49-F238E27FC236}">
                <a16:creationId xmlns:a16="http://schemas.microsoft.com/office/drawing/2014/main" id="{4688F16D-4F2B-5759-271E-94CA877A5079}"/>
              </a:ext>
            </a:extLst>
          </p:cNvPr>
          <p:cNvSpPr/>
          <p:nvPr/>
        </p:nvSpPr>
        <p:spPr>
          <a:xfrm>
            <a:off x="1633387" y="3560523"/>
            <a:ext cx="4170032" cy="2739641"/>
          </a:xfrm>
          <a:prstGeom prst="roundRect">
            <a:avLst/>
          </a:prstGeom>
          <a:solidFill>
            <a:schemeClr val="tx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600" b="1" dirty="0">
                <a:solidFill>
                  <a:schemeClr val="tx1"/>
                </a:solidFill>
              </a:rPr>
              <a:t>MSF- </a:t>
            </a:r>
            <a:r>
              <a:rPr lang="en-US" sz="3600" b="1" dirty="0" err="1">
                <a:solidFill>
                  <a:schemeClr val="tx1"/>
                </a:solidFill>
              </a:rPr>
              <a:t>Organisational</a:t>
            </a:r>
            <a:r>
              <a:rPr lang="en-US" sz="3600" b="1" dirty="0">
                <a:solidFill>
                  <a:schemeClr val="tx1"/>
                </a:solidFill>
              </a:rPr>
              <a:t> perspective</a:t>
            </a:r>
          </a:p>
          <a:p>
            <a:pPr algn="ctr"/>
            <a:r>
              <a:rPr lang="en-US" sz="3600" b="1" dirty="0">
                <a:solidFill>
                  <a:schemeClr val="tx1"/>
                </a:solidFill>
              </a:rPr>
              <a:t>(HQ + project)</a:t>
            </a:r>
            <a:endParaRPr lang="fr-FR" sz="3600" b="1" dirty="0">
              <a:solidFill>
                <a:schemeClr val="tx1"/>
              </a:solidFill>
            </a:endParaRPr>
          </a:p>
        </p:txBody>
      </p:sp>
      <p:sp>
        <p:nvSpPr>
          <p:cNvPr id="3" name="Rectangle: Rounded Corners 2">
            <a:extLst>
              <a:ext uri="{FF2B5EF4-FFF2-40B4-BE49-F238E27FC236}">
                <a16:creationId xmlns:a16="http://schemas.microsoft.com/office/drawing/2014/main" id="{2199778E-A673-4428-01C6-A1FDBE7A71D5}"/>
              </a:ext>
            </a:extLst>
          </p:cNvPr>
          <p:cNvSpPr/>
          <p:nvPr/>
        </p:nvSpPr>
        <p:spPr>
          <a:xfrm>
            <a:off x="7179301" y="3560564"/>
            <a:ext cx="4170032" cy="2739600"/>
          </a:xfrm>
          <a:prstGeom prst="roundRect">
            <a:avLst/>
          </a:prstGeom>
          <a:solidFill>
            <a:schemeClr val="tx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600" b="1" dirty="0">
                <a:solidFill>
                  <a:schemeClr val="tx1"/>
                </a:solidFill>
              </a:rPr>
              <a:t>Communities’ perspective</a:t>
            </a:r>
            <a:endParaRPr lang="fr-FR" sz="3600" b="1" dirty="0">
              <a:solidFill>
                <a:schemeClr val="tx1"/>
              </a:solidFill>
            </a:endParaRPr>
          </a:p>
        </p:txBody>
      </p:sp>
      <p:sp>
        <p:nvSpPr>
          <p:cNvPr id="8" name="Rectangle: Rounded Corners 7">
            <a:extLst>
              <a:ext uri="{FF2B5EF4-FFF2-40B4-BE49-F238E27FC236}">
                <a16:creationId xmlns:a16="http://schemas.microsoft.com/office/drawing/2014/main" id="{1694DC9D-F2B3-E5A7-B1F7-F8CAF503329E}"/>
              </a:ext>
            </a:extLst>
          </p:cNvPr>
          <p:cNvSpPr/>
          <p:nvPr/>
        </p:nvSpPr>
        <p:spPr>
          <a:xfrm>
            <a:off x="13420135" y="3560564"/>
            <a:ext cx="4170032" cy="2739600"/>
          </a:xfrm>
          <a:prstGeom prst="roundRect">
            <a:avLst/>
          </a:prstGeom>
          <a:solidFill>
            <a:schemeClr val="tx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600" b="1" dirty="0">
                <a:solidFill>
                  <a:schemeClr val="tx1"/>
                </a:solidFill>
              </a:rPr>
              <a:t>Integrated analysis for future humanitarian response</a:t>
            </a:r>
            <a:endParaRPr lang="fr-FR" sz="3600" b="1" dirty="0">
              <a:solidFill>
                <a:schemeClr val="tx1"/>
              </a:solidFill>
            </a:endParaRPr>
          </a:p>
        </p:txBody>
      </p:sp>
      <p:sp>
        <p:nvSpPr>
          <p:cNvPr id="17" name="Plus Sign 16">
            <a:extLst>
              <a:ext uri="{FF2B5EF4-FFF2-40B4-BE49-F238E27FC236}">
                <a16:creationId xmlns:a16="http://schemas.microsoft.com/office/drawing/2014/main" id="{E5109F71-D0FC-042C-0E6F-0D38C40B2111}"/>
              </a:ext>
            </a:extLst>
          </p:cNvPr>
          <p:cNvSpPr/>
          <p:nvPr/>
        </p:nvSpPr>
        <p:spPr>
          <a:xfrm>
            <a:off x="6002394" y="4402650"/>
            <a:ext cx="1213949" cy="1182987"/>
          </a:xfrm>
          <a:prstGeom prst="mathPlus">
            <a:avLst/>
          </a:prstGeom>
          <a:solidFill>
            <a:schemeClr val="tx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8" name="Arrow: Right 17">
            <a:extLst>
              <a:ext uri="{FF2B5EF4-FFF2-40B4-BE49-F238E27FC236}">
                <a16:creationId xmlns:a16="http://schemas.microsoft.com/office/drawing/2014/main" id="{777EA70E-9A70-2496-2F8A-08A62EDB0190}"/>
              </a:ext>
            </a:extLst>
          </p:cNvPr>
          <p:cNvSpPr/>
          <p:nvPr/>
        </p:nvSpPr>
        <p:spPr>
          <a:xfrm>
            <a:off x="11950648" y="4402650"/>
            <a:ext cx="1170992" cy="1182987"/>
          </a:xfrm>
          <a:prstGeom prst="rightArrow">
            <a:avLst/>
          </a:prstGeom>
          <a:solidFill>
            <a:schemeClr val="tx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Rectangle: Rounded Corners 9">
            <a:extLst>
              <a:ext uri="{FF2B5EF4-FFF2-40B4-BE49-F238E27FC236}">
                <a16:creationId xmlns:a16="http://schemas.microsoft.com/office/drawing/2014/main" id="{6EE5A0FA-8193-918F-59EB-79B2ED14490B}"/>
              </a:ext>
            </a:extLst>
          </p:cNvPr>
          <p:cNvSpPr/>
          <p:nvPr/>
        </p:nvSpPr>
        <p:spPr>
          <a:xfrm>
            <a:off x="1633421" y="6689123"/>
            <a:ext cx="4170032" cy="2570400"/>
          </a:xfrm>
          <a:prstGeom prst="roundRect">
            <a:avLst/>
          </a:prstGeom>
          <a:solidFill>
            <a:schemeClr val="accent6">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571500" indent="-571500">
              <a:buFont typeface="Arial" panose="020B0604020202020204" pitchFamily="34" charset="0"/>
              <a:buChar char="•"/>
            </a:pPr>
            <a:r>
              <a:rPr lang="en-US" sz="3200" dirty="0">
                <a:solidFill>
                  <a:schemeClr val="tx1"/>
                </a:solidFill>
              </a:rPr>
              <a:t>In-depth interviews</a:t>
            </a:r>
          </a:p>
          <a:p>
            <a:pPr marL="571500" indent="-571500">
              <a:buFont typeface="Arial" panose="020B0604020202020204" pitchFamily="34" charset="0"/>
              <a:buChar char="•"/>
            </a:pPr>
            <a:r>
              <a:rPr lang="en-US" sz="3200" dirty="0">
                <a:solidFill>
                  <a:schemeClr val="tx1"/>
                </a:solidFill>
              </a:rPr>
              <a:t>Observation</a:t>
            </a:r>
          </a:p>
          <a:p>
            <a:pPr marL="571500" indent="-571500">
              <a:buFont typeface="Arial" panose="020B0604020202020204" pitchFamily="34" charset="0"/>
              <a:buChar char="•"/>
            </a:pPr>
            <a:r>
              <a:rPr lang="en-US" sz="3200" dirty="0">
                <a:solidFill>
                  <a:schemeClr val="tx1"/>
                </a:solidFill>
              </a:rPr>
              <a:t>Document review</a:t>
            </a:r>
            <a:endParaRPr lang="fr-FR" sz="3200" dirty="0">
              <a:solidFill>
                <a:schemeClr val="tx1"/>
              </a:solidFill>
            </a:endParaRPr>
          </a:p>
        </p:txBody>
      </p:sp>
      <p:sp>
        <p:nvSpPr>
          <p:cNvPr id="19" name="Rectangle: Rounded Corners 18">
            <a:extLst>
              <a:ext uri="{FF2B5EF4-FFF2-40B4-BE49-F238E27FC236}">
                <a16:creationId xmlns:a16="http://schemas.microsoft.com/office/drawing/2014/main" id="{2EA175D8-F420-6484-29EA-6D23969B42CB}"/>
              </a:ext>
            </a:extLst>
          </p:cNvPr>
          <p:cNvSpPr/>
          <p:nvPr/>
        </p:nvSpPr>
        <p:spPr>
          <a:xfrm>
            <a:off x="7179301" y="6688781"/>
            <a:ext cx="4170032" cy="2570742"/>
          </a:xfrm>
          <a:prstGeom prst="roundRect">
            <a:avLst/>
          </a:prstGeom>
          <a:solidFill>
            <a:schemeClr val="accent6">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571500" indent="-571500">
              <a:buFont typeface="Arial" panose="020B0604020202020204" pitchFamily="34" charset="0"/>
              <a:buChar char="•"/>
            </a:pPr>
            <a:r>
              <a:rPr lang="en-US" sz="3200" b="1" i="1" dirty="0">
                <a:solidFill>
                  <a:srgbClr val="FF0000"/>
                </a:solidFill>
              </a:rPr>
              <a:t>Collaborative</a:t>
            </a:r>
          </a:p>
          <a:p>
            <a:pPr marL="571500" indent="-571500">
              <a:buFont typeface="Arial" panose="020B0604020202020204" pitchFamily="34" charset="0"/>
              <a:buChar char="•"/>
            </a:pPr>
            <a:r>
              <a:rPr lang="en-US" sz="3200" dirty="0">
                <a:solidFill>
                  <a:schemeClr val="tx1"/>
                </a:solidFill>
              </a:rPr>
              <a:t>Group discussions</a:t>
            </a:r>
          </a:p>
          <a:p>
            <a:pPr marL="571500" indent="-571500">
              <a:buFont typeface="Arial" panose="020B0604020202020204" pitchFamily="34" charset="0"/>
              <a:buChar char="•"/>
            </a:pPr>
            <a:r>
              <a:rPr lang="en-US" sz="3200" dirty="0">
                <a:solidFill>
                  <a:schemeClr val="tx1"/>
                </a:solidFill>
              </a:rPr>
              <a:t>Interviews</a:t>
            </a:r>
          </a:p>
          <a:p>
            <a:pPr marL="571500" indent="-571500">
              <a:buFont typeface="Arial" panose="020B0604020202020204" pitchFamily="34" charset="0"/>
              <a:buChar char="•"/>
            </a:pPr>
            <a:r>
              <a:rPr lang="en-US" sz="3200" dirty="0">
                <a:solidFill>
                  <a:schemeClr val="tx1"/>
                </a:solidFill>
              </a:rPr>
              <a:t>Observation </a:t>
            </a:r>
            <a:endParaRPr lang="fr-FR" sz="3200" dirty="0">
              <a:solidFill>
                <a:schemeClr val="tx1"/>
              </a:solidFill>
            </a:endParaRPr>
          </a:p>
        </p:txBody>
      </p:sp>
      <p:sp>
        <p:nvSpPr>
          <p:cNvPr id="20" name="Rectangle: Rounded Corners 19">
            <a:extLst>
              <a:ext uri="{FF2B5EF4-FFF2-40B4-BE49-F238E27FC236}">
                <a16:creationId xmlns:a16="http://schemas.microsoft.com/office/drawing/2014/main" id="{F9AFC5E1-2600-223B-65E2-ADE300CA9043}"/>
              </a:ext>
            </a:extLst>
          </p:cNvPr>
          <p:cNvSpPr/>
          <p:nvPr/>
        </p:nvSpPr>
        <p:spPr>
          <a:xfrm>
            <a:off x="13420135" y="6701461"/>
            <a:ext cx="4170032" cy="2570400"/>
          </a:xfrm>
          <a:prstGeom prst="roundRect">
            <a:avLst/>
          </a:prstGeom>
          <a:solidFill>
            <a:schemeClr val="accent6">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nchorCtr="0"/>
          <a:lstStyle/>
          <a:p>
            <a:pPr marL="571500" indent="-571500">
              <a:buFont typeface="Arial" panose="020B0604020202020204" pitchFamily="34" charset="0"/>
              <a:buChar char="•"/>
            </a:pPr>
            <a:r>
              <a:rPr lang="en-US" sz="3200" dirty="0" err="1">
                <a:solidFill>
                  <a:schemeClr val="tx1"/>
                </a:solidFill>
              </a:rPr>
              <a:t>Multiscalar</a:t>
            </a:r>
            <a:r>
              <a:rPr lang="en-US" sz="3200" dirty="0">
                <a:solidFill>
                  <a:schemeClr val="tx1"/>
                </a:solidFill>
              </a:rPr>
              <a:t> analysis</a:t>
            </a:r>
            <a:endParaRPr lang="fr-FR" sz="3200" dirty="0">
              <a:solidFill>
                <a:schemeClr val="tx1"/>
              </a:solidFill>
            </a:endParaRPr>
          </a:p>
        </p:txBody>
      </p:sp>
      <p:sp>
        <p:nvSpPr>
          <p:cNvPr id="9" name="Rectangle: Rounded Corners 8">
            <a:extLst>
              <a:ext uri="{FF2B5EF4-FFF2-40B4-BE49-F238E27FC236}">
                <a16:creationId xmlns:a16="http://schemas.microsoft.com/office/drawing/2014/main" id="{584594AF-F8F9-7B93-F746-E8F59F636DDB}"/>
              </a:ext>
            </a:extLst>
          </p:cNvPr>
          <p:cNvSpPr/>
          <p:nvPr/>
        </p:nvSpPr>
        <p:spPr>
          <a:xfrm>
            <a:off x="401629" y="3560523"/>
            <a:ext cx="1095347" cy="5629016"/>
          </a:xfrm>
          <a:prstGeom prst="roundRect">
            <a:avLst/>
          </a:prstGeom>
          <a:solidFill>
            <a:schemeClr val="accent6">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lang="en-US" sz="3200" b="1" dirty="0" err="1">
                <a:solidFill>
                  <a:schemeClr val="tx1"/>
                </a:solidFill>
              </a:rPr>
              <a:t>Multisited</a:t>
            </a:r>
            <a:r>
              <a:rPr lang="en-US" sz="3200" b="1" dirty="0">
                <a:solidFill>
                  <a:schemeClr val="tx1"/>
                </a:solidFill>
              </a:rPr>
              <a:t> ethnography</a:t>
            </a:r>
            <a:endParaRPr lang="fr-FR" sz="3200" b="1" dirty="0">
              <a:solidFill>
                <a:schemeClr val="tx1"/>
              </a:solidFill>
            </a:endParaRPr>
          </a:p>
        </p:txBody>
      </p:sp>
    </p:spTree>
    <p:extLst>
      <p:ext uri="{BB962C8B-B14F-4D97-AF65-F5344CB8AC3E}">
        <p14:creationId xmlns:p14="http://schemas.microsoft.com/office/powerpoint/2010/main" val="8110839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7"/>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8"/>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0"/>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9"/>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8" grpId="0" animBg="1"/>
      <p:bldP spid="17" grpId="0" animBg="1"/>
      <p:bldP spid="18" grpId="0" animBg="1"/>
      <p:bldP spid="10" grpId="0" animBg="1"/>
      <p:bldP spid="19" grpId="0" animBg="1"/>
      <p:bldP spid="20" grpId="0" animBg="1"/>
      <p:bldP spid="9"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213F31-7E22-4B62-81AD-0114AA128490}"/>
            </a:ext>
          </a:extLst>
        </p:cNvPr>
        <p:cNvGrpSpPr/>
        <p:nvPr/>
      </p:nvGrpSpPr>
      <p:grpSpPr>
        <a:xfrm>
          <a:off x="0" y="0"/>
          <a:ext cx="0" cy="0"/>
          <a:chOff x="0" y="0"/>
          <a:chExt cx="0" cy="0"/>
        </a:xfrm>
      </p:grpSpPr>
      <p:grpSp>
        <p:nvGrpSpPr>
          <p:cNvPr id="4" name="Group 4">
            <a:extLst>
              <a:ext uri="{FF2B5EF4-FFF2-40B4-BE49-F238E27FC236}">
                <a16:creationId xmlns:a16="http://schemas.microsoft.com/office/drawing/2014/main" id="{86C5AF39-C931-5F69-5D06-DFE49EA5BFA7}"/>
              </a:ext>
            </a:extLst>
          </p:cNvPr>
          <p:cNvGrpSpPr/>
          <p:nvPr/>
        </p:nvGrpSpPr>
        <p:grpSpPr>
          <a:xfrm rot="-5400000">
            <a:off x="-5014748" y="5014748"/>
            <a:ext cx="10287000" cy="257505"/>
            <a:chOff x="0" y="0"/>
            <a:chExt cx="2709333" cy="67820"/>
          </a:xfrm>
        </p:grpSpPr>
        <p:sp>
          <p:nvSpPr>
            <p:cNvPr id="5" name="Freeform 5">
              <a:extLst>
                <a:ext uri="{FF2B5EF4-FFF2-40B4-BE49-F238E27FC236}">
                  <a16:creationId xmlns:a16="http://schemas.microsoft.com/office/drawing/2014/main" id="{B7E4DE71-7188-FD65-27F7-461F7C151C62}"/>
                </a:ext>
              </a:extLst>
            </p:cNvPr>
            <p:cNvSpPr/>
            <p:nvPr/>
          </p:nvSpPr>
          <p:spPr>
            <a:xfrm>
              <a:off x="0" y="0"/>
              <a:ext cx="2709333" cy="67820"/>
            </a:xfrm>
            <a:custGeom>
              <a:avLst/>
              <a:gdLst/>
              <a:ahLst/>
              <a:cxnLst/>
              <a:rect l="l" t="t" r="r" b="b"/>
              <a:pathLst>
                <a:path w="2709333" h="67820">
                  <a:moveTo>
                    <a:pt x="0" y="0"/>
                  </a:moveTo>
                  <a:lnTo>
                    <a:pt x="2709333" y="0"/>
                  </a:lnTo>
                  <a:lnTo>
                    <a:pt x="2709333" y="67820"/>
                  </a:lnTo>
                  <a:lnTo>
                    <a:pt x="0" y="67820"/>
                  </a:lnTo>
                  <a:close/>
                </a:path>
              </a:pathLst>
            </a:custGeom>
            <a:solidFill>
              <a:srgbClr val="F10808"/>
            </a:solidFill>
          </p:spPr>
          <p:txBody>
            <a:bodyPr/>
            <a:lstStyle/>
            <a:p>
              <a:endParaRPr lang="fr-FR"/>
            </a:p>
          </p:txBody>
        </p:sp>
        <p:sp>
          <p:nvSpPr>
            <p:cNvPr id="6" name="TextBox 6">
              <a:extLst>
                <a:ext uri="{FF2B5EF4-FFF2-40B4-BE49-F238E27FC236}">
                  <a16:creationId xmlns:a16="http://schemas.microsoft.com/office/drawing/2014/main" id="{10B2F408-ECAD-B48C-A465-27277A7BBC1A}"/>
                </a:ext>
              </a:extLst>
            </p:cNvPr>
            <p:cNvSpPr txBox="1"/>
            <p:nvPr/>
          </p:nvSpPr>
          <p:spPr>
            <a:xfrm>
              <a:off x="0" y="-38100"/>
              <a:ext cx="2709333" cy="105920"/>
            </a:xfrm>
            <a:prstGeom prst="rect">
              <a:avLst/>
            </a:prstGeom>
          </p:spPr>
          <p:txBody>
            <a:bodyPr lIns="50800" tIns="50800" rIns="50800" bIns="50800" rtlCol="0" anchor="ctr"/>
            <a:lstStyle/>
            <a:p>
              <a:pPr algn="ctr">
                <a:lnSpc>
                  <a:spcPts val="3079"/>
                </a:lnSpc>
              </a:pPr>
              <a:endParaRPr/>
            </a:p>
          </p:txBody>
        </p:sp>
      </p:grpSp>
      <p:sp>
        <p:nvSpPr>
          <p:cNvPr id="7" name="TextBox 7">
            <a:extLst>
              <a:ext uri="{FF2B5EF4-FFF2-40B4-BE49-F238E27FC236}">
                <a16:creationId xmlns:a16="http://schemas.microsoft.com/office/drawing/2014/main" id="{5AC4232A-CFC8-0814-601C-6F0A6B87DF5B}"/>
              </a:ext>
            </a:extLst>
          </p:cNvPr>
          <p:cNvSpPr txBox="1"/>
          <p:nvPr/>
        </p:nvSpPr>
        <p:spPr>
          <a:xfrm>
            <a:off x="618624" y="655490"/>
            <a:ext cx="6886575" cy="1120774"/>
          </a:xfrm>
          <a:prstGeom prst="rect">
            <a:avLst/>
          </a:prstGeom>
        </p:spPr>
        <p:txBody>
          <a:bodyPr lIns="0" tIns="0" rIns="0" bIns="0" rtlCol="0" anchor="t">
            <a:spAutoFit/>
          </a:bodyPr>
          <a:lstStyle/>
          <a:p>
            <a:pPr marL="0" lvl="0" indent="0" algn="l">
              <a:lnSpc>
                <a:spcPts val="8499"/>
              </a:lnSpc>
            </a:pPr>
            <a:r>
              <a:rPr lang="en-US" sz="8450" b="1" dirty="0">
                <a:solidFill>
                  <a:srgbClr val="FF0000"/>
                </a:solidFill>
                <a:latin typeface="Calibri"/>
                <a:ea typeface="Calibri"/>
                <a:cs typeface="Calibri"/>
                <a:sym typeface="Proxima Nova Condensed Bold"/>
              </a:rPr>
              <a:t>Results:</a:t>
            </a:r>
          </a:p>
        </p:txBody>
      </p:sp>
      <p:grpSp>
        <p:nvGrpSpPr>
          <p:cNvPr id="11" name="Group 11">
            <a:extLst>
              <a:ext uri="{FF2B5EF4-FFF2-40B4-BE49-F238E27FC236}">
                <a16:creationId xmlns:a16="http://schemas.microsoft.com/office/drawing/2014/main" id="{A81407BE-663F-E49A-9899-EBB91F1C9FAB}"/>
              </a:ext>
            </a:extLst>
          </p:cNvPr>
          <p:cNvGrpSpPr/>
          <p:nvPr/>
        </p:nvGrpSpPr>
        <p:grpSpPr>
          <a:xfrm rot="5400000">
            <a:off x="8552507" y="551507"/>
            <a:ext cx="1182986" cy="18288000"/>
            <a:chOff x="0" y="0"/>
            <a:chExt cx="311568" cy="4816593"/>
          </a:xfrm>
        </p:grpSpPr>
        <p:sp>
          <p:nvSpPr>
            <p:cNvPr id="12" name="Freeform 12">
              <a:extLst>
                <a:ext uri="{FF2B5EF4-FFF2-40B4-BE49-F238E27FC236}">
                  <a16:creationId xmlns:a16="http://schemas.microsoft.com/office/drawing/2014/main" id="{AA4EE480-2BD8-B0EF-60DD-E90185291713}"/>
                </a:ext>
              </a:extLst>
            </p:cNvPr>
            <p:cNvSpPr/>
            <p:nvPr/>
          </p:nvSpPr>
          <p:spPr>
            <a:xfrm>
              <a:off x="0" y="0"/>
              <a:ext cx="311568" cy="4816592"/>
            </a:xfrm>
            <a:custGeom>
              <a:avLst/>
              <a:gdLst/>
              <a:ahLst/>
              <a:cxnLst/>
              <a:rect l="l" t="t" r="r" b="b"/>
              <a:pathLst>
                <a:path w="311568" h="4816592">
                  <a:moveTo>
                    <a:pt x="0" y="0"/>
                  </a:moveTo>
                  <a:lnTo>
                    <a:pt x="311568" y="0"/>
                  </a:lnTo>
                  <a:lnTo>
                    <a:pt x="311568" y="4816592"/>
                  </a:lnTo>
                  <a:lnTo>
                    <a:pt x="0" y="4816592"/>
                  </a:lnTo>
                  <a:close/>
                </a:path>
              </a:pathLst>
            </a:custGeom>
            <a:solidFill>
              <a:srgbClr val="FFFFFF"/>
            </a:solidFill>
          </p:spPr>
          <p:txBody>
            <a:bodyPr/>
            <a:lstStyle/>
            <a:p>
              <a:endParaRPr lang="fr-FR"/>
            </a:p>
          </p:txBody>
        </p:sp>
        <p:sp>
          <p:nvSpPr>
            <p:cNvPr id="13" name="TextBox 13">
              <a:extLst>
                <a:ext uri="{FF2B5EF4-FFF2-40B4-BE49-F238E27FC236}">
                  <a16:creationId xmlns:a16="http://schemas.microsoft.com/office/drawing/2014/main" id="{B90399AB-663E-8198-C50F-034CAE49F26A}"/>
                </a:ext>
              </a:extLst>
            </p:cNvPr>
            <p:cNvSpPr txBox="1"/>
            <p:nvPr/>
          </p:nvSpPr>
          <p:spPr>
            <a:xfrm>
              <a:off x="0" y="171450"/>
              <a:ext cx="311568" cy="4645143"/>
            </a:xfrm>
            <a:prstGeom prst="rect">
              <a:avLst/>
            </a:prstGeom>
          </p:spPr>
          <p:txBody>
            <a:bodyPr lIns="50800" tIns="50800" rIns="50800" bIns="50800" rtlCol="0" anchor="ctr"/>
            <a:lstStyle/>
            <a:p>
              <a:pPr marL="0" lvl="0" indent="0" algn="l">
                <a:lnSpc>
                  <a:spcPts val="8499"/>
                </a:lnSpc>
                <a:spcBef>
                  <a:spcPct val="0"/>
                </a:spcBef>
              </a:pPr>
              <a:endParaRPr/>
            </a:p>
          </p:txBody>
        </p:sp>
      </p:grpSp>
      <p:sp>
        <p:nvSpPr>
          <p:cNvPr id="14" name="Freeform 14">
            <a:extLst>
              <a:ext uri="{FF2B5EF4-FFF2-40B4-BE49-F238E27FC236}">
                <a16:creationId xmlns:a16="http://schemas.microsoft.com/office/drawing/2014/main" id="{C2D83F80-103C-3F3F-AE83-55E34137DC9B}"/>
              </a:ext>
            </a:extLst>
          </p:cNvPr>
          <p:cNvSpPr/>
          <p:nvPr/>
        </p:nvSpPr>
        <p:spPr>
          <a:xfrm>
            <a:off x="-539" y="9176004"/>
            <a:ext cx="2752375" cy="1028700"/>
          </a:xfrm>
          <a:custGeom>
            <a:avLst/>
            <a:gdLst/>
            <a:ahLst/>
            <a:cxnLst/>
            <a:rect l="l" t="t" r="r" b="b"/>
            <a:pathLst>
              <a:path w="2752375" h="1028700">
                <a:moveTo>
                  <a:pt x="0" y="0"/>
                </a:moveTo>
                <a:lnTo>
                  <a:pt x="2752375" y="0"/>
                </a:lnTo>
                <a:lnTo>
                  <a:pt x="2752375" y="1028700"/>
                </a:lnTo>
                <a:lnTo>
                  <a:pt x="0" y="1028700"/>
                </a:lnTo>
                <a:lnTo>
                  <a:pt x="0" y="0"/>
                </a:lnTo>
                <a:close/>
              </a:path>
            </a:pathLst>
          </a:custGeom>
          <a:blipFill>
            <a:blip r:embed="rId3"/>
            <a:stretch>
              <a:fillRect/>
            </a:stretch>
          </a:blipFill>
        </p:spPr>
        <p:txBody>
          <a:bodyPr/>
          <a:lstStyle/>
          <a:p>
            <a:endParaRPr lang="fr-FR"/>
          </a:p>
        </p:txBody>
      </p:sp>
      <p:grpSp>
        <p:nvGrpSpPr>
          <p:cNvPr id="15" name="Group 15">
            <a:extLst>
              <a:ext uri="{FF2B5EF4-FFF2-40B4-BE49-F238E27FC236}">
                <a16:creationId xmlns:a16="http://schemas.microsoft.com/office/drawing/2014/main" id="{A2910AA7-B0A1-77A1-A996-5D521B6D681B}"/>
              </a:ext>
            </a:extLst>
          </p:cNvPr>
          <p:cNvGrpSpPr/>
          <p:nvPr/>
        </p:nvGrpSpPr>
        <p:grpSpPr>
          <a:xfrm>
            <a:off x="16565291" y="9104014"/>
            <a:ext cx="1722709" cy="1182986"/>
            <a:chOff x="0" y="0"/>
            <a:chExt cx="1463276" cy="1004833"/>
          </a:xfrm>
        </p:grpSpPr>
        <p:sp>
          <p:nvSpPr>
            <p:cNvPr id="16" name="Freeform 16">
              <a:extLst>
                <a:ext uri="{FF2B5EF4-FFF2-40B4-BE49-F238E27FC236}">
                  <a16:creationId xmlns:a16="http://schemas.microsoft.com/office/drawing/2014/main" id="{B268B48E-0595-CB6B-5D76-53E9570788EF}"/>
                </a:ext>
              </a:extLst>
            </p:cNvPr>
            <p:cNvSpPr/>
            <p:nvPr/>
          </p:nvSpPr>
          <p:spPr>
            <a:xfrm>
              <a:off x="0" y="0"/>
              <a:ext cx="1463276" cy="1004833"/>
            </a:xfrm>
            <a:custGeom>
              <a:avLst/>
              <a:gdLst/>
              <a:ahLst/>
              <a:cxnLst/>
              <a:rect l="l" t="t" r="r" b="b"/>
              <a:pathLst>
                <a:path w="1463276" h="1004833">
                  <a:moveTo>
                    <a:pt x="0" y="0"/>
                  </a:moveTo>
                  <a:lnTo>
                    <a:pt x="1463276" y="0"/>
                  </a:lnTo>
                  <a:lnTo>
                    <a:pt x="1463276" y="1004833"/>
                  </a:lnTo>
                  <a:lnTo>
                    <a:pt x="0" y="1004833"/>
                  </a:lnTo>
                  <a:close/>
                </a:path>
              </a:pathLst>
            </a:custGeom>
            <a:blipFill>
              <a:blip r:embed="rId4"/>
              <a:stretch>
                <a:fillRect l="-32" r="-32"/>
              </a:stretch>
            </a:blipFill>
          </p:spPr>
          <p:txBody>
            <a:bodyPr/>
            <a:lstStyle/>
            <a:p>
              <a:endParaRPr lang="fr-FR"/>
            </a:p>
          </p:txBody>
        </p:sp>
      </p:grpSp>
      <p:pic>
        <p:nvPicPr>
          <p:cNvPr id="17" name="Content Placeholder 3" descr="A sandy area with trees and a sunset&#10;&#10;AI-generated content may be incorrect.">
            <a:extLst>
              <a:ext uri="{FF2B5EF4-FFF2-40B4-BE49-F238E27FC236}">
                <a16:creationId xmlns:a16="http://schemas.microsoft.com/office/drawing/2014/main" id="{E5B2F6F5-C7EF-0146-01F2-90C19C83D145}"/>
              </a:ext>
            </a:extLst>
          </p:cNvPr>
          <p:cNvPicPr>
            <a:picLocks noChangeAspect="1"/>
          </p:cNvPicPr>
          <p:nvPr/>
        </p:nvPicPr>
        <p:blipFill>
          <a:blip r:embed="rId5">
            <a:extLst>
              <a:ext uri="{28A0092B-C50C-407E-A947-70E740481C1C}">
                <a14:useLocalDpi xmlns:a14="http://schemas.microsoft.com/office/drawing/2010/main" val="0"/>
              </a:ext>
            </a:extLst>
          </a:blip>
          <a:srcRect l="26087" r="4679" b="-2"/>
          <a:stretch>
            <a:fillRect/>
          </a:stretch>
        </p:blipFill>
        <p:spPr bwMode="auto">
          <a:xfrm>
            <a:off x="355461" y="1780223"/>
            <a:ext cx="5843596" cy="6330360"/>
          </a:xfrm>
          <a:custGeom>
            <a:avLst/>
            <a:gdLst/>
            <a:ahLst/>
            <a:cxnLst/>
            <a:rect l="l" t="t" r="r" b="b"/>
            <a:pathLst>
              <a:path w="3975464" h="4365555">
                <a:moveTo>
                  <a:pt x="0" y="0"/>
                </a:moveTo>
                <a:lnTo>
                  <a:pt x="3954724" y="0"/>
                </a:lnTo>
                <a:lnTo>
                  <a:pt x="3944328" y="441228"/>
                </a:lnTo>
                <a:cubicBezTo>
                  <a:pt x="3942781" y="508796"/>
                  <a:pt x="3939430" y="576877"/>
                  <a:pt x="3951159" y="643804"/>
                </a:cubicBezTo>
                <a:cubicBezTo>
                  <a:pt x="3980543" y="810736"/>
                  <a:pt x="3979900" y="978310"/>
                  <a:pt x="3967011" y="1146396"/>
                </a:cubicBezTo>
                <a:cubicBezTo>
                  <a:pt x="3954123" y="1321150"/>
                  <a:pt x="3931569" y="1495262"/>
                  <a:pt x="3940203" y="1671170"/>
                </a:cubicBezTo>
                <a:cubicBezTo>
                  <a:pt x="3945230" y="1770534"/>
                  <a:pt x="3953091" y="1869643"/>
                  <a:pt x="3953091" y="1969263"/>
                </a:cubicBezTo>
                <a:cubicBezTo>
                  <a:pt x="3955799" y="2447623"/>
                  <a:pt x="3948581" y="2926496"/>
                  <a:pt x="3959665" y="3405241"/>
                </a:cubicBezTo>
                <a:cubicBezTo>
                  <a:pt x="3962629" y="3529479"/>
                  <a:pt x="3949097" y="3653076"/>
                  <a:pt x="3946777" y="3777057"/>
                </a:cubicBezTo>
                <a:cubicBezTo>
                  <a:pt x="3944973" y="3878089"/>
                  <a:pt x="3947873" y="3979056"/>
                  <a:pt x="3950499" y="4080023"/>
                </a:cubicBezTo>
                <a:lnTo>
                  <a:pt x="3952324" y="4346210"/>
                </a:lnTo>
                <a:lnTo>
                  <a:pt x="3923793" y="4344582"/>
                </a:lnTo>
                <a:cubicBezTo>
                  <a:pt x="3869166" y="4337251"/>
                  <a:pt x="3813841" y="4336693"/>
                  <a:pt x="3759075" y="4342933"/>
                </a:cubicBezTo>
                <a:cubicBezTo>
                  <a:pt x="3703277" y="4347626"/>
                  <a:pt x="3647607" y="4354981"/>
                  <a:pt x="3591682" y="4357645"/>
                </a:cubicBezTo>
                <a:cubicBezTo>
                  <a:pt x="3349688" y="4370998"/>
                  <a:pt x="3107046" y="4367447"/>
                  <a:pt x="2865549" y="4346991"/>
                </a:cubicBezTo>
                <a:cubicBezTo>
                  <a:pt x="2661378" y="4329084"/>
                  <a:pt x="2456048" y="4328501"/>
                  <a:pt x="2251775" y="4345215"/>
                </a:cubicBezTo>
                <a:cubicBezTo>
                  <a:pt x="2200819" y="4349148"/>
                  <a:pt x="2149862" y="4359293"/>
                  <a:pt x="2098906" y="4351937"/>
                </a:cubicBezTo>
                <a:cubicBezTo>
                  <a:pt x="2025044" y="4342895"/>
                  <a:pt x="1950494" y="4340688"/>
                  <a:pt x="1876224" y="4345343"/>
                </a:cubicBezTo>
                <a:cubicBezTo>
                  <a:pt x="1700042" y="4352318"/>
                  <a:pt x="1523986" y="4361576"/>
                  <a:pt x="1347676" y="4359039"/>
                </a:cubicBezTo>
                <a:cubicBezTo>
                  <a:pt x="1064484" y="4355108"/>
                  <a:pt x="781420" y="4341031"/>
                  <a:pt x="498101" y="4351430"/>
                </a:cubicBezTo>
                <a:cubicBezTo>
                  <a:pt x="364340" y="4356376"/>
                  <a:pt x="230578" y="4360752"/>
                  <a:pt x="96817" y="4355568"/>
                </a:cubicBezTo>
                <a:lnTo>
                  <a:pt x="0" y="4349268"/>
                </a:lnTo>
                <a:close/>
              </a:path>
            </a:pathLst>
          </a:custGeom>
          <a:noFill/>
        </p:spPr>
      </p:pic>
      <p:pic>
        <p:nvPicPr>
          <p:cNvPr id="19" name="Content Placeholder 4">
            <a:extLst>
              <a:ext uri="{FF2B5EF4-FFF2-40B4-BE49-F238E27FC236}">
                <a16:creationId xmlns:a16="http://schemas.microsoft.com/office/drawing/2014/main" id="{34668024-9ED0-212A-F6D7-51549366ACC2}"/>
              </a:ext>
            </a:extLst>
          </p:cNvPr>
          <p:cNvPicPr>
            <a:picLocks noChangeAspect="1"/>
          </p:cNvPicPr>
          <p:nvPr/>
        </p:nvPicPr>
        <p:blipFill>
          <a:blip r:embed="rId6">
            <a:extLst>
              <a:ext uri="{28A0092B-C50C-407E-A947-70E740481C1C}">
                <a14:useLocalDpi xmlns:a14="http://schemas.microsoft.com/office/drawing/2010/main" val="0"/>
              </a:ext>
            </a:extLst>
          </a:blip>
          <a:srcRect l="31323" r="31552" b="-1"/>
          <a:stretch>
            <a:fillRect/>
          </a:stretch>
        </p:blipFill>
        <p:spPr>
          <a:xfrm>
            <a:off x="6316511" y="1780222"/>
            <a:ext cx="5875350" cy="6330361"/>
          </a:xfrm>
          <a:custGeom>
            <a:avLst/>
            <a:gdLst/>
            <a:ahLst/>
            <a:cxnLst/>
            <a:rect l="l" t="t" r="r" b="b"/>
            <a:pathLst>
              <a:path w="3997047" h="4358703">
                <a:moveTo>
                  <a:pt x="9389" y="0"/>
                </a:moveTo>
                <a:lnTo>
                  <a:pt x="3997047" y="0"/>
                </a:lnTo>
                <a:lnTo>
                  <a:pt x="3997047" y="4347477"/>
                </a:lnTo>
                <a:lnTo>
                  <a:pt x="3922844" y="4341211"/>
                </a:lnTo>
                <a:cubicBezTo>
                  <a:pt x="3821334" y="4336140"/>
                  <a:pt x="3719771" y="4340396"/>
                  <a:pt x="3618208" y="4343440"/>
                </a:cubicBezTo>
                <a:cubicBezTo>
                  <a:pt x="3488013" y="4347245"/>
                  <a:pt x="3357819" y="4358659"/>
                  <a:pt x="3227370" y="4344455"/>
                </a:cubicBezTo>
                <a:cubicBezTo>
                  <a:pt x="3152388" y="4335717"/>
                  <a:pt x="3076577" y="4336833"/>
                  <a:pt x="3001887" y="4347752"/>
                </a:cubicBezTo>
                <a:cubicBezTo>
                  <a:pt x="2932216" y="4357340"/>
                  <a:pt x="2861768" y="4360092"/>
                  <a:pt x="2791563" y="4355995"/>
                </a:cubicBezTo>
                <a:cubicBezTo>
                  <a:pt x="2658694" y="4350416"/>
                  <a:pt x="2524678" y="4346991"/>
                  <a:pt x="2391171" y="4351303"/>
                </a:cubicBezTo>
                <a:cubicBezTo>
                  <a:pt x="2185433" y="4357898"/>
                  <a:pt x="1979696" y="4363985"/>
                  <a:pt x="1773830" y="4351303"/>
                </a:cubicBezTo>
                <a:cubicBezTo>
                  <a:pt x="1620961" y="4342172"/>
                  <a:pt x="1468090" y="4341031"/>
                  <a:pt x="1315220" y="4345723"/>
                </a:cubicBezTo>
                <a:cubicBezTo>
                  <a:pt x="1162350" y="4350416"/>
                  <a:pt x="1009480" y="4359927"/>
                  <a:pt x="856610" y="4351303"/>
                </a:cubicBezTo>
                <a:cubicBezTo>
                  <a:pt x="678261" y="4341158"/>
                  <a:pt x="499913" y="4342933"/>
                  <a:pt x="321565" y="4344708"/>
                </a:cubicBezTo>
                <a:cubicBezTo>
                  <a:pt x="235449" y="4345596"/>
                  <a:pt x="149428" y="4348323"/>
                  <a:pt x="63422" y="4349686"/>
                </a:cubicBezTo>
                <a:lnTo>
                  <a:pt x="12951" y="4349060"/>
                </a:lnTo>
                <a:lnTo>
                  <a:pt x="371" y="4107346"/>
                </a:lnTo>
                <a:cubicBezTo>
                  <a:pt x="-757" y="4015610"/>
                  <a:pt x="887" y="3923810"/>
                  <a:pt x="2691" y="3832074"/>
                </a:cubicBezTo>
                <a:cubicBezTo>
                  <a:pt x="5913" y="3674244"/>
                  <a:pt x="16095" y="3516543"/>
                  <a:pt x="20090" y="3358714"/>
                </a:cubicBezTo>
                <a:cubicBezTo>
                  <a:pt x="25761" y="3131266"/>
                  <a:pt x="3336" y="2903945"/>
                  <a:pt x="10940" y="2576618"/>
                </a:cubicBezTo>
                <a:cubicBezTo>
                  <a:pt x="20219" y="2395455"/>
                  <a:pt x="14032" y="2115054"/>
                  <a:pt x="14677" y="1833500"/>
                </a:cubicBezTo>
                <a:cubicBezTo>
                  <a:pt x="15451" y="1643745"/>
                  <a:pt x="5269" y="1454247"/>
                  <a:pt x="6171" y="1264621"/>
                </a:cubicBezTo>
                <a:cubicBezTo>
                  <a:pt x="6815" y="1124998"/>
                  <a:pt x="19961" y="986016"/>
                  <a:pt x="25375" y="846777"/>
                </a:cubicBezTo>
                <a:cubicBezTo>
                  <a:pt x="30078" y="676691"/>
                  <a:pt x="25426" y="506464"/>
                  <a:pt x="11455" y="336877"/>
                </a:cubicBezTo>
                <a:cubicBezTo>
                  <a:pt x="4818" y="243154"/>
                  <a:pt x="5623" y="149366"/>
                  <a:pt x="8088" y="55563"/>
                </a:cubicBezTo>
                <a:close/>
              </a:path>
            </a:pathLst>
          </a:custGeom>
        </p:spPr>
      </p:pic>
      <p:pic>
        <p:nvPicPr>
          <p:cNvPr id="20" name="Content Placeholder 4">
            <a:extLst>
              <a:ext uri="{FF2B5EF4-FFF2-40B4-BE49-F238E27FC236}">
                <a16:creationId xmlns:a16="http://schemas.microsoft.com/office/drawing/2014/main" id="{2718AB82-3666-A38A-571D-91CAD14A20D3}"/>
              </a:ext>
            </a:extLst>
          </p:cNvPr>
          <p:cNvPicPr>
            <a:picLocks noChangeAspect="1"/>
          </p:cNvPicPr>
          <p:nvPr/>
        </p:nvPicPr>
        <p:blipFill>
          <a:blip r:embed="rId7" cstate="print">
            <a:extLst>
              <a:ext uri="{28A0092B-C50C-407E-A947-70E740481C1C}">
                <a14:useLocalDpi xmlns:a14="http://schemas.microsoft.com/office/drawing/2010/main" val="0"/>
              </a:ext>
            </a:extLst>
          </a:blip>
          <a:srcRect l="11142" r="21413" b="-2"/>
          <a:stretch>
            <a:fillRect/>
          </a:stretch>
        </p:blipFill>
        <p:spPr>
          <a:xfrm>
            <a:off x="12309315" y="1748470"/>
            <a:ext cx="5749609" cy="6393863"/>
          </a:xfrm>
          <a:custGeom>
            <a:avLst/>
            <a:gdLst/>
            <a:ahLst/>
            <a:cxnLst/>
            <a:rect l="l" t="t" r="r" b="b"/>
            <a:pathLst>
              <a:path w="3872656" h="4370715">
                <a:moveTo>
                  <a:pt x="9308" y="0"/>
                </a:moveTo>
                <a:lnTo>
                  <a:pt x="3851998" y="0"/>
                </a:lnTo>
                <a:lnTo>
                  <a:pt x="3841520" y="444702"/>
                </a:lnTo>
                <a:cubicBezTo>
                  <a:pt x="3839973" y="512270"/>
                  <a:pt x="3836622" y="580351"/>
                  <a:pt x="3848351" y="647278"/>
                </a:cubicBezTo>
                <a:cubicBezTo>
                  <a:pt x="3877736" y="814210"/>
                  <a:pt x="3877092" y="981784"/>
                  <a:pt x="3864203" y="1149870"/>
                </a:cubicBezTo>
                <a:cubicBezTo>
                  <a:pt x="3851315" y="1324624"/>
                  <a:pt x="3828761" y="1498736"/>
                  <a:pt x="3837395" y="1674644"/>
                </a:cubicBezTo>
                <a:cubicBezTo>
                  <a:pt x="3842422" y="1774008"/>
                  <a:pt x="3850284" y="1873117"/>
                  <a:pt x="3850284" y="1972737"/>
                </a:cubicBezTo>
                <a:cubicBezTo>
                  <a:pt x="3852991" y="2451097"/>
                  <a:pt x="3845773" y="2929970"/>
                  <a:pt x="3856857" y="3408715"/>
                </a:cubicBezTo>
                <a:cubicBezTo>
                  <a:pt x="3859821" y="3532953"/>
                  <a:pt x="3846289" y="3656550"/>
                  <a:pt x="3843969" y="3780531"/>
                </a:cubicBezTo>
                <a:cubicBezTo>
                  <a:pt x="3842165" y="3881563"/>
                  <a:pt x="3845065" y="3982530"/>
                  <a:pt x="3847691" y="4083497"/>
                </a:cubicBezTo>
                <a:lnTo>
                  <a:pt x="3849494" y="4346466"/>
                </a:lnTo>
                <a:lnTo>
                  <a:pt x="3739963" y="4345485"/>
                </a:lnTo>
                <a:cubicBezTo>
                  <a:pt x="3702780" y="4346420"/>
                  <a:pt x="3665581" y="4348259"/>
                  <a:pt x="3628383" y="4349908"/>
                </a:cubicBezTo>
                <a:cubicBezTo>
                  <a:pt x="3508316" y="4356655"/>
                  <a:pt x="3387918" y="4354828"/>
                  <a:pt x="3268119" y="4344454"/>
                </a:cubicBezTo>
                <a:cubicBezTo>
                  <a:pt x="3196206" y="4335589"/>
                  <a:pt x="3123466" y="4335589"/>
                  <a:pt x="3051553" y="4344454"/>
                </a:cubicBezTo>
                <a:cubicBezTo>
                  <a:pt x="2869715" y="4368829"/>
                  <a:pt x="2685977" y="4376260"/>
                  <a:pt x="2502751" y="4366648"/>
                </a:cubicBezTo>
                <a:cubicBezTo>
                  <a:pt x="2288987" y="4357263"/>
                  <a:pt x="2075733" y="4337859"/>
                  <a:pt x="1861843" y="4332533"/>
                </a:cubicBezTo>
                <a:cubicBezTo>
                  <a:pt x="1726297" y="4329109"/>
                  <a:pt x="1589733" y="4319851"/>
                  <a:pt x="1455972" y="4342552"/>
                </a:cubicBezTo>
                <a:cubicBezTo>
                  <a:pt x="1319536" y="4365887"/>
                  <a:pt x="1184374" y="4354980"/>
                  <a:pt x="1048318" y="4348258"/>
                </a:cubicBezTo>
                <a:cubicBezTo>
                  <a:pt x="946532" y="4340953"/>
                  <a:pt x="844365" y="4340953"/>
                  <a:pt x="742578" y="4348258"/>
                </a:cubicBezTo>
                <a:cubicBezTo>
                  <a:pt x="618869" y="4360661"/>
                  <a:pt x="494432" y="4364263"/>
                  <a:pt x="370214" y="4359038"/>
                </a:cubicBezTo>
                <a:cubicBezTo>
                  <a:pt x="296007" y="4355170"/>
                  <a:pt x="221738" y="4351270"/>
                  <a:pt x="147421" y="4348702"/>
                </a:cubicBezTo>
                <a:lnTo>
                  <a:pt x="13040" y="4347289"/>
                </a:lnTo>
                <a:lnTo>
                  <a:pt x="371" y="4103870"/>
                </a:lnTo>
                <a:cubicBezTo>
                  <a:pt x="-757" y="4012134"/>
                  <a:pt x="886" y="3920334"/>
                  <a:pt x="2690" y="3828598"/>
                </a:cubicBezTo>
                <a:cubicBezTo>
                  <a:pt x="5913" y="3670768"/>
                  <a:pt x="16095" y="3513067"/>
                  <a:pt x="20090" y="3355238"/>
                </a:cubicBezTo>
                <a:cubicBezTo>
                  <a:pt x="25761" y="3127790"/>
                  <a:pt x="3336" y="2900469"/>
                  <a:pt x="10940" y="2573142"/>
                </a:cubicBezTo>
                <a:cubicBezTo>
                  <a:pt x="20218" y="2391979"/>
                  <a:pt x="14032" y="2111578"/>
                  <a:pt x="14677" y="1830024"/>
                </a:cubicBezTo>
                <a:cubicBezTo>
                  <a:pt x="15451" y="1640269"/>
                  <a:pt x="5268" y="1450771"/>
                  <a:pt x="6171" y="1261145"/>
                </a:cubicBezTo>
                <a:cubicBezTo>
                  <a:pt x="6815" y="1121522"/>
                  <a:pt x="19961" y="982540"/>
                  <a:pt x="25374" y="843301"/>
                </a:cubicBezTo>
                <a:cubicBezTo>
                  <a:pt x="30078" y="673215"/>
                  <a:pt x="25426" y="502988"/>
                  <a:pt x="11455" y="333401"/>
                </a:cubicBezTo>
                <a:cubicBezTo>
                  <a:pt x="4817" y="239678"/>
                  <a:pt x="5623" y="145890"/>
                  <a:pt x="8088" y="52087"/>
                </a:cubicBezTo>
                <a:close/>
              </a:path>
            </a:pathLst>
          </a:custGeom>
        </p:spPr>
      </p:pic>
      <p:sp>
        <p:nvSpPr>
          <p:cNvPr id="2" name="Title 1">
            <a:extLst>
              <a:ext uri="{FF2B5EF4-FFF2-40B4-BE49-F238E27FC236}">
                <a16:creationId xmlns:a16="http://schemas.microsoft.com/office/drawing/2014/main" id="{7C0DF0D7-E78B-2F54-EB8B-DC6DC00C8AF3}"/>
              </a:ext>
            </a:extLst>
          </p:cNvPr>
          <p:cNvSpPr txBox="1">
            <a:spLocks/>
          </p:cNvSpPr>
          <p:nvPr/>
        </p:nvSpPr>
        <p:spPr>
          <a:xfrm>
            <a:off x="269884" y="2287650"/>
            <a:ext cx="5902906" cy="2004547"/>
          </a:xfrm>
          <a:prstGeom prst="rect">
            <a:avLst/>
          </a:prstGeom>
          <a:solidFill>
            <a:schemeClr val="bg1">
              <a:alpha val="68000"/>
            </a:schemeClr>
          </a:solidFill>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spcAft>
                <a:spcPts val="600"/>
              </a:spcAft>
            </a:pPr>
            <a:r>
              <a:rPr lang="en-US" sz="8450" b="1" dirty="0">
                <a:latin typeface="Calibri" panose="020F0502020204030204" pitchFamily="34" charset="0"/>
                <a:ea typeface="Calibri" panose="020F0502020204030204" pitchFamily="34" charset="0"/>
                <a:cs typeface="Calibri" panose="020F0502020204030204" pitchFamily="34" charset="0"/>
              </a:rPr>
              <a:t>The</a:t>
            </a:r>
            <a:r>
              <a:rPr lang="en-US" sz="8450" dirty="0">
                <a:latin typeface="Calibri" panose="020F0502020204030204" pitchFamily="34" charset="0"/>
                <a:ea typeface="Calibri" panose="020F0502020204030204" pitchFamily="34" charset="0"/>
                <a:cs typeface="Calibri" panose="020F0502020204030204" pitchFamily="34" charset="0"/>
              </a:rPr>
              <a:t> </a:t>
            </a:r>
            <a:r>
              <a:rPr lang="en-US" sz="8450" b="1" dirty="0">
                <a:latin typeface="Calibri" panose="020F0502020204030204" pitchFamily="34" charset="0"/>
                <a:ea typeface="Calibri" panose="020F0502020204030204" pitchFamily="34" charset="0"/>
                <a:cs typeface="Calibri" panose="020F0502020204030204" pitchFamily="34" charset="0"/>
              </a:rPr>
              <a:t>drought </a:t>
            </a:r>
            <a:endParaRPr lang="fr-FR" sz="8450" b="1" dirty="0">
              <a:latin typeface="Calibri" panose="020F0502020204030204" pitchFamily="34" charset="0"/>
              <a:ea typeface="Calibri" panose="020F0502020204030204" pitchFamily="34" charset="0"/>
              <a:cs typeface="Calibri" panose="020F0502020204030204" pitchFamily="34" charset="0"/>
            </a:endParaRPr>
          </a:p>
        </p:txBody>
      </p:sp>
      <p:sp>
        <p:nvSpPr>
          <p:cNvPr id="8" name="Title 1">
            <a:extLst>
              <a:ext uri="{FF2B5EF4-FFF2-40B4-BE49-F238E27FC236}">
                <a16:creationId xmlns:a16="http://schemas.microsoft.com/office/drawing/2014/main" id="{D1F59E8D-6630-685A-357A-1A8930C2AA8D}"/>
              </a:ext>
            </a:extLst>
          </p:cNvPr>
          <p:cNvSpPr txBox="1">
            <a:spLocks/>
          </p:cNvSpPr>
          <p:nvPr/>
        </p:nvSpPr>
        <p:spPr>
          <a:xfrm>
            <a:off x="6328890" y="2287650"/>
            <a:ext cx="5902906" cy="2004547"/>
          </a:xfrm>
          <a:prstGeom prst="rect">
            <a:avLst/>
          </a:prstGeom>
          <a:solidFill>
            <a:schemeClr val="bg1">
              <a:alpha val="68000"/>
            </a:schemeClr>
          </a:solidFill>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spcAft>
                <a:spcPts val="600"/>
              </a:spcAft>
            </a:pPr>
            <a:r>
              <a:rPr lang="en-US" sz="8450" b="1" dirty="0">
                <a:latin typeface="Calibri" panose="020F0502020204030204" pitchFamily="34" charset="0"/>
                <a:ea typeface="Calibri" panose="020F0502020204030204" pitchFamily="34" charset="0"/>
                <a:cs typeface="Calibri" panose="020F0502020204030204" pitchFamily="34" charset="0"/>
              </a:rPr>
              <a:t>The</a:t>
            </a:r>
            <a:r>
              <a:rPr lang="en-US" sz="8450" dirty="0">
                <a:latin typeface="Calibri" panose="020F0502020204030204" pitchFamily="34" charset="0"/>
                <a:ea typeface="Calibri" panose="020F0502020204030204" pitchFamily="34" charset="0"/>
                <a:cs typeface="Calibri" panose="020F0502020204030204" pitchFamily="34" charset="0"/>
              </a:rPr>
              <a:t> </a:t>
            </a:r>
            <a:r>
              <a:rPr lang="en-US" sz="8450" b="1" dirty="0">
                <a:latin typeface="Calibri" panose="020F0502020204030204" pitchFamily="34" charset="0"/>
                <a:ea typeface="Calibri" panose="020F0502020204030204" pitchFamily="34" charset="0"/>
                <a:cs typeface="Calibri" panose="020F0502020204030204" pitchFamily="34" charset="0"/>
              </a:rPr>
              <a:t>flood </a:t>
            </a:r>
            <a:endParaRPr lang="fr-FR" sz="8450" b="1" dirty="0">
              <a:latin typeface="Calibri" panose="020F0502020204030204" pitchFamily="34" charset="0"/>
              <a:ea typeface="Calibri" panose="020F0502020204030204" pitchFamily="34" charset="0"/>
              <a:cs typeface="Calibri" panose="020F0502020204030204" pitchFamily="34" charset="0"/>
            </a:endParaRPr>
          </a:p>
        </p:txBody>
      </p:sp>
      <p:sp>
        <p:nvSpPr>
          <p:cNvPr id="9" name="Title 1">
            <a:extLst>
              <a:ext uri="{FF2B5EF4-FFF2-40B4-BE49-F238E27FC236}">
                <a16:creationId xmlns:a16="http://schemas.microsoft.com/office/drawing/2014/main" id="{0D3A6F1F-8A25-5ABF-BAA0-AB4BC898922C}"/>
              </a:ext>
            </a:extLst>
          </p:cNvPr>
          <p:cNvSpPr txBox="1">
            <a:spLocks/>
          </p:cNvSpPr>
          <p:nvPr/>
        </p:nvSpPr>
        <p:spPr>
          <a:xfrm>
            <a:off x="12219419" y="2266611"/>
            <a:ext cx="5902906" cy="2004547"/>
          </a:xfrm>
          <a:prstGeom prst="rect">
            <a:avLst/>
          </a:prstGeom>
          <a:solidFill>
            <a:schemeClr val="bg1">
              <a:alpha val="68000"/>
            </a:schemeClr>
          </a:solidFill>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spcAft>
                <a:spcPts val="600"/>
              </a:spcAft>
            </a:pPr>
            <a:r>
              <a:rPr lang="en-US" sz="8450" b="1" dirty="0">
                <a:latin typeface="Calibri" panose="020F0502020204030204" pitchFamily="34" charset="0"/>
                <a:ea typeface="Calibri" panose="020F0502020204030204" pitchFamily="34" charset="0"/>
                <a:cs typeface="Calibri" panose="020F0502020204030204" pitchFamily="34" charset="0"/>
              </a:rPr>
              <a:t>The</a:t>
            </a:r>
            <a:r>
              <a:rPr lang="en-US" sz="8450" dirty="0">
                <a:latin typeface="Calibri" panose="020F0502020204030204" pitchFamily="34" charset="0"/>
                <a:ea typeface="Calibri" panose="020F0502020204030204" pitchFamily="34" charset="0"/>
                <a:cs typeface="Calibri" panose="020F0502020204030204" pitchFamily="34" charset="0"/>
              </a:rPr>
              <a:t> </a:t>
            </a:r>
            <a:r>
              <a:rPr lang="en-US" sz="8450" b="1" dirty="0">
                <a:latin typeface="Calibri" panose="020F0502020204030204" pitchFamily="34" charset="0"/>
                <a:ea typeface="Calibri" panose="020F0502020204030204" pitchFamily="34" charset="0"/>
                <a:cs typeface="Calibri" panose="020F0502020204030204" pitchFamily="34" charset="0"/>
              </a:rPr>
              <a:t>Well </a:t>
            </a:r>
            <a:endParaRPr lang="fr-FR" sz="8450" b="1" dirty="0">
              <a:latin typeface="Calibri" panose="020F0502020204030204" pitchFamily="34" charset="0"/>
              <a:ea typeface="Calibri" panose="020F0502020204030204" pitchFamily="34" charset="0"/>
              <a:cs typeface="Calibri" panose="020F0502020204030204" pitchFamily="34" charset="0"/>
            </a:endParaRPr>
          </a:p>
        </p:txBody>
      </p:sp>
      <p:sp>
        <p:nvSpPr>
          <p:cNvPr id="10" name="Title 1">
            <a:extLst>
              <a:ext uri="{FF2B5EF4-FFF2-40B4-BE49-F238E27FC236}">
                <a16:creationId xmlns:a16="http://schemas.microsoft.com/office/drawing/2014/main" id="{A8FFF1CC-251D-EF1B-FC8B-B89F2B4A1E78}"/>
              </a:ext>
            </a:extLst>
          </p:cNvPr>
          <p:cNvSpPr txBox="1">
            <a:spLocks/>
          </p:cNvSpPr>
          <p:nvPr/>
        </p:nvSpPr>
        <p:spPr>
          <a:xfrm>
            <a:off x="269353" y="6106036"/>
            <a:ext cx="5902906" cy="2004547"/>
          </a:xfrm>
          <a:prstGeom prst="rect">
            <a:avLst/>
          </a:prstGeom>
          <a:solidFill>
            <a:schemeClr val="bg1">
              <a:alpha val="68000"/>
            </a:schemeClr>
          </a:solidFill>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spcAft>
                <a:spcPts val="600"/>
              </a:spcAft>
            </a:pPr>
            <a:r>
              <a:rPr lang="en-US" sz="3600" b="1" dirty="0">
                <a:latin typeface="Calibri" panose="020F0502020204030204" pitchFamily="34" charset="0"/>
                <a:ea typeface="Calibri" panose="020F0502020204030204" pitchFamily="34" charset="0"/>
                <a:cs typeface="Calibri" panose="020F0502020204030204" pitchFamily="34" charset="0"/>
              </a:rPr>
              <a:t>Climate change as slow degradation  </a:t>
            </a:r>
            <a:endParaRPr lang="fr-FR" sz="3600" b="1" dirty="0">
              <a:latin typeface="Calibri" panose="020F0502020204030204" pitchFamily="34" charset="0"/>
              <a:ea typeface="Calibri" panose="020F0502020204030204" pitchFamily="34" charset="0"/>
              <a:cs typeface="Calibri" panose="020F0502020204030204" pitchFamily="34" charset="0"/>
            </a:endParaRPr>
          </a:p>
        </p:txBody>
      </p:sp>
      <p:sp>
        <p:nvSpPr>
          <p:cNvPr id="18" name="Title 1">
            <a:extLst>
              <a:ext uri="{FF2B5EF4-FFF2-40B4-BE49-F238E27FC236}">
                <a16:creationId xmlns:a16="http://schemas.microsoft.com/office/drawing/2014/main" id="{84A882A6-0562-BA39-1B42-B2525294834D}"/>
              </a:ext>
            </a:extLst>
          </p:cNvPr>
          <p:cNvSpPr txBox="1">
            <a:spLocks/>
          </p:cNvSpPr>
          <p:nvPr/>
        </p:nvSpPr>
        <p:spPr>
          <a:xfrm>
            <a:off x="6250309" y="6106036"/>
            <a:ext cx="5902906" cy="2045695"/>
          </a:xfrm>
          <a:prstGeom prst="rect">
            <a:avLst/>
          </a:prstGeom>
          <a:solidFill>
            <a:schemeClr val="bg1">
              <a:alpha val="68000"/>
            </a:schemeClr>
          </a:solidFill>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spcAft>
                <a:spcPts val="600"/>
              </a:spcAft>
            </a:pPr>
            <a:r>
              <a:rPr lang="en-US" sz="3600" b="1" dirty="0">
                <a:latin typeface="Calibri" panose="020F0502020204030204" pitchFamily="34" charset="0"/>
                <a:ea typeface="Calibri" panose="020F0502020204030204" pitchFamily="34" charset="0"/>
                <a:cs typeface="Calibri" panose="020F0502020204030204" pitchFamily="34" charset="0"/>
              </a:rPr>
              <a:t>Climate change as emergency</a:t>
            </a:r>
            <a:endParaRPr lang="fr-FR" sz="3600" b="1" dirty="0">
              <a:latin typeface="Calibri" panose="020F0502020204030204" pitchFamily="34" charset="0"/>
              <a:ea typeface="Calibri" panose="020F0502020204030204" pitchFamily="34" charset="0"/>
              <a:cs typeface="Calibri" panose="020F0502020204030204" pitchFamily="34" charset="0"/>
            </a:endParaRPr>
          </a:p>
        </p:txBody>
      </p:sp>
      <p:sp>
        <p:nvSpPr>
          <p:cNvPr id="21" name="Title 1">
            <a:extLst>
              <a:ext uri="{FF2B5EF4-FFF2-40B4-BE49-F238E27FC236}">
                <a16:creationId xmlns:a16="http://schemas.microsoft.com/office/drawing/2014/main" id="{5297B772-C737-A0AA-E2F0-B2ADDF4CD100}"/>
              </a:ext>
            </a:extLst>
          </p:cNvPr>
          <p:cNvSpPr txBox="1">
            <a:spLocks/>
          </p:cNvSpPr>
          <p:nvPr/>
        </p:nvSpPr>
        <p:spPr>
          <a:xfrm>
            <a:off x="12309315" y="6106036"/>
            <a:ext cx="5902906" cy="2154044"/>
          </a:xfrm>
          <a:prstGeom prst="rect">
            <a:avLst/>
          </a:prstGeom>
          <a:solidFill>
            <a:schemeClr val="bg1">
              <a:alpha val="68000"/>
            </a:schemeClr>
          </a:solidFill>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spcAft>
                <a:spcPts val="600"/>
              </a:spcAft>
            </a:pPr>
            <a:r>
              <a:rPr lang="en-US" sz="3600" b="1" dirty="0">
                <a:latin typeface="Calibri" panose="020F0502020204030204" pitchFamily="34" charset="0"/>
                <a:ea typeface="Calibri" panose="020F0502020204030204" pitchFamily="34" charset="0"/>
                <a:cs typeface="Calibri" panose="020F0502020204030204" pitchFamily="34" charset="0"/>
              </a:rPr>
              <a:t>Climate change, infrastructural neglect, and the futures water reshapes</a:t>
            </a:r>
            <a:endParaRPr lang="fr-FR" sz="3600" b="1" dirty="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7188923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9"/>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8"/>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0"/>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9"/>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8" grpId="0" animBg="1"/>
      <p:bldP spid="9" grpId="0" animBg="1"/>
      <p:bldP spid="10" grpId="0" animBg="1"/>
      <p:bldP spid="18" grpId="0" animBg="1"/>
      <p:bldP spid="21"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EA33D81-FA9D-C8FE-59B2-E4CE98C01AC2}"/>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01E8B266-FCCA-5065-3841-3031B9EB8080}"/>
              </a:ext>
            </a:extLst>
          </p:cNvPr>
          <p:cNvGrpSpPr/>
          <p:nvPr/>
        </p:nvGrpSpPr>
        <p:grpSpPr>
          <a:xfrm>
            <a:off x="666750" y="666750"/>
            <a:ext cx="5448300" cy="3110230"/>
            <a:chOff x="0" y="0"/>
            <a:chExt cx="7264400" cy="4146974"/>
          </a:xfrm>
        </p:grpSpPr>
        <p:sp>
          <p:nvSpPr>
            <p:cNvPr id="3" name="TextBox 3">
              <a:extLst>
                <a:ext uri="{FF2B5EF4-FFF2-40B4-BE49-F238E27FC236}">
                  <a16:creationId xmlns:a16="http://schemas.microsoft.com/office/drawing/2014/main" id="{3CD19EDE-AB26-8365-C930-3AB4F0AF0A72}"/>
                </a:ext>
              </a:extLst>
            </p:cNvPr>
            <p:cNvSpPr txBox="1"/>
            <p:nvPr/>
          </p:nvSpPr>
          <p:spPr>
            <a:xfrm>
              <a:off x="0" y="171450"/>
              <a:ext cx="7264400" cy="2986616"/>
            </a:xfrm>
            <a:prstGeom prst="rect">
              <a:avLst/>
            </a:prstGeom>
          </p:spPr>
          <p:txBody>
            <a:bodyPr lIns="0" tIns="0" rIns="0" bIns="0" rtlCol="0" anchor="t">
              <a:spAutoFit/>
            </a:bodyPr>
            <a:lstStyle/>
            <a:p>
              <a:pPr marL="0" lvl="0" indent="0" algn="l">
                <a:lnSpc>
                  <a:spcPts val="8499"/>
                </a:lnSpc>
              </a:pPr>
              <a:r>
                <a:rPr lang="en-US" sz="8450" b="1" dirty="0">
                  <a:latin typeface="Calibri"/>
                  <a:ea typeface="Calibri"/>
                  <a:cs typeface="Calibri"/>
                  <a:sym typeface="Proxima Nova Condensed Bold"/>
                </a:rPr>
                <a:t>Chart or table slide</a:t>
              </a:r>
            </a:p>
          </p:txBody>
        </p:sp>
        <p:sp>
          <p:nvSpPr>
            <p:cNvPr id="4" name="TextBox 4">
              <a:extLst>
                <a:ext uri="{FF2B5EF4-FFF2-40B4-BE49-F238E27FC236}">
                  <a16:creationId xmlns:a16="http://schemas.microsoft.com/office/drawing/2014/main" id="{0E13AC92-794B-50E9-B29C-EC8CEB6DF153}"/>
                </a:ext>
              </a:extLst>
            </p:cNvPr>
            <p:cNvSpPr txBox="1"/>
            <p:nvPr/>
          </p:nvSpPr>
          <p:spPr>
            <a:xfrm>
              <a:off x="0" y="3524250"/>
              <a:ext cx="7264400" cy="622724"/>
            </a:xfrm>
            <a:prstGeom prst="rect">
              <a:avLst/>
            </a:prstGeom>
          </p:spPr>
          <p:txBody>
            <a:bodyPr lIns="0" tIns="0" rIns="0" bIns="0" rtlCol="0" anchor="t">
              <a:spAutoFit/>
            </a:bodyPr>
            <a:lstStyle/>
            <a:p>
              <a:pPr marL="0" lvl="0" indent="0" algn="l">
                <a:lnSpc>
                  <a:spcPts val="3919"/>
                </a:lnSpc>
                <a:spcBef>
                  <a:spcPct val="0"/>
                </a:spcBef>
              </a:pPr>
              <a:r>
                <a:rPr lang="en-US" sz="2750">
                  <a:latin typeface="Calibri"/>
                  <a:ea typeface="Calibri"/>
                  <a:cs typeface="Calibri"/>
                  <a:sym typeface="Touvlo"/>
                </a:rPr>
                <a:t>Slide to use for graphs or tabs</a:t>
              </a:r>
              <a:endParaRPr lang="en-US" sz="2750">
                <a:latin typeface="Calibri"/>
                <a:ea typeface="Calibri"/>
                <a:cs typeface="Calibri"/>
              </a:endParaRPr>
            </a:p>
          </p:txBody>
        </p:sp>
      </p:grpSp>
      <p:grpSp>
        <p:nvGrpSpPr>
          <p:cNvPr id="5" name="Group 5">
            <a:extLst>
              <a:ext uri="{FF2B5EF4-FFF2-40B4-BE49-F238E27FC236}">
                <a16:creationId xmlns:a16="http://schemas.microsoft.com/office/drawing/2014/main" id="{17D4E1DC-6C2E-F404-D0B9-AA16E5522A33}"/>
              </a:ext>
            </a:extLst>
          </p:cNvPr>
          <p:cNvGrpSpPr/>
          <p:nvPr/>
        </p:nvGrpSpPr>
        <p:grpSpPr>
          <a:xfrm rot="5400000">
            <a:off x="8939893" y="938893"/>
            <a:ext cx="408214" cy="18288000"/>
            <a:chOff x="0" y="0"/>
            <a:chExt cx="311568" cy="4816593"/>
          </a:xfrm>
        </p:grpSpPr>
        <p:sp>
          <p:nvSpPr>
            <p:cNvPr id="6" name="Freeform 6">
              <a:extLst>
                <a:ext uri="{FF2B5EF4-FFF2-40B4-BE49-F238E27FC236}">
                  <a16:creationId xmlns:a16="http://schemas.microsoft.com/office/drawing/2014/main" id="{F7414893-A9E3-75E3-E364-BAD7584A0C80}"/>
                </a:ext>
              </a:extLst>
            </p:cNvPr>
            <p:cNvSpPr/>
            <p:nvPr/>
          </p:nvSpPr>
          <p:spPr>
            <a:xfrm>
              <a:off x="0" y="0"/>
              <a:ext cx="311568" cy="4816592"/>
            </a:xfrm>
            <a:custGeom>
              <a:avLst/>
              <a:gdLst/>
              <a:ahLst/>
              <a:cxnLst/>
              <a:rect l="l" t="t" r="r" b="b"/>
              <a:pathLst>
                <a:path w="311568" h="4816592">
                  <a:moveTo>
                    <a:pt x="0" y="0"/>
                  </a:moveTo>
                  <a:lnTo>
                    <a:pt x="311568" y="0"/>
                  </a:lnTo>
                  <a:lnTo>
                    <a:pt x="311568" y="4816592"/>
                  </a:lnTo>
                  <a:lnTo>
                    <a:pt x="0" y="4816592"/>
                  </a:lnTo>
                  <a:close/>
                </a:path>
              </a:pathLst>
            </a:custGeom>
            <a:solidFill>
              <a:srgbClr val="FFFFFF"/>
            </a:solidFill>
          </p:spPr>
          <p:txBody>
            <a:bodyPr/>
            <a:lstStyle/>
            <a:p>
              <a:endParaRPr lang="fr-FR"/>
            </a:p>
          </p:txBody>
        </p:sp>
        <p:sp>
          <p:nvSpPr>
            <p:cNvPr id="7" name="TextBox 7">
              <a:extLst>
                <a:ext uri="{FF2B5EF4-FFF2-40B4-BE49-F238E27FC236}">
                  <a16:creationId xmlns:a16="http://schemas.microsoft.com/office/drawing/2014/main" id="{3ACC56DE-C16A-C5E6-6E83-08741FFC270E}"/>
                </a:ext>
              </a:extLst>
            </p:cNvPr>
            <p:cNvSpPr txBox="1"/>
            <p:nvPr/>
          </p:nvSpPr>
          <p:spPr>
            <a:xfrm>
              <a:off x="0" y="171450"/>
              <a:ext cx="311568" cy="4645143"/>
            </a:xfrm>
            <a:prstGeom prst="rect">
              <a:avLst/>
            </a:prstGeom>
          </p:spPr>
          <p:txBody>
            <a:bodyPr lIns="50800" tIns="50800" rIns="50800" bIns="50800" rtlCol="0" anchor="ctr"/>
            <a:lstStyle/>
            <a:p>
              <a:pPr marL="0" lvl="0" indent="0" algn="l">
                <a:lnSpc>
                  <a:spcPts val="8499"/>
                </a:lnSpc>
                <a:spcBef>
                  <a:spcPct val="0"/>
                </a:spcBef>
              </a:pPr>
              <a:endParaRPr/>
            </a:p>
          </p:txBody>
        </p:sp>
      </p:grpSp>
      <p:sp>
        <p:nvSpPr>
          <p:cNvPr id="8" name="Freeform 8">
            <a:extLst>
              <a:ext uri="{FF2B5EF4-FFF2-40B4-BE49-F238E27FC236}">
                <a16:creationId xmlns:a16="http://schemas.microsoft.com/office/drawing/2014/main" id="{66034BD4-0DD1-740C-285D-98BF1D5CCC05}"/>
              </a:ext>
            </a:extLst>
          </p:cNvPr>
          <p:cNvSpPr/>
          <p:nvPr/>
        </p:nvSpPr>
        <p:spPr>
          <a:xfrm>
            <a:off x="-539" y="9185148"/>
            <a:ext cx="2752375" cy="1028700"/>
          </a:xfrm>
          <a:custGeom>
            <a:avLst/>
            <a:gdLst/>
            <a:ahLst/>
            <a:cxnLst/>
            <a:rect l="l" t="t" r="r" b="b"/>
            <a:pathLst>
              <a:path w="2752375" h="1028700">
                <a:moveTo>
                  <a:pt x="0" y="0"/>
                </a:moveTo>
                <a:lnTo>
                  <a:pt x="2752375" y="0"/>
                </a:lnTo>
                <a:lnTo>
                  <a:pt x="2752375" y="1028700"/>
                </a:lnTo>
                <a:lnTo>
                  <a:pt x="0" y="1028700"/>
                </a:lnTo>
                <a:lnTo>
                  <a:pt x="0" y="0"/>
                </a:lnTo>
                <a:close/>
              </a:path>
            </a:pathLst>
          </a:custGeom>
          <a:blipFill>
            <a:blip r:embed="rId3"/>
            <a:stretch>
              <a:fillRect/>
            </a:stretch>
          </a:blipFill>
        </p:spPr>
        <p:txBody>
          <a:bodyPr/>
          <a:lstStyle/>
          <a:p>
            <a:endParaRPr lang="fr-FR"/>
          </a:p>
        </p:txBody>
      </p:sp>
      <p:grpSp>
        <p:nvGrpSpPr>
          <p:cNvPr id="9" name="Group 9">
            <a:extLst>
              <a:ext uri="{FF2B5EF4-FFF2-40B4-BE49-F238E27FC236}">
                <a16:creationId xmlns:a16="http://schemas.microsoft.com/office/drawing/2014/main" id="{6B4AACDF-67ED-C7BA-9C4A-895A90C062F3}"/>
              </a:ext>
            </a:extLst>
          </p:cNvPr>
          <p:cNvGrpSpPr/>
          <p:nvPr/>
        </p:nvGrpSpPr>
        <p:grpSpPr>
          <a:xfrm>
            <a:off x="16565291" y="9104014"/>
            <a:ext cx="1722709" cy="1182986"/>
            <a:chOff x="0" y="0"/>
            <a:chExt cx="1463276" cy="1004833"/>
          </a:xfrm>
        </p:grpSpPr>
        <p:sp>
          <p:nvSpPr>
            <p:cNvPr id="10" name="Freeform 10">
              <a:extLst>
                <a:ext uri="{FF2B5EF4-FFF2-40B4-BE49-F238E27FC236}">
                  <a16:creationId xmlns:a16="http://schemas.microsoft.com/office/drawing/2014/main" id="{A13105F5-AF62-BA05-A81D-981C64B73856}"/>
                </a:ext>
              </a:extLst>
            </p:cNvPr>
            <p:cNvSpPr/>
            <p:nvPr/>
          </p:nvSpPr>
          <p:spPr>
            <a:xfrm>
              <a:off x="0" y="0"/>
              <a:ext cx="1463276" cy="1004833"/>
            </a:xfrm>
            <a:custGeom>
              <a:avLst/>
              <a:gdLst/>
              <a:ahLst/>
              <a:cxnLst/>
              <a:rect l="l" t="t" r="r" b="b"/>
              <a:pathLst>
                <a:path w="1463276" h="1004833">
                  <a:moveTo>
                    <a:pt x="0" y="0"/>
                  </a:moveTo>
                  <a:lnTo>
                    <a:pt x="1463276" y="0"/>
                  </a:lnTo>
                  <a:lnTo>
                    <a:pt x="1463276" y="1004833"/>
                  </a:lnTo>
                  <a:lnTo>
                    <a:pt x="0" y="1004833"/>
                  </a:lnTo>
                  <a:close/>
                </a:path>
              </a:pathLst>
            </a:custGeom>
            <a:blipFill>
              <a:blip r:embed="rId4"/>
              <a:stretch>
                <a:fillRect l="-32" r="-32"/>
              </a:stretch>
            </a:blipFill>
          </p:spPr>
          <p:txBody>
            <a:bodyPr/>
            <a:lstStyle/>
            <a:p>
              <a:endParaRPr lang="fr-FR"/>
            </a:p>
          </p:txBody>
        </p:sp>
      </p:grpSp>
      <p:grpSp>
        <p:nvGrpSpPr>
          <p:cNvPr id="24" name="Group 21">
            <a:extLst>
              <a:ext uri="{FF2B5EF4-FFF2-40B4-BE49-F238E27FC236}">
                <a16:creationId xmlns:a16="http://schemas.microsoft.com/office/drawing/2014/main" id="{EA0FDB07-B55D-6FBB-587C-5495B6C47994}"/>
              </a:ext>
            </a:extLst>
          </p:cNvPr>
          <p:cNvGrpSpPr/>
          <p:nvPr/>
        </p:nvGrpSpPr>
        <p:grpSpPr>
          <a:xfrm rot="-5400000">
            <a:off x="-4476500" y="4331840"/>
            <a:ext cx="9104014" cy="440333"/>
            <a:chOff x="0" y="-38100"/>
            <a:chExt cx="2397765" cy="115973"/>
          </a:xfrm>
        </p:grpSpPr>
        <p:sp>
          <p:nvSpPr>
            <p:cNvPr id="22" name="Freeform 22">
              <a:extLst>
                <a:ext uri="{FF2B5EF4-FFF2-40B4-BE49-F238E27FC236}">
                  <a16:creationId xmlns:a16="http://schemas.microsoft.com/office/drawing/2014/main" id="{70973295-901C-4A10-B23E-458E237643E8}"/>
                </a:ext>
              </a:extLst>
            </p:cNvPr>
            <p:cNvSpPr/>
            <p:nvPr/>
          </p:nvSpPr>
          <p:spPr>
            <a:xfrm>
              <a:off x="0" y="0"/>
              <a:ext cx="2397765" cy="77873"/>
            </a:xfrm>
            <a:custGeom>
              <a:avLst/>
              <a:gdLst/>
              <a:ahLst/>
              <a:cxnLst/>
              <a:rect l="l" t="t" r="r" b="b"/>
              <a:pathLst>
                <a:path w="2397765" h="77873">
                  <a:moveTo>
                    <a:pt x="0" y="0"/>
                  </a:moveTo>
                  <a:lnTo>
                    <a:pt x="2397765" y="0"/>
                  </a:lnTo>
                  <a:lnTo>
                    <a:pt x="2397765" y="77873"/>
                  </a:lnTo>
                  <a:lnTo>
                    <a:pt x="0" y="77873"/>
                  </a:lnTo>
                  <a:close/>
                </a:path>
              </a:pathLst>
            </a:custGeom>
            <a:solidFill>
              <a:srgbClr val="F10808"/>
            </a:solidFill>
          </p:spPr>
          <p:txBody>
            <a:bodyPr/>
            <a:lstStyle/>
            <a:p>
              <a:endParaRPr lang="fr-FR"/>
            </a:p>
          </p:txBody>
        </p:sp>
        <p:sp>
          <p:nvSpPr>
            <p:cNvPr id="23" name="TextBox 23">
              <a:extLst>
                <a:ext uri="{FF2B5EF4-FFF2-40B4-BE49-F238E27FC236}">
                  <a16:creationId xmlns:a16="http://schemas.microsoft.com/office/drawing/2014/main" id="{5F9624C4-C83D-B88E-55A6-888A01AF0C69}"/>
                </a:ext>
              </a:extLst>
            </p:cNvPr>
            <p:cNvSpPr txBox="1"/>
            <p:nvPr/>
          </p:nvSpPr>
          <p:spPr>
            <a:xfrm>
              <a:off x="0" y="-38100"/>
              <a:ext cx="2397765" cy="115973"/>
            </a:xfrm>
            <a:prstGeom prst="rect">
              <a:avLst/>
            </a:prstGeom>
          </p:spPr>
          <p:txBody>
            <a:bodyPr lIns="50800" tIns="50800" rIns="50800" bIns="50800" rtlCol="0" anchor="ctr"/>
            <a:lstStyle/>
            <a:p>
              <a:pPr algn="ctr">
                <a:lnSpc>
                  <a:spcPts val="3079"/>
                </a:lnSpc>
              </a:pPr>
              <a:endParaRPr/>
            </a:p>
          </p:txBody>
        </p:sp>
      </p:grpSp>
      <p:sp>
        <p:nvSpPr>
          <p:cNvPr id="13" name="CasellaDiTesto 12">
            <a:extLst>
              <a:ext uri="{FF2B5EF4-FFF2-40B4-BE49-F238E27FC236}">
                <a16:creationId xmlns:a16="http://schemas.microsoft.com/office/drawing/2014/main" id="{2AB04B3D-BB70-6374-FCD7-6F03C4E32986}"/>
              </a:ext>
            </a:extLst>
          </p:cNvPr>
          <p:cNvSpPr txBox="1"/>
          <p:nvPr/>
        </p:nvSpPr>
        <p:spPr>
          <a:xfrm>
            <a:off x="9545060" y="4548433"/>
            <a:ext cx="6560211" cy="76944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it-IT" sz="4400">
                <a:ea typeface="Calibri"/>
                <a:cs typeface="Calibri"/>
              </a:rPr>
              <a:t>USE GRAPHS/CHART HERE</a:t>
            </a:r>
          </a:p>
        </p:txBody>
      </p:sp>
      <p:pic>
        <p:nvPicPr>
          <p:cNvPr id="11" name="Content Placeholder 3">
            <a:extLst>
              <a:ext uri="{FF2B5EF4-FFF2-40B4-BE49-F238E27FC236}">
                <a16:creationId xmlns:a16="http://schemas.microsoft.com/office/drawing/2014/main" id="{2C7650F8-3979-DD3B-56BC-3E5B575FA55D}"/>
              </a:ext>
            </a:extLst>
          </p:cNvPr>
          <p:cNvPicPr>
            <a:picLocks noChangeAspect="1"/>
          </p:cNvPicPr>
          <p:nvPr/>
        </p:nvPicPr>
        <p:blipFill>
          <a:blip r:embed="rId5" cstate="print">
            <a:extLst>
              <a:ext uri="{28A0092B-C50C-407E-A947-70E740481C1C}">
                <a14:useLocalDpi xmlns:a14="http://schemas.microsoft.com/office/drawing/2010/main" val="0"/>
              </a:ext>
            </a:extLst>
          </a:blip>
          <a:srcRect t="58908" r="1" b="1"/>
          <a:stretch>
            <a:fillRect/>
          </a:stretch>
        </p:blipFill>
        <p:spPr>
          <a:xfrm>
            <a:off x="614266" y="73152"/>
            <a:ext cx="17379820" cy="9111995"/>
          </a:xfrm>
          <a:custGeom>
            <a:avLst/>
            <a:gdLst/>
            <a:ahLst/>
            <a:cxnLst/>
            <a:rect l="l" t="t" r="r" b="b"/>
            <a:pathLst>
              <a:path w="10485104" h="5523506">
                <a:moveTo>
                  <a:pt x="5949681" y="536"/>
                </a:moveTo>
                <a:cubicBezTo>
                  <a:pt x="6074035" y="-2131"/>
                  <a:pt x="6198411" y="5173"/>
                  <a:pt x="6321822" y="22405"/>
                </a:cubicBezTo>
                <a:cubicBezTo>
                  <a:pt x="6498937" y="51493"/>
                  <a:pt x="6677824" y="73364"/>
                  <a:pt x="6857694" y="55210"/>
                </a:cubicBezTo>
                <a:cubicBezTo>
                  <a:pt x="6981675" y="42526"/>
                  <a:pt x="7105459" y="35089"/>
                  <a:pt x="7230031" y="35528"/>
                </a:cubicBezTo>
                <a:cubicBezTo>
                  <a:pt x="7516370" y="35528"/>
                  <a:pt x="7802902" y="38152"/>
                  <a:pt x="8089242" y="32684"/>
                </a:cubicBezTo>
                <a:cubicBezTo>
                  <a:pt x="8344090" y="27873"/>
                  <a:pt x="8597956" y="17377"/>
                  <a:pt x="8853003" y="43837"/>
                </a:cubicBezTo>
                <a:cubicBezTo>
                  <a:pt x="9229472" y="82767"/>
                  <a:pt x="9607909" y="70300"/>
                  <a:pt x="9985559" y="65708"/>
                </a:cubicBezTo>
                <a:cubicBezTo>
                  <a:pt x="10083101" y="64320"/>
                  <a:pt x="10180599" y="61132"/>
                  <a:pt x="10278047" y="56140"/>
                </a:cubicBezTo>
                <a:lnTo>
                  <a:pt x="10449151" y="44199"/>
                </a:lnTo>
                <a:lnTo>
                  <a:pt x="10468533" y="198724"/>
                </a:lnTo>
                <a:cubicBezTo>
                  <a:pt x="10475933" y="234109"/>
                  <a:pt x="10480462" y="270161"/>
                  <a:pt x="10482057" y="306442"/>
                </a:cubicBezTo>
                <a:cubicBezTo>
                  <a:pt x="10492136" y="438884"/>
                  <a:pt x="10475168" y="569479"/>
                  <a:pt x="10461007" y="700359"/>
                </a:cubicBezTo>
                <a:cubicBezTo>
                  <a:pt x="10451566" y="783776"/>
                  <a:pt x="10437150" y="868045"/>
                  <a:pt x="10461007" y="950608"/>
                </a:cubicBezTo>
                <a:cubicBezTo>
                  <a:pt x="10477350" y="1008147"/>
                  <a:pt x="10480985" y="1069224"/>
                  <a:pt x="10471595" y="1128666"/>
                </a:cubicBezTo>
                <a:cubicBezTo>
                  <a:pt x="10455763" y="1234166"/>
                  <a:pt x="10452459" y="1341527"/>
                  <a:pt x="10461772" y="1447979"/>
                </a:cubicBezTo>
                <a:cubicBezTo>
                  <a:pt x="10467921" y="1518165"/>
                  <a:pt x="10466977" y="1588906"/>
                  <a:pt x="10458965" y="1658865"/>
                </a:cubicBezTo>
                <a:cubicBezTo>
                  <a:pt x="10448377" y="1752939"/>
                  <a:pt x="10431919" y="1848719"/>
                  <a:pt x="10451949" y="1943076"/>
                </a:cubicBezTo>
                <a:cubicBezTo>
                  <a:pt x="10483843" y="2092999"/>
                  <a:pt x="10477464" y="2242779"/>
                  <a:pt x="10464706" y="2393837"/>
                </a:cubicBezTo>
                <a:cubicBezTo>
                  <a:pt x="10455138" y="2506243"/>
                  <a:pt x="10444549" y="2619928"/>
                  <a:pt x="10463686" y="2733613"/>
                </a:cubicBezTo>
                <a:cubicBezTo>
                  <a:pt x="10471914" y="2786362"/>
                  <a:pt x="10471914" y="2840306"/>
                  <a:pt x="10463686" y="2893056"/>
                </a:cubicBezTo>
                <a:cubicBezTo>
                  <a:pt x="10453735" y="2964109"/>
                  <a:pt x="10444294" y="3034452"/>
                  <a:pt x="10457052" y="3106215"/>
                </a:cubicBezTo>
                <a:cubicBezTo>
                  <a:pt x="10462665" y="3137479"/>
                  <a:pt x="10466875" y="3169026"/>
                  <a:pt x="10469810" y="3200574"/>
                </a:cubicBezTo>
                <a:cubicBezTo>
                  <a:pt x="10475653" y="3281119"/>
                  <a:pt x="10473561" y="3362120"/>
                  <a:pt x="10463559" y="3442154"/>
                </a:cubicBezTo>
                <a:cubicBezTo>
                  <a:pt x="10453990" y="3535091"/>
                  <a:pt x="10469554" y="3628597"/>
                  <a:pt x="10456797" y="3721250"/>
                </a:cubicBezTo>
                <a:cubicBezTo>
                  <a:pt x="10447738" y="3795870"/>
                  <a:pt x="10447394" y="3871485"/>
                  <a:pt x="10455776" y="3946204"/>
                </a:cubicBezTo>
                <a:cubicBezTo>
                  <a:pt x="10470855" y="4087457"/>
                  <a:pt x="10469912" y="4230260"/>
                  <a:pt x="10452970" y="4371244"/>
                </a:cubicBezTo>
                <a:cubicBezTo>
                  <a:pt x="10442508" y="4453523"/>
                  <a:pt x="10436512" y="4538218"/>
                  <a:pt x="10455266" y="4618934"/>
                </a:cubicBezTo>
                <a:cubicBezTo>
                  <a:pt x="10499408" y="4808646"/>
                  <a:pt x="10473637" y="4998642"/>
                  <a:pt x="10455266" y="5187359"/>
                </a:cubicBezTo>
                <a:cubicBezTo>
                  <a:pt x="10444103" y="5288708"/>
                  <a:pt x="10443847" y="5391181"/>
                  <a:pt x="10454500" y="5492602"/>
                </a:cubicBezTo>
                <a:lnTo>
                  <a:pt x="10454510" y="5492731"/>
                </a:lnTo>
                <a:lnTo>
                  <a:pt x="10414967" y="5491139"/>
                </a:lnTo>
                <a:cubicBezTo>
                  <a:pt x="10117611" y="5495732"/>
                  <a:pt x="9820450" y="5526349"/>
                  <a:pt x="9523092" y="5507105"/>
                </a:cubicBezTo>
                <a:cubicBezTo>
                  <a:pt x="9272964" y="5490920"/>
                  <a:pt x="9023034" y="5477142"/>
                  <a:pt x="8772711" y="5490483"/>
                </a:cubicBezTo>
                <a:cubicBezTo>
                  <a:pt x="8636774" y="5499549"/>
                  <a:pt x="8500636" y="5503107"/>
                  <a:pt x="8364561" y="5501172"/>
                </a:cubicBezTo>
                <a:lnTo>
                  <a:pt x="8196562" y="5491993"/>
                </a:lnTo>
                <a:lnTo>
                  <a:pt x="8077075" y="5475562"/>
                </a:lnTo>
                <a:lnTo>
                  <a:pt x="7915670" y="5468917"/>
                </a:lnTo>
                <a:lnTo>
                  <a:pt x="7914092" y="5467957"/>
                </a:lnTo>
                <a:lnTo>
                  <a:pt x="7894412" y="5467957"/>
                </a:lnTo>
                <a:lnTo>
                  <a:pt x="7892834" y="5468758"/>
                </a:lnTo>
                <a:lnTo>
                  <a:pt x="7727602" y="5475562"/>
                </a:lnTo>
                <a:lnTo>
                  <a:pt x="7690606" y="5480649"/>
                </a:lnTo>
                <a:lnTo>
                  <a:pt x="7624212" y="5484579"/>
                </a:lnTo>
                <a:cubicBezTo>
                  <a:pt x="7434738" y="5508001"/>
                  <a:pt x="7243868" y="5514147"/>
                  <a:pt x="7053506" y="5502949"/>
                </a:cubicBezTo>
                <a:cubicBezTo>
                  <a:pt x="6777009" y="5485453"/>
                  <a:pt x="6500117" y="5474737"/>
                  <a:pt x="6223029" y="5498574"/>
                </a:cubicBezTo>
                <a:cubicBezTo>
                  <a:pt x="6065592" y="5511916"/>
                  <a:pt x="5908157" y="5526131"/>
                  <a:pt x="5750720" y="5507761"/>
                </a:cubicBezTo>
                <a:cubicBezTo>
                  <a:pt x="5616170" y="5490965"/>
                  <a:pt x="5480520" y="5488253"/>
                  <a:pt x="5345518" y="5499668"/>
                </a:cubicBezTo>
                <a:cubicBezTo>
                  <a:pt x="5197844" y="5511040"/>
                  <a:pt x="5049616" y="5511040"/>
                  <a:pt x="4901942" y="5499668"/>
                </a:cubicBezTo>
                <a:cubicBezTo>
                  <a:pt x="4760445" y="5490920"/>
                  <a:pt x="4618556" y="5476268"/>
                  <a:pt x="4477454" y="5492013"/>
                </a:cubicBezTo>
                <a:cubicBezTo>
                  <a:pt x="4279085" y="5513884"/>
                  <a:pt x="4081305" y="5506667"/>
                  <a:pt x="3883329" y="5493326"/>
                </a:cubicBezTo>
                <a:cubicBezTo>
                  <a:pt x="3719792" y="5482391"/>
                  <a:pt x="3555664" y="5466425"/>
                  <a:pt x="3392914" y="5492233"/>
                </a:cubicBezTo>
                <a:cubicBezTo>
                  <a:pt x="3175771" y="5523222"/>
                  <a:pt x="2956480" y="5531206"/>
                  <a:pt x="2737979" y="5516072"/>
                </a:cubicBezTo>
                <a:cubicBezTo>
                  <a:pt x="2289680" y="5492670"/>
                  <a:pt x="1840986" y="5498574"/>
                  <a:pt x="1392489" y="5480641"/>
                </a:cubicBezTo>
                <a:cubicBezTo>
                  <a:pt x="1244499" y="5474519"/>
                  <a:pt x="1097296" y="5507322"/>
                  <a:pt x="949699" y="5509072"/>
                </a:cubicBezTo>
                <a:cubicBezTo>
                  <a:pt x="684469" y="5512352"/>
                  <a:pt x="418241" y="5493120"/>
                  <a:pt x="151598" y="5492249"/>
                </a:cubicBezTo>
                <a:lnTo>
                  <a:pt x="1415" y="5496057"/>
                </a:lnTo>
                <a:lnTo>
                  <a:pt x="3772" y="5431261"/>
                </a:lnTo>
                <a:cubicBezTo>
                  <a:pt x="7163" y="5398149"/>
                  <a:pt x="12808" y="5364994"/>
                  <a:pt x="20909" y="5331792"/>
                </a:cubicBezTo>
                <a:cubicBezTo>
                  <a:pt x="51502" y="5208362"/>
                  <a:pt x="50009" y="5079152"/>
                  <a:pt x="16572" y="4956462"/>
                </a:cubicBezTo>
                <a:cubicBezTo>
                  <a:pt x="9172" y="4924695"/>
                  <a:pt x="4643" y="4892329"/>
                  <a:pt x="3048" y="4859758"/>
                </a:cubicBezTo>
                <a:cubicBezTo>
                  <a:pt x="-7031" y="4740857"/>
                  <a:pt x="9937" y="4623614"/>
                  <a:pt x="24098" y="4506116"/>
                </a:cubicBezTo>
                <a:cubicBezTo>
                  <a:pt x="33539" y="4431228"/>
                  <a:pt x="47955" y="4355575"/>
                  <a:pt x="24098" y="4281453"/>
                </a:cubicBezTo>
                <a:cubicBezTo>
                  <a:pt x="7755" y="4229797"/>
                  <a:pt x="4120" y="4174965"/>
                  <a:pt x="13510" y="4121600"/>
                </a:cubicBezTo>
                <a:cubicBezTo>
                  <a:pt x="29342" y="4026887"/>
                  <a:pt x="32646" y="3930503"/>
                  <a:pt x="23333" y="3834935"/>
                </a:cubicBezTo>
                <a:cubicBezTo>
                  <a:pt x="17184" y="3771925"/>
                  <a:pt x="18128" y="3708417"/>
                  <a:pt x="26140" y="3645611"/>
                </a:cubicBezTo>
                <a:cubicBezTo>
                  <a:pt x="36728" y="3561155"/>
                  <a:pt x="53186" y="3475168"/>
                  <a:pt x="33156" y="3390458"/>
                </a:cubicBezTo>
                <a:cubicBezTo>
                  <a:pt x="1262" y="3255864"/>
                  <a:pt x="7641" y="3121398"/>
                  <a:pt x="20399" y="2985784"/>
                </a:cubicBezTo>
                <a:cubicBezTo>
                  <a:pt x="29967" y="2884871"/>
                  <a:pt x="40556" y="2782810"/>
                  <a:pt x="21419" y="2680748"/>
                </a:cubicBezTo>
                <a:cubicBezTo>
                  <a:pt x="13191" y="2633392"/>
                  <a:pt x="13191" y="2584964"/>
                  <a:pt x="21419" y="2537607"/>
                </a:cubicBezTo>
                <a:cubicBezTo>
                  <a:pt x="31370" y="2473819"/>
                  <a:pt x="40811" y="2410668"/>
                  <a:pt x="28053" y="2346242"/>
                </a:cubicBezTo>
                <a:cubicBezTo>
                  <a:pt x="22440" y="2318175"/>
                  <a:pt x="18230" y="2289853"/>
                  <a:pt x="15295" y="2261531"/>
                </a:cubicBezTo>
                <a:cubicBezTo>
                  <a:pt x="9452" y="2189221"/>
                  <a:pt x="11544" y="2116502"/>
                  <a:pt x="21546" y="2044651"/>
                </a:cubicBezTo>
                <a:cubicBezTo>
                  <a:pt x="31115" y="1961216"/>
                  <a:pt x="15551" y="1877270"/>
                  <a:pt x="28308" y="1794090"/>
                </a:cubicBezTo>
                <a:cubicBezTo>
                  <a:pt x="37367" y="1727100"/>
                  <a:pt x="37711" y="1659216"/>
                  <a:pt x="29329" y="1592136"/>
                </a:cubicBezTo>
                <a:cubicBezTo>
                  <a:pt x="14250" y="1465325"/>
                  <a:pt x="15193" y="1337123"/>
                  <a:pt x="32135" y="1210554"/>
                </a:cubicBezTo>
                <a:cubicBezTo>
                  <a:pt x="42597" y="1136687"/>
                  <a:pt x="48593" y="1060652"/>
                  <a:pt x="29839" y="988188"/>
                </a:cubicBezTo>
                <a:cubicBezTo>
                  <a:pt x="-14303" y="817873"/>
                  <a:pt x="11468" y="647303"/>
                  <a:pt x="29839" y="477881"/>
                </a:cubicBezTo>
                <a:cubicBezTo>
                  <a:pt x="41002" y="386894"/>
                  <a:pt x="41258" y="294898"/>
                  <a:pt x="30605" y="203847"/>
                </a:cubicBezTo>
                <a:lnTo>
                  <a:pt x="17136" y="42362"/>
                </a:lnTo>
                <a:lnTo>
                  <a:pt x="155390" y="51827"/>
                </a:lnTo>
                <a:cubicBezTo>
                  <a:pt x="380715" y="63616"/>
                  <a:pt x="606095" y="63411"/>
                  <a:pt x="831032" y="41432"/>
                </a:cubicBezTo>
                <a:cubicBezTo>
                  <a:pt x="1107234" y="18075"/>
                  <a:pt x="1384519" y="14708"/>
                  <a:pt x="1661115" y="31372"/>
                </a:cubicBezTo>
                <a:cubicBezTo>
                  <a:pt x="1911045" y="42962"/>
                  <a:pt x="2160581" y="71395"/>
                  <a:pt x="2411103" y="47120"/>
                </a:cubicBezTo>
                <a:cubicBezTo>
                  <a:pt x="2497298" y="38807"/>
                  <a:pt x="2581920" y="18689"/>
                  <a:pt x="2668707" y="14096"/>
                </a:cubicBezTo>
                <a:cubicBezTo>
                  <a:pt x="3075287" y="-7775"/>
                  <a:pt x="3480488" y="25030"/>
                  <a:pt x="3885690" y="51930"/>
                </a:cubicBezTo>
                <a:cubicBezTo>
                  <a:pt x="4033287" y="61770"/>
                  <a:pt x="4180883" y="73799"/>
                  <a:pt x="4328480" y="46900"/>
                </a:cubicBezTo>
                <a:cubicBezTo>
                  <a:pt x="4453032" y="25577"/>
                  <a:pt x="4579453" y="21181"/>
                  <a:pt x="4704949" y="33778"/>
                </a:cubicBezTo>
                <a:cubicBezTo>
                  <a:pt x="4816098" y="46376"/>
                  <a:pt x="4927939" y="49371"/>
                  <a:pt x="5039501" y="42745"/>
                </a:cubicBezTo>
                <a:cubicBezTo>
                  <a:pt x="5342568" y="15407"/>
                  <a:pt x="5645828" y="318"/>
                  <a:pt x="5949681" y="536"/>
                </a:cubicBezTo>
                <a:close/>
              </a:path>
            </a:pathLst>
          </a:custGeom>
        </p:spPr>
      </p:pic>
      <p:sp>
        <p:nvSpPr>
          <p:cNvPr id="12" name="Title 1">
            <a:extLst>
              <a:ext uri="{FF2B5EF4-FFF2-40B4-BE49-F238E27FC236}">
                <a16:creationId xmlns:a16="http://schemas.microsoft.com/office/drawing/2014/main" id="{CB5669C0-3AAF-4429-7841-3343D41229CB}"/>
              </a:ext>
            </a:extLst>
          </p:cNvPr>
          <p:cNvSpPr txBox="1">
            <a:spLocks/>
          </p:cNvSpPr>
          <p:nvPr/>
        </p:nvSpPr>
        <p:spPr>
          <a:xfrm>
            <a:off x="910479" y="392472"/>
            <a:ext cx="16801207" cy="1993098"/>
          </a:xfrm>
          <a:prstGeom prst="rect">
            <a:avLst/>
          </a:prstGeom>
          <a:solidFill>
            <a:schemeClr val="bg1">
              <a:alpha val="68000"/>
            </a:schemeClr>
          </a:solidFill>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spcAft>
                <a:spcPts val="600"/>
              </a:spcAft>
            </a:pPr>
            <a:r>
              <a:rPr lang="en-US" sz="8450" b="1">
                <a:latin typeface="Calibri" panose="020F0502020204030204" pitchFamily="34" charset="0"/>
                <a:ea typeface="Calibri" panose="020F0502020204030204" pitchFamily="34" charset="0"/>
                <a:cs typeface="Calibri" panose="020F0502020204030204" pitchFamily="34" charset="0"/>
              </a:rPr>
              <a:t>The</a:t>
            </a:r>
            <a:r>
              <a:rPr lang="en-US" sz="8450">
                <a:latin typeface="Calibri" panose="020F0502020204030204" pitchFamily="34" charset="0"/>
                <a:ea typeface="Calibri" panose="020F0502020204030204" pitchFamily="34" charset="0"/>
                <a:cs typeface="Calibri" panose="020F0502020204030204" pitchFamily="34" charset="0"/>
              </a:rPr>
              <a:t> </a:t>
            </a:r>
            <a:r>
              <a:rPr lang="en-US" sz="8450" b="1">
                <a:latin typeface="Calibri" panose="020F0502020204030204" pitchFamily="34" charset="0"/>
                <a:ea typeface="Calibri" panose="020F0502020204030204" pitchFamily="34" charset="0"/>
                <a:cs typeface="Calibri" panose="020F0502020204030204" pitchFamily="34" charset="0"/>
              </a:rPr>
              <a:t>drought - la sécheresse - </a:t>
            </a:r>
            <a:r>
              <a:rPr lang="ar-AE" sz="8450" b="1">
                <a:latin typeface="Calibri" panose="020F0502020204030204" pitchFamily="34" charset="0"/>
                <a:ea typeface="Calibri" panose="020F0502020204030204" pitchFamily="34" charset="0"/>
                <a:cs typeface="Calibri" panose="020F0502020204030204" pitchFamily="34" charset="0"/>
              </a:rPr>
              <a:t>لجفاف</a:t>
            </a:r>
            <a:endParaRPr lang="fr-FR" sz="8450" b="1" dirty="0">
              <a:latin typeface="Calibri" panose="020F0502020204030204" pitchFamily="34" charset="0"/>
              <a:ea typeface="Calibri" panose="020F0502020204030204" pitchFamily="34" charset="0"/>
              <a:cs typeface="Calibri" panose="020F0502020204030204" pitchFamily="34" charset="0"/>
            </a:endParaRPr>
          </a:p>
        </p:txBody>
      </p:sp>
      <p:sp>
        <p:nvSpPr>
          <p:cNvPr id="14" name="Title 1">
            <a:extLst>
              <a:ext uri="{FF2B5EF4-FFF2-40B4-BE49-F238E27FC236}">
                <a16:creationId xmlns:a16="http://schemas.microsoft.com/office/drawing/2014/main" id="{B800E83C-BC6A-B130-8F63-9D93B2677F52}"/>
              </a:ext>
            </a:extLst>
          </p:cNvPr>
          <p:cNvSpPr txBox="1">
            <a:spLocks/>
          </p:cNvSpPr>
          <p:nvPr/>
        </p:nvSpPr>
        <p:spPr>
          <a:xfrm>
            <a:off x="11277600" y="3992880"/>
            <a:ext cx="6434086" cy="4723748"/>
          </a:xfrm>
          <a:prstGeom prst="rect">
            <a:avLst/>
          </a:prstGeom>
          <a:solidFill>
            <a:schemeClr val="bg1">
              <a:alpha val="68000"/>
            </a:schemeClr>
          </a:solidFill>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spcAft>
                <a:spcPts val="600"/>
              </a:spcAft>
            </a:pPr>
            <a:r>
              <a:rPr lang="en-US" sz="4000" b="1" dirty="0"/>
              <a:t>‘This is a difficult year. </a:t>
            </a:r>
          </a:p>
          <a:p>
            <a:pPr algn="ctr">
              <a:spcAft>
                <a:spcPts val="600"/>
              </a:spcAft>
            </a:pPr>
            <a:r>
              <a:rPr lang="en-US" sz="4000" b="1" dirty="0"/>
              <a:t>This year there is the heat and the drought. But its more than just one difficult year; its not normal. </a:t>
            </a:r>
          </a:p>
          <a:p>
            <a:pPr algn="ctr">
              <a:spcAft>
                <a:spcPts val="600"/>
              </a:spcAft>
            </a:pPr>
            <a:r>
              <a:rPr lang="en-US" sz="4000" b="1" dirty="0"/>
              <a:t>It was never like this before.’</a:t>
            </a:r>
          </a:p>
          <a:p>
            <a:pPr algn="r">
              <a:spcAft>
                <a:spcPts val="600"/>
              </a:spcAft>
            </a:pPr>
            <a:r>
              <a:rPr lang="en-US" sz="2400" b="1" dirty="0">
                <a:latin typeface="Calibri" panose="020F0502020204030204" pitchFamily="34" charset="0"/>
                <a:ea typeface="Calibri" panose="020F0502020204030204" pitchFamily="34" charset="0"/>
                <a:cs typeface="Calibri" panose="020F0502020204030204" pitchFamily="34" charset="0"/>
              </a:rPr>
              <a:t>- Abdoulaye, village leader</a:t>
            </a:r>
            <a:endParaRPr lang="fr-FR" sz="2400" b="1" dirty="0">
              <a:latin typeface="Calibri" panose="020F0502020204030204" pitchFamily="34" charset="0"/>
              <a:ea typeface="Calibri" panose="020F0502020204030204" pitchFamily="34" charset="0"/>
              <a:cs typeface="Calibri" panose="020F0502020204030204" pitchFamily="34" charset="0"/>
            </a:endParaRPr>
          </a:p>
        </p:txBody>
      </p:sp>
      <p:sp>
        <p:nvSpPr>
          <p:cNvPr id="15" name="TextBox 14">
            <a:extLst>
              <a:ext uri="{FF2B5EF4-FFF2-40B4-BE49-F238E27FC236}">
                <a16:creationId xmlns:a16="http://schemas.microsoft.com/office/drawing/2014/main" id="{588AEDF5-43EC-8101-2BAF-3224B8AE1465}"/>
              </a:ext>
            </a:extLst>
          </p:cNvPr>
          <p:cNvSpPr txBox="1"/>
          <p:nvPr/>
        </p:nvSpPr>
        <p:spPr>
          <a:xfrm>
            <a:off x="666750" y="8716628"/>
            <a:ext cx="2204541" cy="369332"/>
          </a:xfrm>
          <a:prstGeom prst="rect">
            <a:avLst/>
          </a:prstGeom>
          <a:noFill/>
        </p:spPr>
        <p:txBody>
          <a:bodyPr wrap="square" rtlCol="0">
            <a:spAutoFit/>
          </a:bodyPr>
          <a:lstStyle/>
          <a:p>
            <a:r>
              <a:rPr lang="fr-FR" dirty="0">
                <a:solidFill>
                  <a:schemeClr val="bg1"/>
                </a:solidFill>
              </a:rPr>
              <a:t>©Nell Gray, MSF</a:t>
            </a:r>
          </a:p>
        </p:txBody>
      </p:sp>
    </p:spTree>
    <p:extLst>
      <p:ext uri="{BB962C8B-B14F-4D97-AF65-F5344CB8AC3E}">
        <p14:creationId xmlns:p14="http://schemas.microsoft.com/office/powerpoint/2010/main" val="406643573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B6DB0D49-F985-F3A6-787C-8CC918CF4C46}"/>
            </a:ext>
          </a:extLst>
        </p:cNvPr>
        <p:cNvGrpSpPr/>
        <p:nvPr/>
      </p:nvGrpSpPr>
      <p:grpSpPr>
        <a:xfrm>
          <a:off x="0" y="0"/>
          <a:ext cx="0" cy="0"/>
          <a:chOff x="0" y="0"/>
          <a:chExt cx="0" cy="0"/>
        </a:xfrm>
      </p:grpSpPr>
      <p:grpSp>
        <p:nvGrpSpPr>
          <p:cNvPr id="5" name="Group 5">
            <a:extLst>
              <a:ext uri="{FF2B5EF4-FFF2-40B4-BE49-F238E27FC236}">
                <a16:creationId xmlns:a16="http://schemas.microsoft.com/office/drawing/2014/main" id="{42AF92E4-687E-132C-61F2-EFE4F6F25738}"/>
              </a:ext>
            </a:extLst>
          </p:cNvPr>
          <p:cNvGrpSpPr/>
          <p:nvPr/>
        </p:nvGrpSpPr>
        <p:grpSpPr>
          <a:xfrm rot="5400000">
            <a:off x="8629650" y="628651"/>
            <a:ext cx="1028699" cy="18288000"/>
            <a:chOff x="0" y="0"/>
            <a:chExt cx="311568" cy="4816593"/>
          </a:xfrm>
        </p:grpSpPr>
        <p:sp>
          <p:nvSpPr>
            <p:cNvPr id="6" name="Freeform 6">
              <a:extLst>
                <a:ext uri="{FF2B5EF4-FFF2-40B4-BE49-F238E27FC236}">
                  <a16:creationId xmlns:a16="http://schemas.microsoft.com/office/drawing/2014/main" id="{E426A843-EE20-61E5-4486-DE22B6D44FE7}"/>
                </a:ext>
              </a:extLst>
            </p:cNvPr>
            <p:cNvSpPr/>
            <p:nvPr/>
          </p:nvSpPr>
          <p:spPr>
            <a:xfrm>
              <a:off x="0" y="0"/>
              <a:ext cx="311568" cy="4816592"/>
            </a:xfrm>
            <a:custGeom>
              <a:avLst/>
              <a:gdLst/>
              <a:ahLst/>
              <a:cxnLst/>
              <a:rect l="l" t="t" r="r" b="b"/>
              <a:pathLst>
                <a:path w="311568" h="4816592">
                  <a:moveTo>
                    <a:pt x="0" y="0"/>
                  </a:moveTo>
                  <a:lnTo>
                    <a:pt x="311568" y="0"/>
                  </a:lnTo>
                  <a:lnTo>
                    <a:pt x="311568" y="4816592"/>
                  </a:lnTo>
                  <a:lnTo>
                    <a:pt x="0" y="4816592"/>
                  </a:lnTo>
                  <a:close/>
                </a:path>
              </a:pathLst>
            </a:custGeom>
            <a:solidFill>
              <a:srgbClr val="FFFFFF"/>
            </a:solidFill>
          </p:spPr>
          <p:txBody>
            <a:bodyPr/>
            <a:lstStyle/>
            <a:p>
              <a:endParaRPr lang="fr-FR"/>
            </a:p>
          </p:txBody>
        </p:sp>
        <p:sp>
          <p:nvSpPr>
            <p:cNvPr id="7" name="TextBox 7">
              <a:extLst>
                <a:ext uri="{FF2B5EF4-FFF2-40B4-BE49-F238E27FC236}">
                  <a16:creationId xmlns:a16="http://schemas.microsoft.com/office/drawing/2014/main" id="{38A7C77B-19D2-4074-8B6F-3FBBFC046989}"/>
                </a:ext>
              </a:extLst>
            </p:cNvPr>
            <p:cNvSpPr txBox="1"/>
            <p:nvPr/>
          </p:nvSpPr>
          <p:spPr>
            <a:xfrm>
              <a:off x="0" y="171450"/>
              <a:ext cx="311568" cy="4645143"/>
            </a:xfrm>
            <a:prstGeom prst="rect">
              <a:avLst/>
            </a:prstGeom>
          </p:spPr>
          <p:txBody>
            <a:bodyPr lIns="50800" tIns="50800" rIns="50800" bIns="50800" rtlCol="0" anchor="ctr"/>
            <a:lstStyle/>
            <a:p>
              <a:pPr marL="0" lvl="0" indent="0" algn="l">
                <a:lnSpc>
                  <a:spcPts val="8499"/>
                </a:lnSpc>
                <a:spcBef>
                  <a:spcPct val="0"/>
                </a:spcBef>
              </a:pPr>
              <a:endParaRPr/>
            </a:p>
          </p:txBody>
        </p:sp>
      </p:grpSp>
      <p:sp>
        <p:nvSpPr>
          <p:cNvPr id="8" name="Freeform 8">
            <a:extLst>
              <a:ext uri="{FF2B5EF4-FFF2-40B4-BE49-F238E27FC236}">
                <a16:creationId xmlns:a16="http://schemas.microsoft.com/office/drawing/2014/main" id="{4A4B0E6F-04F3-A5C8-D58C-39236AE24AF5}"/>
              </a:ext>
            </a:extLst>
          </p:cNvPr>
          <p:cNvSpPr/>
          <p:nvPr/>
        </p:nvSpPr>
        <p:spPr>
          <a:xfrm>
            <a:off x="-539" y="9185148"/>
            <a:ext cx="2752375" cy="1028700"/>
          </a:xfrm>
          <a:custGeom>
            <a:avLst/>
            <a:gdLst/>
            <a:ahLst/>
            <a:cxnLst/>
            <a:rect l="l" t="t" r="r" b="b"/>
            <a:pathLst>
              <a:path w="2752375" h="1028700">
                <a:moveTo>
                  <a:pt x="0" y="0"/>
                </a:moveTo>
                <a:lnTo>
                  <a:pt x="2752375" y="0"/>
                </a:lnTo>
                <a:lnTo>
                  <a:pt x="2752375" y="1028700"/>
                </a:lnTo>
                <a:lnTo>
                  <a:pt x="0" y="1028700"/>
                </a:lnTo>
                <a:lnTo>
                  <a:pt x="0" y="0"/>
                </a:lnTo>
                <a:close/>
              </a:path>
            </a:pathLst>
          </a:custGeom>
          <a:blipFill>
            <a:blip r:embed="rId3"/>
            <a:stretch>
              <a:fillRect/>
            </a:stretch>
          </a:blipFill>
        </p:spPr>
        <p:txBody>
          <a:bodyPr/>
          <a:lstStyle/>
          <a:p>
            <a:endParaRPr lang="fr-FR"/>
          </a:p>
        </p:txBody>
      </p:sp>
      <p:grpSp>
        <p:nvGrpSpPr>
          <p:cNvPr id="9" name="Group 9">
            <a:extLst>
              <a:ext uri="{FF2B5EF4-FFF2-40B4-BE49-F238E27FC236}">
                <a16:creationId xmlns:a16="http://schemas.microsoft.com/office/drawing/2014/main" id="{28934DD6-D771-4C5A-A490-28EA65E45527}"/>
              </a:ext>
            </a:extLst>
          </p:cNvPr>
          <p:cNvGrpSpPr/>
          <p:nvPr/>
        </p:nvGrpSpPr>
        <p:grpSpPr>
          <a:xfrm>
            <a:off x="16565291" y="9104014"/>
            <a:ext cx="1722709" cy="1182986"/>
            <a:chOff x="0" y="0"/>
            <a:chExt cx="1463276" cy="1004833"/>
          </a:xfrm>
        </p:grpSpPr>
        <p:sp>
          <p:nvSpPr>
            <p:cNvPr id="10" name="Freeform 10">
              <a:extLst>
                <a:ext uri="{FF2B5EF4-FFF2-40B4-BE49-F238E27FC236}">
                  <a16:creationId xmlns:a16="http://schemas.microsoft.com/office/drawing/2014/main" id="{8DEE79A8-F707-31F4-F49E-A76AA8483DD7}"/>
                </a:ext>
              </a:extLst>
            </p:cNvPr>
            <p:cNvSpPr/>
            <p:nvPr/>
          </p:nvSpPr>
          <p:spPr>
            <a:xfrm>
              <a:off x="0" y="0"/>
              <a:ext cx="1463276" cy="1004833"/>
            </a:xfrm>
            <a:custGeom>
              <a:avLst/>
              <a:gdLst/>
              <a:ahLst/>
              <a:cxnLst/>
              <a:rect l="l" t="t" r="r" b="b"/>
              <a:pathLst>
                <a:path w="1463276" h="1004833">
                  <a:moveTo>
                    <a:pt x="0" y="0"/>
                  </a:moveTo>
                  <a:lnTo>
                    <a:pt x="1463276" y="0"/>
                  </a:lnTo>
                  <a:lnTo>
                    <a:pt x="1463276" y="1004833"/>
                  </a:lnTo>
                  <a:lnTo>
                    <a:pt x="0" y="1004833"/>
                  </a:lnTo>
                  <a:close/>
                </a:path>
              </a:pathLst>
            </a:custGeom>
            <a:blipFill>
              <a:blip r:embed="rId4"/>
              <a:stretch>
                <a:fillRect l="-32" r="-32"/>
              </a:stretch>
            </a:blipFill>
          </p:spPr>
          <p:txBody>
            <a:bodyPr/>
            <a:lstStyle/>
            <a:p>
              <a:endParaRPr lang="fr-FR"/>
            </a:p>
          </p:txBody>
        </p:sp>
      </p:grpSp>
      <p:grpSp>
        <p:nvGrpSpPr>
          <p:cNvPr id="24" name="Group 21">
            <a:extLst>
              <a:ext uri="{FF2B5EF4-FFF2-40B4-BE49-F238E27FC236}">
                <a16:creationId xmlns:a16="http://schemas.microsoft.com/office/drawing/2014/main" id="{6DD94D36-E36F-E6A5-59AE-5258BC055638}"/>
              </a:ext>
            </a:extLst>
          </p:cNvPr>
          <p:cNvGrpSpPr/>
          <p:nvPr/>
        </p:nvGrpSpPr>
        <p:grpSpPr>
          <a:xfrm rot="-5400000">
            <a:off x="-4476500" y="4331840"/>
            <a:ext cx="9104014" cy="440333"/>
            <a:chOff x="0" y="-38100"/>
            <a:chExt cx="2397765" cy="115973"/>
          </a:xfrm>
        </p:grpSpPr>
        <p:sp>
          <p:nvSpPr>
            <p:cNvPr id="22" name="Freeform 22">
              <a:extLst>
                <a:ext uri="{FF2B5EF4-FFF2-40B4-BE49-F238E27FC236}">
                  <a16:creationId xmlns:a16="http://schemas.microsoft.com/office/drawing/2014/main" id="{6CBD8C77-2E45-E05D-AE0D-35B0664D85CE}"/>
                </a:ext>
              </a:extLst>
            </p:cNvPr>
            <p:cNvSpPr/>
            <p:nvPr/>
          </p:nvSpPr>
          <p:spPr>
            <a:xfrm>
              <a:off x="0" y="0"/>
              <a:ext cx="2397765" cy="77873"/>
            </a:xfrm>
            <a:custGeom>
              <a:avLst/>
              <a:gdLst/>
              <a:ahLst/>
              <a:cxnLst/>
              <a:rect l="l" t="t" r="r" b="b"/>
              <a:pathLst>
                <a:path w="2397765" h="77873">
                  <a:moveTo>
                    <a:pt x="0" y="0"/>
                  </a:moveTo>
                  <a:lnTo>
                    <a:pt x="2397765" y="0"/>
                  </a:lnTo>
                  <a:lnTo>
                    <a:pt x="2397765" y="77873"/>
                  </a:lnTo>
                  <a:lnTo>
                    <a:pt x="0" y="77873"/>
                  </a:lnTo>
                  <a:close/>
                </a:path>
              </a:pathLst>
            </a:custGeom>
            <a:solidFill>
              <a:srgbClr val="F10808"/>
            </a:solidFill>
          </p:spPr>
          <p:txBody>
            <a:bodyPr/>
            <a:lstStyle/>
            <a:p>
              <a:endParaRPr lang="fr-FR"/>
            </a:p>
          </p:txBody>
        </p:sp>
        <p:sp>
          <p:nvSpPr>
            <p:cNvPr id="23" name="TextBox 23">
              <a:extLst>
                <a:ext uri="{FF2B5EF4-FFF2-40B4-BE49-F238E27FC236}">
                  <a16:creationId xmlns:a16="http://schemas.microsoft.com/office/drawing/2014/main" id="{DC41D9BA-61A4-5C38-5A24-3AEAD87EA66F}"/>
                </a:ext>
              </a:extLst>
            </p:cNvPr>
            <p:cNvSpPr txBox="1"/>
            <p:nvPr/>
          </p:nvSpPr>
          <p:spPr>
            <a:xfrm>
              <a:off x="0" y="-38100"/>
              <a:ext cx="2397765" cy="115973"/>
            </a:xfrm>
            <a:prstGeom prst="rect">
              <a:avLst/>
            </a:prstGeom>
          </p:spPr>
          <p:txBody>
            <a:bodyPr lIns="50800" tIns="50800" rIns="50800" bIns="50800" rtlCol="0" anchor="ctr"/>
            <a:lstStyle/>
            <a:p>
              <a:pPr algn="ctr">
                <a:lnSpc>
                  <a:spcPts val="3079"/>
                </a:lnSpc>
              </a:pPr>
              <a:endParaRPr/>
            </a:p>
          </p:txBody>
        </p:sp>
      </p:grpSp>
      <p:sp>
        <p:nvSpPr>
          <p:cNvPr id="13" name="CasellaDiTesto 12">
            <a:extLst>
              <a:ext uri="{FF2B5EF4-FFF2-40B4-BE49-F238E27FC236}">
                <a16:creationId xmlns:a16="http://schemas.microsoft.com/office/drawing/2014/main" id="{FD1FA6CD-DBA1-1752-B16C-C63C422D88B0}"/>
              </a:ext>
            </a:extLst>
          </p:cNvPr>
          <p:cNvSpPr txBox="1"/>
          <p:nvPr/>
        </p:nvSpPr>
        <p:spPr>
          <a:xfrm>
            <a:off x="9545060" y="4548433"/>
            <a:ext cx="6560211" cy="76944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it-IT" sz="4400">
                <a:ea typeface="Calibri"/>
                <a:cs typeface="Calibri"/>
              </a:rPr>
              <a:t>USE GRAPHS/CHART HERE</a:t>
            </a:r>
          </a:p>
        </p:txBody>
      </p:sp>
      <p:pic>
        <p:nvPicPr>
          <p:cNvPr id="14" name="Picture 2" descr="Massive flooding in eastern Chad has decimated the town of Koukou, thousands are now stranded with inadequate food, shelter or drinking water">
            <a:extLst>
              <a:ext uri="{FF2B5EF4-FFF2-40B4-BE49-F238E27FC236}">
                <a16:creationId xmlns:a16="http://schemas.microsoft.com/office/drawing/2014/main" id="{B860B573-169F-2A36-2844-F2A3D20C1CE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t="14766" b="14766"/>
          <a:stretch>
            <a:fillRect/>
          </a:stretch>
        </p:blipFill>
        <p:spPr bwMode="auto">
          <a:xfrm>
            <a:off x="650974" y="73152"/>
            <a:ext cx="17276079" cy="9064054"/>
          </a:xfrm>
          <a:custGeom>
            <a:avLst/>
            <a:gdLst/>
            <a:ahLst/>
            <a:cxnLst/>
            <a:rect l="l" t="t" r="r" b="b"/>
            <a:pathLst>
              <a:path w="10485104" h="5523506">
                <a:moveTo>
                  <a:pt x="5949681" y="536"/>
                </a:moveTo>
                <a:cubicBezTo>
                  <a:pt x="6074035" y="-2131"/>
                  <a:pt x="6198411" y="5173"/>
                  <a:pt x="6321822" y="22405"/>
                </a:cubicBezTo>
                <a:cubicBezTo>
                  <a:pt x="6498937" y="51493"/>
                  <a:pt x="6677824" y="73364"/>
                  <a:pt x="6857694" y="55210"/>
                </a:cubicBezTo>
                <a:cubicBezTo>
                  <a:pt x="6981675" y="42526"/>
                  <a:pt x="7105459" y="35089"/>
                  <a:pt x="7230031" y="35528"/>
                </a:cubicBezTo>
                <a:cubicBezTo>
                  <a:pt x="7516370" y="35528"/>
                  <a:pt x="7802902" y="38152"/>
                  <a:pt x="8089242" y="32684"/>
                </a:cubicBezTo>
                <a:cubicBezTo>
                  <a:pt x="8344090" y="27873"/>
                  <a:pt x="8597956" y="17377"/>
                  <a:pt x="8853003" y="43837"/>
                </a:cubicBezTo>
                <a:cubicBezTo>
                  <a:pt x="9229472" y="82767"/>
                  <a:pt x="9607909" y="70300"/>
                  <a:pt x="9985559" y="65708"/>
                </a:cubicBezTo>
                <a:cubicBezTo>
                  <a:pt x="10083101" y="64320"/>
                  <a:pt x="10180599" y="61132"/>
                  <a:pt x="10278047" y="56140"/>
                </a:cubicBezTo>
                <a:lnTo>
                  <a:pt x="10449151" y="44199"/>
                </a:lnTo>
                <a:lnTo>
                  <a:pt x="10468533" y="198724"/>
                </a:lnTo>
                <a:cubicBezTo>
                  <a:pt x="10475933" y="234109"/>
                  <a:pt x="10480462" y="270161"/>
                  <a:pt x="10482057" y="306442"/>
                </a:cubicBezTo>
                <a:cubicBezTo>
                  <a:pt x="10492136" y="438884"/>
                  <a:pt x="10475168" y="569479"/>
                  <a:pt x="10461007" y="700359"/>
                </a:cubicBezTo>
                <a:cubicBezTo>
                  <a:pt x="10451566" y="783776"/>
                  <a:pt x="10437150" y="868045"/>
                  <a:pt x="10461007" y="950608"/>
                </a:cubicBezTo>
                <a:cubicBezTo>
                  <a:pt x="10477350" y="1008147"/>
                  <a:pt x="10480985" y="1069224"/>
                  <a:pt x="10471595" y="1128666"/>
                </a:cubicBezTo>
                <a:cubicBezTo>
                  <a:pt x="10455763" y="1234166"/>
                  <a:pt x="10452459" y="1341527"/>
                  <a:pt x="10461772" y="1447979"/>
                </a:cubicBezTo>
                <a:cubicBezTo>
                  <a:pt x="10467921" y="1518165"/>
                  <a:pt x="10466977" y="1588906"/>
                  <a:pt x="10458965" y="1658865"/>
                </a:cubicBezTo>
                <a:cubicBezTo>
                  <a:pt x="10448377" y="1752939"/>
                  <a:pt x="10431919" y="1848719"/>
                  <a:pt x="10451949" y="1943076"/>
                </a:cubicBezTo>
                <a:cubicBezTo>
                  <a:pt x="10483843" y="2092999"/>
                  <a:pt x="10477464" y="2242779"/>
                  <a:pt x="10464706" y="2393837"/>
                </a:cubicBezTo>
                <a:cubicBezTo>
                  <a:pt x="10455138" y="2506243"/>
                  <a:pt x="10444549" y="2619928"/>
                  <a:pt x="10463686" y="2733613"/>
                </a:cubicBezTo>
                <a:cubicBezTo>
                  <a:pt x="10471914" y="2786362"/>
                  <a:pt x="10471914" y="2840306"/>
                  <a:pt x="10463686" y="2893056"/>
                </a:cubicBezTo>
                <a:cubicBezTo>
                  <a:pt x="10453735" y="2964109"/>
                  <a:pt x="10444294" y="3034452"/>
                  <a:pt x="10457052" y="3106215"/>
                </a:cubicBezTo>
                <a:cubicBezTo>
                  <a:pt x="10462665" y="3137479"/>
                  <a:pt x="10466875" y="3169026"/>
                  <a:pt x="10469810" y="3200574"/>
                </a:cubicBezTo>
                <a:cubicBezTo>
                  <a:pt x="10475653" y="3281119"/>
                  <a:pt x="10473561" y="3362120"/>
                  <a:pt x="10463559" y="3442154"/>
                </a:cubicBezTo>
                <a:cubicBezTo>
                  <a:pt x="10453990" y="3535091"/>
                  <a:pt x="10469554" y="3628597"/>
                  <a:pt x="10456797" y="3721250"/>
                </a:cubicBezTo>
                <a:cubicBezTo>
                  <a:pt x="10447738" y="3795870"/>
                  <a:pt x="10447394" y="3871485"/>
                  <a:pt x="10455776" y="3946204"/>
                </a:cubicBezTo>
                <a:cubicBezTo>
                  <a:pt x="10470855" y="4087457"/>
                  <a:pt x="10469912" y="4230260"/>
                  <a:pt x="10452970" y="4371244"/>
                </a:cubicBezTo>
                <a:cubicBezTo>
                  <a:pt x="10442508" y="4453523"/>
                  <a:pt x="10436512" y="4538218"/>
                  <a:pt x="10455266" y="4618934"/>
                </a:cubicBezTo>
                <a:cubicBezTo>
                  <a:pt x="10499408" y="4808646"/>
                  <a:pt x="10473637" y="4998642"/>
                  <a:pt x="10455266" y="5187359"/>
                </a:cubicBezTo>
                <a:cubicBezTo>
                  <a:pt x="10444103" y="5288708"/>
                  <a:pt x="10443847" y="5391181"/>
                  <a:pt x="10454500" y="5492602"/>
                </a:cubicBezTo>
                <a:lnTo>
                  <a:pt x="10454510" y="5492731"/>
                </a:lnTo>
                <a:lnTo>
                  <a:pt x="10414967" y="5491139"/>
                </a:lnTo>
                <a:cubicBezTo>
                  <a:pt x="10117611" y="5495732"/>
                  <a:pt x="9820450" y="5526349"/>
                  <a:pt x="9523092" y="5507105"/>
                </a:cubicBezTo>
                <a:cubicBezTo>
                  <a:pt x="9272964" y="5490920"/>
                  <a:pt x="9023034" y="5477142"/>
                  <a:pt x="8772711" y="5490483"/>
                </a:cubicBezTo>
                <a:cubicBezTo>
                  <a:pt x="8636774" y="5499549"/>
                  <a:pt x="8500636" y="5503107"/>
                  <a:pt x="8364561" y="5501172"/>
                </a:cubicBezTo>
                <a:lnTo>
                  <a:pt x="8196562" y="5491993"/>
                </a:lnTo>
                <a:lnTo>
                  <a:pt x="8077075" y="5475562"/>
                </a:lnTo>
                <a:lnTo>
                  <a:pt x="7915670" y="5468917"/>
                </a:lnTo>
                <a:lnTo>
                  <a:pt x="7914092" y="5467957"/>
                </a:lnTo>
                <a:lnTo>
                  <a:pt x="7894412" y="5467957"/>
                </a:lnTo>
                <a:lnTo>
                  <a:pt x="7892834" y="5468758"/>
                </a:lnTo>
                <a:lnTo>
                  <a:pt x="7727602" y="5475562"/>
                </a:lnTo>
                <a:lnTo>
                  <a:pt x="7690606" y="5480649"/>
                </a:lnTo>
                <a:lnTo>
                  <a:pt x="7624212" y="5484579"/>
                </a:lnTo>
                <a:cubicBezTo>
                  <a:pt x="7434738" y="5508001"/>
                  <a:pt x="7243868" y="5514147"/>
                  <a:pt x="7053506" y="5502949"/>
                </a:cubicBezTo>
                <a:cubicBezTo>
                  <a:pt x="6777009" y="5485453"/>
                  <a:pt x="6500117" y="5474737"/>
                  <a:pt x="6223029" y="5498574"/>
                </a:cubicBezTo>
                <a:cubicBezTo>
                  <a:pt x="6065592" y="5511916"/>
                  <a:pt x="5908157" y="5526131"/>
                  <a:pt x="5750720" y="5507761"/>
                </a:cubicBezTo>
                <a:cubicBezTo>
                  <a:pt x="5616170" y="5490965"/>
                  <a:pt x="5480520" y="5488253"/>
                  <a:pt x="5345518" y="5499668"/>
                </a:cubicBezTo>
                <a:cubicBezTo>
                  <a:pt x="5197844" y="5511040"/>
                  <a:pt x="5049616" y="5511040"/>
                  <a:pt x="4901942" y="5499668"/>
                </a:cubicBezTo>
                <a:cubicBezTo>
                  <a:pt x="4760445" y="5490920"/>
                  <a:pt x="4618556" y="5476268"/>
                  <a:pt x="4477454" y="5492013"/>
                </a:cubicBezTo>
                <a:cubicBezTo>
                  <a:pt x="4279085" y="5513884"/>
                  <a:pt x="4081305" y="5506667"/>
                  <a:pt x="3883329" y="5493326"/>
                </a:cubicBezTo>
                <a:cubicBezTo>
                  <a:pt x="3719792" y="5482391"/>
                  <a:pt x="3555664" y="5466425"/>
                  <a:pt x="3392914" y="5492233"/>
                </a:cubicBezTo>
                <a:cubicBezTo>
                  <a:pt x="3175771" y="5523222"/>
                  <a:pt x="2956480" y="5531206"/>
                  <a:pt x="2737979" y="5516072"/>
                </a:cubicBezTo>
                <a:cubicBezTo>
                  <a:pt x="2289680" y="5492670"/>
                  <a:pt x="1840986" y="5498574"/>
                  <a:pt x="1392489" y="5480641"/>
                </a:cubicBezTo>
                <a:cubicBezTo>
                  <a:pt x="1244499" y="5474519"/>
                  <a:pt x="1097296" y="5507322"/>
                  <a:pt x="949699" y="5509072"/>
                </a:cubicBezTo>
                <a:cubicBezTo>
                  <a:pt x="684469" y="5512352"/>
                  <a:pt x="418241" y="5493120"/>
                  <a:pt x="151598" y="5492249"/>
                </a:cubicBezTo>
                <a:lnTo>
                  <a:pt x="1415" y="5496057"/>
                </a:lnTo>
                <a:lnTo>
                  <a:pt x="3772" y="5431261"/>
                </a:lnTo>
                <a:cubicBezTo>
                  <a:pt x="7163" y="5398149"/>
                  <a:pt x="12808" y="5364994"/>
                  <a:pt x="20909" y="5331792"/>
                </a:cubicBezTo>
                <a:cubicBezTo>
                  <a:pt x="51502" y="5208362"/>
                  <a:pt x="50009" y="5079152"/>
                  <a:pt x="16572" y="4956462"/>
                </a:cubicBezTo>
                <a:cubicBezTo>
                  <a:pt x="9172" y="4924695"/>
                  <a:pt x="4643" y="4892329"/>
                  <a:pt x="3048" y="4859758"/>
                </a:cubicBezTo>
                <a:cubicBezTo>
                  <a:pt x="-7031" y="4740857"/>
                  <a:pt x="9937" y="4623614"/>
                  <a:pt x="24098" y="4506116"/>
                </a:cubicBezTo>
                <a:cubicBezTo>
                  <a:pt x="33539" y="4431228"/>
                  <a:pt x="47955" y="4355575"/>
                  <a:pt x="24098" y="4281453"/>
                </a:cubicBezTo>
                <a:cubicBezTo>
                  <a:pt x="7755" y="4229797"/>
                  <a:pt x="4120" y="4174965"/>
                  <a:pt x="13510" y="4121600"/>
                </a:cubicBezTo>
                <a:cubicBezTo>
                  <a:pt x="29342" y="4026887"/>
                  <a:pt x="32646" y="3930503"/>
                  <a:pt x="23333" y="3834935"/>
                </a:cubicBezTo>
                <a:cubicBezTo>
                  <a:pt x="17184" y="3771925"/>
                  <a:pt x="18128" y="3708417"/>
                  <a:pt x="26140" y="3645611"/>
                </a:cubicBezTo>
                <a:cubicBezTo>
                  <a:pt x="36728" y="3561155"/>
                  <a:pt x="53186" y="3475168"/>
                  <a:pt x="33156" y="3390458"/>
                </a:cubicBezTo>
                <a:cubicBezTo>
                  <a:pt x="1262" y="3255864"/>
                  <a:pt x="7641" y="3121398"/>
                  <a:pt x="20399" y="2985784"/>
                </a:cubicBezTo>
                <a:cubicBezTo>
                  <a:pt x="29967" y="2884871"/>
                  <a:pt x="40556" y="2782810"/>
                  <a:pt x="21419" y="2680748"/>
                </a:cubicBezTo>
                <a:cubicBezTo>
                  <a:pt x="13191" y="2633392"/>
                  <a:pt x="13191" y="2584964"/>
                  <a:pt x="21419" y="2537607"/>
                </a:cubicBezTo>
                <a:cubicBezTo>
                  <a:pt x="31370" y="2473819"/>
                  <a:pt x="40811" y="2410668"/>
                  <a:pt x="28053" y="2346242"/>
                </a:cubicBezTo>
                <a:cubicBezTo>
                  <a:pt x="22440" y="2318175"/>
                  <a:pt x="18230" y="2289853"/>
                  <a:pt x="15295" y="2261531"/>
                </a:cubicBezTo>
                <a:cubicBezTo>
                  <a:pt x="9452" y="2189221"/>
                  <a:pt x="11544" y="2116502"/>
                  <a:pt x="21546" y="2044651"/>
                </a:cubicBezTo>
                <a:cubicBezTo>
                  <a:pt x="31115" y="1961216"/>
                  <a:pt x="15551" y="1877270"/>
                  <a:pt x="28308" y="1794090"/>
                </a:cubicBezTo>
                <a:cubicBezTo>
                  <a:pt x="37367" y="1727100"/>
                  <a:pt x="37711" y="1659216"/>
                  <a:pt x="29329" y="1592136"/>
                </a:cubicBezTo>
                <a:cubicBezTo>
                  <a:pt x="14250" y="1465325"/>
                  <a:pt x="15193" y="1337123"/>
                  <a:pt x="32135" y="1210554"/>
                </a:cubicBezTo>
                <a:cubicBezTo>
                  <a:pt x="42597" y="1136687"/>
                  <a:pt x="48593" y="1060652"/>
                  <a:pt x="29839" y="988188"/>
                </a:cubicBezTo>
                <a:cubicBezTo>
                  <a:pt x="-14303" y="817873"/>
                  <a:pt x="11468" y="647303"/>
                  <a:pt x="29839" y="477881"/>
                </a:cubicBezTo>
                <a:cubicBezTo>
                  <a:pt x="41002" y="386894"/>
                  <a:pt x="41258" y="294898"/>
                  <a:pt x="30605" y="203847"/>
                </a:cubicBezTo>
                <a:lnTo>
                  <a:pt x="17136" y="42362"/>
                </a:lnTo>
                <a:lnTo>
                  <a:pt x="155390" y="51827"/>
                </a:lnTo>
                <a:cubicBezTo>
                  <a:pt x="380715" y="63616"/>
                  <a:pt x="606095" y="63411"/>
                  <a:pt x="831032" y="41432"/>
                </a:cubicBezTo>
                <a:cubicBezTo>
                  <a:pt x="1107234" y="18075"/>
                  <a:pt x="1384519" y="14708"/>
                  <a:pt x="1661115" y="31372"/>
                </a:cubicBezTo>
                <a:cubicBezTo>
                  <a:pt x="1911045" y="42962"/>
                  <a:pt x="2160581" y="71395"/>
                  <a:pt x="2411103" y="47120"/>
                </a:cubicBezTo>
                <a:cubicBezTo>
                  <a:pt x="2497298" y="38807"/>
                  <a:pt x="2581920" y="18689"/>
                  <a:pt x="2668707" y="14096"/>
                </a:cubicBezTo>
                <a:cubicBezTo>
                  <a:pt x="3075287" y="-7775"/>
                  <a:pt x="3480488" y="25030"/>
                  <a:pt x="3885690" y="51930"/>
                </a:cubicBezTo>
                <a:cubicBezTo>
                  <a:pt x="4033287" y="61770"/>
                  <a:pt x="4180883" y="73799"/>
                  <a:pt x="4328480" y="46900"/>
                </a:cubicBezTo>
                <a:cubicBezTo>
                  <a:pt x="4453032" y="25577"/>
                  <a:pt x="4579453" y="21181"/>
                  <a:pt x="4704949" y="33778"/>
                </a:cubicBezTo>
                <a:cubicBezTo>
                  <a:pt x="4816098" y="46376"/>
                  <a:pt x="4927939" y="49371"/>
                  <a:pt x="5039501" y="42745"/>
                </a:cubicBezTo>
                <a:cubicBezTo>
                  <a:pt x="5342568" y="15407"/>
                  <a:pt x="5645828" y="318"/>
                  <a:pt x="5949681" y="536"/>
                </a:cubicBezTo>
                <a:close/>
              </a:path>
            </a:pathLst>
          </a:custGeom>
          <a:noFill/>
          <a:extLst>
            <a:ext uri="{909E8E84-426E-40DD-AFC4-6F175D3DCCD1}">
              <a14:hiddenFill xmlns:a14="http://schemas.microsoft.com/office/drawing/2010/main">
                <a:solidFill>
                  <a:srgbClr val="FFFFFF"/>
                </a:solidFill>
              </a14:hiddenFill>
            </a:ext>
          </a:extLst>
        </p:spPr>
      </p:pic>
      <p:sp>
        <p:nvSpPr>
          <p:cNvPr id="16" name="Title 1">
            <a:extLst>
              <a:ext uri="{FF2B5EF4-FFF2-40B4-BE49-F238E27FC236}">
                <a16:creationId xmlns:a16="http://schemas.microsoft.com/office/drawing/2014/main" id="{EA0996D3-3F1B-BA94-59BF-4EAB9F827899}"/>
              </a:ext>
            </a:extLst>
          </p:cNvPr>
          <p:cNvSpPr txBox="1">
            <a:spLocks/>
          </p:cNvSpPr>
          <p:nvPr/>
        </p:nvSpPr>
        <p:spPr>
          <a:xfrm>
            <a:off x="888409" y="317695"/>
            <a:ext cx="16801207" cy="1993098"/>
          </a:xfrm>
          <a:prstGeom prst="rect">
            <a:avLst/>
          </a:prstGeom>
          <a:solidFill>
            <a:schemeClr val="bg1">
              <a:alpha val="68000"/>
            </a:schemeClr>
          </a:solidFill>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spcAft>
                <a:spcPts val="600"/>
              </a:spcAft>
            </a:pPr>
            <a:r>
              <a:rPr lang="en-US" sz="8450" b="1" dirty="0">
                <a:latin typeface="Calibri" panose="020F0502020204030204" pitchFamily="34" charset="0"/>
                <a:ea typeface="Calibri" panose="020F0502020204030204" pitchFamily="34" charset="0"/>
                <a:cs typeface="Calibri" panose="020F0502020204030204" pitchFamily="34" charset="0"/>
              </a:rPr>
              <a:t>The flood - </a:t>
            </a:r>
            <a:r>
              <a:rPr lang="en-US" sz="8450" b="1" dirty="0" err="1">
                <a:latin typeface="Calibri" panose="020F0502020204030204" pitchFamily="34" charset="0"/>
                <a:ea typeface="Calibri" panose="020F0502020204030204" pitchFamily="34" charset="0"/>
                <a:cs typeface="Calibri" panose="020F0502020204030204" pitchFamily="34" charset="0"/>
              </a:rPr>
              <a:t>l’innondation</a:t>
            </a:r>
            <a:r>
              <a:rPr lang="en-US" sz="8450" b="1" dirty="0">
                <a:latin typeface="Calibri" panose="020F0502020204030204" pitchFamily="34" charset="0"/>
                <a:ea typeface="Calibri" panose="020F0502020204030204" pitchFamily="34" charset="0"/>
                <a:cs typeface="Calibri" panose="020F0502020204030204" pitchFamily="34" charset="0"/>
              </a:rPr>
              <a:t> - </a:t>
            </a:r>
            <a:r>
              <a:rPr lang="ar-AE" sz="8450" b="1" dirty="0">
                <a:latin typeface="Calibri" panose="020F0502020204030204" pitchFamily="34" charset="0"/>
                <a:ea typeface="Calibri" panose="020F0502020204030204" pitchFamily="34" charset="0"/>
                <a:cs typeface="Calibri" panose="020F0502020204030204" pitchFamily="34" charset="0"/>
              </a:rPr>
              <a:t>الفيضان</a:t>
            </a:r>
            <a:r>
              <a:rPr lang="en-US" sz="8450" b="1" dirty="0">
                <a:latin typeface="Calibri" panose="020F0502020204030204" pitchFamily="34" charset="0"/>
                <a:ea typeface="Calibri" panose="020F0502020204030204" pitchFamily="34" charset="0"/>
                <a:cs typeface="Calibri" panose="020F0502020204030204" pitchFamily="34" charset="0"/>
              </a:rPr>
              <a:t> </a:t>
            </a:r>
            <a:endParaRPr lang="fr-FR" sz="8450" b="1" dirty="0">
              <a:latin typeface="Calibri" panose="020F0502020204030204" pitchFamily="34" charset="0"/>
              <a:ea typeface="Calibri" panose="020F0502020204030204" pitchFamily="34" charset="0"/>
              <a:cs typeface="Calibri" panose="020F0502020204030204" pitchFamily="34" charset="0"/>
            </a:endParaRPr>
          </a:p>
        </p:txBody>
      </p:sp>
      <p:sp>
        <p:nvSpPr>
          <p:cNvPr id="2" name="Title 1">
            <a:extLst>
              <a:ext uri="{FF2B5EF4-FFF2-40B4-BE49-F238E27FC236}">
                <a16:creationId xmlns:a16="http://schemas.microsoft.com/office/drawing/2014/main" id="{688357A2-CCF0-7B7B-73F7-45A510B60BD2}"/>
              </a:ext>
            </a:extLst>
          </p:cNvPr>
          <p:cNvSpPr txBox="1">
            <a:spLocks/>
          </p:cNvSpPr>
          <p:nvPr/>
        </p:nvSpPr>
        <p:spPr>
          <a:xfrm>
            <a:off x="888409" y="4206240"/>
            <a:ext cx="6434086" cy="4723748"/>
          </a:xfrm>
          <a:prstGeom prst="rect">
            <a:avLst/>
          </a:prstGeom>
          <a:solidFill>
            <a:schemeClr val="bg1">
              <a:alpha val="68000"/>
            </a:schemeClr>
          </a:solidFill>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spcAft>
                <a:spcPts val="600"/>
              </a:spcAft>
            </a:pPr>
            <a:r>
              <a:rPr lang="en-US" sz="4000" b="1" dirty="0"/>
              <a:t>‘</a:t>
            </a:r>
            <a:r>
              <a:rPr lang="en-US" sz="4000" b="1" i="1" dirty="0" err="1"/>
              <a:t>C’est</a:t>
            </a:r>
            <a:r>
              <a:rPr lang="en-US" sz="4000" b="1" i="1" dirty="0"/>
              <a:t> du jamais vu </a:t>
            </a:r>
          </a:p>
          <a:p>
            <a:pPr algn="ctr">
              <a:spcAft>
                <a:spcPts val="600"/>
              </a:spcAft>
            </a:pPr>
            <a:r>
              <a:rPr lang="en-US" sz="4000" b="1" dirty="0"/>
              <a:t>– never seen before. </a:t>
            </a:r>
          </a:p>
          <a:p>
            <a:pPr algn="ctr">
              <a:spcAft>
                <a:spcPts val="600"/>
              </a:spcAft>
            </a:pPr>
            <a:r>
              <a:rPr lang="en-US" sz="4000" b="1" dirty="0"/>
              <a:t>Water so high it was never seen by our grandparents’ </a:t>
            </a:r>
            <a:r>
              <a:rPr lang="en-US" sz="4000" b="1" dirty="0" err="1"/>
              <a:t>granparents</a:t>
            </a:r>
            <a:r>
              <a:rPr lang="en-US" sz="4000" b="1" dirty="0"/>
              <a:t>’ grandparents.’</a:t>
            </a:r>
          </a:p>
          <a:p>
            <a:pPr algn="r">
              <a:spcAft>
                <a:spcPts val="600"/>
              </a:spcAft>
            </a:pPr>
            <a:r>
              <a:rPr lang="en-US" sz="2400" b="1" dirty="0">
                <a:latin typeface="Calibri" panose="020F0502020204030204" pitchFamily="34" charset="0"/>
                <a:ea typeface="Calibri" panose="020F0502020204030204" pitchFamily="34" charset="0"/>
                <a:cs typeface="Calibri" panose="020F0502020204030204" pitchFamily="34" charset="0"/>
              </a:rPr>
              <a:t>- Maryam, farmer</a:t>
            </a:r>
            <a:endParaRPr lang="fr-FR" sz="2400" b="1" dirty="0">
              <a:latin typeface="Calibri" panose="020F0502020204030204" pitchFamily="34" charset="0"/>
              <a:ea typeface="Calibri" panose="020F0502020204030204" pitchFamily="34" charset="0"/>
              <a:cs typeface="Calibri" panose="020F0502020204030204" pitchFamily="34" charset="0"/>
            </a:endParaRPr>
          </a:p>
        </p:txBody>
      </p:sp>
      <p:sp>
        <p:nvSpPr>
          <p:cNvPr id="3" name="TextBox 2">
            <a:extLst>
              <a:ext uri="{FF2B5EF4-FFF2-40B4-BE49-F238E27FC236}">
                <a16:creationId xmlns:a16="http://schemas.microsoft.com/office/drawing/2014/main" id="{D6BFAF08-57F0-6057-00CA-D391775D5A67}"/>
              </a:ext>
            </a:extLst>
          </p:cNvPr>
          <p:cNvSpPr txBox="1"/>
          <p:nvPr/>
        </p:nvSpPr>
        <p:spPr>
          <a:xfrm>
            <a:off x="16921222" y="8583209"/>
            <a:ext cx="2204541" cy="369332"/>
          </a:xfrm>
          <a:prstGeom prst="rect">
            <a:avLst/>
          </a:prstGeom>
          <a:noFill/>
        </p:spPr>
        <p:txBody>
          <a:bodyPr wrap="square" rtlCol="0">
            <a:spAutoFit/>
          </a:bodyPr>
          <a:lstStyle/>
          <a:p>
            <a:r>
              <a:rPr lang="fr-FR" dirty="0">
                <a:solidFill>
                  <a:schemeClr val="bg1"/>
                </a:solidFill>
              </a:rPr>
              <a:t>©MSF</a:t>
            </a:r>
          </a:p>
        </p:txBody>
      </p:sp>
    </p:spTree>
    <p:extLst>
      <p:ext uri="{BB962C8B-B14F-4D97-AF65-F5344CB8AC3E}">
        <p14:creationId xmlns:p14="http://schemas.microsoft.com/office/powerpoint/2010/main" val="410451509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DB9CC099-8293-9C4D-9F6D-CA4519F1E054}"/>
            </a:ext>
          </a:extLst>
        </p:cNvPr>
        <p:cNvGrpSpPr/>
        <p:nvPr/>
      </p:nvGrpSpPr>
      <p:grpSpPr>
        <a:xfrm>
          <a:off x="0" y="0"/>
          <a:ext cx="0" cy="0"/>
          <a:chOff x="0" y="0"/>
          <a:chExt cx="0" cy="0"/>
        </a:xfrm>
      </p:grpSpPr>
      <p:grpSp>
        <p:nvGrpSpPr>
          <p:cNvPr id="5" name="Group 5">
            <a:extLst>
              <a:ext uri="{FF2B5EF4-FFF2-40B4-BE49-F238E27FC236}">
                <a16:creationId xmlns:a16="http://schemas.microsoft.com/office/drawing/2014/main" id="{B0F4D7D3-81BE-22E3-C599-CACB1CEF334A}"/>
              </a:ext>
            </a:extLst>
          </p:cNvPr>
          <p:cNvGrpSpPr/>
          <p:nvPr/>
        </p:nvGrpSpPr>
        <p:grpSpPr>
          <a:xfrm rot="5400000">
            <a:off x="8629650" y="628651"/>
            <a:ext cx="1028699" cy="18288000"/>
            <a:chOff x="0" y="0"/>
            <a:chExt cx="311568" cy="4816593"/>
          </a:xfrm>
        </p:grpSpPr>
        <p:sp>
          <p:nvSpPr>
            <p:cNvPr id="6" name="Freeform 6">
              <a:extLst>
                <a:ext uri="{FF2B5EF4-FFF2-40B4-BE49-F238E27FC236}">
                  <a16:creationId xmlns:a16="http://schemas.microsoft.com/office/drawing/2014/main" id="{C43037BA-8CCD-8712-4D9A-05F7A346A057}"/>
                </a:ext>
              </a:extLst>
            </p:cNvPr>
            <p:cNvSpPr/>
            <p:nvPr/>
          </p:nvSpPr>
          <p:spPr>
            <a:xfrm>
              <a:off x="0" y="0"/>
              <a:ext cx="311568" cy="4816592"/>
            </a:xfrm>
            <a:custGeom>
              <a:avLst/>
              <a:gdLst/>
              <a:ahLst/>
              <a:cxnLst/>
              <a:rect l="l" t="t" r="r" b="b"/>
              <a:pathLst>
                <a:path w="311568" h="4816592">
                  <a:moveTo>
                    <a:pt x="0" y="0"/>
                  </a:moveTo>
                  <a:lnTo>
                    <a:pt x="311568" y="0"/>
                  </a:lnTo>
                  <a:lnTo>
                    <a:pt x="311568" y="4816592"/>
                  </a:lnTo>
                  <a:lnTo>
                    <a:pt x="0" y="4816592"/>
                  </a:lnTo>
                  <a:close/>
                </a:path>
              </a:pathLst>
            </a:custGeom>
            <a:solidFill>
              <a:srgbClr val="FFFFFF"/>
            </a:solidFill>
          </p:spPr>
          <p:txBody>
            <a:bodyPr/>
            <a:lstStyle/>
            <a:p>
              <a:endParaRPr lang="fr-FR"/>
            </a:p>
          </p:txBody>
        </p:sp>
        <p:sp>
          <p:nvSpPr>
            <p:cNvPr id="7" name="TextBox 7">
              <a:extLst>
                <a:ext uri="{FF2B5EF4-FFF2-40B4-BE49-F238E27FC236}">
                  <a16:creationId xmlns:a16="http://schemas.microsoft.com/office/drawing/2014/main" id="{94603B25-B302-E569-ACAC-21699FA31434}"/>
                </a:ext>
              </a:extLst>
            </p:cNvPr>
            <p:cNvSpPr txBox="1"/>
            <p:nvPr/>
          </p:nvSpPr>
          <p:spPr>
            <a:xfrm>
              <a:off x="0" y="171450"/>
              <a:ext cx="311568" cy="4645143"/>
            </a:xfrm>
            <a:prstGeom prst="rect">
              <a:avLst/>
            </a:prstGeom>
          </p:spPr>
          <p:txBody>
            <a:bodyPr lIns="50800" tIns="50800" rIns="50800" bIns="50800" rtlCol="0" anchor="ctr"/>
            <a:lstStyle/>
            <a:p>
              <a:pPr marL="0" lvl="0" indent="0" algn="l">
                <a:lnSpc>
                  <a:spcPts val="8499"/>
                </a:lnSpc>
                <a:spcBef>
                  <a:spcPct val="0"/>
                </a:spcBef>
              </a:pPr>
              <a:endParaRPr/>
            </a:p>
          </p:txBody>
        </p:sp>
      </p:grpSp>
      <p:sp>
        <p:nvSpPr>
          <p:cNvPr id="8" name="Freeform 8">
            <a:extLst>
              <a:ext uri="{FF2B5EF4-FFF2-40B4-BE49-F238E27FC236}">
                <a16:creationId xmlns:a16="http://schemas.microsoft.com/office/drawing/2014/main" id="{EDEA74CA-ABFD-6CA9-09F1-4B47666DC1AA}"/>
              </a:ext>
            </a:extLst>
          </p:cNvPr>
          <p:cNvSpPr/>
          <p:nvPr/>
        </p:nvSpPr>
        <p:spPr>
          <a:xfrm>
            <a:off x="-539" y="9185148"/>
            <a:ext cx="2752375" cy="1028700"/>
          </a:xfrm>
          <a:custGeom>
            <a:avLst/>
            <a:gdLst/>
            <a:ahLst/>
            <a:cxnLst/>
            <a:rect l="l" t="t" r="r" b="b"/>
            <a:pathLst>
              <a:path w="2752375" h="1028700">
                <a:moveTo>
                  <a:pt x="0" y="0"/>
                </a:moveTo>
                <a:lnTo>
                  <a:pt x="2752375" y="0"/>
                </a:lnTo>
                <a:lnTo>
                  <a:pt x="2752375" y="1028700"/>
                </a:lnTo>
                <a:lnTo>
                  <a:pt x="0" y="1028700"/>
                </a:lnTo>
                <a:lnTo>
                  <a:pt x="0" y="0"/>
                </a:lnTo>
                <a:close/>
              </a:path>
            </a:pathLst>
          </a:custGeom>
          <a:blipFill>
            <a:blip r:embed="rId3"/>
            <a:stretch>
              <a:fillRect/>
            </a:stretch>
          </a:blipFill>
        </p:spPr>
        <p:txBody>
          <a:bodyPr/>
          <a:lstStyle/>
          <a:p>
            <a:endParaRPr lang="fr-FR"/>
          </a:p>
        </p:txBody>
      </p:sp>
      <p:grpSp>
        <p:nvGrpSpPr>
          <p:cNvPr id="9" name="Group 9">
            <a:extLst>
              <a:ext uri="{FF2B5EF4-FFF2-40B4-BE49-F238E27FC236}">
                <a16:creationId xmlns:a16="http://schemas.microsoft.com/office/drawing/2014/main" id="{178E157A-2CE5-44DF-EA0D-479D45EF18A6}"/>
              </a:ext>
            </a:extLst>
          </p:cNvPr>
          <p:cNvGrpSpPr/>
          <p:nvPr/>
        </p:nvGrpSpPr>
        <p:grpSpPr>
          <a:xfrm>
            <a:off x="16565291" y="9104014"/>
            <a:ext cx="1722709" cy="1182986"/>
            <a:chOff x="0" y="0"/>
            <a:chExt cx="1463276" cy="1004833"/>
          </a:xfrm>
        </p:grpSpPr>
        <p:sp>
          <p:nvSpPr>
            <p:cNvPr id="10" name="Freeform 10">
              <a:extLst>
                <a:ext uri="{FF2B5EF4-FFF2-40B4-BE49-F238E27FC236}">
                  <a16:creationId xmlns:a16="http://schemas.microsoft.com/office/drawing/2014/main" id="{20ECF52B-59E3-2E37-D634-E737F44958DD}"/>
                </a:ext>
              </a:extLst>
            </p:cNvPr>
            <p:cNvSpPr/>
            <p:nvPr/>
          </p:nvSpPr>
          <p:spPr>
            <a:xfrm>
              <a:off x="0" y="0"/>
              <a:ext cx="1463276" cy="1004833"/>
            </a:xfrm>
            <a:custGeom>
              <a:avLst/>
              <a:gdLst/>
              <a:ahLst/>
              <a:cxnLst/>
              <a:rect l="l" t="t" r="r" b="b"/>
              <a:pathLst>
                <a:path w="1463276" h="1004833">
                  <a:moveTo>
                    <a:pt x="0" y="0"/>
                  </a:moveTo>
                  <a:lnTo>
                    <a:pt x="1463276" y="0"/>
                  </a:lnTo>
                  <a:lnTo>
                    <a:pt x="1463276" y="1004833"/>
                  </a:lnTo>
                  <a:lnTo>
                    <a:pt x="0" y="1004833"/>
                  </a:lnTo>
                  <a:close/>
                </a:path>
              </a:pathLst>
            </a:custGeom>
            <a:blipFill>
              <a:blip r:embed="rId4"/>
              <a:stretch>
                <a:fillRect l="-32" r="-32"/>
              </a:stretch>
            </a:blipFill>
          </p:spPr>
          <p:txBody>
            <a:bodyPr/>
            <a:lstStyle/>
            <a:p>
              <a:endParaRPr lang="fr-FR"/>
            </a:p>
          </p:txBody>
        </p:sp>
      </p:grpSp>
      <p:grpSp>
        <p:nvGrpSpPr>
          <p:cNvPr id="24" name="Group 21">
            <a:extLst>
              <a:ext uri="{FF2B5EF4-FFF2-40B4-BE49-F238E27FC236}">
                <a16:creationId xmlns:a16="http://schemas.microsoft.com/office/drawing/2014/main" id="{FC9137CD-E1C8-C028-3C9B-EBDF4C55CE3D}"/>
              </a:ext>
            </a:extLst>
          </p:cNvPr>
          <p:cNvGrpSpPr/>
          <p:nvPr/>
        </p:nvGrpSpPr>
        <p:grpSpPr>
          <a:xfrm rot="-5400000">
            <a:off x="-4476500" y="4331840"/>
            <a:ext cx="9104014" cy="440333"/>
            <a:chOff x="0" y="-38100"/>
            <a:chExt cx="2397765" cy="115973"/>
          </a:xfrm>
        </p:grpSpPr>
        <p:sp>
          <p:nvSpPr>
            <p:cNvPr id="22" name="Freeform 22">
              <a:extLst>
                <a:ext uri="{FF2B5EF4-FFF2-40B4-BE49-F238E27FC236}">
                  <a16:creationId xmlns:a16="http://schemas.microsoft.com/office/drawing/2014/main" id="{3F00E823-AC00-128D-6D97-6B4AA6A5B880}"/>
                </a:ext>
              </a:extLst>
            </p:cNvPr>
            <p:cNvSpPr/>
            <p:nvPr/>
          </p:nvSpPr>
          <p:spPr>
            <a:xfrm>
              <a:off x="0" y="0"/>
              <a:ext cx="2397765" cy="77873"/>
            </a:xfrm>
            <a:custGeom>
              <a:avLst/>
              <a:gdLst/>
              <a:ahLst/>
              <a:cxnLst/>
              <a:rect l="l" t="t" r="r" b="b"/>
              <a:pathLst>
                <a:path w="2397765" h="77873">
                  <a:moveTo>
                    <a:pt x="0" y="0"/>
                  </a:moveTo>
                  <a:lnTo>
                    <a:pt x="2397765" y="0"/>
                  </a:lnTo>
                  <a:lnTo>
                    <a:pt x="2397765" y="77873"/>
                  </a:lnTo>
                  <a:lnTo>
                    <a:pt x="0" y="77873"/>
                  </a:lnTo>
                  <a:close/>
                </a:path>
              </a:pathLst>
            </a:custGeom>
            <a:solidFill>
              <a:srgbClr val="F10808"/>
            </a:solidFill>
          </p:spPr>
          <p:txBody>
            <a:bodyPr/>
            <a:lstStyle/>
            <a:p>
              <a:endParaRPr lang="fr-FR"/>
            </a:p>
          </p:txBody>
        </p:sp>
        <p:sp>
          <p:nvSpPr>
            <p:cNvPr id="23" name="TextBox 23">
              <a:extLst>
                <a:ext uri="{FF2B5EF4-FFF2-40B4-BE49-F238E27FC236}">
                  <a16:creationId xmlns:a16="http://schemas.microsoft.com/office/drawing/2014/main" id="{232C25CD-73FA-0948-C4CE-1396B3C6BAC5}"/>
                </a:ext>
              </a:extLst>
            </p:cNvPr>
            <p:cNvSpPr txBox="1"/>
            <p:nvPr/>
          </p:nvSpPr>
          <p:spPr>
            <a:xfrm>
              <a:off x="0" y="-38100"/>
              <a:ext cx="2397765" cy="115973"/>
            </a:xfrm>
            <a:prstGeom prst="rect">
              <a:avLst/>
            </a:prstGeom>
          </p:spPr>
          <p:txBody>
            <a:bodyPr lIns="50800" tIns="50800" rIns="50800" bIns="50800" rtlCol="0" anchor="ctr"/>
            <a:lstStyle/>
            <a:p>
              <a:pPr algn="ctr">
                <a:lnSpc>
                  <a:spcPts val="3079"/>
                </a:lnSpc>
              </a:pPr>
              <a:endParaRPr/>
            </a:p>
          </p:txBody>
        </p:sp>
      </p:grpSp>
      <p:sp>
        <p:nvSpPr>
          <p:cNvPr id="13" name="CasellaDiTesto 12">
            <a:extLst>
              <a:ext uri="{FF2B5EF4-FFF2-40B4-BE49-F238E27FC236}">
                <a16:creationId xmlns:a16="http://schemas.microsoft.com/office/drawing/2014/main" id="{E2D439DD-A186-6AD0-C8BD-4D036870AE23}"/>
              </a:ext>
            </a:extLst>
          </p:cNvPr>
          <p:cNvSpPr txBox="1"/>
          <p:nvPr/>
        </p:nvSpPr>
        <p:spPr>
          <a:xfrm>
            <a:off x="9545060" y="4548433"/>
            <a:ext cx="6560211" cy="76944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it-IT" sz="4400">
                <a:ea typeface="Calibri"/>
                <a:cs typeface="Calibri"/>
              </a:rPr>
              <a:t>USE GRAPHS/CHART HERE</a:t>
            </a:r>
          </a:p>
        </p:txBody>
      </p:sp>
      <p:pic>
        <p:nvPicPr>
          <p:cNvPr id="14" name="Picture 2">
            <a:extLst>
              <a:ext uri="{FF2B5EF4-FFF2-40B4-BE49-F238E27FC236}">
                <a16:creationId xmlns:a16="http://schemas.microsoft.com/office/drawing/2014/main" id="{B70684F0-75C4-AD61-F4C1-EA1D3F150A6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t="364" b="364"/>
          <a:stretch/>
        </p:blipFill>
        <p:spPr bwMode="auto">
          <a:xfrm>
            <a:off x="650974" y="73152"/>
            <a:ext cx="17276079" cy="9064054"/>
          </a:xfrm>
          <a:custGeom>
            <a:avLst/>
            <a:gdLst/>
            <a:ahLst/>
            <a:cxnLst/>
            <a:rect l="l" t="t" r="r" b="b"/>
            <a:pathLst>
              <a:path w="10485104" h="5523506">
                <a:moveTo>
                  <a:pt x="5949681" y="536"/>
                </a:moveTo>
                <a:cubicBezTo>
                  <a:pt x="6074035" y="-2131"/>
                  <a:pt x="6198411" y="5173"/>
                  <a:pt x="6321822" y="22405"/>
                </a:cubicBezTo>
                <a:cubicBezTo>
                  <a:pt x="6498937" y="51493"/>
                  <a:pt x="6677824" y="73364"/>
                  <a:pt x="6857694" y="55210"/>
                </a:cubicBezTo>
                <a:cubicBezTo>
                  <a:pt x="6981675" y="42526"/>
                  <a:pt x="7105459" y="35089"/>
                  <a:pt x="7230031" y="35528"/>
                </a:cubicBezTo>
                <a:cubicBezTo>
                  <a:pt x="7516370" y="35528"/>
                  <a:pt x="7802902" y="38152"/>
                  <a:pt x="8089242" y="32684"/>
                </a:cubicBezTo>
                <a:cubicBezTo>
                  <a:pt x="8344090" y="27873"/>
                  <a:pt x="8597956" y="17377"/>
                  <a:pt x="8853003" y="43837"/>
                </a:cubicBezTo>
                <a:cubicBezTo>
                  <a:pt x="9229472" y="82767"/>
                  <a:pt x="9607909" y="70300"/>
                  <a:pt x="9985559" y="65708"/>
                </a:cubicBezTo>
                <a:cubicBezTo>
                  <a:pt x="10083101" y="64320"/>
                  <a:pt x="10180599" y="61132"/>
                  <a:pt x="10278047" y="56140"/>
                </a:cubicBezTo>
                <a:lnTo>
                  <a:pt x="10449151" y="44199"/>
                </a:lnTo>
                <a:lnTo>
                  <a:pt x="10468533" y="198724"/>
                </a:lnTo>
                <a:cubicBezTo>
                  <a:pt x="10475933" y="234109"/>
                  <a:pt x="10480462" y="270161"/>
                  <a:pt x="10482057" y="306442"/>
                </a:cubicBezTo>
                <a:cubicBezTo>
                  <a:pt x="10492136" y="438884"/>
                  <a:pt x="10475168" y="569479"/>
                  <a:pt x="10461007" y="700359"/>
                </a:cubicBezTo>
                <a:cubicBezTo>
                  <a:pt x="10451566" y="783776"/>
                  <a:pt x="10437150" y="868045"/>
                  <a:pt x="10461007" y="950608"/>
                </a:cubicBezTo>
                <a:cubicBezTo>
                  <a:pt x="10477350" y="1008147"/>
                  <a:pt x="10480985" y="1069224"/>
                  <a:pt x="10471595" y="1128666"/>
                </a:cubicBezTo>
                <a:cubicBezTo>
                  <a:pt x="10455763" y="1234166"/>
                  <a:pt x="10452459" y="1341527"/>
                  <a:pt x="10461772" y="1447979"/>
                </a:cubicBezTo>
                <a:cubicBezTo>
                  <a:pt x="10467921" y="1518165"/>
                  <a:pt x="10466977" y="1588906"/>
                  <a:pt x="10458965" y="1658865"/>
                </a:cubicBezTo>
                <a:cubicBezTo>
                  <a:pt x="10448377" y="1752939"/>
                  <a:pt x="10431919" y="1848719"/>
                  <a:pt x="10451949" y="1943076"/>
                </a:cubicBezTo>
                <a:cubicBezTo>
                  <a:pt x="10483843" y="2092999"/>
                  <a:pt x="10477464" y="2242779"/>
                  <a:pt x="10464706" y="2393837"/>
                </a:cubicBezTo>
                <a:cubicBezTo>
                  <a:pt x="10455138" y="2506243"/>
                  <a:pt x="10444549" y="2619928"/>
                  <a:pt x="10463686" y="2733613"/>
                </a:cubicBezTo>
                <a:cubicBezTo>
                  <a:pt x="10471914" y="2786362"/>
                  <a:pt x="10471914" y="2840306"/>
                  <a:pt x="10463686" y="2893056"/>
                </a:cubicBezTo>
                <a:cubicBezTo>
                  <a:pt x="10453735" y="2964109"/>
                  <a:pt x="10444294" y="3034452"/>
                  <a:pt x="10457052" y="3106215"/>
                </a:cubicBezTo>
                <a:cubicBezTo>
                  <a:pt x="10462665" y="3137479"/>
                  <a:pt x="10466875" y="3169026"/>
                  <a:pt x="10469810" y="3200574"/>
                </a:cubicBezTo>
                <a:cubicBezTo>
                  <a:pt x="10475653" y="3281119"/>
                  <a:pt x="10473561" y="3362120"/>
                  <a:pt x="10463559" y="3442154"/>
                </a:cubicBezTo>
                <a:cubicBezTo>
                  <a:pt x="10453990" y="3535091"/>
                  <a:pt x="10469554" y="3628597"/>
                  <a:pt x="10456797" y="3721250"/>
                </a:cubicBezTo>
                <a:cubicBezTo>
                  <a:pt x="10447738" y="3795870"/>
                  <a:pt x="10447394" y="3871485"/>
                  <a:pt x="10455776" y="3946204"/>
                </a:cubicBezTo>
                <a:cubicBezTo>
                  <a:pt x="10470855" y="4087457"/>
                  <a:pt x="10469912" y="4230260"/>
                  <a:pt x="10452970" y="4371244"/>
                </a:cubicBezTo>
                <a:cubicBezTo>
                  <a:pt x="10442508" y="4453523"/>
                  <a:pt x="10436512" y="4538218"/>
                  <a:pt x="10455266" y="4618934"/>
                </a:cubicBezTo>
                <a:cubicBezTo>
                  <a:pt x="10499408" y="4808646"/>
                  <a:pt x="10473637" y="4998642"/>
                  <a:pt x="10455266" y="5187359"/>
                </a:cubicBezTo>
                <a:cubicBezTo>
                  <a:pt x="10444103" y="5288708"/>
                  <a:pt x="10443847" y="5391181"/>
                  <a:pt x="10454500" y="5492602"/>
                </a:cubicBezTo>
                <a:lnTo>
                  <a:pt x="10454510" y="5492731"/>
                </a:lnTo>
                <a:lnTo>
                  <a:pt x="10414967" y="5491139"/>
                </a:lnTo>
                <a:cubicBezTo>
                  <a:pt x="10117611" y="5495732"/>
                  <a:pt x="9820450" y="5526349"/>
                  <a:pt x="9523092" y="5507105"/>
                </a:cubicBezTo>
                <a:cubicBezTo>
                  <a:pt x="9272964" y="5490920"/>
                  <a:pt x="9023034" y="5477142"/>
                  <a:pt x="8772711" y="5490483"/>
                </a:cubicBezTo>
                <a:cubicBezTo>
                  <a:pt x="8636774" y="5499549"/>
                  <a:pt x="8500636" y="5503107"/>
                  <a:pt x="8364561" y="5501172"/>
                </a:cubicBezTo>
                <a:lnTo>
                  <a:pt x="8196562" y="5491993"/>
                </a:lnTo>
                <a:lnTo>
                  <a:pt x="8077075" y="5475562"/>
                </a:lnTo>
                <a:lnTo>
                  <a:pt x="7915670" y="5468917"/>
                </a:lnTo>
                <a:lnTo>
                  <a:pt x="7914092" y="5467957"/>
                </a:lnTo>
                <a:lnTo>
                  <a:pt x="7894412" y="5467957"/>
                </a:lnTo>
                <a:lnTo>
                  <a:pt x="7892834" y="5468758"/>
                </a:lnTo>
                <a:lnTo>
                  <a:pt x="7727602" y="5475562"/>
                </a:lnTo>
                <a:lnTo>
                  <a:pt x="7690606" y="5480649"/>
                </a:lnTo>
                <a:lnTo>
                  <a:pt x="7624212" y="5484579"/>
                </a:lnTo>
                <a:cubicBezTo>
                  <a:pt x="7434738" y="5508001"/>
                  <a:pt x="7243868" y="5514147"/>
                  <a:pt x="7053506" y="5502949"/>
                </a:cubicBezTo>
                <a:cubicBezTo>
                  <a:pt x="6777009" y="5485453"/>
                  <a:pt x="6500117" y="5474737"/>
                  <a:pt x="6223029" y="5498574"/>
                </a:cubicBezTo>
                <a:cubicBezTo>
                  <a:pt x="6065592" y="5511916"/>
                  <a:pt x="5908157" y="5526131"/>
                  <a:pt x="5750720" y="5507761"/>
                </a:cubicBezTo>
                <a:cubicBezTo>
                  <a:pt x="5616170" y="5490965"/>
                  <a:pt x="5480520" y="5488253"/>
                  <a:pt x="5345518" y="5499668"/>
                </a:cubicBezTo>
                <a:cubicBezTo>
                  <a:pt x="5197844" y="5511040"/>
                  <a:pt x="5049616" y="5511040"/>
                  <a:pt x="4901942" y="5499668"/>
                </a:cubicBezTo>
                <a:cubicBezTo>
                  <a:pt x="4760445" y="5490920"/>
                  <a:pt x="4618556" y="5476268"/>
                  <a:pt x="4477454" y="5492013"/>
                </a:cubicBezTo>
                <a:cubicBezTo>
                  <a:pt x="4279085" y="5513884"/>
                  <a:pt x="4081305" y="5506667"/>
                  <a:pt x="3883329" y="5493326"/>
                </a:cubicBezTo>
                <a:cubicBezTo>
                  <a:pt x="3719792" y="5482391"/>
                  <a:pt x="3555664" y="5466425"/>
                  <a:pt x="3392914" y="5492233"/>
                </a:cubicBezTo>
                <a:cubicBezTo>
                  <a:pt x="3175771" y="5523222"/>
                  <a:pt x="2956480" y="5531206"/>
                  <a:pt x="2737979" y="5516072"/>
                </a:cubicBezTo>
                <a:cubicBezTo>
                  <a:pt x="2289680" y="5492670"/>
                  <a:pt x="1840986" y="5498574"/>
                  <a:pt x="1392489" y="5480641"/>
                </a:cubicBezTo>
                <a:cubicBezTo>
                  <a:pt x="1244499" y="5474519"/>
                  <a:pt x="1097296" y="5507322"/>
                  <a:pt x="949699" y="5509072"/>
                </a:cubicBezTo>
                <a:cubicBezTo>
                  <a:pt x="684469" y="5512352"/>
                  <a:pt x="418241" y="5493120"/>
                  <a:pt x="151598" y="5492249"/>
                </a:cubicBezTo>
                <a:lnTo>
                  <a:pt x="1415" y="5496057"/>
                </a:lnTo>
                <a:lnTo>
                  <a:pt x="3772" y="5431261"/>
                </a:lnTo>
                <a:cubicBezTo>
                  <a:pt x="7163" y="5398149"/>
                  <a:pt x="12808" y="5364994"/>
                  <a:pt x="20909" y="5331792"/>
                </a:cubicBezTo>
                <a:cubicBezTo>
                  <a:pt x="51502" y="5208362"/>
                  <a:pt x="50009" y="5079152"/>
                  <a:pt x="16572" y="4956462"/>
                </a:cubicBezTo>
                <a:cubicBezTo>
                  <a:pt x="9172" y="4924695"/>
                  <a:pt x="4643" y="4892329"/>
                  <a:pt x="3048" y="4859758"/>
                </a:cubicBezTo>
                <a:cubicBezTo>
                  <a:pt x="-7031" y="4740857"/>
                  <a:pt x="9937" y="4623614"/>
                  <a:pt x="24098" y="4506116"/>
                </a:cubicBezTo>
                <a:cubicBezTo>
                  <a:pt x="33539" y="4431228"/>
                  <a:pt x="47955" y="4355575"/>
                  <a:pt x="24098" y="4281453"/>
                </a:cubicBezTo>
                <a:cubicBezTo>
                  <a:pt x="7755" y="4229797"/>
                  <a:pt x="4120" y="4174965"/>
                  <a:pt x="13510" y="4121600"/>
                </a:cubicBezTo>
                <a:cubicBezTo>
                  <a:pt x="29342" y="4026887"/>
                  <a:pt x="32646" y="3930503"/>
                  <a:pt x="23333" y="3834935"/>
                </a:cubicBezTo>
                <a:cubicBezTo>
                  <a:pt x="17184" y="3771925"/>
                  <a:pt x="18128" y="3708417"/>
                  <a:pt x="26140" y="3645611"/>
                </a:cubicBezTo>
                <a:cubicBezTo>
                  <a:pt x="36728" y="3561155"/>
                  <a:pt x="53186" y="3475168"/>
                  <a:pt x="33156" y="3390458"/>
                </a:cubicBezTo>
                <a:cubicBezTo>
                  <a:pt x="1262" y="3255864"/>
                  <a:pt x="7641" y="3121398"/>
                  <a:pt x="20399" y="2985784"/>
                </a:cubicBezTo>
                <a:cubicBezTo>
                  <a:pt x="29967" y="2884871"/>
                  <a:pt x="40556" y="2782810"/>
                  <a:pt x="21419" y="2680748"/>
                </a:cubicBezTo>
                <a:cubicBezTo>
                  <a:pt x="13191" y="2633392"/>
                  <a:pt x="13191" y="2584964"/>
                  <a:pt x="21419" y="2537607"/>
                </a:cubicBezTo>
                <a:cubicBezTo>
                  <a:pt x="31370" y="2473819"/>
                  <a:pt x="40811" y="2410668"/>
                  <a:pt x="28053" y="2346242"/>
                </a:cubicBezTo>
                <a:cubicBezTo>
                  <a:pt x="22440" y="2318175"/>
                  <a:pt x="18230" y="2289853"/>
                  <a:pt x="15295" y="2261531"/>
                </a:cubicBezTo>
                <a:cubicBezTo>
                  <a:pt x="9452" y="2189221"/>
                  <a:pt x="11544" y="2116502"/>
                  <a:pt x="21546" y="2044651"/>
                </a:cubicBezTo>
                <a:cubicBezTo>
                  <a:pt x="31115" y="1961216"/>
                  <a:pt x="15551" y="1877270"/>
                  <a:pt x="28308" y="1794090"/>
                </a:cubicBezTo>
                <a:cubicBezTo>
                  <a:pt x="37367" y="1727100"/>
                  <a:pt x="37711" y="1659216"/>
                  <a:pt x="29329" y="1592136"/>
                </a:cubicBezTo>
                <a:cubicBezTo>
                  <a:pt x="14250" y="1465325"/>
                  <a:pt x="15193" y="1337123"/>
                  <a:pt x="32135" y="1210554"/>
                </a:cubicBezTo>
                <a:cubicBezTo>
                  <a:pt x="42597" y="1136687"/>
                  <a:pt x="48593" y="1060652"/>
                  <a:pt x="29839" y="988188"/>
                </a:cubicBezTo>
                <a:cubicBezTo>
                  <a:pt x="-14303" y="817873"/>
                  <a:pt x="11468" y="647303"/>
                  <a:pt x="29839" y="477881"/>
                </a:cubicBezTo>
                <a:cubicBezTo>
                  <a:pt x="41002" y="386894"/>
                  <a:pt x="41258" y="294898"/>
                  <a:pt x="30605" y="203847"/>
                </a:cubicBezTo>
                <a:lnTo>
                  <a:pt x="17136" y="42362"/>
                </a:lnTo>
                <a:lnTo>
                  <a:pt x="155390" y="51827"/>
                </a:lnTo>
                <a:cubicBezTo>
                  <a:pt x="380715" y="63616"/>
                  <a:pt x="606095" y="63411"/>
                  <a:pt x="831032" y="41432"/>
                </a:cubicBezTo>
                <a:cubicBezTo>
                  <a:pt x="1107234" y="18075"/>
                  <a:pt x="1384519" y="14708"/>
                  <a:pt x="1661115" y="31372"/>
                </a:cubicBezTo>
                <a:cubicBezTo>
                  <a:pt x="1911045" y="42962"/>
                  <a:pt x="2160581" y="71395"/>
                  <a:pt x="2411103" y="47120"/>
                </a:cubicBezTo>
                <a:cubicBezTo>
                  <a:pt x="2497298" y="38807"/>
                  <a:pt x="2581920" y="18689"/>
                  <a:pt x="2668707" y="14096"/>
                </a:cubicBezTo>
                <a:cubicBezTo>
                  <a:pt x="3075287" y="-7775"/>
                  <a:pt x="3480488" y="25030"/>
                  <a:pt x="3885690" y="51930"/>
                </a:cubicBezTo>
                <a:cubicBezTo>
                  <a:pt x="4033287" y="61770"/>
                  <a:pt x="4180883" y="73799"/>
                  <a:pt x="4328480" y="46900"/>
                </a:cubicBezTo>
                <a:cubicBezTo>
                  <a:pt x="4453032" y="25577"/>
                  <a:pt x="4579453" y="21181"/>
                  <a:pt x="4704949" y="33778"/>
                </a:cubicBezTo>
                <a:cubicBezTo>
                  <a:pt x="4816098" y="46376"/>
                  <a:pt x="4927939" y="49371"/>
                  <a:pt x="5039501" y="42745"/>
                </a:cubicBezTo>
                <a:cubicBezTo>
                  <a:pt x="5342568" y="15407"/>
                  <a:pt x="5645828" y="318"/>
                  <a:pt x="5949681" y="536"/>
                </a:cubicBezTo>
                <a:close/>
              </a:path>
            </a:pathLst>
          </a:custGeom>
          <a:noFill/>
          <a:extLst>
            <a:ext uri="{909E8E84-426E-40DD-AFC4-6F175D3DCCD1}">
              <a14:hiddenFill xmlns:a14="http://schemas.microsoft.com/office/drawing/2010/main">
                <a:solidFill>
                  <a:srgbClr val="FFFFFF"/>
                </a:solidFill>
              </a14:hiddenFill>
            </a:ext>
          </a:extLst>
        </p:spPr>
      </p:pic>
      <p:sp>
        <p:nvSpPr>
          <p:cNvPr id="16" name="Title 1">
            <a:extLst>
              <a:ext uri="{FF2B5EF4-FFF2-40B4-BE49-F238E27FC236}">
                <a16:creationId xmlns:a16="http://schemas.microsoft.com/office/drawing/2014/main" id="{8726B92E-4E68-A08C-32B2-CCD11DB9617C}"/>
              </a:ext>
            </a:extLst>
          </p:cNvPr>
          <p:cNvSpPr txBox="1">
            <a:spLocks/>
          </p:cNvSpPr>
          <p:nvPr/>
        </p:nvSpPr>
        <p:spPr>
          <a:xfrm>
            <a:off x="888409" y="317695"/>
            <a:ext cx="16801207" cy="1993098"/>
          </a:xfrm>
          <a:prstGeom prst="rect">
            <a:avLst/>
          </a:prstGeom>
          <a:solidFill>
            <a:schemeClr val="bg1">
              <a:alpha val="68000"/>
            </a:schemeClr>
          </a:solidFill>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spcAft>
                <a:spcPts val="600"/>
              </a:spcAft>
            </a:pPr>
            <a:r>
              <a:rPr lang="en-US" sz="8450" b="1">
                <a:latin typeface="Calibri" panose="020F0502020204030204" pitchFamily="34" charset="0"/>
                <a:ea typeface="Calibri" panose="020F0502020204030204" pitchFamily="34" charset="0"/>
                <a:cs typeface="Calibri" panose="020F0502020204030204" pitchFamily="34" charset="0"/>
              </a:rPr>
              <a:t>The well - le forage - </a:t>
            </a:r>
            <a:r>
              <a:rPr lang="ar-AE" sz="8450" b="1">
                <a:latin typeface="Calibri" panose="020F0502020204030204" pitchFamily="34" charset="0"/>
                <a:ea typeface="Calibri" panose="020F0502020204030204" pitchFamily="34" charset="0"/>
                <a:cs typeface="Calibri" panose="020F0502020204030204" pitchFamily="34" charset="0"/>
              </a:rPr>
              <a:t>الحفر </a:t>
            </a:r>
            <a:endParaRPr lang="ar-AE" sz="8450" b="1" dirty="0">
              <a:latin typeface="Calibri" panose="020F0502020204030204" pitchFamily="34" charset="0"/>
              <a:ea typeface="Calibri" panose="020F0502020204030204" pitchFamily="34" charset="0"/>
              <a:cs typeface="Calibri" panose="020F0502020204030204" pitchFamily="34" charset="0"/>
            </a:endParaRPr>
          </a:p>
        </p:txBody>
      </p:sp>
      <p:sp>
        <p:nvSpPr>
          <p:cNvPr id="2" name="Title 1">
            <a:extLst>
              <a:ext uri="{FF2B5EF4-FFF2-40B4-BE49-F238E27FC236}">
                <a16:creationId xmlns:a16="http://schemas.microsoft.com/office/drawing/2014/main" id="{D946D577-D696-A964-F6B4-61B17ECDA4DB}"/>
              </a:ext>
            </a:extLst>
          </p:cNvPr>
          <p:cNvSpPr txBox="1">
            <a:spLocks/>
          </p:cNvSpPr>
          <p:nvPr/>
        </p:nvSpPr>
        <p:spPr>
          <a:xfrm>
            <a:off x="1545697" y="5224289"/>
            <a:ext cx="15998725" cy="3457827"/>
          </a:xfrm>
          <a:prstGeom prst="rect">
            <a:avLst/>
          </a:prstGeom>
          <a:solidFill>
            <a:schemeClr val="bg1">
              <a:alpha val="68000"/>
            </a:schemeClr>
          </a:solidFill>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spcAft>
                <a:spcPts val="600"/>
              </a:spcAft>
            </a:pPr>
            <a:r>
              <a:rPr lang="en-US" sz="4000" b="1" dirty="0"/>
              <a:t>‘We’re caught between a rock and a hard place. </a:t>
            </a:r>
          </a:p>
          <a:p>
            <a:pPr algn="ctr">
              <a:spcAft>
                <a:spcPts val="600"/>
              </a:spcAft>
            </a:pPr>
            <a:r>
              <a:rPr lang="en-US" sz="4000" b="1" dirty="0"/>
              <a:t>We cannot go back — it has become the path of the </a:t>
            </a:r>
            <a:r>
              <a:rPr lang="en-US" sz="4000" b="1" i="1" dirty="0"/>
              <a:t>wadi</a:t>
            </a:r>
            <a:r>
              <a:rPr lang="en-US" sz="4000" b="1" dirty="0"/>
              <a:t> [seasonal river]. </a:t>
            </a:r>
          </a:p>
          <a:p>
            <a:pPr algn="ctr">
              <a:spcAft>
                <a:spcPts val="600"/>
              </a:spcAft>
            </a:pPr>
            <a:r>
              <a:rPr lang="en-US" sz="4000" b="1" dirty="0"/>
              <a:t>But we cannot live here without water. </a:t>
            </a:r>
          </a:p>
          <a:p>
            <a:pPr algn="ctr">
              <a:spcAft>
                <a:spcPts val="600"/>
              </a:spcAft>
            </a:pPr>
            <a:r>
              <a:rPr lang="en-US" sz="4000" b="1" dirty="0"/>
              <a:t>We are human beings, after all.’</a:t>
            </a:r>
          </a:p>
          <a:p>
            <a:pPr algn="r">
              <a:spcAft>
                <a:spcPts val="600"/>
              </a:spcAft>
            </a:pPr>
            <a:r>
              <a:rPr lang="en-US" sz="2400" b="1" dirty="0">
                <a:latin typeface="Calibri" panose="020F0502020204030204" pitchFamily="34" charset="0"/>
                <a:ea typeface="Calibri" panose="020F0502020204030204" pitchFamily="34" charset="0"/>
                <a:cs typeface="Calibri" panose="020F0502020204030204" pitchFamily="34" charset="0"/>
              </a:rPr>
              <a:t>- Sadam, farmer</a:t>
            </a:r>
            <a:endParaRPr lang="fr-FR" sz="2400" b="1" dirty="0">
              <a:latin typeface="Calibri" panose="020F0502020204030204" pitchFamily="34" charset="0"/>
              <a:ea typeface="Calibri" panose="020F0502020204030204" pitchFamily="34" charset="0"/>
              <a:cs typeface="Calibri" panose="020F0502020204030204" pitchFamily="34" charset="0"/>
            </a:endParaRPr>
          </a:p>
        </p:txBody>
      </p:sp>
      <p:sp>
        <p:nvSpPr>
          <p:cNvPr id="3" name="TextBox 2">
            <a:extLst>
              <a:ext uri="{FF2B5EF4-FFF2-40B4-BE49-F238E27FC236}">
                <a16:creationId xmlns:a16="http://schemas.microsoft.com/office/drawing/2014/main" id="{377662E1-26ED-DEDB-2A47-BD8491881127}"/>
              </a:ext>
            </a:extLst>
          </p:cNvPr>
          <p:cNvSpPr txBox="1"/>
          <p:nvPr/>
        </p:nvSpPr>
        <p:spPr>
          <a:xfrm>
            <a:off x="650974" y="8755269"/>
            <a:ext cx="2204541" cy="369332"/>
          </a:xfrm>
          <a:prstGeom prst="rect">
            <a:avLst/>
          </a:prstGeom>
          <a:noFill/>
        </p:spPr>
        <p:txBody>
          <a:bodyPr wrap="square" rtlCol="0">
            <a:spAutoFit/>
          </a:bodyPr>
          <a:lstStyle/>
          <a:p>
            <a:r>
              <a:rPr lang="fr-FR" dirty="0">
                <a:solidFill>
                  <a:schemeClr val="bg1"/>
                </a:solidFill>
              </a:rPr>
              <a:t>©Nell Gray, MSF</a:t>
            </a:r>
          </a:p>
        </p:txBody>
      </p:sp>
    </p:spTree>
    <p:extLst>
      <p:ext uri="{BB962C8B-B14F-4D97-AF65-F5344CB8AC3E}">
        <p14:creationId xmlns:p14="http://schemas.microsoft.com/office/powerpoint/2010/main" val="45650280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group of people standing in a muddy area&#10;&#10;Description automatically generated">
            <a:extLst>
              <a:ext uri="{FF2B5EF4-FFF2-40B4-BE49-F238E27FC236}">
                <a16:creationId xmlns:a16="http://schemas.microsoft.com/office/drawing/2014/main" id="{B989D888-CA2D-FE4C-A206-280A23B91A15}"/>
              </a:ext>
            </a:extLst>
          </p:cNvPr>
          <p:cNvPicPr>
            <a:picLocks noChangeAspect="1"/>
          </p:cNvPicPr>
          <p:nvPr/>
        </p:nvPicPr>
        <p:blipFill>
          <a:blip r:embed="rId3" cstate="print">
            <a:extLst>
              <a:ext uri="{28A0092B-C50C-407E-A947-70E740481C1C}">
                <a14:useLocalDpi xmlns:a14="http://schemas.microsoft.com/office/drawing/2010/main" val="0"/>
              </a:ext>
            </a:extLst>
          </a:blip>
          <a:srcRect r="2935"/>
          <a:stretch/>
        </p:blipFill>
        <p:spPr bwMode="auto">
          <a:xfrm>
            <a:off x="8770003" y="-4948477"/>
            <a:ext cx="9731985" cy="13368263"/>
          </a:xfrm>
          <a:prstGeom prst="rect">
            <a:avLst/>
          </a:prstGeom>
          <a:noFill/>
          <a:effectLst/>
        </p:spPr>
      </p:pic>
      <p:grpSp>
        <p:nvGrpSpPr>
          <p:cNvPr id="15" name="Group 15"/>
          <p:cNvGrpSpPr/>
          <p:nvPr/>
        </p:nvGrpSpPr>
        <p:grpSpPr>
          <a:xfrm rot="5400000">
            <a:off x="8552507" y="551507"/>
            <a:ext cx="1182986" cy="18288000"/>
            <a:chOff x="0" y="0"/>
            <a:chExt cx="311568" cy="4816593"/>
          </a:xfrm>
        </p:grpSpPr>
        <p:sp>
          <p:nvSpPr>
            <p:cNvPr id="16" name="Freeform 16"/>
            <p:cNvSpPr/>
            <p:nvPr/>
          </p:nvSpPr>
          <p:spPr>
            <a:xfrm>
              <a:off x="0" y="0"/>
              <a:ext cx="311568" cy="4816592"/>
            </a:xfrm>
            <a:custGeom>
              <a:avLst/>
              <a:gdLst/>
              <a:ahLst/>
              <a:cxnLst/>
              <a:rect l="l" t="t" r="r" b="b"/>
              <a:pathLst>
                <a:path w="311568" h="4816592">
                  <a:moveTo>
                    <a:pt x="0" y="0"/>
                  </a:moveTo>
                  <a:lnTo>
                    <a:pt x="311568" y="0"/>
                  </a:lnTo>
                  <a:lnTo>
                    <a:pt x="311568" y="4816592"/>
                  </a:lnTo>
                  <a:lnTo>
                    <a:pt x="0" y="4816592"/>
                  </a:lnTo>
                  <a:close/>
                </a:path>
              </a:pathLst>
            </a:custGeom>
            <a:solidFill>
              <a:srgbClr val="FFFFFF"/>
            </a:solidFill>
          </p:spPr>
          <p:txBody>
            <a:bodyPr/>
            <a:lstStyle/>
            <a:p>
              <a:endParaRPr lang="fr-FR"/>
            </a:p>
          </p:txBody>
        </p:sp>
        <p:sp>
          <p:nvSpPr>
            <p:cNvPr id="17" name="TextBox 17"/>
            <p:cNvSpPr txBox="1"/>
            <p:nvPr/>
          </p:nvSpPr>
          <p:spPr>
            <a:xfrm>
              <a:off x="0" y="171450"/>
              <a:ext cx="311568" cy="4645143"/>
            </a:xfrm>
            <a:prstGeom prst="rect">
              <a:avLst/>
            </a:prstGeom>
          </p:spPr>
          <p:txBody>
            <a:bodyPr lIns="50800" tIns="50800" rIns="50800" bIns="50800" rtlCol="0" anchor="ctr"/>
            <a:lstStyle/>
            <a:p>
              <a:pPr marL="0" lvl="0" indent="0" algn="l">
                <a:lnSpc>
                  <a:spcPts val="8499"/>
                </a:lnSpc>
                <a:spcBef>
                  <a:spcPct val="0"/>
                </a:spcBef>
              </a:pPr>
              <a:endParaRPr/>
            </a:p>
          </p:txBody>
        </p:sp>
      </p:grpSp>
      <p:sp>
        <p:nvSpPr>
          <p:cNvPr id="18" name="Freeform 18"/>
          <p:cNvSpPr/>
          <p:nvPr/>
        </p:nvSpPr>
        <p:spPr>
          <a:xfrm>
            <a:off x="-539" y="9176004"/>
            <a:ext cx="2752375" cy="1028700"/>
          </a:xfrm>
          <a:custGeom>
            <a:avLst/>
            <a:gdLst/>
            <a:ahLst/>
            <a:cxnLst/>
            <a:rect l="l" t="t" r="r" b="b"/>
            <a:pathLst>
              <a:path w="2752375" h="1028700">
                <a:moveTo>
                  <a:pt x="0" y="0"/>
                </a:moveTo>
                <a:lnTo>
                  <a:pt x="2752375" y="0"/>
                </a:lnTo>
                <a:lnTo>
                  <a:pt x="2752375" y="1028700"/>
                </a:lnTo>
                <a:lnTo>
                  <a:pt x="0" y="1028700"/>
                </a:lnTo>
                <a:lnTo>
                  <a:pt x="0" y="0"/>
                </a:lnTo>
                <a:close/>
              </a:path>
            </a:pathLst>
          </a:custGeom>
          <a:blipFill>
            <a:blip r:embed="rId4"/>
            <a:stretch>
              <a:fillRect/>
            </a:stretch>
          </a:blipFill>
        </p:spPr>
        <p:txBody>
          <a:bodyPr/>
          <a:lstStyle/>
          <a:p>
            <a:endParaRPr lang="fr-FR"/>
          </a:p>
        </p:txBody>
      </p:sp>
      <p:grpSp>
        <p:nvGrpSpPr>
          <p:cNvPr id="19" name="Group 19"/>
          <p:cNvGrpSpPr/>
          <p:nvPr/>
        </p:nvGrpSpPr>
        <p:grpSpPr>
          <a:xfrm>
            <a:off x="16565291" y="9104014"/>
            <a:ext cx="1722709" cy="1182986"/>
            <a:chOff x="0" y="0"/>
            <a:chExt cx="1463276" cy="1004833"/>
          </a:xfrm>
        </p:grpSpPr>
        <p:sp>
          <p:nvSpPr>
            <p:cNvPr id="20" name="Freeform 20"/>
            <p:cNvSpPr/>
            <p:nvPr/>
          </p:nvSpPr>
          <p:spPr>
            <a:xfrm>
              <a:off x="0" y="0"/>
              <a:ext cx="1463276" cy="1004833"/>
            </a:xfrm>
            <a:custGeom>
              <a:avLst/>
              <a:gdLst/>
              <a:ahLst/>
              <a:cxnLst/>
              <a:rect l="l" t="t" r="r" b="b"/>
              <a:pathLst>
                <a:path w="1463276" h="1004833">
                  <a:moveTo>
                    <a:pt x="0" y="0"/>
                  </a:moveTo>
                  <a:lnTo>
                    <a:pt x="1463276" y="0"/>
                  </a:lnTo>
                  <a:lnTo>
                    <a:pt x="1463276" y="1004833"/>
                  </a:lnTo>
                  <a:lnTo>
                    <a:pt x="0" y="1004833"/>
                  </a:lnTo>
                  <a:close/>
                </a:path>
              </a:pathLst>
            </a:custGeom>
            <a:blipFill>
              <a:blip r:embed="rId5"/>
              <a:stretch>
                <a:fillRect l="-32" r="-32"/>
              </a:stretch>
            </a:blipFill>
          </p:spPr>
          <p:txBody>
            <a:bodyPr/>
            <a:lstStyle/>
            <a:p>
              <a:endParaRPr lang="fr-FR"/>
            </a:p>
          </p:txBody>
        </p:sp>
      </p:grpSp>
      <p:grpSp>
        <p:nvGrpSpPr>
          <p:cNvPr id="21" name="Group 21"/>
          <p:cNvGrpSpPr/>
          <p:nvPr/>
        </p:nvGrpSpPr>
        <p:grpSpPr>
          <a:xfrm rot="-5400000">
            <a:off x="-4404170" y="4404170"/>
            <a:ext cx="9104014" cy="295673"/>
            <a:chOff x="0" y="0"/>
            <a:chExt cx="2397765" cy="77873"/>
          </a:xfrm>
        </p:grpSpPr>
        <p:sp>
          <p:nvSpPr>
            <p:cNvPr id="22" name="Freeform 22"/>
            <p:cNvSpPr/>
            <p:nvPr/>
          </p:nvSpPr>
          <p:spPr>
            <a:xfrm>
              <a:off x="0" y="0"/>
              <a:ext cx="2397765" cy="77873"/>
            </a:xfrm>
            <a:custGeom>
              <a:avLst/>
              <a:gdLst/>
              <a:ahLst/>
              <a:cxnLst/>
              <a:rect l="l" t="t" r="r" b="b"/>
              <a:pathLst>
                <a:path w="2397765" h="77873">
                  <a:moveTo>
                    <a:pt x="0" y="0"/>
                  </a:moveTo>
                  <a:lnTo>
                    <a:pt x="2397765" y="0"/>
                  </a:lnTo>
                  <a:lnTo>
                    <a:pt x="2397765" y="77873"/>
                  </a:lnTo>
                  <a:lnTo>
                    <a:pt x="0" y="77873"/>
                  </a:lnTo>
                  <a:close/>
                </a:path>
              </a:pathLst>
            </a:custGeom>
            <a:solidFill>
              <a:srgbClr val="F10808"/>
            </a:solidFill>
          </p:spPr>
          <p:txBody>
            <a:bodyPr/>
            <a:lstStyle/>
            <a:p>
              <a:endParaRPr lang="fr-FR"/>
            </a:p>
          </p:txBody>
        </p:sp>
        <p:sp>
          <p:nvSpPr>
            <p:cNvPr id="23" name="TextBox 23"/>
            <p:cNvSpPr txBox="1"/>
            <p:nvPr/>
          </p:nvSpPr>
          <p:spPr>
            <a:xfrm>
              <a:off x="0" y="-38100"/>
              <a:ext cx="2397765" cy="115973"/>
            </a:xfrm>
            <a:prstGeom prst="rect">
              <a:avLst/>
            </a:prstGeom>
          </p:spPr>
          <p:txBody>
            <a:bodyPr lIns="50800" tIns="50800" rIns="50800" bIns="50800" rtlCol="0" anchor="ctr"/>
            <a:lstStyle/>
            <a:p>
              <a:pPr algn="ctr">
                <a:lnSpc>
                  <a:spcPts val="3079"/>
                </a:lnSpc>
              </a:pPr>
              <a:endParaRPr/>
            </a:p>
          </p:txBody>
        </p:sp>
      </p:grpSp>
      <p:sp>
        <p:nvSpPr>
          <p:cNvPr id="24" name="TextBox 7">
            <a:extLst>
              <a:ext uri="{FF2B5EF4-FFF2-40B4-BE49-F238E27FC236}">
                <a16:creationId xmlns:a16="http://schemas.microsoft.com/office/drawing/2014/main" id="{DC34F0B9-3095-0401-483B-B7D112972306}"/>
              </a:ext>
            </a:extLst>
          </p:cNvPr>
          <p:cNvSpPr txBox="1"/>
          <p:nvPr/>
        </p:nvSpPr>
        <p:spPr>
          <a:xfrm>
            <a:off x="1089551" y="194704"/>
            <a:ext cx="6886575" cy="1120774"/>
          </a:xfrm>
          <a:prstGeom prst="rect">
            <a:avLst/>
          </a:prstGeom>
        </p:spPr>
        <p:txBody>
          <a:bodyPr lIns="0" tIns="0" rIns="0" bIns="0" rtlCol="0" anchor="t">
            <a:spAutoFit/>
          </a:bodyPr>
          <a:lstStyle/>
          <a:p>
            <a:pPr marL="0" lvl="0" indent="0" algn="l">
              <a:lnSpc>
                <a:spcPts val="8499"/>
              </a:lnSpc>
            </a:pPr>
            <a:r>
              <a:rPr lang="en-US" sz="8450" b="1" dirty="0">
                <a:solidFill>
                  <a:srgbClr val="FF0000"/>
                </a:solidFill>
                <a:latin typeface="Calibri"/>
                <a:ea typeface="Calibri"/>
                <a:cs typeface="Calibri"/>
                <a:sym typeface="Proxima Nova Condensed Bold"/>
              </a:rPr>
              <a:t>Conclusions:</a:t>
            </a:r>
          </a:p>
        </p:txBody>
      </p:sp>
      <p:sp>
        <p:nvSpPr>
          <p:cNvPr id="3" name="TextBox 2">
            <a:extLst>
              <a:ext uri="{FF2B5EF4-FFF2-40B4-BE49-F238E27FC236}">
                <a16:creationId xmlns:a16="http://schemas.microsoft.com/office/drawing/2014/main" id="{0FB1000A-161D-410F-21FB-8199C200F1B2}"/>
              </a:ext>
            </a:extLst>
          </p:cNvPr>
          <p:cNvSpPr txBox="1"/>
          <p:nvPr/>
        </p:nvSpPr>
        <p:spPr>
          <a:xfrm>
            <a:off x="700504" y="1735655"/>
            <a:ext cx="7510046" cy="5478423"/>
          </a:xfrm>
          <a:prstGeom prst="rect">
            <a:avLst/>
          </a:prstGeom>
          <a:noFill/>
        </p:spPr>
        <p:txBody>
          <a:bodyPr wrap="square" rtlCol="0">
            <a:spAutoFit/>
          </a:bodyPr>
          <a:lstStyle/>
          <a:p>
            <a:pPr>
              <a:spcAft>
                <a:spcPts val="1200"/>
              </a:spcAft>
            </a:pPr>
            <a:r>
              <a:rPr lang="en-US" sz="4000" b="1" dirty="0"/>
              <a:t>Recommendations within MSF’s current frame:</a:t>
            </a:r>
          </a:p>
          <a:p>
            <a:pPr marL="742950" indent="-742950">
              <a:spcAft>
                <a:spcPts val="1200"/>
              </a:spcAft>
              <a:buAutoNum type="arabicPeriod"/>
            </a:pPr>
            <a:r>
              <a:rPr lang="en-US" sz="4000" b="1" dirty="0"/>
              <a:t>See the slow crisis</a:t>
            </a:r>
          </a:p>
          <a:p>
            <a:pPr marL="742950" indent="-742950">
              <a:spcAft>
                <a:spcPts val="1200"/>
              </a:spcAft>
              <a:buAutoNum type="arabicPeriod"/>
            </a:pPr>
            <a:r>
              <a:rPr lang="en-US" sz="4000" b="1" dirty="0"/>
              <a:t>Prepare from communities’ scenarios as a starting point</a:t>
            </a:r>
          </a:p>
          <a:p>
            <a:pPr marL="742950" indent="-742950">
              <a:spcAft>
                <a:spcPts val="1200"/>
              </a:spcAft>
              <a:buAutoNum type="arabicPeriod"/>
            </a:pPr>
            <a:r>
              <a:rPr lang="en-US" sz="4000" b="1" dirty="0"/>
              <a:t>Strengthen water interventions : social and future dimensions</a:t>
            </a:r>
            <a:endParaRPr lang="fr-FR" sz="4000" b="1" dirty="0"/>
          </a:p>
        </p:txBody>
      </p:sp>
      <p:sp>
        <p:nvSpPr>
          <p:cNvPr id="6" name="TextBox 5">
            <a:extLst>
              <a:ext uri="{FF2B5EF4-FFF2-40B4-BE49-F238E27FC236}">
                <a16:creationId xmlns:a16="http://schemas.microsoft.com/office/drawing/2014/main" id="{1F51C64A-3943-8572-932E-7D2FCD8A8F04}"/>
              </a:ext>
            </a:extLst>
          </p:cNvPr>
          <p:cNvSpPr txBox="1"/>
          <p:nvPr/>
        </p:nvSpPr>
        <p:spPr>
          <a:xfrm>
            <a:off x="751670" y="7497326"/>
            <a:ext cx="7224455" cy="1323439"/>
          </a:xfrm>
          <a:prstGeom prst="rect">
            <a:avLst/>
          </a:prstGeom>
          <a:noFill/>
        </p:spPr>
        <p:txBody>
          <a:bodyPr wrap="square" rtlCol="0">
            <a:spAutoFit/>
          </a:bodyPr>
          <a:lstStyle/>
          <a:p>
            <a:pPr>
              <a:spcAft>
                <a:spcPts val="1200"/>
              </a:spcAft>
            </a:pPr>
            <a:r>
              <a:rPr lang="en-US" sz="4000" b="1" i="1" dirty="0">
                <a:solidFill>
                  <a:srgbClr val="FF0000"/>
                </a:solidFill>
              </a:rPr>
              <a:t>…but do we need to change the frame?</a:t>
            </a:r>
            <a:endParaRPr lang="fr-FR" sz="4000" b="1" i="1" dirty="0">
              <a:solidFill>
                <a:srgbClr val="FF0000"/>
              </a:solidFill>
            </a:endParaRPr>
          </a:p>
        </p:txBody>
      </p:sp>
      <p:sp>
        <p:nvSpPr>
          <p:cNvPr id="4" name="TextBox 3">
            <a:extLst>
              <a:ext uri="{FF2B5EF4-FFF2-40B4-BE49-F238E27FC236}">
                <a16:creationId xmlns:a16="http://schemas.microsoft.com/office/drawing/2014/main" id="{F7EAA080-315B-DD84-3481-29F760F3BB74}"/>
              </a:ext>
            </a:extLst>
          </p:cNvPr>
          <p:cNvSpPr txBox="1"/>
          <p:nvPr/>
        </p:nvSpPr>
        <p:spPr>
          <a:xfrm>
            <a:off x="16565291" y="7991544"/>
            <a:ext cx="2204541" cy="369332"/>
          </a:xfrm>
          <a:prstGeom prst="rect">
            <a:avLst/>
          </a:prstGeom>
          <a:noFill/>
        </p:spPr>
        <p:txBody>
          <a:bodyPr wrap="square" rtlCol="0">
            <a:spAutoFit/>
          </a:bodyPr>
          <a:lstStyle/>
          <a:p>
            <a:r>
              <a:rPr lang="fr-FR" dirty="0">
                <a:solidFill>
                  <a:schemeClr val="bg1"/>
                </a:solidFill>
              </a:rPr>
              <a:t>©Nell Gray, MSF</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6"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d0e73e88-ec28-4baa-b6c0-bc9210992c81">
      <Terms xmlns="http://schemas.microsoft.com/office/infopath/2007/PartnerControls"/>
    </lcf76f155ced4ddcb4097134ff3c332f>
    <TaxCatchAll xmlns="20c1abfa-485b-41c9-a329-38772ca1fd48" xsi:nil="true"/>
    <_ip_UnifiedCompliancePolicyUIAction xmlns="http://schemas.microsoft.com/sharepoint/v3" xsi:nil="true"/>
    <_ip_UnifiedCompliancePolicyProperties xmlns="http://schemas.microsoft.com/sharepoint/v3"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671B85CE15D05A41B9ADFE827D8416BA" ma:contentTypeVersion="21" ma:contentTypeDescription="Create a new document." ma:contentTypeScope="" ma:versionID="2e2873156ee6248d2f85753f48610be8">
  <xsd:schema xmlns:xsd="http://www.w3.org/2001/XMLSchema" xmlns:xs="http://www.w3.org/2001/XMLSchema" xmlns:p="http://schemas.microsoft.com/office/2006/metadata/properties" xmlns:ns1="http://schemas.microsoft.com/sharepoint/v3" xmlns:ns2="d0e73e88-ec28-4baa-b6c0-bc9210992c81" xmlns:ns3="724997bc-3792-46da-8231-7d6cdca023c4" xmlns:ns4="20c1abfa-485b-41c9-a329-38772ca1fd48" targetNamespace="http://schemas.microsoft.com/office/2006/metadata/properties" ma:root="true" ma:fieldsID="16e90156e9d5bff506a20dfd5e13c896" ns1:_="" ns2:_="" ns3:_="" ns4:_="">
    <xsd:import namespace="http://schemas.microsoft.com/sharepoint/v3"/>
    <xsd:import namespace="d0e73e88-ec28-4baa-b6c0-bc9210992c81"/>
    <xsd:import namespace="724997bc-3792-46da-8231-7d6cdca023c4"/>
    <xsd:import namespace="20c1abfa-485b-41c9-a329-38772ca1fd48"/>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GenerationTime" minOccurs="0"/>
                <xsd:element ref="ns2:MediaServiceEventHashCode" minOccurs="0"/>
                <xsd:element ref="ns2:MediaServiceDateTaken" minOccurs="0"/>
                <xsd:element ref="ns2:MediaServiceLocation" minOccurs="0"/>
                <xsd:element ref="ns2:MediaServiceOCR" minOccurs="0"/>
                <xsd:element ref="ns3:SharedWithUsers" minOccurs="0"/>
                <xsd:element ref="ns3:SharedWithDetails" minOccurs="0"/>
                <xsd:element ref="ns2:MediaServiceAutoKeyPoints" minOccurs="0"/>
                <xsd:element ref="ns2:MediaServiceKeyPoints" minOccurs="0"/>
                <xsd:element ref="ns2:MediaLengthInSeconds" minOccurs="0"/>
                <xsd:element ref="ns2:lcf76f155ced4ddcb4097134ff3c332f" minOccurs="0"/>
                <xsd:element ref="ns4:TaxCatchAll" minOccurs="0"/>
                <xsd:element ref="ns2:MediaServiceObjectDetectorVersions" minOccurs="0"/>
                <xsd:element ref="ns2:MediaServiceSearchProperties" minOccurs="0"/>
                <xsd:element ref="ns2:MediaServiceBillingMetadata" minOccurs="0"/>
                <xsd:element ref="ns1:_ip_UnifiedCompliancePolicyProperties" minOccurs="0"/>
                <xsd:element ref="ns1:_ip_UnifiedCompliancePolicyUIAc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7" nillable="true" ma:displayName="Unified Compliance Policy Properties" ma:hidden="true" ma:internalName="_ip_UnifiedCompliancePolicyProperties">
      <xsd:simpleType>
        <xsd:restriction base="dms:Note"/>
      </xsd:simpleType>
    </xsd:element>
    <xsd:element name="_ip_UnifiedCompliancePolicyUIAction" ma:index="28"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d0e73e88-ec28-4baa-b6c0-bc9210992c8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GenerationTime" ma:index="11" nillable="true" ma:displayName="MediaServiceGenerationTime" ma:hidden="true" ma:internalName="MediaServiceGenerationTime"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DateTaken" ma:index="13" nillable="true" ma:displayName="MediaServiceDateTaken" ma:hidden="true" ma:internalName="MediaServiceDateTaken" ma:readOnly="true">
      <xsd:simpleType>
        <xsd:restriction base="dms:Text"/>
      </xsd:simpleType>
    </xsd:element>
    <xsd:element name="MediaServiceLocation" ma:index="14" nillable="true" ma:displayName="Location" ma:internalName="MediaServiceLocation"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3f8169e7-20d4-4f95-9450-953b2d8ea517"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724997bc-3792-46da-8231-7d6cdca023c4" elementFormDefault="qualified">
    <xsd:import namespace="http://schemas.microsoft.com/office/2006/documentManagement/types"/>
    <xsd:import namespace="http://schemas.microsoft.com/office/infopath/2007/PartnerControls"/>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20c1abfa-485b-41c9-a329-38772ca1fd48"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398c43b9-cabb-4760-9d86-b267addeb84a}" ma:internalName="TaxCatchAll" ma:showField="CatchAllData" ma:web="724997bc-3792-46da-8231-7d6cdca023c4">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8AB205CE-FE02-44C0-A5AD-1ECB2B67EDBD}">
  <ds:schemaRefs>
    <ds:schemaRef ds:uri="http://schemas.microsoft.com/sharepoint/v3/contenttype/forms"/>
  </ds:schemaRefs>
</ds:datastoreItem>
</file>

<file path=customXml/itemProps2.xml><?xml version="1.0" encoding="utf-8"?>
<ds:datastoreItem xmlns:ds="http://schemas.openxmlformats.org/officeDocument/2006/customXml" ds:itemID="{86CEFFC8-7A83-45CC-99EC-45F6EA5B6FE6}">
  <ds:schemaRefs>
    <ds:schemaRef ds:uri="http://purl.org/dc/dcmitype/"/>
    <ds:schemaRef ds:uri="http://purl.org/dc/terms/"/>
    <ds:schemaRef ds:uri="http://schemas.microsoft.com/office/2006/metadata/properties"/>
    <ds:schemaRef ds:uri="http://schemas.openxmlformats.org/package/2006/metadata/core-properties"/>
    <ds:schemaRef ds:uri="http://schemas.microsoft.com/office/2006/documentManagement/types"/>
    <ds:schemaRef ds:uri="http://schemas.microsoft.com/office/infopath/2007/PartnerControls"/>
    <ds:schemaRef ds:uri="20c1abfa-485b-41c9-a329-38772ca1fd48"/>
    <ds:schemaRef ds:uri="http://purl.org/dc/elements/1.1/"/>
    <ds:schemaRef ds:uri="724997bc-3792-46da-8231-7d6cdca023c4"/>
    <ds:schemaRef ds:uri="d0e73e88-ec28-4baa-b6c0-bc9210992c81"/>
    <ds:schemaRef ds:uri="http://www.w3.org/XML/1998/namespace"/>
    <ds:schemaRef ds:uri="http://schemas.microsoft.com/sharepoint/v3"/>
  </ds:schemaRefs>
</ds:datastoreItem>
</file>

<file path=customXml/itemProps3.xml><?xml version="1.0" encoding="utf-8"?>
<ds:datastoreItem xmlns:ds="http://schemas.openxmlformats.org/officeDocument/2006/customXml" ds:itemID="{03F1D227-904B-4970-BADC-9CAF2637835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d0e73e88-ec28-4baa-b6c0-bc9210992c81"/>
    <ds:schemaRef ds:uri="724997bc-3792-46da-8231-7d6cdca023c4"/>
    <ds:schemaRef ds:uri="20c1abfa-485b-41c9-a329-38772ca1fd4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1237</TotalTime>
  <Words>2755</Words>
  <Application>Microsoft Office PowerPoint</Application>
  <PresentationFormat>Custom</PresentationFormat>
  <Paragraphs>161</Paragraphs>
  <Slides>11</Slides>
  <Notes>11</Notes>
  <HiddenSlides>0</HiddenSlides>
  <MMClips>0</MMClips>
  <ScaleCrop>false</ScaleCrop>
  <HeadingPairs>
    <vt:vector size="4" baseType="variant">
      <vt:variant>
        <vt:lpstr>Theme</vt:lpstr>
      </vt:variant>
      <vt:variant>
        <vt:i4>1</vt:i4>
      </vt:variant>
      <vt:variant>
        <vt:lpstr>Slide Titles</vt:lpstr>
      </vt:variant>
      <vt:variant>
        <vt:i4>11</vt:i4>
      </vt:variant>
    </vt:vector>
  </HeadingPairs>
  <TitlesOfParts>
    <vt:vector size="12"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 Title 2026</dc:title>
  <dc:creator>Nell Gray</dc:creator>
  <cp:lastModifiedBy>Nell Gray</cp:lastModifiedBy>
  <cp:revision>30</cp:revision>
  <dcterms:created xsi:type="dcterms:W3CDTF">2006-08-16T00:00:00Z</dcterms:created>
  <dcterms:modified xsi:type="dcterms:W3CDTF">2026-09-09T14:12:42Z</dcterms:modified>
  <dc:identifier>DAHDEuMYBCM</dc:identifie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0x010100671B85CE15D05A41B9ADFE827D8416BA</vt:lpwstr>
  </property>
  <property fmtid="{D5CDD505-2E9C-101B-9397-08002B2CF9AE}" pid="3" name="MediaServiceImageTags">
    <vt:lpwstr/>
  </property>
</Properties>
</file>