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338" r:id="rId7"/>
    <p:sldId id="339" r:id="rId8"/>
    <p:sldId id="272" r:id="rId9"/>
    <p:sldId id="340" r:id="rId10"/>
    <p:sldId id="348" r:id="rId11"/>
    <p:sldId id="349" r:id="rId12"/>
    <p:sldId id="350" r:id="rId13"/>
    <p:sldId id="401" r:id="rId14"/>
    <p:sldId id="391" r:id="rId15"/>
    <p:sldId id="399" r:id="rId16"/>
    <p:sldId id="388" r:id="rId17"/>
    <p:sldId id="389" r:id="rId18"/>
    <p:sldId id="394" r:id="rId19"/>
    <p:sldId id="400" r:id="rId20"/>
    <p:sldId id="397" r:id="rId21"/>
    <p:sldId id="396" r:id="rId22"/>
    <p:sldId id="398" r:id="rId23"/>
    <p:sldId id="404" r:id="rId24"/>
    <p:sldId id="402" r:id="rId25"/>
    <p:sldId id="40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99" autoAdjust="0"/>
    <p:restoredTop sz="94660"/>
  </p:normalViewPr>
  <p:slideViewPr>
    <p:cSldViewPr snapToGrid="0">
      <p:cViewPr varScale="1">
        <p:scale>
          <a:sx n="59" d="100"/>
          <a:sy n="59" d="100"/>
        </p:scale>
        <p:origin x="976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sfintl.sharepoint.com/sites/OCG/kenyaps/mombasa/MED%20Private/Operational%20Research/Analyses/Primary%20analysis%20-%20YFS%20Impact/yfs_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msfintl.sharepoint.com/sites/OCG/kenyaps/mombasa/MED%20Private/Operational%20Research/Analyses/Primary%20analysis%20-%20YFS%20Impact/yfs_resul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msfintl.sharepoint.com/sites/OCG/kenyaps/mombasa/MED%20Private/Operational%20Research/Analyses/Primary%20analysis%20-%20YFS%20Impact/yfs_resul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msfintl.sharepoint.com/sites/OCG/kenyaps/mombasa/MED%20Private/Operational%20Research/Analyses/Primary%20analysis%20-%20YFS%20Impact/yfs_resul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msfintl.sharepoint.com/sites/OCG/kenyaps/mombasa/MED%20Private/Operational%20Research/Analyses/Primary%20analysis%20-%20YFS%20Impact/yfs_resul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msfintl.sharepoint.com/sites/OCG/kenyaps/mombasa/MED%20Private/Operational%20Research/Analyses/Primary%20analysis%20-%20YFS%20Impact/yfs_resul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msfintl.sharepoint.com/sites/OCG/kenyaps/mombasa/MED%20Private/Operational%20Research/Analyses/Primary%20analysis%20-%20YFS%20Impact/yfs_resul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 implemented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2023 (PoA)</c:v>
                </c:pt>
                <c:pt idx="1">
                  <c:v>2024 (PoA)</c:v>
                </c:pt>
                <c:pt idx="2">
                  <c:v>2025 (CoPro)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C9-453C-8F2E-F794850BDA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Implemented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2023 (PoA)</c:v>
                </c:pt>
                <c:pt idx="1">
                  <c:v>2024 (PoA)</c:v>
                </c:pt>
                <c:pt idx="2">
                  <c:v>2025 (CoPro)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C9-453C-8F2E-F794850BDA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580457600"/>
        <c:axId val="58044944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Proportion implemented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2023 (PoA)</c:v>
                </c:pt>
                <c:pt idx="1">
                  <c:v>2024 (PoA)</c:v>
                </c:pt>
                <c:pt idx="2">
                  <c:v>2025 (CoPro)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0.72699999999999998</c:v>
                </c:pt>
                <c:pt idx="1">
                  <c:v>0.8</c:v>
                </c:pt>
                <c:pt idx="2">
                  <c:v>0.86699999999999999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9C9-453C-8F2E-F794850BDA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80454720"/>
        <c:axId val="580451840"/>
      </c:lineChart>
      <c:catAx>
        <c:axId val="58045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449440"/>
        <c:crosses val="autoZero"/>
        <c:auto val="1"/>
        <c:lblAlgn val="ctr"/>
        <c:lblOffset val="100"/>
        <c:noMultiLvlLbl val="0"/>
      </c:catAx>
      <c:valAx>
        <c:axId val="5804494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dirty="0"/>
                  <a:t>Number of recommendations from study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457600"/>
        <c:crosses val="autoZero"/>
        <c:crossBetween val="between"/>
        <c:majorUnit val="4"/>
      </c:valAx>
      <c:valAx>
        <c:axId val="580451840"/>
        <c:scaling>
          <c:orientation val="minMax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/>
                  <a:t>Proportion of recommendations implemented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454720"/>
        <c:crosses val="max"/>
        <c:crossBetween val="between"/>
        <c:majorUnit val="0.25"/>
      </c:valAx>
      <c:catAx>
        <c:axId val="5804547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804518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Non-KP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C7-41C3-AC44-7830D370E2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C7-41C3-AC44-7830D370E2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Sheet1!$A$4:$A$6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Sheet1!$B$4:$B$6</c:f>
              <c:numCache>
                <c:formatCode>0.0%</c:formatCode>
                <c:ptCount val="3"/>
                <c:pt idx="0">
                  <c:v>0.23599999999999999</c:v>
                </c:pt>
                <c:pt idx="1">
                  <c:v>0.24859999999999999</c:v>
                </c:pt>
                <c:pt idx="2">
                  <c:v>0.31890000000000002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CF-4A47-9BFF-E045E639A56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8450544"/>
        <c:axId val="758442864"/>
      </c:barChart>
      <c:catAx>
        <c:axId val="75845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42864"/>
        <c:crosses val="autoZero"/>
        <c:auto val="1"/>
        <c:lblAlgn val="ctr"/>
        <c:lblOffset val="100"/>
        <c:noMultiLvlLbl val="0"/>
      </c:catAx>
      <c:valAx>
        <c:axId val="7584428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dirty="0"/>
                  <a:t>Proportion with good-excellent access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5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Sheet1!$B$75</c:f>
              <c:strCache>
                <c:ptCount val="1"/>
                <c:pt idx="0">
                  <c:v>General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0AC7-4F59-B30A-B06AA19B5F6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5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C7-4F59-B30A-B06AA19B5F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Sheet1!$A$76:$A$78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Sheet1!$B$76:$B$78</c:f>
              <c:numCache>
                <c:formatCode>0.0%</c:formatCode>
                <c:ptCount val="3"/>
                <c:pt idx="0">
                  <c:v>0.24099999999999999</c:v>
                </c:pt>
                <c:pt idx="1">
                  <c:v>0.27550000000000002</c:v>
                </c:pt>
                <c:pt idx="2">
                  <c:v>0.31090000000000001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4A-4B04-AC89-844C9C7CBF20}"/>
            </c:ext>
          </c:extLst>
        </c:ser>
        <c:ser>
          <c:idx val="1"/>
          <c:order val="1"/>
          <c:tx>
            <c:strRef>
              <c:f>Sheet1!$C$75</c:f>
              <c:strCache>
                <c:ptCount val="1"/>
                <c:pt idx="0">
                  <c:v>KP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12700" cap="flat" cmpd="sng" algn="ctr">
              <a:solidFill>
                <a:schemeClr val="tx2">
                  <a:lumMod val="10000"/>
                  <a:lumOff val="90000"/>
                </a:schemeClr>
              </a:solidFill>
              <a:prstDash val="solid"/>
              <a:miter lim="800000"/>
            </a:ln>
            <a:effectLst/>
          </c:spPr>
          <c:invertIfNegative val="0"/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tx2">
                    <a:lumMod val="10000"/>
                    <a:lumOff val="90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0AC7-4F59-B30A-B06AA19B5F6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tx2">
                    <a:lumMod val="10000"/>
                    <a:lumOff val="90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0AC7-4F59-B30A-B06AA19B5F61}"/>
              </c:ext>
            </c:extLst>
          </c:dPt>
          <c:dLbls>
            <c:delete val="1"/>
          </c:dLbls>
          <c:cat>
            <c:strRef>
              <c:f>Sheet1!$A$76:$A$78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Sheet1!$C$76:$C$78</c:f>
              <c:numCache>
                <c:formatCode>0.0%</c:formatCode>
                <c:ptCount val="3"/>
                <c:pt idx="0">
                  <c:v>0.22070000000000001</c:v>
                </c:pt>
                <c:pt idx="1">
                  <c:v>0.1618</c:v>
                </c:pt>
                <c:pt idx="2">
                  <c:v>0.3296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4A-4B04-AC89-844C9C7CBF2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8450544"/>
        <c:axId val="758442864"/>
      </c:barChart>
      <c:catAx>
        <c:axId val="75845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42864"/>
        <c:crosses val="autoZero"/>
        <c:auto val="1"/>
        <c:lblAlgn val="ctr"/>
        <c:lblOffset val="100"/>
        <c:noMultiLvlLbl val="0"/>
      </c:catAx>
      <c:valAx>
        <c:axId val="7584428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/>
                  <a:t>Proportion with good-excellent access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5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Sheet1!$B$75</c:f>
              <c:strCache>
                <c:ptCount val="1"/>
                <c:pt idx="0">
                  <c:v>General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0AC7-4F59-B30A-B06AA19B5F6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5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C7-4F59-B30A-B06AA19B5F61}"/>
              </c:ext>
            </c:extLst>
          </c:dPt>
          <c:dLbls>
            <c:delete val="1"/>
          </c:dLbls>
          <c:cat>
            <c:strRef>
              <c:f>Sheet1!$A$76:$A$78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Sheet1!$B$76:$B$78</c:f>
              <c:numCache>
                <c:formatCode>0.0%</c:formatCode>
                <c:ptCount val="3"/>
                <c:pt idx="0">
                  <c:v>0.24099999999999999</c:v>
                </c:pt>
                <c:pt idx="1">
                  <c:v>0.27550000000000002</c:v>
                </c:pt>
                <c:pt idx="2">
                  <c:v>0.31090000000000001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4A-4B04-AC89-844C9C7CBF20}"/>
            </c:ext>
          </c:extLst>
        </c:ser>
        <c:ser>
          <c:idx val="1"/>
          <c:order val="1"/>
          <c:tx>
            <c:strRef>
              <c:f>Sheet1!$C$75</c:f>
              <c:strCache>
                <c:ptCount val="1"/>
                <c:pt idx="0">
                  <c:v>KP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12700" cap="flat" cmpd="sng" algn="ctr">
              <a:solidFill>
                <a:schemeClr val="tx2">
                  <a:lumMod val="10000"/>
                  <a:lumOff val="90000"/>
                </a:schemeClr>
              </a:solidFill>
              <a:prstDash val="solid"/>
              <a:miter lim="800000"/>
            </a:ln>
            <a:effectLst/>
          </c:spPr>
          <c:invertIfNegative val="0"/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tx2">
                    <a:lumMod val="10000"/>
                    <a:lumOff val="90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0AC7-4F59-B30A-B06AA19B5F6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tx2">
                    <a:lumMod val="10000"/>
                    <a:lumOff val="90000"/>
                  </a:schemeClr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0AC7-4F59-B30A-B06AA19B5F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Sheet1!$A$76:$A$78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Sheet1!$C$76:$C$78</c:f>
              <c:numCache>
                <c:formatCode>0.0%</c:formatCode>
                <c:ptCount val="3"/>
                <c:pt idx="0">
                  <c:v>0.22070000000000001</c:v>
                </c:pt>
                <c:pt idx="1">
                  <c:v>0.1618</c:v>
                </c:pt>
                <c:pt idx="2">
                  <c:v>0.3296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4A-4B04-AC89-844C9C7CBF2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8450544"/>
        <c:axId val="758442864"/>
      </c:barChart>
      <c:catAx>
        <c:axId val="75845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42864"/>
        <c:crosses val="autoZero"/>
        <c:auto val="1"/>
        <c:lblAlgn val="ctr"/>
        <c:lblOffset val="100"/>
        <c:noMultiLvlLbl val="0"/>
      </c:catAx>
      <c:valAx>
        <c:axId val="7584428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/>
                  <a:t>Proportion with good-excellent access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5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Sheet1!$B$55</c:f>
              <c:strCache>
                <c:ptCount val="1"/>
                <c:pt idx="0">
                  <c:v>Depression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33-4EFF-BC3E-0D8D675F76C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33-4EFF-BC3E-0D8D675F76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Sheet1!$F$56:$F$58</c:f>
                <c:numCache>
                  <c:formatCode>General</c:formatCode>
                  <c:ptCount val="3"/>
                </c:numCache>
              </c:numRef>
            </c:plus>
            <c:minus>
              <c:numRef>
                <c:f>Sheet1!$E$56:$E$58</c:f>
                <c:numCache>
                  <c:formatCode>General</c:formatCode>
                  <c:ptCount val="3"/>
                </c:numCache>
              </c:numRef>
            </c:minus>
            <c:spPr>
              <a:noFill/>
              <a:ln w="190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Sheet1!$A$56:$A$58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Sheet1!$B$56:$B$58</c:f>
              <c:numCache>
                <c:formatCode>0.00</c:formatCode>
                <c:ptCount val="3"/>
                <c:pt idx="0">
                  <c:v>15.49</c:v>
                </c:pt>
                <c:pt idx="1">
                  <c:v>11.23</c:v>
                </c:pt>
                <c:pt idx="2">
                  <c:v>11.11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33-4EFF-BC3E-0D8D675F76C5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30091184"/>
        <c:axId val="1930095984"/>
      </c:barChart>
      <c:catAx>
        <c:axId val="193009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0095984"/>
        <c:crossesAt val="0"/>
        <c:auto val="1"/>
        <c:lblAlgn val="ctr"/>
        <c:lblOffset val="100"/>
        <c:noMultiLvlLbl val="0"/>
      </c:catAx>
      <c:valAx>
        <c:axId val="1930095984"/>
        <c:scaling>
          <c:orientation val="minMax"/>
          <c:max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/>
                  <a:t>Proportion with depression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009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C5F-467D-9F54-CEB2F0A8644C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5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C5F-467D-9F54-CEB2F0A8644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Sheet1!$A$4:$A$6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Sheet1!$B$92:$B$94</c:f>
              <c:numCache>
                <c:formatCode>General</c:formatCode>
                <c:ptCount val="3"/>
                <c:pt idx="0">
                  <c:v>5.41</c:v>
                </c:pt>
                <c:pt idx="1">
                  <c:v>5.49</c:v>
                </c:pt>
                <c:pt idx="2">
                  <c:v>5.46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B3-4C86-B1F1-A17CA1AAC05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8450544"/>
        <c:axId val="758442864"/>
      </c:barChart>
      <c:catAx>
        <c:axId val="75845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42864"/>
        <c:crosses val="autoZero"/>
        <c:auto val="1"/>
        <c:lblAlgn val="ctr"/>
        <c:lblOffset val="100"/>
        <c:noMultiLvlLbl val="0"/>
      </c:catAx>
      <c:valAx>
        <c:axId val="758442864"/>
        <c:scaling>
          <c:orientation val="minMax"/>
          <c:max val="7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/>
                  <a:t>Physical health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5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Sheet1!$B$127</c:f>
              <c:strCache>
                <c:ptCount val="1"/>
                <c:pt idx="0">
                  <c:v>General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D6-4340-83C1-A78323368E2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D6-4340-83C1-A78323368E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Sheet1!$F$56:$F$58</c:f>
                <c:numCache>
                  <c:formatCode>General</c:formatCode>
                  <c:ptCount val="3"/>
                </c:numCache>
              </c:numRef>
            </c:plus>
            <c:minus>
              <c:numRef>
                <c:f>Sheet1!$E$56:$E$58</c:f>
                <c:numCache>
                  <c:formatCode>General</c:formatCode>
                  <c:ptCount val="3"/>
                </c:numCache>
              </c:numRef>
            </c:minus>
            <c:spPr>
              <a:noFill/>
              <a:ln w="190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Sheet1!$A$128:$A$130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Sheet1!$B$128:$B$130</c:f>
              <c:numCache>
                <c:formatCode>0.0%</c:formatCode>
                <c:ptCount val="3"/>
                <c:pt idx="0">
                  <c:v>6.1600000000000002E-2</c:v>
                </c:pt>
                <c:pt idx="1">
                  <c:v>7.4499999999999997E-2</c:v>
                </c:pt>
                <c:pt idx="2">
                  <c:v>0.16839999999999999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AC-48C1-AEFB-CFCC64E04855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30091184"/>
        <c:axId val="1930095984"/>
      </c:barChart>
      <c:catAx>
        <c:axId val="193009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0095984"/>
        <c:crossesAt val="0"/>
        <c:auto val="1"/>
        <c:lblAlgn val="ctr"/>
        <c:lblOffset val="100"/>
        <c:noMultiLvlLbl val="0"/>
      </c:catAx>
      <c:valAx>
        <c:axId val="193009598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dirty="0"/>
                  <a:t>Proportion</a:t>
                </a:r>
                <a:r>
                  <a:rPr lang="en-AU" baseline="0" dirty="0"/>
                  <a:t> using PrEP</a:t>
                </a:r>
                <a:endParaRPr lang="en-A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AU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009118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Sheet1!$B$141</c:f>
              <c:strCache>
                <c:ptCount val="1"/>
                <c:pt idx="0">
                  <c:v>General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CE-48B6-8037-76C1DD8F6D9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CE-48B6-8037-76C1DD8F6D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Sheet1!$A$142:$A$144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Sheet1!$B$142:$B$144</c:f>
              <c:numCache>
                <c:formatCode>0.0%</c:formatCode>
                <c:ptCount val="3"/>
                <c:pt idx="0">
                  <c:v>2.58E-2</c:v>
                </c:pt>
                <c:pt idx="1">
                  <c:v>3.0200000000000001E-2</c:v>
                </c:pt>
                <c:pt idx="2">
                  <c:v>3.5299999999999998E-2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CE-48B6-8037-76C1DD8F6D9E}"/>
            </c:ext>
          </c:extLst>
        </c:ser>
        <c:ser>
          <c:idx val="1"/>
          <c:order val="1"/>
          <c:tx>
            <c:strRef>
              <c:f>Sheet1!$C$141</c:f>
              <c:strCache>
                <c:ptCount val="1"/>
                <c:pt idx="0">
                  <c:v>KP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6-1CCE-48B6-8037-76C1DD8F6D9E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8-1CCE-48B6-8037-76C1DD8F6D9E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12700" cap="flat" cmpd="sng" algn="ctr">
                <a:solidFill>
                  <a:schemeClr val="accent5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A-1CCE-48B6-8037-76C1DD8F6D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Sheet1!$A$142:$A$144</c:f>
              <c:strCache>
                <c:ptCount val="3"/>
                <c:pt idx="0">
                  <c:v>Wave 1 (baseline)</c:v>
                </c:pt>
                <c:pt idx="1">
                  <c:v>Wave 2 (control)</c:v>
                </c:pt>
                <c:pt idx="2">
                  <c:v>Wave 2 (intervention)</c:v>
                </c:pt>
              </c:strCache>
            </c:strRef>
          </c:cat>
          <c:val>
            <c:numRef>
              <c:f>Sheet1!$C$142:$C$144</c:f>
              <c:numCache>
                <c:formatCode>0.0%</c:formatCode>
                <c:ptCount val="3"/>
                <c:pt idx="0">
                  <c:v>0.18859999999999999</c:v>
                </c:pt>
                <c:pt idx="1">
                  <c:v>0.19919999999999999</c:v>
                </c:pt>
                <c:pt idx="2">
                  <c:v>0.34649999999999997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CCE-48B6-8037-76C1DD8F6D9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8450544"/>
        <c:axId val="758442864"/>
      </c:barChart>
      <c:catAx>
        <c:axId val="75845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42864"/>
        <c:crosses val="autoZero"/>
        <c:auto val="1"/>
        <c:lblAlgn val="ctr"/>
        <c:lblOffset val="100"/>
        <c:noMultiLvlLbl val="0"/>
      </c:catAx>
      <c:valAx>
        <c:axId val="7584428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dirty="0"/>
                  <a:t>Proportion using PrEP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45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34A53A-080F-4050-9430-37ACA546B3E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3E22403F-5A53-429D-8F4D-6BBCA5CE3A02}">
      <dgm:prSet phldrT="[Text]" phldr="0"/>
      <dgm:spPr>
        <a:noFill/>
        <a:ln>
          <a:noFill/>
        </a:ln>
      </dgm:spPr>
      <dgm:t>
        <a:bodyPr/>
        <a:lstStyle/>
        <a:p>
          <a:r>
            <a:rPr lang="en-US" dirty="0"/>
            <a:t> </a:t>
          </a:r>
          <a:endParaRPr lang="en-AU" dirty="0"/>
        </a:p>
      </dgm:t>
    </dgm:pt>
    <dgm:pt modelId="{9BD4F610-5843-4124-A20F-C8F6BC4FC393}" type="parTrans" cxnId="{C175760E-B41E-4ADC-892C-6FF9D866D256}">
      <dgm:prSet/>
      <dgm:spPr/>
      <dgm:t>
        <a:bodyPr/>
        <a:lstStyle/>
        <a:p>
          <a:endParaRPr lang="en-AU"/>
        </a:p>
      </dgm:t>
    </dgm:pt>
    <dgm:pt modelId="{87523B6E-C213-4412-90A5-45CAD198041D}" type="sibTrans" cxnId="{C175760E-B41E-4ADC-892C-6FF9D866D256}">
      <dgm:prSet/>
      <dgm:spPr/>
      <dgm:t>
        <a:bodyPr/>
        <a:lstStyle/>
        <a:p>
          <a:endParaRPr lang="en-AU"/>
        </a:p>
      </dgm:t>
    </dgm:pt>
    <dgm:pt modelId="{3075307A-B26F-46A6-8386-A5622C1C71F8}">
      <dgm:prSet phldrT="[Text]" phldr="0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Population health survey</a:t>
          </a:r>
          <a:endParaRPr lang="en-AU" dirty="0"/>
        </a:p>
      </dgm:t>
    </dgm:pt>
    <dgm:pt modelId="{08FBC059-A91F-4D68-B43E-625670008FDA}" type="parTrans" cxnId="{10BC751B-B5E2-4A6B-95AF-3F5028BA27C0}">
      <dgm:prSet/>
      <dgm:spPr/>
      <dgm:t>
        <a:bodyPr/>
        <a:lstStyle/>
        <a:p>
          <a:endParaRPr lang="en-AU"/>
        </a:p>
      </dgm:t>
    </dgm:pt>
    <dgm:pt modelId="{1E581D35-1936-48E4-8699-5239D0EACE14}" type="sibTrans" cxnId="{10BC751B-B5E2-4A6B-95AF-3F5028BA27C0}">
      <dgm:prSet/>
      <dgm:spPr/>
      <dgm:t>
        <a:bodyPr/>
        <a:lstStyle/>
        <a:p>
          <a:endParaRPr lang="en-AU"/>
        </a:p>
      </dgm:t>
    </dgm:pt>
    <dgm:pt modelId="{27C5A206-B89A-4003-9BA2-8E365F82C7D7}">
      <dgm:prSet phldrT="[Text]" phldr="0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Qualitative cohorts</a:t>
          </a:r>
          <a:endParaRPr lang="en-AU" dirty="0"/>
        </a:p>
      </dgm:t>
    </dgm:pt>
    <dgm:pt modelId="{2DBC9C4C-51A6-4E5D-AE17-FD13A56BF326}" type="parTrans" cxnId="{9F6A314B-15F5-4500-ACA1-539A524B9882}">
      <dgm:prSet/>
      <dgm:spPr/>
      <dgm:t>
        <a:bodyPr/>
        <a:lstStyle/>
        <a:p>
          <a:endParaRPr lang="en-AU"/>
        </a:p>
      </dgm:t>
    </dgm:pt>
    <dgm:pt modelId="{2714AB81-841B-4807-9AA9-ACDA670D06B8}" type="sibTrans" cxnId="{9F6A314B-15F5-4500-ACA1-539A524B9882}">
      <dgm:prSet/>
      <dgm:spPr/>
      <dgm:t>
        <a:bodyPr/>
        <a:lstStyle/>
        <a:p>
          <a:endParaRPr lang="en-AU"/>
        </a:p>
      </dgm:t>
    </dgm:pt>
    <dgm:pt modelId="{75FFFFFB-B84B-4404-B538-BCA8CBCCF962}">
      <dgm:prSet phldrT="[Text]" phldr="0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Healthcare worker study</a:t>
          </a:r>
          <a:endParaRPr lang="en-AU" dirty="0"/>
        </a:p>
      </dgm:t>
    </dgm:pt>
    <dgm:pt modelId="{0254E04C-6337-43CB-B903-2AEAF20B5ADC}" type="parTrans" cxnId="{EFD68875-516C-4FDB-8E8B-A12C95BD136D}">
      <dgm:prSet/>
      <dgm:spPr/>
      <dgm:t>
        <a:bodyPr/>
        <a:lstStyle/>
        <a:p>
          <a:endParaRPr lang="en-AU"/>
        </a:p>
      </dgm:t>
    </dgm:pt>
    <dgm:pt modelId="{EC202674-39B7-48B7-8034-64A5966EFB4A}" type="sibTrans" cxnId="{EFD68875-516C-4FDB-8E8B-A12C95BD136D}">
      <dgm:prSet/>
      <dgm:spPr/>
      <dgm:t>
        <a:bodyPr/>
        <a:lstStyle/>
        <a:p>
          <a:endParaRPr lang="en-AU"/>
        </a:p>
      </dgm:t>
    </dgm:pt>
    <dgm:pt modelId="{415237AF-F4C8-4CA0-AC2A-B713C87AEA4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Key population survey </a:t>
          </a:r>
          <a:br>
            <a:rPr lang="en-US" sz="2000" dirty="0"/>
          </a:br>
          <a:r>
            <a:rPr lang="en-US" sz="2000" dirty="0"/>
            <a:t>(2 waves: n=873)</a:t>
          </a:r>
          <a:endParaRPr lang="en-AU" sz="2000" dirty="0"/>
        </a:p>
      </dgm:t>
    </dgm:pt>
    <dgm:pt modelId="{4388EF2C-2AEF-4A24-892E-A5A65E28DF9D}" type="parTrans" cxnId="{3273CDC4-7719-44AC-A164-38D33E0FAD5B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AU"/>
        </a:p>
      </dgm:t>
    </dgm:pt>
    <dgm:pt modelId="{67B7ACB5-17B3-49A7-BE26-C4C3B64C782C}" type="sibTrans" cxnId="{3273CDC4-7719-44AC-A164-38D33E0FAD5B}">
      <dgm:prSet/>
      <dgm:spPr/>
      <dgm:t>
        <a:bodyPr/>
        <a:lstStyle/>
        <a:p>
          <a:endParaRPr lang="en-AU"/>
        </a:p>
      </dgm:t>
    </dgm:pt>
    <dgm:pt modelId="{7D468AB0-AFC7-40CA-AA35-80B7B2A09908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Adolescent &amp; youth survey </a:t>
          </a:r>
          <a:br>
            <a:rPr lang="en-US" sz="2000" dirty="0"/>
          </a:br>
          <a:r>
            <a:rPr lang="en-US" sz="2000" dirty="0"/>
            <a:t>(2 waves: n=3,862)</a:t>
          </a:r>
          <a:endParaRPr lang="en-AU" sz="2000" dirty="0"/>
        </a:p>
      </dgm:t>
    </dgm:pt>
    <dgm:pt modelId="{4A91EC32-2D8B-4F27-AA2F-9D032CBFFC16}" type="parTrans" cxnId="{B262A552-6145-4C97-862F-9DC0B83C3FB0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AU"/>
        </a:p>
      </dgm:t>
    </dgm:pt>
    <dgm:pt modelId="{89484338-11CB-4A23-8BD9-17F87167993D}" type="sibTrans" cxnId="{B262A552-6145-4C97-862F-9DC0B83C3FB0}">
      <dgm:prSet/>
      <dgm:spPr/>
      <dgm:t>
        <a:bodyPr/>
        <a:lstStyle/>
        <a:p>
          <a:endParaRPr lang="en-AU"/>
        </a:p>
      </dgm:t>
    </dgm:pt>
    <dgm:pt modelId="{993FF73E-0EC5-4685-912B-F7C0DDB592C1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Key population cohort </a:t>
          </a:r>
          <a:br>
            <a:rPr lang="en-US" sz="2000" dirty="0"/>
          </a:br>
          <a:r>
            <a:rPr lang="en-US" sz="2000" dirty="0"/>
            <a:t>(15 waves: n=6)</a:t>
          </a:r>
          <a:endParaRPr lang="en-AU" sz="2000" dirty="0"/>
        </a:p>
      </dgm:t>
    </dgm:pt>
    <dgm:pt modelId="{53A7BB08-620E-40E0-9ADA-BBFB5C67C811}" type="parTrans" cxnId="{E721B29F-3285-4446-B971-4B24E01298C2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AU"/>
        </a:p>
      </dgm:t>
    </dgm:pt>
    <dgm:pt modelId="{A8760F76-A85E-4536-9EF4-B35EADA0C62A}" type="sibTrans" cxnId="{E721B29F-3285-4446-B971-4B24E01298C2}">
      <dgm:prSet/>
      <dgm:spPr/>
      <dgm:t>
        <a:bodyPr/>
        <a:lstStyle/>
        <a:p>
          <a:endParaRPr lang="en-AU"/>
        </a:p>
      </dgm:t>
    </dgm:pt>
    <dgm:pt modelId="{A6790DDD-7B8A-468D-BED3-1D02D7695F1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Youth cohort </a:t>
          </a:r>
          <a:br>
            <a:rPr lang="en-US" sz="2000" dirty="0"/>
          </a:br>
          <a:r>
            <a:rPr lang="en-US" sz="2000" dirty="0"/>
            <a:t>(15 waves: n=10)</a:t>
          </a:r>
          <a:endParaRPr lang="en-AU" sz="2000" dirty="0"/>
        </a:p>
      </dgm:t>
    </dgm:pt>
    <dgm:pt modelId="{C4EFAB99-466E-4058-BB94-DF18E320E465}" type="parTrans" cxnId="{0ED36916-10D9-4784-8603-FBF5DC5DE93D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AU"/>
        </a:p>
      </dgm:t>
    </dgm:pt>
    <dgm:pt modelId="{B3716644-EAEF-4C9E-995B-7DB2EEB0C970}" type="sibTrans" cxnId="{0ED36916-10D9-4784-8603-FBF5DC5DE93D}">
      <dgm:prSet/>
      <dgm:spPr/>
      <dgm:t>
        <a:bodyPr/>
        <a:lstStyle/>
        <a:p>
          <a:endParaRPr lang="en-AU"/>
        </a:p>
      </dgm:t>
    </dgm:pt>
    <dgm:pt modelId="{5E7F2726-6F27-421A-999E-07DC80C6716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Healthcare worker survey </a:t>
          </a:r>
          <a:br>
            <a:rPr lang="en-US" sz="2000" dirty="0"/>
          </a:br>
          <a:r>
            <a:rPr lang="en-US" sz="2000" dirty="0"/>
            <a:t>(7 waves: n=1,443)</a:t>
          </a:r>
          <a:endParaRPr lang="en-AU" sz="2000" dirty="0"/>
        </a:p>
      </dgm:t>
    </dgm:pt>
    <dgm:pt modelId="{A1263B93-7900-41D6-961A-34A0541A61E9}" type="parTrans" cxnId="{1DA1A6B8-AD35-4B6B-BBA4-5AB0F2C906D7}">
      <dgm:prSet/>
      <dgm:spPr/>
      <dgm:t>
        <a:bodyPr/>
        <a:lstStyle/>
        <a:p>
          <a:endParaRPr lang="en-AU"/>
        </a:p>
      </dgm:t>
    </dgm:pt>
    <dgm:pt modelId="{2424E7D0-5F96-413F-B650-996D17B58E79}" type="sibTrans" cxnId="{1DA1A6B8-AD35-4B6B-BBA4-5AB0F2C906D7}">
      <dgm:prSet/>
      <dgm:spPr/>
      <dgm:t>
        <a:bodyPr/>
        <a:lstStyle/>
        <a:p>
          <a:endParaRPr lang="en-AU"/>
        </a:p>
      </dgm:t>
    </dgm:pt>
    <dgm:pt modelId="{DCA95B13-A33E-4155-B683-3706B1886A9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/>
            <a:t>Healthcare worker interviews </a:t>
          </a:r>
          <a:br>
            <a:rPr lang="en-US" sz="2000" dirty="0"/>
          </a:br>
          <a:r>
            <a:rPr lang="en-US" sz="2000" dirty="0"/>
            <a:t>(1 wave: n=24)</a:t>
          </a:r>
          <a:endParaRPr lang="en-AU" sz="2000" dirty="0"/>
        </a:p>
      </dgm:t>
    </dgm:pt>
    <dgm:pt modelId="{F2FC6228-8D8F-4AD9-91EE-0D6D184C9C14}" type="parTrans" cxnId="{B60DA5B1-4520-4B64-8AE8-0DB34C922CCC}">
      <dgm:prSet/>
      <dgm:spPr/>
      <dgm:t>
        <a:bodyPr/>
        <a:lstStyle/>
        <a:p>
          <a:endParaRPr lang="en-AU"/>
        </a:p>
      </dgm:t>
    </dgm:pt>
    <dgm:pt modelId="{AB5AC413-3B0C-43A6-8B67-956EA2DFF595}" type="sibTrans" cxnId="{B60DA5B1-4520-4B64-8AE8-0DB34C922CCC}">
      <dgm:prSet/>
      <dgm:spPr/>
      <dgm:t>
        <a:bodyPr/>
        <a:lstStyle/>
        <a:p>
          <a:endParaRPr lang="en-AU"/>
        </a:p>
      </dgm:t>
    </dgm:pt>
    <dgm:pt modelId="{5E9873C2-CDF8-4C6D-B174-D5B8CB6BF142}" type="pres">
      <dgm:prSet presAssocID="{E734A53A-080F-4050-9430-37ACA546B3E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BFE07F-797A-46E0-9AAB-135445308D22}" type="pres">
      <dgm:prSet presAssocID="{3E22403F-5A53-429D-8F4D-6BBCA5CE3A02}" presName="hierRoot1" presStyleCnt="0">
        <dgm:presLayoutVars>
          <dgm:hierBranch val="init"/>
        </dgm:presLayoutVars>
      </dgm:prSet>
      <dgm:spPr/>
    </dgm:pt>
    <dgm:pt modelId="{A46A842F-6593-4991-8954-24E1082B8681}" type="pres">
      <dgm:prSet presAssocID="{3E22403F-5A53-429D-8F4D-6BBCA5CE3A02}" presName="rootComposite1" presStyleCnt="0"/>
      <dgm:spPr/>
    </dgm:pt>
    <dgm:pt modelId="{0F0EAB14-A63B-4B3A-B644-B76C11A36BFA}" type="pres">
      <dgm:prSet presAssocID="{3E22403F-5A53-429D-8F4D-6BBCA5CE3A02}" presName="rootText1" presStyleLbl="node0" presStyleIdx="0" presStyleCnt="1">
        <dgm:presLayoutVars>
          <dgm:chPref val="3"/>
        </dgm:presLayoutVars>
      </dgm:prSet>
      <dgm:spPr/>
    </dgm:pt>
    <dgm:pt modelId="{899BAB28-38AA-4654-BC41-BA094DA0EA9F}" type="pres">
      <dgm:prSet presAssocID="{3E22403F-5A53-429D-8F4D-6BBCA5CE3A02}" presName="rootConnector1" presStyleLbl="node1" presStyleIdx="0" presStyleCnt="0"/>
      <dgm:spPr/>
    </dgm:pt>
    <dgm:pt modelId="{AD491B08-BB1B-4ECF-A655-859CE51462ED}" type="pres">
      <dgm:prSet presAssocID="{3E22403F-5A53-429D-8F4D-6BBCA5CE3A02}" presName="hierChild2" presStyleCnt="0"/>
      <dgm:spPr/>
    </dgm:pt>
    <dgm:pt modelId="{DAD4D3D9-E54B-443C-BE90-3F4BCF1C9F36}" type="pres">
      <dgm:prSet presAssocID="{08FBC059-A91F-4D68-B43E-625670008FDA}" presName="Name37" presStyleLbl="parChTrans1D2" presStyleIdx="0" presStyleCnt="3"/>
      <dgm:spPr/>
    </dgm:pt>
    <dgm:pt modelId="{12B4C97F-7D68-4FCA-A277-927DF317670A}" type="pres">
      <dgm:prSet presAssocID="{3075307A-B26F-46A6-8386-A5622C1C71F8}" presName="hierRoot2" presStyleCnt="0">
        <dgm:presLayoutVars>
          <dgm:hierBranch val="init"/>
        </dgm:presLayoutVars>
      </dgm:prSet>
      <dgm:spPr/>
    </dgm:pt>
    <dgm:pt modelId="{80130C08-418D-47E3-8E28-3DC8AD0B65A1}" type="pres">
      <dgm:prSet presAssocID="{3075307A-B26F-46A6-8386-A5622C1C71F8}" presName="rootComposite" presStyleCnt="0"/>
      <dgm:spPr/>
    </dgm:pt>
    <dgm:pt modelId="{23181DFF-7C12-4ACF-A01E-2C7BAB823719}" type="pres">
      <dgm:prSet presAssocID="{3075307A-B26F-46A6-8386-A5622C1C71F8}" presName="rootText" presStyleLbl="node2" presStyleIdx="0" presStyleCnt="3">
        <dgm:presLayoutVars>
          <dgm:chPref val="3"/>
        </dgm:presLayoutVars>
      </dgm:prSet>
      <dgm:spPr/>
    </dgm:pt>
    <dgm:pt modelId="{8CCECC24-918B-4FFC-8EC3-7C7FDE24BBDD}" type="pres">
      <dgm:prSet presAssocID="{3075307A-B26F-46A6-8386-A5622C1C71F8}" presName="rootConnector" presStyleLbl="node2" presStyleIdx="0" presStyleCnt="3"/>
      <dgm:spPr/>
    </dgm:pt>
    <dgm:pt modelId="{F70CB896-F4DE-43CC-A78E-29BD44FAD01B}" type="pres">
      <dgm:prSet presAssocID="{3075307A-B26F-46A6-8386-A5622C1C71F8}" presName="hierChild4" presStyleCnt="0"/>
      <dgm:spPr/>
    </dgm:pt>
    <dgm:pt modelId="{BA33C98E-EC28-46CB-9ECC-691A40ED85D4}" type="pres">
      <dgm:prSet presAssocID="{4388EF2C-2AEF-4A24-892E-A5A65E28DF9D}" presName="Name37" presStyleLbl="parChTrans1D3" presStyleIdx="0" presStyleCnt="6"/>
      <dgm:spPr/>
    </dgm:pt>
    <dgm:pt modelId="{F01C3C08-176A-4AFC-8BD3-176ACC07FDD5}" type="pres">
      <dgm:prSet presAssocID="{415237AF-F4C8-4CA0-AC2A-B713C87AEA4D}" presName="hierRoot2" presStyleCnt="0">
        <dgm:presLayoutVars>
          <dgm:hierBranch val="init"/>
        </dgm:presLayoutVars>
      </dgm:prSet>
      <dgm:spPr/>
    </dgm:pt>
    <dgm:pt modelId="{F640B485-5CB9-466E-A626-7090D2C8E291}" type="pres">
      <dgm:prSet presAssocID="{415237AF-F4C8-4CA0-AC2A-B713C87AEA4D}" presName="rootComposite" presStyleCnt="0"/>
      <dgm:spPr/>
    </dgm:pt>
    <dgm:pt modelId="{D133CB35-ECF6-47D7-B2ED-7BD5276A64B2}" type="pres">
      <dgm:prSet presAssocID="{415237AF-F4C8-4CA0-AC2A-B713C87AEA4D}" presName="rootText" presStyleLbl="node3" presStyleIdx="0" presStyleCnt="6">
        <dgm:presLayoutVars>
          <dgm:chPref val="3"/>
        </dgm:presLayoutVars>
      </dgm:prSet>
      <dgm:spPr/>
    </dgm:pt>
    <dgm:pt modelId="{4AB2CFB6-AB7B-4AB9-9FA7-A42616D868A3}" type="pres">
      <dgm:prSet presAssocID="{415237AF-F4C8-4CA0-AC2A-B713C87AEA4D}" presName="rootConnector" presStyleLbl="node3" presStyleIdx="0" presStyleCnt="6"/>
      <dgm:spPr/>
    </dgm:pt>
    <dgm:pt modelId="{3FAF6E5F-9DED-4CDF-A78B-D9C97E43B9F7}" type="pres">
      <dgm:prSet presAssocID="{415237AF-F4C8-4CA0-AC2A-B713C87AEA4D}" presName="hierChild4" presStyleCnt="0"/>
      <dgm:spPr/>
    </dgm:pt>
    <dgm:pt modelId="{5D3784F4-4C2A-43F3-A2DF-C400D4A41A04}" type="pres">
      <dgm:prSet presAssocID="{415237AF-F4C8-4CA0-AC2A-B713C87AEA4D}" presName="hierChild5" presStyleCnt="0"/>
      <dgm:spPr/>
    </dgm:pt>
    <dgm:pt modelId="{12043DDF-AE23-4D53-B374-DA5AA39B05E9}" type="pres">
      <dgm:prSet presAssocID="{4A91EC32-2D8B-4F27-AA2F-9D032CBFFC16}" presName="Name37" presStyleLbl="parChTrans1D3" presStyleIdx="1" presStyleCnt="6"/>
      <dgm:spPr/>
    </dgm:pt>
    <dgm:pt modelId="{5154D4A8-D513-4C3F-A015-6C300E524AA3}" type="pres">
      <dgm:prSet presAssocID="{7D468AB0-AFC7-40CA-AA35-80B7B2A09908}" presName="hierRoot2" presStyleCnt="0">
        <dgm:presLayoutVars>
          <dgm:hierBranch val="init"/>
        </dgm:presLayoutVars>
      </dgm:prSet>
      <dgm:spPr/>
    </dgm:pt>
    <dgm:pt modelId="{4E60AC02-4614-4AF4-857E-F59C4A0ED4E8}" type="pres">
      <dgm:prSet presAssocID="{7D468AB0-AFC7-40CA-AA35-80B7B2A09908}" presName="rootComposite" presStyleCnt="0"/>
      <dgm:spPr/>
    </dgm:pt>
    <dgm:pt modelId="{1E7CA38A-EBEB-42F4-922B-3D74DDB23364}" type="pres">
      <dgm:prSet presAssocID="{7D468AB0-AFC7-40CA-AA35-80B7B2A09908}" presName="rootText" presStyleLbl="node3" presStyleIdx="1" presStyleCnt="6">
        <dgm:presLayoutVars>
          <dgm:chPref val="3"/>
        </dgm:presLayoutVars>
      </dgm:prSet>
      <dgm:spPr/>
    </dgm:pt>
    <dgm:pt modelId="{2721A291-C4A7-422B-B9E2-D0E2562EF11F}" type="pres">
      <dgm:prSet presAssocID="{7D468AB0-AFC7-40CA-AA35-80B7B2A09908}" presName="rootConnector" presStyleLbl="node3" presStyleIdx="1" presStyleCnt="6"/>
      <dgm:spPr/>
    </dgm:pt>
    <dgm:pt modelId="{4FB20E4E-6463-47DD-8556-848EC1C32C0A}" type="pres">
      <dgm:prSet presAssocID="{7D468AB0-AFC7-40CA-AA35-80B7B2A09908}" presName="hierChild4" presStyleCnt="0"/>
      <dgm:spPr/>
    </dgm:pt>
    <dgm:pt modelId="{94E74AA6-6B92-41AF-A4E1-61CE67ADE482}" type="pres">
      <dgm:prSet presAssocID="{7D468AB0-AFC7-40CA-AA35-80B7B2A09908}" presName="hierChild5" presStyleCnt="0"/>
      <dgm:spPr/>
    </dgm:pt>
    <dgm:pt modelId="{F6518641-6E9B-45AC-97F8-D265BCE4786C}" type="pres">
      <dgm:prSet presAssocID="{3075307A-B26F-46A6-8386-A5622C1C71F8}" presName="hierChild5" presStyleCnt="0"/>
      <dgm:spPr/>
    </dgm:pt>
    <dgm:pt modelId="{85EA39A6-064C-43FD-953F-8E559D2F9D22}" type="pres">
      <dgm:prSet presAssocID="{2DBC9C4C-51A6-4E5D-AE17-FD13A56BF326}" presName="Name37" presStyleLbl="parChTrans1D2" presStyleIdx="1" presStyleCnt="3"/>
      <dgm:spPr/>
    </dgm:pt>
    <dgm:pt modelId="{AD1A616B-F6F3-41F5-9D69-5AF70830A1A7}" type="pres">
      <dgm:prSet presAssocID="{27C5A206-B89A-4003-9BA2-8E365F82C7D7}" presName="hierRoot2" presStyleCnt="0">
        <dgm:presLayoutVars>
          <dgm:hierBranch val="init"/>
        </dgm:presLayoutVars>
      </dgm:prSet>
      <dgm:spPr/>
    </dgm:pt>
    <dgm:pt modelId="{3F01BA8D-A30B-47A7-8331-5449A6893163}" type="pres">
      <dgm:prSet presAssocID="{27C5A206-B89A-4003-9BA2-8E365F82C7D7}" presName="rootComposite" presStyleCnt="0"/>
      <dgm:spPr/>
    </dgm:pt>
    <dgm:pt modelId="{9AF7F37C-10CA-46CF-8EA4-385C2ABE3043}" type="pres">
      <dgm:prSet presAssocID="{27C5A206-B89A-4003-9BA2-8E365F82C7D7}" presName="rootText" presStyleLbl="node2" presStyleIdx="1" presStyleCnt="3">
        <dgm:presLayoutVars>
          <dgm:chPref val="3"/>
        </dgm:presLayoutVars>
      </dgm:prSet>
      <dgm:spPr/>
    </dgm:pt>
    <dgm:pt modelId="{3594B619-0707-49F4-9D22-08E952DC7268}" type="pres">
      <dgm:prSet presAssocID="{27C5A206-B89A-4003-9BA2-8E365F82C7D7}" presName="rootConnector" presStyleLbl="node2" presStyleIdx="1" presStyleCnt="3"/>
      <dgm:spPr/>
    </dgm:pt>
    <dgm:pt modelId="{3C981362-0646-4492-BB3F-55D252CB80F6}" type="pres">
      <dgm:prSet presAssocID="{27C5A206-B89A-4003-9BA2-8E365F82C7D7}" presName="hierChild4" presStyleCnt="0"/>
      <dgm:spPr/>
    </dgm:pt>
    <dgm:pt modelId="{6C2578DD-694E-4D02-87BB-5D5C417963C4}" type="pres">
      <dgm:prSet presAssocID="{53A7BB08-620E-40E0-9ADA-BBFB5C67C811}" presName="Name37" presStyleLbl="parChTrans1D3" presStyleIdx="2" presStyleCnt="6"/>
      <dgm:spPr/>
    </dgm:pt>
    <dgm:pt modelId="{C1ADF2FC-F9ED-40A4-97B0-F50690B5A42E}" type="pres">
      <dgm:prSet presAssocID="{993FF73E-0EC5-4685-912B-F7C0DDB592C1}" presName="hierRoot2" presStyleCnt="0">
        <dgm:presLayoutVars>
          <dgm:hierBranch val="init"/>
        </dgm:presLayoutVars>
      </dgm:prSet>
      <dgm:spPr/>
    </dgm:pt>
    <dgm:pt modelId="{25AF5834-9642-4B4B-AFBC-B387936F6D71}" type="pres">
      <dgm:prSet presAssocID="{993FF73E-0EC5-4685-912B-F7C0DDB592C1}" presName="rootComposite" presStyleCnt="0"/>
      <dgm:spPr/>
    </dgm:pt>
    <dgm:pt modelId="{7C8A1CBD-C99A-41E4-AD44-F712611087D8}" type="pres">
      <dgm:prSet presAssocID="{993FF73E-0EC5-4685-912B-F7C0DDB592C1}" presName="rootText" presStyleLbl="node3" presStyleIdx="2" presStyleCnt="6">
        <dgm:presLayoutVars>
          <dgm:chPref val="3"/>
        </dgm:presLayoutVars>
      </dgm:prSet>
      <dgm:spPr/>
    </dgm:pt>
    <dgm:pt modelId="{6C74A651-8F31-4BD9-BC01-7A92E13444E6}" type="pres">
      <dgm:prSet presAssocID="{993FF73E-0EC5-4685-912B-F7C0DDB592C1}" presName="rootConnector" presStyleLbl="node3" presStyleIdx="2" presStyleCnt="6"/>
      <dgm:spPr/>
    </dgm:pt>
    <dgm:pt modelId="{FC2B1457-54C6-4B42-B17C-B014372DED14}" type="pres">
      <dgm:prSet presAssocID="{993FF73E-0EC5-4685-912B-F7C0DDB592C1}" presName="hierChild4" presStyleCnt="0"/>
      <dgm:spPr/>
    </dgm:pt>
    <dgm:pt modelId="{DA4BC713-E8DD-48D0-9ED7-4F03B19A0C20}" type="pres">
      <dgm:prSet presAssocID="{993FF73E-0EC5-4685-912B-F7C0DDB592C1}" presName="hierChild5" presStyleCnt="0"/>
      <dgm:spPr/>
    </dgm:pt>
    <dgm:pt modelId="{3FE69E94-758B-4F4F-9403-852E33A1339E}" type="pres">
      <dgm:prSet presAssocID="{C4EFAB99-466E-4058-BB94-DF18E320E465}" presName="Name37" presStyleLbl="parChTrans1D3" presStyleIdx="3" presStyleCnt="6"/>
      <dgm:spPr/>
    </dgm:pt>
    <dgm:pt modelId="{0B02D8F7-1BD4-4F36-927F-2632AB76D958}" type="pres">
      <dgm:prSet presAssocID="{A6790DDD-7B8A-468D-BED3-1D02D7695F19}" presName="hierRoot2" presStyleCnt="0">
        <dgm:presLayoutVars>
          <dgm:hierBranch val="init"/>
        </dgm:presLayoutVars>
      </dgm:prSet>
      <dgm:spPr/>
    </dgm:pt>
    <dgm:pt modelId="{183971BA-0520-4B94-96E8-723CC86207FE}" type="pres">
      <dgm:prSet presAssocID="{A6790DDD-7B8A-468D-BED3-1D02D7695F19}" presName="rootComposite" presStyleCnt="0"/>
      <dgm:spPr/>
    </dgm:pt>
    <dgm:pt modelId="{7BACC6F3-978B-4048-A8F9-0EFC86D0415C}" type="pres">
      <dgm:prSet presAssocID="{A6790DDD-7B8A-468D-BED3-1D02D7695F19}" presName="rootText" presStyleLbl="node3" presStyleIdx="3" presStyleCnt="6">
        <dgm:presLayoutVars>
          <dgm:chPref val="3"/>
        </dgm:presLayoutVars>
      </dgm:prSet>
      <dgm:spPr/>
    </dgm:pt>
    <dgm:pt modelId="{D560927F-F16D-4E8C-BD85-9C8ED448FDED}" type="pres">
      <dgm:prSet presAssocID="{A6790DDD-7B8A-468D-BED3-1D02D7695F19}" presName="rootConnector" presStyleLbl="node3" presStyleIdx="3" presStyleCnt="6"/>
      <dgm:spPr/>
    </dgm:pt>
    <dgm:pt modelId="{C9D4A95F-526B-4FF0-A7FA-E869A92A01DD}" type="pres">
      <dgm:prSet presAssocID="{A6790DDD-7B8A-468D-BED3-1D02D7695F19}" presName="hierChild4" presStyleCnt="0"/>
      <dgm:spPr/>
    </dgm:pt>
    <dgm:pt modelId="{6881FEDF-14EF-43FC-935D-D6D406FC3F29}" type="pres">
      <dgm:prSet presAssocID="{A6790DDD-7B8A-468D-BED3-1D02D7695F19}" presName="hierChild5" presStyleCnt="0"/>
      <dgm:spPr/>
    </dgm:pt>
    <dgm:pt modelId="{638D1F9E-8D89-40ED-BE47-D85F1A53895D}" type="pres">
      <dgm:prSet presAssocID="{27C5A206-B89A-4003-9BA2-8E365F82C7D7}" presName="hierChild5" presStyleCnt="0"/>
      <dgm:spPr/>
    </dgm:pt>
    <dgm:pt modelId="{D362A95B-DD90-495F-9FB4-B30FC3A7A562}" type="pres">
      <dgm:prSet presAssocID="{0254E04C-6337-43CB-B903-2AEAF20B5ADC}" presName="Name37" presStyleLbl="parChTrans1D2" presStyleIdx="2" presStyleCnt="3"/>
      <dgm:spPr/>
    </dgm:pt>
    <dgm:pt modelId="{E09CA6E7-9E2A-4634-865E-CD57C8194DAC}" type="pres">
      <dgm:prSet presAssocID="{75FFFFFB-B84B-4404-B538-BCA8CBCCF962}" presName="hierRoot2" presStyleCnt="0">
        <dgm:presLayoutVars>
          <dgm:hierBranch val="init"/>
        </dgm:presLayoutVars>
      </dgm:prSet>
      <dgm:spPr/>
    </dgm:pt>
    <dgm:pt modelId="{041685F4-66C8-4D71-A96B-08DEB6C2AA51}" type="pres">
      <dgm:prSet presAssocID="{75FFFFFB-B84B-4404-B538-BCA8CBCCF962}" presName="rootComposite" presStyleCnt="0"/>
      <dgm:spPr/>
    </dgm:pt>
    <dgm:pt modelId="{BB38EE2B-D12D-4830-BE6A-2A8B39B6C415}" type="pres">
      <dgm:prSet presAssocID="{75FFFFFB-B84B-4404-B538-BCA8CBCCF962}" presName="rootText" presStyleLbl="node2" presStyleIdx="2" presStyleCnt="3">
        <dgm:presLayoutVars>
          <dgm:chPref val="3"/>
        </dgm:presLayoutVars>
      </dgm:prSet>
      <dgm:spPr/>
    </dgm:pt>
    <dgm:pt modelId="{279EDC2F-5E9A-4B7F-9F93-6F3B47192764}" type="pres">
      <dgm:prSet presAssocID="{75FFFFFB-B84B-4404-B538-BCA8CBCCF962}" presName="rootConnector" presStyleLbl="node2" presStyleIdx="2" presStyleCnt="3"/>
      <dgm:spPr/>
    </dgm:pt>
    <dgm:pt modelId="{54EBF609-20E1-4736-82D0-35054CF226C7}" type="pres">
      <dgm:prSet presAssocID="{75FFFFFB-B84B-4404-B538-BCA8CBCCF962}" presName="hierChild4" presStyleCnt="0"/>
      <dgm:spPr/>
    </dgm:pt>
    <dgm:pt modelId="{F2D274FC-C401-45D9-8B66-25B8B81C5277}" type="pres">
      <dgm:prSet presAssocID="{A1263B93-7900-41D6-961A-34A0541A61E9}" presName="Name37" presStyleLbl="parChTrans1D3" presStyleIdx="4" presStyleCnt="6"/>
      <dgm:spPr/>
    </dgm:pt>
    <dgm:pt modelId="{1C124C8D-2F33-4944-8B35-906C9D793791}" type="pres">
      <dgm:prSet presAssocID="{5E7F2726-6F27-421A-999E-07DC80C6716A}" presName="hierRoot2" presStyleCnt="0">
        <dgm:presLayoutVars>
          <dgm:hierBranch val="init"/>
        </dgm:presLayoutVars>
      </dgm:prSet>
      <dgm:spPr/>
    </dgm:pt>
    <dgm:pt modelId="{F0F2AC5C-B129-4B84-AE08-36ECBEA0CA59}" type="pres">
      <dgm:prSet presAssocID="{5E7F2726-6F27-421A-999E-07DC80C6716A}" presName="rootComposite" presStyleCnt="0"/>
      <dgm:spPr/>
    </dgm:pt>
    <dgm:pt modelId="{3D55472A-8C45-4FAF-8A6F-5D2E4E518E94}" type="pres">
      <dgm:prSet presAssocID="{5E7F2726-6F27-421A-999E-07DC80C6716A}" presName="rootText" presStyleLbl="node3" presStyleIdx="4" presStyleCnt="6">
        <dgm:presLayoutVars>
          <dgm:chPref val="3"/>
        </dgm:presLayoutVars>
      </dgm:prSet>
      <dgm:spPr/>
    </dgm:pt>
    <dgm:pt modelId="{3EFB8D3D-3437-4B78-8243-0FBD5350B5E4}" type="pres">
      <dgm:prSet presAssocID="{5E7F2726-6F27-421A-999E-07DC80C6716A}" presName="rootConnector" presStyleLbl="node3" presStyleIdx="4" presStyleCnt="6"/>
      <dgm:spPr/>
    </dgm:pt>
    <dgm:pt modelId="{AF08564D-B9EB-4BDB-8CED-E72ECC339825}" type="pres">
      <dgm:prSet presAssocID="{5E7F2726-6F27-421A-999E-07DC80C6716A}" presName="hierChild4" presStyleCnt="0"/>
      <dgm:spPr/>
    </dgm:pt>
    <dgm:pt modelId="{2F29FB55-B66B-436A-9574-E75C9AB89E0C}" type="pres">
      <dgm:prSet presAssocID="{5E7F2726-6F27-421A-999E-07DC80C6716A}" presName="hierChild5" presStyleCnt="0"/>
      <dgm:spPr/>
    </dgm:pt>
    <dgm:pt modelId="{7F3A2447-0F56-4E40-92D5-6A5E64D52954}" type="pres">
      <dgm:prSet presAssocID="{F2FC6228-8D8F-4AD9-91EE-0D6D184C9C14}" presName="Name37" presStyleLbl="parChTrans1D3" presStyleIdx="5" presStyleCnt="6"/>
      <dgm:spPr/>
    </dgm:pt>
    <dgm:pt modelId="{1D72868C-8A2D-409E-A8BA-47774AC71B5B}" type="pres">
      <dgm:prSet presAssocID="{DCA95B13-A33E-4155-B683-3706B1886A98}" presName="hierRoot2" presStyleCnt="0">
        <dgm:presLayoutVars>
          <dgm:hierBranch val="init"/>
        </dgm:presLayoutVars>
      </dgm:prSet>
      <dgm:spPr/>
    </dgm:pt>
    <dgm:pt modelId="{930D18A6-F062-4066-84D6-751519C5299C}" type="pres">
      <dgm:prSet presAssocID="{DCA95B13-A33E-4155-B683-3706B1886A98}" presName="rootComposite" presStyleCnt="0"/>
      <dgm:spPr/>
    </dgm:pt>
    <dgm:pt modelId="{5DEB4C64-AEFD-4AEC-A2B1-998BF8146869}" type="pres">
      <dgm:prSet presAssocID="{DCA95B13-A33E-4155-B683-3706B1886A98}" presName="rootText" presStyleLbl="node3" presStyleIdx="5" presStyleCnt="6">
        <dgm:presLayoutVars>
          <dgm:chPref val="3"/>
        </dgm:presLayoutVars>
      </dgm:prSet>
      <dgm:spPr/>
    </dgm:pt>
    <dgm:pt modelId="{3C5AF14E-BB92-4F99-BA95-04160A6FC442}" type="pres">
      <dgm:prSet presAssocID="{DCA95B13-A33E-4155-B683-3706B1886A98}" presName="rootConnector" presStyleLbl="node3" presStyleIdx="5" presStyleCnt="6"/>
      <dgm:spPr/>
    </dgm:pt>
    <dgm:pt modelId="{F9D5AF21-B9D4-4C79-AC40-A94E26E52735}" type="pres">
      <dgm:prSet presAssocID="{DCA95B13-A33E-4155-B683-3706B1886A98}" presName="hierChild4" presStyleCnt="0"/>
      <dgm:spPr/>
    </dgm:pt>
    <dgm:pt modelId="{99B01EBC-DB7B-4354-9262-FF64ED249FD1}" type="pres">
      <dgm:prSet presAssocID="{DCA95B13-A33E-4155-B683-3706B1886A98}" presName="hierChild5" presStyleCnt="0"/>
      <dgm:spPr/>
    </dgm:pt>
    <dgm:pt modelId="{B9C3F5EB-57FF-4E55-ADDD-151620FCCC79}" type="pres">
      <dgm:prSet presAssocID="{75FFFFFB-B84B-4404-B538-BCA8CBCCF962}" presName="hierChild5" presStyleCnt="0"/>
      <dgm:spPr/>
    </dgm:pt>
    <dgm:pt modelId="{B5BE250D-F24F-4256-974A-1841F05A434F}" type="pres">
      <dgm:prSet presAssocID="{3E22403F-5A53-429D-8F4D-6BBCA5CE3A02}" presName="hierChild3" presStyleCnt="0"/>
      <dgm:spPr/>
    </dgm:pt>
  </dgm:ptLst>
  <dgm:cxnLst>
    <dgm:cxn modelId="{E0F6F201-AF52-4766-8D4E-9E62A18CD8B9}" type="presOf" srcId="{F2FC6228-8D8F-4AD9-91EE-0D6D184C9C14}" destId="{7F3A2447-0F56-4E40-92D5-6A5E64D52954}" srcOrd="0" destOrd="0" presId="urn:microsoft.com/office/officeart/2005/8/layout/orgChart1"/>
    <dgm:cxn modelId="{F9293005-99E7-4C67-A1DD-DACD473AE05D}" type="presOf" srcId="{4A91EC32-2D8B-4F27-AA2F-9D032CBFFC16}" destId="{12043DDF-AE23-4D53-B374-DA5AA39B05E9}" srcOrd="0" destOrd="0" presId="urn:microsoft.com/office/officeart/2005/8/layout/orgChart1"/>
    <dgm:cxn modelId="{5511A205-D34E-4A15-B34A-229BBA0799CE}" type="presOf" srcId="{415237AF-F4C8-4CA0-AC2A-B713C87AEA4D}" destId="{4AB2CFB6-AB7B-4AB9-9FA7-A42616D868A3}" srcOrd="1" destOrd="0" presId="urn:microsoft.com/office/officeart/2005/8/layout/orgChart1"/>
    <dgm:cxn modelId="{8522AE0D-89C2-4FAD-8B00-1EC7395B71D9}" type="presOf" srcId="{415237AF-F4C8-4CA0-AC2A-B713C87AEA4D}" destId="{D133CB35-ECF6-47D7-B2ED-7BD5276A64B2}" srcOrd="0" destOrd="0" presId="urn:microsoft.com/office/officeart/2005/8/layout/orgChart1"/>
    <dgm:cxn modelId="{53DFD50D-894E-4FAB-B34D-8FC7C9B0A9C1}" type="presOf" srcId="{C4EFAB99-466E-4058-BB94-DF18E320E465}" destId="{3FE69E94-758B-4F4F-9403-852E33A1339E}" srcOrd="0" destOrd="0" presId="urn:microsoft.com/office/officeart/2005/8/layout/orgChart1"/>
    <dgm:cxn modelId="{C175760E-B41E-4ADC-892C-6FF9D866D256}" srcId="{E734A53A-080F-4050-9430-37ACA546B3E1}" destId="{3E22403F-5A53-429D-8F4D-6BBCA5CE3A02}" srcOrd="0" destOrd="0" parTransId="{9BD4F610-5843-4124-A20F-C8F6BC4FC393}" sibTransId="{87523B6E-C213-4412-90A5-45CAD198041D}"/>
    <dgm:cxn modelId="{0ED36916-10D9-4784-8603-FBF5DC5DE93D}" srcId="{27C5A206-B89A-4003-9BA2-8E365F82C7D7}" destId="{A6790DDD-7B8A-468D-BED3-1D02D7695F19}" srcOrd="1" destOrd="0" parTransId="{C4EFAB99-466E-4058-BB94-DF18E320E465}" sibTransId="{B3716644-EAEF-4C9E-995B-7DB2EEB0C970}"/>
    <dgm:cxn modelId="{10BC751B-B5E2-4A6B-95AF-3F5028BA27C0}" srcId="{3E22403F-5A53-429D-8F4D-6BBCA5CE3A02}" destId="{3075307A-B26F-46A6-8386-A5622C1C71F8}" srcOrd="0" destOrd="0" parTransId="{08FBC059-A91F-4D68-B43E-625670008FDA}" sibTransId="{1E581D35-1936-48E4-8699-5239D0EACE14}"/>
    <dgm:cxn modelId="{560D6323-5004-4C62-8092-5EF28768826E}" type="presOf" srcId="{75FFFFFB-B84B-4404-B538-BCA8CBCCF962}" destId="{279EDC2F-5E9A-4B7F-9F93-6F3B47192764}" srcOrd="1" destOrd="0" presId="urn:microsoft.com/office/officeart/2005/8/layout/orgChart1"/>
    <dgm:cxn modelId="{71B7272A-E316-42D3-96BA-DBEBB1EF3DC2}" type="presOf" srcId="{2DBC9C4C-51A6-4E5D-AE17-FD13A56BF326}" destId="{85EA39A6-064C-43FD-953F-8E559D2F9D22}" srcOrd="0" destOrd="0" presId="urn:microsoft.com/office/officeart/2005/8/layout/orgChart1"/>
    <dgm:cxn modelId="{47A3362C-D170-4BC6-8D85-E0F9F3B68D0E}" type="presOf" srcId="{27C5A206-B89A-4003-9BA2-8E365F82C7D7}" destId="{9AF7F37C-10CA-46CF-8EA4-385C2ABE3043}" srcOrd="0" destOrd="0" presId="urn:microsoft.com/office/officeart/2005/8/layout/orgChart1"/>
    <dgm:cxn modelId="{10B8AF35-9D13-4FFE-A21D-5F5F7ABB68ED}" type="presOf" srcId="{27C5A206-B89A-4003-9BA2-8E365F82C7D7}" destId="{3594B619-0707-49F4-9D22-08E952DC7268}" srcOrd="1" destOrd="0" presId="urn:microsoft.com/office/officeart/2005/8/layout/orgChart1"/>
    <dgm:cxn modelId="{6CB97036-58B1-459E-BA18-568BACD13FB3}" type="presOf" srcId="{4388EF2C-2AEF-4A24-892E-A5A65E28DF9D}" destId="{BA33C98E-EC28-46CB-9ECC-691A40ED85D4}" srcOrd="0" destOrd="0" presId="urn:microsoft.com/office/officeart/2005/8/layout/orgChart1"/>
    <dgm:cxn modelId="{5112553B-8DD2-48D7-BEC0-6F56866BB5C3}" type="presOf" srcId="{A1263B93-7900-41D6-961A-34A0541A61E9}" destId="{F2D274FC-C401-45D9-8B66-25B8B81C5277}" srcOrd="0" destOrd="0" presId="urn:microsoft.com/office/officeart/2005/8/layout/orgChart1"/>
    <dgm:cxn modelId="{0F0F5264-C049-4D63-8F11-CB71B63F0F77}" type="presOf" srcId="{DCA95B13-A33E-4155-B683-3706B1886A98}" destId="{5DEB4C64-AEFD-4AEC-A2B1-998BF8146869}" srcOrd="0" destOrd="0" presId="urn:microsoft.com/office/officeart/2005/8/layout/orgChart1"/>
    <dgm:cxn modelId="{9F6A314B-15F5-4500-ACA1-539A524B9882}" srcId="{3E22403F-5A53-429D-8F4D-6BBCA5CE3A02}" destId="{27C5A206-B89A-4003-9BA2-8E365F82C7D7}" srcOrd="1" destOrd="0" parTransId="{2DBC9C4C-51A6-4E5D-AE17-FD13A56BF326}" sibTransId="{2714AB81-841B-4807-9AA9-ACDA670D06B8}"/>
    <dgm:cxn modelId="{CF5C1A6C-2FA5-4FCF-9E34-7B13D30E415F}" type="presOf" srcId="{3E22403F-5A53-429D-8F4D-6BBCA5CE3A02}" destId="{899BAB28-38AA-4654-BC41-BA094DA0EA9F}" srcOrd="1" destOrd="0" presId="urn:microsoft.com/office/officeart/2005/8/layout/orgChart1"/>
    <dgm:cxn modelId="{B262A552-6145-4C97-862F-9DC0B83C3FB0}" srcId="{3075307A-B26F-46A6-8386-A5622C1C71F8}" destId="{7D468AB0-AFC7-40CA-AA35-80B7B2A09908}" srcOrd="1" destOrd="0" parTransId="{4A91EC32-2D8B-4F27-AA2F-9D032CBFFC16}" sibTransId="{89484338-11CB-4A23-8BD9-17F87167993D}"/>
    <dgm:cxn modelId="{333EB972-835A-41A8-9246-1281CAF18B70}" type="presOf" srcId="{993FF73E-0EC5-4685-912B-F7C0DDB592C1}" destId="{7C8A1CBD-C99A-41E4-AD44-F712611087D8}" srcOrd="0" destOrd="0" presId="urn:microsoft.com/office/officeart/2005/8/layout/orgChart1"/>
    <dgm:cxn modelId="{FBD06074-58D5-4A9B-9AC1-FDD82602BD0A}" type="presOf" srcId="{08FBC059-A91F-4D68-B43E-625670008FDA}" destId="{DAD4D3D9-E54B-443C-BE90-3F4BCF1C9F36}" srcOrd="0" destOrd="0" presId="urn:microsoft.com/office/officeart/2005/8/layout/orgChart1"/>
    <dgm:cxn modelId="{93277974-20C2-4213-A829-1093D15C0C36}" type="presOf" srcId="{0254E04C-6337-43CB-B903-2AEAF20B5ADC}" destId="{D362A95B-DD90-495F-9FB4-B30FC3A7A562}" srcOrd="0" destOrd="0" presId="urn:microsoft.com/office/officeart/2005/8/layout/orgChart1"/>
    <dgm:cxn modelId="{EFD68875-516C-4FDB-8E8B-A12C95BD136D}" srcId="{3E22403F-5A53-429D-8F4D-6BBCA5CE3A02}" destId="{75FFFFFB-B84B-4404-B538-BCA8CBCCF962}" srcOrd="2" destOrd="0" parTransId="{0254E04C-6337-43CB-B903-2AEAF20B5ADC}" sibTransId="{EC202674-39B7-48B7-8034-64A5966EFB4A}"/>
    <dgm:cxn modelId="{7E956658-D8A3-4215-ABB5-D2025B8C1A63}" type="presOf" srcId="{3E22403F-5A53-429D-8F4D-6BBCA5CE3A02}" destId="{0F0EAB14-A63B-4B3A-B644-B76C11A36BFA}" srcOrd="0" destOrd="0" presId="urn:microsoft.com/office/officeart/2005/8/layout/orgChart1"/>
    <dgm:cxn modelId="{0D1B4E7D-A567-4E0D-9B35-65A4D0710B0E}" type="presOf" srcId="{DCA95B13-A33E-4155-B683-3706B1886A98}" destId="{3C5AF14E-BB92-4F99-BA95-04160A6FC442}" srcOrd="1" destOrd="0" presId="urn:microsoft.com/office/officeart/2005/8/layout/orgChart1"/>
    <dgm:cxn modelId="{38F8A67D-2E69-4755-BA43-501634490908}" type="presOf" srcId="{A6790DDD-7B8A-468D-BED3-1D02D7695F19}" destId="{D560927F-F16D-4E8C-BD85-9C8ED448FDED}" srcOrd="1" destOrd="0" presId="urn:microsoft.com/office/officeart/2005/8/layout/orgChart1"/>
    <dgm:cxn modelId="{9E8BB07E-F31A-47B2-BB66-7AB12FF8C71E}" type="presOf" srcId="{7D468AB0-AFC7-40CA-AA35-80B7B2A09908}" destId="{2721A291-C4A7-422B-B9E2-D0E2562EF11F}" srcOrd="1" destOrd="0" presId="urn:microsoft.com/office/officeart/2005/8/layout/orgChart1"/>
    <dgm:cxn modelId="{069AF07E-4329-4B09-848C-841C3A2B95CA}" type="presOf" srcId="{75FFFFFB-B84B-4404-B538-BCA8CBCCF962}" destId="{BB38EE2B-D12D-4830-BE6A-2A8B39B6C415}" srcOrd="0" destOrd="0" presId="urn:microsoft.com/office/officeart/2005/8/layout/orgChart1"/>
    <dgm:cxn modelId="{FFF67E8B-70D9-4AA9-AEA6-B82600C8E907}" type="presOf" srcId="{53A7BB08-620E-40E0-9ADA-BBFB5C67C811}" destId="{6C2578DD-694E-4D02-87BB-5D5C417963C4}" srcOrd="0" destOrd="0" presId="urn:microsoft.com/office/officeart/2005/8/layout/orgChart1"/>
    <dgm:cxn modelId="{A903AA8F-C762-469B-B4CC-058DD31F570F}" type="presOf" srcId="{993FF73E-0EC5-4685-912B-F7C0DDB592C1}" destId="{6C74A651-8F31-4BD9-BC01-7A92E13444E6}" srcOrd="1" destOrd="0" presId="urn:microsoft.com/office/officeart/2005/8/layout/orgChart1"/>
    <dgm:cxn modelId="{E721B29F-3285-4446-B971-4B24E01298C2}" srcId="{27C5A206-B89A-4003-9BA2-8E365F82C7D7}" destId="{993FF73E-0EC5-4685-912B-F7C0DDB592C1}" srcOrd="0" destOrd="0" parTransId="{53A7BB08-620E-40E0-9ADA-BBFB5C67C811}" sibTransId="{A8760F76-A85E-4536-9EF4-B35EADA0C62A}"/>
    <dgm:cxn modelId="{B60DA5B1-4520-4B64-8AE8-0DB34C922CCC}" srcId="{75FFFFFB-B84B-4404-B538-BCA8CBCCF962}" destId="{DCA95B13-A33E-4155-B683-3706B1886A98}" srcOrd="1" destOrd="0" parTransId="{F2FC6228-8D8F-4AD9-91EE-0D6D184C9C14}" sibTransId="{AB5AC413-3B0C-43A6-8B67-956EA2DFF595}"/>
    <dgm:cxn modelId="{D1A0FAB5-6C2E-4A55-8004-B1D268BF0C84}" type="presOf" srcId="{A6790DDD-7B8A-468D-BED3-1D02D7695F19}" destId="{7BACC6F3-978B-4048-A8F9-0EFC86D0415C}" srcOrd="0" destOrd="0" presId="urn:microsoft.com/office/officeart/2005/8/layout/orgChart1"/>
    <dgm:cxn modelId="{1DA1A6B8-AD35-4B6B-BBA4-5AB0F2C906D7}" srcId="{75FFFFFB-B84B-4404-B538-BCA8CBCCF962}" destId="{5E7F2726-6F27-421A-999E-07DC80C6716A}" srcOrd="0" destOrd="0" parTransId="{A1263B93-7900-41D6-961A-34A0541A61E9}" sibTransId="{2424E7D0-5F96-413F-B650-996D17B58E79}"/>
    <dgm:cxn modelId="{3273CDC4-7719-44AC-A164-38D33E0FAD5B}" srcId="{3075307A-B26F-46A6-8386-A5622C1C71F8}" destId="{415237AF-F4C8-4CA0-AC2A-B713C87AEA4D}" srcOrd="0" destOrd="0" parTransId="{4388EF2C-2AEF-4A24-892E-A5A65E28DF9D}" sibTransId="{67B7ACB5-17B3-49A7-BE26-C4C3B64C782C}"/>
    <dgm:cxn modelId="{FA204ECC-A686-4994-B188-67A2C4713E0C}" type="presOf" srcId="{3075307A-B26F-46A6-8386-A5622C1C71F8}" destId="{8CCECC24-918B-4FFC-8EC3-7C7FDE24BBDD}" srcOrd="1" destOrd="0" presId="urn:microsoft.com/office/officeart/2005/8/layout/orgChart1"/>
    <dgm:cxn modelId="{B18828D4-518E-4AC5-B97F-4B5DEB45763C}" type="presOf" srcId="{3075307A-B26F-46A6-8386-A5622C1C71F8}" destId="{23181DFF-7C12-4ACF-A01E-2C7BAB823719}" srcOrd="0" destOrd="0" presId="urn:microsoft.com/office/officeart/2005/8/layout/orgChart1"/>
    <dgm:cxn modelId="{B4A9A1D8-CD3D-4BC2-B06D-E1F4C9186881}" type="presOf" srcId="{E734A53A-080F-4050-9430-37ACA546B3E1}" destId="{5E9873C2-CDF8-4C6D-B174-D5B8CB6BF142}" srcOrd="0" destOrd="0" presId="urn:microsoft.com/office/officeart/2005/8/layout/orgChart1"/>
    <dgm:cxn modelId="{AE4106E0-B8E3-49A2-B9D3-8066DD05AC5F}" type="presOf" srcId="{5E7F2726-6F27-421A-999E-07DC80C6716A}" destId="{3EFB8D3D-3437-4B78-8243-0FBD5350B5E4}" srcOrd="1" destOrd="0" presId="urn:microsoft.com/office/officeart/2005/8/layout/orgChart1"/>
    <dgm:cxn modelId="{BDAFE7E9-2C21-48A5-9EE2-C40D04FFFB96}" type="presOf" srcId="{7D468AB0-AFC7-40CA-AA35-80B7B2A09908}" destId="{1E7CA38A-EBEB-42F4-922B-3D74DDB23364}" srcOrd="0" destOrd="0" presId="urn:microsoft.com/office/officeart/2005/8/layout/orgChart1"/>
    <dgm:cxn modelId="{0B0D33FD-4630-4C56-B3FC-F090329A7F08}" type="presOf" srcId="{5E7F2726-6F27-421A-999E-07DC80C6716A}" destId="{3D55472A-8C45-4FAF-8A6F-5D2E4E518E94}" srcOrd="0" destOrd="0" presId="urn:microsoft.com/office/officeart/2005/8/layout/orgChart1"/>
    <dgm:cxn modelId="{D007FD31-3660-48E1-8534-16749A3FDDD8}" type="presParOf" srcId="{5E9873C2-CDF8-4C6D-B174-D5B8CB6BF142}" destId="{FDBFE07F-797A-46E0-9AAB-135445308D22}" srcOrd="0" destOrd="0" presId="urn:microsoft.com/office/officeart/2005/8/layout/orgChart1"/>
    <dgm:cxn modelId="{2943B47D-4CB1-4B5A-8084-5DC4E2DCCE55}" type="presParOf" srcId="{FDBFE07F-797A-46E0-9AAB-135445308D22}" destId="{A46A842F-6593-4991-8954-24E1082B8681}" srcOrd="0" destOrd="0" presId="urn:microsoft.com/office/officeart/2005/8/layout/orgChart1"/>
    <dgm:cxn modelId="{A5CBDECE-7274-41E2-BAE5-E1964B936FE7}" type="presParOf" srcId="{A46A842F-6593-4991-8954-24E1082B8681}" destId="{0F0EAB14-A63B-4B3A-B644-B76C11A36BFA}" srcOrd="0" destOrd="0" presId="urn:microsoft.com/office/officeart/2005/8/layout/orgChart1"/>
    <dgm:cxn modelId="{5F2A07B7-BC46-497A-BDD8-98D202C1DFB2}" type="presParOf" srcId="{A46A842F-6593-4991-8954-24E1082B8681}" destId="{899BAB28-38AA-4654-BC41-BA094DA0EA9F}" srcOrd="1" destOrd="0" presId="urn:microsoft.com/office/officeart/2005/8/layout/orgChart1"/>
    <dgm:cxn modelId="{4AF34F46-65EA-4F6E-A27D-32F8DF00A3AF}" type="presParOf" srcId="{FDBFE07F-797A-46E0-9AAB-135445308D22}" destId="{AD491B08-BB1B-4ECF-A655-859CE51462ED}" srcOrd="1" destOrd="0" presId="urn:microsoft.com/office/officeart/2005/8/layout/orgChart1"/>
    <dgm:cxn modelId="{EA474D64-6E3C-4D47-8157-E3279DED5D3A}" type="presParOf" srcId="{AD491B08-BB1B-4ECF-A655-859CE51462ED}" destId="{DAD4D3D9-E54B-443C-BE90-3F4BCF1C9F36}" srcOrd="0" destOrd="0" presId="urn:microsoft.com/office/officeart/2005/8/layout/orgChart1"/>
    <dgm:cxn modelId="{4B911D74-0B76-45F6-8E9E-7D43FBAC06A5}" type="presParOf" srcId="{AD491B08-BB1B-4ECF-A655-859CE51462ED}" destId="{12B4C97F-7D68-4FCA-A277-927DF317670A}" srcOrd="1" destOrd="0" presId="urn:microsoft.com/office/officeart/2005/8/layout/orgChart1"/>
    <dgm:cxn modelId="{315AF738-9DE9-4680-99B4-BD1E7A356E7E}" type="presParOf" srcId="{12B4C97F-7D68-4FCA-A277-927DF317670A}" destId="{80130C08-418D-47E3-8E28-3DC8AD0B65A1}" srcOrd="0" destOrd="0" presId="urn:microsoft.com/office/officeart/2005/8/layout/orgChart1"/>
    <dgm:cxn modelId="{B5D642B2-EC0C-477F-B998-C226D658F77C}" type="presParOf" srcId="{80130C08-418D-47E3-8E28-3DC8AD0B65A1}" destId="{23181DFF-7C12-4ACF-A01E-2C7BAB823719}" srcOrd="0" destOrd="0" presId="urn:microsoft.com/office/officeart/2005/8/layout/orgChart1"/>
    <dgm:cxn modelId="{BCBDDEBB-B8AA-40B0-89BD-E3EBC391DB29}" type="presParOf" srcId="{80130C08-418D-47E3-8E28-3DC8AD0B65A1}" destId="{8CCECC24-918B-4FFC-8EC3-7C7FDE24BBDD}" srcOrd="1" destOrd="0" presId="urn:microsoft.com/office/officeart/2005/8/layout/orgChart1"/>
    <dgm:cxn modelId="{70562ADA-EFB5-46E9-9A4A-CC98747421C0}" type="presParOf" srcId="{12B4C97F-7D68-4FCA-A277-927DF317670A}" destId="{F70CB896-F4DE-43CC-A78E-29BD44FAD01B}" srcOrd="1" destOrd="0" presId="urn:microsoft.com/office/officeart/2005/8/layout/orgChart1"/>
    <dgm:cxn modelId="{C3A62CD8-8229-4844-B76B-0683C52F3D2E}" type="presParOf" srcId="{F70CB896-F4DE-43CC-A78E-29BD44FAD01B}" destId="{BA33C98E-EC28-46CB-9ECC-691A40ED85D4}" srcOrd="0" destOrd="0" presId="urn:microsoft.com/office/officeart/2005/8/layout/orgChart1"/>
    <dgm:cxn modelId="{635BEFF0-C26A-4871-ABF6-EB0B18A51BA8}" type="presParOf" srcId="{F70CB896-F4DE-43CC-A78E-29BD44FAD01B}" destId="{F01C3C08-176A-4AFC-8BD3-176ACC07FDD5}" srcOrd="1" destOrd="0" presId="urn:microsoft.com/office/officeart/2005/8/layout/orgChart1"/>
    <dgm:cxn modelId="{981BBDFA-F391-4310-8E70-732CED31F866}" type="presParOf" srcId="{F01C3C08-176A-4AFC-8BD3-176ACC07FDD5}" destId="{F640B485-5CB9-466E-A626-7090D2C8E291}" srcOrd="0" destOrd="0" presId="urn:microsoft.com/office/officeart/2005/8/layout/orgChart1"/>
    <dgm:cxn modelId="{62555977-8CE8-496F-ACF5-5BC9B1043930}" type="presParOf" srcId="{F640B485-5CB9-466E-A626-7090D2C8E291}" destId="{D133CB35-ECF6-47D7-B2ED-7BD5276A64B2}" srcOrd="0" destOrd="0" presId="urn:microsoft.com/office/officeart/2005/8/layout/orgChart1"/>
    <dgm:cxn modelId="{C48A67F3-2762-4A59-B3E1-160D577C67BA}" type="presParOf" srcId="{F640B485-5CB9-466E-A626-7090D2C8E291}" destId="{4AB2CFB6-AB7B-4AB9-9FA7-A42616D868A3}" srcOrd="1" destOrd="0" presId="urn:microsoft.com/office/officeart/2005/8/layout/orgChart1"/>
    <dgm:cxn modelId="{0C759661-0E15-4D91-8182-FDE963731043}" type="presParOf" srcId="{F01C3C08-176A-4AFC-8BD3-176ACC07FDD5}" destId="{3FAF6E5F-9DED-4CDF-A78B-D9C97E43B9F7}" srcOrd="1" destOrd="0" presId="urn:microsoft.com/office/officeart/2005/8/layout/orgChart1"/>
    <dgm:cxn modelId="{12B72AAE-A4BD-4EDF-B8D1-0DB3FD761691}" type="presParOf" srcId="{F01C3C08-176A-4AFC-8BD3-176ACC07FDD5}" destId="{5D3784F4-4C2A-43F3-A2DF-C400D4A41A04}" srcOrd="2" destOrd="0" presId="urn:microsoft.com/office/officeart/2005/8/layout/orgChart1"/>
    <dgm:cxn modelId="{EB1D2B8C-DD85-427E-92EB-8072C53F1ADD}" type="presParOf" srcId="{F70CB896-F4DE-43CC-A78E-29BD44FAD01B}" destId="{12043DDF-AE23-4D53-B374-DA5AA39B05E9}" srcOrd="2" destOrd="0" presId="urn:microsoft.com/office/officeart/2005/8/layout/orgChart1"/>
    <dgm:cxn modelId="{B5AD9DC2-82B1-41B2-ABA3-998626FB43B3}" type="presParOf" srcId="{F70CB896-F4DE-43CC-A78E-29BD44FAD01B}" destId="{5154D4A8-D513-4C3F-A015-6C300E524AA3}" srcOrd="3" destOrd="0" presId="urn:microsoft.com/office/officeart/2005/8/layout/orgChart1"/>
    <dgm:cxn modelId="{5476B312-2154-4AD9-8B34-B159FC265173}" type="presParOf" srcId="{5154D4A8-D513-4C3F-A015-6C300E524AA3}" destId="{4E60AC02-4614-4AF4-857E-F59C4A0ED4E8}" srcOrd="0" destOrd="0" presId="urn:microsoft.com/office/officeart/2005/8/layout/orgChart1"/>
    <dgm:cxn modelId="{8401F0C0-99FF-42CC-92B7-C3D25A5283D4}" type="presParOf" srcId="{4E60AC02-4614-4AF4-857E-F59C4A0ED4E8}" destId="{1E7CA38A-EBEB-42F4-922B-3D74DDB23364}" srcOrd="0" destOrd="0" presId="urn:microsoft.com/office/officeart/2005/8/layout/orgChart1"/>
    <dgm:cxn modelId="{D424EB2C-2398-48CC-814F-B6671A1DCA7F}" type="presParOf" srcId="{4E60AC02-4614-4AF4-857E-F59C4A0ED4E8}" destId="{2721A291-C4A7-422B-B9E2-D0E2562EF11F}" srcOrd="1" destOrd="0" presId="urn:microsoft.com/office/officeart/2005/8/layout/orgChart1"/>
    <dgm:cxn modelId="{96A1824B-FADD-43F5-908A-E03DB6CC5159}" type="presParOf" srcId="{5154D4A8-D513-4C3F-A015-6C300E524AA3}" destId="{4FB20E4E-6463-47DD-8556-848EC1C32C0A}" srcOrd="1" destOrd="0" presId="urn:microsoft.com/office/officeart/2005/8/layout/orgChart1"/>
    <dgm:cxn modelId="{6043E09D-490B-4992-A785-D38E8B5F6092}" type="presParOf" srcId="{5154D4A8-D513-4C3F-A015-6C300E524AA3}" destId="{94E74AA6-6B92-41AF-A4E1-61CE67ADE482}" srcOrd="2" destOrd="0" presId="urn:microsoft.com/office/officeart/2005/8/layout/orgChart1"/>
    <dgm:cxn modelId="{7DE5CFAF-C6FD-41A3-9517-1FF333E4608F}" type="presParOf" srcId="{12B4C97F-7D68-4FCA-A277-927DF317670A}" destId="{F6518641-6E9B-45AC-97F8-D265BCE4786C}" srcOrd="2" destOrd="0" presId="urn:microsoft.com/office/officeart/2005/8/layout/orgChart1"/>
    <dgm:cxn modelId="{3EC84F1B-B761-4DEC-8B69-0DB1C68F8DEC}" type="presParOf" srcId="{AD491B08-BB1B-4ECF-A655-859CE51462ED}" destId="{85EA39A6-064C-43FD-953F-8E559D2F9D22}" srcOrd="2" destOrd="0" presId="urn:microsoft.com/office/officeart/2005/8/layout/orgChart1"/>
    <dgm:cxn modelId="{763A2220-41CC-45DC-89B2-15467E73501A}" type="presParOf" srcId="{AD491B08-BB1B-4ECF-A655-859CE51462ED}" destId="{AD1A616B-F6F3-41F5-9D69-5AF70830A1A7}" srcOrd="3" destOrd="0" presId="urn:microsoft.com/office/officeart/2005/8/layout/orgChart1"/>
    <dgm:cxn modelId="{532832A5-E331-4840-B7B3-1BB5A99CBDB0}" type="presParOf" srcId="{AD1A616B-F6F3-41F5-9D69-5AF70830A1A7}" destId="{3F01BA8D-A30B-47A7-8331-5449A6893163}" srcOrd="0" destOrd="0" presId="urn:microsoft.com/office/officeart/2005/8/layout/orgChart1"/>
    <dgm:cxn modelId="{5AFE51F1-1DE7-4C69-856E-01FAF60111AE}" type="presParOf" srcId="{3F01BA8D-A30B-47A7-8331-5449A6893163}" destId="{9AF7F37C-10CA-46CF-8EA4-385C2ABE3043}" srcOrd="0" destOrd="0" presId="urn:microsoft.com/office/officeart/2005/8/layout/orgChart1"/>
    <dgm:cxn modelId="{AE6858D8-BC8E-4CB1-A362-111B558E9326}" type="presParOf" srcId="{3F01BA8D-A30B-47A7-8331-5449A6893163}" destId="{3594B619-0707-49F4-9D22-08E952DC7268}" srcOrd="1" destOrd="0" presId="urn:microsoft.com/office/officeart/2005/8/layout/orgChart1"/>
    <dgm:cxn modelId="{BDD5F4A6-EF21-4850-9D5E-EBC1BEE4CDAE}" type="presParOf" srcId="{AD1A616B-F6F3-41F5-9D69-5AF70830A1A7}" destId="{3C981362-0646-4492-BB3F-55D252CB80F6}" srcOrd="1" destOrd="0" presId="urn:microsoft.com/office/officeart/2005/8/layout/orgChart1"/>
    <dgm:cxn modelId="{1C1F2073-604C-4E98-97A2-8679159B9E33}" type="presParOf" srcId="{3C981362-0646-4492-BB3F-55D252CB80F6}" destId="{6C2578DD-694E-4D02-87BB-5D5C417963C4}" srcOrd="0" destOrd="0" presId="urn:microsoft.com/office/officeart/2005/8/layout/orgChart1"/>
    <dgm:cxn modelId="{27804347-B467-4D10-B173-FF58160040E0}" type="presParOf" srcId="{3C981362-0646-4492-BB3F-55D252CB80F6}" destId="{C1ADF2FC-F9ED-40A4-97B0-F50690B5A42E}" srcOrd="1" destOrd="0" presId="urn:microsoft.com/office/officeart/2005/8/layout/orgChart1"/>
    <dgm:cxn modelId="{AA5FC178-52CB-47CE-BB7F-F5C1ADDD2264}" type="presParOf" srcId="{C1ADF2FC-F9ED-40A4-97B0-F50690B5A42E}" destId="{25AF5834-9642-4B4B-AFBC-B387936F6D71}" srcOrd="0" destOrd="0" presId="urn:microsoft.com/office/officeart/2005/8/layout/orgChart1"/>
    <dgm:cxn modelId="{69166753-C0C9-4DB3-BD72-03724DED5791}" type="presParOf" srcId="{25AF5834-9642-4B4B-AFBC-B387936F6D71}" destId="{7C8A1CBD-C99A-41E4-AD44-F712611087D8}" srcOrd="0" destOrd="0" presId="urn:microsoft.com/office/officeart/2005/8/layout/orgChart1"/>
    <dgm:cxn modelId="{D06B6EF2-AE37-4F76-8325-4CA2C7C4CE60}" type="presParOf" srcId="{25AF5834-9642-4B4B-AFBC-B387936F6D71}" destId="{6C74A651-8F31-4BD9-BC01-7A92E13444E6}" srcOrd="1" destOrd="0" presId="urn:microsoft.com/office/officeart/2005/8/layout/orgChart1"/>
    <dgm:cxn modelId="{ECA6F912-0015-4054-A8F4-CF2812415CA6}" type="presParOf" srcId="{C1ADF2FC-F9ED-40A4-97B0-F50690B5A42E}" destId="{FC2B1457-54C6-4B42-B17C-B014372DED14}" srcOrd="1" destOrd="0" presId="urn:microsoft.com/office/officeart/2005/8/layout/orgChart1"/>
    <dgm:cxn modelId="{E29E1849-35B7-43B5-947F-6179BA2ED99A}" type="presParOf" srcId="{C1ADF2FC-F9ED-40A4-97B0-F50690B5A42E}" destId="{DA4BC713-E8DD-48D0-9ED7-4F03B19A0C20}" srcOrd="2" destOrd="0" presId="urn:microsoft.com/office/officeart/2005/8/layout/orgChart1"/>
    <dgm:cxn modelId="{45FD8E50-6BC2-4D90-8B68-E4171996D668}" type="presParOf" srcId="{3C981362-0646-4492-BB3F-55D252CB80F6}" destId="{3FE69E94-758B-4F4F-9403-852E33A1339E}" srcOrd="2" destOrd="0" presId="urn:microsoft.com/office/officeart/2005/8/layout/orgChart1"/>
    <dgm:cxn modelId="{E93FEF0E-2238-4DF3-9F97-7AC25770FE97}" type="presParOf" srcId="{3C981362-0646-4492-BB3F-55D252CB80F6}" destId="{0B02D8F7-1BD4-4F36-927F-2632AB76D958}" srcOrd="3" destOrd="0" presId="urn:microsoft.com/office/officeart/2005/8/layout/orgChart1"/>
    <dgm:cxn modelId="{85A6B23B-E79D-4B12-8EAA-CD3CD04682FA}" type="presParOf" srcId="{0B02D8F7-1BD4-4F36-927F-2632AB76D958}" destId="{183971BA-0520-4B94-96E8-723CC86207FE}" srcOrd="0" destOrd="0" presId="urn:microsoft.com/office/officeart/2005/8/layout/orgChart1"/>
    <dgm:cxn modelId="{412F8C48-84F7-4BFF-9922-665408FFABD2}" type="presParOf" srcId="{183971BA-0520-4B94-96E8-723CC86207FE}" destId="{7BACC6F3-978B-4048-A8F9-0EFC86D0415C}" srcOrd="0" destOrd="0" presId="urn:microsoft.com/office/officeart/2005/8/layout/orgChart1"/>
    <dgm:cxn modelId="{144450EC-F259-441C-91E4-02334F404085}" type="presParOf" srcId="{183971BA-0520-4B94-96E8-723CC86207FE}" destId="{D560927F-F16D-4E8C-BD85-9C8ED448FDED}" srcOrd="1" destOrd="0" presId="urn:microsoft.com/office/officeart/2005/8/layout/orgChart1"/>
    <dgm:cxn modelId="{218C9C04-43F6-4DCC-BB0A-0A630510EA3F}" type="presParOf" srcId="{0B02D8F7-1BD4-4F36-927F-2632AB76D958}" destId="{C9D4A95F-526B-4FF0-A7FA-E869A92A01DD}" srcOrd="1" destOrd="0" presId="urn:microsoft.com/office/officeart/2005/8/layout/orgChart1"/>
    <dgm:cxn modelId="{D89995BB-25D4-426C-B36B-3C635FC638CD}" type="presParOf" srcId="{0B02D8F7-1BD4-4F36-927F-2632AB76D958}" destId="{6881FEDF-14EF-43FC-935D-D6D406FC3F29}" srcOrd="2" destOrd="0" presId="urn:microsoft.com/office/officeart/2005/8/layout/orgChart1"/>
    <dgm:cxn modelId="{E091ED0F-3E58-4E78-95B5-B8158E78D8FE}" type="presParOf" srcId="{AD1A616B-F6F3-41F5-9D69-5AF70830A1A7}" destId="{638D1F9E-8D89-40ED-BE47-D85F1A53895D}" srcOrd="2" destOrd="0" presId="urn:microsoft.com/office/officeart/2005/8/layout/orgChart1"/>
    <dgm:cxn modelId="{237FCBF2-A62A-420F-A9CA-E3CDC3704B3F}" type="presParOf" srcId="{AD491B08-BB1B-4ECF-A655-859CE51462ED}" destId="{D362A95B-DD90-495F-9FB4-B30FC3A7A562}" srcOrd="4" destOrd="0" presId="urn:microsoft.com/office/officeart/2005/8/layout/orgChart1"/>
    <dgm:cxn modelId="{F5F39570-1896-48A7-A363-1849FD3C41A5}" type="presParOf" srcId="{AD491B08-BB1B-4ECF-A655-859CE51462ED}" destId="{E09CA6E7-9E2A-4634-865E-CD57C8194DAC}" srcOrd="5" destOrd="0" presId="urn:microsoft.com/office/officeart/2005/8/layout/orgChart1"/>
    <dgm:cxn modelId="{71EBA0ED-3DBD-4E78-B4BE-37DE69748539}" type="presParOf" srcId="{E09CA6E7-9E2A-4634-865E-CD57C8194DAC}" destId="{041685F4-66C8-4D71-A96B-08DEB6C2AA51}" srcOrd="0" destOrd="0" presId="urn:microsoft.com/office/officeart/2005/8/layout/orgChart1"/>
    <dgm:cxn modelId="{7A6D84A4-E521-49C8-BCF5-94D5845B97FB}" type="presParOf" srcId="{041685F4-66C8-4D71-A96B-08DEB6C2AA51}" destId="{BB38EE2B-D12D-4830-BE6A-2A8B39B6C415}" srcOrd="0" destOrd="0" presId="urn:microsoft.com/office/officeart/2005/8/layout/orgChart1"/>
    <dgm:cxn modelId="{6D115042-BAB0-41E7-8ECF-E5524A8F0390}" type="presParOf" srcId="{041685F4-66C8-4D71-A96B-08DEB6C2AA51}" destId="{279EDC2F-5E9A-4B7F-9F93-6F3B47192764}" srcOrd="1" destOrd="0" presId="urn:microsoft.com/office/officeart/2005/8/layout/orgChart1"/>
    <dgm:cxn modelId="{645A8689-4007-4D35-A1A9-FEF461476CF8}" type="presParOf" srcId="{E09CA6E7-9E2A-4634-865E-CD57C8194DAC}" destId="{54EBF609-20E1-4736-82D0-35054CF226C7}" srcOrd="1" destOrd="0" presId="urn:microsoft.com/office/officeart/2005/8/layout/orgChart1"/>
    <dgm:cxn modelId="{C3D18ECA-1D74-4B27-A04E-8FA03E01C812}" type="presParOf" srcId="{54EBF609-20E1-4736-82D0-35054CF226C7}" destId="{F2D274FC-C401-45D9-8B66-25B8B81C5277}" srcOrd="0" destOrd="0" presId="urn:microsoft.com/office/officeart/2005/8/layout/orgChart1"/>
    <dgm:cxn modelId="{FDF154B1-F77A-40A6-AB76-3C2D899235E4}" type="presParOf" srcId="{54EBF609-20E1-4736-82D0-35054CF226C7}" destId="{1C124C8D-2F33-4944-8B35-906C9D793791}" srcOrd="1" destOrd="0" presId="urn:microsoft.com/office/officeart/2005/8/layout/orgChart1"/>
    <dgm:cxn modelId="{77A72150-B7C4-4118-8BD3-125E39D4F809}" type="presParOf" srcId="{1C124C8D-2F33-4944-8B35-906C9D793791}" destId="{F0F2AC5C-B129-4B84-AE08-36ECBEA0CA59}" srcOrd="0" destOrd="0" presId="urn:microsoft.com/office/officeart/2005/8/layout/orgChart1"/>
    <dgm:cxn modelId="{E1C9105B-034A-404A-9740-00CBE3AEE61E}" type="presParOf" srcId="{F0F2AC5C-B129-4B84-AE08-36ECBEA0CA59}" destId="{3D55472A-8C45-4FAF-8A6F-5D2E4E518E94}" srcOrd="0" destOrd="0" presId="urn:microsoft.com/office/officeart/2005/8/layout/orgChart1"/>
    <dgm:cxn modelId="{7DAD6498-C873-4FA1-BD1B-01FB1B9EE41E}" type="presParOf" srcId="{F0F2AC5C-B129-4B84-AE08-36ECBEA0CA59}" destId="{3EFB8D3D-3437-4B78-8243-0FBD5350B5E4}" srcOrd="1" destOrd="0" presId="urn:microsoft.com/office/officeart/2005/8/layout/orgChart1"/>
    <dgm:cxn modelId="{FEBBB609-F0D9-4256-9C24-CF731C11B312}" type="presParOf" srcId="{1C124C8D-2F33-4944-8B35-906C9D793791}" destId="{AF08564D-B9EB-4BDB-8CED-E72ECC339825}" srcOrd="1" destOrd="0" presId="urn:microsoft.com/office/officeart/2005/8/layout/orgChart1"/>
    <dgm:cxn modelId="{BBD79293-9235-4332-B2E6-740E5F32549C}" type="presParOf" srcId="{1C124C8D-2F33-4944-8B35-906C9D793791}" destId="{2F29FB55-B66B-436A-9574-E75C9AB89E0C}" srcOrd="2" destOrd="0" presId="urn:microsoft.com/office/officeart/2005/8/layout/orgChart1"/>
    <dgm:cxn modelId="{AAA19F44-003E-40C7-960E-0E6A3DF3BAD1}" type="presParOf" srcId="{54EBF609-20E1-4736-82D0-35054CF226C7}" destId="{7F3A2447-0F56-4E40-92D5-6A5E64D52954}" srcOrd="2" destOrd="0" presId="urn:microsoft.com/office/officeart/2005/8/layout/orgChart1"/>
    <dgm:cxn modelId="{195A4B20-D849-404C-B45A-1AB355006C2C}" type="presParOf" srcId="{54EBF609-20E1-4736-82D0-35054CF226C7}" destId="{1D72868C-8A2D-409E-A8BA-47774AC71B5B}" srcOrd="3" destOrd="0" presId="urn:microsoft.com/office/officeart/2005/8/layout/orgChart1"/>
    <dgm:cxn modelId="{FDDCA96A-5B22-4DFE-BC6D-60BD33217E40}" type="presParOf" srcId="{1D72868C-8A2D-409E-A8BA-47774AC71B5B}" destId="{930D18A6-F062-4066-84D6-751519C5299C}" srcOrd="0" destOrd="0" presId="urn:microsoft.com/office/officeart/2005/8/layout/orgChart1"/>
    <dgm:cxn modelId="{7983D034-1A45-4504-9636-82EF8757AAC8}" type="presParOf" srcId="{930D18A6-F062-4066-84D6-751519C5299C}" destId="{5DEB4C64-AEFD-4AEC-A2B1-998BF8146869}" srcOrd="0" destOrd="0" presId="urn:microsoft.com/office/officeart/2005/8/layout/orgChart1"/>
    <dgm:cxn modelId="{017B8D2B-0068-40E9-9B87-02A4A0A60061}" type="presParOf" srcId="{930D18A6-F062-4066-84D6-751519C5299C}" destId="{3C5AF14E-BB92-4F99-BA95-04160A6FC442}" srcOrd="1" destOrd="0" presId="urn:microsoft.com/office/officeart/2005/8/layout/orgChart1"/>
    <dgm:cxn modelId="{6D5A8D28-7CA2-45B4-BCD9-B587A71D4197}" type="presParOf" srcId="{1D72868C-8A2D-409E-A8BA-47774AC71B5B}" destId="{F9D5AF21-B9D4-4C79-AC40-A94E26E52735}" srcOrd="1" destOrd="0" presId="urn:microsoft.com/office/officeart/2005/8/layout/orgChart1"/>
    <dgm:cxn modelId="{000EEC11-7EF1-4C93-A142-1E4795D9BFB0}" type="presParOf" srcId="{1D72868C-8A2D-409E-A8BA-47774AC71B5B}" destId="{99B01EBC-DB7B-4354-9262-FF64ED249FD1}" srcOrd="2" destOrd="0" presId="urn:microsoft.com/office/officeart/2005/8/layout/orgChart1"/>
    <dgm:cxn modelId="{F64AD430-530E-4DF4-8644-5290F55EE546}" type="presParOf" srcId="{E09CA6E7-9E2A-4634-865E-CD57C8194DAC}" destId="{B9C3F5EB-57FF-4E55-ADDD-151620FCCC79}" srcOrd="2" destOrd="0" presId="urn:microsoft.com/office/officeart/2005/8/layout/orgChart1"/>
    <dgm:cxn modelId="{1591D1F0-8C30-437B-BFD7-476A3FF73393}" type="presParOf" srcId="{FDBFE07F-797A-46E0-9AAB-135445308D22}" destId="{B5BE250D-F24F-4256-974A-1841F05A43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A2447-0F56-4E40-92D5-6A5E64D52954}">
      <dsp:nvSpPr>
        <dsp:cNvPr id="0" name=""/>
        <dsp:cNvSpPr/>
      </dsp:nvSpPr>
      <dsp:spPr>
        <a:xfrm>
          <a:off x="7330625" y="2863515"/>
          <a:ext cx="354533" cy="2765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5364"/>
              </a:lnTo>
              <a:lnTo>
                <a:pt x="354533" y="276536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D274FC-C401-45D9-8B66-25B8B81C5277}">
      <dsp:nvSpPr>
        <dsp:cNvPr id="0" name=""/>
        <dsp:cNvSpPr/>
      </dsp:nvSpPr>
      <dsp:spPr>
        <a:xfrm>
          <a:off x="7330625" y="2863515"/>
          <a:ext cx="354533" cy="1087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237"/>
              </a:lnTo>
              <a:lnTo>
                <a:pt x="354533" y="108723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2A95B-DD90-495F-9FB4-B30FC3A7A562}">
      <dsp:nvSpPr>
        <dsp:cNvPr id="0" name=""/>
        <dsp:cNvSpPr/>
      </dsp:nvSpPr>
      <dsp:spPr>
        <a:xfrm>
          <a:off x="5416142" y="1185388"/>
          <a:ext cx="2859907" cy="496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173"/>
              </a:lnTo>
              <a:lnTo>
                <a:pt x="2859907" y="248173"/>
              </a:lnTo>
              <a:lnTo>
                <a:pt x="2859907" y="49634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E69E94-758B-4F4F-9403-852E33A1339E}">
      <dsp:nvSpPr>
        <dsp:cNvPr id="0" name=""/>
        <dsp:cNvSpPr/>
      </dsp:nvSpPr>
      <dsp:spPr>
        <a:xfrm>
          <a:off x="4470718" y="2863515"/>
          <a:ext cx="354533" cy="2765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5364"/>
              </a:lnTo>
              <a:lnTo>
                <a:pt x="354533" y="2765364"/>
              </a:lnTo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6C2578DD-694E-4D02-87BB-5D5C417963C4}">
      <dsp:nvSpPr>
        <dsp:cNvPr id="0" name=""/>
        <dsp:cNvSpPr/>
      </dsp:nvSpPr>
      <dsp:spPr>
        <a:xfrm>
          <a:off x="4470718" y="2863515"/>
          <a:ext cx="354533" cy="1087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237"/>
              </a:lnTo>
              <a:lnTo>
                <a:pt x="354533" y="1087237"/>
              </a:lnTo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85EA39A6-064C-43FD-953F-8E559D2F9D22}">
      <dsp:nvSpPr>
        <dsp:cNvPr id="0" name=""/>
        <dsp:cNvSpPr/>
      </dsp:nvSpPr>
      <dsp:spPr>
        <a:xfrm>
          <a:off x="5370422" y="1185388"/>
          <a:ext cx="91440" cy="4963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634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43DDF-AE23-4D53-B374-DA5AA39B05E9}">
      <dsp:nvSpPr>
        <dsp:cNvPr id="0" name=""/>
        <dsp:cNvSpPr/>
      </dsp:nvSpPr>
      <dsp:spPr>
        <a:xfrm>
          <a:off x="1610811" y="2863515"/>
          <a:ext cx="354533" cy="2765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5364"/>
              </a:lnTo>
              <a:lnTo>
                <a:pt x="354533" y="2765364"/>
              </a:lnTo>
            </a:path>
          </a:pathLst>
        </a:custGeom>
        <a:noFill/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</dsp:sp>
    <dsp:sp modelId="{BA33C98E-EC28-46CB-9ECC-691A40ED85D4}">
      <dsp:nvSpPr>
        <dsp:cNvPr id="0" name=""/>
        <dsp:cNvSpPr/>
      </dsp:nvSpPr>
      <dsp:spPr>
        <a:xfrm>
          <a:off x="1610811" y="2863515"/>
          <a:ext cx="354533" cy="1087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237"/>
              </a:lnTo>
              <a:lnTo>
                <a:pt x="354533" y="1087237"/>
              </a:lnTo>
            </a:path>
          </a:pathLst>
        </a:custGeom>
        <a:noFill/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</dsp:sp>
    <dsp:sp modelId="{DAD4D3D9-E54B-443C-BE90-3F4BCF1C9F36}">
      <dsp:nvSpPr>
        <dsp:cNvPr id="0" name=""/>
        <dsp:cNvSpPr/>
      </dsp:nvSpPr>
      <dsp:spPr>
        <a:xfrm>
          <a:off x="2556235" y="1185388"/>
          <a:ext cx="2859907" cy="496347"/>
        </a:xfrm>
        <a:custGeom>
          <a:avLst/>
          <a:gdLst/>
          <a:ahLst/>
          <a:cxnLst/>
          <a:rect l="0" t="0" r="0" b="0"/>
          <a:pathLst>
            <a:path>
              <a:moveTo>
                <a:pt x="2859907" y="0"/>
              </a:moveTo>
              <a:lnTo>
                <a:pt x="2859907" y="248173"/>
              </a:lnTo>
              <a:lnTo>
                <a:pt x="0" y="248173"/>
              </a:lnTo>
              <a:lnTo>
                <a:pt x="0" y="49634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0EAB14-A63B-4B3A-B644-B76C11A36BFA}">
      <dsp:nvSpPr>
        <dsp:cNvPr id="0" name=""/>
        <dsp:cNvSpPr/>
      </dsp:nvSpPr>
      <dsp:spPr>
        <a:xfrm>
          <a:off x="4234362" y="3608"/>
          <a:ext cx="2363559" cy="118177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 </a:t>
          </a:r>
          <a:endParaRPr lang="en-AU" sz="3100" kern="1200" dirty="0"/>
        </a:p>
      </dsp:txBody>
      <dsp:txXfrm>
        <a:off x="4234362" y="3608"/>
        <a:ext cx="2363559" cy="1181779"/>
      </dsp:txXfrm>
    </dsp:sp>
    <dsp:sp modelId="{23181DFF-7C12-4ACF-A01E-2C7BAB823719}">
      <dsp:nvSpPr>
        <dsp:cNvPr id="0" name=""/>
        <dsp:cNvSpPr/>
      </dsp:nvSpPr>
      <dsp:spPr>
        <a:xfrm>
          <a:off x="1374455" y="1681735"/>
          <a:ext cx="2363559" cy="1181779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Population health survey</a:t>
          </a:r>
          <a:endParaRPr lang="en-AU" sz="3100" kern="1200" dirty="0"/>
        </a:p>
      </dsp:txBody>
      <dsp:txXfrm>
        <a:off x="1374455" y="1681735"/>
        <a:ext cx="2363559" cy="1181779"/>
      </dsp:txXfrm>
    </dsp:sp>
    <dsp:sp modelId="{D133CB35-ECF6-47D7-B2ED-7BD5276A64B2}">
      <dsp:nvSpPr>
        <dsp:cNvPr id="0" name=""/>
        <dsp:cNvSpPr/>
      </dsp:nvSpPr>
      <dsp:spPr>
        <a:xfrm>
          <a:off x="1965345" y="3359863"/>
          <a:ext cx="2363559" cy="1181779"/>
        </a:xfrm>
        <a:prstGeom prst="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Key population survey </a:t>
          </a:r>
          <a:br>
            <a:rPr lang="en-US" sz="2000" kern="1200" dirty="0"/>
          </a:br>
          <a:r>
            <a:rPr lang="en-US" sz="2000" kern="1200" dirty="0"/>
            <a:t>(2 waves: n=873)</a:t>
          </a:r>
          <a:endParaRPr lang="en-AU" sz="2000" kern="1200" dirty="0"/>
        </a:p>
      </dsp:txBody>
      <dsp:txXfrm>
        <a:off x="1965345" y="3359863"/>
        <a:ext cx="2363559" cy="1181779"/>
      </dsp:txXfrm>
    </dsp:sp>
    <dsp:sp modelId="{1E7CA38A-EBEB-42F4-922B-3D74DDB23364}">
      <dsp:nvSpPr>
        <dsp:cNvPr id="0" name=""/>
        <dsp:cNvSpPr/>
      </dsp:nvSpPr>
      <dsp:spPr>
        <a:xfrm>
          <a:off x="1965345" y="5037990"/>
          <a:ext cx="2363559" cy="1181779"/>
        </a:xfrm>
        <a:prstGeom prst="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Adolescent &amp; youth survey </a:t>
          </a:r>
          <a:br>
            <a:rPr lang="en-US" sz="2000" kern="1200" dirty="0"/>
          </a:br>
          <a:r>
            <a:rPr lang="en-US" sz="2000" kern="1200" dirty="0"/>
            <a:t>(2 waves: n=3,862)</a:t>
          </a:r>
          <a:endParaRPr lang="en-AU" sz="2000" kern="1200" dirty="0"/>
        </a:p>
      </dsp:txBody>
      <dsp:txXfrm>
        <a:off x="1965345" y="5037990"/>
        <a:ext cx="2363559" cy="1181779"/>
      </dsp:txXfrm>
    </dsp:sp>
    <dsp:sp modelId="{9AF7F37C-10CA-46CF-8EA4-385C2ABE3043}">
      <dsp:nvSpPr>
        <dsp:cNvPr id="0" name=""/>
        <dsp:cNvSpPr/>
      </dsp:nvSpPr>
      <dsp:spPr>
        <a:xfrm>
          <a:off x="4234362" y="1681735"/>
          <a:ext cx="2363559" cy="1181779"/>
        </a:xfrm>
        <a:prstGeom prst="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Qualitative cohorts</a:t>
          </a:r>
          <a:endParaRPr lang="en-AU" sz="3100" kern="1200" dirty="0"/>
        </a:p>
      </dsp:txBody>
      <dsp:txXfrm>
        <a:off x="4234362" y="1681735"/>
        <a:ext cx="2363559" cy="1181779"/>
      </dsp:txXfrm>
    </dsp:sp>
    <dsp:sp modelId="{7C8A1CBD-C99A-41E4-AD44-F712611087D8}">
      <dsp:nvSpPr>
        <dsp:cNvPr id="0" name=""/>
        <dsp:cNvSpPr/>
      </dsp:nvSpPr>
      <dsp:spPr>
        <a:xfrm>
          <a:off x="4825252" y="3359863"/>
          <a:ext cx="2363559" cy="1181779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Key population cohort </a:t>
          </a:r>
          <a:br>
            <a:rPr lang="en-US" sz="2000" kern="1200" dirty="0"/>
          </a:br>
          <a:r>
            <a:rPr lang="en-US" sz="2000" kern="1200" dirty="0"/>
            <a:t>(15 waves: n=6)</a:t>
          </a:r>
          <a:endParaRPr lang="en-AU" sz="2000" kern="1200" dirty="0"/>
        </a:p>
      </dsp:txBody>
      <dsp:txXfrm>
        <a:off x="4825252" y="3359863"/>
        <a:ext cx="2363559" cy="1181779"/>
      </dsp:txXfrm>
    </dsp:sp>
    <dsp:sp modelId="{7BACC6F3-978B-4048-A8F9-0EFC86D0415C}">
      <dsp:nvSpPr>
        <dsp:cNvPr id="0" name=""/>
        <dsp:cNvSpPr/>
      </dsp:nvSpPr>
      <dsp:spPr>
        <a:xfrm>
          <a:off x="4825252" y="5037990"/>
          <a:ext cx="2363559" cy="1181779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Youth cohort </a:t>
          </a:r>
          <a:br>
            <a:rPr lang="en-US" sz="2000" kern="1200" dirty="0"/>
          </a:br>
          <a:r>
            <a:rPr lang="en-US" sz="2000" kern="1200" dirty="0"/>
            <a:t>(15 waves: n=10)</a:t>
          </a:r>
          <a:endParaRPr lang="en-AU" sz="2000" kern="1200" dirty="0"/>
        </a:p>
      </dsp:txBody>
      <dsp:txXfrm>
        <a:off x="4825252" y="5037990"/>
        <a:ext cx="2363559" cy="1181779"/>
      </dsp:txXfrm>
    </dsp:sp>
    <dsp:sp modelId="{BB38EE2B-D12D-4830-BE6A-2A8B39B6C415}">
      <dsp:nvSpPr>
        <dsp:cNvPr id="0" name=""/>
        <dsp:cNvSpPr/>
      </dsp:nvSpPr>
      <dsp:spPr>
        <a:xfrm>
          <a:off x="7094269" y="1681735"/>
          <a:ext cx="2363559" cy="1181779"/>
        </a:xfrm>
        <a:prstGeom prst="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Healthcare worker study</a:t>
          </a:r>
          <a:endParaRPr lang="en-AU" sz="3100" kern="1200" dirty="0"/>
        </a:p>
      </dsp:txBody>
      <dsp:txXfrm>
        <a:off x="7094269" y="1681735"/>
        <a:ext cx="2363559" cy="1181779"/>
      </dsp:txXfrm>
    </dsp:sp>
    <dsp:sp modelId="{3D55472A-8C45-4FAF-8A6F-5D2E4E518E94}">
      <dsp:nvSpPr>
        <dsp:cNvPr id="0" name=""/>
        <dsp:cNvSpPr/>
      </dsp:nvSpPr>
      <dsp:spPr>
        <a:xfrm>
          <a:off x="7685159" y="3359863"/>
          <a:ext cx="2363559" cy="1181779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Healthcare worker survey </a:t>
          </a:r>
          <a:br>
            <a:rPr lang="en-US" sz="2000" kern="1200" dirty="0"/>
          </a:br>
          <a:r>
            <a:rPr lang="en-US" sz="2000" kern="1200" dirty="0"/>
            <a:t>(7 waves: n=1,443)</a:t>
          </a:r>
          <a:endParaRPr lang="en-AU" sz="2000" kern="1200" dirty="0"/>
        </a:p>
      </dsp:txBody>
      <dsp:txXfrm>
        <a:off x="7685159" y="3359863"/>
        <a:ext cx="2363559" cy="1181779"/>
      </dsp:txXfrm>
    </dsp:sp>
    <dsp:sp modelId="{5DEB4C64-AEFD-4AEC-A2B1-998BF8146869}">
      <dsp:nvSpPr>
        <dsp:cNvPr id="0" name=""/>
        <dsp:cNvSpPr/>
      </dsp:nvSpPr>
      <dsp:spPr>
        <a:xfrm>
          <a:off x="7685159" y="5037990"/>
          <a:ext cx="2363559" cy="1181779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Healthcare worker interviews </a:t>
          </a:r>
          <a:br>
            <a:rPr lang="en-US" sz="2000" kern="1200" dirty="0"/>
          </a:br>
          <a:r>
            <a:rPr lang="en-US" sz="2000" kern="1200" dirty="0"/>
            <a:t>(1 wave: n=24)</a:t>
          </a:r>
          <a:endParaRPr lang="en-AU" sz="2000" kern="1200" dirty="0"/>
        </a:p>
      </dsp:txBody>
      <dsp:txXfrm>
        <a:off x="7685159" y="5037990"/>
        <a:ext cx="2363559" cy="1181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4530C-FFAB-4C6A-B2CA-92D6D5AFB845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5389D-6B07-4172-9665-08C0C00C93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213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4921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intervention group had an </a:t>
            </a:r>
            <a:r>
              <a:rPr lang="en-US" b="1" dirty="0"/>
              <a:t>8.8 percentage point higher outcome</a:t>
            </a:r>
            <a:r>
              <a:rPr lang="en-US" dirty="0"/>
              <a:t> than would be expected based on baseline levels and the change observed in the control group.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0765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0A4E4-F452-A9D8-344F-CF1E67CE1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DBB2F0-2F0D-D357-37AF-85B9863D9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0418A7-9990-3CEE-0A98-48B4F9E68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FBBFB-F7CA-AD8B-8A09-B6F2BE9A8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8010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841CC-59DF-ECD3-C89A-25FF4BBC3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6A1D64-7A7C-3B16-D872-E59BC496A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2548D-6CF5-98C3-292C-FB49BCFC8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C3FAB-EC12-C46A-6B50-F73D05EAC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4341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928CA-6350-CFB6-405E-E3046A56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C256A3-A9DB-91FC-AB3C-63E577545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7F0893-E1CB-17D1-69FE-63D3DF46FF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7761DE-DAE0-53D7-8B00-B7B5F3D8D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604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108A0-99B7-F29A-910A-C555B4AF5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4A3E9E-0B4D-1066-5403-9FCEA15C59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4E15AC-32FF-64EE-2A16-08E9C8381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322801-B483-AFDD-7A27-39CE9C148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1540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2FA0E-50BE-215F-D801-57D057CEB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41B65F-8A37-915D-AA45-B392F7E74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58DD78-CA26-4B19-2C60-ED7C7A40A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CD3CD-6E2A-8C69-8D5E-0DF2D92A0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0435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34898-C75C-0BC8-5778-EFF97B4D6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F295E0-06B7-2122-FADF-79C22BD3D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1AE546-01EC-5C66-28E9-D4D61D3FE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AC893-FB74-7978-2F0C-C4B530446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9449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389D-6B07-4172-9665-08C0C00C93F6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472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84B78-5312-6816-4EBD-E1DA192AF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A43D1E-FE57-66D6-ADC7-785AD20006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2B80E-98F7-E8E1-B32B-01A286A71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E3EB3-BC2C-D718-FFCE-697C56091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CD03E-B0C8-4D82-50A2-40F7E5CD7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536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CBBB2-5FBF-6AFF-F379-6B0A889E7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C9CF31-AFD5-D0F4-B5B6-E3DCC1692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BF8E7-6EE9-457A-6D86-34EE8EFEB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A80D5-F690-1750-82DD-7A43E28A2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E5A2E-5BF8-8107-9759-08D024324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809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011E4B-4D87-D75D-9ED7-6137C9638F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4D4BB1-161F-D24E-1AE6-FA28B1E9F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9A647-9610-7CBC-8C50-83EB1A86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C89AB-8001-48DD-F83E-0283F040E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AF71D-4E5D-6261-4B98-0AD3031B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564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5500-61DD-741B-C7FE-BD109EC3B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181AF-707A-1B53-BC7C-396B7CA44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A451E-B81B-C9C9-4ECE-A3C935374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569D7-B75B-F1E2-8C1F-425FB9EE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BF9F4-627A-21C4-AEBA-3617E23F3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614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33D23-802A-7E55-5AA6-44F113CE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16377-0526-FB8D-823A-8221C975B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754E9-6B04-091C-F226-7D96093A5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9DAA6-C1F0-728D-7EB0-A90C4FB81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BB752-81C3-368E-271A-13A5A630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321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86FF-9F57-0DB8-5459-BC275E10E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1CC28-88BC-A5D1-937A-91133D76B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7A5E41-2F97-8D2B-A7C9-1A2D1753A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3ECED-B692-B173-745F-2F70358CA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A6C94-DE52-62EA-B34E-5A0476117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BA36DA-2EB7-B384-DD7B-2AF7DAF6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2351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302B-B3E0-78D6-DAFF-11A07B021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974C8-A8FB-7D9B-2ECC-840384AB0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30685-8091-A374-80E8-DB39F5511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59A78-622E-8F93-3CBA-A83A67F8AA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0CD71-9D2C-7DF6-FC07-ABA37DEE23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CCE538-A870-4FE2-B5B5-85F9AB731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19E9F0-2B50-23D5-A0EF-E441AF8A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F065CF-1329-EB5B-481A-91C8564AD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783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D5896-B147-74A3-897F-54C730512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052AE8-F138-C150-EA95-52D89892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BD5E6-93DA-DE89-C55C-826CC3DFE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38F77C-75FE-A88E-F25D-468FF4F88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584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A2F9B-E194-490C-6132-9EDF9B45D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DF4DC9-8E32-1EF7-BB51-F63AFD745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17597-72E7-8AB1-BE01-374B964A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9199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9B89D-2CC6-8E96-DCFE-721D5B95E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27F28-BD6E-ACC4-BD10-DE7EBA9DB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67539-3051-4C6B-20F4-A60E50296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64E6D-B823-6B83-4B07-E4EC635F7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80336-E67B-2406-7BEF-F8A57AE4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550FD-A6E7-504C-614E-CB908BBA5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3805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A6AEE-45EA-5E04-4970-062A21461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5FCF48-5CB5-9339-C9FF-C5BCB50588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01D6F-F412-5FB7-35D6-E5CD14C9B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BBB310-E926-A5C0-5E43-FEBFB3F94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A546B-4028-81A0-3C53-2299CDF1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602F4-D997-9C6E-CA4B-A8C976528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597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D3DA86-0FE7-43DD-D439-9E8B363D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0E833-38D6-EFB5-0185-0ADDD3191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40C14-B971-23C4-3878-97F4D82A2C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3CD335-9950-455D-BF3A-D82F9F8C306C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4022F-215D-0346-BDD5-5F2361DBC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A8FD2-5FC3-3B68-2829-89D80FFA9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5DD06B-D68C-46F5-B080-D2A9F7955C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806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image" Target="../media/image15.png"/><Relationship Id="rId16" Type="http://schemas.openxmlformats.org/officeDocument/2006/relationships/image" Target="../media/image29.jp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g"/><Relationship Id="rId15" Type="http://schemas.openxmlformats.org/officeDocument/2006/relationships/image" Target="../media/image28.jpeg"/><Relationship Id="rId10" Type="http://schemas.openxmlformats.org/officeDocument/2006/relationships/image" Target="../media/image23.jpg"/><Relationship Id="rId19" Type="http://schemas.openxmlformats.org/officeDocument/2006/relationships/image" Target="../media/image32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46866DCC-0D81-7BDA-D7A5-369D4C6F67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7" b="21723"/>
          <a:stretch>
            <a:fillRect/>
          </a:stretch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ed and black logo&#10;&#10;AI-generated content may be incorrect.">
            <a:extLst>
              <a:ext uri="{FF2B5EF4-FFF2-40B4-BE49-F238E27FC236}">
                <a16:creationId xmlns:a16="http://schemas.microsoft.com/office/drawing/2014/main" id="{06D31552-267E-711B-13B4-32511F211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281" y="0"/>
            <a:ext cx="1924005" cy="12712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09B559-EF09-EE23-3814-27FF5094A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en-GB" sz="4800" b="1">
                <a:solidFill>
                  <a:srgbClr val="FFFFFF"/>
                </a:solidFill>
              </a:rPr>
              <a:t>Advancing population health research to improve intervention</a:t>
            </a:r>
            <a:endParaRPr lang="en-AU" sz="48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089C9-926B-8852-647F-95E00BF03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en-GB" b="1" dirty="0">
                <a:solidFill>
                  <a:srgbClr val="FFFFFF"/>
                </a:solidFill>
              </a:rPr>
              <a:t>Final results from the </a:t>
            </a:r>
            <a:br>
              <a:rPr lang="en-GB" b="1" dirty="0">
                <a:solidFill>
                  <a:srgbClr val="FFFFFF"/>
                </a:solidFill>
              </a:rPr>
            </a:br>
            <a:r>
              <a:rPr lang="en-GB" b="1" dirty="0">
                <a:solidFill>
                  <a:srgbClr val="FFFFFF"/>
                </a:solidFill>
              </a:rPr>
              <a:t>Mombasa Youth and Key Pop Study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23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07FBE-1A74-0D72-D13B-18908B52B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E44E5-3D6B-698E-825D-38AA2EFB5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Our study’s purpose 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E51ED-6706-F6D8-2F56-5052AC652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7771"/>
            <a:ext cx="10515600" cy="386919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Provide empirical insights to guide evidence-based decision making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Evaluate the intervention’s impact on health and healthcare among adolescents and young people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23454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0F7C-C31B-0BB6-CF15-B93189FB0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F9B5-AB45-DD2D-81FB-F26D04810B1D}"/>
              </a:ext>
            </a:extLst>
          </p:cNvPr>
          <p:cNvSpPr txBox="1">
            <a:spLocks/>
          </p:cNvSpPr>
          <p:nvPr/>
        </p:nvSpPr>
        <p:spPr>
          <a:xfrm>
            <a:off x="241738" y="427482"/>
            <a:ext cx="10515600" cy="75130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/>
              <a:t>Youth friendly services </a:t>
            </a:r>
            <a:r>
              <a:rPr lang="en-US" sz="2400" b="1" dirty="0"/>
              <a:t>Intervention impact framework</a:t>
            </a:r>
            <a:endParaRPr lang="fr-CH" sz="40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BF2E43F-49C1-ED48-68F2-6439A11B9CD2}"/>
              </a:ext>
            </a:extLst>
          </p:cNvPr>
          <p:cNvSpPr/>
          <p:nvPr/>
        </p:nvSpPr>
        <p:spPr>
          <a:xfrm>
            <a:off x="3319016" y="1878486"/>
            <a:ext cx="2863272" cy="10067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 YFS attendance</a:t>
            </a:r>
          </a:p>
          <a:p>
            <a:pPr algn="ctr"/>
            <a:r>
              <a:rPr lang="en-US" dirty="0"/>
              <a:t>(‘baseline group’)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88C6F9-C7C5-58D7-198E-7DF445DBD1D7}"/>
              </a:ext>
            </a:extLst>
          </p:cNvPr>
          <p:cNvSpPr/>
          <p:nvPr/>
        </p:nvSpPr>
        <p:spPr>
          <a:xfrm>
            <a:off x="3319016" y="4552413"/>
            <a:ext cx="2863272" cy="10067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 YFS attendance</a:t>
            </a:r>
          </a:p>
          <a:p>
            <a:pPr algn="ctr"/>
            <a:r>
              <a:rPr lang="en-US" dirty="0"/>
              <a:t>(‘control group’)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E7C421E-03DA-6CA7-2EED-8C3DD1287BA6}"/>
              </a:ext>
            </a:extLst>
          </p:cNvPr>
          <p:cNvSpPr/>
          <p:nvPr/>
        </p:nvSpPr>
        <p:spPr>
          <a:xfrm>
            <a:off x="7179293" y="4552412"/>
            <a:ext cx="2863272" cy="10067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YFS attendance</a:t>
            </a:r>
          </a:p>
          <a:p>
            <a:pPr algn="ctr"/>
            <a:r>
              <a:rPr lang="en-US" dirty="0"/>
              <a:t>(‘intervention group’) 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925B33-84A3-7639-9928-59684CD3982F}"/>
              </a:ext>
            </a:extLst>
          </p:cNvPr>
          <p:cNvSpPr txBox="1"/>
          <p:nvPr/>
        </p:nvSpPr>
        <p:spPr>
          <a:xfrm>
            <a:off x="587830" y="1931143"/>
            <a:ext cx="2309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1"/>
                </a:solidFill>
              </a:rPr>
              <a:t>2023</a:t>
            </a:r>
            <a:endParaRPr lang="en-AU" sz="2800" b="1" dirty="0">
              <a:solidFill>
                <a:schemeClr val="accent1"/>
              </a:solidFill>
            </a:endParaRPr>
          </a:p>
          <a:p>
            <a:pPr algn="r"/>
            <a:r>
              <a:rPr lang="en-AU" sz="2800" b="1" dirty="0">
                <a:solidFill>
                  <a:schemeClr val="accent1"/>
                </a:solidFill>
              </a:rPr>
              <a:t>Wave 1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EE1E2-6BD2-6F0C-E841-1858D00B099C}"/>
              </a:ext>
            </a:extLst>
          </p:cNvPr>
          <p:cNvSpPr txBox="1"/>
          <p:nvPr/>
        </p:nvSpPr>
        <p:spPr>
          <a:xfrm>
            <a:off x="914400" y="4578741"/>
            <a:ext cx="19825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1"/>
                </a:solidFill>
              </a:rPr>
              <a:t>2025</a:t>
            </a:r>
          </a:p>
          <a:p>
            <a:pPr algn="r"/>
            <a:r>
              <a:rPr lang="en-US" sz="2800" b="1" dirty="0">
                <a:solidFill>
                  <a:schemeClr val="accent1"/>
                </a:solidFill>
              </a:rPr>
              <a:t>Wave 2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62DE50A-18FF-129B-C65B-1CACB19836E3}"/>
              </a:ext>
            </a:extLst>
          </p:cNvPr>
          <p:cNvCxnSpPr>
            <a:stCxn id="3" idx="2"/>
            <a:endCxn id="6" idx="0"/>
          </p:cNvCxnSpPr>
          <p:nvPr/>
        </p:nvCxnSpPr>
        <p:spPr>
          <a:xfrm>
            <a:off x="4750652" y="2885250"/>
            <a:ext cx="0" cy="1667163"/>
          </a:xfrm>
          <a:prstGeom prst="straightConnector1">
            <a:avLst/>
          </a:prstGeom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2FAF3A1-332B-DB96-46F6-ECB5AE42BB55}"/>
              </a:ext>
            </a:extLst>
          </p:cNvPr>
          <p:cNvCxnSpPr>
            <a:stCxn id="3" idx="2"/>
            <a:endCxn id="8" idx="0"/>
          </p:cNvCxnSpPr>
          <p:nvPr/>
        </p:nvCxnSpPr>
        <p:spPr>
          <a:xfrm>
            <a:off x="4750652" y="2885250"/>
            <a:ext cx="3860277" cy="166716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FE47E1-30F7-BD09-325F-52435DD96928}"/>
              </a:ext>
            </a:extLst>
          </p:cNvPr>
          <p:cNvSpPr/>
          <p:nvPr/>
        </p:nvSpPr>
        <p:spPr>
          <a:xfrm>
            <a:off x="5964972" y="1465960"/>
            <a:ext cx="1160213" cy="6071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n=989</a:t>
            </a:r>
            <a:endParaRPr lang="en-AU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9E290D8-8319-719B-1BC1-32CC52A1F480}"/>
              </a:ext>
            </a:extLst>
          </p:cNvPr>
          <p:cNvSpPr/>
          <p:nvPr/>
        </p:nvSpPr>
        <p:spPr>
          <a:xfrm>
            <a:off x="5747657" y="5364584"/>
            <a:ext cx="1160213" cy="6071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n=948</a:t>
            </a:r>
            <a:endParaRPr lang="en-AU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9F80CA-F291-9D83-8436-7EA8C9E73B0D}"/>
              </a:ext>
            </a:extLst>
          </p:cNvPr>
          <p:cNvSpPr/>
          <p:nvPr/>
        </p:nvSpPr>
        <p:spPr>
          <a:xfrm>
            <a:off x="9879357" y="5364583"/>
            <a:ext cx="1160213" cy="6071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n=689</a:t>
            </a:r>
            <a:endParaRPr lang="en-AU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78932C-7A97-0016-C1CE-03F7C37F3CF3}"/>
              </a:ext>
            </a:extLst>
          </p:cNvPr>
          <p:cNvCxnSpPr>
            <a:cxnSpLocks/>
          </p:cNvCxnSpPr>
          <p:nvPr/>
        </p:nvCxnSpPr>
        <p:spPr>
          <a:xfrm flipH="1">
            <a:off x="4855029" y="4049486"/>
            <a:ext cx="2270156" cy="0"/>
          </a:xfrm>
          <a:prstGeom prst="straightConnector1">
            <a:avLst/>
          </a:prstGeom>
          <a:ln w="57150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D54A9D1-E9B3-59E2-F06D-A12FA9E3147A}"/>
              </a:ext>
            </a:extLst>
          </p:cNvPr>
          <p:cNvSpPr txBox="1"/>
          <p:nvPr/>
        </p:nvSpPr>
        <p:spPr>
          <a:xfrm>
            <a:off x="6182288" y="317683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Relative difference: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(intervention−baseline) − (control−baseline)</a:t>
            </a:r>
            <a:endParaRPr lang="en-AU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81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1753F3E-C1D5-D197-06D5-7AD5C3C75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0BF40-E8E4-479C-75AC-02126CF78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Analysis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D3C1C-CF3C-B466-022D-8AC83859A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9505950" cy="4575175"/>
          </a:xfrm>
        </p:spPr>
        <p:txBody>
          <a:bodyPr>
            <a:normAutofit/>
          </a:bodyPr>
          <a:lstStyle/>
          <a:p>
            <a:r>
              <a:rPr lang="en-US" dirty="0" err="1"/>
              <a:t>Generalised</a:t>
            </a:r>
            <a:r>
              <a:rPr lang="en-US" dirty="0"/>
              <a:t> linear models constructed</a:t>
            </a:r>
          </a:p>
          <a:p>
            <a:endParaRPr lang="en-US" dirty="0"/>
          </a:p>
          <a:p>
            <a:r>
              <a:rPr lang="en-AU" dirty="0"/>
              <a:t>‘Difference in difference’ approach (linear combinations of parameters) with robust variance</a:t>
            </a:r>
          </a:p>
          <a:p>
            <a:endParaRPr lang="en-AU" dirty="0"/>
          </a:p>
          <a:p>
            <a:r>
              <a:rPr lang="en-AU" dirty="0"/>
              <a:t>Clustering at level of sub-county</a:t>
            </a:r>
          </a:p>
          <a:p>
            <a:pPr lvl="1"/>
            <a:r>
              <a:rPr lang="en-AU" dirty="0"/>
              <a:t>Models accounted for variations in gender, age, and key population status</a:t>
            </a:r>
          </a:p>
          <a:p>
            <a:pPr lvl="1"/>
            <a:endParaRPr lang="en-AU" dirty="0"/>
          </a:p>
          <a:p>
            <a:r>
              <a:rPr lang="en-AU" dirty="0"/>
              <a:t>Wild cluster bootstrap (Rademacher weights)</a:t>
            </a:r>
          </a:p>
        </p:txBody>
      </p:sp>
    </p:spTree>
    <p:extLst>
      <p:ext uri="{BB962C8B-B14F-4D97-AF65-F5344CB8AC3E}">
        <p14:creationId xmlns:p14="http://schemas.microsoft.com/office/powerpoint/2010/main" val="3253268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84E2D-E82A-FF11-F81D-0BBD9032C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Outcome measures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9566D-8374-3A57-E6F6-7D9FB9A93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4575175"/>
          </a:xfrm>
        </p:spPr>
        <p:txBody>
          <a:bodyPr>
            <a:normAutofit/>
          </a:bodyPr>
          <a:lstStyle/>
          <a:p>
            <a:r>
              <a:rPr lang="en-US" dirty="0"/>
              <a:t>Access to healthcare →</a:t>
            </a:r>
          </a:p>
          <a:p>
            <a:pPr lvl="1"/>
            <a:r>
              <a:rPr lang="en-US" dirty="0"/>
              <a:t>Five-point Likert scale of overall access (none &gt; excellent)</a:t>
            </a:r>
          </a:p>
          <a:p>
            <a:pPr lvl="1"/>
            <a:endParaRPr lang="en-US" dirty="0"/>
          </a:p>
          <a:p>
            <a:r>
              <a:rPr lang="en-US" dirty="0"/>
              <a:t>Mental health &amp; well-being → </a:t>
            </a:r>
          </a:p>
          <a:p>
            <a:pPr lvl="1"/>
            <a:r>
              <a:rPr lang="en-US" dirty="0"/>
              <a:t>Patient Health Questionnaire 9 (PHQ9), indications of depression</a:t>
            </a:r>
          </a:p>
          <a:p>
            <a:pPr lvl="1"/>
            <a:endParaRPr lang="en-US" dirty="0"/>
          </a:p>
          <a:p>
            <a:r>
              <a:rPr lang="en-US" dirty="0"/>
              <a:t>Physical health → </a:t>
            </a:r>
          </a:p>
          <a:p>
            <a:pPr lvl="1"/>
            <a:r>
              <a:rPr lang="en-US" dirty="0"/>
              <a:t>Seven-item self-rated health measure (terrible &gt; excellent)</a:t>
            </a:r>
          </a:p>
          <a:p>
            <a:endParaRPr lang="en-AU" dirty="0"/>
          </a:p>
          <a:p>
            <a:r>
              <a:rPr lang="en-AU" dirty="0"/>
              <a:t>Uptake of HIV pre-exposure prophylaxis</a:t>
            </a:r>
          </a:p>
        </p:txBody>
      </p:sp>
    </p:spTree>
    <p:extLst>
      <p:ext uri="{BB962C8B-B14F-4D97-AF65-F5344CB8AC3E}">
        <p14:creationId xmlns:p14="http://schemas.microsoft.com/office/powerpoint/2010/main" val="1034976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2094155-3E63-0305-4CC5-D454F21E2900}"/>
              </a:ext>
            </a:extLst>
          </p:cNvPr>
          <p:cNvGraphicFramePr>
            <a:graphicFrameLocks/>
          </p:cNvGraphicFramePr>
          <p:nvPr/>
        </p:nvGraphicFramePr>
        <p:xfrm>
          <a:off x="3243943" y="489867"/>
          <a:ext cx="8807605" cy="6368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08B069A-926F-95D5-3127-A9E0143069F7}"/>
              </a:ext>
            </a:extLst>
          </p:cNvPr>
          <p:cNvCxnSpPr>
            <a:cxnSpLocks/>
          </p:cNvCxnSpPr>
          <p:nvPr/>
        </p:nvCxnSpPr>
        <p:spPr>
          <a:xfrm>
            <a:off x="6221321" y="2804874"/>
            <a:ext cx="13224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14D2CFA-4686-8499-0EEB-9DB29FD5BCF0}"/>
              </a:ext>
            </a:extLst>
          </p:cNvPr>
          <p:cNvCxnSpPr>
            <a:cxnSpLocks/>
          </p:cNvCxnSpPr>
          <p:nvPr/>
        </p:nvCxnSpPr>
        <p:spPr>
          <a:xfrm flipV="1">
            <a:off x="5649687" y="1319968"/>
            <a:ext cx="4484913" cy="11361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0AA5545-F13D-7543-EAF5-315F33E0DCFB}"/>
              </a:ext>
            </a:extLst>
          </p:cNvPr>
          <p:cNvSpPr txBox="1"/>
          <p:nvPr/>
        </p:nvSpPr>
        <p:spPr>
          <a:xfrm>
            <a:off x="6096000" y="2792325"/>
            <a:ext cx="1616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Coef=0.13</a:t>
            </a:r>
          </a:p>
          <a:p>
            <a:pPr algn="ctr"/>
            <a:r>
              <a:rPr lang="en-US" sz="1400" dirty="0"/>
              <a:t>95%CI:-0.02,0.05</a:t>
            </a:r>
            <a:endParaRPr lang="en-A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1CB21F-4111-8A5E-F8CC-5F4B3C81392A}"/>
              </a:ext>
            </a:extLst>
          </p:cNvPr>
          <p:cNvSpPr txBox="1"/>
          <p:nvPr/>
        </p:nvSpPr>
        <p:spPr>
          <a:xfrm rot="20686244">
            <a:off x="7223003" y="1324704"/>
            <a:ext cx="1810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Coef=0.10</a:t>
            </a:r>
          </a:p>
          <a:p>
            <a:r>
              <a:rPr lang="en-US" sz="1400" b="1" dirty="0"/>
              <a:t>95%CI:0.07,0.13</a:t>
            </a:r>
            <a:endParaRPr lang="en-AU" sz="1400" b="1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9D780FF-D357-F2C2-D516-D3CB422B3286}"/>
              </a:ext>
            </a:extLst>
          </p:cNvPr>
          <p:cNvSpPr txBox="1">
            <a:spLocks/>
          </p:cNvSpPr>
          <p:nvPr/>
        </p:nvSpPr>
        <p:spPr>
          <a:xfrm>
            <a:off x="315952" y="579863"/>
            <a:ext cx="32654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Access to healthcare</a:t>
            </a:r>
            <a:br>
              <a:rPr lang="en-US" b="1" dirty="0"/>
            </a:br>
            <a:r>
              <a:rPr lang="en-US" sz="2200" b="1" dirty="0"/>
              <a:t>(good-excellent)</a:t>
            </a:r>
            <a:endParaRPr lang="en-AU" sz="2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5DA5F2-B7A0-7C78-2337-BAADB2C02F55}"/>
              </a:ext>
            </a:extLst>
          </p:cNvPr>
          <p:cNvSpPr/>
          <p:nvPr/>
        </p:nvSpPr>
        <p:spPr>
          <a:xfrm>
            <a:off x="593405" y="4612546"/>
            <a:ext cx="2373086" cy="859971"/>
          </a:xfrm>
          <a:prstGeom prst="round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Coef=0.088</a:t>
            </a:r>
          </a:p>
          <a:p>
            <a:pPr algn="ctr"/>
            <a:r>
              <a:rPr lang="en-US" b="1" dirty="0"/>
              <a:t>95%CI: 0.06,0.11</a:t>
            </a:r>
            <a:endParaRPr lang="en-AU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EACAB4-7FD4-984F-7772-43361F33D36C}"/>
              </a:ext>
            </a:extLst>
          </p:cNvPr>
          <p:cNvSpPr txBox="1"/>
          <p:nvPr/>
        </p:nvSpPr>
        <p:spPr>
          <a:xfrm>
            <a:off x="266073" y="4150881"/>
            <a:ext cx="302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Relative difference</a:t>
            </a:r>
            <a:endParaRPr lang="en-AU" sz="2400" b="1" dirty="0">
              <a:solidFill>
                <a:schemeClr val="accent5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93FCFB3-522A-8BD6-83BA-4AB6D0CA6B73}"/>
              </a:ext>
            </a:extLst>
          </p:cNvPr>
          <p:cNvCxnSpPr/>
          <p:nvPr/>
        </p:nvCxnSpPr>
        <p:spPr>
          <a:xfrm>
            <a:off x="7186066" y="2137470"/>
            <a:ext cx="0" cy="575598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94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4F224-3060-28DE-69D6-ECF6DFC2B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48E7AAF-9C59-402F-B6F4-63E93A1ABC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894842"/>
              </p:ext>
            </p:extLst>
          </p:nvPr>
        </p:nvGraphicFramePr>
        <p:xfrm>
          <a:off x="3581402" y="409433"/>
          <a:ext cx="8344526" cy="6127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9E5DA43-0B91-49D6-20E6-74349EA3AE06}"/>
              </a:ext>
            </a:extLst>
          </p:cNvPr>
          <p:cNvSpPr txBox="1"/>
          <p:nvPr/>
        </p:nvSpPr>
        <p:spPr>
          <a:xfrm rot="16200000">
            <a:off x="4629928" y="4902073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General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8B96ECE-ED9F-6F76-4610-83B890D42641}"/>
              </a:ext>
            </a:extLst>
          </p:cNvPr>
          <p:cNvSpPr txBox="1">
            <a:spLocks/>
          </p:cNvSpPr>
          <p:nvPr/>
        </p:nvSpPr>
        <p:spPr>
          <a:xfrm>
            <a:off x="315952" y="579863"/>
            <a:ext cx="32654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Access to healthcare</a:t>
            </a:r>
            <a:br>
              <a:rPr lang="en-US" b="1" dirty="0"/>
            </a:br>
            <a:r>
              <a:rPr lang="en-US" sz="2200" b="1" dirty="0"/>
              <a:t>(good-excellent)</a:t>
            </a:r>
            <a:endParaRPr lang="en-AU" sz="2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4DFC95-A041-3E10-E694-70ABAF2FC3E1}"/>
              </a:ext>
            </a:extLst>
          </p:cNvPr>
          <p:cNvSpPr/>
          <p:nvPr/>
        </p:nvSpPr>
        <p:spPr>
          <a:xfrm>
            <a:off x="639264" y="3894006"/>
            <a:ext cx="2373086" cy="1146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General AYP</a:t>
            </a:r>
          </a:p>
          <a:p>
            <a:pPr algn="ctr"/>
            <a:r>
              <a:rPr lang="en-US" dirty="0"/>
              <a:t>Coef=0.04</a:t>
            </a:r>
          </a:p>
          <a:p>
            <a:pPr algn="ctr"/>
            <a:r>
              <a:rPr lang="en-US" dirty="0"/>
              <a:t>95%CI: -0.03,0.11</a:t>
            </a:r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E70A28-7D6A-B11C-9A6E-D7B70B5EB40B}"/>
              </a:ext>
            </a:extLst>
          </p:cNvPr>
          <p:cNvSpPr txBox="1"/>
          <p:nvPr/>
        </p:nvSpPr>
        <p:spPr>
          <a:xfrm>
            <a:off x="315952" y="3453466"/>
            <a:ext cx="302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Relative difference</a:t>
            </a:r>
            <a:endParaRPr lang="en-AU" sz="2400" b="1" dirty="0">
              <a:solidFill>
                <a:schemeClr val="accent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F95DF3-8345-90A4-E65B-69377BB27BCA}"/>
              </a:ext>
            </a:extLst>
          </p:cNvPr>
          <p:cNvSpPr txBox="1"/>
          <p:nvPr/>
        </p:nvSpPr>
        <p:spPr>
          <a:xfrm rot="16200000">
            <a:off x="5344808" y="4902073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23E78E-0ABE-00DE-39C0-53278990E376}"/>
              </a:ext>
            </a:extLst>
          </p:cNvPr>
          <p:cNvSpPr txBox="1"/>
          <p:nvPr/>
        </p:nvSpPr>
        <p:spPr>
          <a:xfrm rot="16200000">
            <a:off x="6968575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General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A3D858-D2CC-68A5-DD10-21176AB80236}"/>
              </a:ext>
            </a:extLst>
          </p:cNvPr>
          <p:cNvSpPr txBox="1"/>
          <p:nvPr/>
        </p:nvSpPr>
        <p:spPr>
          <a:xfrm rot="16200000">
            <a:off x="7683455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D99D25-B931-3AFB-FDD4-D1A1E25F7F4B}"/>
              </a:ext>
            </a:extLst>
          </p:cNvPr>
          <p:cNvSpPr txBox="1"/>
          <p:nvPr/>
        </p:nvSpPr>
        <p:spPr>
          <a:xfrm rot="16200000">
            <a:off x="9307223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General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5BA42F-E01C-B117-9D02-E4284D0BD207}"/>
              </a:ext>
            </a:extLst>
          </p:cNvPr>
          <p:cNvSpPr txBox="1"/>
          <p:nvPr/>
        </p:nvSpPr>
        <p:spPr>
          <a:xfrm rot="16200000">
            <a:off x="10022103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AADC5C9-A031-3BA1-E332-AF289CA0AE30}"/>
              </a:ext>
            </a:extLst>
          </p:cNvPr>
          <p:cNvCxnSpPr>
            <a:cxnSpLocks/>
          </p:cNvCxnSpPr>
          <p:nvPr/>
        </p:nvCxnSpPr>
        <p:spPr>
          <a:xfrm flipV="1">
            <a:off x="5915025" y="1865237"/>
            <a:ext cx="1581150" cy="3576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CC2D216-7B49-BE40-105A-23AEFE6F3A19}"/>
              </a:ext>
            </a:extLst>
          </p:cNvPr>
          <p:cNvCxnSpPr/>
          <p:nvPr/>
        </p:nvCxnSpPr>
        <p:spPr>
          <a:xfrm flipV="1">
            <a:off x="5688897" y="950411"/>
            <a:ext cx="4143375" cy="9148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C3F006A-E1E6-D5BD-1B09-9582632FDFF4}"/>
              </a:ext>
            </a:extLst>
          </p:cNvPr>
          <p:cNvCxnSpPr>
            <a:cxnSpLocks/>
          </p:cNvCxnSpPr>
          <p:nvPr/>
        </p:nvCxnSpPr>
        <p:spPr>
          <a:xfrm>
            <a:off x="6403777" y="1750198"/>
            <a:ext cx="0" cy="310455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1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C666B-6925-8AB3-E53E-61F670DA9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7AA92BF-08BB-DDB4-1390-0D540193F779}"/>
              </a:ext>
            </a:extLst>
          </p:cNvPr>
          <p:cNvGraphicFramePr>
            <a:graphicFrameLocks/>
          </p:cNvGraphicFramePr>
          <p:nvPr/>
        </p:nvGraphicFramePr>
        <p:xfrm>
          <a:off x="3581402" y="409433"/>
          <a:ext cx="8344526" cy="6127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5B5DAC4-253B-10BD-2FD9-731E0CC1F8F6}"/>
              </a:ext>
            </a:extLst>
          </p:cNvPr>
          <p:cNvSpPr txBox="1"/>
          <p:nvPr/>
        </p:nvSpPr>
        <p:spPr>
          <a:xfrm rot="16200000">
            <a:off x="4629928" y="4902073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General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9999973-762E-C600-1ED1-31E248714B8E}"/>
              </a:ext>
            </a:extLst>
          </p:cNvPr>
          <p:cNvSpPr txBox="1">
            <a:spLocks/>
          </p:cNvSpPr>
          <p:nvPr/>
        </p:nvSpPr>
        <p:spPr>
          <a:xfrm>
            <a:off x="315952" y="579863"/>
            <a:ext cx="32654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Access to healthcare</a:t>
            </a:r>
            <a:br>
              <a:rPr lang="en-US" b="1" dirty="0"/>
            </a:br>
            <a:r>
              <a:rPr lang="en-US" sz="2200" b="1" dirty="0"/>
              <a:t>(good-excellent)</a:t>
            </a:r>
            <a:endParaRPr lang="en-AU" sz="2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603968-BB33-DE7A-6587-C18F3419082A}"/>
              </a:ext>
            </a:extLst>
          </p:cNvPr>
          <p:cNvSpPr txBox="1"/>
          <p:nvPr/>
        </p:nvSpPr>
        <p:spPr>
          <a:xfrm>
            <a:off x="315952" y="3453466"/>
            <a:ext cx="302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Relative difference</a:t>
            </a:r>
            <a:endParaRPr lang="en-AU" sz="2400" b="1" dirty="0">
              <a:solidFill>
                <a:schemeClr val="accent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07BB7-E7E8-9BE6-DACD-3E0266CACAA6}"/>
              </a:ext>
            </a:extLst>
          </p:cNvPr>
          <p:cNvSpPr txBox="1"/>
          <p:nvPr/>
        </p:nvSpPr>
        <p:spPr>
          <a:xfrm rot="16200000">
            <a:off x="5344808" y="4902073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9016EE-8FF4-6DBB-949B-B3BC39423D47}"/>
              </a:ext>
            </a:extLst>
          </p:cNvPr>
          <p:cNvSpPr txBox="1"/>
          <p:nvPr/>
        </p:nvSpPr>
        <p:spPr>
          <a:xfrm rot="16200000">
            <a:off x="6968575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General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22ACE9-472A-8C65-E021-D9A7EC44535A}"/>
              </a:ext>
            </a:extLst>
          </p:cNvPr>
          <p:cNvSpPr txBox="1"/>
          <p:nvPr/>
        </p:nvSpPr>
        <p:spPr>
          <a:xfrm rot="16200000">
            <a:off x="7683455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DE53B3-F68E-23A4-7FE5-D24228B970D7}"/>
              </a:ext>
            </a:extLst>
          </p:cNvPr>
          <p:cNvSpPr txBox="1"/>
          <p:nvPr/>
        </p:nvSpPr>
        <p:spPr>
          <a:xfrm rot="16200000">
            <a:off x="9307223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General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EBC90D-3D1F-EC2C-579E-551EA1DFCCB4}"/>
              </a:ext>
            </a:extLst>
          </p:cNvPr>
          <p:cNvSpPr txBox="1"/>
          <p:nvPr/>
        </p:nvSpPr>
        <p:spPr>
          <a:xfrm rot="16200000">
            <a:off x="10022103" y="4902072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EC72741-C7B7-E1C0-0454-6DCC02B93F8B}"/>
              </a:ext>
            </a:extLst>
          </p:cNvPr>
          <p:cNvSpPr/>
          <p:nvPr/>
        </p:nvSpPr>
        <p:spPr>
          <a:xfrm>
            <a:off x="639264" y="5265606"/>
            <a:ext cx="2373086" cy="1146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Key Population AYP</a:t>
            </a:r>
            <a:endParaRPr lang="en-US" dirty="0"/>
          </a:p>
          <a:p>
            <a:pPr algn="ctr"/>
            <a:r>
              <a:rPr lang="en-US" b="1" dirty="0"/>
              <a:t>Coef=0.17</a:t>
            </a:r>
          </a:p>
          <a:p>
            <a:pPr algn="ctr"/>
            <a:r>
              <a:rPr lang="en-US" b="1" dirty="0"/>
              <a:t>95%CI: 0.08,0.27</a:t>
            </a:r>
            <a:endParaRPr lang="en-AU" b="1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CFF2580-7268-8963-9D10-29EA88629912}"/>
              </a:ext>
            </a:extLst>
          </p:cNvPr>
          <p:cNvCxnSpPr/>
          <p:nvPr/>
        </p:nvCxnSpPr>
        <p:spPr>
          <a:xfrm>
            <a:off x="6696075" y="2438400"/>
            <a:ext cx="1738572" cy="6572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51CA861-9425-BDF4-99CC-70835ADBDBAF}"/>
              </a:ext>
            </a:extLst>
          </p:cNvPr>
          <p:cNvCxnSpPr/>
          <p:nvPr/>
        </p:nvCxnSpPr>
        <p:spPr>
          <a:xfrm flipV="1">
            <a:off x="6696075" y="771525"/>
            <a:ext cx="3905250" cy="15621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79D6C62-32ED-0014-4AE5-E99AE68233E7}"/>
              </a:ext>
            </a:extLst>
          </p:cNvPr>
          <p:cNvCxnSpPr/>
          <p:nvPr/>
        </p:nvCxnSpPr>
        <p:spPr>
          <a:xfrm>
            <a:off x="7500391" y="2061270"/>
            <a:ext cx="0" cy="575598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10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D65DCA7-FCDD-4A12-2907-C2CEF4FD3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7ABA1C5-8372-4111-9AC9-33808D481E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6265849"/>
              </p:ext>
            </p:extLst>
          </p:nvPr>
        </p:nvGraphicFramePr>
        <p:xfrm>
          <a:off x="3371851" y="428625"/>
          <a:ext cx="8629650" cy="6286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B6B89F8-E8A2-FF29-0BEC-AD5EB7AE39D2}"/>
              </a:ext>
            </a:extLst>
          </p:cNvPr>
          <p:cNvCxnSpPr>
            <a:cxnSpLocks/>
          </p:cNvCxnSpPr>
          <p:nvPr/>
        </p:nvCxnSpPr>
        <p:spPr>
          <a:xfrm>
            <a:off x="6096000" y="2547699"/>
            <a:ext cx="1524000" cy="3574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80FBF04-257B-A0FD-DD71-5E734ADBD1CF}"/>
              </a:ext>
            </a:extLst>
          </p:cNvPr>
          <p:cNvCxnSpPr>
            <a:cxnSpLocks/>
          </p:cNvCxnSpPr>
          <p:nvPr/>
        </p:nvCxnSpPr>
        <p:spPr>
          <a:xfrm>
            <a:off x="5885626" y="1810722"/>
            <a:ext cx="4658549" cy="10944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643EFAE-C9C6-1283-F8A9-A342E3B64D40}"/>
              </a:ext>
            </a:extLst>
          </p:cNvPr>
          <p:cNvSpPr txBox="1"/>
          <p:nvPr/>
        </p:nvSpPr>
        <p:spPr>
          <a:xfrm rot="810936">
            <a:off x="6003607" y="2726412"/>
            <a:ext cx="1616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Coef=-0.28</a:t>
            </a:r>
          </a:p>
          <a:p>
            <a:pPr algn="ctr"/>
            <a:r>
              <a:rPr lang="en-US" sz="1400" dirty="0"/>
              <a:t>95%CI:-0.08,0.02</a:t>
            </a:r>
            <a:endParaRPr lang="en-A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4F4713-DF72-BC8C-7CD7-6CC223BAC3F4}"/>
              </a:ext>
            </a:extLst>
          </p:cNvPr>
          <p:cNvSpPr txBox="1"/>
          <p:nvPr/>
        </p:nvSpPr>
        <p:spPr>
          <a:xfrm rot="728101">
            <a:off x="7569515" y="1916138"/>
            <a:ext cx="1810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Coef= -0.04</a:t>
            </a:r>
          </a:p>
          <a:p>
            <a:r>
              <a:rPr lang="en-US" sz="1400" b="1" dirty="0"/>
              <a:t>95%CI: -0.06, -0.01</a:t>
            </a:r>
            <a:endParaRPr lang="en-AU" sz="1400" b="1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97C9CF0-C0A6-C16F-FABA-06F805980005}"/>
              </a:ext>
            </a:extLst>
          </p:cNvPr>
          <p:cNvSpPr txBox="1">
            <a:spLocks/>
          </p:cNvSpPr>
          <p:nvPr/>
        </p:nvSpPr>
        <p:spPr>
          <a:xfrm>
            <a:off x="315952" y="579863"/>
            <a:ext cx="32654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Depression</a:t>
            </a:r>
            <a:endParaRPr lang="en-AU" sz="2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C9432DE-B98A-75D1-1B5F-787BC82B5488}"/>
              </a:ext>
            </a:extLst>
          </p:cNvPr>
          <p:cNvSpPr/>
          <p:nvPr/>
        </p:nvSpPr>
        <p:spPr>
          <a:xfrm>
            <a:off x="593405" y="4612546"/>
            <a:ext cx="2373086" cy="859971"/>
          </a:xfrm>
          <a:prstGeom prst="round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Coef= -0.04</a:t>
            </a:r>
          </a:p>
          <a:p>
            <a:pPr algn="ctr"/>
            <a:r>
              <a:rPr lang="en-US" b="1" dirty="0"/>
              <a:t>95%CI: -0.06, -0.01</a:t>
            </a:r>
            <a:endParaRPr lang="en-AU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DCA171-B311-7EDC-8B58-94C244EA00A6}"/>
              </a:ext>
            </a:extLst>
          </p:cNvPr>
          <p:cNvSpPr txBox="1"/>
          <p:nvPr/>
        </p:nvSpPr>
        <p:spPr>
          <a:xfrm>
            <a:off x="266073" y="4150881"/>
            <a:ext cx="302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Relative difference</a:t>
            </a:r>
            <a:endParaRPr lang="en-AU" sz="2400" b="1" dirty="0">
              <a:solidFill>
                <a:schemeClr val="accent5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5C085C3-F69A-B24D-8CB1-334C0DE33D7D}"/>
              </a:ext>
            </a:extLst>
          </p:cNvPr>
          <p:cNvCxnSpPr/>
          <p:nvPr/>
        </p:nvCxnSpPr>
        <p:spPr>
          <a:xfrm>
            <a:off x="6405016" y="1972101"/>
            <a:ext cx="0" cy="575598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63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E028D9D-D979-BFBC-334B-8CFC26B43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7DAC831-7264-4134-8D07-35F8D18E26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8312226"/>
              </p:ext>
            </p:extLst>
          </p:nvPr>
        </p:nvGraphicFramePr>
        <p:xfrm>
          <a:off x="3058886" y="217715"/>
          <a:ext cx="8969828" cy="6640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68E8D9E-95CA-81EE-B02A-C31960031580}"/>
              </a:ext>
            </a:extLst>
          </p:cNvPr>
          <p:cNvCxnSpPr>
            <a:cxnSpLocks/>
          </p:cNvCxnSpPr>
          <p:nvPr/>
        </p:nvCxnSpPr>
        <p:spPr>
          <a:xfrm>
            <a:off x="5905635" y="1923557"/>
            <a:ext cx="13224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14FBC21-05F7-1E29-922A-E9F0205F53BB}"/>
              </a:ext>
            </a:extLst>
          </p:cNvPr>
          <p:cNvSpPr txBox="1"/>
          <p:nvPr/>
        </p:nvSpPr>
        <p:spPr>
          <a:xfrm>
            <a:off x="5611722" y="1984542"/>
            <a:ext cx="1616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Coef=0.05</a:t>
            </a:r>
          </a:p>
          <a:p>
            <a:pPr algn="ctr"/>
            <a:r>
              <a:rPr lang="en-US" sz="1400" dirty="0"/>
              <a:t>95%CI:-0.05,0.15</a:t>
            </a:r>
            <a:endParaRPr lang="en-A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1F408E-CD75-3F18-A1E3-D895D13307C0}"/>
              </a:ext>
            </a:extLst>
          </p:cNvPr>
          <p:cNvSpPr txBox="1"/>
          <p:nvPr/>
        </p:nvSpPr>
        <p:spPr>
          <a:xfrm>
            <a:off x="7228115" y="787885"/>
            <a:ext cx="1810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Coef=0.13</a:t>
            </a:r>
          </a:p>
          <a:p>
            <a:r>
              <a:rPr lang="en-US" sz="1400" dirty="0"/>
              <a:t>95%CI:-0.08,0.35</a:t>
            </a:r>
            <a:endParaRPr lang="en-AU" sz="14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30462DC-C7E9-4459-BC52-4AA6D15D2699}"/>
              </a:ext>
            </a:extLst>
          </p:cNvPr>
          <p:cNvSpPr txBox="1">
            <a:spLocks/>
          </p:cNvSpPr>
          <p:nvPr/>
        </p:nvSpPr>
        <p:spPr>
          <a:xfrm>
            <a:off x="315952" y="579863"/>
            <a:ext cx="32654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Physical health</a:t>
            </a:r>
            <a:endParaRPr lang="en-AU" sz="2200" b="1" dirty="0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9B29A134-5DFC-F3C0-9A08-19A075E98C94}"/>
              </a:ext>
            </a:extLst>
          </p:cNvPr>
          <p:cNvCxnSpPr>
            <a:cxnSpLocks/>
          </p:cNvCxnSpPr>
          <p:nvPr/>
        </p:nvCxnSpPr>
        <p:spPr>
          <a:xfrm flipV="1">
            <a:off x="5209562" y="1525047"/>
            <a:ext cx="5347798" cy="31610"/>
          </a:xfrm>
          <a:prstGeom prst="bentConnector4">
            <a:avLst>
              <a:gd name="adj1" fmla="val 194"/>
              <a:gd name="adj2" fmla="val 823189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158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6F256-934A-8903-048B-0784B496B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D283DF2-7FD8-24EE-9576-E76CA74DF27A}"/>
              </a:ext>
            </a:extLst>
          </p:cNvPr>
          <p:cNvSpPr txBox="1">
            <a:spLocks/>
          </p:cNvSpPr>
          <p:nvPr/>
        </p:nvSpPr>
        <p:spPr>
          <a:xfrm>
            <a:off x="315952" y="579863"/>
            <a:ext cx="2760623" cy="173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PrEP uptake</a:t>
            </a:r>
          </a:p>
          <a:p>
            <a:r>
              <a:rPr lang="en-US" sz="2100" b="1" dirty="0"/>
              <a:t>(recent/current)</a:t>
            </a:r>
            <a:endParaRPr lang="en-AU" sz="2100" b="1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F9E52D6-2D12-4FF9-AA5D-23D1AC9DCD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045801"/>
              </p:ext>
            </p:extLst>
          </p:nvPr>
        </p:nvGraphicFramePr>
        <p:xfrm>
          <a:off x="2790825" y="228601"/>
          <a:ext cx="9086850" cy="6505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BD630BD-38E3-0A7B-5608-54BE048E0787}"/>
              </a:ext>
            </a:extLst>
          </p:cNvPr>
          <p:cNvCxnSpPr>
            <a:cxnSpLocks/>
          </p:cNvCxnSpPr>
          <p:nvPr/>
        </p:nvCxnSpPr>
        <p:spPr>
          <a:xfrm>
            <a:off x="5864813" y="4586049"/>
            <a:ext cx="13224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693C14B-0817-CEA5-9963-07DB1DBFFCC5}"/>
              </a:ext>
            </a:extLst>
          </p:cNvPr>
          <p:cNvCxnSpPr>
            <a:cxnSpLocks/>
          </p:cNvCxnSpPr>
          <p:nvPr/>
        </p:nvCxnSpPr>
        <p:spPr>
          <a:xfrm flipV="1">
            <a:off x="5392512" y="1447219"/>
            <a:ext cx="4570638" cy="29068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8E6C499-D92C-2C84-21B5-E75E04467DCF}"/>
              </a:ext>
            </a:extLst>
          </p:cNvPr>
          <p:cNvSpPr txBox="1"/>
          <p:nvPr/>
        </p:nvSpPr>
        <p:spPr>
          <a:xfrm>
            <a:off x="5717857" y="4586049"/>
            <a:ext cx="1616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Coef= -0.01</a:t>
            </a:r>
          </a:p>
          <a:p>
            <a:pPr algn="ctr"/>
            <a:r>
              <a:rPr lang="en-US" sz="1400" dirty="0"/>
              <a:t>95%CI:-0.04,0.02</a:t>
            </a:r>
            <a:endParaRPr lang="en-A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E82D1-8A98-F3EF-2827-138DD94FA581}"/>
              </a:ext>
            </a:extLst>
          </p:cNvPr>
          <p:cNvSpPr txBox="1"/>
          <p:nvPr/>
        </p:nvSpPr>
        <p:spPr>
          <a:xfrm rot="19608463">
            <a:off x="6641978" y="2343879"/>
            <a:ext cx="1810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Coef= 0.05</a:t>
            </a:r>
          </a:p>
          <a:p>
            <a:r>
              <a:rPr lang="en-US" sz="1400" b="1" dirty="0"/>
              <a:t>95%CI:0.01, 0.09</a:t>
            </a:r>
            <a:endParaRPr lang="en-AU" sz="1400" b="1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3CCB36F-C1FD-EC54-F871-A2149E538213}"/>
              </a:ext>
            </a:extLst>
          </p:cNvPr>
          <p:cNvCxnSpPr/>
          <p:nvPr/>
        </p:nvCxnSpPr>
        <p:spPr>
          <a:xfrm>
            <a:off x="6500266" y="3873702"/>
            <a:ext cx="0" cy="575598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DF9FFA0-839A-C346-AFE3-500C50043C7D}"/>
              </a:ext>
            </a:extLst>
          </p:cNvPr>
          <p:cNvSpPr/>
          <p:nvPr/>
        </p:nvSpPr>
        <p:spPr>
          <a:xfrm>
            <a:off x="417739" y="5418166"/>
            <a:ext cx="2373086" cy="859971"/>
          </a:xfrm>
          <a:prstGeom prst="round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Coef=0.059</a:t>
            </a:r>
          </a:p>
          <a:p>
            <a:pPr algn="ctr"/>
            <a:r>
              <a:rPr lang="en-US" b="1" dirty="0"/>
              <a:t>95%CI: 0.16, 0.10</a:t>
            </a:r>
            <a:endParaRPr lang="en-AU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68D2FE-3D01-7285-EDE1-0DBE9B0332DB}"/>
              </a:ext>
            </a:extLst>
          </p:cNvPr>
          <p:cNvSpPr txBox="1"/>
          <p:nvPr/>
        </p:nvSpPr>
        <p:spPr>
          <a:xfrm>
            <a:off x="90407" y="4956501"/>
            <a:ext cx="302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Relative difference</a:t>
            </a:r>
            <a:endParaRPr lang="en-AU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4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01A0B-6973-68A4-5E56-7070A8EAE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582839"/>
            <a:ext cx="3211285" cy="4958760"/>
          </a:xfrm>
        </p:spPr>
        <p:txBody>
          <a:bodyPr>
            <a:normAutofit/>
          </a:bodyPr>
          <a:lstStyle/>
          <a:p>
            <a:r>
              <a:rPr lang="en-US" sz="4800" b="1" dirty="0"/>
              <a:t>Youth friendly healthcare</a:t>
            </a:r>
            <a:br>
              <a:rPr lang="en-US" sz="4800" b="1" dirty="0"/>
            </a:br>
            <a:br>
              <a:rPr lang="en-US" sz="4800" b="1" dirty="0"/>
            </a:br>
            <a:endParaRPr lang="en-AU" sz="4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8EAA45-E7CC-2F90-F55A-EE776EA94F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0"/>
          <a:stretch>
            <a:fillRect/>
          </a:stretch>
        </p:blipFill>
        <p:spPr>
          <a:xfrm>
            <a:off x="3398292" y="486547"/>
            <a:ext cx="8478021" cy="5884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Plus Sign 9">
            <a:extLst>
              <a:ext uri="{FF2B5EF4-FFF2-40B4-BE49-F238E27FC236}">
                <a16:creationId xmlns:a16="http://schemas.microsoft.com/office/drawing/2014/main" id="{79849CE3-9490-6FBE-5739-2CD45FC0CA87}"/>
              </a:ext>
            </a:extLst>
          </p:cNvPr>
          <p:cNvSpPr/>
          <p:nvPr/>
        </p:nvSpPr>
        <p:spPr>
          <a:xfrm>
            <a:off x="6411683" y="4821599"/>
            <a:ext cx="720000" cy="720000"/>
          </a:xfrm>
          <a:prstGeom prst="mathPlus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97EE5896-B8B9-7CA9-97FD-5720253B09AC}"/>
              </a:ext>
            </a:extLst>
          </p:cNvPr>
          <p:cNvSpPr/>
          <p:nvPr/>
        </p:nvSpPr>
        <p:spPr>
          <a:xfrm>
            <a:off x="7739741" y="2263457"/>
            <a:ext cx="720000" cy="720000"/>
          </a:xfrm>
          <a:prstGeom prst="mathPlus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Plus Sign 11">
            <a:extLst>
              <a:ext uri="{FF2B5EF4-FFF2-40B4-BE49-F238E27FC236}">
                <a16:creationId xmlns:a16="http://schemas.microsoft.com/office/drawing/2014/main" id="{3D3B85E5-F8C0-FFF0-1BE0-B4C167D25A0E}"/>
              </a:ext>
            </a:extLst>
          </p:cNvPr>
          <p:cNvSpPr/>
          <p:nvPr/>
        </p:nvSpPr>
        <p:spPr>
          <a:xfrm>
            <a:off x="9394369" y="582839"/>
            <a:ext cx="720000" cy="720000"/>
          </a:xfrm>
          <a:prstGeom prst="mathPlus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C0E283-A062-03FD-416C-18EE97FE84C3}"/>
              </a:ext>
            </a:extLst>
          </p:cNvPr>
          <p:cNvSpPr/>
          <p:nvPr/>
        </p:nvSpPr>
        <p:spPr>
          <a:xfrm>
            <a:off x="315686" y="4706010"/>
            <a:ext cx="4597508" cy="120236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Adolescents and youth </a:t>
            </a:r>
            <a:r>
              <a:rPr lang="en-US" dirty="0"/>
              <a:t>aged 10-24 years</a:t>
            </a:r>
          </a:p>
          <a:p>
            <a:pPr algn="ctr"/>
            <a:r>
              <a:rPr lang="en-US" b="1" dirty="0"/>
              <a:t>Key populations</a:t>
            </a:r>
            <a:r>
              <a:rPr lang="en-US" dirty="0"/>
              <a:t>: sex workers, people who use drugs, LGBTQ+</a:t>
            </a:r>
            <a:endParaRPr lang="en-AU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8E7908-B12D-6ACF-E066-23D12238F3C1}"/>
              </a:ext>
            </a:extLst>
          </p:cNvPr>
          <p:cNvSpPr/>
          <p:nvPr/>
        </p:nvSpPr>
        <p:spPr>
          <a:xfrm>
            <a:off x="9257244" y="4453093"/>
            <a:ext cx="2780081" cy="21770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Clinical outreaches</a:t>
            </a:r>
          </a:p>
          <a:p>
            <a:pPr algn="ctr"/>
            <a:r>
              <a:rPr lang="en-US" dirty="0"/>
              <a:t>Health talks</a:t>
            </a:r>
          </a:p>
          <a:p>
            <a:pPr algn="ctr"/>
            <a:r>
              <a:rPr lang="en-US" dirty="0"/>
              <a:t>Anti-stigma education</a:t>
            </a:r>
          </a:p>
          <a:p>
            <a:pPr algn="ctr"/>
            <a:r>
              <a:rPr lang="en-US" dirty="0"/>
              <a:t>Community building</a:t>
            </a:r>
          </a:p>
          <a:p>
            <a:pPr algn="ctr"/>
            <a:r>
              <a:rPr lang="en-US" dirty="0"/>
              <a:t>Training &amp; mentorship</a:t>
            </a:r>
          </a:p>
          <a:p>
            <a:pPr algn="ctr"/>
            <a:r>
              <a:rPr lang="en-AU" dirty="0"/>
              <a:t>Fun!</a:t>
            </a:r>
          </a:p>
        </p:txBody>
      </p:sp>
    </p:spTree>
    <p:extLst>
      <p:ext uri="{BB962C8B-B14F-4D97-AF65-F5344CB8AC3E}">
        <p14:creationId xmlns:p14="http://schemas.microsoft.com/office/powerpoint/2010/main" val="72059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218CF-7E48-FB92-C437-5EDB1ABE4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592FCF8-CEDA-4915-A8C9-3F5868F60D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4306638"/>
              </p:ext>
            </p:extLst>
          </p:nvPr>
        </p:nvGraphicFramePr>
        <p:xfrm>
          <a:off x="3209925" y="238125"/>
          <a:ext cx="8666123" cy="6410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CA0A6EE3-62BA-EF82-21D6-AA22B470B6AA}"/>
              </a:ext>
            </a:extLst>
          </p:cNvPr>
          <p:cNvSpPr txBox="1">
            <a:spLocks/>
          </p:cNvSpPr>
          <p:nvPr/>
        </p:nvSpPr>
        <p:spPr>
          <a:xfrm>
            <a:off x="315952" y="579863"/>
            <a:ext cx="2760623" cy="173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PrEP uptake</a:t>
            </a:r>
          </a:p>
          <a:p>
            <a:r>
              <a:rPr lang="en-US" sz="2100" b="1" dirty="0"/>
              <a:t>(recent/current)</a:t>
            </a:r>
            <a:endParaRPr lang="en-AU" sz="2100" b="1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F0D26D0-8608-6C96-FADC-94EF722DADCF}"/>
              </a:ext>
            </a:extLst>
          </p:cNvPr>
          <p:cNvCxnSpPr>
            <a:cxnSpLocks/>
          </p:cNvCxnSpPr>
          <p:nvPr/>
        </p:nvCxnSpPr>
        <p:spPr>
          <a:xfrm>
            <a:off x="6324600" y="3309699"/>
            <a:ext cx="16415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1A44BA4-140E-DA3E-1B04-38FB454A8691}"/>
              </a:ext>
            </a:extLst>
          </p:cNvPr>
          <p:cNvCxnSpPr>
            <a:cxnSpLocks/>
          </p:cNvCxnSpPr>
          <p:nvPr/>
        </p:nvCxnSpPr>
        <p:spPr>
          <a:xfrm flipV="1">
            <a:off x="6324600" y="995394"/>
            <a:ext cx="4110851" cy="21372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5F8D050-F8F4-774F-6BA9-C5076162F12E}"/>
              </a:ext>
            </a:extLst>
          </p:cNvPr>
          <p:cNvCxnSpPr/>
          <p:nvPr/>
        </p:nvCxnSpPr>
        <p:spPr>
          <a:xfrm>
            <a:off x="7507959" y="2649938"/>
            <a:ext cx="0" cy="575598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D12F416-95BA-F095-A406-53A3695A7A1F}"/>
              </a:ext>
            </a:extLst>
          </p:cNvPr>
          <p:cNvSpPr/>
          <p:nvPr/>
        </p:nvSpPr>
        <p:spPr>
          <a:xfrm>
            <a:off x="417739" y="5418166"/>
            <a:ext cx="2373086" cy="859971"/>
          </a:xfrm>
          <a:prstGeom prst="round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Coef=0.1374</a:t>
            </a:r>
          </a:p>
          <a:p>
            <a:pPr algn="ctr"/>
            <a:r>
              <a:rPr lang="en-US" b="1" dirty="0"/>
              <a:t>95%CI: 0.05, 0.23</a:t>
            </a:r>
            <a:endParaRPr lang="en-AU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1FBFDA-779F-C014-AFB1-F61589D56F69}"/>
              </a:ext>
            </a:extLst>
          </p:cNvPr>
          <p:cNvSpPr txBox="1"/>
          <p:nvPr/>
        </p:nvSpPr>
        <p:spPr>
          <a:xfrm>
            <a:off x="90407" y="4956501"/>
            <a:ext cx="302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Relative difference</a:t>
            </a:r>
            <a:endParaRPr lang="en-AU" sz="2400" b="1" dirty="0">
              <a:solidFill>
                <a:schemeClr val="accent5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EFFBEF-327E-15AB-E2FD-57363F4EDE95}"/>
              </a:ext>
            </a:extLst>
          </p:cNvPr>
          <p:cNvSpPr txBox="1"/>
          <p:nvPr/>
        </p:nvSpPr>
        <p:spPr>
          <a:xfrm rot="16200000">
            <a:off x="5037031" y="5011801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425D56-B1D4-BDBB-1841-A3B72D292E43}"/>
              </a:ext>
            </a:extLst>
          </p:cNvPr>
          <p:cNvSpPr txBox="1"/>
          <p:nvPr/>
        </p:nvSpPr>
        <p:spPr>
          <a:xfrm rot="16200000">
            <a:off x="7474944" y="5011801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0F8A7D-A081-DD03-A934-20AA0F1EF82A}"/>
              </a:ext>
            </a:extLst>
          </p:cNvPr>
          <p:cNvSpPr txBox="1"/>
          <p:nvPr/>
        </p:nvSpPr>
        <p:spPr>
          <a:xfrm rot="16200000">
            <a:off x="9912857" y="5011800"/>
            <a:ext cx="1810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Key Populations</a:t>
            </a:r>
            <a:endParaRPr lang="en-A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016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05545A-5926-8509-C403-EC25B510C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41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74ADD-CC6C-544B-E65C-D68AB81D3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0CBA02-ADBE-D21E-1B86-DE5598CA5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0134AD-1393-1DD0-26F0-A0F862E3F6F9}"/>
              </a:ext>
            </a:extLst>
          </p:cNvPr>
          <p:cNvSpPr txBox="1"/>
          <p:nvPr/>
        </p:nvSpPr>
        <p:spPr>
          <a:xfrm>
            <a:off x="367252" y="1045575"/>
            <a:ext cx="6548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chemeClr val="bg1"/>
                </a:solidFill>
              </a:rPr>
              <a:t>www.MombasaYouthStudy.com</a:t>
            </a:r>
          </a:p>
          <a:p>
            <a:pPr algn="ctr"/>
            <a:r>
              <a:rPr lang="en-AU" sz="3200" b="1" dirty="0">
                <a:solidFill>
                  <a:schemeClr val="bg1"/>
                </a:solidFill>
              </a:rPr>
              <a:t>www.MombasaKeyPopStudy.com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69896C-D5E4-5069-1BDD-A9BB03D14262}"/>
              </a:ext>
            </a:extLst>
          </p:cNvPr>
          <p:cNvSpPr/>
          <p:nvPr/>
        </p:nvSpPr>
        <p:spPr>
          <a:xfrm>
            <a:off x="7153273" y="704850"/>
            <a:ext cx="4867275" cy="2871343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F88ED3-2B92-F6EE-3E17-A66817DF335A}"/>
              </a:ext>
            </a:extLst>
          </p:cNvPr>
          <p:cNvSpPr txBox="1"/>
          <p:nvPr/>
        </p:nvSpPr>
        <p:spPr>
          <a:xfrm>
            <a:off x="6915833" y="873915"/>
            <a:ext cx="5342157" cy="2702278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Denton Callander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Patricia Owira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Ahmed Adam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Celina </a:t>
            </a:r>
            <a:r>
              <a:rPr lang="en-US" dirty="0" err="1"/>
              <a:t>Kithinji</a:t>
            </a:r>
            <a:endParaRPr lang="en-US" dirty="0"/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Radoslav Antonov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Kimani Makobu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Adrian </a:t>
            </a:r>
            <a:r>
              <a:rPr lang="en-US" dirty="0" err="1"/>
              <a:t>Guadarrama</a:t>
            </a:r>
            <a:endParaRPr lang="en-US" dirty="0"/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Hakima Masud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Kelvin Wangari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Masha Pastrana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Kelly Khabala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Iza </a:t>
            </a:r>
            <a:r>
              <a:rPr lang="en-US" dirty="0" err="1"/>
              <a:t>Ciglenecki</a:t>
            </a:r>
            <a:endParaRPr lang="en-US" dirty="0"/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Blessings Imani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David Kirongo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Vallary Winchester</a:t>
            </a: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Grace Mwendar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8A89B8-8117-59AB-EE42-DE85BBDE9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274" y="4036849"/>
            <a:ext cx="2250908" cy="2269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127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with a pink x and a blue circle with palm trees&#10;&#10;Description automatically generated">
            <a:extLst>
              <a:ext uri="{FF2B5EF4-FFF2-40B4-BE49-F238E27FC236}">
                <a16:creationId xmlns:a16="http://schemas.microsoft.com/office/drawing/2014/main" id="{0CBD6661-115B-748A-B726-474DB49B2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266" y="675216"/>
            <a:ext cx="6571123" cy="5077684"/>
          </a:xfrm>
          <a:prstGeom prst="rect">
            <a:avLst/>
          </a:prstGeom>
        </p:spPr>
      </p:pic>
      <p:pic>
        <p:nvPicPr>
          <p:cNvPr id="5" name="Picture 4" descr="A colorful logo with black background&#10;&#10;Description automatically generated">
            <a:extLst>
              <a:ext uri="{FF2B5EF4-FFF2-40B4-BE49-F238E27FC236}">
                <a16:creationId xmlns:a16="http://schemas.microsoft.com/office/drawing/2014/main" id="{6039E448-D691-DD83-7A1E-EFFBCF03C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985" y="751416"/>
            <a:ext cx="6106758" cy="471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197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474C09A-0A1C-D101-9DB1-2B90687C55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509217"/>
              </p:ext>
            </p:extLst>
          </p:nvPr>
        </p:nvGraphicFramePr>
        <p:xfrm>
          <a:off x="384412" y="279776"/>
          <a:ext cx="11423175" cy="6223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logo with a pink x and a blue circle with palm trees&#10;&#10;Description automatically generated">
            <a:extLst>
              <a:ext uri="{FF2B5EF4-FFF2-40B4-BE49-F238E27FC236}">
                <a16:creationId xmlns:a16="http://schemas.microsoft.com/office/drawing/2014/main" id="{0F24C808-32F5-F59B-BF80-710BBF9638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557" y="279776"/>
            <a:ext cx="1736876" cy="1342131"/>
          </a:xfrm>
          <a:prstGeom prst="rect">
            <a:avLst/>
          </a:prstGeom>
        </p:spPr>
      </p:pic>
      <p:pic>
        <p:nvPicPr>
          <p:cNvPr id="7" name="Picture 6" descr="A colorful logo with black background&#10;&#10;Description automatically generated">
            <a:extLst>
              <a:ext uri="{FF2B5EF4-FFF2-40B4-BE49-F238E27FC236}">
                <a16:creationId xmlns:a16="http://schemas.microsoft.com/office/drawing/2014/main" id="{D3E67C5F-F60A-34B4-B5F3-6EBF41F2E1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52" y="279777"/>
            <a:ext cx="1736875" cy="134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54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45929F-3473-6D7D-0368-8E54E80219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9" b="2"/>
          <a:stretch>
            <a:fillRect/>
          </a:stretch>
        </p:blipFill>
        <p:spPr bwMode="auto">
          <a:xfrm>
            <a:off x="20" y="10"/>
            <a:ext cx="4003019" cy="338888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A group of people looking at their phones&#10;&#10;Description automatically generated">
            <a:extLst>
              <a:ext uri="{FF2B5EF4-FFF2-40B4-BE49-F238E27FC236}">
                <a16:creationId xmlns:a16="http://schemas.microsoft.com/office/drawing/2014/main" id="{7D9BBE83-206A-8008-D6FD-4B3A14F4AE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9" r="1" b="40162"/>
          <a:stretch>
            <a:fillRect/>
          </a:stretch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9" name="Picture 8" descr="Posters on a wall with a door and a door open&#10;&#10;Description automatically generated">
            <a:extLst>
              <a:ext uri="{FF2B5EF4-FFF2-40B4-BE49-F238E27FC236}">
                <a16:creationId xmlns:a16="http://schemas.microsoft.com/office/drawing/2014/main" id="{B2DBF018-0514-0AB1-7EE0-94AF0391DB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r="6217" b="-1"/>
          <a:stretch>
            <a:fillRect/>
          </a:stretch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1" name="Picture 10" descr="A group of men in a room&#10;&#10;Description automatically generated">
            <a:extLst>
              <a:ext uri="{FF2B5EF4-FFF2-40B4-BE49-F238E27FC236}">
                <a16:creationId xmlns:a16="http://schemas.microsoft.com/office/drawing/2014/main" id="{C9983CBC-19B3-0374-EA9F-2B71D47D3C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3" r="3162" b="2"/>
          <a:stretch>
            <a:fillRect/>
          </a:stretch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7" name="Picture 6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11E422B1-9876-11FF-2554-1C0FCBFF4C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9" r="3591" b="-1"/>
          <a:stretch>
            <a:fillRect/>
          </a:stretch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1CEE5F-AE18-68E2-7533-821EA771275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10" r="-2" b="20338"/>
          <a:stretch>
            <a:fillRect/>
          </a:stretch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43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64D9C-3BDF-2FAB-93EC-624D38B32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Our study’s purpose 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09A17-8FA1-11DD-0F92-753334108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7771"/>
            <a:ext cx="10515600" cy="386919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Provide empirical insights to guide evidence-based decision making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Evaluate the intervention’s impact on health and healthcare among adolescents and young people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4005059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E573-D801-5D89-FC4B-F07CFA76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475" y="420209"/>
            <a:ext cx="4427863" cy="1325563"/>
          </a:xfrm>
        </p:spPr>
        <p:txBody>
          <a:bodyPr/>
          <a:lstStyle/>
          <a:p>
            <a:r>
              <a:rPr lang="en-US" dirty="0"/>
              <a:t>Intervention integration</a:t>
            </a:r>
            <a:endParaRPr lang="en-AU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6627195-0EAF-9224-E1AD-B39DE76D92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656646"/>
              </p:ext>
            </p:extLst>
          </p:nvPr>
        </p:nvGraphicFramePr>
        <p:xfrm>
          <a:off x="4671151" y="513728"/>
          <a:ext cx="7434943" cy="6193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8068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E502B4-5785-7B3B-D22C-D314979E98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6" r="-3" b="13774"/>
          <a:stretch>
            <a:fillRect/>
          </a:stretch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476537-E313-6065-B948-F2B33C12DC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48" b="34672"/>
          <a:stretch>
            <a:fillRect/>
          </a:stretch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90B8C-6880-3DFB-E47B-A4AF4EA50A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0" r="5133"/>
          <a:stretch>
            <a:fillRect/>
          </a:stretch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6093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1957FC-DA5D-1FF3-7D18-FE132EC99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840" y="4206096"/>
            <a:ext cx="3409950" cy="1219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C60B92-1326-0F43-5403-B1CB71675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878" y="3576050"/>
            <a:ext cx="1933984" cy="19339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BBDD9B-6E3A-8A85-DDAC-C1232DC17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554" y="4922630"/>
            <a:ext cx="1402670" cy="15479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CE3BB4-52E4-D41D-4BFC-C6D78774F0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13"/>
            <a:ext cx="5098053" cy="2068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5E7B16-D27A-0066-DA57-67ACF8E7A4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073" y="2641339"/>
            <a:ext cx="3181114" cy="7058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F34DD2-7654-F9DF-574C-B156E31E79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9" t="22175" r="23884" b="23001"/>
          <a:stretch>
            <a:fillRect/>
          </a:stretch>
        </p:blipFill>
        <p:spPr>
          <a:xfrm>
            <a:off x="8422224" y="5550422"/>
            <a:ext cx="1216225" cy="1127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313051-B327-3340-189E-DABC3A1978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2" b="16009"/>
          <a:stretch>
            <a:fillRect/>
          </a:stretch>
        </p:blipFill>
        <p:spPr>
          <a:xfrm>
            <a:off x="2565828" y="1640259"/>
            <a:ext cx="2798025" cy="18335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70C87D-A93F-D171-CA47-912C658F43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377" y="2546107"/>
            <a:ext cx="1628927" cy="16361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900684-DECD-A1CB-6919-0F4F2A3264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424" y="4373608"/>
            <a:ext cx="2798025" cy="4420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81B27DA-6598-E63D-626D-CD4B958597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223" y="160876"/>
            <a:ext cx="1797618" cy="16361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277514-1395-3322-23F1-0B15B400F8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3" y="3539416"/>
            <a:ext cx="1628926" cy="16289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C2BAF6A-1864-3361-4E41-DEF1C83A30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30" y="5550422"/>
            <a:ext cx="3781425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9988914-FB89-F3FF-F522-BE3D6DD492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875" y="3728999"/>
            <a:ext cx="1993312" cy="281728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7CFDBE5-A0A8-FCB6-2AE4-C701EFC874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13"/>
          <a:stretch>
            <a:fillRect/>
          </a:stretch>
        </p:blipFill>
        <p:spPr>
          <a:xfrm>
            <a:off x="9005628" y="73276"/>
            <a:ext cx="2935988" cy="229557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3D926D6-4661-CCFD-07E0-3EC3944D0B3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9"/>
          <a:stretch>
            <a:fillRect/>
          </a:stretch>
        </p:blipFill>
        <p:spPr>
          <a:xfrm>
            <a:off x="518437" y="5149843"/>
            <a:ext cx="1739401" cy="147676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2494BD5-EE3A-AE71-78F4-3D942E19B7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r="13915"/>
          <a:stretch>
            <a:fillRect/>
          </a:stretch>
        </p:blipFill>
        <p:spPr>
          <a:xfrm>
            <a:off x="193263" y="1680647"/>
            <a:ext cx="2603515" cy="183352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1B5B6F9-BC29-6618-E493-5F1A6AE71C5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0" t="9950" r="20239" b="7662"/>
          <a:stretch>
            <a:fillRect/>
          </a:stretch>
        </p:blipFill>
        <p:spPr>
          <a:xfrm>
            <a:off x="7412922" y="118954"/>
            <a:ext cx="1592706" cy="153817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C50DB5D-6DB7-2DF6-49DC-DE780C328C9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955" y="1263998"/>
            <a:ext cx="2275418" cy="227541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E3D417C-5DCF-D1A6-F76E-05E32138AB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390" y="3111784"/>
            <a:ext cx="1200245" cy="12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97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1B85CE15D05A41B9ADFE827D8416BA" ma:contentTypeVersion="21" ma:contentTypeDescription="Create a new document." ma:contentTypeScope="" ma:versionID="2e2873156ee6248d2f85753f48610be8">
  <xsd:schema xmlns:xsd="http://www.w3.org/2001/XMLSchema" xmlns:xs="http://www.w3.org/2001/XMLSchema" xmlns:p="http://schemas.microsoft.com/office/2006/metadata/properties" xmlns:ns1="http://schemas.microsoft.com/sharepoint/v3" xmlns:ns2="d0e73e88-ec28-4baa-b6c0-bc9210992c81" xmlns:ns3="724997bc-3792-46da-8231-7d6cdca023c4" xmlns:ns4="20c1abfa-485b-41c9-a329-38772ca1fd48" targetNamespace="http://schemas.microsoft.com/office/2006/metadata/properties" ma:root="true" ma:fieldsID="16e90156e9d5bff506a20dfd5e13c896" ns1:_="" ns2:_="" ns3:_="" ns4:_="">
    <xsd:import namespace="http://schemas.microsoft.com/sharepoint/v3"/>
    <xsd:import namespace="d0e73e88-ec28-4baa-b6c0-bc9210992c81"/>
    <xsd:import namespace="724997bc-3792-46da-8231-7d6cdca023c4"/>
    <xsd:import namespace="20c1abfa-485b-41c9-a329-38772ca1f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73e88-ec28-4baa-b6c0-bc9210992c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f8169e7-20d4-4f95-9450-953b2d8ea5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997bc-3792-46da-8231-7d6cdca023c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c1abfa-485b-41c9-a329-38772ca1fd4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98c43b9-cabb-4760-9d86-b267addeb84a}" ma:internalName="TaxCatchAll" ma:showField="CatchAllData" ma:web="724997bc-3792-46da-8231-7d6cdca02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0c1abfa-485b-41c9-a329-38772ca1fd48" xsi:nil="true"/>
    <lcf76f155ced4ddcb4097134ff3c332f xmlns="d0e73e88-ec28-4baa-b6c0-bc9210992c81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6B9C0D7-14D7-4D7F-8F2E-CD8A033041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6B4B7A-5908-4A60-B851-DF886FBDCB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0e73e88-ec28-4baa-b6c0-bc9210992c81"/>
    <ds:schemaRef ds:uri="724997bc-3792-46da-8231-7d6cdca023c4"/>
    <ds:schemaRef ds:uri="20c1abfa-485b-41c9-a329-38772ca1fd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D7E3C4-836A-4D2F-8746-B18026280B1A}">
  <ds:schemaRefs>
    <ds:schemaRef ds:uri="http://schemas.microsoft.com/office/2006/metadata/properties"/>
    <ds:schemaRef ds:uri="http://schemas.microsoft.com/office/infopath/2007/PartnerControls"/>
    <ds:schemaRef ds:uri="20c1abfa-485b-41c9-a329-38772ca1fd48"/>
    <ds:schemaRef ds:uri="94cedf66-10cc-46e6-8dc7-93654cdef6cf"/>
    <ds:schemaRef ds:uri="b2cfe9e5-0689-4ecc-b375-84df0e66ce85"/>
    <ds:schemaRef ds:uri="d0e73e88-ec28-4baa-b6c0-bc9210992c81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3493</TotalTime>
  <Words>657</Words>
  <Application>Microsoft Office PowerPoint</Application>
  <PresentationFormat>Widescreen</PresentationFormat>
  <Paragraphs>163</Paragraphs>
  <Slides>22</Slides>
  <Notes>9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Advancing population health research to improve intervention</vt:lpstr>
      <vt:lpstr>Youth friendly healthcare  </vt:lpstr>
      <vt:lpstr>PowerPoint Presentation</vt:lpstr>
      <vt:lpstr>PowerPoint Presentation</vt:lpstr>
      <vt:lpstr>PowerPoint Presentation</vt:lpstr>
      <vt:lpstr>Our study’s purpose </vt:lpstr>
      <vt:lpstr>Intervention integration</vt:lpstr>
      <vt:lpstr>PowerPoint Presentation</vt:lpstr>
      <vt:lpstr>PowerPoint Presentation</vt:lpstr>
      <vt:lpstr>Our study’s purpose </vt:lpstr>
      <vt:lpstr>PowerPoint Presentation</vt:lpstr>
      <vt:lpstr>Analysis</vt:lpstr>
      <vt:lpstr>Outcome measures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MSFCH Mombasa-EpiResearcher</dc:creator>
  <cp:lastModifiedBy>MSFCH Mombasa-EpiResearcher</cp:lastModifiedBy>
  <cp:revision>2</cp:revision>
  <dcterms:created xsi:type="dcterms:W3CDTF">2026-04-29T21:10:32Z</dcterms:created>
  <dcterms:modified xsi:type="dcterms:W3CDTF">2026-09-09T13:57:41Z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0x010100671B85CE15D05A41B9ADFE827D8416BA</vt:lpwstr>
  </property>
  <property fmtid="{D5CDD505-2E9C-101B-9397-08002B2CF9AE}" pid="3" name="_dlc_DocIdItemGuid">
    <vt:lpwstr>fd498668-f0b3-438f-9daa-6ac08d935bef</vt:lpwstr>
  </property>
  <property fmtid="{D5CDD505-2E9C-101B-9397-08002B2CF9AE}" pid="4" name="MediaServiceImageTags">
    <vt:lpwstr/>
  </property>
</Properties>
</file>