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modernComment_104_0.xml" ContentType="application/vnd.ms-powerpoint.comments+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56" r:id="rId5"/>
    <p:sldId id="271" r:id="rId6"/>
    <p:sldId id="257" r:id="rId7"/>
    <p:sldId id="273" r:id="rId8"/>
    <p:sldId id="272" r:id="rId9"/>
    <p:sldId id="259" r:id="rId10"/>
    <p:sldId id="265" r:id="rId11"/>
    <p:sldId id="266" r:id="rId12"/>
    <p:sldId id="267" r:id="rId13"/>
    <p:sldId id="268" r:id="rId14"/>
    <p:sldId id="276" r:id="rId15"/>
    <p:sldId id="277" r:id="rId16"/>
    <p:sldId id="260" r:id="rId17"/>
    <p:sldId id="270" r:id="rId18"/>
    <p:sldId id="278" r:id="rId1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63CAFE-F0C1-328F-9F8E-3FD2816F4AEC}" name="Antonio Flores" initials="AF" userId="S::Antonio.Flores@joburg.msf.org::ef757576-73e2-4550-bd90-78e2f76490f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2B51"/>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D3D94B-73DD-9FEE-9EA3-873B04E1D14F}" v="13" dt="2026-05-15T13:21:03.673"/>
    <p1510:client id="{92B808C8-DF4B-4525-98DD-A8274BE754F7}" v="2" dt="2026-05-14T09:11:26.6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0252" autoAdjust="0"/>
  </p:normalViewPr>
  <p:slideViewPr>
    <p:cSldViewPr snapToGrid="0" snapToObjects="1">
      <p:cViewPr varScale="1">
        <p:scale>
          <a:sx n="68" d="100"/>
          <a:sy n="68" d="100"/>
        </p:scale>
        <p:origin x="124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omments/modernComment_104_0.xml><?xml version="1.0" encoding="utf-8"?>
<p188:cmLst xmlns:a="http://schemas.openxmlformats.org/drawingml/2006/main" xmlns:r="http://schemas.openxmlformats.org/officeDocument/2006/relationships" xmlns:p188="http://schemas.microsoft.com/office/powerpoint/2018/8/main">
  <p188:cm id="{0FC6393C-508C-4994-8E04-A10AD925C2F6}" authorId="{B163CAFE-F0C1-328F-9F8E-3FD2816F4AEC}" created="2026-05-11T11:59:13.969">
    <ac:txMkLst xmlns:ac="http://schemas.microsoft.com/office/drawing/2013/main/command">
      <pc:docMk xmlns:pc="http://schemas.microsoft.com/office/powerpoint/2013/main/command"/>
      <pc:sldMk xmlns:pc="http://schemas.microsoft.com/office/powerpoint/2013/main/command" cId="0" sldId="260"/>
      <ac:spMk id="8" creationId="{00000000-0000-0000-0000-000000000000}"/>
      <ac:txMk cp="243">
        <ac:context len="422" hash="1706548560"/>
      </ac:txMk>
    </ac:txMkLst>
    <p188:pos x="5058894" y="1734530"/>
    <p188:txBody>
      <a:bodyPr/>
      <a:lstStyle/>
      <a:p>
        <a:r>
          <a:rPr lang="en-ZA"/>
          <a:t>Nuance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507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 am…</a:t>
            </a:r>
            <a:br>
              <a:rPr lang="en-US" dirty="0"/>
            </a:br>
            <a:r>
              <a:rPr lang="en-US" dirty="0"/>
              <a:t>- I am pleased to talk to you about how MSF worked alongside the community to introduce HIV prevention choice in Beira, Mozambique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it meet any of the objectives?)</a:t>
            </a:r>
            <a:br>
              <a:rPr lang="en-US" dirty="0"/>
            </a:br>
            <a:r>
              <a:rPr lang="en-US" dirty="0"/>
              <a:t>- offer as additional information</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latin typeface="Segoe UI" panose="020B0502040204020203" pitchFamily="34" charset="0"/>
              </a:rPr>
              <a:t>The study could not </a:t>
            </a:r>
            <a:r>
              <a:rPr lang="en-GB" b="1" i="0" dirty="0">
                <a:effectLst/>
                <a:latin typeface="Segoe UI" panose="020B0502040204020203" pitchFamily="34" charset="0"/>
              </a:rPr>
              <a:t>quantitatively assess changes in sexual behaviour, condom use, or STI incidence</a:t>
            </a:r>
            <a:r>
              <a:rPr lang="en-GB" b="0" i="0" dirty="0">
                <a:effectLst/>
                <a:latin typeface="Segoe UI" panose="020B0502040204020203" pitchFamily="34" charset="0"/>
              </a:rPr>
              <a:t> following CAB‑LA initiation, despite qualitative signals of risk compensation. These outcomes were not systematically collected in the quantitative cohort, as follow‑up instruments focused on persistence and service engagement rather than behavioural outcomes, limiting the ability to estimate unintended prevention trade‑offs or combination‑prevention gaps. In addition, </a:t>
            </a:r>
            <a:r>
              <a:rPr lang="en-GB" b="1" i="0" dirty="0">
                <a:effectLst/>
                <a:latin typeface="Segoe UI" panose="020B0502040204020203" pitchFamily="34" charset="0"/>
              </a:rPr>
              <a:t>comparative effectiveness versus oral </a:t>
            </a:r>
            <a:r>
              <a:rPr lang="en-GB" b="1" i="0" dirty="0" err="1">
                <a:effectLst/>
                <a:latin typeface="Segoe UI" panose="020B0502040204020203" pitchFamily="34" charset="0"/>
              </a:rPr>
              <a:t>PrEP</a:t>
            </a:r>
            <a:r>
              <a:rPr lang="en-GB" b="0" i="0" dirty="0">
                <a:effectLst/>
                <a:latin typeface="Segoe UI" panose="020B0502040204020203" pitchFamily="34" charset="0"/>
              </a:rPr>
              <a:t> could not be rigorously estimated because there was no contemporaneous oral‑</a:t>
            </a:r>
            <a:r>
              <a:rPr lang="en-GB" b="0" i="0" dirty="0" err="1">
                <a:effectLst/>
                <a:latin typeface="Segoe UI" panose="020B0502040204020203" pitchFamily="34" charset="0"/>
              </a:rPr>
              <a:t>PrEP</a:t>
            </a:r>
            <a:r>
              <a:rPr lang="en-GB" b="0" i="0" dirty="0">
                <a:effectLst/>
                <a:latin typeface="Segoe UI" panose="020B0502040204020203" pitchFamily="34" charset="0"/>
              </a:rPr>
              <a:t>‑only comparator cohort at the same sites; oral </a:t>
            </a:r>
            <a:r>
              <a:rPr lang="en-GB" b="0" i="0" dirty="0" err="1">
                <a:effectLst/>
                <a:latin typeface="Segoe UI" panose="020B0502040204020203" pitchFamily="34" charset="0"/>
              </a:rPr>
              <a:t>PrEP</a:t>
            </a:r>
            <a:r>
              <a:rPr lang="en-GB" b="0" i="0" dirty="0">
                <a:effectLst/>
                <a:latin typeface="Segoe UI" panose="020B0502040204020203" pitchFamily="34" charset="0"/>
              </a:rPr>
              <a:t> outcomes are descriptive and rely on small numbers, requiring reliance on external trial evidence for efficacy comparisons rather than programme‑level inference.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GB" b="0" i="0" dirty="0">
                <a:effectLst/>
                <a:latin typeface="Segoe UI" panose="020B0502040204020203" pitchFamily="34" charset="0"/>
              </a:rPr>
              <a:t>Several data completeness issues constrain interpretation. First, </a:t>
            </a:r>
            <a:r>
              <a:rPr lang="en-GB" b="1" i="0" dirty="0">
                <a:effectLst/>
                <a:latin typeface="Segoe UI" panose="020B0502040204020203" pitchFamily="34" charset="0"/>
              </a:rPr>
              <a:t>37.1% of participants were still in follow‑up</a:t>
            </a:r>
            <a:r>
              <a:rPr lang="en-GB" b="0" i="0" dirty="0">
                <a:effectLst/>
                <a:latin typeface="Segoe UI" panose="020B0502040204020203" pitchFamily="34" charset="0"/>
              </a:rPr>
              <a:t> at the time of analysis, resulting in right‑censoring and wide confidence intervals for later persistence estimates. Second, </a:t>
            </a:r>
            <a:r>
              <a:rPr lang="en-GB" b="1" i="0" dirty="0">
                <a:effectLst/>
                <a:latin typeface="Segoe UI" panose="020B0502040204020203" pitchFamily="34" charset="0"/>
              </a:rPr>
              <a:t>loss to follow‑up (LTFU) was substantial</a:t>
            </a:r>
            <a:r>
              <a:rPr lang="en-GB" b="0" i="0" dirty="0">
                <a:effectLst/>
                <a:latin typeface="Segoe UI" panose="020B0502040204020203" pitchFamily="34" charset="0"/>
              </a:rPr>
              <a:t> and represents the dominant attrition pathway, yet qualitative data disproportionately capture the perspectives of persistent users; Phase 1 qualitative sampling intentionally favoured continuers, introducing </a:t>
            </a:r>
            <a:r>
              <a:rPr lang="en-GB" b="1" i="0" dirty="0">
                <a:effectLst/>
                <a:latin typeface="Segoe UI" panose="020B0502040204020203" pitchFamily="34" charset="0"/>
              </a:rPr>
              <a:t>selection bias</a:t>
            </a:r>
            <a:r>
              <a:rPr lang="en-GB" b="0" i="0" dirty="0">
                <a:effectLst/>
                <a:latin typeface="Segoe UI" panose="020B0502040204020203" pitchFamily="34" charset="0"/>
              </a:rPr>
              <a:t> and limiting insight into discontinuation experiences. Third, </a:t>
            </a:r>
            <a:r>
              <a:rPr lang="en-GB" b="1" i="0" dirty="0">
                <a:effectLst/>
                <a:latin typeface="Segoe UI" panose="020B0502040204020203" pitchFamily="34" charset="0"/>
              </a:rPr>
              <a:t>key subgroups are under‑represented</a:t>
            </a:r>
            <a:r>
              <a:rPr lang="en-GB" b="0" i="0" dirty="0">
                <a:effectLst/>
                <a:latin typeface="Segoe UI" panose="020B0502040204020203" pitchFamily="34" charset="0"/>
              </a:rPr>
              <a:t>, most notably transgender participants (n=2), preventing meaningful disaggregation. Finally, </a:t>
            </a:r>
            <a:r>
              <a:rPr lang="en-GB" b="1" i="0" dirty="0">
                <a:effectLst/>
                <a:latin typeface="Segoe UI" panose="020B0502040204020203" pitchFamily="34" charset="0"/>
              </a:rPr>
              <a:t>enrolment form completeness issues</a:t>
            </a:r>
            <a:r>
              <a:rPr lang="en-GB" b="0" i="0" dirty="0">
                <a:effectLst/>
                <a:latin typeface="Segoe UI" panose="020B0502040204020203" pitchFamily="34" charset="0"/>
              </a:rPr>
              <a:t> (enrolment status recorded as 0% complete) raise concerns about upstream data quality that may affect covariate analyses if not resolved before final reporting.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latin typeface="Segoe UI" panose="020B0502040204020203" pitchFamily="34" charset="0"/>
              </a:rPr>
              <a:t>Generalisability is constrained by both </a:t>
            </a:r>
            <a:r>
              <a:rPr lang="en-GB" b="1" i="0" dirty="0">
                <a:effectLst/>
                <a:latin typeface="Segoe UI" panose="020B0502040204020203" pitchFamily="34" charset="0"/>
              </a:rPr>
              <a:t>context and programme design</a:t>
            </a:r>
            <a:r>
              <a:rPr lang="en-GB" b="0" i="0" dirty="0">
                <a:effectLst/>
                <a:latin typeface="Segoe UI" panose="020B0502040204020203" pitchFamily="34" charset="0"/>
              </a:rPr>
              <a:t>. The study was conducted in </a:t>
            </a:r>
            <a:r>
              <a:rPr lang="en-GB" b="1" i="0" dirty="0">
                <a:effectLst/>
                <a:latin typeface="Segoe UI" panose="020B0502040204020203" pitchFamily="34" charset="0"/>
              </a:rPr>
              <a:t>Beira</a:t>
            </a:r>
            <a:r>
              <a:rPr lang="en-GB" b="0" i="0" dirty="0">
                <a:effectLst/>
                <a:latin typeface="Segoe UI" panose="020B0502040204020203" pitchFamily="34" charset="0"/>
              </a:rPr>
              <a:t>, a high‑burden urban setting with strong MSF community infrastructure (notably DICs and peer mobilisation), which may not reflect persistence outcomes in rural areas or settings without comparable community support. The </a:t>
            </a:r>
            <a:r>
              <a:rPr lang="en-GB" b="1" i="0" dirty="0">
                <a:effectLst/>
                <a:latin typeface="Segoe UI" panose="020B0502040204020203" pitchFamily="34" charset="0"/>
              </a:rPr>
              <a:t>choice‑based design</a:t>
            </a:r>
            <a:r>
              <a:rPr lang="en-GB" b="0" i="0" dirty="0">
                <a:effectLst/>
                <a:latin typeface="Segoe UI" panose="020B0502040204020203" pitchFamily="34" charset="0"/>
              </a:rPr>
              <a:t>, while programmatically realistic, limits causal inference because clients self‑select into CAB‑LA or oral </a:t>
            </a:r>
            <a:r>
              <a:rPr lang="en-GB" b="0" i="0" dirty="0" err="1">
                <a:effectLst/>
                <a:latin typeface="Segoe UI" panose="020B0502040204020203" pitchFamily="34" charset="0"/>
              </a:rPr>
              <a:t>PrEP</a:t>
            </a:r>
            <a:r>
              <a:rPr lang="en-GB" b="0" i="0" dirty="0">
                <a:effectLst/>
                <a:latin typeface="Segoe UI" panose="020B0502040204020203" pitchFamily="34" charset="0"/>
              </a:rPr>
              <a:t>, and structural drivers of choice (stigma, privacy, service accessibility) are inseparable from the observed outcomes. Moreover, findings are based on a </a:t>
            </a:r>
            <a:r>
              <a:rPr lang="en-GB" b="1" i="0" dirty="0">
                <a:effectLst/>
                <a:latin typeface="Segoe UI" panose="020B0502040204020203" pitchFamily="34" charset="0"/>
              </a:rPr>
              <a:t>pilot implementation phase</a:t>
            </a:r>
            <a:r>
              <a:rPr lang="en-GB" b="0" i="0" dirty="0">
                <a:effectLst/>
                <a:latin typeface="Segoe UI" panose="020B0502040204020203" pitchFamily="34" charset="0"/>
              </a:rPr>
              <a:t> with high support intensity and should therefore be extrapolated cautiously to national scale‑up contexts where staffing, follow‑up capacity, and outreach resources may differ substantially.</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208AC-79A6-C51B-9EBC-EF5402ADF0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841E28-32A4-88A3-8465-E35ADF6FE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95D795-9A1E-94A6-BEBA-F66186C4765A}"/>
              </a:ext>
            </a:extLst>
          </p:cNvPr>
          <p:cNvSpPr>
            <a:spLocks noGrp="1"/>
          </p:cNvSpPr>
          <p:nvPr>
            <p:ph type="body" idx="1"/>
          </p:nvPr>
        </p:nvSpPr>
        <p:spPr/>
        <p:txBody>
          <a:bodyPr/>
          <a:lstStyle/>
          <a:p>
            <a:r>
              <a:rPr lang="en-US" dirty="0"/>
              <a:t>- </a:t>
            </a:r>
            <a:r>
              <a:rPr lang="en-US" dirty="0" err="1"/>
              <a:t>PrEP</a:t>
            </a:r>
            <a:r>
              <a:rPr lang="en-US" dirty="0"/>
              <a:t> choice is the new standard: it gives people autonomy and improves prevention effectiveness</a:t>
            </a:r>
          </a:p>
          <a:p>
            <a:r>
              <a:rPr lang="en-US" dirty="0"/>
              <a:t>- people who need it most are generally marginalized and </a:t>
            </a:r>
            <a:r>
              <a:rPr lang="en-US" dirty="0" err="1"/>
              <a:t>exclced</a:t>
            </a:r>
            <a:r>
              <a:rPr lang="en-US" dirty="0"/>
              <a:t> from access</a:t>
            </a:r>
          </a:p>
          <a:p>
            <a:r>
              <a:rPr lang="en-US" dirty="0"/>
              <a:t>- LA </a:t>
            </a:r>
            <a:r>
              <a:rPr lang="en-US" dirty="0" err="1"/>
              <a:t>PrEP</a:t>
            </a:r>
            <a:r>
              <a:rPr lang="en-US" dirty="0"/>
              <a:t> in a community model could improve access, uptake and continuation</a:t>
            </a:r>
          </a:p>
          <a:p>
            <a:r>
              <a:rPr lang="en-US" dirty="0"/>
              <a:t>- Community networks are key to scaling up prevention</a:t>
            </a:r>
          </a:p>
        </p:txBody>
      </p:sp>
      <p:sp>
        <p:nvSpPr>
          <p:cNvPr id="4" name="Slide Number Placeholder 3">
            <a:extLst>
              <a:ext uri="{FF2B5EF4-FFF2-40B4-BE49-F238E27FC236}">
                <a16:creationId xmlns:a16="http://schemas.microsoft.com/office/drawing/2014/main" id="{5E64D49C-FA52-B525-EB20-BE7A6CEDD348}"/>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998798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err="1"/>
              <a:t>PrEP</a:t>
            </a:r>
            <a:r>
              <a:rPr lang="en-US" dirty="0"/>
              <a:t> </a:t>
            </a:r>
            <a:r>
              <a:rPr lang="en-US" dirty="0" err="1"/>
              <a:t>standands</a:t>
            </a:r>
            <a:r>
              <a:rPr lang="en-US" dirty="0"/>
              <a:t> for…</a:t>
            </a:r>
          </a:p>
          <a:p>
            <a:pPr marL="171450" indent="-171450">
              <a:buFontTx/>
              <a:buChar char="-"/>
            </a:pPr>
            <a:r>
              <a:rPr lang="en-US" dirty="0"/>
              <a:t>It has been around for over a decade</a:t>
            </a:r>
          </a:p>
          <a:p>
            <a:pPr marL="171450" indent="-171450">
              <a:buFontTx/>
              <a:buChar char="-"/>
            </a:pPr>
            <a:r>
              <a:rPr lang="en-US" dirty="0"/>
              <a:t>Oral pills can be difficult to adhere to – missing doses may reduce protection</a:t>
            </a:r>
          </a:p>
          <a:p>
            <a:pPr marL="171450" indent="-171450">
              <a:buFontTx/>
              <a:buChar char="-"/>
            </a:pPr>
            <a:r>
              <a:rPr lang="en-US" dirty="0"/>
              <a:t>New methods: long-acting + create a menu of options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Beira: central, Moz | high HIV prevalence </a:t>
            </a:r>
          </a:p>
          <a:p>
            <a:pPr marL="171450" indent="-171450">
              <a:buFontTx/>
              <a:buChar char="-"/>
            </a:pPr>
            <a:r>
              <a:rPr lang="en-US" dirty="0"/>
              <a:t>MSF has been present there since 2014, supporting and creating services for and with key populations: FSW, MSM, TG</a:t>
            </a:r>
          </a:p>
          <a:p>
            <a:pPr marL="171450" indent="-171450">
              <a:buFontTx/>
              <a:buChar char="-"/>
            </a:pPr>
            <a:r>
              <a:rPr lang="en-US" dirty="0"/>
              <a:t>KP: stigmatized -&gt; lower access to healthcare -&gt; higher HIV prevalence</a:t>
            </a:r>
          </a:p>
          <a:p>
            <a:pPr marL="0" indent="0">
              <a:buFontTx/>
              <a:buNone/>
            </a:pP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Diverse model over the years: aiming to reach KP groups and improve access</a:t>
            </a:r>
          </a:p>
          <a:p>
            <a:pPr marL="171450" indent="-171450">
              <a:buFontTx/>
              <a:buChar char="-"/>
            </a:pPr>
            <a:r>
              <a:rPr lang="en-US" dirty="0"/>
              <a:t>Mobile clinics, door-to-door approaches, community clinics and drop-in </a:t>
            </a:r>
            <a:r>
              <a:rPr lang="en-US" dirty="0" err="1"/>
              <a:t>centre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developed an implementation study to understand how feasible and acceptable expanding the menu of prevention options would be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Young pop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FSW: DIC - networks</a:t>
            </a:r>
            <a:br>
              <a:rPr lang="en-US" sz="1200"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40100-A0A3-14DB-6464-A20E6E038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F9E12C-019B-3CB7-18D8-CBE4C288C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4A5E9C-385F-F321-A8F5-DDCD186DEF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Highlight diff between FSW vs MSM</a:t>
            </a:r>
            <a:br>
              <a:rPr lang="en-US" sz="1200" dirty="0"/>
            </a:br>
            <a:endParaRPr lang="en-US" dirty="0"/>
          </a:p>
        </p:txBody>
      </p:sp>
      <p:sp>
        <p:nvSpPr>
          <p:cNvPr id="4" name="Slide Number Placeholder 3">
            <a:extLst>
              <a:ext uri="{FF2B5EF4-FFF2-40B4-BE49-F238E27FC236}">
                <a16:creationId xmlns:a16="http://schemas.microsoft.com/office/drawing/2014/main" id="{FF4F0929-9CC2-F7A9-EB79-D7313A24C259}"/>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953459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3B1BA-F721-A214-62B1-B5A90E3DA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505ECB-B1A0-FCAA-82C9-87C764171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4F791-E0EA-03A9-B807-DA87623382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Oral: historical fatigue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CAB-LA: opportunity to stay on </a:t>
            </a:r>
            <a:r>
              <a:rPr lang="en-US" sz="1200" dirty="0" err="1"/>
              <a:t>PrEP</a:t>
            </a:r>
            <a:r>
              <a:rPr lang="en-US" sz="1200" dirty="0"/>
              <a:t> longer</a:t>
            </a:r>
            <a:endParaRPr lang="en-US" dirty="0"/>
          </a:p>
        </p:txBody>
      </p:sp>
      <p:sp>
        <p:nvSpPr>
          <p:cNvPr id="4" name="Slide Number Placeholder 3">
            <a:extLst>
              <a:ext uri="{FF2B5EF4-FFF2-40B4-BE49-F238E27FC236}">
                <a16:creationId xmlns:a16="http://schemas.microsoft.com/office/drawing/2014/main" id="{532CD507-038D-737E-6E6B-F5C5C5E94277}"/>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43016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D43DF-EB03-7B5E-61A3-34CD2CCAB7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5D3CB1-78E7-7A05-D96D-373069B7B4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804226-E384-218B-01AA-F63D80BF9C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US" sz="1200" dirty="0"/>
            </a:br>
            <a:r>
              <a:rPr lang="en-US" sz="1200" dirty="0"/>
              <a:t>(consider removing it)</a:t>
            </a:r>
            <a:endParaRPr lang="en-US" dirty="0"/>
          </a:p>
        </p:txBody>
      </p:sp>
      <p:sp>
        <p:nvSpPr>
          <p:cNvPr id="4" name="Slide Number Placeholder 3">
            <a:extLst>
              <a:ext uri="{FF2B5EF4-FFF2-40B4-BE49-F238E27FC236}">
                <a16:creationId xmlns:a16="http://schemas.microsoft.com/office/drawing/2014/main" id="{D2537E82-19DC-C5F2-8572-82FD4B7686F6}"/>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561844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53556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hyperlink" Target="https://www.youtube.com/watch?v=JKfE9z1EFt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9144000" cy="2286000"/>
          </a:xfrm>
          <a:prstGeom prst="rect">
            <a:avLst/>
          </a:prstGeom>
          <a:solidFill>
            <a:srgbClr val="FF0000"/>
          </a:solidFill>
          <a:ln w="12700">
            <a:solidFill>
              <a:srgbClr val="C8102E"/>
            </a:solidFill>
            <a:prstDash val="solid"/>
          </a:ln>
        </p:spPr>
        <p:txBody>
          <a:bodyPr/>
          <a:lstStyle/>
          <a:p>
            <a:endParaRPr lang="en-ZA"/>
          </a:p>
        </p:txBody>
      </p:sp>
      <p:sp>
        <p:nvSpPr>
          <p:cNvPr id="5" name="Text 3"/>
          <p:cNvSpPr/>
          <p:nvPr/>
        </p:nvSpPr>
        <p:spPr>
          <a:xfrm>
            <a:off x="404037" y="603504"/>
            <a:ext cx="8441847" cy="1463040"/>
          </a:xfrm>
          <a:prstGeom prst="rect">
            <a:avLst/>
          </a:prstGeom>
          <a:noFill/>
          <a:ln/>
        </p:spPr>
        <p:txBody>
          <a:bodyPr wrap="square" rtlCol="0" anchor="ctr"/>
          <a:lstStyle/>
          <a:p>
            <a:pPr marL="0" indent="0">
              <a:buNone/>
            </a:pPr>
            <a:r>
              <a:rPr lang="en-US" sz="4000" b="1" dirty="0">
                <a:solidFill>
                  <a:srgbClr val="FFFFFF"/>
                </a:solidFill>
                <a:latin typeface="Arial" pitchFamily="34" charset="0"/>
                <a:ea typeface="Arial" pitchFamily="34" charset="-122"/>
                <a:cs typeface="Arial" pitchFamily="34" charset="-120"/>
              </a:rPr>
              <a:t>HIV prevention for the community and with the community</a:t>
            </a:r>
            <a:endParaRPr lang="en-GB" sz="4000" b="1" dirty="0">
              <a:solidFill>
                <a:srgbClr val="FFFFFF"/>
              </a:solidFill>
              <a:latin typeface="Arial" pitchFamily="34" charset="0"/>
              <a:ea typeface="Arial" pitchFamily="34" charset="-122"/>
              <a:cs typeface="Arial" pitchFamily="34" charset="-120"/>
            </a:endParaRPr>
          </a:p>
        </p:txBody>
      </p:sp>
      <p:sp>
        <p:nvSpPr>
          <p:cNvPr id="9" name="Shape 7"/>
          <p:cNvSpPr/>
          <p:nvPr/>
        </p:nvSpPr>
        <p:spPr>
          <a:xfrm>
            <a:off x="502920" y="4224527"/>
            <a:ext cx="8138160" cy="0"/>
          </a:xfrm>
          <a:prstGeom prst="line">
            <a:avLst/>
          </a:prstGeom>
          <a:noFill/>
          <a:ln w="6350">
            <a:solidFill>
              <a:srgbClr val="D0D0D0"/>
            </a:solidFill>
            <a:prstDash val="solid"/>
          </a:ln>
        </p:spPr>
        <p:txBody>
          <a:bodyPr/>
          <a:lstStyle/>
          <a:p>
            <a:endParaRPr lang="en-ZA"/>
          </a:p>
        </p:txBody>
      </p:sp>
      <p:sp>
        <p:nvSpPr>
          <p:cNvPr id="14" name="TextBox 13">
            <a:extLst>
              <a:ext uri="{FF2B5EF4-FFF2-40B4-BE49-F238E27FC236}">
                <a16:creationId xmlns:a16="http://schemas.microsoft.com/office/drawing/2014/main" id="{9B985C88-7A29-9F65-5D37-B05D96FE40B1}"/>
              </a:ext>
            </a:extLst>
          </p:cNvPr>
          <p:cNvSpPr txBox="1"/>
          <p:nvPr/>
        </p:nvSpPr>
        <p:spPr>
          <a:xfrm>
            <a:off x="502920" y="3436464"/>
            <a:ext cx="3331476" cy="646331"/>
          </a:xfrm>
          <a:prstGeom prst="rect">
            <a:avLst/>
          </a:prstGeom>
          <a:noFill/>
        </p:spPr>
        <p:txBody>
          <a:bodyPr wrap="square">
            <a:spAutoFit/>
          </a:bodyPr>
          <a:lstStyle/>
          <a:p>
            <a:pPr algn="r"/>
            <a:r>
              <a:rPr lang="es-ES" sz="1200" b="1" i="0" u="none" strike="noStrike" baseline="0" dirty="0">
                <a:solidFill>
                  <a:srgbClr val="5A5A5A"/>
                </a:solidFill>
                <a:latin typeface="Arial" panose="020B0604020202020204" pitchFamily="34" charset="0"/>
              </a:rPr>
              <a:t>A. Flores</a:t>
            </a:r>
            <a:r>
              <a:rPr lang="es-ES" sz="1200" b="0" i="0" u="none" strike="noStrike" baseline="0" dirty="0">
                <a:solidFill>
                  <a:srgbClr val="5A5A5A"/>
                </a:solidFill>
                <a:latin typeface="Arial" panose="020B0604020202020204" pitchFamily="34" charset="0"/>
              </a:rPr>
              <a:t>, M. Barrios, R. Sabuni, Z. Seni, V. Carlos, </a:t>
            </a:r>
            <a:r>
              <a:rPr lang="en-GB" sz="1200" b="0" i="0" u="none" strike="noStrike" baseline="0" dirty="0">
                <a:solidFill>
                  <a:srgbClr val="5A5A5A"/>
                </a:solidFill>
                <a:latin typeface="Arial" panose="020B0604020202020204" pitchFamily="34" charset="0"/>
              </a:rPr>
              <a:t>N. Mulieca, S.J. Steele, L. O'Connell, T. Ellman, P. Isaakidis, A. Couto</a:t>
            </a:r>
            <a:endParaRPr lang="en-GB" sz="1200" dirty="0"/>
          </a:p>
        </p:txBody>
      </p:sp>
      <p:sp>
        <p:nvSpPr>
          <p:cNvPr id="12" name="TextBox 11">
            <a:extLst>
              <a:ext uri="{FF2B5EF4-FFF2-40B4-BE49-F238E27FC236}">
                <a16:creationId xmlns:a16="http://schemas.microsoft.com/office/drawing/2014/main" id="{FBFC495F-B105-12F0-9746-30F0D042E86D}"/>
              </a:ext>
            </a:extLst>
          </p:cNvPr>
          <p:cNvSpPr txBox="1"/>
          <p:nvPr/>
        </p:nvSpPr>
        <p:spPr>
          <a:xfrm>
            <a:off x="5091146" y="3759650"/>
            <a:ext cx="3637780" cy="338554"/>
          </a:xfrm>
          <a:prstGeom prst="rect">
            <a:avLst/>
          </a:prstGeom>
          <a:noFill/>
        </p:spPr>
        <p:txBody>
          <a:bodyPr wrap="square">
            <a:spAutoFit/>
          </a:bodyPr>
          <a:lstStyle/>
          <a:p>
            <a:pPr algn="ctr"/>
            <a:r>
              <a:rPr lang="en-US" sz="1600" b="1" dirty="0">
                <a:solidFill>
                  <a:srgbClr val="C00000"/>
                </a:solidFill>
                <a:latin typeface="Arial" pitchFamily="34" charset="0"/>
                <a:ea typeface="Arial" pitchFamily="34" charset="-122"/>
                <a:cs typeface="Arial" pitchFamily="34" charset="-120"/>
              </a:rPr>
              <a:t>[Diversity / Choice / Advocacy]</a:t>
            </a:r>
          </a:p>
        </p:txBody>
      </p:sp>
      <p:sp>
        <p:nvSpPr>
          <p:cNvPr id="3" name="Text 3">
            <a:extLst>
              <a:ext uri="{FF2B5EF4-FFF2-40B4-BE49-F238E27FC236}">
                <a16:creationId xmlns:a16="http://schemas.microsoft.com/office/drawing/2014/main" id="{0635C055-A6E3-D550-9AF8-285DF8AEEAC9}"/>
              </a:ext>
            </a:extLst>
          </p:cNvPr>
          <p:cNvSpPr/>
          <p:nvPr/>
        </p:nvSpPr>
        <p:spPr>
          <a:xfrm>
            <a:off x="3593804" y="2309413"/>
            <a:ext cx="5465136" cy="1103638"/>
          </a:xfrm>
          <a:prstGeom prst="rect">
            <a:avLst/>
          </a:prstGeom>
          <a:noFill/>
          <a:ln/>
        </p:spPr>
        <p:txBody>
          <a:bodyPr wrap="square" rtlCol="0" anchor="ctr"/>
          <a:lstStyle/>
          <a:p>
            <a:pPr marL="0" indent="0">
              <a:buNone/>
            </a:pPr>
            <a:r>
              <a:rPr lang="en-US" sz="1600" i="1" dirty="0">
                <a:solidFill>
                  <a:srgbClr val="C00000"/>
                </a:solidFill>
                <a:latin typeface="Arial" pitchFamily="34" charset="0"/>
                <a:ea typeface="Arial" pitchFamily="34" charset="-122"/>
                <a:cs typeface="Arial" pitchFamily="34" charset="-120"/>
              </a:rPr>
              <a:t>Peer-driven delivery of long-acting injectable cabotegravir for key populations: preliminary findings from Beira, Mozambique</a:t>
            </a:r>
            <a:endParaRPr lang="en-GB" sz="1600" i="1" dirty="0">
              <a:solidFill>
                <a:srgbClr val="C00000"/>
              </a:solidFill>
              <a:latin typeface="Arial" pitchFamily="34" charset="0"/>
              <a:ea typeface="Arial" pitchFamily="34" charset="-122"/>
              <a:cs typeface="Arial" pitchFamily="34" charset="-120"/>
            </a:endParaRPr>
          </a:p>
        </p:txBody>
      </p:sp>
      <p:grpSp>
        <p:nvGrpSpPr>
          <p:cNvPr id="4" name="Group 7">
            <a:extLst>
              <a:ext uri="{FF2B5EF4-FFF2-40B4-BE49-F238E27FC236}">
                <a16:creationId xmlns:a16="http://schemas.microsoft.com/office/drawing/2014/main" id="{F7B32C59-C55D-4C73-D6BA-7C3CFFD605E0}"/>
              </a:ext>
            </a:extLst>
          </p:cNvPr>
          <p:cNvGrpSpPr/>
          <p:nvPr/>
        </p:nvGrpSpPr>
        <p:grpSpPr>
          <a:xfrm>
            <a:off x="7876311" y="4338084"/>
            <a:ext cx="969573" cy="697920"/>
            <a:chOff x="0" y="0"/>
            <a:chExt cx="1463276" cy="1004833"/>
          </a:xfrm>
        </p:grpSpPr>
        <p:sp>
          <p:nvSpPr>
            <p:cNvPr id="6" name="Freeform 8">
              <a:extLst>
                <a:ext uri="{FF2B5EF4-FFF2-40B4-BE49-F238E27FC236}">
                  <a16:creationId xmlns:a16="http://schemas.microsoft.com/office/drawing/2014/main" id="{17EE2572-66F2-C85E-8684-5ABFE90A1761}"/>
                </a:ext>
              </a:extLst>
            </p:cNvPr>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ZA"/>
            </a:p>
          </p:txBody>
        </p:sp>
      </p:grpSp>
      <p:sp>
        <p:nvSpPr>
          <p:cNvPr id="7" name="Freeform 9">
            <a:extLst>
              <a:ext uri="{FF2B5EF4-FFF2-40B4-BE49-F238E27FC236}">
                <a16:creationId xmlns:a16="http://schemas.microsoft.com/office/drawing/2014/main" id="{8A438BE5-1680-6142-1822-6ADED6A72548}"/>
              </a:ext>
            </a:extLst>
          </p:cNvPr>
          <p:cNvSpPr/>
          <p:nvPr/>
        </p:nvSpPr>
        <p:spPr>
          <a:xfrm>
            <a:off x="170629" y="4338084"/>
            <a:ext cx="1781422" cy="697920"/>
          </a:xfrm>
          <a:custGeom>
            <a:avLst/>
            <a:gdLst/>
            <a:ahLst/>
            <a:cxnLst/>
            <a:rect l="l" t="t" r="r" b="b"/>
            <a:pathLst>
              <a:path w="4179532" h="1562100">
                <a:moveTo>
                  <a:pt x="0" y="0"/>
                </a:moveTo>
                <a:lnTo>
                  <a:pt x="4179532" y="0"/>
                </a:lnTo>
                <a:lnTo>
                  <a:pt x="4179532" y="1562100"/>
                </a:lnTo>
                <a:lnTo>
                  <a:pt x="0" y="1562100"/>
                </a:lnTo>
                <a:lnTo>
                  <a:pt x="0" y="0"/>
                </a:lnTo>
                <a:close/>
              </a:path>
            </a:pathLst>
          </a:custGeom>
          <a:blipFill>
            <a:blip r:embed="rId4"/>
            <a:stretch>
              <a:fillRect/>
            </a:stretch>
          </a:blipFill>
        </p:spPr>
        <p:txBody>
          <a:bodyPr/>
          <a:lstStyle/>
          <a:p>
            <a:endParaRPr lang="en-Z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21140" cy="445770"/>
          </a:xfrm>
          <a:prstGeom prst="rect">
            <a:avLst/>
          </a:prstGeom>
          <a:solidFill>
            <a:srgbClr val="C00000"/>
          </a:solidFill>
          <a:ln w="12700">
            <a:solidFill>
              <a:srgbClr val="C00000"/>
            </a:solidFill>
            <a:prstDash val="solid"/>
          </a:ln>
        </p:spPr>
        <p:txBody>
          <a:bodyPr/>
          <a:lstStyle/>
          <a:p>
            <a:endParaRPr lang="en-ZA" sz="1350"/>
          </a:p>
        </p:txBody>
      </p:sp>
      <p:sp>
        <p:nvSpPr>
          <p:cNvPr id="3" name="Text 1"/>
          <p:cNvSpPr/>
          <p:nvPr/>
        </p:nvSpPr>
        <p:spPr>
          <a:xfrm>
            <a:off x="171450" y="0"/>
            <a:ext cx="6858000" cy="445770"/>
          </a:xfrm>
          <a:prstGeom prst="rect">
            <a:avLst/>
          </a:prstGeom>
          <a:noFill/>
          <a:ln/>
        </p:spPr>
        <p:txBody>
          <a:bodyPr wrap="square" lIns="0" tIns="0" rIns="0" bIns="0" rtlCol="0" anchor="ctr"/>
          <a:lstStyle/>
          <a:p>
            <a:r>
              <a:rPr lang="en-US" sz="1500" b="1" dirty="0">
                <a:solidFill>
                  <a:srgbClr val="FFFFFF"/>
                </a:solidFill>
              </a:rPr>
              <a:t>Adverse Events — CAB-LA Injections (N = 203)</a:t>
            </a:r>
            <a:endParaRPr lang="en-US" sz="1500" dirty="0"/>
          </a:p>
        </p:txBody>
      </p:sp>
      <p:sp>
        <p:nvSpPr>
          <p:cNvPr id="4" name="Shape 2"/>
          <p:cNvSpPr/>
          <p:nvPr/>
        </p:nvSpPr>
        <p:spPr>
          <a:xfrm>
            <a:off x="137160" y="514350"/>
            <a:ext cx="2125980" cy="603504"/>
          </a:xfrm>
          <a:prstGeom prst="rect">
            <a:avLst/>
          </a:prstGeom>
          <a:solidFill>
            <a:srgbClr val="F0F4F6"/>
          </a:solidFill>
          <a:ln w="12700">
            <a:solidFill>
              <a:srgbClr val="D5DDE3"/>
            </a:solidFill>
            <a:prstDash val="solid"/>
          </a:ln>
        </p:spPr>
        <p:txBody>
          <a:bodyPr/>
          <a:lstStyle/>
          <a:p>
            <a:endParaRPr lang="en-ZA" sz="1350"/>
          </a:p>
        </p:txBody>
      </p:sp>
      <p:sp>
        <p:nvSpPr>
          <p:cNvPr id="5" name="Shape 3"/>
          <p:cNvSpPr/>
          <p:nvPr/>
        </p:nvSpPr>
        <p:spPr>
          <a:xfrm>
            <a:off x="137160" y="514350"/>
            <a:ext cx="48006" cy="603504"/>
          </a:xfrm>
          <a:prstGeom prst="rect">
            <a:avLst/>
          </a:prstGeom>
          <a:solidFill>
            <a:srgbClr val="C00000"/>
          </a:solidFill>
          <a:ln w="12700">
            <a:solidFill>
              <a:srgbClr val="C00000"/>
            </a:solidFill>
            <a:prstDash val="solid"/>
          </a:ln>
        </p:spPr>
        <p:txBody>
          <a:bodyPr/>
          <a:lstStyle/>
          <a:p>
            <a:endParaRPr lang="en-ZA" sz="1350"/>
          </a:p>
        </p:txBody>
      </p:sp>
      <p:sp>
        <p:nvSpPr>
          <p:cNvPr id="6" name="Text 4"/>
          <p:cNvSpPr/>
          <p:nvPr/>
        </p:nvSpPr>
        <p:spPr>
          <a:xfrm>
            <a:off x="219456" y="514350"/>
            <a:ext cx="2023110" cy="356616"/>
          </a:xfrm>
          <a:prstGeom prst="rect">
            <a:avLst/>
          </a:prstGeom>
          <a:noFill/>
          <a:ln/>
        </p:spPr>
        <p:txBody>
          <a:bodyPr wrap="square" lIns="0" tIns="0" rIns="0" bIns="0" rtlCol="0" anchor="b"/>
          <a:lstStyle/>
          <a:p>
            <a:r>
              <a:rPr lang="en-US" sz="2100" b="1" dirty="0">
                <a:solidFill>
                  <a:srgbClr val="2A3E4C"/>
                </a:solidFill>
              </a:rPr>
              <a:t>203</a:t>
            </a:r>
            <a:endParaRPr lang="en-US" sz="2100" dirty="0"/>
          </a:p>
        </p:txBody>
      </p:sp>
      <p:sp>
        <p:nvSpPr>
          <p:cNvPr id="7" name="Text 5"/>
          <p:cNvSpPr/>
          <p:nvPr/>
        </p:nvSpPr>
        <p:spPr>
          <a:xfrm>
            <a:off x="219456" y="870966"/>
            <a:ext cx="2023110" cy="246888"/>
          </a:xfrm>
          <a:prstGeom prst="rect">
            <a:avLst/>
          </a:prstGeom>
          <a:noFill/>
          <a:ln/>
        </p:spPr>
        <p:txBody>
          <a:bodyPr wrap="square" lIns="0" tIns="0" rIns="0" bIns="0" rtlCol="0" anchor="t"/>
          <a:lstStyle/>
          <a:p>
            <a:r>
              <a:rPr lang="en-US" sz="675" dirty="0">
                <a:solidFill>
                  <a:srgbClr val="8A9BAA"/>
                </a:solidFill>
              </a:rPr>
              <a:t>Received CAB-LA injection</a:t>
            </a:r>
            <a:endParaRPr lang="en-US" sz="675" dirty="0"/>
          </a:p>
        </p:txBody>
      </p:sp>
      <p:sp>
        <p:nvSpPr>
          <p:cNvPr id="8" name="Shape 6"/>
          <p:cNvSpPr/>
          <p:nvPr/>
        </p:nvSpPr>
        <p:spPr>
          <a:xfrm>
            <a:off x="2434590" y="514350"/>
            <a:ext cx="2125980" cy="603504"/>
          </a:xfrm>
          <a:prstGeom prst="rect">
            <a:avLst/>
          </a:prstGeom>
          <a:solidFill>
            <a:srgbClr val="F0F4F6"/>
          </a:solidFill>
          <a:ln w="12700">
            <a:solidFill>
              <a:srgbClr val="D5DDE3"/>
            </a:solidFill>
            <a:prstDash val="solid"/>
          </a:ln>
        </p:spPr>
        <p:txBody>
          <a:bodyPr/>
          <a:lstStyle/>
          <a:p>
            <a:endParaRPr lang="en-ZA" sz="1350"/>
          </a:p>
        </p:txBody>
      </p:sp>
      <p:sp>
        <p:nvSpPr>
          <p:cNvPr id="9" name="Shape 7"/>
          <p:cNvSpPr/>
          <p:nvPr/>
        </p:nvSpPr>
        <p:spPr>
          <a:xfrm>
            <a:off x="2434590" y="514350"/>
            <a:ext cx="48006" cy="603504"/>
          </a:xfrm>
          <a:prstGeom prst="rect">
            <a:avLst/>
          </a:prstGeom>
          <a:solidFill>
            <a:srgbClr val="C00000"/>
          </a:solidFill>
          <a:ln w="12700">
            <a:solidFill>
              <a:srgbClr val="C00000"/>
            </a:solidFill>
            <a:prstDash val="solid"/>
          </a:ln>
        </p:spPr>
        <p:txBody>
          <a:bodyPr/>
          <a:lstStyle/>
          <a:p>
            <a:endParaRPr lang="en-ZA" sz="1350"/>
          </a:p>
        </p:txBody>
      </p:sp>
      <p:sp>
        <p:nvSpPr>
          <p:cNvPr id="10" name="Text 8"/>
          <p:cNvSpPr/>
          <p:nvPr/>
        </p:nvSpPr>
        <p:spPr>
          <a:xfrm>
            <a:off x="2516886" y="514350"/>
            <a:ext cx="2023110" cy="356616"/>
          </a:xfrm>
          <a:prstGeom prst="rect">
            <a:avLst/>
          </a:prstGeom>
          <a:noFill/>
          <a:ln/>
        </p:spPr>
        <p:txBody>
          <a:bodyPr wrap="square" lIns="0" tIns="0" rIns="0" bIns="0" rtlCol="0" anchor="b"/>
          <a:lstStyle/>
          <a:p>
            <a:r>
              <a:rPr lang="en-US" sz="2100" b="1" dirty="0">
                <a:solidFill>
                  <a:srgbClr val="2A3E4C"/>
                </a:solidFill>
              </a:rPr>
              <a:t>20.7%</a:t>
            </a:r>
            <a:endParaRPr lang="en-US" sz="2100" dirty="0"/>
          </a:p>
        </p:txBody>
      </p:sp>
      <p:sp>
        <p:nvSpPr>
          <p:cNvPr id="11" name="Text 9"/>
          <p:cNvSpPr/>
          <p:nvPr/>
        </p:nvSpPr>
        <p:spPr>
          <a:xfrm>
            <a:off x="2516886" y="870966"/>
            <a:ext cx="2023110" cy="246888"/>
          </a:xfrm>
          <a:prstGeom prst="rect">
            <a:avLst/>
          </a:prstGeom>
          <a:noFill/>
          <a:ln/>
        </p:spPr>
        <p:txBody>
          <a:bodyPr wrap="square" lIns="0" tIns="0" rIns="0" bIns="0" rtlCol="0" anchor="t"/>
          <a:lstStyle/>
          <a:p>
            <a:r>
              <a:rPr lang="en-US" sz="675" dirty="0">
                <a:solidFill>
                  <a:srgbClr val="8A9BAA"/>
                </a:solidFill>
              </a:rPr>
              <a:t>Participants with ≥1 AE</a:t>
            </a:r>
            <a:endParaRPr lang="en-US" sz="675" dirty="0"/>
          </a:p>
        </p:txBody>
      </p:sp>
      <p:sp>
        <p:nvSpPr>
          <p:cNvPr id="12" name="Shape 10"/>
          <p:cNvSpPr/>
          <p:nvPr/>
        </p:nvSpPr>
        <p:spPr>
          <a:xfrm>
            <a:off x="4732020" y="514350"/>
            <a:ext cx="2125980" cy="603504"/>
          </a:xfrm>
          <a:prstGeom prst="rect">
            <a:avLst/>
          </a:prstGeom>
          <a:solidFill>
            <a:srgbClr val="F0F4F6"/>
          </a:solidFill>
          <a:ln w="12700">
            <a:solidFill>
              <a:srgbClr val="D5DDE3"/>
            </a:solidFill>
            <a:prstDash val="solid"/>
          </a:ln>
        </p:spPr>
        <p:txBody>
          <a:bodyPr/>
          <a:lstStyle/>
          <a:p>
            <a:endParaRPr lang="en-ZA" sz="1350"/>
          </a:p>
        </p:txBody>
      </p:sp>
      <p:sp>
        <p:nvSpPr>
          <p:cNvPr id="13" name="Shape 11"/>
          <p:cNvSpPr/>
          <p:nvPr/>
        </p:nvSpPr>
        <p:spPr>
          <a:xfrm>
            <a:off x="4732020" y="514350"/>
            <a:ext cx="48006" cy="603504"/>
          </a:xfrm>
          <a:prstGeom prst="rect">
            <a:avLst/>
          </a:prstGeom>
          <a:solidFill>
            <a:srgbClr val="C00000"/>
          </a:solidFill>
          <a:ln w="12700">
            <a:solidFill>
              <a:srgbClr val="C00000"/>
            </a:solidFill>
            <a:prstDash val="solid"/>
          </a:ln>
        </p:spPr>
        <p:txBody>
          <a:bodyPr/>
          <a:lstStyle/>
          <a:p>
            <a:endParaRPr lang="en-ZA" sz="1350"/>
          </a:p>
        </p:txBody>
      </p:sp>
      <p:sp>
        <p:nvSpPr>
          <p:cNvPr id="14" name="Text 12"/>
          <p:cNvSpPr/>
          <p:nvPr/>
        </p:nvSpPr>
        <p:spPr>
          <a:xfrm>
            <a:off x="4814316" y="514350"/>
            <a:ext cx="2023110" cy="356616"/>
          </a:xfrm>
          <a:prstGeom prst="rect">
            <a:avLst/>
          </a:prstGeom>
          <a:noFill/>
          <a:ln/>
        </p:spPr>
        <p:txBody>
          <a:bodyPr wrap="square" lIns="0" tIns="0" rIns="0" bIns="0" rtlCol="0" anchor="b"/>
          <a:lstStyle/>
          <a:p>
            <a:r>
              <a:rPr lang="en-US" sz="2100" b="1" dirty="0">
                <a:solidFill>
                  <a:srgbClr val="2A3E4C"/>
                </a:solidFill>
              </a:rPr>
              <a:t>74</a:t>
            </a:r>
            <a:endParaRPr lang="en-US" sz="2100" dirty="0"/>
          </a:p>
        </p:txBody>
      </p:sp>
      <p:sp>
        <p:nvSpPr>
          <p:cNvPr id="15" name="Text 13"/>
          <p:cNvSpPr/>
          <p:nvPr/>
        </p:nvSpPr>
        <p:spPr>
          <a:xfrm>
            <a:off x="4814316" y="870966"/>
            <a:ext cx="2023110" cy="246888"/>
          </a:xfrm>
          <a:prstGeom prst="rect">
            <a:avLst/>
          </a:prstGeom>
          <a:noFill/>
          <a:ln/>
        </p:spPr>
        <p:txBody>
          <a:bodyPr wrap="square" lIns="0" tIns="0" rIns="0" bIns="0" rtlCol="0" anchor="t"/>
          <a:lstStyle/>
          <a:p>
            <a:r>
              <a:rPr lang="en-US" sz="675" dirty="0">
                <a:solidFill>
                  <a:srgbClr val="8A9BAA"/>
                </a:solidFill>
              </a:rPr>
              <a:t>Total CAB-LA-attributed AEs</a:t>
            </a:r>
            <a:endParaRPr lang="en-US" sz="675" dirty="0"/>
          </a:p>
        </p:txBody>
      </p:sp>
      <p:sp>
        <p:nvSpPr>
          <p:cNvPr id="16" name="Shape 14"/>
          <p:cNvSpPr/>
          <p:nvPr/>
        </p:nvSpPr>
        <p:spPr>
          <a:xfrm>
            <a:off x="7029450" y="514350"/>
            <a:ext cx="2023110" cy="603504"/>
          </a:xfrm>
          <a:prstGeom prst="rect">
            <a:avLst/>
          </a:prstGeom>
          <a:solidFill>
            <a:srgbClr val="F0F4F6"/>
          </a:solidFill>
          <a:ln w="12700">
            <a:solidFill>
              <a:srgbClr val="D5DDE3"/>
            </a:solidFill>
            <a:prstDash val="solid"/>
          </a:ln>
        </p:spPr>
        <p:txBody>
          <a:bodyPr/>
          <a:lstStyle/>
          <a:p>
            <a:endParaRPr lang="en-ZA" sz="1350"/>
          </a:p>
        </p:txBody>
      </p:sp>
      <p:sp>
        <p:nvSpPr>
          <p:cNvPr id="17" name="Shape 15"/>
          <p:cNvSpPr/>
          <p:nvPr/>
        </p:nvSpPr>
        <p:spPr>
          <a:xfrm>
            <a:off x="7029450" y="514350"/>
            <a:ext cx="48006" cy="603504"/>
          </a:xfrm>
          <a:prstGeom prst="rect">
            <a:avLst/>
          </a:prstGeom>
          <a:solidFill>
            <a:srgbClr val="C00000"/>
          </a:solidFill>
          <a:ln w="12700">
            <a:solidFill>
              <a:srgbClr val="C00000"/>
            </a:solidFill>
            <a:prstDash val="solid"/>
          </a:ln>
        </p:spPr>
        <p:txBody>
          <a:bodyPr/>
          <a:lstStyle/>
          <a:p>
            <a:endParaRPr lang="en-ZA" sz="1350"/>
          </a:p>
        </p:txBody>
      </p:sp>
      <p:sp>
        <p:nvSpPr>
          <p:cNvPr id="18" name="Text 16"/>
          <p:cNvSpPr/>
          <p:nvPr/>
        </p:nvSpPr>
        <p:spPr>
          <a:xfrm>
            <a:off x="7111746" y="514350"/>
            <a:ext cx="2023110" cy="356616"/>
          </a:xfrm>
          <a:prstGeom prst="rect">
            <a:avLst/>
          </a:prstGeom>
          <a:noFill/>
          <a:ln/>
        </p:spPr>
        <p:txBody>
          <a:bodyPr wrap="square" lIns="0" tIns="0" rIns="0" bIns="0" rtlCol="0" anchor="b"/>
          <a:lstStyle/>
          <a:p>
            <a:r>
              <a:rPr lang="en-US" sz="2100" b="1" dirty="0">
                <a:solidFill>
                  <a:srgbClr val="2A3E4C"/>
                </a:solidFill>
              </a:rPr>
              <a:t>0.36</a:t>
            </a:r>
            <a:endParaRPr lang="en-US" sz="2100" dirty="0"/>
          </a:p>
        </p:txBody>
      </p:sp>
      <p:sp>
        <p:nvSpPr>
          <p:cNvPr id="19" name="Text 17"/>
          <p:cNvSpPr/>
          <p:nvPr/>
        </p:nvSpPr>
        <p:spPr>
          <a:xfrm>
            <a:off x="7111746" y="870966"/>
            <a:ext cx="2023110" cy="246888"/>
          </a:xfrm>
          <a:prstGeom prst="rect">
            <a:avLst/>
          </a:prstGeom>
          <a:noFill/>
          <a:ln/>
        </p:spPr>
        <p:txBody>
          <a:bodyPr wrap="square" lIns="0" tIns="0" rIns="0" bIns="0" rtlCol="0" anchor="t"/>
          <a:lstStyle/>
          <a:p>
            <a:r>
              <a:rPr lang="en-US" sz="675" dirty="0">
                <a:solidFill>
                  <a:srgbClr val="8A9BAA"/>
                </a:solidFill>
              </a:rPr>
              <a:t>AEs per user (1.76 per affected)</a:t>
            </a:r>
            <a:endParaRPr lang="en-US" sz="675" dirty="0"/>
          </a:p>
        </p:txBody>
      </p:sp>
      <p:sp>
        <p:nvSpPr>
          <p:cNvPr id="20" name="Text 18"/>
          <p:cNvSpPr/>
          <p:nvPr/>
        </p:nvSpPr>
        <p:spPr>
          <a:xfrm>
            <a:off x="137160" y="1145286"/>
            <a:ext cx="5623560" cy="178308"/>
          </a:xfrm>
          <a:prstGeom prst="rect">
            <a:avLst/>
          </a:prstGeom>
          <a:noFill/>
          <a:ln/>
        </p:spPr>
        <p:txBody>
          <a:bodyPr wrap="square" lIns="0" tIns="0" rIns="0" bIns="0" rtlCol="0" anchor="ctr"/>
          <a:lstStyle/>
          <a:p>
            <a:r>
              <a:rPr lang="en-US" sz="750" b="1" dirty="0">
                <a:solidFill>
                  <a:srgbClr val="2A3E4C"/>
                </a:solidFill>
              </a:rPr>
              <a:t>AE Category Breakdown  (% of 74 AEs)</a:t>
            </a:r>
            <a:endParaRPr lang="en-US" sz="750" dirty="0"/>
          </a:p>
        </p:txBody>
      </p:sp>
      <p:sp>
        <p:nvSpPr>
          <p:cNvPr id="21" name="Text 19"/>
          <p:cNvSpPr/>
          <p:nvPr/>
        </p:nvSpPr>
        <p:spPr>
          <a:xfrm>
            <a:off x="137160" y="1351026"/>
            <a:ext cx="1577340" cy="260604"/>
          </a:xfrm>
          <a:prstGeom prst="rect">
            <a:avLst/>
          </a:prstGeom>
          <a:noFill/>
          <a:ln/>
        </p:spPr>
        <p:txBody>
          <a:bodyPr wrap="square" lIns="0" tIns="0" rIns="0" bIns="0" rtlCol="0" anchor="ctr"/>
          <a:lstStyle/>
          <a:p>
            <a:pPr algn="r"/>
            <a:r>
              <a:rPr lang="en-US" sz="675" b="1" dirty="0">
                <a:solidFill>
                  <a:srgbClr val="D94F3D"/>
                </a:solidFill>
              </a:rPr>
              <a:t>ISR (56.8%)</a:t>
            </a:r>
            <a:endParaRPr lang="en-US" sz="675" dirty="0"/>
          </a:p>
        </p:txBody>
      </p:sp>
      <p:sp>
        <p:nvSpPr>
          <p:cNvPr id="22" name="Shape 20"/>
          <p:cNvSpPr/>
          <p:nvPr/>
        </p:nvSpPr>
        <p:spPr>
          <a:xfrm>
            <a:off x="1748790" y="1385316"/>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23" name="Shape 21"/>
          <p:cNvSpPr/>
          <p:nvPr/>
        </p:nvSpPr>
        <p:spPr>
          <a:xfrm>
            <a:off x="1748790" y="1385316"/>
            <a:ext cx="3570732" cy="192024"/>
          </a:xfrm>
          <a:prstGeom prst="rect">
            <a:avLst/>
          </a:prstGeom>
          <a:solidFill>
            <a:srgbClr val="D94F3D"/>
          </a:solidFill>
          <a:ln w="12700">
            <a:solidFill>
              <a:srgbClr val="D94F3D"/>
            </a:solidFill>
            <a:prstDash val="solid"/>
          </a:ln>
        </p:spPr>
        <p:txBody>
          <a:bodyPr/>
          <a:lstStyle/>
          <a:p>
            <a:endParaRPr lang="en-ZA" sz="1350"/>
          </a:p>
        </p:txBody>
      </p:sp>
      <p:sp>
        <p:nvSpPr>
          <p:cNvPr id="24" name="Text 22"/>
          <p:cNvSpPr/>
          <p:nvPr/>
        </p:nvSpPr>
        <p:spPr>
          <a:xfrm>
            <a:off x="5353812" y="1371600"/>
            <a:ext cx="411480" cy="219456"/>
          </a:xfrm>
          <a:prstGeom prst="rect">
            <a:avLst/>
          </a:prstGeom>
          <a:noFill/>
          <a:ln/>
        </p:spPr>
        <p:txBody>
          <a:bodyPr wrap="square" lIns="0" tIns="0" rIns="0" bIns="0" rtlCol="0" anchor="ctr"/>
          <a:lstStyle/>
          <a:p>
            <a:r>
              <a:rPr lang="en-US" sz="638" dirty="0">
                <a:solidFill>
                  <a:srgbClr val="8A9BAA"/>
                </a:solidFill>
              </a:rPr>
              <a:t>56.8%</a:t>
            </a:r>
            <a:endParaRPr lang="en-US" sz="638" dirty="0"/>
          </a:p>
        </p:txBody>
      </p:sp>
      <p:sp>
        <p:nvSpPr>
          <p:cNvPr id="25" name="Text 23"/>
          <p:cNvSpPr/>
          <p:nvPr/>
        </p:nvSpPr>
        <p:spPr>
          <a:xfrm>
            <a:off x="137160" y="1683639"/>
            <a:ext cx="1577340" cy="260604"/>
          </a:xfrm>
          <a:prstGeom prst="rect">
            <a:avLst/>
          </a:prstGeom>
          <a:noFill/>
          <a:ln/>
        </p:spPr>
        <p:txBody>
          <a:bodyPr wrap="square" lIns="0" tIns="0" rIns="0" bIns="0" rtlCol="0" anchor="ctr"/>
          <a:lstStyle/>
          <a:p>
            <a:pPr algn="r"/>
            <a:r>
              <a:rPr lang="en-US" sz="675" dirty="0">
                <a:solidFill>
                  <a:srgbClr val="1E2D38"/>
                </a:solidFill>
              </a:rPr>
              <a:t>Fever (14.9%)</a:t>
            </a:r>
            <a:endParaRPr lang="en-US" sz="675" dirty="0"/>
          </a:p>
        </p:txBody>
      </p:sp>
      <p:sp>
        <p:nvSpPr>
          <p:cNvPr id="26" name="Shape 24"/>
          <p:cNvSpPr/>
          <p:nvPr/>
        </p:nvSpPr>
        <p:spPr>
          <a:xfrm>
            <a:off x="1748790" y="1717929"/>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27" name="Shape 25"/>
          <p:cNvSpPr/>
          <p:nvPr/>
        </p:nvSpPr>
        <p:spPr>
          <a:xfrm>
            <a:off x="1748790" y="1717929"/>
            <a:ext cx="936689" cy="192024"/>
          </a:xfrm>
          <a:prstGeom prst="rect">
            <a:avLst/>
          </a:prstGeom>
          <a:solidFill>
            <a:srgbClr val="1A7F8E"/>
          </a:solidFill>
          <a:ln w="12700">
            <a:solidFill>
              <a:srgbClr val="1A7F8E"/>
            </a:solidFill>
            <a:prstDash val="solid"/>
          </a:ln>
        </p:spPr>
        <p:txBody>
          <a:bodyPr/>
          <a:lstStyle/>
          <a:p>
            <a:endParaRPr lang="en-ZA" sz="1350"/>
          </a:p>
        </p:txBody>
      </p:sp>
      <p:sp>
        <p:nvSpPr>
          <p:cNvPr id="28" name="Text 26"/>
          <p:cNvSpPr/>
          <p:nvPr/>
        </p:nvSpPr>
        <p:spPr>
          <a:xfrm>
            <a:off x="2719769" y="1704213"/>
            <a:ext cx="411480" cy="219456"/>
          </a:xfrm>
          <a:prstGeom prst="rect">
            <a:avLst/>
          </a:prstGeom>
          <a:noFill/>
          <a:ln/>
        </p:spPr>
        <p:txBody>
          <a:bodyPr wrap="square" lIns="0" tIns="0" rIns="0" bIns="0" rtlCol="0" anchor="ctr"/>
          <a:lstStyle/>
          <a:p>
            <a:r>
              <a:rPr lang="en-US" sz="638" dirty="0">
                <a:solidFill>
                  <a:srgbClr val="8A9BAA"/>
                </a:solidFill>
              </a:rPr>
              <a:t>14.9%</a:t>
            </a:r>
            <a:endParaRPr lang="en-US" sz="638" dirty="0"/>
          </a:p>
        </p:txBody>
      </p:sp>
      <p:sp>
        <p:nvSpPr>
          <p:cNvPr id="29" name="Text 27"/>
          <p:cNvSpPr/>
          <p:nvPr/>
        </p:nvSpPr>
        <p:spPr>
          <a:xfrm>
            <a:off x="137160" y="2016252"/>
            <a:ext cx="1577340" cy="260604"/>
          </a:xfrm>
          <a:prstGeom prst="rect">
            <a:avLst/>
          </a:prstGeom>
          <a:noFill/>
          <a:ln/>
        </p:spPr>
        <p:txBody>
          <a:bodyPr wrap="square" lIns="0" tIns="0" rIns="0" bIns="0" rtlCol="0" anchor="ctr"/>
          <a:lstStyle/>
          <a:p>
            <a:pPr algn="r"/>
            <a:r>
              <a:rPr lang="en-US" sz="675" dirty="0">
                <a:solidFill>
                  <a:srgbClr val="1E2D38"/>
                </a:solidFill>
              </a:rPr>
              <a:t>Headache (12.2%)</a:t>
            </a:r>
            <a:endParaRPr lang="en-US" sz="675" dirty="0"/>
          </a:p>
        </p:txBody>
      </p:sp>
      <p:sp>
        <p:nvSpPr>
          <p:cNvPr id="30" name="Shape 28"/>
          <p:cNvSpPr/>
          <p:nvPr/>
        </p:nvSpPr>
        <p:spPr>
          <a:xfrm>
            <a:off x="1748790" y="2050542"/>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31" name="Shape 29"/>
          <p:cNvSpPr/>
          <p:nvPr/>
        </p:nvSpPr>
        <p:spPr>
          <a:xfrm>
            <a:off x="1748790" y="2050542"/>
            <a:ext cx="766953" cy="192024"/>
          </a:xfrm>
          <a:prstGeom prst="rect">
            <a:avLst/>
          </a:prstGeom>
          <a:solidFill>
            <a:srgbClr val="1A7F8E"/>
          </a:solidFill>
          <a:ln w="12700">
            <a:solidFill>
              <a:srgbClr val="1A7F8E"/>
            </a:solidFill>
            <a:prstDash val="solid"/>
          </a:ln>
        </p:spPr>
        <p:txBody>
          <a:bodyPr/>
          <a:lstStyle/>
          <a:p>
            <a:endParaRPr lang="en-ZA" sz="1350"/>
          </a:p>
        </p:txBody>
      </p:sp>
      <p:sp>
        <p:nvSpPr>
          <p:cNvPr id="32" name="Text 30"/>
          <p:cNvSpPr/>
          <p:nvPr/>
        </p:nvSpPr>
        <p:spPr>
          <a:xfrm>
            <a:off x="2550033" y="2036826"/>
            <a:ext cx="411480" cy="219456"/>
          </a:xfrm>
          <a:prstGeom prst="rect">
            <a:avLst/>
          </a:prstGeom>
          <a:noFill/>
          <a:ln/>
        </p:spPr>
        <p:txBody>
          <a:bodyPr wrap="square" lIns="0" tIns="0" rIns="0" bIns="0" rtlCol="0" anchor="ctr"/>
          <a:lstStyle/>
          <a:p>
            <a:r>
              <a:rPr lang="en-US" sz="638" dirty="0">
                <a:solidFill>
                  <a:srgbClr val="8A9BAA"/>
                </a:solidFill>
              </a:rPr>
              <a:t>12.2%</a:t>
            </a:r>
            <a:endParaRPr lang="en-US" sz="638" dirty="0"/>
          </a:p>
        </p:txBody>
      </p:sp>
      <p:sp>
        <p:nvSpPr>
          <p:cNvPr id="33" name="Text 31"/>
          <p:cNvSpPr/>
          <p:nvPr/>
        </p:nvSpPr>
        <p:spPr>
          <a:xfrm>
            <a:off x="137160" y="2348865"/>
            <a:ext cx="1577340" cy="260604"/>
          </a:xfrm>
          <a:prstGeom prst="rect">
            <a:avLst/>
          </a:prstGeom>
          <a:noFill/>
          <a:ln/>
        </p:spPr>
        <p:txBody>
          <a:bodyPr wrap="square" lIns="0" tIns="0" rIns="0" bIns="0" rtlCol="0" anchor="ctr"/>
          <a:lstStyle/>
          <a:p>
            <a:pPr algn="r"/>
            <a:r>
              <a:rPr lang="en-US" sz="675" dirty="0">
                <a:solidFill>
                  <a:srgbClr val="1E2D38"/>
                </a:solidFill>
              </a:rPr>
              <a:t>Dizziness (5.4%)</a:t>
            </a:r>
            <a:endParaRPr lang="en-US" sz="675" dirty="0"/>
          </a:p>
        </p:txBody>
      </p:sp>
      <p:sp>
        <p:nvSpPr>
          <p:cNvPr id="34" name="Shape 32"/>
          <p:cNvSpPr/>
          <p:nvPr/>
        </p:nvSpPr>
        <p:spPr>
          <a:xfrm>
            <a:off x="1748790" y="2383155"/>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35" name="Shape 33"/>
          <p:cNvSpPr/>
          <p:nvPr/>
        </p:nvSpPr>
        <p:spPr>
          <a:xfrm>
            <a:off x="1748790" y="2383155"/>
            <a:ext cx="339471" cy="192024"/>
          </a:xfrm>
          <a:prstGeom prst="rect">
            <a:avLst/>
          </a:prstGeom>
          <a:solidFill>
            <a:srgbClr val="3AACBE"/>
          </a:solidFill>
          <a:ln w="12700">
            <a:solidFill>
              <a:srgbClr val="3AACBE"/>
            </a:solidFill>
            <a:prstDash val="solid"/>
          </a:ln>
        </p:spPr>
        <p:txBody>
          <a:bodyPr/>
          <a:lstStyle/>
          <a:p>
            <a:endParaRPr lang="en-ZA" sz="1350"/>
          </a:p>
        </p:txBody>
      </p:sp>
      <p:sp>
        <p:nvSpPr>
          <p:cNvPr id="36" name="Text 34"/>
          <p:cNvSpPr/>
          <p:nvPr/>
        </p:nvSpPr>
        <p:spPr>
          <a:xfrm>
            <a:off x="2122551" y="2369439"/>
            <a:ext cx="411480" cy="219456"/>
          </a:xfrm>
          <a:prstGeom prst="rect">
            <a:avLst/>
          </a:prstGeom>
          <a:noFill/>
          <a:ln/>
        </p:spPr>
        <p:txBody>
          <a:bodyPr wrap="square" lIns="0" tIns="0" rIns="0" bIns="0" rtlCol="0" anchor="ctr"/>
          <a:lstStyle/>
          <a:p>
            <a:r>
              <a:rPr lang="en-US" sz="638" dirty="0">
                <a:solidFill>
                  <a:srgbClr val="8A9BAA"/>
                </a:solidFill>
              </a:rPr>
              <a:t>5.4%</a:t>
            </a:r>
            <a:endParaRPr lang="en-US" sz="638" dirty="0"/>
          </a:p>
        </p:txBody>
      </p:sp>
      <p:sp>
        <p:nvSpPr>
          <p:cNvPr id="37" name="Text 35"/>
          <p:cNvSpPr/>
          <p:nvPr/>
        </p:nvSpPr>
        <p:spPr>
          <a:xfrm>
            <a:off x="137160" y="2681478"/>
            <a:ext cx="1577340" cy="260604"/>
          </a:xfrm>
          <a:prstGeom prst="rect">
            <a:avLst/>
          </a:prstGeom>
          <a:noFill/>
          <a:ln/>
        </p:spPr>
        <p:txBody>
          <a:bodyPr wrap="square" lIns="0" tIns="0" rIns="0" bIns="0" rtlCol="0" anchor="ctr"/>
          <a:lstStyle/>
          <a:p>
            <a:pPr algn="r"/>
            <a:r>
              <a:rPr lang="en-US" sz="675" dirty="0">
                <a:solidFill>
                  <a:srgbClr val="1E2D38"/>
                </a:solidFill>
              </a:rPr>
              <a:t>GI (4.1%)</a:t>
            </a:r>
            <a:endParaRPr lang="en-US" sz="675" dirty="0"/>
          </a:p>
        </p:txBody>
      </p:sp>
      <p:sp>
        <p:nvSpPr>
          <p:cNvPr id="38" name="Shape 36"/>
          <p:cNvSpPr/>
          <p:nvPr/>
        </p:nvSpPr>
        <p:spPr>
          <a:xfrm>
            <a:off x="1748790" y="2715768"/>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39" name="Shape 37"/>
          <p:cNvSpPr/>
          <p:nvPr/>
        </p:nvSpPr>
        <p:spPr>
          <a:xfrm>
            <a:off x="1748790" y="2715768"/>
            <a:ext cx="257747" cy="192024"/>
          </a:xfrm>
          <a:prstGeom prst="rect">
            <a:avLst/>
          </a:prstGeom>
          <a:solidFill>
            <a:srgbClr val="3AACBE"/>
          </a:solidFill>
          <a:ln w="12700">
            <a:solidFill>
              <a:srgbClr val="3AACBE"/>
            </a:solidFill>
            <a:prstDash val="solid"/>
          </a:ln>
        </p:spPr>
        <p:txBody>
          <a:bodyPr/>
          <a:lstStyle/>
          <a:p>
            <a:endParaRPr lang="en-ZA" sz="1350"/>
          </a:p>
        </p:txBody>
      </p:sp>
      <p:sp>
        <p:nvSpPr>
          <p:cNvPr id="40" name="Text 38"/>
          <p:cNvSpPr/>
          <p:nvPr/>
        </p:nvSpPr>
        <p:spPr>
          <a:xfrm>
            <a:off x="2040827" y="2702052"/>
            <a:ext cx="411480" cy="219456"/>
          </a:xfrm>
          <a:prstGeom prst="rect">
            <a:avLst/>
          </a:prstGeom>
          <a:noFill/>
          <a:ln/>
        </p:spPr>
        <p:txBody>
          <a:bodyPr wrap="square" lIns="0" tIns="0" rIns="0" bIns="0" rtlCol="0" anchor="ctr"/>
          <a:lstStyle/>
          <a:p>
            <a:r>
              <a:rPr lang="en-US" sz="638" dirty="0">
                <a:solidFill>
                  <a:srgbClr val="8A9BAA"/>
                </a:solidFill>
              </a:rPr>
              <a:t>4.1%</a:t>
            </a:r>
            <a:endParaRPr lang="en-US" sz="638" dirty="0"/>
          </a:p>
        </p:txBody>
      </p:sp>
      <p:sp>
        <p:nvSpPr>
          <p:cNvPr id="41" name="Text 39"/>
          <p:cNvSpPr/>
          <p:nvPr/>
        </p:nvSpPr>
        <p:spPr>
          <a:xfrm>
            <a:off x="137160" y="3014091"/>
            <a:ext cx="1577340" cy="260604"/>
          </a:xfrm>
          <a:prstGeom prst="rect">
            <a:avLst/>
          </a:prstGeom>
          <a:noFill/>
          <a:ln/>
        </p:spPr>
        <p:txBody>
          <a:bodyPr wrap="square" lIns="0" tIns="0" rIns="0" bIns="0" rtlCol="0" anchor="ctr"/>
          <a:lstStyle/>
          <a:p>
            <a:pPr algn="r"/>
            <a:r>
              <a:rPr lang="en-US" sz="675" dirty="0">
                <a:solidFill>
                  <a:srgbClr val="1E2D38"/>
                </a:solidFill>
              </a:rPr>
              <a:t>Fatigue (4.1%)</a:t>
            </a:r>
            <a:endParaRPr lang="en-US" sz="675" dirty="0"/>
          </a:p>
        </p:txBody>
      </p:sp>
      <p:sp>
        <p:nvSpPr>
          <p:cNvPr id="42" name="Shape 40"/>
          <p:cNvSpPr/>
          <p:nvPr/>
        </p:nvSpPr>
        <p:spPr>
          <a:xfrm>
            <a:off x="1748790" y="3048381"/>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43" name="Shape 41"/>
          <p:cNvSpPr/>
          <p:nvPr/>
        </p:nvSpPr>
        <p:spPr>
          <a:xfrm>
            <a:off x="1748790" y="3048381"/>
            <a:ext cx="257747" cy="192024"/>
          </a:xfrm>
          <a:prstGeom prst="rect">
            <a:avLst/>
          </a:prstGeom>
          <a:solidFill>
            <a:srgbClr val="3AACBE"/>
          </a:solidFill>
          <a:ln w="12700">
            <a:solidFill>
              <a:srgbClr val="3AACBE"/>
            </a:solidFill>
            <a:prstDash val="solid"/>
          </a:ln>
        </p:spPr>
        <p:txBody>
          <a:bodyPr/>
          <a:lstStyle/>
          <a:p>
            <a:endParaRPr lang="en-ZA" sz="1350"/>
          </a:p>
        </p:txBody>
      </p:sp>
      <p:sp>
        <p:nvSpPr>
          <p:cNvPr id="44" name="Text 42"/>
          <p:cNvSpPr/>
          <p:nvPr/>
        </p:nvSpPr>
        <p:spPr>
          <a:xfrm>
            <a:off x="2040827" y="3034665"/>
            <a:ext cx="411480" cy="219456"/>
          </a:xfrm>
          <a:prstGeom prst="rect">
            <a:avLst/>
          </a:prstGeom>
          <a:noFill/>
          <a:ln/>
        </p:spPr>
        <p:txBody>
          <a:bodyPr wrap="square" lIns="0" tIns="0" rIns="0" bIns="0" rtlCol="0" anchor="ctr"/>
          <a:lstStyle/>
          <a:p>
            <a:r>
              <a:rPr lang="en-US" sz="638" dirty="0">
                <a:solidFill>
                  <a:srgbClr val="8A9BAA"/>
                </a:solidFill>
              </a:rPr>
              <a:t>4.1%</a:t>
            </a:r>
            <a:endParaRPr lang="en-US" sz="638" dirty="0"/>
          </a:p>
        </p:txBody>
      </p:sp>
      <p:sp>
        <p:nvSpPr>
          <p:cNvPr id="45" name="Text 43"/>
          <p:cNvSpPr/>
          <p:nvPr/>
        </p:nvSpPr>
        <p:spPr>
          <a:xfrm>
            <a:off x="137160" y="3346704"/>
            <a:ext cx="1577340" cy="260604"/>
          </a:xfrm>
          <a:prstGeom prst="rect">
            <a:avLst/>
          </a:prstGeom>
          <a:noFill/>
          <a:ln/>
        </p:spPr>
        <p:txBody>
          <a:bodyPr wrap="square" lIns="0" tIns="0" rIns="0" bIns="0" rtlCol="0" anchor="ctr"/>
          <a:lstStyle/>
          <a:p>
            <a:pPr algn="r"/>
            <a:r>
              <a:rPr lang="en-US" sz="675" dirty="0">
                <a:solidFill>
                  <a:srgbClr val="1E2D38"/>
                </a:solidFill>
              </a:rPr>
              <a:t>Hypersensitivity (2.7%)</a:t>
            </a:r>
            <a:endParaRPr lang="en-US" sz="675" dirty="0"/>
          </a:p>
        </p:txBody>
      </p:sp>
      <p:sp>
        <p:nvSpPr>
          <p:cNvPr id="46" name="Shape 44"/>
          <p:cNvSpPr/>
          <p:nvPr/>
        </p:nvSpPr>
        <p:spPr>
          <a:xfrm>
            <a:off x="1748790" y="3380994"/>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47" name="Shape 45"/>
          <p:cNvSpPr/>
          <p:nvPr/>
        </p:nvSpPr>
        <p:spPr>
          <a:xfrm>
            <a:off x="1748790" y="3380994"/>
            <a:ext cx="169736" cy="192024"/>
          </a:xfrm>
          <a:prstGeom prst="rect">
            <a:avLst/>
          </a:prstGeom>
          <a:solidFill>
            <a:srgbClr val="3AACBE"/>
          </a:solidFill>
          <a:ln w="12700">
            <a:solidFill>
              <a:srgbClr val="3AACBE"/>
            </a:solidFill>
            <a:prstDash val="solid"/>
          </a:ln>
        </p:spPr>
        <p:txBody>
          <a:bodyPr/>
          <a:lstStyle/>
          <a:p>
            <a:endParaRPr lang="en-ZA" sz="1350"/>
          </a:p>
        </p:txBody>
      </p:sp>
      <p:sp>
        <p:nvSpPr>
          <p:cNvPr id="48" name="Text 46"/>
          <p:cNvSpPr/>
          <p:nvPr/>
        </p:nvSpPr>
        <p:spPr>
          <a:xfrm>
            <a:off x="1952816" y="3367278"/>
            <a:ext cx="411480" cy="219456"/>
          </a:xfrm>
          <a:prstGeom prst="rect">
            <a:avLst/>
          </a:prstGeom>
          <a:noFill/>
          <a:ln/>
        </p:spPr>
        <p:txBody>
          <a:bodyPr wrap="square" lIns="0" tIns="0" rIns="0" bIns="0" rtlCol="0" anchor="ctr"/>
          <a:lstStyle/>
          <a:p>
            <a:r>
              <a:rPr lang="en-US" sz="638" dirty="0">
                <a:solidFill>
                  <a:srgbClr val="8A9BAA"/>
                </a:solidFill>
              </a:rPr>
              <a:t>2.7%</a:t>
            </a:r>
            <a:endParaRPr lang="en-US" sz="638" dirty="0"/>
          </a:p>
        </p:txBody>
      </p:sp>
      <p:sp>
        <p:nvSpPr>
          <p:cNvPr id="49" name="Text 47"/>
          <p:cNvSpPr/>
          <p:nvPr/>
        </p:nvSpPr>
        <p:spPr>
          <a:xfrm>
            <a:off x="137160" y="3679317"/>
            <a:ext cx="1577340" cy="260604"/>
          </a:xfrm>
          <a:prstGeom prst="rect">
            <a:avLst/>
          </a:prstGeom>
          <a:noFill/>
          <a:ln/>
        </p:spPr>
        <p:txBody>
          <a:bodyPr wrap="square" lIns="0" tIns="0" rIns="0" bIns="0" rtlCol="0" anchor="ctr"/>
          <a:lstStyle/>
          <a:p>
            <a:pPr algn="r"/>
            <a:r>
              <a:rPr lang="en-US" sz="675" dirty="0">
                <a:solidFill>
                  <a:srgbClr val="1E2D38"/>
                </a:solidFill>
              </a:rPr>
              <a:t>Psychiatric (0%)</a:t>
            </a:r>
            <a:endParaRPr lang="en-US" sz="675" dirty="0"/>
          </a:p>
        </p:txBody>
      </p:sp>
      <p:sp>
        <p:nvSpPr>
          <p:cNvPr id="50" name="Shape 48"/>
          <p:cNvSpPr/>
          <p:nvPr/>
        </p:nvSpPr>
        <p:spPr>
          <a:xfrm>
            <a:off x="1748790" y="3713607"/>
            <a:ext cx="3771900" cy="192024"/>
          </a:xfrm>
          <a:prstGeom prst="rect">
            <a:avLst/>
          </a:prstGeom>
          <a:solidFill>
            <a:srgbClr val="EEF2F5"/>
          </a:solidFill>
          <a:ln w="12700">
            <a:solidFill>
              <a:srgbClr val="EEF2F5"/>
            </a:solidFill>
            <a:prstDash val="solid"/>
          </a:ln>
        </p:spPr>
        <p:txBody>
          <a:bodyPr/>
          <a:lstStyle/>
          <a:p>
            <a:endParaRPr lang="en-ZA" sz="1350"/>
          </a:p>
        </p:txBody>
      </p:sp>
      <p:sp>
        <p:nvSpPr>
          <p:cNvPr id="51" name="Text 49"/>
          <p:cNvSpPr/>
          <p:nvPr/>
        </p:nvSpPr>
        <p:spPr>
          <a:xfrm>
            <a:off x="1783080" y="3699891"/>
            <a:ext cx="411480" cy="219456"/>
          </a:xfrm>
          <a:prstGeom prst="rect">
            <a:avLst/>
          </a:prstGeom>
          <a:noFill/>
          <a:ln/>
        </p:spPr>
        <p:txBody>
          <a:bodyPr wrap="square" lIns="0" tIns="0" rIns="0" bIns="0" rtlCol="0" anchor="ctr"/>
          <a:lstStyle/>
          <a:p>
            <a:r>
              <a:rPr lang="en-US" sz="638" dirty="0">
                <a:solidFill>
                  <a:srgbClr val="8A9BAA"/>
                </a:solidFill>
              </a:rPr>
              <a:t>0%</a:t>
            </a:r>
            <a:endParaRPr lang="en-US" sz="638" dirty="0"/>
          </a:p>
        </p:txBody>
      </p:sp>
      <p:sp>
        <p:nvSpPr>
          <p:cNvPr id="52" name="Shape 50"/>
          <p:cNvSpPr/>
          <p:nvPr/>
        </p:nvSpPr>
        <p:spPr>
          <a:xfrm>
            <a:off x="137160" y="4066794"/>
            <a:ext cx="5452110" cy="466344"/>
          </a:xfrm>
          <a:prstGeom prst="rect">
            <a:avLst/>
          </a:prstGeom>
          <a:solidFill>
            <a:srgbClr val="FDF1EF"/>
          </a:solidFill>
          <a:ln w="12700">
            <a:solidFill>
              <a:srgbClr val="D94F3D"/>
            </a:solidFill>
            <a:prstDash val="solid"/>
          </a:ln>
        </p:spPr>
        <p:txBody>
          <a:bodyPr/>
          <a:lstStyle/>
          <a:p>
            <a:endParaRPr lang="en-ZA" sz="1400"/>
          </a:p>
        </p:txBody>
      </p:sp>
      <p:sp>
        <p:nvSpPr>
          <p:cNvPr id="53" name="Text 51"/>
          <p:cNvSpPr/>
          <p:nvPr/>
        </p:nvSpPr>
        <p:spPr>
          <a:xfrm>
            <a:off x="205740" y="4135374"/>
            <a:ext cx="5314950" cy="356616"/>
          </a:xfrm>
          <a:prstGeom prst="rect">
            <a:avLst/>
          </a:prstGeom>
          <a:noFill/>
          <a:ln/>
        </p:spPr>
        <p:txBody>
          <a:bodyPr wrap="square" lIns="0" tIns="0" rIns="0" bIns="0" rtlCol="0" anchor="ctr"/>
          <a:lstStyle/>
          <a:p>
            <a:r>
              <a:rPr lang="en-US" sz="900" b="1" dirty="0">
                <a:solidFill>
                  <a:srgbClr val="D94F3D"/>
                </a:solidFill>
              </a:rPr>
              <a:t>ISR sub-types (n=42 ISR events): </a:t>
            </a:r>
            <a:r>
              <a:rPr lang="en-US" sz="900" dirty="0">
                <a:solidFill>
                  <a:srgbClr val="1E2D38"/>
                </a:solidFill>
              </a:rPr>
              <a:t>Pain/discomfort 88.1%</a:t>
            </a:r>
            <a:r>
              <a:rPr lang="en-US" sz="900" dirty="0">
                <a:solidFill>
                  <a:srgbClr val="8A9BAA"/>
                </a:solidFill>
              </a:rPr>
              <a:t>  ·  </a:t>
            </a:r>
            <a:r>
              <a:rPr lang="en-US" sz="900" dirty="0">
                <a:solidFill>
                  <a:srgbClr val="1E2D38"/>
                </a:solidFill>
              </a:rPr>
              <a:t>Swelling 19.0%</a:t>
            </a:r>
            <a:r>
              <a:rPr lang="en-US" sz="900" dirty="0">
                <a:solidFill>
                  <a:srgbClr val="8A9BAA"/>
                </a:solidFill>
              </a:rPr>
              <a:t>  ·  </a:t>
            </a:r>
            <a:r>
              <a:rPr lang="en-US" sz="900" dirty="0">
                <a:solidFill>
                  <a:srgbClr val="1E2D38"/>
                </a:solidFill>
              </a:rPr>
              <a:t>Nodule 14.3%</a:t>
            </a:r>
            <a:r>
              <a:rPr lang="en-US" sz="900" dirty="0">
                <a:solidFill>
                  <a:srgbClr val="8A9BAA"/>
                </a:solidFill>
              </a:rPr>
              <a:t>  ·  </a:t>
            </a:r>
            <a:r>
              <a:rPr lang="en-US" sz="900" dirty="0">
                <a:solidFill>
                  <a:srgbClr val="1E2D38"/>
                </a:solidFill>
              </a:rPr>
              <a:t>Induration 7.1%</a:t>
            </a:r>
            <a:endParaRPr lang="en-US" sz="900" dirty="0"/>
          </a:p>
        </p:txBody>
      </p:sp>
      <p:sp>
        <p:nvSpPr>
          <p:cNvPr id="54" name="Text 52"/>
          <p:cNvSpPr/>
          <p:nvPr/>
        </p:nvSpPr>
        <p:spPr>
          <a:xfrm>
            <a:off x="5829300" y="1145286"/>
            <a:ext cx="3154680" cy="178308"/>
          </a:xfrm>
          <a:prstGeom prst="rect">
            <a:avLst/>
          </a:prstGeom>
          <a:noFill/>
          <a:ln/>
        </p:spPr>
        <p:txBody>
          <a:bodyPr wrap="square" lIns="0" tIns="0" rIns="0" bIns="0" rtlCol="0" anchor="ctr"/>
          <a:lstStyle/>
          <a:p>
            <a:r>
              <a:rPr lang="en-US" sz="750" b="1" dirty="0">
                <a:solidFill>
                  <a:srgbClr val="2A3E4C"/>
                </a:solidFill>
              </a:rPr>
              <a:t>DAIDS Severity Grade Distribution  (74 AEs)</a:t>
            </a:r>
            <a:endParaRPr lang="en-US" sz="750" dirty="0"/>
          </a:p>
        </p:txBody>
      </p:sp>
      <p:sp>
        <p:nvSpPr>
          <p:cNvPr id="55" name="Shape 53"/>
          <p:cNvSpPr/>
          <p:nvPr/>
        </p:nvSpPr>
        <p:spPr>
          <a:xfrm>
            <a:off x="5863590" y="1440180"/>
            <a:ext cx="1498473" cy="356616"/>
          </a:xfrm>
          <a:prstGeom prst="rect">
            <a:avLst/>
          </a:prstGeom>
          <a:solidFill>
            <a:srgbClr val="3A9E6F"/>
          </a:solidFill>
          <a:ln w="12700">
            <a:solidFill>
              <a:srgbClr val="3A9E6F"/>
            </a:solidFill>
            <a:prstDash val="solid"/>
          </a:ln>
        </p:spPr>
        <p:txBody>
          <a:bodyPr/>
          <a:lstStyle/>
          <a:p>
            <a:endParaRPr lang="en-ZA" sz="1350"/>
          </a:p>
        </p:txBody>
      </p:sp>
      <p:sp>
        <p:nvSpPr>
          <p:cNvPr id="56" name="Text 54"/>
          <p:cNvSpPr/>
          <p:nvPr/>
        </p:nvSpPr>
        <p:spPr>
          <a:xfrm>
            <a:off x="5884164" y="1440180"/>
            <a:ext cx="1464183" cy="356616"/>
          </a:xfrm>
          <a:prstGeom prst="rect">
            <a:avLst/>
          </a:prstGeom>
          <a:noFill/>
          <a:ln/>
        </p:spPr>
        <p:txBody>
          <a:bodyPr wrap="square" lIns="0" tIns="0" rIns="0" bIns="0" rtlCol="0" anchor="ctr"/>
          <a:lstStyle/>
          <a:p>
            <a:pPr algn="ctr"/>
            <a:r>
              <a:rPr lang="en-US" sz="675" b="1" dirty="0">
                <a:solidFill>
                  <a:srgbClr val="FFFFFF"/>
                </a:solidFill>
              </a:rPr>
              <a:t>50.0%</a:t>
            </a:r>
            <a:endParaRPr lang="en-US" sz="675" dirty="0"/>
          </a:p>
        </p:txBody>
      </p:sp>
      <p:sp>
        <p:nvSpPr>
          <p:cNvPr id="57" name="Shape 55"/>
          <p:cNvSpPr/>
          <p:nvPr/>
        </p:nvSpPr>
        <p:spPr>
          <a:xfrm>
            <a:off x="7389495" y="1440180"/>
            <a:ext cx="1086066" cy="356616"/>
          </a:xfrm>
          <a:prstGeom prst="rect">
            <a:avLst/>
          </a:prstGeom>
          <a:solidFill>
            <a:srgbClr val="E8A838"/>
          </a:solidFill>
          <a:ln w="12700">
            <a:solidFill>
              <a:srgbClr val="E8A838"/>
            </a:solidFill>
            <a:prstDash val="solid"/>
          </a:ln>
        </p:spPr>
        <p:txBody>
          <a:bodyPr/>
          <a:lstStyle/>
          <a:p>
            <a:endParaRPr lang="en-ZA" sz="1350"/>
          </a:p>
        </p:txBody>
      </p:sp>
      <p:sp>
        <p:nvSpPr>
          <p:cNvPr id="58" name="Text 56"/>
          <p:cNvSpPr/>
          <p:nvPr/>
        </p:nvSpPr>
        <p:spPr>
          <a:xfrm>
            <a:off x="7410069" y="1440180"/>
            <a:ext cx="1051776" cy="356616"/>
          </a:xfrm>
          <a:prstGeom prst="rect">
            <a:avLst/>
          </a:prstGeom>
          <a:noFill/>
          <a:ln/>
        </p:spPr>
        <p:txBody>
          <a:bodyPr wrap="square" lIns="0" tIns="0" rIns="0" bIns="0" rtlCol="0" anchor="ctr"/>
          <a:lstStyle/>
          <a:p>
            <a:pPr algn="ctr"/>
            <a:r>
              <a:rPr lang="en-US" sz="675" b="1" dirty="0">
                <a:solidFill>
                  <a:srgbClr val="FFFFFF"/>
                </a:solidFill>
              </a:rPr>
              <a:t>36.5%</a:t>
            </a:r>
            <a:endParaRPr lang="en-US" sz="675" dirty="0"/>
          </a:p>
        </p:txBody>
      </p:sp>
      <p:sp>
        <p:nvSpPr>
          <p:cNvPr id="59" name="Shape 57"/>
          <p:cNvSpPr/>
          <p:nvPr/>
        </p:nvSpPr>
        <p:spPr>
          <a:xfrm>
            <a:off x="8502993" y="1440180"/>
            <a:ext cx="384975" cy="356616"/>
          </a:xfrm>
          <a:prstGeom prst="rect">
            <a:avLst/>
          </a:prstGeom>
          <a:solidFill>
            <a:srgbClr val="D94F3D"/>
          </a:solidFill>
          <a:ln w="12700">
            <a:solidFill>
              <a:srgbClr val="D94F3D"/>
            </a:solidFill>
            <a:prstDash val="solid"/>
          </a:ln>
        </p:spPr>
        <p:txBody>
          <a:bodyPr/>
          <a:lstStyle/>
          <a:p>
            <a:endParaRPr lang="en-ZA" sz="1350"/>
          </a:p>
        </p:txBody>
      </p:sp>
      <p:sp>
        <p:nvSpPr>
          <p:cNvPr id="60" name="Text 58"/>
          <p:cNvSpPr/>
          <p:nvPr/>
        </p:nvSpPr>
        <p:spPr>
          <a:xfrm>
            <a:off x="8523567" y="1440180"/>
            <a:ext cx="350685" cy="356616"/>
          </a:xfrm>
          <a:prstGeom prst="rect">
            <a:avLst/>
          </a:prstGeom>
          <a:noFill/>
          <a:ln/>
        </p:spPr>
        <p:txBody>
          <a:bodyPr wrap="square" lIns="0" tIns="0" rIns="0" bIns="0" rtlCol="0" anchor="ctr"/>
          <a:lstStyle/>
          <a:p>
            <a:pPr algn="ctr"/>
            <a:r>
              <a:rPr lang="en-US" sz="675" b="1" dirty="0">
                <a:solidFill>
                  <a:srgbClr val="FFFFFF"/>
                </a:solidFill>
              </a:rPr>
              <a:t>13.5%</a:t>
            </a:r>
            <a:endParaRPr lang="en-US" sz="675" dirty="0"/>
          </a:p>
        </p:txBody>
      </p:sp>
      <p:sp>
        <p:nvSpPr>
          <p:cNvPr id="61" name="Shape 59"/>
          <p:cNvSpPr/>
          <p:nvPr/>
        </p:nvSpPr>
        <p:spPr>
          <a:xfrm>
            <a:off x="5863590" y="1920240"/>
            <a:ext cx="3051810" cy="500634"/>
          </a:xfrm>
          <a:prstGeom prst="rect">
            <a:avLst/>
          </a:prstGeom>
          <a:solidFill>
            <a:srgbClr val="F0F4F6"/>
          </a:solidFill>
          <a:ln w="12700">
            <a:solidFill>
              <a:srgbClr val="D5DDE3"/>
            </a:solidFill>
            <a:prstDash val="solid"/>
          </a:ln>
        </p:spPr>
        <p:txBody>
          <a:bodyPr/>
          <a:lstStyle/>
          <a:p>
            <a:endParaRPr lang="en-ZA" sz="1350"/>
          </a:p>
        </p:txBody>
      </p:sp>
      <p:sp>
        <p:nvSpPr>
          <p:cNvPr id="62" name="Shape 60"/>
          <p:cNvSpPr/>
          <p:nvPr/>
        </p:nvSpPr>
        <p:spPr>
          <a:xfrm>
            <a:off x="5863590" y="1920240"/>
            <a:ext cx="192024" cy="500634"/>
          </a:xfrm>
          <a:prstGeom prst="rect">
            <a:avLst/>
          </a:prstGeom>
          <a:solidFill>
            <a:srgbClr val="3A9E6F"/>
          </a:solidFill>
          <a:ln w="12700">
            <a:solidFill>
              <a:srgbClr val="3A9E6F"/>
            </a:solidFill>
            <a:prstDash val="solid"/>
          </a:ln>
        </p:spPr>
        <p:txBody>
          <a:bodyPr/>
          <a:lstStyle/>
          <a:p>
            <a:endParaRPr lang="en-ZA" sz="1350"/>
          </a:p>
        </p:txBody>
      </p:sp>
      <p:sp>
        <p:nvSpPr>
          <p:cNvPr id="63" name="Text 61"/>
          <p:cNvSpPr/>
          <p:nvPr/>
        </p:nvSpPr>
        <p:spPr>
          <a:xfrm>
            <a:off x="6117336" y="1933956"/>
            <a:ext cx="480060" cy="301752"/>
          </a:xfrm>
          <a:prstGeom prst="rect">
            <a:avLst/>
          </a:prstGeom>
          <a:noFill/>
          <a:ln/>
        </p:spPr>
        <p:txBody>
          <a:bodyPr wrap="square" lIns="0" tIns="0" rIns="0" bIns="0" rtlCol="0" anchor="b"/>
          <a:lstStyle/>
          <a:p>
            <a:r>
              <a:rPr lang="en-US" sz="1950" b="1" dirty="0">
                <a:solidFill>
                  <a:srgbClr val="3A9E6F"/>
                </a:solidFill>
              </a:rPr>
              <a:t>37</a:t>
            </a:r>
            <a:endParaRPr lang="en-US" sz="1950" dirty="0"/>
          </a:p>
        </p:txBody>
      </p:sp>
      <p:sp>
        <p:nvSpPr>
          <p:cNvPr id="64" name="Text 62"/>
          <p:cNvSpPr/>
          <p:nvPr/>
        </p:nvSpPr>
        <p:spPr>
          <a:xfrm>
            <a:off x="6597396" y="1933956"/>
            <a:ext cx="617220" cy="301752"/>
          </a:xfrm>
          <a:prstGeom prst="rect">
            <a:avLst/>
          </a:prstGeom>
          <a:noFill/>
          <a:ln/>
        </p:spPr>
        <p:txBody>
          <a:bodyPr wrap="square" lIns="0" tIns="0" rIns="0" bIns="0" rtlCol="0" anchor="b"/>
          <a:lstStyle/>
          <a:p>
            <a:r>
              <a:rPr lang="en-US" sz="1050" dirty="0">
                <a:solidFill>
                  <a:srgbClr val="8A9BAA"/>
                </a:solidFill>
              </a:rPr>
              <a:t>50.0%</a:t>
            </a:r>
            <a:endParaRPr lang="en-US" sz="1050" dirty="0"/>
          </a:p>
        </p:txBody>
      </p:sp>
      <p:sp>
        <p:nvSpPr>
          <p:cNvPr id="65" name="Text 63"/>
          <p:cNvSpPr/>
          <p:nvPr/>
        </p:nvSpPr>
        <p:spPr>
          <a:xfrm>
            <a:off x="6117336" y="2221992"/>
            <a:ext cx="2743200" cy="185166"/>
          </a:xfrm>
          <a:prstGeom prst="rect">
            <a:avLst/>
          </a:prstGeom>
          <a:noFill/>
          <a:ln/>
        </p:spPr>
        <p:txBody>
          <a:bodyPr wrap="square" lIns="0" tIns="0" rIns="0" bIns="0" rtlCol="0" anchor="t"/>
          <a:lstStyle/>
          <a:p>
            <a:r>
              <a:rPr lang="en-US" sz="638" dirty="0">
                <a:solidFill>
                  <a:srgbClr val="1E2D38"/>
                </a:solidFill>
              </a:rPr>
              <a:t>Grade 1 – Mild</a:t>
            </a:r>
            <a:endParaRPr lang="en-US" sz="638" dirty="0"/>
          </a:p>
        </p:txBody>
      </p:sp>
      <p:sp>
        <p:nvSpPr>
          <p:cNvPr id="66" name="Shape 64"/>
          <p:cNvSpPr/>
          <p:nvPr/>
        </p:nvSpPr>
        <p:spPr>
          <a:xfrm>
            <a:off x="5863590" y="2489454"/>
            <a:ext cx="3051810" cy="500634"/>
          </a:xfrm>
          <a:prstGeom prst="rect">
            <a:avLst/>
          </a:prstGeom>
          <a:solidFill>
            <a:srgbClr val="F0F4F6"/>
          </a:solidFill>
          <a:ln w="12700">
            <a:solidFill>
              <a:srgbClr val="D5DDE3"/>
            </a:solidFill>
            <a:prstDash val="solid"/>
          </a:ln>
        </p:spPr>
        <p:txBody>
          <a:bodyPr/>
          <a:lstStyle/>
          <a:p>
            <a:endParaRPr lang="en-ZA" sz="1350"/>
          </a:p>
        </p:txBody>
      </p:sp>
      <p:sp>
        <p:nvSpPr>
          <p:cNvPr id="67" name="Shape 65"/>
          <p:cNvSpPr/>
          <p:nvPr/>
        </p:nvSpPr>
        <p:spPr>
          <a:xfrm>
            <a:off x="5863590" y="2489454"/>
            <a:ext cx="192024" cy="500634"/>
          </a:xfrm>
          <a:prstGeom prst="rect">
            <a:avLst/>
          </a:prstGeom>
          <a:solidFill>
            <a:srgbClr val="E8A838"/>
          </a:solidFill>
          <a:ln w="12700">
            <a:solidFill>
              <a:srgbClr val="E8A838"/>
            </a:solidFill>
            <a:prstDash val="solid"/>
          </a:ln>
        </p:spPr>
        <p:txBody>
          <a:bodyPr/>
          <a:lstStyle/>
          <a:p>
            <a:endParaRPr lang="en-ZA" sz="1350"/>
          </a:p>
        </p:txBody>
      </p:sp>
      <p:sp>
        <p:nvSpPr>
          <p:cNvPr id="68" name="Text 66"/>
          <p:cNvSpPr/>
          <p:nvPr/>
        </p:nvSpPr>
        <p:spPr>
          <a:xfrm>
            <a:off x="6117336" y="2503170"/>
            <a:ext cx="480060" cy="301752"/>
          </a:xfrm>
          <a:prstGeom prst="rect">
            <a:avLst/>
          </a:prstGeom>
          <a:noFill/>
          <a:ln/>
        </p:spPr>
        <p:txBody>
          <a:bodyPr wrap="square" lIns="0" tIns="0" rIns="0" bIns="0" rtlCol="0" anchor="b"/>
          <a:lstStyle/>
          <a:p>
            <a:r>
              <a:rPr lang="en-US" sz="1950" b="1" dirty="0">
                <a:solidFill>
                  <a:srgbClr val="E8A838"/>
                </a:solidFill>
              </a:rPr>
              <a:t>27</a:t>
            </a:r>
            <a:endParaRPr lang="en-US" sz="1950" dirty="0"/>
          </a:p>
        </p:txBody>
      </p:sp>
      <p:sp>
        <p:nvSpPr>
          <p:cNvPr id="69" name="Text 67"/>
          <p:cNvSpPr/>
          <p:nvPr/>
        </p:nvSpPr>
        <p:spPr>
          <a:xfrm>
            <a:off x="6597396" y="2503170"/>
            <a:ext cx="617220" cy="301752"/>
          </a:xfrm>
          <a:prstGeom prst="rect">
            <a:avLst/>
          </a:prstGeom>
          <a:noFill/>
          <a:ln/>
        </p:spPr>
        <p:txBody>
          <a:bodyPr wrap="square" lIns="0" tIns="0" rIns="0" bIns="0" rtlCol="0" anchor="b"/>
          <a:lstStyle/>
          <a:p>
            <a:r>
              <a:rPr lang="en-US" sz="1050" dirty="0">
                <a:solidFill>
                  <a:srgbClr val="8A9BAA"/>
                </a:solidFill>
              </a:rPr>
              <a:t>36.5%</a:t>
            </a:r>
            <a:endParaRPr lang="en-US" sz="1050" dirty="0"/>
          </a:p>
        </p:txBody>
      </p:sp>
      <p:sp>
        <p:nvSpPr>
          <p:cNvPr id="70" name="Text 68"/>
          <p:cNvSpPr/>
          <p:nvPr/>
        </p:nvSpPr>
        <p:spPr>
          <a:xfrm>
            <a:off x="6117336" y="2791206"/>
            <a:ext cx="2743200" cy="185166"/>
          </a:xfrm>
          <a:prstGeom prst="rect">
            <a:avLst/>
          </a:prstGeom>
          <a:noFill/>
          <a:ln/>
        </p:spPr>
        <p:txBody>
          <a:bodyPr wrap="square" lIns="0" tIns="0" rIns="0" bIns="0" rtlCol="0" anchor="t"/>
          <a:lstStyle/>
          <a:p>
            <a:r>
              <a:rPr lang="en-US" sz="638" dirty="0">
                <a:solidFill>
                  <a:srgbClr val="1E2D38"/>
                </a:solidFill>
              </a:rPr>
              <a:t>Grade 2 – Moderate</a:t>
            </a:r>
            <a:endParaRPr lang="en-US" sz="638" dirty="0"/>
          </a:p>
        </p:txBody>
      </p:sp>
      <p:sp>
        <p:nvSpPr>
          <p:cNvPr id="71" name="Shape 69"/>
          <p:cNvSpPr/>
          <p:nvPr/>
        </p:nvSpPr>
        <p:spPr>
          <a:xfrm>
            <a:off x="5863590" y="3058668"/>
            <a:ext cx="3051810" cy="500634"/>
          </a:xfrm>
          <a:prstGeom prst="rect">
            <a:avLst/>
          </a:prstGeom>
          <a:solidFill>
            <a:srgbClr val="F0F4F6"/>
          </a:solidFill>
          <a:ln w="12700">
            <a:solidFill>
              <a:srgbClr val="D5DDE3"/>
            </a:solidFill>
            <a:prstDash val="solid"/>
          </a:ln>
        </p:spPr>
        <p:txBody>
          <a:bodyPr/>
          <a:lstStyle/>
          <a:p>
            <a:endParaRPr lang="en-ZA" sz="1350"/>
          </a:p>
        </p:txBody>
      </p:sp>
      <p:sp>
        <p:nvSpPr>
          <p:cNvPr id="72" name="Shape 70"/>
          <p:cNvSpPr/>
          <p:nvPr/>
        </p:nvSpPr>
        <p:spPr>
          <a:xfrm>
            <a:off x="5863590" y="3058668"/>
            <a:ext cx="192024" cy="500634"/>
          </a:xfrm>
          <a:prstGeom prst="rect">
            <a:avLst/>
          </a:prstGeom>
          <a:solidFill>
            <a:srgbClr val="D94F3D"/>
          </a:solidFill>
          <a:ln w="12700">
            <a:solidFill>
              <a:srgbClr val="D94F3D"/>
            </a:solidFill>
            <a:prstDash val="solid"/>
          </a:ln>
        </p:spPr>
        <p:txBody>
          <a:bodyPr/>
          <a:lstStyle/>
          <a:p>
            <a:endParaRPr lang="en-ZA" sz="1350"/>
          </a:p>
        </p:txBody>
      </p:sp>
      <p:sp>
        <p:nvSpPr>
          <p:cNvPr id="73" name="Text 71"/>
          <p:cNvSpPr/>
          <p:nvPr/>
        </p:nvSpPr>
        <p:spPr>
          <a:xfrm>
            <a:off x="6117336" y="3072384"/>
            <a:ext cx="480060" cy="301752"/>
          </a:xfrm>
          <a:prstGeom prst="rect">
            <a:avLst/>
          </a:prstGeom>
          <a:noFill/>
          <a:ln/>
        </p:spPr>
        <p:txBody>
          <a:bodyPr wrap="square" lIns="0" tIns="0" rIns="0" bIns="0" rtlCol="0" anchor="b"/>
          <a:lstStyle/>
          <a:p>
            <a:r>
              <a:rPr lang="en-US" sz="1950" b="1" dirty="0">
                <a:solidFill>
                  <a:srgbClr val="D94F3D"/>
                </a:solidFill>
              </a:rPr>
              <a:t>10</a:t>
            </a:r>
            <a:endParaRPr lang="en-US" sz="1950" dirty="0"/>
          </a:p>
        </p:txBody>
      </p:sp>
      <p:sp>
        <p:nvSpPr>
          <p:cNvPr id="74" name="Text 72"/>
          <p:cNvSpPr/>
          <p:nvPr/>
        </p:nvSpPr>
        <p:spPr>
          <a:xfrm>
            <a:off x="6597396" y="3072384"/>
            <a:ext cx="617220" cy="301752"/>
          </a:xfrm>
          <a:prstGeom prst="rect">
            <a:avLst/>
          </a:prstGeom>
          <a:noFill/>
          <a:ln/>
        </p:spPr>
        <p:txBody>
          <a:bodyPr wrap="square" lIns="0" tIns="0" rIns="0" bIns="0" rtlCol="0" anchor="b"/>
          <a:lstStyle/>
          <a:p>
            <a:r>
              <a:rPr lang="en-US" sz="1050" dirty="0">
                <a:solidFill>
                  <a:srgbClr val="8A9BAA"/>
                </a:solidFill>
              </a:rPr>
              <a:t>13.5%</a:t>
            </a:r>
            <a:endParaRPr lang="en-US" sz="1050" dirty="0"/>
          </a:p>
        </p:txBody>
      </p:sp>
      <p:sp>
        <p:nvSpPr>
          <p:cNvPr id="75" name="Text 73"/>
          <p:cNvSpPr/>
          <p:nvPr/>
        </p:nvSpPr>
        <p:spPr>
          <a:xfrm>
            <a:off x="6117336" y="3360420"/>
            <a:ext cx="2743200" cy="185166"/>
          </a:xfrm>
          <a:prstGeom prst="rect">
            <a:avLst/>
          </a:prstGeom>
          <a:noFill/>
          <a:ln/>
        </p:spPr>
        <p:txBody>
          <a:bodyPr wrap="square" lIns="0" tIns="0" rIns="0" bIns="0" rtlCol="0" anchor="t"/>
          <a:lstStyle/>
          <a:p>
            <a:r>
              <a:rPr lang="en-US" sz="638" dirty="0">
                <a:solidFill>
                  <a:srgbClr val="1E2D38"/>
                </a:solidFill>
              </a:rPr>
              <a:t>Grade 3 – Severe</a:t>
            </a:r>
            <a:endParaRPr lang="en-US" sz="638" dirty="0"/>
          </a:p>
        </p:txBody>
      </p:sp>
      <p:sp>
        <p:nvSpPr>
          <p:cNvPr id="76" name="Shape 74"/>
          <p:cNvSpPr/>
          <p:nvPr/>
        </p:nvSpPr>
        <p:spPr>
          <a:xfrm>
            <a:off x="5863590" y="3627882"/>
            <a:ext cx="3051810" cy="500634"/>
          </a:xfrm>
          <a:prstGeom prst="rect">
            <a:avLst/>
          </a:prstGeom>
          <a:solidFill>
            <a:srgbClr val="F0F4F6"/>
          </a:solidFill>
          <a:ln w="12700">
            <a:solidFill>
              <a:srgbClr val="D5DDE3"/>
            </a:solidFill>
            <a:prstDash val="solid"/>
          </a:ln>
        </p:spPr>
        <p:txBody>
          <a:bodyPr/>
          <a:lstStyle/>
          <a:p>
            <a:endParaRPr lang="en-ZA" sz="1350"/>
          </a:p>
        </p:txBody>
      </p:sp>
      <p:sp>
        <p:nvSpPr>
          <p:cNvPr id="77" name="Shape 75"/>
          <p:cNvSpPr/>
          <p:nvPr/>
        </p:nvSpPr>
        <p:spPr>
          <a:xfrm>
            <a:off x="5863590" y="3627882"/>
            <a:ext cx="192024" cy="500634"/>
          </a:xfrm>
          <a:prstGeom prst="rect">
            <a:avLst/>
          </a:prstGeom>
          <a:solidFill>
            <a:srgbClr val="CCCCCC"/>
          </a:solidFill>
          <a:ln w="12700">
            <a:solidFill>
              <a:srgbClr val="CCCCCC"/>
            </a:solidFill>
            <a:prstDash val="solid"/>
          </a:ln>
        </p:spPr>
        <p:txBody>
          <a:bodyPr/>
          <a:lstStyle/>
          <a:p>
            <a:endParaRPr lang="en-ZA" sz="1350"/>
          </a:p>
        </p:txBody>
      </p:sp>
      <p:sp>
        <p:nvSpPr>
          <p:cNvPr id="78" name="Text 76"/>
          <p:cNvSpPr/>
          <p:nvPr/>
        </p:nvSpPr>
        <p:spPr>
          <a:xfrm>
            <a:off x="6117336" y="3641598"/>
            <a:ext cx="480060" cy="301752"/>
          </a:xfrm>
          <a:prstGeom prst="rect">
            <a:avLst/>
          </a:prstGeom>
          <a:noFill/>
          <a:ln/>
        </p:spPr>
        <p:txBody>
          <a:bodyPr wrap="square" lIns="0" tIns="0" rIns="0" bIns="0" rtlCol="0" anchor="b"/>
          <a:lstStyle/>
          <a:p>
            <a:r>
              <a:rPr lang="en-US" sz="1950" b="1" dirty="0">
                <a:solidFill>
                  <a:srgbClr val="CCCCCC"/>
                </a:solidFill>
              </a:rPr>
              <a:t>0</a:t>
            </a:r>
            <a:endParaRPr lang="en-US" sz="1950" dirty="0"/>
          </a:p>
        </p:txBody>
      </p:sp>
      <p:sp>
        <p:nvSpPr>
          <p:cNvPr id="79" name="Text 77"/>
          <p:cNvSpPr/>
          <p:nvPr/>
        </p:nvSpPr>
        <p:spPr>
          <a:xfrm>
            <a:off x="6597396" y="3641598"/>
            <a:ext cx="617220" cy="301752"/>
          </a:xfrm>
          <a:prstGeom prst="rect">
            <a:avLst/>
          </a:prstGeom>
          <a:noFill/>
          <a:ln/>
        </p:spPr>
        <p:txBody>
          <a:bodyPr wrap="square" lIns="0" tIns="0" rIns="0" bIns="0" rtlCol="0" anchor="b"/>
          <a:lstStyle/>
          <a:p>
            <a:r>
              <a:rPr lang="en-US" sz="1050" dirty="0">
                <a:solidFill>
                  <a:srgbClr val="8A9BAA"/>
                </a:solidFill>
              </a:rPr>
              <a:t>0%</a:t>
            </a:r>
            <a:endParaRPr lang="en-US" sz="1050" dirty="0"/>
          </a:p>
        </p:txBody>
      </p:sp>
      <p:sp>
        <p:nvSpPr>
          <p:cNvPr id="80" name="Text 78"/>
          <p:cNvSpPr/>
          <p:nvPr/>
        </p:nvSpPr>
        <p:spPr>
          <a:xfrm>
            <a:off x="6117336" y="3929634"/>
            <a:ext cx="2743200" cy="185166"/>
          </a:xfrm>
          <a:prstGeom prst="rect">
            <a:avLst/>
          </a:prstGeom>
          <a:noFill/>
          <a:ln/>
        </p:spPr>
        <p:txBody>
          <a:bodyPr wrap="square" lIns="0" tIns="0" rIns="0" bIns="0" rtlCol="0" anchor="t"/>
          <a:lstStyle/>
          <a:p>
            <a:r>
              <a:rPr lang="en-US" sz="638" dirty="0">
                <a:solidFill>
                  <a:srgbClr val="1E2D38"/>
                </a:solidFill>
              </a:rPr>
              <a:t>Grade 4 – Life-threatening</a:t>
            </a:r>
            <a:endParaRPr lang="en-US" sz="638" dirty="0"/>
          </a:p>
        </p:txBody>
      </p:sp>
      <p:sp>
        <p:nvSpPr>
          <p:cNvPr id="81" name="Shape 79"/>
          <p:cNvSpPr/>
          <p:nvPr/>
        </p:nvSpPr>
        <p:spPr>
          <a:xfrm>
            <a:off x="0" y="5006340"/>
            <a:ext cx="9121140" cy="137160"/>
          </a:xfrm>
          <a:prstGeom prst="rect">
            <a:avLst/>
          </a:prstGeom>
          <a:solidFill>
            <a:srgbClr val="F0F4F6"/>
          </a:solidFill>
          <a:ln w="12700">
            <a:solidFill>
              <a:srgbClr val="D5DDE3"/>
            </a:solidFill>
            <a:prstDash val="solid"/>
          </a:ln>
        </p:spPr>
        <p:txBody>
          <a:bodyPr/>
          <a:lstStyle/>
          <a:p>
            <a:endParaRPr lang="en-ZA" sz="1350"/>
          </a:p>
        </p:txBody>
      </p:sp>
      <p:sp>
        <p:nvSpPr>
          <p:cNvPr id="82" name="Text 80"/>
          <p:cNvSpPr/>
          <p:nvPr/>
        </p:nvSpPr>
        <p:spPr>
          <a:xfrm>
            <a:off x="205740" y="5006340"/>
            <a:ext cx="8915400" cy="137160"/>
          </a:xfrm>
          <a:prstGeom prst="rect">
            <a:avLst/>
          </a:prstGeom>
          <a:noFill/>
          <a:ln/>
        </p:spPr>
        <p:txBody>
          <a:bodyPr wrap="square" lIns="0" tIns="0" rIns="0" bIns="0" rtlCol="0" anchor="ctr"/>
          <a:lstStyle/>
          <a:p>
            <a:r>
              <a:rPr lang="en-US" sz="563" dirty="0">
                <a:solidFill>
                  <a:srgbClr val="8A9BAA"/>
                </a:solidFill>
              </a:rPr>
              <a:t>CAB-LA Choice Study · Beira, Mozambique · MSF Scientific Day 2026</a:t>
            </a:r>
            <a:endParaRPr lang="en-US" sz="563"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256032" y="0"/>
            <a:ext cx="6949440" cy="731520"/>
          </a:xfrm>
          <a:prstGeom prst="rect">
            <a:avLst/>
          </a:prstGeom>
          <a:noFill/>
          <a:ln/>
        </p:spPr>
        <p:txBody>
          <a:bodyPr wrap="square" lIns="0" tIns="0" rIns="0" bIns="0" rtlCol="0" anchor="ctr"/>
          <a:lstStyle/>
          <a:p>
            <a:pPr marL="0" indent="0">
              <a:buNone/>
            </a:pPr>
            <a:r>
              <a:rPr lang="en-US" sz="2100" b="1" dirty="0">
                <a:solidFill>
                  <a:srgbClr val="FFFFFF"/>
                </a:solidFill>
                <a:latin typeface="Arial" pitchFamily="34" charset="0"/>
                <a:ea typeface="Arial" pitchFamily="34" charset="-122"/>
                <a:cs typeface="Arial" pitchFamily="34" charset="-120"/>
              </a:rPr>
              <a:t>Community Voices on PrEP and CAB-LA</a:t>
            </a:r>
            <a:endParaRPr lang="en-US" sz="2100" dirty="0"/>
          </a:p>
        </p:txBody>
      </p:sp>
      <p:sp>
        <p:nvSpPr>
          <p:cNvPr id="5" name="Text 3"/>
          <p:cNvSpPr/>
          <p:nvPr/>
        </p:nvSpPr>
        <p:spPr>
          <a:xfrm>
            <a:off x="164592" y="758952"/>
            <a:ext cx="8814816"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n=16 IDIs and FGDs  |  Beira, October 2025  |  Translated from Portuguese</a:t>
            </a:r>
            <a:endParaRPr lang="en-US" sz="750" dirty="0"/>
          </a:p>
        </p:txBody>
      </p:sp>
      <p:sp>
        <p:nvSpPr>
          <p:cNvPr id="6" name="Shape 4"/>
          <p:cNvSpPr/>
          <p:nvPr/>
        </p:nvSpPr>
        <p:spPr>
          <a:xfrm>
            <a:off x="164592" y="978408"/>
            <a:ext cx="4338828" cy="1892808"/>
          </a:xfrm>
          <a:prstGeom prst="rect">
            <a:avLst/>
          </a:prstGeom>
          <a:solidFill>
            <a:srgbClr val="F2F2F2"/>
          </a:solidFill>
          <a:ln w="6350">
            <a:solidFill>
              <a:srgbClr val="D0D0D0"/>
            </a:solidFill>
            <a:prstDash val="solid"/>
          </a:ln>
        </p:spPr>
        <p:txBody>
          <a:bodyPr/>
          <a:lstStyle/>
          <a:p>
            <a:endParaRPr lang="en-ZA"/>
          </a:p>
        </p:txBody>
      </p:sp>
      <p:sp>
        <p:nvSpPr>
          <p:cNvPr id="7" name="Shape 5"/>
          <p:cNvSpPr/>
          <p:nvPr/>
        </p:nvSpPr>
        <p:spPr>
          <a:xfrm>
            <a:off x="164592" y="978408"/>
            <a:ext cx="64008" cy="1892808"/>
          </a:xfrm>
          <a:prstGeom prst="rect">
            <a:avLst/>
          </a:prstGeom>
          <a:solidFill>
            <a:srgbClr val="C8102E"/>
          </a:solidFill>
          <a:ln w="12700">
            <a:solidFill>
              <a:srgbClr val="C8102E"/>
            </a:solidFill>
            <a:prstDash val="solid"/>
          </a:ln>
        </p:spPr>
        <p:txBody>
          <a:bodyPr/>
          <a:lstStyle/>
          <a:p>
            <a:endParaRPr lang="en-ZA"/>
          </a:p>
        </p:txBody>
      </p:sp>
      <p:sp>
        <p:nvSpPr>
          <p:cNvPr id="8" name="Shape 6"/>
          <p:cNvSpPr/>
          <p:nvPr/>
        </p:nvSpPr>
        <p:spPr>
          <a:xfrm>
            <a:off x="292608" y="1097280"/>
            <a:ext cx="1005840" cy="201168"/>
          </a:xfrm>
          <a:prstGeom prst="rect">
            <a:avLst/>
          </a:prstGeom>
          <a:solidFill>
            <a:srgbClr val="C8102E"/>
          </a:solidFill>
          <a:ln w="12700">
            <a:solidFill>
              <a:srgbClr val="C8102E"/>
            </a:solidFill>
            <a:prstDash val="solid"/>
          </a:ln>
        </p:spPr>
        <p:txBody>
          <a:bodyPr/>
          <a:lstStyle/>
          <a:p>
            <a:endParaRPr lang="en-ZA"/>
          </a:p>
        </p:txBody>
      </p:sp>
      <p:sp>
        <p:nvSpPr>
          <p:cNvPr id="9" name="Text 7"/>
          <p:cNvSpPr/>
          <p:nvPr/>
        </p:nvSpPr>
        <p:spPr>
          <a:xfrm>
            <a:off x="292608" y="1097280"/>
            <a:ext cx="100584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MESSAGING</a:t>
            </a:r>
            <a:endParaRPr lang="en-US" sz="750" dirty="0"/>
          </a:p>
        </p:txBody>
      </p:sp>
      <p:sp>
        <p:nvSpPr>
          <p:cNvPr id="10" name="Text 8"/>
          <p:cNvSpPr/>
          <p:nvPr/>
        </p:nvSpPr>
        <p:spPr>
          <a:xfrm>
            <a:off x="274320" y="1335024"/>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11" name="Text 9"/>
          <p:cNvSpPr/>
          <p:nvPr/>
        </p:nvSpPr>
        <p:spPr>
          <a:xfrm>
            <a:off x="310896" y="1527048"/>
            <a:ext cx="4101084" cy="1069848"/>
          </a:xfrm>
          <a:prstGeom prst="rect">
            <a:avLst/>
          </a:prstGeom>
          <a:noFill/>
          <a:ln/>
        </p:spPr>
        <p:txBody>
          <a:bodyPr wrap="square" lIns="0" tIns="0" rIns="0" bIns="0" rtlCol="0" anchor="t"/>
          <a:lstStyle/>
          <a:p>
            <a:pPr marL="0" indent="0">
              <a:buNone/>
            </a:pPr>
            <a:r>
              <a:rPr lang="en-US" sz="950" dirty="0">
                <a:solidFill>
                  <a:srgbClr val="5A5A5A"/>
                </a:solidFill>
                <a:latin typeface="Arial" pitchFamily="34" charset="0"/>
                <a:ea typeface="Arial" pitchFamily="34" charset="-122"/>
                <a:cs typeface="Arial" pitchFamily="34" charset="-120"/>
              </a:rPr>
              <a:t>In the beginning, we said PrEP is an antiretroviral. That word created distrust. We had to say: PrEP is a medication that prevents HIV. Only then did people begin to accept it.</a:t>
            </a:r>
            <a:endParaRPr lang="en-US" sz="950" dirty="0"/>
          </a:p>
        </p:txBody>
      </p:sp>
      <p:sp>
        <p:nvSpPr>
          <p:cNvPr id="12" name="Text 10"/>
          <p:cNvSpPr/>
          <p:nvPr/>
        </p:nvSpPr>
        <p:spPr>
          <a:xfrm>
            <a:off x="310896" y="2615184"/>
            <a:ext cx="4101084" cy="2194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Community activist, FGD, Takaezana</a:t>
            </a:r>
            <a:endParaRPr lang="en-US" sz="750" dirty="0"/>
          </a:p>
        </p:txBody>
      </p:sp>
      <p:sp>
        <p:nvSpPr>
          <p:cNvPr id="13" name="Shape 11"/>
          <p:cNvSpPr/>
          <p:nvPr/>
        </p:nvSpPr>
        <p:spPr>
          <a:xfrm>
            <a:off x="4640580" y="978408"/>
            <a:ext cx="4338828" cy="1892808"/>
          </a:xfrm>
          <a:prstGeom prst="rect">
            <a:avLst/>
          </a:prstGeom>
          <a:solidFill>
            <a:srgbClr val="F2F2F2"/>
          </a:solidFill>
          <a:ln w="6350">
            <a:solidFill>
              <a:srgbClr val="D0D0D0"/>
            </a:solidFill>
            <a:prstDash val="solid"/>
          </a:ln>
        </p:spPr>
        <p:txBody>
          <a:bodyPr/>
          <a:lstStyle/>
          <a:p>
            <a:endParaRPr lang="en-ZA"/>
          </a:p>
        </p:txBody>
      </p:sp>
      <p:sp>
        <p:nvSpPr>
          <p:cNvPr id="14" name="Shape 12"/>
          <p:cNvSpPr/>
          <p:nvPr/>
        </p:nvSpPr>
        <p:spPr>
          <a:xfrm>
            <a:off x="4640580" y="978408"/>
            <a:ext cx="64008" cy="1892808"/>
          </a:xfrm>
          <a:prstGeom prst="rect">
            <a:avLst/>
          </a:prstGeom>
          <a:solidFill>
            <a:srgbClr val="C8102E"/>
          </a:solidFill>
          <a:ln w="12700">
            <a:solidFill>
              <a:srgbClr val="C8102E"/>
            </a:solidFill>
            <a:prstDash val="solid"/>
          </a:ln>
        </p:spPr>
        <p:txBody>
          <a:bodyPr/>
          <a:lstStyle/>
          <a:p>
            <a:endParaRPr lang="en-ZA"/>
          </a:p>
        </p:txBody>
      </p:sp>
      <p:sp>
        <p:nvSpPr>
          <p:cNvPr id="15" name="Shape 13"/>
          <p:cNvSpPr/>
          <p:nvPr/>
        </p:nvSpPr>
        <p:spPr>
          <a:xfrm>
            <a:off x="4768596" y="1097280"/>
            <a:ext cx="914400" cy="201168"/>
          </a:xfrm>
          <a:prstGeom prst="rect">
            <a:avLst/>
          </a:prstGeom>
          <a:solidFill>
            <a:srgbClr val="C8102E"/>
          </a:solidFill>
          <a:ln w="12700">
            <a:solidFill>
              <a:srgbClr val="C8102E"/>
            </a:solidFill>
            <a:prstDash val="solid"/>
          </a:ln>
        </p:spPr>
        <p:txBody>
          <a:bodyPr/>
          <a:lstStyle/>
          <a:p>
            <a:endParaRPr lang="en-ZA"/>
          </a:p>
        </p:txBody>
      </p:sp>
      <p:sp>
        <p:nvSpPr>
          <p:cNvPr id="16" name="Text 14"/>
          <p:cNvSpPr/>
          <p:nvPr/>
        </p:nvSpPr>
        <p:spPr>
          <a:xfrm>
            <a:off x="4768596" y="1097280"/>
            <a:ext cx="91440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ORAL PrEP</a:t>
            </a:r>
            <a:endParaRPr lang="en-US" sz="750" dirty="0"/>
          </a:p>
        </p:txBody>
      </p:sp>
      <p:sp>
        <p:nvSpPr>
          <p:cNvPr id="17" name="Text 15"/>
          <p:cNvSpPr/>
          <p:nvPr/>
        </p:nvSpPr>
        <p:spPr>
          <a:xfrm>
            <a:off x="4750308" y="1335024"/>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18" name="Text 16"/>
          <p:cNvSpPr/>
          <p:nvPr/>
        </p:nvSpPr>
        <p:spPr>
          <a:xfrm>
            <a:off x="4786884" y="1527048"/>
            <a:ext cx="4101084" cy="1069848"/>
          </a:xfrm>
          <a:prstGeom prst="rect">
            <a:avLst/>
          </a:prstGeom>
          <a:noFill/>
          <a:ln/>
        </p:spPr>
        <p:txBody>
          <a:bodyPr wrap="square" lIns="0" tIns="0" rIns="0" bIns="0" rtlCol="0" anchor="t"/>
          <a:lstStyle/>
          <a:p>
            <a:pPr marL="0" indent="0">
              <a:buNone/>
            </a:pPr>
            <a:r>
              <a:rPr lang="en-US" sz="950" dirty="0">
                <a:solidFill>
                  <a:srgbClr val="5A5A5A"/>
                </a:solidFill>
                <a:latin typeface="Arial" pitchFamily="34" charset="0"/>
                <a:ea typeface="Arial" pitchFamily="34" charset="-122"/>
                <a:cs typeface="Arial" pitchFamily="34" charset="-120"/>
              </a:rPr>
              <a:t>I used oral PrEP before. Honestly, I don't like it... it's not easy taking medication every day... and in my mind it says I'm not sick.</a:t>
            </a:r>
            <a:endParaRPr lang="en-US" sz="950" dirty="0"/>
          </a:p>
        </p:txBody>
      </p:sp>
      <p:sp>
        <p:nvSpPr>
          <p:cNvPr id="19" name="Text 17"/>
          <p:cNvSpPr/>
          <p:nvPr/>
        </p:nvSpPr>
        <p:spPr>
          <a:xfrm>
            <a:off x="4786884" y="2615184"/>
            <a:ext cx="4101084" cy="2194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FSW, IDI, Takaezana</a:t>
            </a:r>
            <a:endParaRPr lang="en-US" sz="750" dirty="0"/>
          </a:p>
        </p:txBody>
      </p:sp>
      <p:sp>
        <p:nvSpPr>
          <p:cNvPr id="20" name="Shape 18"/>
          <p:cNvSpPr/>
          <p:nvPr/>
        </p:nvSpPr>
        <p:spPr>
          <a:xfrm>
            <a:off x="164592" y="2999232"/>
            <a:ext cx="2846832" cy="1892808"/>
          </a:xfrm>
          <a:prstGeom prst="rect">
            <a:avLst/>
          </a:prstGeom>
          <a:solidFill>
            <a:srgbClr val="F2F2F2"/>
          </a:solidFill>
          <a:ln w="6350">
            <a:solidFill>
              <a:srgbClr val="D0D0D0"/>
            </a:solidFill>
            <a:prstDash val="solid"/>
          </a:ln>
        </p:spPr>
        <p:txBody>
          <a:bodyPr/>
          <a:lstStyle/>
          <a:p>
            <a:endParaRPr lang="en-ZA"/>
          </a:p>
        </p:txBody>
      </p:sp>
      <p:sp>
        <p:nvSpPr>
          <p:cNvPr id="21" name="Shape 19"/>
          <p:cNvSpPr/>
          <p:nvPr/>
        </p:nvSpPr>
        <p:spPr>
          <a:xfrm>
            <a:off x="164592" y="2999232"/>
            <a:ext cx="64008" cy="1892808"/>
          </a:xfrm>
          <a:prstGeom prst="rect">
            <a:avLst/>
          </a:prstGeom>
          <a:solidFill>
            <a:srgbClr val="C8102E"/>
          </a:solidFill>
          <a:ln w="12700">
            <a:solidFill>
              <a:srgbClr val="C8102E"/>
            </a:solidFill>
            <a:prstDash val="solid"/>
          </a:ln>
        </p:spPr>
        <p:txBody>
          <a:bodyPr/>
          <a:lstStyle/>
          <a:p>
            <a:endParaRPr lang="en-ZA"/>
          </a:p>
        </p:txBody>
      </p:sp>
      <p:sp>
        <p:nvSpPr>
          <p:cNvPr id="22" name="Shape 20"/>
          <p:cNvSpPr/>
          <p:nvPr/>
        </p:nvSpPr>
        <p:spPr>
          <a:xfrm>
            <a:off x="292608" y="3118104"/>
            <a:ext cx="1051560" cy="201168"/>
          </a:xfrm>
          <a:prstGeom prst="rect">
            <a:avLst/>
          </a:prstGeom>
          <a:solidFill>
            <a:srgbClr val="C8102E"/>
          </a:solidFill>
          <a:ln w="12700">
            <a:solidFill>
              <a:srgbClr val="C8102E"/>
            </a:solidFill>
            <a:prstDash val="solid"/>
          </a:ln>
        </p:spPr>
        <p:txBody>
          <a:bodyPr/>
          <a:lstStyle/>
          <a:p>
            <a:endParaRPr lang="en-ZA"/>
          </a:p>
        </p:txBody>
      </p:sp>
      <p:sp>
        <p:nvSpPr>
          <p:cNvPr id="23" name="Text 21"/>
          <p:cNvSpPr/>
          <p:nvPr/>
        </p:nvSpPr>
        <p:spPr>
          <a:xfrm>
            <a:off x="292608" y="3118104"/>
            <a:ext cx="105156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CONVENIENCE</a:t>
            </a:r>
            <a:endParaRPr lang="en-US" sz="750" dirty="0"/>
          </a:p>
        </p:txBody>
      </p:sp>
      <p:sp>
        <p:nvSpPr>
          <p:cNvPr id="24" name="Text 22"/>
          <p:cNvSpPr/>
          <p:nvPr/>
        </p:nvSpPr>
        <p:spPr>
          <a:xfrm>
            <a:off x="274320" y="3355848"/>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25" name="Text 23"/>
          <p:cNvSpPr/>
          <p:nvPr/>
        </p:nvSpPr>
        <p:spPr>
          <a:xfrm>
            <a:off x="310896" y="3547872"/>
            <a:ext cx="2609088" cy="1069848"/>
          </a:xfrm>
          <a:prstGeom prst="rect">
            <a:avLst/>
          </a:prstGeom>
          <a:noFill/>
          <a:ln/>
        </p:spPr>
        <p:txBody>
          <a:bodyPr wrap="square" lIns="0" tIns="0" rIns="0" bIns="0" rtlCol="0" anchor="t"/>
          <a:lstStyle/>
          <a:p>
            <a:pPr marL="0" indent="0">
              <a:buNone/>
            </a:pPr>
            <a:r>
              <a:rPr lang="en-US" sz="950" dirty="0">
                <a:solidFill>
                  <a:srgbClr val="5A5A5A"/>
                </a:solidFill>
                <a:latin typeface="Arial" pitchFamily="34" charset="0"/>
                <a:ea typeface="Arial" pitchFamily="34" charset="-122"/>
                <a:cs typeface="Arial" pitchFamily="34" charset="-120"/>
              </a:rPr>
              <a:t>It's the kind of thing where you just get the injection and go home, only come back at the next appointment.</a:t>
            </a:r>
            <a:endParaRPr lang="en-US" sz="950" dirty="0"/>
          </a:p>
        </p:txBody>
      </p:sp>
      <p:sp>
        <p:nvSpPr>
          <p:cNvPr id="26" name="Text 24"/>
          <p:cNvSpPr/>
          <p:nvPr/>
        </p:nvSpPr>
        <p:spPr>
          <a:xfrm>
            <a:off x="310896" y="4636008"/>
            <a:ext cx="2609088" cy="2194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FSW, IDI, Takaezana</a:t>
            </a:r>
            <a:endParaRPr lang="en-US" sz="750" dirty="0"/>
          </a:p>
        </p:txBody>
      </p:sp>
      <p:sp>
        <p:nvSpPr>
          <p:cNvPr id="27" name="Shape 25"/>
          <p:cNvSpPr/>
          <p:nvPr/>
        </p:nvSpPr>
        <p:spPr>
          <a:xfrm>
            <a:off x="3148584" y="2999232"/>
            <a:ext cx="2846832" cy="1892808"/>
          </a:xfrm>
          <a:prstGeom prst="rect">
            <a:avLst/>
          </a:prstGeom>
          <a:solidFill>
            <a:srgbClr val="F2F2F2"/>
          </a:solidFill>
          <a:ln w="6350">
            <a:solidFill>
              <a:srgbClr val="D0D0D0"/>
            </a:solidFill>
            <a:prstDash val="solid"/>
          </a:ln>
        </p:spPr>
        <p:txBody>
          <a:bodyPr/>
          <a:lstStyle/>
          <a:p>
            <a:endParaRPr lang="en-ZA"/>
          </a:p>
        </p:txBody>
      </p:sp>
      <p:sp>
        <p:nvSpPr>
          <p:cNvPr id="28" name="Shape 26"/>
          <p:cNvSpPr/>
          <p:nvPr/>
        </p:nvSpPr>
        <p:spPr>
          <a:xfrm>
            <a:off x="3148584" y="2999232"/>
            <a:ext cx="64008" cy="1892808"/>
          </a:xfrm>
          <a:prstGeom prst="rect">
            <a:avLst/>
          </a:prstGeom>
          <a:solidFill>
            <a:srgbClr val="C8102E"/>
          </a:solidFill>
          <a:ln w="12700">
            <a:solidFill>
              <a:srgbClr val="C8102E"/>
            </a:solidFill>
            <a:prstDash val="solid"/>
          </a:ln>
        </p:spPr>
        <p:txBody>
          <a:bodyPr/>
          <a:lstStyle/>
          <a:p>
            <a:endParaRPr lang="en-ZA"/>
          </a:p>
        </p:txBody>
      </p:sp>
      <p:sp>
        <p:nvSpPr>
          <p:cNvPr id="29" name="Shape 27"/>
          <p:cNvSpPr/>
          <p:nvPr/>
        </p:nvSpPr>
        <p:spPr>
          <a:xfrm>
            <a:off x="3276600" y="3118104"/>
            <a:ext cx="960120" cy="201168"/>
          </a:xfrm>
          <a:prstGeom prst="rect">
            <a:avLst/>
          </a:prstGeom>
          <a:solidFill>
            <a:srgbClr val="C8102E"/>
          </a:solidFill>
          <a:ln w="12700">
            <a:solidFill>
              <a:srgbClr val="C8102E"/>
            </a:solidFill>
            <a:prstDash val="solid"/>
          </a:ln>
        </p:spPr>
        <p:txBody>
          <a:bodyPr/>
          <a:lstStyle/>
          <a:p>
            <a:endParaRPr lang="en-ZA"/>
          </a:p>
        </p:txBody>
      </p:sp>
      <p:sp>
        <p:nvSpPr>
          <p:cNvPr id="30" name="Text 28"/>
          <p:cNvSpPr/>
          <p:nvPr/>
        </p:nvSpPr>
        <p:spPr>
          <a:xfrm>
            <a:off x="3276600" y="3118104"/>
            <a:ext cx="96012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DISCRETION</a:t>
            </a:r>
            <a:endParaRPr lang="en-US" sz="750" dirty="0"/>
          </a:p>
        </p:txBody>
      </p:sp>
      <p:sp>
        <p:nvSpPr>
          <p:cNvPr id="31" name="Text 29"/>
          <p:cNvSpPr/>
          <p:nvPr/>
        </p:nvSpPr>
        <p:spPr>
          <a:xfrm>
            <a:off x="3258312" y="3355848"/>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32" name="Text 30"/>
          <p:cNvSpPr/>
          <p:nvPr/>
        </p:nvSpPr>
        <p:spPr>
          <a:xfrm>
            <a:off x="3294888" y="3547872"/>
            <a:ext cx="2609088" cy="1069848"/>
          </a:xfrm>
          <a:prstGeom prst="rect">
            <a:avLst/>
          </a:prstGeom>
          <a:noFill/>
          <a:ln/>
        </p:spPr>
        <p:txBody>
          <a:bodyPr wrap="square" lIns="0" tIns="0" rIns="0" bIns="0" rtlCol="0" anchor="t"/>
          <a:lstStyle/>
          <a:p>
            <a:pPr marL="0" indent="0">
              <a:buNone/>
            </a:pPr>
            <a:r>
              <a:rPr lang="en-US" sz="950" dirty="0">
                <a:solidFill>
                  <a:srgbClr val="5A5A5A"/>
                </a:solidFill>
                <a:latin typeface="Arial" pitchFamily="34" charset="0"/>
                <a:ea typeface="Arial" pitchFamily="34" charset="-122"/>
                <a:cs typeface="Arial" pitchFamily="34" charset="-120"/>
              </a:rPr>
              <a:t>The injectable is better because nobody sees anything at home.</a:t>
            </a:r>
            <a:endParaRPr lang="en-US" sz="950" dirty="0"/>
          </a:p>
        </p:txBody>
      </p:sp>
      <p:sp>
        <p:nvSpPr>
          <p:cNvPr id="33" name="Text 31"/>
          <p:cNvSpPr/>
          <p:nvPr/>
        </p:nvSpPr>
        <p:spPr>
          <a:xfrm>
            <a:off x="3294888" y="4636008"/>
            <a:ext cx="2609088" cy="2194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Multiple IDIs</a:t>
            </a:r>
            <a:endParaRPr lang="en-US" sz="750" dirty="0"/>
          </a:p>
        </p:txBody>
      </p:sp>
      <p:sp>
        <p:nvSpPr>
          <p:cNvPr id="34" name="Shape 32"/>
          <p:cNvSpPr/>
          <p:nvPr/>
        </p:nvSpPr>
        <p:spPr>
          <a:xfrm>
            <a:off x="6132576" y="2999232"/>
            <a:ext cx="2846832" cy="1892808"/>
          </a:xfrm>
          <a:prstGeom prst="rect">
            <a:avLst/>
          </a:prstGeom>
          <a:solidFill>
            <a:srgbClr val="F2F2F2"/>
          </a:solidFill>
          <a:ln w="6350">
            <a:solidFill>
              <a:srgbClr val="D0D0D0"/>
            </a:solidFill>
            <a:prstDash val="solid"/>
          </a:ln>
        </p:spPr>
        <p:txBody>
          <a:bodyPr/>
          <a:lstStyle/>
          <a:p>
            <a:endParaRPr lang="en-ZA"/>
          </a:p>
        </p:txBody>
      </p:sp>
      <p:sp>
        <p:nvSpPr>
          <p:cNvPr id="35" name="Shape 33"/>
          <p:cNvSpPr/>
          <p:nvPr/>
        </p:nvSpPr>
        <p:spPr>
          <a:xfrm>
            <a:off x="6132576" y="2999232"/>
            <a:ext cx="64008" cy="1892808"/>
          </a:xfrm>
          <a:prstGeom prst="rect">
            <a:avLst/>
          </a:prstGeom>
          <a:solidFill>
            <a:srgbClr val="C8102E"/>
          </a:solidFill>
          <a:ln w="12700">
            <a:solidFill>
              <a:srgbClr val="C8102E"/>
            </a:solidFill>
            <a:prstDash val="solid"/>
          </a:ln>
        </p:spPr>
        <p:txBody>
          <a:bodyPr/>
          <a:lstStyle/>
          <a:p>
            <a:endParaRPr lang="en-ZA"/>
          </a:p>
        </p:txBody>
      </p:sp>
      <p:sp>
        <p:nvSpPr>
          <p:cNvPr id="36" name="Shape 34"/>
          <p:cNvSpPr/>
          <p:nvPr/>
        </p:nvSpPr>
        <p:spPr>
          <a:xfrm>
            <a:off x="6260592" y="3118104"/>
            <a:ext cx="1645920" cy="201168"/>
          </a:xfrm>
          <a:prstGeom prst="rect">
            <a:avLst/>
          </a:prstGeom>
          <a:solidFill>
            <a:srgbClr val="C8102E"/>
          </a:solidFill>
          <a:ln w="12700">
            <a:solidFill>
              <a:srgbClr val="C8102E"/>
            </a:solidFill>
            <a:prstDash val="solid"/>
          </a:ln>
        </p:spPr>
        <p:txBody>
          <a:bodyPr/>
          <a:lstStyle/>
          <a:p>
            <a:endParaRPr lang="en-ZA"/>
          </a:p>
        </p:txBody>
      </p:sp>
      <p:sp>
        <p:nvSpPr>
          <p:cNvPr id="37" name="Text 35"/>
          <p:cNvSpPr/>
          <p:nvPr/>
        </p:nvSpPr>
        <p:spPr>
          <a:xfrm>
            <a:off x="6260592" y="3118104"/>
            <a:ext cx="164592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CONTINUOUS PROTECTION</a:t>
            </a:r>
            <a:endParaRPr lang="en-US" sz="750" dirty="0"/>
          </a:p>
        </p:txBody>
      </p:sp>
      <p:sp>
        <p:nvSpPr>
          <p:cNvPr id="38" name="Text 36"/>
          <p:cNvSpPr/>
          <p:nvPr/>
        </p:nvSpPr>
        <p:spPr>
          <a:xfrm>
            <a:off x="6242304" y="3355848"/>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39" name="Text 37"/>
          <p:cNvSpPr/>
          <p:nvPr/>
        </p:nvSpPr>
        <p:spPr>
          <a:xfrm>
            <a:off x="6278880" y="3547872"/>
            <a:ext cx="2609088" cy="1069848"/>
          </a:xfrm>
          <a:prstGeom prst="rect">
            <a:avLst/>
          </a:prstGeom>
          <a:noFill/>
          <a:ln/>
        </p:spPr>
        <p:txBody>
          <a:bodyPr wrap="square" lIns="0" tIns="0" rIns="0" bIns="0" rtlCol="0" anchor="t"/>
          <a:lstStyle/>
          <a:p>
            <a:pPr marL="0" indent="0">
              <a:buNone/>
            </a:pPr>
            <a:r>
              <a:rPr lang="en-US" sz="950" dirty="0">
                <a:solidFill>
                  <a:srgbClr val="5A5A5A"/>
                </a:solidFill>
                <a:latin typeface="Arial" pitchFamily="34" charset="0"/>
                <a:ea typeface="Arial" pitchFamily="34" charset="-122"/>
                <a:cs typeface="Arial" pitchFamily="34" charset="-120"/>
              </a:rPr>
              <a:t>With the injection I'm protected the whole month.</a:t>
            </a:r>
            <a:endParaRPr lang="en-US" sz="950" dirty="0"/>
          </a:p>
        </p:txBody>
      </p:sp>
      <p:sp>
        <p:nvSpPr>
          <p:cNvPr id="40" name="Text 38"/>
          <p:cNvSpPr/>
          <p:nvPr/>
        </p:nvSpPr>
        <p:spPr>
          <a:xfrm>
            <a:off x="6278880" y="4636008"/>
            <a:ext cx="2609088" cy="2194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Multiple IDIs</a:t>
            </a:r>
            <a:endParaRPr lang="en-US" sz="750" dirty="0"/>
          </a:p>
        </p:txBody>
      </p:sp>
      <p:sp>
        <p:nvSpPr>
          <p:cNvPr id="41" name="Shape 39"/>
          <p:cNvSpPr/>
          <p:nvPr/>
        </p:nvSpPr>
        <p:spPr>
          <a:xfrm>
            <a:off x="164592" y="4892040"/>
            <a:ext cx="8814816" cy="0"/>
          </a:xfrm>
          <a:prstGeom prst="line">
            <a:avLst/>
          </a:prstGeom>
          <a:noFill/>
          <a:ln w="6350">
            <a:solidFill>
              <a:srgbClr val="D0D0D0"/>
            </a:solidFill>
            <a:prstDash val="solid"/>
          </a:ln>
        </p:spPr>
        <p:txBody>
          <a:bodyPr/>
          <a:lstStyle/>
          <a:p>
            <a:endParaRPr lang="en-ZA"/>
          </a:p>
        </p:txBody>
      </p:sp>
      <p:sp>
        <p:nvSpPr>
          <p:cNvPr id="42" name="Text 40"/>
          <p:cNvSpPr/>
          <p:nvPr/>
        </p:nvSpPr>
        <p:spPr>
          <a:xfrm>
            <a:off x="164592" y="4919472"/>
            <a:ext cx="7315200"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CAB-LA Choice Study  .  Beira, Mozambique  .  MSF Scientific Day 2026</a:t>
            </a:r>
            <a:endParaRPr lang="en-US" sz="750" dirty="0"/>
          </a:p>
        </p:txBody>
      </p:sp>
      <p:sp>
        <p:nvSpPr>
          <p:cNvPr id="43" name="Text 41"/>
          <p:cNvSpPr/>
          <p:nvPr/>
        </p:nvSpPr>
        <p:spPr>
          <a:xfrm>
            <a:off x="7479792" y="4919472"/>
            <a:ext cx="1499616" cy="182880"/>
          </a:xfrm>
          <a:prstGeom prst="rect">
            <a:avLst/>
          </a:prstGeom>
          <a:noFill/>
          <a:ln/>
        </p:spPr>
        <p:txBody>
          <a:bodyPr wrap="square" lIns="0" tIns="0" rIns="0" bIns="0" rtlCol="0" anchor="ctr"/>
          <a:lstStyle/>
          <a:p>
            <a:pPr marL="0" indent="0" algn="r">
              <a:buNone/>
            </a:pPr>
            <a:r>
              <a:rPr lang="en-US" sz="750" dirty="0">
                <a:solidFill>
                  <a:srgbClr val="999999"/>
                </a:solidFill>
                <a:latin typeface="Arial" pitchFamily="34" charset="0"/>
                <a:ea typeface="Arial" pitchFamily="34" charset="-122"/>
                <a:cs typeface="Arial" pitchFamily="34" charset="-120"/>
              </a:rPr>
              <a:t>A. Flores et al.</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256032" y="0"/>
            <a:ext cx="6949440" cy="731520"/>
          </a:xfrm>
          <a:prstGeom prst="rect">
            <a:avLst/>
          </a:prstGeom>
          <a:noFill/>
          <a:ln/>
        </p:spPr>
        <p:txBody>
          <a:bodyPr wrap="square" lIns="0" tIns="0" rIns="0" bIns="0" rtlCol="0" anchor="ctr"/>
          <a:lstStyle/>
          <a:p>
            <a:pPr marL="0" indent="0">
              <a:buNone/>
            </a:pPr>
            <a:r>
              <a:rPr lang="en-US" sz="2100" b="1" dirty="0">
                <a:solidFill>
                  <a:srgbClr val="FFFFFF"/>
                </a:solidFill>
                <a:latin typeface="Arial" pitchFamily="34" charset="0"/>
                <a:ea typeface="Arial" pitchFamily="34" charset="-122"/>
                <a:cs typeface="Arial" pitchFamily="34" charset="-120"/>
              </a:rPr>
              <a:t>Barriers to PrEP Access and Continuation</a:t>
            </a:r>
            <a:endParaRPr lang="en-US" sz="2100" dirty="0"/>
          </a:p>
        </p:txBody>
      </p:sp>
      <p:sp>
        <p:nvSpPr>
          <p:cNvPr id="5" name="Text 3"/>
          <p:cNvSpPr/>
          <p:nvPr/>
        </p:nvSpPr>
        <p:spPr>
          <a:xfrm>
            <a:off x="164592" y="758952"/>
            <a:ext cx="8814816"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n=16 IDIs and FGDs  |  Beira, October 2025  |  Translated from Portuguese</a:t>
            </a:r>
            <a:endParaRPr lang="en-US" sz="750" dirty="0"/>
          </a:p>
        </p:txBody>
      </p:sp>
      <p:sp>
        <p:nvSpPr>
          <p:cNvPr id="6" name="Shape 4"/>
          <p:cNvSpPr/>
          <p:nvPr/>
        </p:nvSpPr>
        <p:spPr>
          <a:xfrm>
            <a:off x="164592" y="1293201"/>
            <a:ext cx="2846832" cy="2980941"/>
          </a:xfrm>
          <a:prstGeom prst="rect">
            <a:avLst/>
          </a:prstGeom>
          <a:solidFill>
            <a:srgbClr val="F2F2F2"/>
          </a:solidFill>
          <a:ln w="6350">
            <a:solidFill>
              <a:srgbClr val="D0D0D0"/>
            </a:solidFill>
            <a:prstDash val="solid"/>
          </a:ln>
        </p:spPr>
        <p:txBody>
          <a:bodyPr/>
          <a:lstStyle/>
          <a:p>
            <a:endParaRPr lang="en-ZA"/>
          </a:p>
        </p:txBody>
      </p:sp>
      <p:sp>
        <p:nvSpPr>
          <p:cNvPr id="7" name="Shape 5"/>
          <p:cNvSpPr/>
          <p:nvPr/>
        </p:nvSpPr>
        <p:spPr>
          <a:xfrm>
            <a:off x="164592" y="1293201"/>
            <a:ext cx="64008" cy="2980941"/>
          </a:xfrm>
          <a:prstGeom prst="rect">
            <a:avLst/>
          </a:prstGeom>
          <a:solidFill>
            <a:srgbClr val="C8102E"/>
          </a:solidFill>
          <a:ln w="12700">
            <a:solidFill>
              <a:srgbClr val="C8102E"/>
            </a:solidFill>
            <a:prstDash val="solid"/>
          </a:ln>
        </p:spPr>
        <p:txBody>
          <a:bodyPr/>
          <a:lstStyle/>
          <a:p>
            <a:endParaRPr lang="en-ZA"/>
          </a:p>
        </p:txBody>
      </p:sp>
      <p:sp>
        <p:nvSpPr>
          <p:cNvPr id="8" name="Shape 6"/>
          <p:cNvSpPr/>
          <p:nvPr/>
        </p:nvSpPr>
        <p:spPr>
          <a:xfrm>
            <a:off x="292608" y="1412073"/>
            <a:ext cx="822960" cy="201168"/>
          </a:xfrm>
          <a:prstGeom prst="rect">
            <a:avLst/>
          </a:prstGeom>
          <a:solidFill>
            <a:srgbClr val="C8102E"/>
          </a:solidFill>
          <a:ln w="12700">
            <a:solidFill>
              <a:srgbClr val="C8102E"/>
            </a:solidFill>
            <a:prstDash val="solid"/>
          </a:ln>
        </p:spPr>
        <p:txBody>
          <a:bodyPr/>
          <a:lstStyle/>
          <a:p>
            <a:endParaRPr lang="en-ZA"/>
          </a:p>
        </p:txBody>
      </p:sp>
      <p:sp>
        <p:nvSpPr>
          <p:cNvPr id="9" name="Text 7"/>
          <p:cNvSpPr/>
          <p:nvPr/>
        </p:nvSpPr>
        <p:spPr>
          <a:xfrm>
            <a:off x="292608" y="1412073"/>
            <a:ext cx="82296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ACCESS</a:t>
            </a:r>
            <a:endParaRPr lang="en-US" sz="750" dirty="0"/>
          </a:p>
        </p:txBody>
      </p:sp>
      <p:sp>
        <p:nvSpPr>
          <p:cNvPr id="10" name="Text 8"/>
          <p:cNvSpPr/>
          <p:nvPr/>
        </p:nvSpPr>
        <p:spPr>
          <a:xfrm>
            <a:off x="274320" y="1649817"/>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11" name="Text 9"/>
          <p:cNvSpPr/>
          <p:nvPr/>
        </p:nvSpPr>
        <p:spPr>
          <a:xfrm>
            <a:off x="310896" y="1860129"/>
            <a:ext cx="2609088" cy="3072384"/>
          </a:xfrm>
          <a:prstGeom prst="rect">
            <a:avLst/>
          </a:prstGeom>
          <a:noFill/>
          <a:ln/>
        </p:spPr>
        <p:txBody>
          <a:bodyPr wrap="square" lIns="0" tIns="0" rIns="0" bIns="0" rtlCol="0" anchor="t"/>
          <a:lstStyle/>
          <a:p>
            <a:pPr marL="0" indent="0">
              <a:buNone/>
            </a:pPr>
            <a:r>
              <a:rPr lang="en-US" sz="1050" dirty="0">
                <a:solidFill>
                  <a:srgbClr val="5A5A5A"/>
                </a:solidFill>
                <a:latin typeface="Arial" pitchFamily="34" charset="0"/>
                <a:ea typeface="Arial" pitchFamily="34" charset="-122"/>
                <a:cs typeface="Arial" pitchFamily="34" charset="-120"/>
              </a:rPr>
              <a:t>My friends there can't make it... there's no transport... there's no PrEP at the nearest health unit.</a:t>
            </a:r>
            <a:endParaRPr lang="en-US" sz="1050" dirty="0"/>
          </a:p>
        </p:txBody>
      </p:sp>
      <p:sp>
        <p:nvSpPr>
          <p:cNvPr id="12" name="Text 10"/>
          <p:cNvSpPr/>
          <p:nvPr/>
        </p:nvSpPr>
        <p:spPr>
          <a:xfrm>
            <a:off x="402336" y="3868737"/>
            <a:ext cx="2609088" cy="1671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MSM, IDI, Inhamizua, October 2025</a:t>
            </a:r>
            <a:endParaRPr lang="en-US" sz="750" dirty="0"/>
          </a:p>
        </p:txBody>
      </p:sp>
      <p:sp>
        <p:nvSpPr>
          <p:cNvPr id="13" name="Shape 11"/>
          <p:cNvSpPr/>
          <p:nvPr/>
        </p:nvSpPr>
        <p:spPr>
          <a:xfrm>
            <a:off x="3148584" y="1293201"/>
            <a:ext cx="2846832" cy="2980941"/>
          </a:xfrm>
          <a:prstGeom prst="rect">
            <a:avLst/>
          </a:prstGeom>
          <a:solidFill>
            <a:srgbClr val="F2F2F2"/>
          </a:solidFill>
          <a:ln w="6350">
            <a:solidFill>
              <a:srgbClr val="D0D0D0"/>
            </a:solidFill>
            <a:prstDash val="solid"/>
          </a:ln>
        </p:spPr>
        <p:txBody>
          <a:bodyPr/>
          <a:lstStyle/>
          <a:p>
            <a:endParaRPr lang="en-ZA"/>
          </a:p>
        </p:txBody>
      </p:sp>
      <p:sp>
        <p:nvSpPr>
          <p:cNvPr id="14" name="Shape 12"/>
          <p:cNvSpPr/>
          <p:nvPr/>
        </p:nvSpPr>
        <p:spPr>
          <a:xfrm>
            <a:off x="3148584" y="1293201"/>
            <a:ext cx="64008" cy="2980941"/>
          </a:xfrm>
          <a:prstGeom prst="rect">
            <a:avLst/>
          </a:prstGeom>
          <a:solidFill>
            <a:srgbClr val="C8102E"/>
          </a:solidFill>
          <a:ln w="12700">
            <a:solidFill>
              <a:srgbClr val="C8102E"/>
            </a:solidFill>
            <a:prstDash val="solid"/>
          </a:ln>
        </p:spPr>
        <p:txBody>
          <a:bodyPr/>
          <a:lstStyle/>
          <a:p>
            <a:endParaRPr lang="en-ZA"/>
          </a:p>
        </p:txBody>
      </p:sp>
      <p:sp>
        <p:nvSpPr>
          <p:cNvPr id="15" name="Shape 13"/>
          <p:cNvSpPr/>
          <p:nvPr/>
        </p:nvSpPr>
        <p:spPr>
          <a:xfrm>
            <a:off x="3276600" y="1412073"/>
            <a:ext cx="1325880" cy="201168"/>
          </a:xfrm>
          <a:prstGeom prst="rect">
            <a:avLst/>
          </a:prstGeom>
          <a:solidFill>
            <a:srgbClr val="C8102E"/>
          </a:solidFill>
          <a:ln w="12700">
            <a:solidFill>
              <a:srgbClr val="C8102E"/>
            </a:solidFill>
            <a:prstDash val="solid"/>
          </a:ln>
        </p:spPr>
        <p:txBody>
          <a:bodyPr/>
          <a:lstStyle/>
          <a:p>
            <a:endParaRPr lang="en-ZA"/>
          </a:p>
        </p:txBody>
      </p:sp>
      <p:sp>
        <p:nvSpPr>
          <p:cNvPr id="16" name="Text 14"/>
          <p:cNvSpPr/>
          <p:nvPr/>
        </p:nvSpPr>
        <p:spPr>
          <a:xfrm>
            <a:off x="3276600" y="1412073"/>
            <a:ext cx="132588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ADVERSE EFFECTS</a:t>
            </a:r>
            <a:endParaRPr lang="en-US" sz="750" dirty="0"/>
          </a:p>
        </p:txBody>
      </p:sp>
      <p:sp>
        <p:nvSpPr>
          <p:cNvPr id="17" name="Text 15"/>
          <p:cNvSpPr/>
          <p:nvPr/>
        </p:nvSpPr>
        <p:spPr>
          <a:xfrm>
            <a:off x="3276600" y="1695537"/>
            <a:ext cx="2627376" cy="182880"/>
          </a:xfrm>
          <a:prstGeom prst="rect">
            <a:avLst/>
          </a:prstGeom>
          <a:noFill/>
          <a:ln/>
        </p:spPr>
        <p:txBody>
          <a:bodyPr wrap="square" lIns="0" tIns="0" rIns="0" bIns="0" rtlCol="0" anchor="ctr"/>
          <a:lstStyle/>
          <a:p>
            <a:pPr marL="0" indent="0" algn="l">
              <a:buNone/>
            </a:pPr>
            <a:r>
              <a:rPr lang="en-US" sz="750" b="1" kern="0" spc="40" dirty="0">
                <a:solidFill>
                  <a:srgbClr val="C8102E"/>
                </a:solidFill>
                <a:latin typeface="Arial" pitchFamily="34" charset="0"/>
                <a:ea typeface="Arial" pitchFamily="34" charset="-122"/>
                <a:cs typeface="Arial" pitchFamily="34" charset="-120"/>
              </a:rPr>
              <a:t>KEY FINDING</a:t>
            </a:r>
            <a:endParaRPr lang="en-US" sz="750" dirty="0"/>
          </a:p>
        </p:txBody>
      </p:sp>
      <p:sp>
        <p:nvSpPr>
          <p:cNvPr id="18" name="Text 16"/>
          <p:cNvSpPr/>
          <p:nvPr/>
        </p:nvSpPr>
        <p:spPr>
          <a:xfrm>
            <a:off x="3294888" y="1933281"/>
            <a:ext cx="2609088" cy="2980944"/>
          </a:xfrm>
          <a:prstGeom prst="rect">
            <a:avLst/>
          </a:prstGeom>
          <a:noFill/>
          <a:ln/>
        </p:spPr>
        <p:txBody>
          <a:bodyPr wrap="square" lIns="0" tIns="0" rIns="0" bIns="0" rtlCol="0" anchor="t"/>
          <a:lstStyle/>
          <a:p>
            <a:pPr marL="0" indent="0">
              <a:buNone/>
            </a:pPr>
            <a:r>
              <a:rPr lang="en-US" sz="1050" dirty="0">
                <a:solidFill>
                  <a:srgbClr val="5A5A5A"/>
                </a:solidFill>
                <a:latin typeface="Arial" pitchFamily="34" charset="0"/>
                <a:ea typeface="Arial" pitchFamily="34" charset="-122"/>
                <a:cs typeface="Arial" pitchFamily="34" charset="-120"/>
              </a:rPr>
              <a:t>Reactions included headache, nausea, myalgia radiating to the leg, and generalised body pain. Severity was unpredictable: some tolerated the loading dose well, others experienced severe reactions at the second injection. At least two participants were bed-ridden for days; one required hospitalisation.</a:t>
            </a:r>
            <a:endParaRPr lang="en-US" sz="1050" dirty="0"/>
          </a:p>
        </p:txBody>
      </p:sp>
      <p:sp>
        <p:nvSpPr>
          <p:cNvPr id="19" name="Text 17"/>
          <p:cNvSpPr/>
          <p:nvPr/>
        </p:nvSpPr>
        <p:spPr>
          <a:xfrm>
            <a:off x="3386328" y="3868737"/>
            <a:ext cx="2609088" cy="1671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Provider accounts and FGDs</a:t>
            </a:r>
            <a:endParaRPr lang="en-US" sz="750" dirty="0"/>
          </a:p>
        </p:txBody>
      </p:sp>
      <p:sp>
        <p:nvSpPr>
          <p:cNvPr id="20" name="Shape 18"/>
          <p:cNvSpPr/>
          <p:nvPr/>
        </p:nvSpPr>
        <p:spPr>
          <a:xfrm>
            <a:off x="6132576" y="1293201"/>
            <a:ext cx="2846832" cy="2980941"/>
          </a:xfrm>
          <a:prstGeom prst="rect">
            <a:avLst/>
          </a:prstGeom>
          <a:solidFill>
            <a:srgbClr val="F2F2F2"/>
          </a:solidFill>
          <a:ln w="6350">
            <a:solidFill>
              <a:srgbClr val="D0D0D0"/>
            </a:solidFill>
            <a:prstDash val="solid"/>
          </a:ln>
        </p:spPr>
        <p:txBody>
          <a:bodyPr/>
          <a:lstStyle/>
          <a:p>
            <a:endParaRPr lang="en-ZA"/>
          </a:p>
        </p:txBody>
      </p:sp>
      <p:sp>
        <p:nvSpPr>
          <p:cNvPr id="21" name="Shape 19"/>
          <p:cNvSpPr/>
          <p:nvPr/>
        </p:nvSpPr>
        <p:spPr>
          <a:xfrm>
            <a:off x="6132576" y="1293201"/>
            <a:ext cx="64008" cy="2980941"/>
          </a:xfrm>
          <a:prstGeom prst="rect">
            <a:avLst/>
          </a:prstGeom>
          <a:solidFill>
            <a:srgbClr val="C8102E"/>
          </a:solidFill>
          <a:ln w="12700">
            <a:solidFill>
              <a:srgbClr val="C8102E"/>
            </a:solidFill>
            <a:prstDash val="solid"/>
          </a:ln>
        </p:spPr>
        <p:txBody>
          <a:bodyPr/>
          <a:lstStyle/>
          <a:p>
            <a:endParaRPr lang="en-ZA"/>
          </a:p>
        </p:txBody>
      </p:sp>
      <p:sp>
        <p:nvSpPr>
          <p:cNvPr id="22" name="Shape 20"/>
          <p:cNvSpPr/>
          <p:nvPr/>
        </p:nvSpPr>
        <p:spPr>
          <a:xfrm>
            <a:off x="6260592" y="1412073"/>
            <a:ext cx="1005840" cy="201168"/>
          </a:xfrm>
          <a:prstGeom prst="rect">
            <a:avLst/>
          </a:prstGeom>
          <a:solidFill>
            <a:srgbClr val="C8102E"/>
          </a:solidFill>
          <a:ln w="12700">
            <a:solidFill>
              <a:srgbClr val="C8102E"/>
            </a:solidFill>
            <a:prstDash val="solid"/>
          </a:ln>
        </p:spPr>
        <p:txBody>
          <a:bodyPr/>
          <a:lstStyle/>
          <a:p>
            <a:endParaRPr lang="en-ZA"/>
          </a:p>
        </p:txBody>
      </p:sp>
      <p:sp>
        <p:nvSpPr>
          <p:cNvPr id="23" name="Text 21"/>
          <p:cNvSpPr/>
          <p:nvPr/>
        </p:nvSpPr>
        <p:spPr>
          <a:xfrm>
            <a:off x="6260592" y="1412073"/>
            <a:ext cx="1005840" cy="201168"/>
          </a:xfrm>
          <a:prstGeom prst="rect">
            <a:avLst/>
          </a:prstGeom>
          <a:noFill/>
          <a:ln/>
        </p:spPr>
        <p:txBody>
          <a:bodyPr wrap="square" lIns="0" tIns="0" rIns="0" bIns="0" rtlCol="0" anchor="ctr"/>
          <a:lstStyle/>
          <a:p>
            <a:pPr marL="0" indent="0" algn="ctr">
              <a:buNone/>
            </a:pPr>
            <a:r>
              <a:rPr lang="en-US" sz="750" b="1" kern="0" spc="40" dirty="0">
                <a:solidFill>
                  <a:srgbClr val="FFFFFF"/>
                </a:solidFill>
                <a:latin typeface="Arial" pitchFamily="34" charset="0"/>
                <a:ea typeface="Arial" pitchFamily="34" charset="-122"/>
                <a:cs typeface="Arial" pitchFamily="34" charset="-120"/>
              </a:rPr>
              <a:t>PILL STIGMA</a:t>
            </a:r>
            <a:endParaRPr lang="en-US" sz="750" dirty="0"/>
          </a:p>
        </p:txBody>
      </p:sp>
      <p:sp>
        <p:nvSpPr>
          <p:cNvPr id="24" name="Text 22"/>
          <p:cNvSpPr/>
          <p:nvPr/>
        </p:nvSpPr>
        <p:spPr>
          <a:xfrm>
            <a:off x="6242304" y="1649817"/>
            <a:ext cx="310896" cy="329184"/>
          </a:xfrm>
          <a:prstGeom prst="rect">
            <a:avLst/>
          </a:prstGeom>
          <a:noFill/>
          <a:ln/>
        </p:spPr>
        <p:txBody>
          <a:bodyPr wrap="square" lIns="0" tIns="0" rIns="0" bIns="0" rtlCol="0" anchor="t"/>
          <a:lstStyle/>
          <a:p>
            <a:pPr marL="0" indent="0" algn="l">
              <a:buNone/>
            </a:pPr>
            <a:r>
              <a:rPr lang="en-US" sz="3200" b="1" dirty="0">
                <a:solidFill>
                  <a:srgbClr val="C8102E"/>
                </a:solidFill>
                <a:latin typeface="Arial" pitchFamily="34" charset="0"/>
                <a:ea typeface="Arial" pitchFamily="34" charset="-122"/>
                <a:cs typeface="Arial" pitchFamily="34" charset="-120"/>
              </a:rPr>
              <a:t>"</a:t>
            </a:r>
            <a:endParaRPr lang="en-US" sz="3200" dirty="0"/>
          </a:p>
        </p:txBody>
      </p:sp>
      <p:sp>
        <p:nvSpPr>
          <p:cNvPr id="25" name="Text 23"/>
          <p:cNvSpPr/>
          <p:nvPr/>
        </p:nvSpPr>
        <p:spPr>
          <a:xfrm>
            <a:off x="6278880" y="1860129"/>
            <a:ext cx="2609088" cy="3072384"/>
          </a:xfrm>
          <a:prstGeom prst="rect">
            <a:avLst/>
          </a:prstGeom>
          <a:noFill/>
          <a:ln/>
        </p:spPr>
        <p:txBody>
          <a:bodyPr wrap="square" lIns="0" tIns="0" rIns="0" bIns="0" rtlCol="0" anchor="t"/>
          <a:lstStyle/>
          <a:p>
            <a:pPr marL="0" indent="0">
              <a:buNone/>
            </a:pPr>
            <a:r>
              <a:rPr lang="en-US" sz="1050" dirty="0">
                <a:solidFill>
                  <a:srgbClr val="5A5A5A"/>
                </a:solidFill>
                <a:latin typeface="Arial" pitchFamily="34" charset="0"/>
                <a:ea typeface="Arial" pitchFamily="34" charset="-122"/>
                <a:cs typeface="Arial" pitchFamily="34" charset="-120"/>
              </a:rPr>
              <a:t>These tablets are the same as what HIV-positive people take. The first time I went to collect oral PrEP, I ran into my neighbour who is studying nursing — she was very upset, telling me I should not take those tablets because they were for seropositive people. She couldn't tell the difference.</a:t>
            </a:r>
            <a:endParaRPr lang="en-US" sz="1050" dirty="0"/>
          </a:p>
        </p:txBody>
      </p:sp>
      <p:sp>
        <p:nvSpPr>
          <p:cNvPr id="26" name="Text 24"/>
          <p:cNvSpPr/>
          <p:nvPr/>
        </p:nvSpPr>
        <p:spPr>
          <a:xfrm>
            <a:off x="6370320" y="3868737"/>
            <a:ext cx="2609088" cy="219456"/>
          </a:xfrm>
          <a:prstGeom prst="rect">
            <a:avLst/>
          </a:prstGeom>
          <a:noFill/>
          <a:ln/>
        </p:spPr>
        <p:txBody>
          <a:bodyPr wrap="square" lIns="0" tIns="0" rIns="0" bIns="0" rtlCol="0" anchor="ctr"/>
          <a:lstStyle/>
          <a:p>
            <a:pPr marL="0" indent="0" algn="l">
              <a:buNone/>
            </a:pPr>
            <a:r>
              <a:rPr lang="en-US" sz="750" dirty="0">
                <a:solidFill>
                  <a:srgbClr val="999999"/>
                </a:solidFill>
                <a:latin typeface="Arial" pitchFamily="34" charset="0"/>
                <a:ea typeface="Arial" pitchFamily="34" charset="-122"/>
                <a:cs typeface="Arial" pitchFamily="34" charset="-120"/>
              </a:rPr>
              <a:t>MSM, FGD, Takaezana, October 2025</a:t>
            </a:r>
            <a:endParaRPr lang="en-US" sz="750" dirty="0"/>
          </a:p>
        </p:txBody>
      </p:sp>
      <p:sp>
        <p:nvSpPr>
          <p:cNvPr id="27" name="Shape 25"/>
          <p:cNvSpPr/>
          <p:nvPr/>
        </p:nvSpPr>
        <p:spPr>
          <a:xfrm>
            <a:off x="164592" y="4892040"/>
            <a:ext cx="8814816" cy="0"/>
          </a:xfrm>
          <a:prstGeom prst="line">
            <a:avLst/>
          </a:prstGeom>
          <a:noFill/>
          <a:ln w="6350">
            <a:solidFill>
              <a:srgbClr val="D0D0D0"/>
            </a:solidFill>
            <a:prstDash val="solid"/>
          </a:ln>
        </p:spPr>
        <p:txBody>
          <a:bodyPr/>
          <a:lstStyle/>
          <a:p>
            <a:endParaRPr lang="en-ZA"/>
          </a:p>
        </p:txBody>
      </p:sp>
      <p:sp>
        <p:nvSpPr>
          <p:cNvPr id="28" name="Text 26"/>
          <p:cNvSpPr/>
          <p:nvPr/>
        </p:nvSpPr>
        <p:spPr>
          <a:xfrm>
            <a:off x="164592" y="4919472"/>
            <a:ext cx="7315200"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CAB-LA Choice Study  .  Beira, Mozambique  .  MSF Scientific Day 2026</a:t>
            </a:r>
            <a:endParaRPr lang="en-US" sz="750" dirty="0"/>
          </a:p>
        </p:txBody>
      </p:sp>
      <p:sp>
        <p:nvSpPr>
          <p:cNvPr id="29" name="Text 27"/>
          <p:cNvSpPr/>
          <p:nvPr/>
        </p:nvSpPr>
        <p:spPr>
          <a:xfrm>
            <a:off x="7479792" y="4919472"/>
            <a:ext cx="1499616" cy="182880"/>
          </a:xfrm>
          <a:prstGeom prst="rect">
            <a:avLst/>
          </a:prstGeom>
          <a:noFill/>
          <a:ln/>
        </p:spPr>
        <p:txBody>
          <a:bodyPr wrap="square" lIns="0" tIns="0" rIns="0" bIns="0" rtlCol="0" anchor="ctr"/>
          <a:lstStyle/>
          <a:p>
            <a:pPr marL="0" indent="0" algn="r">
              <a:buNone/>
            </a:pPr>
            <a:r>
              <a:rPr lang="en-US" sz="750" dirty="0">
                <a:solidFill>
                  <a:srgbClr val="999999"/>
                </a:solidFill>
                <a:latin typeface="Arial" pitchFamily="34" charset="0"/>
                <a:ea typeface="Arial" pitchFamily="34" charset="-122"/>
                <a:cs typeface="Arial" pitchFamily="34" charset="-120"/>
              </a:rPr>
              <a:t>A. Flores et al.</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Results — Limitations</a:t>
            </a:r>
            <a:endParaRPr lang="en-US" sz="2800" dirty="0"/>
          </a:p>
        </p:txBody>
      </p:sp>
      <p:sp>
        <p:nvSpPr>
          <p:cNvPr id="4" name="Shape 2"/>
          <p:cNvSpPr/>
          <p:nvPr/>
        </p:nvSpPr>
        <p:spPr>
          <a:xfrm>
            <a:off x="502920" y="4727448"/>
            <a:ext cx="8138160" cy="0"/>
          </a:xfrm>
          <a:prstGeom prst="line">
            <a:avLst/>
          </a:prstGeom>
          <a:noFill/>
          <a:ln w="6350">
            <a:solidFill>
              <a:srgbClr val="D0D0D0"/>
            </a:solidFill>
            <a:prstDash val="solid"/>
          </a:ln>
        </p:spPr>
        <p:txBody>
          <a:bodyPr/>
          <a:lstStyle/>
          <a:p>
            <a:endParaRPr lang="en-ZA"/>
          </a:p>
        </p:txBody>
      </p:sp>
      <p:sp>
        <p:nvSpPr>
          <p:cNvPr id="8" name="Text 6"/>
          <p:cNvSpPr/>
          <p:nvPr/>
        </p:nvSpPr>
        <p:spPr>
          <a:xfrm>
            <a:off x="502920" y="1112365"/>
            <a:ext cx="5118652" cy="3560215"/>
          </a:xfrm>
          <a:prstGeom prst="rect">
            <a:avLst/>
          </a:prstGeom>
          <a:noFill/>
          <a:ln/>
        </p:spPr>
        <p:txBody>
          <a:bodyPr wrap="square" rtlCol="0" anchor="t"/>
          <a:lstStyle/>
          <a:p>
            <a:r>
              <a:rPr lang="en-US" sz="1600" b="1" dirty="0"/>
              <a:t>Limited impact assessment</a:t>
            </a:r>
            <a:endParaRPr lang="en-US" sz="1600" dirty="0"/>
          </a:p>
          <a:p>
            <a:r>
              <a:rPr lang="en-US" sz="1600" dirty="0"/>
              <a:t>No data on HIV incidence reduction, population impact, long-term protection, or </a:t>
            </a:r>
            <a:r>
              <a:rPr lang="en-US" sz="1600" dirty="0" err="1"/>
              <a:t>behavioural</a:t>
            </a:r>
            <a:r>
              <a:rPr lang="en-US" sz="1600" dirty="0"/>
              <a:t>/STI changes</a:t>
            </a:r>
          </a:p>
          <a:p>
            <a:endParaRPr lang="en-US" sz="1600" dirty="0"/>
          </a:p>
          <a:p>
            <a:r>
              <a:rPr lang="en-US" sz="1600" b="1" dirty="0"/>
              <a:t>Ongoing study</a:t>
            </a:r>
            <a:endParaRPr lang="en-US" sz="1600" dirty="0"/>
          </a:p>
          <a:p>
            <a:r>
              <a:rPr lang="en-US" sz="1600" dirty="0"/>
              <a:t>37.1% still in follow-up at analysis</a:t>
            </a:r>
          </a:p>
          <a:p>
            <a:r>
              <a:rPr lang="en-US" sz="1600" dirty="0"/>
              <a:t>Descriptive analysis; final analysis expected in August 2026</a:t>
            </a:r>
          </a:p>
          <a:p>
            <a:endParaRPr lang="en-US" sz="1600" dirty="0"/>
          </a:p>
          <a:p>
            <a:r>
              <a:rPr lang="en-US" sz="1600" b="1" dirty="0" err="1"/>
              <a:t>Generalisability</a:t>
            </a:r>
            <a:endParaRPr lang="en-US" sz="1600" dirty="0"/>
          </a:p>
          <a:p>
            <a:r>
              <a:rPr lang="en-US" sz="1600" dirty="0"/>
              <a:t>Findings based on MSF-supported community structures &amp; choice-based design</a:t>
            </a:r>
          </a:p>
          <a:p>
            <a:r>
              <a:rPr lang="en-US" sz="1600" dirty="0"/>
              <a:t>Not directly transferable to rural or lower-resource settings without similar support</a:t>
            </a:r>
          </a:p>
        </p:txBody>
      </p:sp>
      <p:pic>
        <p:nvPicPr>
          <p:cNvPr id="16" name="Picture 15">
            <a:extLst>
              <a:ext uri="{FF2B5EF4-FFF2-40B4-BE49-F238E27FC236}">
                <a16:creationId xmlns:a16="http://schemas.microsoft.com/office/drawing/2014/main" id="{95103A0A-178A-3C2A-F477-13487A27EA13}"/>
              </a:ext>
            </a:extLst>
          </p:cNvPr>
          <p:cNvPicPr>
            <a:picLocks noChangeAspect="1"/>
          </p:cNvPicPr>
          <p:nvPr/>
        </p:nvPicPr>
        <p:blipFill>
          <a:blip r:embed="rId4"/>
          <a:stretch>
            <a:fillRect/>
          </a:stretch>
        </p:blipFill>
        <p:spPr>
          <a:xfrm>
            <a:off x="5621572" y="1182138"/>
            <a:ext cx="3389862" cy="3389862"/>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FA59D-63EF-633F-38EA-0CA01F498448}"/>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29E7541-B7FE-F7CF-A80F-93F706C62E04}"/>
              </a:ext>
            </a:extLst>
          </p:cNvPr>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a:extLst>
              <a:ext uri="{FF2B5EF4-FFF2-40B4-BE49-F238E27FC236}">
                <a16:creationId xmlns:a16="http://schemas.microsoft.com/office/drawing/2014/main" id="{15507C39-40F1-39B7-EFD3-D222B94489B1}"/>
              </a:ext>
            </a:extLst>
          </p:cNvPr>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Key takeaways</a:t>
            </a:r>
            <a:endParaRPr lang="en-US" sz="2800" dirty="0"/>
          </a:p>
        </p:txBody>
      </p:sp>
      <p:sp>
        <p:nvSpPr>
          <p:cNvPr id="7" name="Text 5">
            <a:extLst>
              <a:ext uri="{FF2B5EF4-FFF2-40B4-BE49-F238E27FC236}">
                <a16:creationId xmlns:a16="http://schemas.microsoft.com/office/drawing/2014/main" id="{CE05312D-F175-CC6D-D6E8-179457E42C94}"/>
              </a:ext>
            </a:extLst>
          </p:cNvPr>
          <p:cNvSpPr/>
          <p:nvPr/>
        </p:nvSpPr>
        <p:spPr>
          <a:xfrm>
            <a:off x="502920" y="978408"/>
            <a:ext cx="8138160" cy="292608"/>
          </a:xfrm>
          <a:prstGeom prst="rect">
            <a:avLst/>
          </a:prstGeom>
          <a:noFill/>
          <a:ln/>
        </p:spPr>
        <p:txBody>
          <a:bodyPr wrap="square" rtlCol="0" anchor="ctr"/>
          <a:lstStyle/>
          <a:p>
            <a:pPr marL="0" indent="0">
              <a:buNone/>
            </a:pPr>
            <a:endParaRPr lang="en-US" sz="1400" dirty="0"/>
          </a:p>
        </p:txBody>
      </p:sp>
      <p:sp>
        <p:nvSpPr>
          <p:cNvPr id="8" name="Text 6">
            <a:extLst>
              <a:ext uri="{FF2B5EF4-FFF2-40B4-BE49-F238E27FC236}">
                <a16:creationId xmlns:a16="http://schemas.microsoft.com/office/drawing/2014/main" id="{7C8B412F-3801-9C94-04F8-8121B4687718}"/>
              </a:ext>
            </a:extLst>
          </p:cNvPr>
          <p:cNvSpPr/>
          <p:nvPr/>
        </p:nvSpPr>
        <p:spPr>
          <a:xfrm>
            <a:off x="502920" y="1362456"/>
            <a:ext cx="8311142" cy="3209544"/>
          </a:xfrm>
          <a:prstGeom prst="rect">
            <a:avLst/>
          </a:prstGeom>
          <a:noFill/>
          <a:ln/>
        </p:spPr>
        <p:txBody>
          <a:bodyPr wrap="square" rtlCol="0" anchor="t"/>
          <a:lstStyle/>
          <a:p>
            <a:endParaRPr lang="en-US" sz="1600" dirty="0"/>
          </a:p>
        </p:txBody>
      </p:sp>
      <p:sp>
        <p:nvSpPr>
          <p:cNvPr id="10" name="TextBox 9">
            <a:extLst>
              <a:ext uri="{FF2B5EF4-FFF2-40B4-BE49-F238E27FC236}">
                <a16:creationId xmlns:a16="http://schemas.microsoft.com/office/drawing/2014/main" id="{1F3C8554-7E64-588C-82DE-B8891F98A1CC}"/>
              </a:ext>
            </a:extLst>
          </p:cNvPr>
          <p:cNvSpPr txBox="1"/>
          <p:nvPr/>
        </p:nvSpPr>
        <p:spPr>
          <a:xfrm>
            <a:off x="612742" y="1124712"/>
            <a:ext cx="8201320" cy="1754326"/>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en-ZA" dirty="0" err="1"/>
              <a:t>PrEP</a:t>
            </a:r>
            <a:r>
              <a:rPr lang="en-ZA" dirty="0"/>
              <a:t> choice is the new standard: it gives people autonomy and improves prevention effectiveness</a:t>
            </a:r>
          </a:p>
          <a:p>
            <a:pPr marL="285750" indent="-285750">
              <a:buFont typeface="Arial" panose="020B0604020202020204" pitchFamily="34" charset="0"/>
              <a:buChar char="•"/>
            </a:pPr>
            <a:r>
              <a:rPr lang="en-ZA" dirty="0"/>
              <a:t>People who need it most are generally marginalised and excluded from access</a:t>
            </a:r>
          </a:p>
          <a:p>
            <a:pPr marL="285750" indent="-285750">
              <a:buFont typeface="Arial" panose="020B0604020202020204" pitchFamily="34" charset="0"/>
              <a:buChar char="•"/>
            </a:pPr>
            <a:r>
              <a:rPr lang="en-ZA" dirty="0"/>
              <a:t>LA </a:t>
            </a:r>
            <a:r>
              <a:rPr lang="en-ZA" dirty="0" err="1"/>
              <a:t>PrEP</a:t>
            </a:r>
            <a:r>
              <a:rPr lang="en-ZA" dirty="0"/>
              <a:t> in a community model could improve access, uptake and continuation</a:t>
            </a:r>
          </a:p>
          <a:p>
            <a:pPr marL="285750" indent="-285750">
              <a:buFont typeface="Arial" panose="020B0604020202020204" pitchFamily="34" charset="0"/>
              <a:buChar char="•"/>
            </a:pPr>
            <a:r>
              <a:rPr lang="en-ZA" dirty="0"/>
              <a:t>Community networks are key to scaling up prevention and must be resourced adequately</a:t>
            </a:r>
          </a:p>
        </p:txBody>
      </p:sp>
      <p:pic>
        <p:nvPicPr>
          <p:cNvPr id="12" name="Picture 11">
            <a:extLst>
              <a:ext uri="{FF2B5EF4-FFF2-40B4-BE49-F238E27FC236}">
                <a16:creationId xmlns:a16="http://schemas.microsoft.com/office/drawing/2014/main" id="{E4133931-534A-F704-460F-5E225BE75C70}"/>
              </a:ext>
            </a:extLst>
          </p:cNvPr>
          <p:cNvPicPr>
            <a:picLocks noChangeAspect="1"/>
          </p:cNvPicPr>
          <p:nvPr/>
        </p:nvPicPr>
        <p:blipFill>
          <a:blip r:embed="rId3"/>
          <a:srcRect l="3231" t="3856" r="5457" b="7010"/>
          <a:stretch>
            <a:fillRect/>
          </a:stretch>
        </p:blipFill>
        <p:spPr>
          <a:xfrm>
            <a:off x="4793671" y="2745132"/>
            <a:ext cx="3682581" cy="1960775"/>
          </a:xfrm>
          <a:prstGeom prst="rect">
            <a:avLst/>
          </a:prstGeom>
        </p:spPr>
      </p:pic>
      <p:pic>
        <p:nvPicPr>
          <p:cNvPr id="13" name="Picture 12">
            <a:extLst>
              <a:ext uri="{FF2B5EF4-FFF2-40B4-BE49-F238E27FC236}">
                <a16:creationId xmlns:a16="http://schemas.microsoft.com/office/drawing/2014/main" id="{0F88746A-D45E-D4A4-90D2-420A68DFD8D7}"/>
              </a:ext>
            </a:extLst>
          </p:cNvPr>
          <p:cNvPicPr>
            <a:picLocks noChangeAspect="1"/>
          </p:cNvPicPr>
          <p:nvPr/>
        </p:nvPicPr>
        <p:blipFill>
          <a:blip r:embed="rId4"/>
          <a:srcRect l="4538" r="5991"/>
          <a:stretch>
            <a:fillRect/>
          </a:stretch>
        </p:blipFill>
        <p:spPr>
          <a:xfrm>
            <a:off x="985380" y="2879038"/>
            <a:ext cx="3586620" cy="2186529"/>
          </a:xfrm>
          <a:prstGeom prst="rect">
            <a:avLst/>
          </a:prstGeom>
        </p:spPr>
      </p:pic>
      <p:sp>
        <p:nvSpPr>
          <p:cNvPr id="6" name="TextBox 23">
            <a:extLst>
              <a:ext uri="{FF2B5EF4-FFF2-40B4-BE49-F238E27FC236}">
                <a16:creationId xmlns:a16="http://schemas.microsoft.com/office/drawing/2014/main" id="{A2E3B187-2831-8C7B-6574-075BE2ED5792}"/>
              </a:ext>
            </a:extLst>
          </p:cNvPr>
          <p:cNvSpPr txBox="1"/>
          <p:nvPr/>
        </p:nvSpPr>
        <p:spPr>
          <a:xfrm rot="16200000">
            <a:off x="-2052340" y="2751191"/>
            <a:ext cx="4152646" cy="220166"/>
          </a:xfrm>
          <a:prstGeom prst="rect">
            <a:avLst/>
          </a:prstGeom>
        </p:spPr>
        <p:txBody>
          <a:bodyPr lIns="25400" tIns="25400" rIns="25400" bIns="25400" rtlCol="0" anchor="ctr"/>
          <a:lstStyle/>
          <a:p>
            <a:pPr algn="ctr">
              <a:lnSpc>
                <a:spcPts val="1540"/>
              </a:lnSpc>
            </a:pPr>
            <a:endParaRPr sz="900"/>
          </a:p>
        </p:txBody>
      </p:sp>
    </p:spTree>
    <p:extLst>
      <p:ext uri="{BB962C8B-B14F-4D97-AF65-F5344CB8AC3E}">
        <p14:creationId xmlns:p14="http://schemas.microsoft.com/office/powerpoint/2010/main" val="2848622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322153" y="301691"/>
            <a:ext cx="3443288" cy="1476559"/>
            <a:chOff x="-29925" y="-320793"/>
            <a:chExt cx="9182100" cy="7572801"/>
          </a:xfrm>
        </p:grpSpPr>
        <p:sp>
          <p:nvSpPr>
            <p:cNvPr id="9" name="TextBox 9"/>
            <p:cNvSpPr txBox="1"/>
            <p:nvPr/>
          </p:nvSpPr>
          <p:spPr>
            <a:xfrm>
              <a:off x="-29925" y="-320793"/>
              <a:ext cx="9182100" cy="5682887"/>
            </a:xfrm>
            <a:prstGeom prst="rect">
              <a:avLst/>
            </a:prstGeom>
          </p:spPr>
          <p:txBody>
            <a:bodyPr lIns="0" tIns="0" rIns="0" bIns="0" rtlCol="0" anchor="t">
              <a:spAutoFit/>
            </a:bodyPr>
            <a:lstStyle/>
            <a:p>
              <a:pPr>
                <a:lnSpc>
                  <a:spcPts val="4250"/>
                </a:lnSpc>
              </a:pPr>
              <a:r>
                <a:rPr lang="en-US" sz="4225" b="1" dirty="0">
                  <a:latin typeface="Calibri"/>
                  <a:ea typeface="Calibri"/>
                  <a:cs typeface="Calibri"/>
                  <a:sym typeface="Proxima Nova Condensed Bold"/>
                </a:rPr>
                <a:t>Thank you,</a:t>
              </a:r>
            </a:p>
            <a:p>
              <a:pPr>
                <a:lnSpc>
                  <a:spcPts val="4250"/>
                </a:lnSpc>
              </a:pPr>
              <a:r>
                <a:rPr lang="en-US" sz="4225" b="1" dirty="0">
                  <a:latin typeface="Calibri"/>
                  <a:ea typeface="Calibri"/>
                  <a:cs typeface="Calibri"/>
                  <a:sym typeface="Proxima Nova Condensed Bold"/>
                </a:rPr>
                <a:t>what’s next?</a:t>
              </a:r>
              <a:endParaRPr lang="en-US" sz="4225" b="1" dirty="0">
                <a:latin typeface="Calibri"/>
                <a:ea typeface="Calibri"/>
                <a:cs typeface="Calibri"/>
              </a:endParaRPr>
            </a:p>
          </p:txBody>
        </p:sp>
        <p:sp>
          <p:nvSpPr>
            <p:cNvPr id="11" name="TextBox 11"/>
            <p:cNvSpPr txBox="1"/>
            <p:nvPr/>
          </p:nvSpPr>
          <p:spPr>
            <a:xfrm>
              <a:off x="413659" y="5955672"/>
              <a:ext cx="7911551" cy="1296336"/>
            </a:xfrm>
            <a:prstGeom prst="rect">
              <a:avLst/>
            </a:prstGeom>
          </p:spPr>
          <p:txBody>
            <a:bodyPr lIns="0" tIns="0" rIns="0" bIns="0" rtlCol="0" anchor="t">
              <a:spAutoFit/>
            </a:bodyPr>
            <a:lstStyle/>
            <a:p>
              <a:pPr>
                <a:lnSpc>
                  <a:spcPts val="2100"/>
                </a:lnSpc>
              </a:pPr>
              <a:endParaRPr lang="en-US" sz="1500" b="1" dirty="0">
                <a:latin typeface="Calibri"/>
                <a:ea typeface="Calibri"/>
                <a:cs typeface="Calibri"/>
              </a:endParaRPr>
            </a:p>
          </p:txBody>
        </p:sp>
      </p:grpSp>
      <p:grpSp>
        <p:nvGrpSpPr>
          <p:cNvPr id="12" name="Group 12"/>
          <p:cNvGrpSpPr/>
          <p:nvPr/>
        </p:nvGrpSpPr>
        <p:grpSpPr>
          <a:xfrm rot="5400000">
            <a:off x="4276254" y="275754"/>
            <a:ext cx="591493" cy="9144000"/>
            <a:chOff x="0" y="0"/>
            <a:chExt cx="311568" cy="4816593"/>
          </a:xfrm>
        </p:grpSpPr>
        <p:sp>
          <p:nvSpPr>
            <p:cNvPr id="13" name="Freeform 13"/>
            <p:cNvSpPr/>
            <p:nvPr/>
          </p:nvSpPr>
          <p:spPr>
            <a:xfrm>
              <a:off x="0" y="0"/>
              <a:ext cx="311568" cy="4816592"/>
            </a:xfrm>
            <a:custGeom>
              <a:avLst/>
              <a:gdLst/>
              <a:ahLst/>
              <a:cxnLst/>
              <a:rect l="l" t="t" r="r" b="b"/>
              <a:pathLst>
                <a:path w="311568" h="4816592">
                  <a:moveTo>
                    <a:pt x="0" y="0"/>
                  </a:moveTo>
                  <a:lnTo>
                    <a:pt x="311568" y="0"/>
                  </a:lnTo>
                  <a:lnTo>
                    <a:pt x="311568" y="4816592"/>
                  </a:lnTo>
                  <a:lnTo>
                    <a:pt x="0" y="4816592"/>
                  </a:lnTo>
                  <a:close/>
                </a:path>
              </a:pathLst>
            </a:custGeom>
            <a:solidFill>
              <a:srgbClr val="FFFFFF"/>
            </a:solidFill>
          </p:spPr>
          <p:txBody>
            <a:bodyPr/>
            <a:lstStyle/>
            <a:p>
              <a:endParaRPr lang="en-ZA" sz="900"/>
            </a:p>
          </p:txBody>
        </p:sp>
        <p:sp>
          <p:nvSpPr>
            <p:cNvPr id="14" name="TextBox 14"/>
            <p:cNvSpPr txBox="1"/>
            <p:nvPr/>
          </p:nvSpPr>
          <p:spPr>
            <a:xfrm>
              <a:off x="0" y="171450"/>
              <a:ext cx="311568" cy="4645143"/>
            </a:xfrm>
            <a:prstGeom prst="rect">
              <a:avLst/>
            </a:prstGeom>
          </p:spPr>
          <p:txBody>
            <a:bodyPr lIns="25400" tIns="25400" rIns="25400" bIns="25400" rtlCol="0" anchor="ctr"/>
            <a:lstStyle/>
            <a:p>
              <a:pPr>
                <a:lnSpc>
                  <a:spcPts val="4250"/>
                </a:lnSpc>
                <a:spcBef>
                  <a:spcPct val="0"/>
                </a:spcBef>
              </a:pPr>
              <a:endParaRPr sz="900"/>
            </a:p>
          </p:txBody>
        </p:sp>
      </p:grpSp>
      <p:sp>
        <p:nvSpPr>
          <p:cNvPr id="15" name="Freeform 15"/>
          <p:cNvSpPr/>
          <p:nvPr/>
        </p:nvSpPr>
        <p:spPr>
          <a:xfrm>
            <a:off x="8875" y="4629150"/>
            <a:ext cx="1376188" cy="514350"/>
          </a:xfrm>
          <a:custGeom>
            <a:avLst/>
            <a:gdLst/>
            <a:ahLst/>
            <a:cxnLst/>
            <a:rect l="l" t="t" r="r" b="b"/>
            <a:pathLst>
              <a:path w="2752375" h="1028700">
                <a:moveTo>
                  <a:pt x="0" y="0"/>
                </a:moveTo>
                <a:lnTo>
                  <a:pt x="2752375" y="0"/>
                </a:lnTo>
                <a:lnTo>
                  <a:pt x="2752375" y="1028700"/>
                </a:lnTo>
                <a:lnTo>
                  <a:pt x="0" y="1028700"/>
                </a:lnTo>
                <a:lnTo>
                  <a:pt x="0" y="0"/>
                </a:lnTo>
                <a:close/>
              </a:path>
            </a:pathLst>
          </a:custGeom>
          <a:blipFill>
            <a:blip r:embed="rId2"/>
            <a:stretch>
              <a:fillRect/>
            </a:stretch>
          </a:blipFill>
        </p:spPr>
        <p:txBody>
          <a:bodyPr/>
          <a:lstStyle/>
          <a:p>
            <a:endParaRPr lang="en-ZA" sz="900"/>
          </a:p>
        </p:txBody>
      </p:sp>
      <p:grpSp>
        <p:nvGrpSpPr>
          <p:cNvPr id="16" name="Group 16"/>
          <p:cNvGrpSpPr/>
          <p:nvPr/>
        </p:nvGrpSpPr>
        <p:grpSpPr>
          <a:xfrm>
            <a:off x="8282646" y="4552007"/>
            <a:ext cx="861355" cy="591493"/>
            <a:chOff x="0" y="0"/>
            <a:chExt cx="1463276" cy="1004833"/>
          </a:xfrm>
        </p:grpSpPr>
        <p:sp>
          <p:nvSpPr>
            <p:cNvPr id="17" name="Freeform 17"/>
            <p:cNvSpPr/>
            <p:nvPr/>
          </p:nvSpPr>
          <p:spPr>
            <a:xfrm>
              <a:off x="0" y="0"/>
              <a:ext cx="1463276" cy="1004833"/>
            </a:xfrm>
            <a:custGeom>
              <a:avLst/>
              <a:gdLst/>
              <a:ahLst/>
              <a:cxnLst/>
              <a:rect l="l" t="t" r="r" b="b"/>
              <a:pathLst>
                <a:path w="1463276" h="1004833">
                  <a:moveTo>
                    <a:pt x="0" y="0"/>
                  </a:moveTo>
                  <a:lnTo>
                    <a:pt x="1463276" y="0"/>
                  </a:lnTo>
                  <a:lnTo>
                    <a:pt x="1463276" y="1004833"/>
                  </a:lnTo>
                  <a:lnTo>
                    <a:pt x="0" y="1004833"/>
                  </a:lnTo>
                  <a:close/>
                </a:path>
              </a:pathLst>
            </a:custGeom>
            <a:blipFill>
              <a:blip r:embed="rId3"/>
              <a:stretch>
                <a:fillRect l="-32" r="-32"/>
              </a:stretch>
            </a:blipFill>
          </p:spPr>
          <p:txBody>
            <a:bodyPr/>
            <a:lstStyle/>
            <a:p>
              <a:endParaRPr lang="en-ZA" sz="900"/>
            </a:p>
          </p:txBody>
        </p:sp>
      </p:grpSp>
      <p:grpSp>
        <p:nvGrpSpPr>
          <p:cNvPr id="21" name="Group 21">
            <a:extLst>
              <a:ext uri="{FF2B5EF4-FFF2-40B4-BE49-F238E27FC236}">
                <a16:creationId xmlns:a16="http://schemas.microsoft.com/office/drawing/2014/main" id="{B4C83F14-C1BA-60D0-26F9-A835E875F860}"/>
              </a:ext>
            </a:extLst>
          </p:cNvPr>
          <p:cNvGrpSpPr/>
          <p:nvPr/>
        </p:nvGrpSpPr>
        <p:grpSpPr>
          <a:xfrm rot="-5400000">
            <a:off x="-2238250" y="2165920"/>
            <a:ext cx="4552007" cy="220167"/>
            <a:chOff x="0" y="-38100"/>
            <a:chExt cx="2397765" cy="115973"/>
          </a:xfrm>
        </p:grpSpPr>
        <p:sp>
          <p:nvSpPr>
            <p:cNvPr id="19" name="Freeform 22">
              <a:extLst>
                <a:ext uri="{FF2B5EF4-FFF2-40B4-BE49-F238E27FC236}">
                  <a16:creationId xmlns:a16="http://schemas.microsoft.com/office/drawing/2014/main" id="{A85674D4-F972-338D-F1B8-B31361C971D0}"/>
                </a:ext>
              </a:extLst>
            </p:cNvPr>
            <p:cNvSpPr/>
            <p:nvPr/>
          </p:nvSpPr>
          <p:spPr>
            <a:xfrm>
              <a:off x="0" y="0"/>
              <a:ext cx="2397765" cy="77873"/>
            </a:xfrm>
            <a:custGeom>
              <a:avLst/>
              <a:gdLst/>
              <a:ahLst/>
              <a:cxnLst/>
              <a:rect l="l" t="t" r="r" b="b"/>
              <a:pathLst>
                <a:path w="2397765" h="77873">
                  <a:moveTo>
                    <a:pt x="0" y="0"/>
                  </a:moveTo>
                  <a:lnTo>
                    <a:pt x="2397765" y="0"/>
                  </a:lnTo>
                  <a:lnTo>
                    <a:pt x="2397765" y="77873"/>
                  </a:lnTo>
                  <a:lnTo>
                    <a:pt x="0" y="77873"/>
                  </a:lnTo>
                  <a:close/>
                </a:path>
              </a:pathLst>
            </a:custGeom>
            <a:solidFill>
              <a:srgbClr val="F10808"/>
            </a:solidFill>
          </p:spPr>
          <p:txBody>
            <a:bodyPr/>
            <a:lstStyle/>
            <a:p>
              <a:endParaRPr lang="en-ZA" sz="900"/>
            </a:p>
          </p:txBody>
        </p:sp>
        <p:sp>
          <p:nvSpPr>
            <p:cNvPr id="20" name="TextBox 23">
              <a:extLst>
                <a:ext uri="{FF2B5EF4-FFF2-40B4-BE49-F238E27FC236}">
                  <a16:creationId xmlns:a16="http://schemas.microsoft.com/office/drawing/2014/main" id="{BB0EB434-0CD2-FE17-D70C-372B39839CCD}"/>
                </a:ext>
              </a:extLst>
            </p:cNvPr>
            <p:cNvSpPr txBox="1"/>
            <p:nvPr/>
          </p:nvSpPr>
          <p:spPr>
            <a:xfrm>
              <a:off x="0" y="-38100"/>
              <a:ext cx="2397765" cy="115973"/>
            </a:xfrm>
            <a:prstGeom prst="rect">
              <a:avLst/>
            </a:prstGeom>
          </p:spPr>
          <p:txBody>
            <a:bodyPr lIns="25400" tIns="25400" rIns="25400" bIns="25400" rtlCol="0" anchor="ctr"/>
            <a:lstStyle/>
            <a:p>
              <a:pPr algn="ctr">
                <a:lnSpc>
                  <a:spcPts val="1540"/>
                </a:lnSpc>
              </a:pPr>
              <a:endParaRPr sz="900"/>
            </a:p>
          </p:txBody>
        </p:sp>
      </p:grpSp>
      <p:pic>
        <p:nvPicPr>
          <p:cNvPr id="35" name="Picture 34">
            <a:hlinkClick r:id="rId4"/>
            <a:extLst>
              <a:ext uri="{FF2B5EF4-FFF2-40B4-BE49-F238E27FC236}">
                <a16:creationId xmlns:a16="http://schemas.microsoft.com/office/drawing/2014/main" id="{DDDC70D6-0E19-3F5E-4B90-890D3AEB4DC7}"/>
              </a:ext>
            </a:extLst>
          </p:cNvPr>
          <p:cNvPicPr>
            <a:picLocks noChangeAspect="1"/>
          </p:cNvPicPr>
          <p:nvPr/>
        </p:nvPicPr>
        <p:blipFill>
          <a:blip r:embed="rId5"/>
          <a:stretch>
            <a:fillRect/>
          </a:stretch>
        </p:blipFill>
        <p:spPr>
          <a:xfrm>
            <a:off x="4942346" y="-1930"/>
            <a:ext cx="3996027" cy="3151550"/>
          </a:xfrm>
          <a:prstGeom prst="rect">
            <a:avLst/>
          </a:prstGeom>
        </p:spPr>
      </p:pic>
      <p:sp>
        <p:nvSpPr>
          <p:cNvPr id="37" name="Rectangle 2">
            <a:extLst>
              <a:ext uri="{FF2B5EF4-FFF2-40B4-BE49-F238E27FC236}">
                <a16:creationId xmlns:a16="http://schemas.microsoft.com/office/drawing/2014/main" id="{5ACD7793-8FDD-D0FF-6834-849D4F73AF8F}"/>
              </a:ext>
            </a:extLst>
          </p:cNvPr>
          <p:cNvSpPr>
            <a:spLocks noChangeArrowheads="1"/>
          </p:cNvSpPr>
          <p:nvPr/>
        </p:nvSpPr>
        <p:spPr bwMode="auto">
          <a:xfrm>
            <a:off x="253886" y="1240794"/>
            <a:ext cx="4620193" cy="2046714"/>
          </a:xfrm>
          <a:prstGeom prst="rect">
            <a:avLst/>
          </a:prstGeom>
          <a:noFill/>
          <a:ln>
            <a:noFill/>
          </a:ln>
          <a:effectLst/>
        </p:spPr>
        <p:txBody>
          <a:bodyPr vert="horz" wrap="square" lIns="45720" tIns="22860" rIns="45720" bIns="22860" numCol="1" anchor="ctr" anchorCtr="0" compatLnSpc="1">
            <a:prstTxWarp prst="textNoShape">
              <a:avLst/>
            </a:prstTxWarp>
            <a:spAutoFit/>
          </a:bodyPr>
          <a:lstStyle/>
          <a:p>
            <a:pPr defTabSz="457200" eaLnBrk="0" fontAlgn="base" hangingPunct="0">
              <a:spcBef>
                <a:spcPct val="0"/>
              </a:spcBef>
              <a:spcAft>
                <a:spcPct val="0"/>
              </a:spcAft>
            </a:pPr>
            <a:endParaRPr lang="en-US" altLang="en-US" sz="1400" dirty="0"/>
          </a:p>
          <a:p>
            <a:pPr defTabSz="457200" eaLnBrk="0" fontAlgn="base" hangingPunct="0">
              <a:spcBef>
                <a:spcPct val="0"/>
              </a:spcBef>
              <a:spcAft>
                <a:spcPct val="0"/>
              </a:spcAft>
              <a:buFontTx/>
              <a:buChar char="•"/>
            </a:pPr>
            <a:r>
              <a:rPr lang="en-US" altLang="en-US" sz="1400" dirty="0">
                <a:solidFill>
                  <a:srgbClr val="303030"/>
                </a:solidFill>
              </a:rPr>
              <a:t>ViiV (only supplier of CAB-LA) </a:t>
            </a:r>
            <a:r>
              <a:rPr lang="en-US" altLang="en-US" sz="1400" b="1" dirty="0">
                <a:solidFill>
                  <a:srgbClr val="303030"/>
                </a:solidFill>
              </a:rPr>
              <a:t>currently refuses to quote prices or sell CAB-LA </a:t>
            </a:r>
            <a:r>
              <a:rPr lang="en-US" altLang="en-US" sz="1400" dirty="0">
                <a:solidFill>
                  <a:srgbClr val="303030"/>
                </a:solidFill>
              </a:rPr>
              <a:t>to MSF for </a:t>
            </a:r>
            <a:r>
              <a:rPr lang="en-US" altLang="en-US" sz="1400" b="1" dirty="0">
                <a:solidFill>
                  <a:srgbClr val="303030"/>
                </a:solidFill>
              </a:rPr>
              <a:t>middle-income countries (MICs)</a:t>
            </a:r>
            <a:r>
              <a:rPr lang="en-US" altLang="en-US" sz="1400" dirty="0">
                <a:solidFill>
                  <a:srgbClr val="303030"/>
                </a:solidFill>
              </a:rPr>
              <a:t> unless a non-disclosure agreement (NDA) is signed.</a:t>
            </a:r>
          </a:p>
          <a:p>
            <a:pPr defTabSz="457200" eaLnBrk="0" fontAlgn="base" hangingPunct="0">
              <a:spcBef>
                <a:spcPct val="0"/>
              </a:spcBef>
              <a:spcAft>
                <a:spcPct val="0"/>
              </a:spcAft>
              <a:buFontTx/>
              <a:buChar char="•"/>
            </a:pPr>
            <a:endParaRPr lang="en-US" altLang="en-US" sz="1400" dirty="0">
              <a:solidFill>
                <a:srgbClr val="303030"/>
              </a:solidFill>
            </a:endParaRPr>
          </a:p>
          <a:p>
            <a:pPr eaLnBrk="0" fontAlgn="base" hangingPunct="0">
              <a:spcBef>
                <a:spcPct val="0"/>
              </a:spcBef>
              <a:spcAft>
                <a:spcPct val="0"/>
              </a:spcAft>
              <a:buFontTx/>
              <a:buChar char="•"/>
            </a:pPr>
            <a:r>
              <a:rPr lang="en-US" altLang="en-US" sz="1400" dirty="0">
                <a:solidFill>
                  <a:srgbClr val="303030"/>
                </a:solidFill>
              </a:rPr>
              <a:t>MSF </a:t>
            </a:r>
            <a:r>
              <a:rPr lang="en-US" altLang="en-US" sz="1400" b="1" dirty="0">
                <a:solidFill>
                  <a:srgbClr val="303030"/>
                </a:solidFill>
              </a:rPr>
              <a:t>is refusing </a:t>
            </a:r>
            <a:r>
              <a:rPr lang="en-US" altLang="en-US" sz="1400" b="1" dirty="0" err="1">
                <a:solidFill>
                  <a:srgbClr val="303030"/>
                </a:solidFill>
              </a:rPr>
              <a:t>Viiv’s</a:t>
            </a:r>
            <a:r>
              <a:rPr lang="en-US" altLang="en-US" sz="1400" b="1" dirty="0">
                <a:solidFill>
                  <a:srgbClr val="303030"/>
                </a:solidFill>
              </a:rPr>
              <a:t> confidentiality request</a:t>
            </a:r>
            <a:r>
              <a:rPr lang="en-US" altLang="en-US" sz="1400" dirty="0">
                <a:solidFill>
                  <a:srgbClr val="303030"/>
                </a:solidFill>
              </a:rPr>
              <a:t>, as pricing transparency </a:t>
            </a:r>
            <a:r>
              <a:rPr lang="en-GB" sz="1400" dirty="0"/>
              <a:t>helps ensure public scrutiny and accountability, which can lead to more affordable, accessible drugs</a:t>
            </a:r>
            <a:r>
              <a:rPr lang="en-GB" sz="900" dirty="0"/>
              <a:t>. </a:t>
            </a:r>
            <a:endParaRPr lang="en-GB" altLang="en-US" sz="900" dirty="0">
              <a:latin typeface="Arial" panose="020B0604020202020204" pitchFamily="34" charset="0"/>
            </a:endParaRPr>
          </a:p>
          <a:p>
            <a:br>
              <a:rPr lang="en-GB" sz="900" dirty="0"/>
            </a:br>
            <a:endParaRPr lang="en-US" altLang="en-US" sz="900" dirty="0">
              <a:latin typeface="Arial" panose="020B0604020202020204" pitchFamily="34" charset="0"/>
            </a:endParaRPr>
          </a:p>
        </p:txBody>
      </p:sp>
      <p:pic>
        <p:nvPicPr>
          <p:cNvPr id="50" name="Picture 49">
            <a:extLst>
              <a:ext uri="{FF2B5EF4-FFF2-40B4-BE49-F238E27FC236}">
                <a16:creationId xmlns:a16="http://schemas.microsoft.com/office/drawing/2014/main" id="{043899D5-9CC3-C067-FF6E-B26426A13000}"/>
              </a:ext>
            </a:extLst>
          </p:cNvPr>
          <p:cNvPicPr>
            <a:picLocks noChangeAspect="1"/>
          </p:cNvPicPr>
          <p:nvPr/>
        </p:nvPicPr>
        <p:blipFill>
          <a:blip r:embed="rId6"/>
          <a:stretch>
            <a:fillRect/>
          </a:stretch>
        </p:blipFill>
        <p:spPr>
          <a:xfrm>
            <a:off x="349415" y="3383689"/>
            <a:ext cx="4469089" cy="956396"/>
          </a:xfrm>
          <a:prstGeom prst="rect">
            <a:avLst/>
          </a:prstGeom>
        </p:spPr>
      </p:pic>
      <p:grpSp>
        <p:nvGrpSpPr>
          <p:cNvPr id="43" name="Group 42">
            <a:extLst>
              <a:ext uri="{FF2B5EF4-FFF2-40B4-BE49-F238E27FC236}">
                <a16:creationId xmlns:a16="http://schemas.microsoft.com/office/drawing/2014/main" id="{0012F18E-0255-36E9-7980-028C2522D097}"/>
              </a:ext>
            </a:extLst>
          </p:cNvPr>
          <p:cNvGrpSpPr/>
          <p:nvPr/>
        </p:nvGrpSpPr>
        <p:grpSpPr>
          <a:xfrm>
            <a:off x="4814447" y="3347295"/>
            <a:ext cx="4468346" cy="1140950"/>
            <a:chOff x="2552890" y="6836972"/>
            <a:chExt cx="8936692" cy="2281899"/>
          </a:xfrm>
        </p:grpSpPr>
        <p:sp>
          <p:nvSpPr>
            <p:cNvPr id="39" name="TextBox 38">
              <a:extLst>
                <a:ext uri="{FF2B5EF4-FFF2-40B4-BE49-F238E27FC236}">
                  <a16:creationId xmlns:a16="http://schemas.microsoft.com/office/drawing/2014/main" id="{951FAA9B-724E-01E1-83CF-6B2300058E1E}"/>
                </a:ext>
              </a:extLst>
            </p:cNvPr>
            <p:cNvSpPr txBox="1"/>
            <p:nvPr/>
          </p:nvSpPr>
          <p:spPr>
            <a:xfrm>
              <a:off x="3412468" y="7377756"/>
              <a:ext cx="6727372" cy="1323439"/>
            </a:xfrm>
            <a:prstGeom prst="rect">
              <a:avLst/>
            </a:prstGeom>
            <a:noFill/>
          </p:spPr>
          <p:txBody>
            <a:bodyPr wrap="square">
              <a:spAutoFit/>
            </a:bodyPr>
            <a:lstStyle/>
            <a:p>
              <a:r>
                <a:rPr lang="en-GB" sz="900" b="1" dirty="0">
                  <a:solidFill>
                    <a:srgbClr val="000000"/>
                  </a:solidFill>
                  <a:latin typeface="Aptos" panose="020B0004020202020204" pitchFamily="34" charset="0"/>
                </a:rPr>
                <a:t>“</a:t>
              </a:r>
              <a:r>
                <a:rPr lang="en-GB" sz="900" b="1" dirty="0" err="1">
                  <a:solidFill>
                    <a:srgbClr val="000000"/>
                  </a:solidFill>
                  <a:latin typeface="Aptos" panose="020B0004020202020204" pitchFamily="34" charset="0"/>
                </a:rPr>
                <a:t>Viiv</a:t>
              </a:r>
              <a:r>
                <a:rPr lang="en-GB" sz="900" b="1" dirty="0">
                  <a:solidFill>
                    <a:srgbClr val="000000"/>
                  </a:solidFill>
                  <a:latin typeface="Aptos" panose="020B0004020202020204" pitchFamily="34" charset="0"/>
                </a:rPr>
                <a:t> has demonstrated through its latest ad campaign that it understands very </a:t>
              </a:r>
              <a:r>
                <a:rPr lang="en-GB" sz="1000" b="1" dirty="0">
                  <a:solidFill>
                    <a:srgbClr val="000000"/>
                  </a:solidFill>
                  <a:latin typeface="Aptos" panose="020B0004020202020204" pitchFamily="34" charset="0"/>
                </a:rPr>
                <a:t>well</a:t>
              </a:r>
              <a:r>
                <a:rPr lang="en-GB" sz="900" b="1" dirty="0">
                  <a:solidFill>
                    <a:srgbClr val="000000"/>
                  </a:solidFill>
                  <a:latin typeface="Aptos" panose="020B0004020202020204" pitchFamily="34" charset="0"/>
                </a:rPr>
                <a:t> that secrecy isn’t good for ending the HIV epidemic. Why is it insisting on silence in its procurement policies?”</a:t>
              </a:r>
              <a:endParaRPr lang="en-ZA" sz="900" b="1" dirty="0"/>
            </a:p>
          </p:txBody>
        </p:sp>
        <p:sp>
          <p:nvSpPr>
            <p:cNvPr id="40" name="Speech Bubble: Oval 39">
              <a:extLst>
                <a:ext uri="{FF2B5EF4-FFF2-40B4-BE49-F238E27FC236}">
                  <a16:creationId xmlns:a16="http://schemas.microsoft.com/office/drawing/2014/main" id="{0D8B777E-BD79-D501-F06D-687777136C68}"/>
                </a:ext>
              </a:extLst>
            </p:cNvPr>
            <p:cNvSpPr/>
            <p:nvPr/>
          </p:nvSpPr>
          <p:spPr>
            <a:xfrm flipH="1">
              <a:off x="2552890" y="6836972"/>
              <a:ext cx="8372889" cy="2281899"/>
            </a:xfrm>
            <a:custGeom>
              <a:avLst/>
              <a:gdLst>
                <a:gd name="csX0" fmla="*/ 7059685 w 8372889"/>
                <a:gd name="csY0" fmla="*/ 3020573 h 2281899"/>
                <a:gd name="csX1" fmla="*/ 5029445 w 8372889"/>
                <a:gd name="csY1" fmla="*/ 2258528 h 2281899"/>
                <a:gd name="csX2" fmla="*/ 3074798 w 8372889"/>
                <a:gd name="csY2" fmla="*/ 2240940 h 2281899"/>
                <a:gd name="csX3" fmla="*/ 2791179 w 8372889"/>
                <a:gd name="csY3" fmla="*/ 65230 h 2281899"/>
                <a:gd name="csX4" fmla="*/ 4836167 w 8372889"/>
                <a:gd name="csY4" fmla="*/ 13823 h 2281899"/>
                <a:gd name="csX5" fmla="*/ 6504207 w 8372889"/>
                <a:gd name="csY5" fmla="*/ 2091085 h 2281899"/>
                <a:gd name="csX6" fmla="*/ 7059685 w 8372889"/>
                <a:gd name="csY6" fmla="*/ 3020573 h 228189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372889" h="2281899" extrusionOk="0">
                  <a:moveTo>
                    <a:pt x="7059685" y="3020573"/>
                  </a:moveTo>
                  <a:cubicBezTo>
                    <a:pt x="6622279" y="2729667"/>
                    <a:pt x="5348273" y="2254284"/>
                    <a:pt x="5029445" y="2258528"/>
                  </a:cubicBezTo>
                  <a:cubicBezTo>
                    <a:pt x="4456565" y="2310516"/>
                    <a:pt x="3607619" y="2292101"/>
                    <a:pt x="3074798" y="2240940"/>
                  </a:cubicBezTo>
                  <a:cubicBezTo>
                    <a:pt x="-981768" y="2047753"/>
                    <a:pt x="-1113526" y="664943"/>
                    <a:pt x="2791179" y="65230"/>
                  </a:cubicBezTo>
                  <a:cubicBezTo>
                    <a:pt x="3365144" y="-42484"/>
                    <a:pt x="4259324" y="36935"/>
                    <a:pt x="4836167" y="13823"/>
                  </a:cubicBezTo>
                  <a:cubicBezTo>
                    <a:pt x="8705572" y="186984"/>
                    <a:pt x="9702698" y="1474061"/>
                    <a:pt x="6504207" y="2091085"/>
                  </a:cubicBezTo>
                  <a:cubicBezTo>
                    <a:pt x="6581517" y="2337660"/>
                    <a:pt x="6781036" y="2729091"/>
                    <a:pt x="7059685" y="3020573"/>
                  </a:cubicBezTo>
                  <a:close/>
                </a:path>
              </a:pathLst>
            </a:custGeom>
            <a:noFill/>
            <a:ln w="123825">
              <a:solidFill>
                <a:schemeClr val="tx1"/>
              </a:solidFill>
              <a:extLst>
                <a:ext uri="{C807C97D-BFC1-408E-A445-0C87EB9F89A2}">
                  <ask:lineSketchStyleProps xmlns:ask="http://schemas.microsoft.com/office/drawing/2018/sketchyshapes" sd="1219033472">
                    <a:prstGeom prst="wedgeEllipseCallout">
                      <a:avLst>
                        <a:gd name="adj1" fmla="val 34316"/>
                        <a:gd name="adj2" fmla="val 82371"/>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sz="900"/>
            </a:p>
          </p:txBody>
        </p:sp>
        <p:sp>
          <p:nvSpPr>
            <p:cNvPr id="41" name="TextBox 40">
              <a:extLst>
                <a:ext uri="{FF2B5EF4-FFF2-40B4-BE49-F238E27FC236}">
                  <a16:creationId xmlns:a16="http://schemas.microsoft.com/office/drawing/2014/main" id="{90710100-BF92-1EA1-54C5-171B8D12DB54}"/>
                </a:ext>
              </a:extLst>
            </p:cNvPr>
            <p:cNvSpPr txBox="1"/>
            <p:nvPr/>
          </p:nvSpPr>
          <p:spPr>
            <a:xfrm>
              <a:off x="4762210" y="8453219"/>
              <a:ext cx="6727372" cy="369332"/>
            </a:xfrm>
            <a:prstGeom prst="rect">
              <a:avLst/>
            </a:prstGeom>
            <a:noFill/>
          </p:spPr>
          <p:txBody>
            <a:bodyPr wrap="square" lIns="45720" tIns="22860" rIns="45720" bIns="22860" anchor="t">
              <a:spAutoFit/>
            </a:bodyPr>
            <a:lstStyle/>
            <a:p>
              <a:r>
                <a:rPr lang="en-GB" sz="900" b="1">
                  <a:solidFill>
                    <a:srgbClr val="000000"/>
                  </a:solidFill>
                  <a:latin typeface="Aptos"/>
                </a:rPr>
                <a:t>- Antonio Flores, Senior HIV/TB Advisor</a:t>
              </a:r>
              <a:endParaRPr lang="en-ZA" sz="900" b="1">
                <a:latin typeface="Aptos"/>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256032" y="0"/>
            <a:ext cx="6949440" cy="731520"/>
          </a:xfrm>
          <a:prstGeom prst="rect">
            <a:avLst/>
          </a:prstGeom>
          <a:noFill/>
          <a:ln/>
        </p:spPr>
        <p:txBody>
          <a:bodyPr wrap="square" lIns="0" tIns="0" rIns="0" bIns="0" rtlCol="0" anchor="ctr"/>
          <a:lstStyle/>
          <a:p>
            <a:pPr marL="0" indent="0">
              <a:buNone/>
            </a:pPr>
            <a:r>
              <a:rPr lang="en-US" sz="2100" b="1" dirty="0">
                <a:solidFill>
                  <a:srgbClr val="FFFFFF"/>
                </a:solidFill>
                <a:latin typeface="Arial" pitchFamily="34" charset="0"/>
                <a:ea typeface="Arial" pitchFamily="34" charset="-122"/>
                <a:cs typeface="Arial" pitchFamily="34" charset="-120"/>
              </a:rPr>
              <a:t>PrEP: From Daily Pill to Long-Acting Protection</a:t>
            </a:r>
            <a:endParaRPr lang="en-US" sz="2100" dirty="0"/>
          </a:p>
        </p:txBody>
      </p:sp>
      <p:sp>
        <p:nvSpPr>
          <p:cNvPr id="5" name="Shape 3"/>
          <p:cNvSpPr/>
          <p:nvPr/>
        </p:nvSpPr>
        <p:spPr>
          <a:xfrm>
            <a:off x="108213" y="1408176"/>
            <a:ext cx="3870941" cy="2826545"/>
          </a:xfrm>
          <a:prstGeom prst="rect">
            <a:avLst/>
          </a:prstGeom>
          <a:solidFill>
            <a:srgbClr val="F2F2F2"/>
          </a:solidFill>
          <a:ln w="6350">
            <a:solidFill>
              <a:srgbClr val="D0D0D0"/>
            </a:solidFill>
            <a:prstDash val="solid"/>
          </a:ln>
        </p:spPr>
        <p:txBody>
          <a:bodyPr/>
          <a:lstStyle/>
          <a:p>
            <a:endParaRPr lang="en-ZA"/>
          </a:p>
        </p:txBody>
      </p:sp>
      <p:sp>
        <p:nvSpPr>
          <p:cNvPr id="7" name="Text 5"/>
          <p:cNvSpPr/>
          <p:nvPr/>
        </p:nvSpPr>
        <p:spPr>
          <a:xfrm>
            <a:off x="274320" y="2468880"/>
            <a:ext cx="3529584" cy="640080"/>
          </a:xfrm>
          <a:prstGeom prst="rect">
            <a:avLst/>
          </a:prstGeom>
          <a:noFill/>
          <a:ln/>
        </p:spPr>
        <p:txBody>
          <a:bodyPr wrap="square" lIns="0" tIns="0" rIns="0" bIns="0" rtlCol="0" anchor="ctr"/>
          <a:lstStyle/>
          <a:p>
            <a:pPr marL="0" indent="0" algn="ctr">
              <a:buNone/>
            </a:pPr>
            <a:r>
              <a:rPr lang="en-US" sz="1000" b="1" dirty="0">
                <a:solidFill>
                  <a:srgbClr val="5A5A5A"/>
                </a:solidFill>
                <a:latin typeface="Arial" pitchFamily="34" charset="0"/>
                <a:ea typeface="Arial" pitchFamily="34" charset="-122"/>
                <a:cs typeface="Arial" pitchFamily="34" charset="-120"/>
              </a:rPr>
              <a:t>[ INSERT IMAGE ]</a:t>
            </a:r>
            <a:endParaRPr lang="en-US" sz="1000" dirty="0"/>
          </a:p>
          <a:p>
            <a:pPr marL="0" indent="0" algn="ctr">
              <a:buNone/>
            </a:pPr>
            <a:r>
              <a:rPr lang="en-US" sz="800" dirty="0">
                <a:solidFill>
                  <a:srgbClr val="999999"/>
                </a:solidFill>
                <a:latin typeface="Arial" pitchFamily="34" charset="0"/>
                <a:ea typeface="Arial" pitchFamily="34" charset="-122"/>
                <a:cs typeface="Arial" pitchFamily="34" charset="-120"/>
              </a:rPr>
              <a:t>Right-click &gt; Change Picture</a:t>
            </a:r>
            <a:endParaRPr lang="en-US" sz="1000" dirty="0"/>
          </a:p>
        </p:txBody>
      </p:sp>
      <p:sp>
        <p:nvSpPr>
          <p:cNvPr id="8" name="Shape 6"/>
          <p:cNvSpPr/>
          <p:nvPr/>
        </p:nvSpPr>
        <p:spPr>
          <a:xfrm>
            <a:off x="4133088" y="804672"/>
            <a:ext cx="4846320" cy="1322832"/>
          </a:xfrm>
          <a:prstGeom prst="rect">
            <a:avLst/>
          </a:prstGeom>
          <a:solidFill>
            <a:srgbClr val="F2F2F2"/>
          </a:solidFill>
          <a:ln w="12700">
            <a:solidFill>
              <a:srgbClr val="F2F2F2"/>
            </a:solidFill>
            <a:prstDash val="solid"/>
          </a:ln>
        </p:spPr>
        <p:txBody>
          <a:bodyPr/>
          <a:lstStyle/>
          <a:p>
            <a:endParaRPr lang="en-ZA"/>
          </a:p>
        </p:txBody>
      </p:sp>
      <p:sp>
        <p:nvSpPr>
          <p:cNvPr id="9" name="Shape 7"/>
          <p:cNvSpPr/>
          <p:nvPr/>
        </p:nvSpPr>
        <p:spPr>
          <a:xfrm>
            <a:off x="4133088" y="804672"/>
            <a:ext cx="64008" cy="1322832"/>
          </a:xfrm>
          <a:prstGeom prst="rect">
            <a:avLst/>
          </a:prstGeom>
          <a:solidFill>
            <a:srgbClr val="C8102E"/>
          </a:solidFill>
          <a:ln w="12700">
            <a:solidFill>
              <a:srgbClr val="C8102E"/>
            </a:solidFill>
            <a:prstDash val="solid"/>
          </a:ln>
        </p:spPr>
        <p:txBody>
          <a:bodyPr/>
          <a:lstStyle/>
          <a:p>
            <a:endParaRPr lang="en-ZA"/>
          </a:p>
        </p:txBody>
      </p:sp>
      <p:sp>
        <p:nvSpPr>
          <p:cNvPr id="10" name="Shape 8"/>
          <p:cNvSpPr/>
          <p:nvPr/>
        </p:nvSpPr>
        <p:spPr>
          <a:xfrm>
            <a:off x="4261104" y="914400"/>
            <a:ext cx="4645152" cy="201168"/>
          </a:xfrm>
          <a:prstGeom prst="rect">
            <a:avLst/>
          </a:prstGeom>
          <a:solidFill>
            <a:srgbClr val="C8102E"/>
          </a:solidFill>
          <a:ln w="12700">
            <a:solidFill>
              <a:srgbClr val="C8102E"/>
            </a:solidFill>
            <a:prstDash val="solid"/>
          </a:ln>
        </p:spPr>
        <p:txBody>
          <a:bodyPr/>
          <a:lstStyle/>
          <a:p>
            <a:endParaRPr lang="en-ZA"/>
          </a:p>
        </p:txBody>
      </p:sp>
      <p:sp>
        <p:nvSpPr>
          <p:cNvPr id="11" name="Text 9"/>
          <p:cNvSpPr/>
          <p:nvPr/>
        </p:nvSpPr>
        <p:spPr>
          <a:xfrm>
            <a:off x="4261104" y="914400"/>
            <a:ext cx="4645152" cy="201168"/>
          </a:xfrm>
          <a:prstGeom prst="rect">
            <a:avLst/>
          </a:prstGeom>
          <a:noFill/>
          <a:ln/>
        </p:spPr>
        <p:txBody>
          <a:bodyPr wrap="square" lIns="0" tIns="0" rIns="0" bIns="0" rtlCol="0" anchor="ctr"/>
          <a:lstStyle/>
          <a:p>
            <a:pPr marL="0" indent="0" algn="l">
              <a:buNone/>
            </a:pPr>
            <a:r>
              <a:rPr lang="en-US" sz="750" b="1" kern="0" spc="50" dirty="0">
                <a:solidFill>
                  <a:srgbClr val="FFFFFF"/>
                </a:solidFill>
                <a:latin typeface="Arial" pitchFamily="34" charset="0"/>
                <a:ea typeface="Arial" pitchFamily="34" charset="-122"/>
                <a:cs typeface="Arial" pitchFamily="34" charset="-120"/>
              </a:rPr>
              <a:t>WHAT IS PrEP?</a:t>
            </a:r>
            <a:endParaRPr lang="en-US" sz="750" dirty="0"/>
          </a:p>
        </p:txBody>
      </p:sp>
      <p:sp>
        <p:nvSpPr>
          <p:cNvPr id="12" name="Text 10"/>
          <p:cNvSpPr/>
          <p:nvPr/>
        </p:nvSpPr>
        <p:spPr>
          <a:xfrm>
            <a:off x="4261104" y="1152144"/>
            <a:ext cx="4645152" cy="256032"/>
          </a:xfrm>
          <a:prstGeom prst="rect">
            <a:avLst/>
          </a:prstGeom>
          <a:noFill/>
          <a:ln/>
        </p:spPr>
        <p:txBody>
          <a:bodyPr wrap="square" lIns="0" tIns="0" rIns="0" bIns="0" rtlCol="0" anchor="ctr"/>
          <a:lstStyle/>
          <a:p>
            <a:pPr marL="0" indent="0">
              <a:buNone/>
            </a:pPr>
            <a:r>
              <a:rPr lang="en-US" sz="1100" b="1" dirty="0">
                <a:solidFill>
                  <a:srgbClr val="2B2B2B"/>
                </a:solidFill>
                <a:latin typeface="Arial" pitchFamily="34" charset="0"/>
                <a:ea typeface="Arial" pitchFamily="34" charset="-122"/>
                <a:cs typeface="Arial" pitchFamily="34" charset="-120"/>
              </a:rPr>
              <a:t>Pre-Exposure Prophylaxis (PrEP)</a:t>
            </a:r>
            <a:endParaRPr lang="en-US" sz="1100" dirty="0"/>
          </a:p>
        </p:txBody>
      </p:sp>
      <p:sp>
        <p:nvSpPr>
          <p:cNvPr id="13" name="Text 11"/>
          <p:cNvSpPr/>
          <p:nvPr/>
        </p:nvSpPr>
        <p:spPr>
          <a:xfrm>
            <a:off x="4261104" y="1444752"/>
            <a:ext cx="4626864" cy="682752"/>
          </a:xfrm>
          <a:prstGeom prst="rect">
            <a:avLst/>
          </a:prstGeom>
          <a:noFill/>
          <a:ln/>
        </p:spPr>
        <p:txBody>
          <a:bodyPr wrap="square" lIns="0" tIns="0" rIns="0" bIns="0" rtlCol="0" anchor="t"/>
          <a:lstStyle/>
          <a:p>
            <a:pPr marL="0" indent="0">
              <a:buNone/>
            </a:pPr>
            <a:r>
              <a:rPr lang="en-US" sz="900" b="1" dirty="0">
                <a:solidFill>
                  <a:srgbClr val="C8102E"/>
                </a:solidFill>
                <a:latin typeface="Arial" pitchFamily="34" charset="0"/>
                <a:ea typeface="Arial" pitchFamily="34" charset="-122"/>
                <a:cs typeface="Arial" pitchFamily="34" charset="-120"/>
              </a:rPr>
              <a:t>- </a:t>
            </a:r>
            <a:r>
              <a:rPr lang="en-US" sz="900" dirty="0">
                <a:solidFill>
                  <a:srgbClr val="5A5A5A"/>
                </a:solidFill>
                <a:latin typeface="Arial" pitchFamily="34" charset="0"/>
                <a:ea typeface="Arial" pitchFamily="34" charset="-122"/>
                <a:cs typeface="Arial" pitchFamily="34" charset="-120"/>
              </a:rPr>
              <a:t>Antiretroviral medication taken before potential HIV exposure</a:t>
            </a:r>
            <a:endParaRPr lang="en-US" sz="900" dirty="0"/>
          </a:p>
          <a:p>
            <a:pPr marL="0" indent="0">
              <a:buNone/>
            </a:pPr>
            <a:r>
              <a:rPr lang="en-US" sz="900" dirty="0">
                <a:solidFill>
                  <a:srgbClr val="000000"/>
                </a:solidFill>
                <a:latin typeface="Arial" pitchFamily="34" charset="0"/>
                <a:ea typeface="Arial" pitchFamily="34" charset="-122"/>
                <a:cs typeface="Arial" pitchFamily="34" charset="-120"/>
              </a:rPr>
              <a:t> </a:t>
            </a:r>
            <a:endParaRPr lang="en-US" sz="900" dirty="0"/>
          </a:p>
          <a:p>
            <a:pPr marL="0" indent="0">
              <a:buNone/>
            </a:pPr>
            <a:r>
              <a:rPr lang="en-US" sz="900" b="1" dirty="0">
                <a:solidFill>
                  <a:srgbClr val="C8102E"/>
                </a:solidFill>
                <a:latin typeface="Arial" pitchFamily="34" charset="0"/>
                <a:ea typeface="Arial" pitchFamily="34" charset="-122"/>
                <a:cs typeface="Arial" pitchFamily="34" charset="-120"/>
              </a:rPr>
              <a:t>- </a:t>
            </a:r>
            <a:r>
              <a:rPr lang="en-US" sz="900" dirty="0">
                <a:solidFill>
                  <a:srgbClr val="5A5A5A"/>
                </a:solidFill>
                <a:latin typeface="Arial" pitchFamily="34" charset="0"/>
                <a:ea typeface="Arial" pitchFamily="34" charset="-122"/>
                <a:cs typeface="Arial" pitchFamily="34" charset="-120"/>
              </a:rPr>
              <a:t>Prevents HIV from establishing infection in the body</a:t>
            </a:r>
            <a:endParaRPr lang="en-US" sz="900" dirty="0"/>
          </a:p>
          <a:p>
            <a:pPr marL="0" indent="0">
              <a:buNone/>
            </a:pPr>
            <a:r>
              <a:rPr lang="en-US" sz="900" dirty="0">
                <a:solidFill>
                  <a:srgbClr val="000000"/>
                </a:solidFill>
                <a:latin typeface="Arial" pitchFamily="34" charset="0"/>
                <a:ea typeface="Arial" pitchFamily="34" charset="-122"/>
                <a:cs typeface="Arial" pitchFamily="34" charset="-120"/>
              </a:rPr>
              <a:t> </a:t>
            </a:r>
            <a:endParaRPr lang="en-US" sz="900" dirty="0"/>
          </a:p>
          <a:p>
            <a:pPr marL="0" indent="0">
              <a:buNone/>
            </a:pPr>
            <a:r>
              <a:rPr lang="en-US" sz="900" b="1" dirty="0">
                <a:solidFill>
                  <a:srgbClr val="C8102E"/>
                </a:solidFill>
                <a:latin typeface="Arial" pitchFamily="34" charset="0"/>
                <a:ea typeface="Arial" pitchFamily="34" charset="-122"/>
                <a:cs typeface="Arial" pitchFamily="34" charset="-120"/>
              </a:rPr>
              <a:t>- </a:t>
            </a:r>
            <a:r>
              <a:rPr lang="en-US" sz="900" dirty="0">
                <a:solidFill>
                  <a:srgbClr val="5A5A5A"/>
                </a:solidFill>
                <a:latin typeface="Arial" pitchFamily="34" charset="0"/>
                <a:ea typeface="Arial" pitchFamily="34" charset="-122"/>
                <a:cs typeface="Arial" pitchFamily="34" charset="-120"/>
              </a:rPr>
              <a:t>Evidence-based strategy for populations at heightened risk</a:t>
            </a:r>
            <a:endParaRPr lang="en-US" sz="900" dirty="0"/>
          </a:p>
        </p:txBody>
      </p:sp>
      <p:sp>
        <p:nvSpPr>
          <p:cNvPr id="14" name="Shape 12"/>
          <p:cNvSpPr/>
          <p:nvPr/>
        </p:nvSpPr>
        <p:spPr>
          <a:xfrm>
            <a:off x="4133088" y="2127504"/>
            <a:ext cx="4846320" cy="0"/>
          </a:xfrm>
          <a:prstGeom prst="line">
            <a:avLst/>
          </a:prstGeom>
          <a:noFill/>
          <a:ln w="6350">
            <a:solidFill>
              <a:srgbClr val="D0D0D0"/>
            </a:solidFill>
            <a:prstDash val="solid"/>
          </a:ln>
        </p:spPr>
        <p:txBody>
          <a:bodyPr/>
          <a:lstStyle/>
          <a:p>
            <a:endParaRPr lang="en-ZA"/>
          </a:p>
        </p:txBody>
      </p:sp>
      <p:sp>
        <p:nvSpPr>
          <p:cNvPr id="15" name="Shape 13"/>
          <p:cNvSpPr/>
          <p:nvPr/>
        </p:nvSpPr>
        <p:spPr>
          <a:xfrm>
            <a:off x="4123944" y="2045208"/>
            <a:ext cx="82296" cy="164592"/>
          </a:xfrm>
          <a:prstGeom prst="ellipse">
            <a:avLst/>
          </a:prstGeom>
          <a:solidFill>
            <a:srgbClr val="C8102E"/>
          </a:solidFill>
          <a:ln w="12700">
            <a:solidFill>
              <a:srgbClr val="C8102E"/>
            </a:solidFill>
            <a:prstDash val="solid"/>
          </a:ln>
        </p:spPr>
        <p:txBody>
          <a:bodyPr/>
          <a:lstStyle/>
          <a:p>
            <a:endParaRPr lang="en-ZA"/>
          </a:p>
        </p:txBody>
      </p:sp>
      <p:sp>
        <p:nvSpPr>
          <p:cNvPr id="16" name="Shape 14"/>
          <p:cNvSpPr/>
          <p:nvPr/>
        </p:nvSpPr>
        <p:spPr>
          <a:xfrm>
            <a:off x="4133088" y="2127504"/>
            <a:ext cx="4846320" cy="1322832"/>
          </a:xfrm>
          <a:prstGeom prst="rect">
            <a:avLst/>
          </a:prstGeom>
          <a:solidFill>
            <a:srgbClr val="F2F2F2"/>
          </a:solidFill>
          <a:ln w="12700">
            <a:solidFill>
              <a:srgbClr val="F2F2F2"/>
            </a:solidFill>
            <a:prstDash val="solid"/>
          </a:ln>
        </p:spPr>
        <p:txBody>
          <a:bodyPr/>
          <a:lstStyle/>
          <a:p>
            <a:endParaRPr lang="en-ZA"/>
          </a:p>
        </p:txBody>
      </p:sp>
      <p:sp>
        <p:nvSpPr>
          <p:cNvPr id="17" name="Shape 15"/>
          <p:cNvSpPr/>
          <p:nvPr/>
        </p:nvSpPr>
        <p:spPr>
          <a:xfrm>
            <a:off x="4133088" y="2127504"/>
            <a:ext cx="64008" cy="1322832"/>
          </a:xfrm>
          <a:prstGeom prst="rect">
            <a:avLst/>
          </a:prstGeom>
          <a:solidFill>
            <a:srgbClr val="C45C6E"/>
          </a:solidFill>
          <a:ln w="12700">
            <a:solidFill>
              <a:srgbClr val="C45C6E"/>
            </a:solidFill>
            <a:prstDash val="solid"/>
          </a:ln>
        </p:spPr>
        <p:txBody>
          <a:bodyPr/>
          <a:lstStyle/>
          <a:p>
            <a:endParaRPr lang="en-ZA"/>
          </a:p>
        </p:txBody>
      </p:sp>
      <p:sp>
        <p:nvSpPr>
          <p:cNvPr id="18" name="Shape 16"/>
          <p:cNvSpPr/>
          <p:nvPr/>
        </p:nvSpPr>
        <p:spPr>
          <a:xfrm>
            <a:off x="4261104" y="2237232"/>
            <a:ext cx="4645152" cy="201168"/>
          </a:xfrm>
          <a:prstGeom prst="rect">
            <a:avLst/>
          </a:prstGeom>
          <a:solidFill>
            <a:srgbClr val="C45C6E"/>
          </a:solidFill>
          <a:ln w="12700">
            <a:solidFill>
              <a:srgbClr val="C45C6E"/>
            </a:solidFill>
            <a:prstDash val="solid"/>
          </a:ln>
        </p:spPr>
        <p:txBody>
          <a:bodyPr/>
          <a:lstStyle/>
          <a:p>
            <a:endParaRPr lang="en-ZA"/>
          </a:p>
        </p:txBody>
      </p:sp>
      <p:sp>
        <p:nvSpPr>
          <p:cNvPr id="19" name="Text 17"/>
          <p:cNvSpPr/>
          <p:nvPr/>
        </p:nvSpPr>
        <p:spPr>
          <a:xfrm>
            <a:off x="4261104" y="2237232"/>
            <a:ext cx="4645152" cy="201168"/>
          </a:xfrm>
          <a:prstGeom prst="rect">
            <a:avLst/>
          </a:prstGeom>
          <a:noFill/>
          <a:ln/>
        </p:spPr>
        <p:txBody>
          <a:bodyPr wrap="square" lIns="0" tIns="0" rIns="0" bIns="0" rtlCol="0" anchor="ctr"/>
          <a:lstStyle/>
          <a:p>
            <a:pPr marL="0" indent="0" algn="l">
              <a:buNone/>
            </a:pPr>
            <a:r>
              <a:rPr lang="en-US" sz="750" b="1" kern="0" spc="50" dirty="0">
                <a:solidFill>
                  <a:srgbClr val="FFFFFF"/>
                </a:solidFill>
                <a:latin typeface="Arial" pitchFamily="34" charset="0"/>
                <a:ea typeface="Arial" pitchFamily="34" charset="-122"/>
                <a:cs typeface="Arial" pitchFamily="34" charset="-120"/>
              </a:rPr>
              <a:t>ORAL PrEP (TDF/FTC): THE CHALLENGE</a:t>
            </a:r>
            <a:endParaRPr lang="en-US" sz="750" dirty="0"/>
          </a:p>
        </p:txBody>
      </p:sp>
      <p:sp>
        <p:nvSpPr>
          <p:cNvPr id="20" name="Text 18"/>
          <p:cNvSpPr/>
          <p:nvPr/>
        </p:nvSpPr>
        <p:spPr>
          <a:xfrm>
            <a:off x="4261104" y="2474976"/>
            <a:ext cx="4645152" cy="256032"/>
          </a:xfrm>
          <a:prstGeom prst="rect">
            <a:avLst/>
          </a:prstGeom>
          <a:noFill/>
          <a:ln/>
        </p:spPr>
        <p:txBody>
          <a:bodyPr wrap="square" lIns="0" tIns="0" rIns="0" bIns="0" rtlCol="0" anchor="ctr"/>
          <a:lstStyle/>
          <a:p>
            <a:pPr marL="0" indent="0">
              <a:buNone/>
            </a:pPr>
            <a:r>
              <a:rPr lang="en-US" sz="1100" b="1" dirty="0">
                <a:solidFill>
                  <a:srgbClr val="2B2B2B"/>
                </a:solidFill>
                <a:latin typeface="Arial" pitchFamily="34" charset="0"/>
                <a:ea typeface="Arial" pitchFamily="34" charset="-122"/>
                <a:cs typeface="Arial" pitchFamily="34" charset="-120"/>
              </a:rPr>
              <a:t>Adherence-Dependent Efficacy</a:t>
            </a:r>
            <a:endParaRPr lang="en-US" sz="1100" dirty="0"/>
          </a:p>
        </p:txBody>
      </p:sp>
      <p:sp>
        <p:nvSpPr>
          <p:cNvPr id="21" name="Text 19"/>
          <p:cNvSpPr/>
          <p:nvPr/>
        </p:nvSpPr>
        <p:spPr>
          <a:xfrm>
            <a:off x="4261104" y="2767584"/>
            <a:ext cx="4626864" cy="682752"/>
          </a:xfrm>
          <a:prstGeom prst="rect">
            <a:avLst/>
          </a:prstGeom>
          <a:noFill/>
          <a:ln/>
        </p:spPr>
        <p:txBody>
          <a:bodyPr wrap="square" lIns="0" tIns="0" rIns="0" bIns="0" rtlCol="0" anchor="t"/>
          <a:lstStyle/>
          <a:p>
            <a:pPr marL="0" indent="0">
              <a:buNone/>
            </a:pPr>
            <a:r>
              <a:rPr lang="en-US" sz="900" b="1" dirty="0">
                <a:solidFill>
                  <a:srgbClr val="C45C6E"/>
                </a:solidFill>
                <a:latin typeface="Arial" pitchFamily="34" charset="0"/>
                <a:ea typeface="Arial" pitchFamily="34" charset="-122"/>
                <a:cs typeface="Arial" pitchFamily="34" charset="-120"/>
              </a:rPr>
              <a:t>- </a:t>
            </a:r>
            <a:r>
              <a:rPr lang="en-US" sz="900" dirty="0">
                <a:solidFill>
                  <a:srgbClr val="5A5A5A"/>
                </a:solidFill>
                <a:latin typeface="Arial" pitchFamily="34" charset="0"/>
                <a:ea typeface="Arial" pitchFamily="34" charset="-122"/>
                <a:cs typeface="Arial" pitchFamily="34" charset="-120"/>
              </a:rPr>
              <a:t>Daily pill burden demands strict, uninterrupted adherence</a:t>
            </a:r>
            <a:endParaRPr lang="en-US" sz="900" dirty="0"/>
          </a:p>
          <a:p>
            <a:pPr marL="0" indent="0">
              <a:buNone/>
            </a:pPr>
            <a:r>
              <a:rPr lang="en-US" sz="900" dirty="0">
                <a:solidFill>
                  <a:srgbClr val="000000"/>
                </a:solidFill>
                <a:latin typeface="Arial" pitchFamily="34" charset="0"/>
                <a:ea typeface="Arial" pitchFamily="34" charset="-122"/>
                <a:cs typeface="Arial" pitchFamily="34" charset="-120"/>
              </a:rPr>
              <a:t> </a:t>
            </a:r>
            <a:endParaRPr lang="en-US" sz="900" dirty="0"/>
          </a:p>
          <a:p>
            <a:pPr marL="0" indent="0">
              <a:buNone/>
            </a:pPr>
            <a:r>
              <a:rPr lang="en-US" sz="900" b="1" dirty="0">
                <a:solidFill>
                  <a:srgbClr val="C45C6E"/>
                </a:solidFill>
                <a:latin typeface="Arial" pitchFamily="34" charset="0"/>
                <a:ea typeface="Arial" pitchFamily="34" charset="-122"/>
                <a:cs typeface="Arial" pitchFamily="34" charset="-120"/>
              </a:rPr>
              <a:t>- </a:t>
            </a:r>
            <a:r>
              <a:rPr lang="en-US" sz="900" dirty="0">
                <a:solidFill>
                  <a:srgbClr val="5A5A5A"/>
                </a:solidFill>
                <a:latin typeface="Arial" pitchFamily="34" charset="0"/>
                <a:ea typeface="Arial" pitchFamily="34" charset="-122"/>
                <a:cs typeface="Arial" pitchFamily="34" charset="-120"/>
              </a:rPr>
              <a:t>Visible pill bottle: stigma and disclosure risk for key populations</a:t>
            </a:r>
            <a:endParaRPr lang="en-US" sz="900" dirty="0"/>
          </a:p>
          <a:p>
            <a:pPr marL="0" indent="0">
              <a:buNone/>
            </a:pPr>
            <a:r>
              <a:rPr lang="en-US" sz="900" dirty="0">
                <a:solidFill>
                  <a:srgbClr val="000000"/>
                </a:solidFill>
                <a:latin typeface="Arial" pitchFamily="34" charset="0"/>
                <a:ea typeface="Arial" pitchFamily="34" charset="-122"/>
                <a:cs typeface="Arial" pitchFamily="34" charset="-120"/>
              </a:rPr>
              <a:t> </a:t>
            </a:r>
            <a:endParaRPr lang="en-US" sz="900" dirty="0"/>
          </a:p>
          <a:p>
            <a:pPr marL="0" indent="0">
              <a:buNone/>
            </a:pPr>
            <a:r>
              <a:rPr lang="en-US" sz="900" b="1" dirty="0">
                <a:solidFill>
                  <a:srgbClr val="C45C6E"/>
                </a:solidFill>
                <a:latin typeface="Arial" pitchFamily="34" charset="0"/>
                <a:ea typeface="Arial" pitchFamily="34" charset="-122"/>
                <a:cs typeface="Arial" pitchFamily="34" charset="-120"/>
              </a:rPr>
              <a:t>- </a:t>
            </a:r>
            <a:r>
              <a:rPr lang="en-US" sz="900" dirty="0">
                <a:solidFill>
                  <a:srgbClr val="5A5A5A"/>
                </a:solidFill>
                <a:latin typeface="Arial" pitchFamily="34" charset="0"/>
                <a:ea typeface="Arial" pitchFamily="34" charset="-122"/>
                <a:cs typeface="Arial" pitchFamily="34" charset="-120"/>
              </a:rPr>
              <a:t>Missed doses create real-world protection gaps</a:t>
            </a:r>
            <a:endParaRPr lang="en-US" sz="900" dirty="0"/>
          </a:p>
        </p:txBody>
      </p:sp>
      <p:sp>
        <p:nvSpPr>
          <p:cNvPr id="22" name="Shape 20"/>
          <p:cNvSpPr/>
          <p:nvPr/>
        </p:nvSpPr>
        <p:spPr>
          <a:xfrm>
            <a:off x="4133088" y="3450336"/>
            <a:ext cx="4846320" cy="0"/>
          </a:xfrm>
          <a:prstGeom prst="line">
            <a:avLst/>
          </a:prstGeom>
          <a:noFill/>
          <a:ln w="6350">
            <a:solidFill>
              <a:srgbClr val="D0D0D0"/>
            </a:solidFill>
            <a:prstDash val="solid"/>
          </a:ln>
        </p:spPr>
        <p:txBody>
          <a:bodyPr/>
          <a:lstStyle/>
          <a:p>
            <a:endParaRPr lang="en-ZA"/>
          </a:p>
        </p:txBody>
      </p:sp>
      <p:sp>
        <p:nvSpPr>
          <p:cNvPr id="23" name="Shape 21"/>
          <p:cNvSpPr/>
          <p:nvPr/>
        </p:nvSpPr>
        <p:spPr>
          <a:xfrm>
            <a:off x="4123944" y="3368040"/>
            <a:ext cx="82296" cy="164592"/>
          </a:xfrm>
          <a:prstGeom prst="ellipse">
            <a:avLst/>
          </a:prstGeom>
          <a:solidFill>
            <a:srgbClr val="C8102E"/>
          </a:solidFill>
          <a:ln w="12700">
            <a:solidFill>
              <a:srgbClr val="C8102E"/>
            </a:solidFill>
            <a:prstDash val="solid"/>
          </a:ln>
        </p:spPr>
        <p:txBody>
          <a:bodyPr/>
          <a:lstStyle/>
          <a:p>
            <a:endParaRPr lang="en-ZA"/>
          </a:p>
        </p:txBody>
      </p:sp>
      <p:sp>
        <p:nvSpPr>
          <p:cNvPr id="24" name="Shape 22"/>
          <p:cNvSpPr/>
          <p:nvPr/>
        </p:nvSpPr>
        <p:spPr>
          <a:xfrm>
            <a:off x="4133088" y="3450336"/>
            <a:ext cx="4846320" cy="1322832"/>
          </a:xfrm>
          <a:prstGeom prst="rect">
            <a:avLst/>
          </a:prstGeom>
          <a:solidFill>
            <a:srgbClr val="F2F2F2"/>
          </a:solidFill>
          <a:ln w="12700">
            <a:solidFill>
              <a:srgbClr val="F2F2F2"/>
            </a:solidFill>
            <a:prstDash val="solid"/>
          </a:ln>
        </p:spPr>
        <p:txBody>
          <a:bodyPr/>
          <a:lstStyle/>
          <a:p>
            <a:endParaRPr lang="en-ZA"/>
          </a:p>
        </p:txBody>
      </p:sp>
      <p:sp>
        <p:nvSpPr>
          <p:cNvPr id="25" name="Shape 23"/>
          <p:cNvSpPr/>
          <p:nvPr/>
        </p:nvSpPr>
        <p:spPr>
          <a:xfrm>
            <a:off x="4133088" y="3450336"/>
            <a:ext cx="64008" cy="1322832"/>
          </a:xfrm>
          <a:prstGeom prst="rect">
            <a:avLst/>
          </a:prstGeom>
          <a:solidFill>
            <a:srgbClr val="C8102E"/>
          </a:solidFill>
          <a:ln w="12700">
            <a:solidFill>
              <a:srgbClr val="C8102E"/>
            </a:solidFill>
            <a:prstDash val="solid"/>
          </a:ln>
        </p:spPr>
        <p:txBody>
          <a:bodyPr/>
          <a:lstStyle/>
          <a:p>
            <a:endParaRPr lang="en-ZA"/>
          </a:p>
        </p:txBody>
      </p:sp>
      <p:sp>
        <p:nvSpPr>
          <p:cNvPr id="26" name="Shape 24"/>
          <p:cNvSpPr/>
          <p:nvPr/>
        </p:nvSpPr>
        <p:spPr>
          <a:xfrm>
            <a:off x="4261104" y="3560064"/>
            <a:ext cx="4645152" cy="201168"/>
          </a:xfrm>
          <a:prstGeom prst="rect">
            <a:avLst/>
          </a:prstGeom>
          <a:solidFill>
            <a:srgbClr val="C8102E"/>
          </a:solidFill>
          <a:ln w="12700">
            <a:solidFill>
              <a:srgbClr val="C8102E"/>
            </a:solidFill>
            <a:prstDash val="solid"/>
          </a:ln>
        </p:spPr>
        <p:txBody>
          <a:bodyPr/>
          <a:lstStyle/>
          <a:p>
            <a:endParaRPr lang="en-ZA"/>
          </a:p>
        </p:txBody>
      </p:sp>
      <p:sp>
        <p:nvSpPr>
          <p:cNvPr id="27" name="Text 25"/>
          <p:cNvSpPr/>
          <p:nvPr/>
        </p:nvSpPr>
        <p:spPr>
          <a:xfrm>
            <a:off x="4261104" y="3560064"/>
            <a:ext cx="4645152" cy="201168"/>
          </a:xfrm>
          <a:prstGeom prst="rect">
            <a:avLst/>
          </a:prstGeom>
          <a:noFill/>
          <a:ln/>
        </p:spPr>
        <p:txBody>
          <a:bodyPr wrap="square" lIns="0" tIns="0" rIns="0" bIns="0" rtlCol="0" anchor="ctr"/>
          <a:lstStyle/>
          <a:p>
            <a:pPr marL="0" indent="0" algn="l">
              <a:buNone/>
            </a:pPr>
            <a:r>
              <a:rPr lang="en-US" sz="750" b="1" kern="0" spc="50" dirty="0">
                <a:solidFill>
                  <a:srgbClr val="FFFFFF"/>
                </a:solidFill>
                <a:latin typeface="Arial" pitchFamily="34" charset="0"/>
                <a:ea typeface="Arial" pitchFamily="34" charset="-122"/>
                <a:cs typeface="Arial" pitchFamily="34" charset="-120"/>
              </a:rPr>
              <a:t>LONG-ACTING PrEP: NEW OPTIONS</a:t>
            </a:r>
            <a:endParaRPr lang="en-US" sz="750" dirty="0"/>
          </a:p>
        </p:txBody>
      </p:sp>
      <p:sp>
        <p:nvSpPr>
          <p:cNvPr id="28" name="Text 26"/>
          <p:cNvSpPr/>
          <p:nvPr/>
        </p:nvSpPr>
        <p:spPr>
          <a:xfrm>
            <a:off x="4261104" y="3797808"/>
            <a:ext cx="4645152" cy="256032"/>
          </a:xfrm>
          <a:prstGeom prst="rect">
            <a:avLst/>
          </a:prstGeom>
          <a:noFill/>
          <a:ln/>
        </p:spPr>
        <p:txBody>
          <a:bodyPr wrap="square" lIns="0" tIns="0" rIns="0" bIns="0" rtlCol="0" anchor="ctr"/>
          <a:lstStyle/>
          <a:p>
            <a:pPr marL="0" indent="0">
              <a:buNone/>
            </a:pPr>
            <a:r>
              <a:rPr lang="en-US" sz="1100" b="1" dirty="0">
                <a:solidFill>
                  <a:srgbClr val="2B2B2B"/>
                </a:solidFill>
                <a:latin typeface="Arial" pitchFamily="34" charset="0"/>
                <a:ea typeface="Arial" pitchFamily="34" charset="-122"/>
                <a:cs typeface="Arial" pitchFamily="34" charset="-120"/>
              </a:rPr>
              <a:t>Beyond the Pill: Two Approved Modalities</a:t>
            </a:r>
            <a:endParaRPr lang="en-US" sz="1100" dirty="0"/>
          </a:p>
        </p:txBody>
      </p:sp>
      <p:sp>
        <p:nvSpPr>
          <p:cNvPr id="29" name="Text 27"/>
          <p:cNvSpPr/>
          <p:nvPr/>
        </p:nvSpPr>
        <p:spPr>
          <a:xfrm>
            <a:off x="4261104" y="4090416"/>
            <a:ext cx="4626864" cy="353568"/>
          </a:xfrm>
          <a:prstGeom prst="rect">
            <a:avLst/>
          </a:prstGeom>
          <a:noFill/>
          <a:ln/>
        </p:spPr>
        <p:txBody>
          <a:bodyPr wrap="square" lIns="0" tIns="0" rIns="0" bIns="0" rtlCol="0" anchor="t"/>
          <a:lstStyle/>
          <a:p>
            <a:pPr marL="0" indent="0">
              <a:buNone/>
            </a:pPr>
            <a:r>
              <a:rPr lang="en-US" sz="850" b="1" dirty="0">
                <a:solidFill>
                  <a:srgbClr val="C8102E"/>
                </a:solidFill>
                <a:latin typeface="Arial" pitchFamily="34" charset="0"/>
                <a:ea typeface="Arial" pitchFamily="34" charset="-122"/>
                <a:cs typeface="Arial" pitchFamily="34" charset="-120"/>
              </a:rPr>
              <a:t>- </a:t>
            </a:r>
            <a:r>
              <a:rPr lang="en-US" sz="850" dirty="0">
                <a:solidFill>
                  <a:srgbClr val="5A5A5A"/>
                </a:solidFill>
                <a:latin typeface="Arial" pitchFamily="34" charset="0"/>
                <a:ea typeface="Arial" pitchFamily="34" charset="-122"/>
                <a:cs typeface="Arial" pitchFamily="34" charset="-120"/>
              </a:rPr>
              <a:t>CAB-LA (cabotegravir): bimonthly injection: adherence-independent, discreet</a:t>
            </a:r>
            <a:endParaRPr lang="en-US" sz="850" dirty="0"/>
          </a:p>
          <a:p>
            <a:pPr marL="0" indent="0">
              <a:buNone/>
            </a:pPr>
            <a:r>
              <a:rPr lang="en-US" sz="850" dirty="0">
                <a:solidFill>
                  <a:srgbClr val="000000"/>
                </a:solidFill>
                <a:latin typeface="Arial" pitchFamily="34" charset="0"/>
                <a:ea typeface="Arial" pitchFamily="34" charset="-122"/>
                <a:cs typeface="Arial" pitchFamily="34" charset="-120"/>
              </a:rPr>
              <a:t> </a:t>
            </a:r>
            <a:endParaRPr lang="en-US" sz="850" dirty="0"/>
          </a:p>
          <a:p>
            <a:pPr marL="0" indent="0">
              <a:buNone/>
            </a:pPr>
            <a:r>
              <a:rPr lang="en-US" sz="850" b="1" dirty="0">
                <a:solidFill>
                  <a:srgbClr val="C8102E"/>
                </a:solidFill>
                <a:latin typeface="Arial" pitchFamily="34" charset="0"/>
                <a:ea typeface="Arial" pitchFamily="34" charset="-122"/>
                <a:cs typeface="Arial" pitchFamily="34" charset="-120"/>
              </a:rPr>
              <a:t>- </a:t>
            </a:r>
            <a:r>
              <a:rPr lang="en-US" sz="850" dirty="0">
                <a:solidFill>
                  <a:srgbClr val="5A5A5A"/>
                </a:solidFill>
                <a:latin typeface="Arial" pitchFamily="34" charset="0"/>
                <a:ea typeface="Arial" pitchFamily="34" charset="-122"/>
                <a:cs typeface="Arial" pitchFamily="34" charset="-120"/>
              </a:rPr>
              <a:t>Dapivirine vaginal ring: monthly insert, user-controlled, private</a:t>
            </a:r>
            <a:endParaRPr lang="en-US" sz="850" dirty="0"/>
          </a:p>
        </p:txBody>
      </p:sp>
      <p:sp>
        <p:nvSpPr>
          <p:cNvPr id="30" name="Shape 28"/>
          <p:cNvSpPr/>
          <p:nvPr/>
        </p:nvSpPr>
        <p:spPr>
          <a:xfrm>
            <a:off x="4197096" y="4498848"/>
            <a:ext cx="4718304" cy="274320"/>
          </a:xfrm>
          <a:prstGeom prst="rect">
            <a:avLst/>
          </a:prstGeom>
          <a:solidFill>
            <a:srgbClr val="C8102E"/>
          </a:solidFill>
          <a:ln w="12700">
            <a:solidFill>
              <a:srgbClr val="C8102E"/>
            </a:solidFill>
            <a:prstDash val="solid"/>
          </a:ln>
        </p:spPr>
        <p:txBody>
          <a:bodyPr/>
          <a:lstStyle/>
          <a:p>
            <a:endParaRPr lang="en-ZA"/>
          </a:p>
        </p:txBody>
      </p:sp>
      <p:sp>
        <p:nvSpPr>
          <p:cNvPr id="31" name="Text 29"/>
          <p:cNvSpPr/>
          <p:nvPr/>
        </p:nvSpPr>
        <p:spPr>
          <a:xfrm>
            <a:off x="4297680" y="4498848"/>
            <a:ext cx="4590288" cy="274320"/>
          </a:xfrm>
          <a:prstGeom prst="rect">
            <a:avLst/>
          </a:prstGeom>
          <a:noFill/>
          <a:ln/>
        </p:spPr>
        <p:txBody>
          <a:bodyPr wrap="square" lIns="0" tIns="0" rIns="0" bIns="0" rtlCol="0" anchor="ctr"/>
          <a:lstStyle/>
          <a:p>
            <a:pPr marL="0" indent="0" algn="l">
              <a:buNone/>
            </a:pPr>
            <a:r>
              <a:rPr lang="en-US" sz="850" dirty="0">
                <a:solidFill>
                  <a:srgbClr val="F8C8CE"/>
                </a:solidFill>
                <a:latin typeface="Arial" pitchFamily="34" charset="0"/>
                <a:ea typeface="Arial" pitchFamily="34" charset="-122"/>
                <a:cs typeface="Arial" pitchFamily="34" charset="-120"/>
              </a:rPr>
              <a:t>Both modalities WHO-prequalified and recommended for key populations at substantial HIV risk</a:t>
            </a:r>
            <a:endParaRPr lang="en-US" sz="850" dirty="0"/>
          </a:p>
        </p:txBody>
      </p:sp>
      <p:sp>
        <p:nvSpPr>
          <p:cNvPr id="32" name="Shape 30"/>
          <p:cNvSpPr/>
          <p:nvPr/>
        </p:nvSpPr>
        <p:spPr>
          <a:xfrm>
            <a:off x="8979408" y="804672"/>
            <a:ext cx="0" cy="3968496"/>
          </a:xfrm>
          <a:prstGeom prst="line">
            <a:avLst/>
          </a:prstGeom>
          <a:noFill/>
          <a:ln w="6350">
            <a:solidFill>
              <a:srgbClr val="D0D0D0"/>
            </a:solidFill>
            <a:prstDash val="solid"/>
          </a:ln>
        </p:spPr>
        <p:txBody>
          <a:bodyPr/>
          <a:lstStyle/>
          <a:p>
            <a:endParaRPr lang="en-ZA"/>
          </a:p>
        </p:txBody>
      </p:sp>
      <p:sp>
        <p:nvSpPr>
          <p:cNvPr id="33" name="Shape 31"/>
          <p:cNvSpPr/>
          <p:nvPr/>
        </p:nvSpPr>
        <p:spPr>
          <a:xfrm>
            <a:off x="164592" y="4892040"/>
            <a:ext cx="8814816" cy="0"/>
          </a:xfrm>
          <a:prstGeom prst="line">
            <a:avLst/>
          </a:prstGeom>
          <a:noFill/>
          <a:ln w="6350">
            <a:solidFill>
              <a:srgbClr val="D0D0D0"/>
            </a:solidFill>
            <a:prstDash val="solid"/>
          </a:ln>
        </p:spPr>
        <p:txBody>
          <a:bodyPr/>
          <a:lstStyle/>
          <a:p>
            <a:endParaRPr lang="en-ZA"/>
          </a:p>
        </p:txBody>
      </p:sp>
      <p:sp>
        <p:nvSpPr>
          <p:cNvPr id="34" name="Text 32"/>
          <p:cNvSpPr/>
          <p:nvPr/>
        </p:nvSpPr>
        <p:spPr>
          <a:xfrm>
            <a:off x="164592" y="4919472"/>
            <a:ext cx="7315200"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CAB-LA Choice Study  .  Beira, Mozambique  .  MSF Scientific Day 2026</a:t>
            </a:r>
            <a:endParaRPr lang="en-US" sz="750" dirty="0"/>
          </a:p>
        </p:txBody>
      </p:sp>
      <p:sp>
        <p:nvSpPr>
          <p:cNvPr id="35" name="Text 33"/>
          <p:cNvSpPr/>
          <p:nvPr/>
        </p:nvSpPr>
        <p:spPr>
          <a:xfrm>
            <a:off x="7479792" y="4919472"/>
            <a:ext cx="1499616" cy="182880"/>
          </a:xfrm>
          <a:prstGeom prst="rect">
            <a:avLst/>
          </a:prstGeom>
          <a:noFill/>
          <a:ln/>
        </p:spPr>
        <p:txBody>
          <a:bodyPr wrap="square" lIns="0" tIns="0" rIns="0" bIns="0" rtlCol="0" anchor="ctr"/>
          <a:lstStyle/>
          <a:p>
            <a:pPr marL="0" indent="0" algn="r">
              <a:buNone/>
            </a:pPr>
            <a:r>
              <a:rPr lang="en-US" sz="750" dirty="0">
                <a:solidFill>
                  <a:srgbClr val="999999"/>
                </a:solidFill>
                <a:latin typeface="Arial" pitchFamily="34" charset="0"/>
                <a:ea typeface="Arial" pitchFamily="34" charset="-122"/>
                <a:cs typeface="Arial" pitchFamily="34" charset="-120"/>
              </a:rPr>
              <a:t>A. Flores et al.</a:t>
            </a:r>
            <a:endParaRPr lang="en-US" sz="750" dirty="0"/>
          </a:p>
        </p:txBody>
      </p:sp>
      <p:pic>
        <p:nvPicPr>
          <p:cNvPr id="37" name="Picture 36">
            <a:extLst>
              <a:ext uri="{FF2B5EF4-FFF2-40B4-BE49-F238E27FC236}">
                <a16:creationId xmlns:a16="http://schemas.microsoft.com/office/drawing/2014/main" id="{FA242CD7-6289-4D11-B23A-8BDE4664E219}"/>
              </a:ext>
            </a:extLst>
          </p:cNvPr>
          <p:cNvPicPr>
            <a:picLocks noChangeAspect="1"/>
          </p:cNvPicPr>
          <p:nvPr/>
        </p:nvPicPr>
        <p:blipFill>
          <a:blip r:embed="rId3"/>
          <a:stretch>
            <a:fillRect/>
          </a:stretch>
        </p:blipFill>
        <p:spPr>
          <a:xfrm>
            <a:off x="108213" y="1739365"/>
            <a:ext cx="3861797" cy="217226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Background</a:t>
            </a:r>
            <a:endParaRPr lang="en-US" sz="2800" dirty="0"/>
          </a:p>
        </p:txBody>
      </p:sp>
      <p:sp>
        <p:nvSpPr>
          <p:cNvPr id="4" name="Shape 2"/>
          <p:cNvSpPr/>
          <p:nvPr/>
        </p:nvSpPr>
        <p:spPr>
          <a:xfrm>
            <a:off x="502920" y="4727448"/>
            <a:ext cx="8138160" cy="0"/>
          </a:xfrm>
          <a:prstGeom prst="line">
            <a:avLst/>
          </a:prstGeom>
          <a:noFill/>
          <a:ln w="6350">
            <a:solidFill>
              <a:srgbClr val="D0D0D0"/>
            </a:solidFill>
            <a:prstDash val="solid"/>
          </a:ln>
        </p:spPr>
        <p:txBody>
          <a:bodyPr/>
          <a:lstStyle/>
          <a:p>
            <a:endParaRPr lang="en-ZA"/>
          </a:p>
        </p:txBody>
      </p:sp>
      <p:sp>
        <p:nvSpPr>
          <p:cNvPr id="7" name="Shape 5"/>
          <p:cNvSpPr/>
          <p:nvPr/>
        </p:nvSpPr>
        <p:spPr>
          <a:xfrm>
            <a:off x="502920" y="1014983"/>
            <a:ext cx="8138160" cy="3639312"/>
          </a:xfrm>
          <a:prstGeom prst="rect">
            <a:avLst/>
          </a:prstGeom>
          <a:solidFill>
            <a:srgbClr val="F2F2F2"/>
          </a:solidFill>
          <a:ln w="12700">
            <a:solidFill>
              <a:srgbClr val="F2F2F2"/>
            </a:solidFill>
            <a:prstDash val="solid"/>
          </a:ln>
        </p:spPr>
        <p:txBody>
          <a:bodyPr/>
          <a:lstStyle/>
          <a:p>
            <a:endParaRPr lang="en-ZA"/>
          </a:p>
        </p:txBody>
      </p:sp>
      <p:sp>
        <p:nvSpPr>
          <p:cNvPr id="8" name="Shape 6"/>
          <p:cNvSpPr/>
          <p:nvPr/>
        </p:nvSpPr>
        <p:spPr>
          <a:xfrm>
            <a:off x="502920" y="960120"/>
            <a:ext cx="64008" cy="3639312"/>
          </a:xfrm>
          <a:prstGeom prst="rect">
            <a:avLst/>
          </a:prstGeom>
          <a:solidFill>
            <a:srgbClr val="C8102E"/>
          </a:solidFill>
          <a:ln w="12700">
            <a:solidFill>
              <a:srgbClr val="C8102E"/>
            </a:solidFill>
            <a:prstDash val="solid"/>
          </a:ln>
        </p:spPr>
        <p:txBody>
          <a:bodyPr/>
          <a:lstStyle/>
          <a:p>
            <a:endParaRPr lang="en-ZA"/>
          </a:p>
        </p:txBody>
      </p:sp>
      <p:sp>
        <p:nvSpPr>
          <p:cNvPr id="9" name="Text 7"/>
          <p:cNvSpPr/>
          <p:nvPr/>
        </p:nvSpPr>
        <p:spPr>
          <a:xfrm>
            <a:off x="667512" y="1124712"/>
            <a:ext cx="7936992" cy="292608"/>
          </a:xfrm>
          <a:prstGeom prst="rect">
            <a:avLst/>
          </a:prstGeom>
          <a:noFill/>
          <a:ln/>
        </p:spPr>
        <p:txBody>
          <a:bodyPr wrap="square" rtlCol="0" anchor="ctr"/>
          <a:lstStyle/>
          <a:p>
            <a:pPr marL="0" indent="0">
              <a:buNone/>
            </a:pPr>
            <a:r>
              <a:rPr lang="en-US" sz="1400" b="1" dirty="0">
                <a:solidFill>
                  <a:srgbClr val="2B2B2B"/>
                </a:solidFill>
                <a:latin typeface="Arial" pitchFamily="34" charset="0"/>
                <a:ea typeface="Arial" pitchFamily="34" charset="-122"/>
                <a:cs typeface="Arial" pitchFamily="34" charset="-120"/>
              </a:rPr>
              <a:t>Setting &amp; Context</a:t>
            </a:r>
            <a:endParaRPr lang="en-US" sz="1400" dirty="0"/>
          </a:p>
        </p:txBody>
      </p:sp>
      <p:sp>
        <p:nvSpPr>
          <p:cNvPr id="10" name="Text 8"/>
          <p:cNvSpPr/>
          <p:nvPr/>
        </p:nvSpPr>
        <p:spPr>
          <a:xfrm>
            <a:off x="610616" y="1662198"/>
            <a:ext cx="5271008" cy="2980944"/>
          </a:xfrm>
          <a:prstGeom prst="rect">
            <a:avLst/>
          </a:prstGeom>
          <a:noFill/>
          <a:ln/>
        </p:spPr>
        <p:txBody>
          <a:bodyPr wrap="square" rtlCol="0" anchor="t"/>
          <a:lstStyle/>
          <a:p>
            <a:pPr marL="0" indent="0">
              <a:spcAft>
                <a:spcPts val="400"/>
              </a:spcAft>
              <a:buNone/>
            </a:pPr>
            <a:r>
              <a:rPr lang="en-US" sz="1100" b="1" dirty="0">
                <a:solidFill>
                  <a:srgbClr val="C8102E"/>
                </a:solidFill>
                <a:latin typeface="Arial" pitchFamily="34" charset="0"/>
                <a:ea typeface="Arial" pitchFamily="34" charset="-122"/>
                <a:cs typeface="Arial" pitchFamily="34" charset="-120"/>
              </a:rPr>
              <a:t>– </a:t>
            </a:r>
            <a:r>
              <a:rPr lang="en-US" sz="1200" b="1" dirty="0">
                <a:solidFill>
                  <a:srgbClr val="5A5A5A"/>
                </a:solidFill>
                <a:latin typeface="Arial" pitchFamily="34" charset="0"/>
                <a:ea typeface="Arial" pitchFamily="34" charset="-122"/>
                <a:cs typeface="Arial" pitchFamily="34" charset="-120"/>
              </a:rPr>
              <a:t>Setting: </a:t>
            </a:r>
            <a:r>
              <a:rPr lang="en-US" sz="1200" dirty="0">
                <a:solidFill>
                  <a:srgbClr val="5A5A5A"/>
                </a:solidFill>
                <a:latin typeface="Arial" pitchFamily="34" charset="0"/>
                <a:ea typeface="Arial" pitchFamily="34" charset="-122"/>
                <a:cs typeface="Arial" pitchFamily="34" charset="-120"/>
              </a:rPr>
              <a:t>Beira District, </a:t>
            </a:r>
            <a:r>
              <a:rPr lang="en-GB" sz="1200" dirty="0">
                <a:solidFill>
                  <a:srgbClr val="5A5A5A"/>
                </a:solidFill>
                <a:latin typeface="Arial" pitchFamily="34" charset="0"/>
                <a:ea typeface="Arial" pitchFamily="34" charset="-122"/>
                <a:cs typeface="Arial" pitchFamily="34" charset="-120"/>
              </a:rPr>
              <a:t>an urban, high‑HIV‑burden corridor city; MSF‑supported community clinics and outreach sites using a peer‑driven, (2014)</a:t>
            </a:r>
            <a:endParaRPr lang="en-US" sz="1200" dirty="0"/>
          </a:p>
          <a:p>
            <a:pPr marL="0" indent="0">
              <a:spcAft>
                <a:spcPts val="400"/>
              </a:spcAft>
              <a:buNone/>
            </a:pPr>
            <a:r>
              <a:rPr lang="en-US" sz="1200" b="1" dirty="0">
                <a:solidFill>
                  <a:srgbClr val="C8102E"/>
                </a:solidFill>
                <a:latin typeface="Arial" pitchFamily="34" charset="0"/>
                <a:ea typeface="Arial" pitchFamily="34" charset="-122"/>
                <a:cs typeface="Arial" pitchFamily="34" charset="-120"/>
              </a:rPr>
              <a:t>– </a:t>
            </a:r>
            <a:r>
              <a:rPr lang="en-US" sz="1200" b="1" dirty="0">
                <a:solidFill>
                  <a:srgbClr val="5A5A5A"/>
                </a:solidFill>
                <a:latin typeface="Arial" pitchFamily="34" charset="0"/>
                <a:ea typeface="Arial" pitchFamily="34" charset="-122"/>
                <a:cs typeface="Arial" pitchFamily="34" charset="-120"/>
              </a:rPr>
              <a:t>Epidemiological context: </a:t>
            </a:r>
          </a:p>
          <a:p>
            <a:r>
              <a:rPr lang="en-ZA" sz="1400" b="1" dirty="0">
                <a:solidFill>
                  <a:schemeClr val="tx1">
                    <a:lumMod val="85000"/>
                    <a:lumOff val="15000"/>
                  </a:schemeClr>
                </a:solidFill>
              </a:rPr>
              <a:t>Mozambique</a:t>
            </a:r>
            <a:endParaRPr lang="en-ZA" sz="1400" dirty="0">
              <a:solidFill>
                <a:schemeClr val="tx1">
                  <a:lumMod val="85000"/>
                  <a:lumOff val="15000"/>
                </a:schemeClr>
              </a:solidFill>
            </a:endParaRPr>
          </a:p>
          <a:p>
            <a:r>
              <a:rPr lang="en-ZA" sz="1400" dirty="0">
                <a:solidFill>
                  <a:schemeClr val="tx1">
                    <a:lumMod val="65000"/>
                    <a:lumOff val="35000"/>
                  </a:schemeClr>
                </a:solidFill>
              </a:rPr>
              <a:t>~2.1M people living with HIV | 12.5% national adult prevalence (INSIDA 2022)</a:t>
            </a:r>
          </a:p>
          <a:p>
            <a:r>
              <a:rPr lang="en-ZA" sz="1400" b="1" dirty="0" err="1">
                <a:solidFill>
                  <a:schemeClr val="tx1">
                    <a:lumMod val="85000"/>
                    <a:lumOff val="15000"/>
                  </a:schemeClr>
                </a:solidFill>
              </a:rPr>
              <a:t>Sofala</a:t>
            </a:r>
            <a:r>
              <a:rPr lang="en-ZA" sz="1400" b="1" dirty="0">
                <a:solidFill>
                  <a:schemeClr val="tx1">
                    <a:lumMod val="85000"/>
                    <a:lumOff val="15000"/>
                  </a:schemeClr>
                </a:solidFill>
              </a:rPr>
              <a:t> province</a:t>
            </a:r>
            <a:endParaRPr lang="en-ZA" sz="1400" dirty="0">
              <a:solidFill>
                <a:schemeClr val="tx1">
                  <a:lumMod val="85000"/>
                  <a:lumOff val="15000"/>
                </a:schemeClr>
              </a:solidFill>
            </a:endParaRPr>
          </a:p>
          <a:p>
            <a:r>
              <a:rPr lang="en-ZA" sz="1400" dirty="0">
                <a:solidFill>
                  <a:schemeClr val="tx1">
                    <a:lumMod val="65000"/>
                    <a:lumOff val="35000"/>
                  </a:schemeClr>
                </a:solidFill>
              </a:rPr>
              <a:t>Prevalence &gt;15%</a:t>
            </a:r>
          </a:p>
          <a:p>
            <a:r>
              <a:rPr lang="en-ZA" sz="1400" dirty="0">
                <a:solidFill>
                  <a:schemeClr val="tx1">
                    <a:lumMod val="65000"/>
                    <a:lumOff val="35000"/>
                  </a:schemeClr>
                </a:solidFill>
              </a:rPr>
              <a:t>Key populations: </a:t>
            </a:r>
          </a:p>
          <a:p>
            <a:r>
              <a:rPr lang="en-ZA" sz="1400" dirty="0">
                <a:solidFill>
                  <a:schemeClr val="tx1">
                    <a:lumMod val="65000"/>
                    <a:lumOff val="35000"/>
                  </a:schemeClr>
                </a:solidFill>
              </a:rPr>
              <a:t>stigma, criminalisation, gender‑based violence </a:t>
            </a:r>
          </a:p>
          <a:p>
            <a:r>
              <a:rPr lang="en-ZA" b="1" dirty="0">
                <a:solidFill>
                  <a:srgbClr val="FF0000"/>
                </a:solidFill>
              </a:rPr>
              <a:t>→ low prevention access</a:t>
            </a:r>
          </a:p>
        </p:txBody>
      </p:sp>
      <p:pic>
        <p:nvPicPr>
          <p:cNvPr id="1028" name="Picture 4">
            <a:extLst>
              <a:ext uri="{FF2B5EF4-FFF2-40B4-BE49-F238E27FC236}">
                <a16:creationId xmlns:a16="http://schemas.microsoft.com/office/drawing/2014/main" id="{F24570AE-8F98-9DD9-3AF8-E3F9B8844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2962" y="1634537"/>
            <a:ext cx="3036267" cy="303626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eeting the specific needs of key populations living with HIV | MSF">
            <a:extLst>
              <a:ext uri="{FF2B5EF4-FFF2-40B4-BE49-F238E27FC236}">
                <a16:creationId xmlns:a16="http://schemas.microsoft.com/office/drawing/2014/main" id="{57DA15B9-600E-5F2E-2D6B-5B167D2824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7831" y="180250"/>
            <a:ext cx="2106169" cy="140469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ter 11 years of care, compassion and community partnership, Doctors  Without Borders (MSF) has handed over its Beira project to the Ministry of  Health. Over the past decade, our teams reached 8,491">
            <a:extLst>
              <a:ext uri="{FF2B5EF4-FFF2-40B4-BE49-F238E27FC236}">
                <a16:creationId xmlns:a16="http://schemas.microsoft.com/office/drawing/2014/main" id="{A86965C6-866F-0A02-B4BA-DC72FBA614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1500" y="3259806"/>
            <a:ext cx="1329515" cy="166024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ratamento da AIDS em Beira, Moçambique: &quot;Foi uma força que veio de dentro  e me motivou a lutar&quot; - MSF Brasil">
            <a:extLst>
              <a:ext uri="{FF2B5EF4-FFF2-40B4-BE49-F238E27FC236}">
                <a16:creationId xmlns:a16="http://schemas.microsoft.com/office/drawing/2014/main" id="{12561D7F-52FE-01C4-E15D-85D45E52C5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0891" y="2035357"/>
            <a:ext cx="1047907" cy="79124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Médecins Sans Frontières (MSF) is a private international association. The  association is made up mainly of doctors and health">
            <a:extLst>
              <a:ext uri="{FF2B5EF4-FFF2-40B4-BE49-F238E27FC236}">
                <a16:creationId xmlns:a16="http://schemas.microsoft.com/office/drawing/2014/main" id="{441262D0-BD5C-9A27-E3A8-65935F7005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3767" y="-3345"/>
            <a:ext cx="1559549" cy="16378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256032" y="0"/>
            <a:ext cx="6766560" cy="731520"/>
          </a:xfrm>
          <a:prstGeom prst="rect">
            <a:avLst/>
          </a:prstGeom>
          <a:noFill/>
          <a:ln/>
        </p:spPr>
        <p:txBody>
          <a:bodyPr wrap="square" lIns="0" tIns="0" rIns="0" bIns="0" rtlCol="0" anchor="ctr"/>
          <a:lstStyle/>
          <a:p>
            <a:pPr marL="0" indent="0">
              <a:buNone/>
            </a:pPr>
            <a:r>
              <a:rPr lang="en-US" sz="1700" b="1" dirty="0">
                <a:solidFill>
                  <a:srgbClr val="FFFFFF"/>
                </a:solidFill>
                <a:latin typeface="Arial" pitchFamily="34" charset="0"/>
                <a:ea typeface="Arial" pitchFamily="34" charset="-122"/>
                <a:cs typeface="Arial" pitchFamily="34" charset="-120"/>
              </a:rPr>
              <a:t>MSF Beira: Peer-Driven HIV Prevention for Key Populations (2014-2025)</a:t>
            </a:r>
            <a:endParaRPr lang="en-US" sz="1700" dirty="0"/>
          </a:p>
        </p:txBody>
      </p:sp>
      <p:sp>
        <p:nvSpPr>
          <p:cNvPr id="7" name="Text 5"/>
          <p:cNvSpPr/>
          <p:nvPr/>
        </p:nvSpPr>
        <p:spPr>
          <a:xfrm>
            <a:off x="274320" y="2185416"/>
            <a:ext cx="3218688" cy="402336"/>
          </a:xfrm>
          <a:prstGeom prst="rect">
            <a:avLst/>
          </a:prstGeom>
          <a:noFill/>
          <a:ln/>
        </p:spPr>
        <p:txBody>
          <a:bodyPr wrap="square" lIns="0" tIns="0" rIns="0" bIns="0" rtlCol="0" anchor="ctr"/>
          <a:lstStyle/>
          <a:p>
            <a:pPr marL="0" indent="0" algn="ctr">
              <a:buNone/>
            </a:pPr>
            <a:r>
              <a:rPr lang="en-US" sz="1000" b="1" dirty="0">
                <a:solidFill>
                  <a:srgbClr val="5A5A5A"/>
                </a:solidFill>
                <a:latin typeface="Arial" pitchFamily="34" charset="0"/>
                <a:ea typeface="Arial" pitchFamily="34" charset="-122"/>
                <a:cs typeface="Arial" pitchFamily="34" charset="-120"/>
              </a:rPr>
              <a:t>[ INSERT PHOTO ]</a:t>
            </a:r>
            <a:endParaRPr lang="en-US" sz="1000" dirty="0"/>
          </a:p>
          <a:p>
            <a:pPr marL="0" indent="0" algn="ctr">
              <a:buNone/>
            </a:pPr>
            <a:r>
              <a:rPr lang="en-US" sz="750" dirty="0">
                <a:solidFill>
                  <a:srgbClr val="999999"/>
                </a:solidFill>
                <a:latin typeface="Arial" pitchFamily="34" charset="0"/>
                <a:ea typeface="Arial" pitchFamily="34" charset="-122"/>
                <a:cs typeface="Arial" pitchFamily="34" charset="-120"/>
              </a:rPr>
              <a:t>Right-click &gt; Change Picture</a:t>
            </a:r>
            <a:endParaRPr lang="en-US" sz="1000" dirty="0"/>
          </a:p>
        </p:txBody>
      </p:sp>
      <p:sp>
        <p:nvSpPr>
          <p:cNvPr id="8" name="Text 6"/>
          <p:cNvSpPr/>
          <p:nvPr/>
        </p:nvSpPr>
        <p:spPr>
          <a:xfrm>
            <a:off x="164592" y="4041648"/>
            <a:ext cx="3438144" cy="164592"/>
          </a:xfrm>
          <a:prstGeom prst="rect">
            <a:avLst/>
          </a:prstGeom>
          <a:noFill/>
          <a:ln/>
        </p:spPr>
        <p:txBody>
          <a:bodyPr wrap="square" lIns="0" tIns="0" rIns="0" bIns="0" rtlCol="0" anchor="ctr"/>
          <a:lstStyle/>
          <a:p>
            <a:pPr marL="0" indent="0">
              <a:buNone/>
            </a:pPr>
            <a:r>
              <a:rPr lang="en-US" sz="700" b="1" kern="0" spc="100" dirty="0">
                <a:solidFill>
                  <a:srgbClr val="5A5A5A"/>
                </a:solidFill>
                <a:latin typeface="Arial" pitchFamily="34" charset="0"/>
                <a:ea typeface="Arial" pitchFamily="34" charset="-122"/>
                <a:cs typeface="Arial" pitchFamily="34" charset="-120"/>
              </a:rPr>
              <a:t>KEY POPULATIONS SERVED</a:t>
            </a:r>
            <a:endParaRPr lang="en-US" sz="700" dirty="0"/>
          </a:p>
        </p:txBody>
      </p:sp>
      <p:sp>
        <p:nvSpPr>
          <p:cNvPr id="9" name="Shape 7"/>
          <p:cNvSpPr/>
          <p:nvPr/>
        </p:nvSpPr>
        <p:spPr>
          <a:xfrm>
            <a:off x="164592" y="4224528"/>
            <a:ext cx="1133856" cy="365760"/>
          </a:xfrm>
          <a:prstGeom prst="rect">
            <a:avLst/>
          </a:prstGeom>
          <a:solidFill>
            <a:srgbClr val="C8102E"/>
          </a:solidFill>
          <a:ln w="12700">
            <a:solidFill>
              <a:srgbClr val="C8102E"/>
            </a:solidFill>
            <a:prstDash val="solid"/>
          </a:ln>
        </p:spPr>
        <p:txBody>
          <a:bodyPr/>
          <a:lstStyle/>
          <a:p>
            <a:endParaRPr lang="en-ZA"/>
          </a:p>
        </p:txBody>
      </p:sp>
      <p:sp>
        <p:nvSpPr>
          <p:cNvPr id="10" name="Text 8"/>
          <p:cNvSpPr/>
          <p:nvPr/>
        </p:nvSpPr>
        <p:spPr>
          <a:xfrm>
            <a:off x="164592" y="4224528"/>
            <a:ext cx="1133856" cy="365760"/>
          </a:xfrm>
          <a:prstGeom prst="rect">
            <a:avLst/>
          </a:prstGeom>
          <a:noFill/>
          <a:ln/>
        </p:spPr>
        <p:txBody>
          <a:bodyPr wrap="square" lIns="0" tIns="0" rIns="0" bIns="0" rtlCol="0" anchor="ctr"/>
          <a:lstStyle/>
          <a:p>
            <a:pPr marL="0" indent="0" algn="ctr">
              <a:buNone/>
            </a:pPr>
            <a:r>
              <a:rPr lang="en-US" sz="750" b="1" dirty="0">
                <a:solidFill>
                  <a:srgbClr val="FFFFFF"/>
                </a:solidFill>
                <a:latin typeface="Arial" pitchFamily="34" charset="0"/>
                <a:ea typeface="Arial" pitchFamily="34" charset="-122"/>
                <a:cs typeface="Arial" pitchFamily="34" charset="-120"/>
              </a:rPr>
              <a:t>Female sex workers</a:t>
            </a:r>
            <a:endParaRPr lang="en-US" sz="750" dirty="0"/>
          </a:p>
        </p:txBody>
      </p:sp>
      <p:sp>
        <p:nvSpPr>
          <p:cNvPr id="11" name="Shape 9"/>
          <p:cNvSpPr/>
          <p:nvPr/>
        </p:nvSpPr>
        <p:spPr>
          <a:xfrm>
            <a:off x="1316736" y="4224528"/>
            <a:ext cx="1133856" cy="365760"/>
          </a:xfrm>
          <a:prstGeom prst="rect">
            <a:avLst/>
          </a:prstGeom>
          <a:solidFill>
            <a:srgbClr val="FF5050"/>
          </a:solidFill>
          <a:ln w="12700">
            <a:solidFill>
              <a:srgbClr val="2B2B2B"/>
            </a:solidFill>
            <a:prstDash val="solid"/>
          </a:ln>
        </p:spPr>
        <p:txBody>
          <a:bodyPr/>
          <a:lstStyle/>
          <a:p>
            <a:endParaRPr lang="en-ZA"/>
          </a:p>
        </p:txBody>
      </p:sp>
      <p:sp>
        <p:nvSpPr>
          <p:cNvPr id="12" name="Text 10"/>
          <p:cNvSpPr/>
          <p:nvPr/>
        </p:nvSpPr>
        <p:spPr>
          <a:xfrm>
            <a:off x="1316736" y="4224528"/>
            <a:ext cx="1133856" cy="365760"/>
          </a:xfrm>
          <a:prstGeom prst="rect">
            <a:avLst/>
          </a:prstGeom>
          <a:noFill/>
          <a:ln/>
        </p:spPr>
        <p:txBody>
          <a:bodyPr wrap="square" lIns="0" tIns="0" rIns="0" bIns="0" rtlCol="0" anchor="ctr"/>
          <a:lstStyle/>
          <a:p>
            <a:pPr marL="0" indent="0" algn="ctr">
              <a:buNone/>
            </a:pPr>
            <a:r>
              <a:rPr lang="en-US" sz="750" b="1" dirty="0">
                <a:solidFill>
                  <a:srgbClr val="FFFFFF"/>
                </a:solidFill>
                <a:latin typeface="Arial" pitchFamily="34" charset="0"/>
                <a:ea typeface="Arial" pitchFamily="34" charset="-122"/>
                <a:cs typeface="Arial" pitchFamily="34" charset="-120"/>
              </a:rPr>
              <a:t>Men who have sex with men</a:t>
            </a:r>
            <a:endParaRPr lang="en-US" sz="750" dirty="0"/>
          </a:p>
        </p:txBody>
      </p:sp>
      <p:sp>
        <p:nvSpPr>
          <p:cNvPr id="13" name="Shape 11"/>
          <p:cNvSpPr/>
          <p:nvPr/>
        </p:nvSpPr>
        <p:spPr>
          <a:xfrm>
            <a:off x="2468880" y="4224528"/>
            <a:ext cx="1133856" cy="365760"/>
          </a:xfrm>
          <a:prstGeom prst="rect">
            <a:avLst/>
          </a:prstGeom>
          <a:solidFill>
            <a:srgbClr val="F52B51"/>
          </a:solidFill>
          <a:ln w="12700">
            <a:solidFill>
              <a:srgbClr val="C45C6E"/>
            </a:solidFill>
            <a:prstDash val="solid"/>
          </a:ln>
        </p:spPr>
        <p:txBody>
          <a:bodyPr/>
          <a:lstStyle/>
          <a:p>
            <a:endParaRPr lang="en-ZA"/>
          </a:p>
        </p:txBody>
      </p:sp>
      <p:sp>
        <p:nvSpPr>
          <p:cNvPr id="14" name="Text 12"/>
          <p:cNvSpPr/>
          <p:nvPr/>
        </p:nvSpPr>
        <p:spPr>
          <a:xfrm>
            <a:off x="2468880" y="4224528"/>
            <a:ext cx="1133856" cy="365760"/>
          </a:xfrm>
          <a:prstGeom prst="rect">
            <a:avLst/>
          </a:prstGeom>
          <a:noFill/>
          <a:ln/>
        </p:spPr>
        <p:txBody>
          <a:bodyPr wrap="square" lIns="0" tIns="0" rIns="0" bIns="0" rtlCol="0" anchor="ctr"/>
          <a:lstStyle/>
          <a:p>
            <a:pPr marL="0" indent="0" algn="ctr">
              <a:buNone/>
            </a:pPr>
            <a:r>
              <a:rPr lang="en-US" sz="750" b="1" dirty="0">
                <a:solidFill>
                  <a:srgbClr val="FFFFFF"/>
                </a:solidFill>
                <a:latin typeface="Arial" pitchFamily="34" charset="0"/>
                <a:ea typeface="Arial" pitchFamily="34" charset="-122"/>
                <a:cs typeface="Arial" pitchFamily="34" charset="-120"/>
              </a:rPr>
              <a:t>Transgender people</a:t>
            </a:r>
            <a:endParaRPr lang="en-US" sz="750" dirty="0"/>
          </a:p>
        </p:txBody>
      </p:sp>
      <p:sp>
        <p:nvSpPr>
          <p:cNvPr id="15" name="Shape 13"/>
          <p:cNvSpPr/>
          <p:nvPr/>
        </p:nvSpPr>
        <p:spPr>
          <a:xfrm>
            <a:off x="3767328" y="804672"/>
            <a:ext cx="64008" cy="3968496"/>
          </a:xfrm>
          <a:prstGeom prst="rect">
            <a:avLst/>
          </a:prstGeom>
          <a:solidFill>
            <a:srgbClr val="C8102E"/>
          </a:solidFill>
          <a:ln w="12700">
            <a:solidFill>
              <a:srgbClr val="C8102E"/>
            </a:solidFill>
            <a:prstDash val="solid"/>
          </a:ln>
        </p:spPr>
        <p:txBody>
          <a:bodyPr/>
          <a:lstStyle/>
          <a:p>
            <a:endParaRPr lang="en-ZA"/>
          </a:p>
        </p:txBody>
      </p:sp>
      <p:sp>
        <p:nvSpPr>
          <p:cNvPr id="16" name="Text 14"/>
          <p:cNvSpPr/>
          <p:nvPr/>
        </p:nvSpPr>
        <p:spPr>
          <a:xfrm>
            <a:off x="3913632" y="868680"/>
            <a:ext cx="5010912" cy="420624"/>
          </a:xfrm>
          <a:prstGeom prst="rect">
            <a:avLst/>
          </a:prstGeom>
          <a:noFill/>
          <a:ln/>
        </p:spPr>
        <p:txBody>
          <a:bodyPr wrap="square" lIns="0" tIns="0" rIns="0" bIns="0" rtlCol="0" anchor="t"/>
          <a:lstStyle/>
          <a:p>
            <a:pPr marL="0" indent="0">
              <a:buNone/>
            </a:pPr>
            <a:r>
              <a:rPr lang="en-US" sz="850" dirty="0">
                <a:solidFill>
                  <a:srgbClr val="5A5A5A"/>
                </a:solidFill>
                <a:latin typeface="Arial" pitchFamily="34" charset="0"/>
                <a:ea typeface="Arial" pitchFamily="34" charset="-122"/>
                <a:cs typeface="Arial" pitchFamily="34" charset="-120"/>
              </a:rPr>
              <a:t>Launched in 2014 as part of a multi-country corridor response to HIV: MSF delivered peer-driven, community-led prevention and care to key populations in Beira for 11 years, transitioning all services to the Ministry of Health in 2025.</a:t>
            </a:r>
            <a:endParaRPr lang="en-US" sz="850" dirty="0"/>
          </a:p>
        </p:txBody>
      </p:sp>
      <p:sp>
        <p:nvSpPr>
          <p:cNvPr id="17" name="Shape 15"/>
          <p:cNvSpPr/>
          <p:nvPr/>
        </p:nvSpPr>
        <p:spPr>
          <a:xfrm>
            <a:off x="3950208" y="1920240"/>
            <a:ext cx="4901184" cy="0"/>
          </a:xfrm>
          <a:prstGeom prst="line">
            <a:avLst/>
          </a:prstGeom>
          <a:noFill/>
          <a:ln w="25400">
            <a:solidFill>
              <a:srgbClr val="C8102E"/>
            </a:solidFill>
            <a:prstDash val="solid"/>
          </a:ln>
        </p:spPr>
        <p:txBody>
          <a:bodyPr/>
          <a:lstStyle/>
          <a:p>
            <a:endParaRPr lang="en-ZA"/>
          </a:p>
        </p:txBody>
      </p:sp>
      <p:sp>
        <p:nvSpPr>
          <p:cNvPr id="18" name="Shape 16"/>
          <p:cNvSpPr/>
          <p:nvPr/>
        </p:nvSpPr>
        <p:spPr>
          <a:xfrm>
            <a:off x="3881628" y="1851660"/>
            <a:ext cx="137160" cy="137160"/>
          </a:xfrm>
          <a:prstGeom prst="ellipse">
            <a:avLst/>
          </a:prstGeom>
          <a:solidFill>
            <a:srgbClr val="C8102E"/>
          </a:solidFill>
          <a:ln w="12700">
            <a:solidFill>
              <a:srgbClr val="C8102E"/>
            </a:solidFill>
            <a:prstDash val="solid"/>
          </a:ln>
        </p:spPr>
        <p:txBody>
          <a:bodyPr/>
          <a:lstStyle/>
          <a:p>
            <a:endParaRPr lang="en-ZA"/>
          </a:p>
        </p:txBody>
      </p:sp>
      <p:sp>
        <p:nvSpPr>
          <p:cNvPr id="19" name="Text 17"/>
          <p:cNvSpPr/>
          <p:nvPr/>
        </p:nvSpPr>
        <p:spPr>
          <a:xfrm>
            <a:off x="3657600" y="2011680"/>
            <a:ext cx="585216"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2014</a:t>
            </a:r>
            <a:endParaRPr lang="en-US" sz="750" dirty="0"/>
          </a:p>
        </p:txBody>
      </p:sp>
      <p:sp>
        <p:nvSpPr>
          <p:cNvPr id="20" name="Shape 18"/>
          <p:cNvSpPr/>
          <p:nvPr/>
        </p:nvSpPr>
        <p:spPr>
          <a:xfrm>
            <a:off x="3950208" y="1723644"/>
            <a:ext cx="0" cy="128016"/>
          </a:xfrm>
          <a:prstGeom prst="line">
            <a:avLst/>
          </a:prstGeom>
          <a:noFill/>
          <a:ln w="10160">
            <a:solidFill>
              <a:srgbClr val="D0D0D0"/>
            </a:solidFill>
            <a:prstDash val="solid"/>
          </a:ln>
        </p:spPr>
        <p:txBody>
          <a:bodyPr/>
          <a:lstStyle/>
          <a:p>
            <a:endParaRPr lang="en-ZA"/>
          </a:p>
        </p:txBody>
      </p:sp>
      <p:sp>
        <p:nvSpPr>
          <p:cNvPr id="21" name="Text 19"/>
          <p:cNvSpPr/>
          <p:nvPr/>
        </p:nvSpPr>
        <p:spPr>
          <a:xfrm>
            <a:off x="3913632" y="1549908"/>
            <a:ext cx="822960"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Launch</a:t>
            </a:r>
            <a:endParaRPr lang="en-US" sz="750" dirty="0"/>
          </a:p>
        </p:txBody>
      </p:sp>
      <p:sp>
        <p:nvSpPr>
          <p:cNvPr id="22" name="Text 20"/>
          <p:cNvSpPr/>
          <p:nvPr/>
        </p:nvSpPr>
        <p:spPr>
          <a:xfrm>
            <a:off x="3913632" y="1367028"/>
            <a:ext cx="877824" cy="164592"/>
          </a:xfrm>
          <a:prstGeom prst="rect">
            <a:avLst/>
          </a:prstGeom>
          <a:noFill/>
          <a:ln/>
        </p:spPr>
        <p:txBody>
          <a:bodyPr wrap="square" lIns="0" tIns="0" rIns="0" bIns="0" rtlCol="0" anchor="ctr"/>
          <a:lstStyle/>
          <a:p>
            <a:pPr marL="0" indent="0" algn="ctr">
              <a:buNone/>
            </a:pPr>
            <a:r>
              <a:rPr lang="en-US" sz="650" dirty="0">
                <a:solidFill>
                  <a:srgbClr val="5A5A5A"/>
                </a:solidFill>
                <a:latin typeface="Arial" pitchFamily="34" charset="0"/>
                <a:ea typeface="Arial" pitchFamily="34" charset="-122"/>
                <a:cs typeface="Arial" pitchFamily="34" charset="-120"/>
              </a:rPr>
              <a:t>Corridor Project</a:t>
            </a:r>
            <a:endParaRPr lang="en-US" sz="650" dirty="0"/>
          </a:p>
        </p:txBody>
      </p:sp>
      <p:sp>
        <p:nvSpPr>
          <p:cNvPr id="23" name="Shape 21"/>
          <p:cNvSpPr/>
          <p:nvPr/>
        </p:nvSpPr>
        <p:spPr>
          <a:xfrm>
            <a:off x="4861865" y="1851660"/>
            <a:ext cx="137160" cy="137160"/>
          </a:xfrm>
          <a:prstGeom prst="ellipse">
            <a:avLst/>
          </a:prstGeom>
          <a:solidFill>
            <a:srgbClr val="C8102E"/>
          </a:solidFill>
          <a:ln w="12700">
            <a:solidFill>
              <a:srgbClr val="C8102E"/>
            </a:solidFill>
            <a:prstDash val="solid"/>
          </a:ln>
        </p:spPr>
        <p:txBody>
          <a:bodyPr/>
          <a:lstStyle/>
          <a:p>
            <a:endParaRPr lang="en-ZA"/>
          </a:p>
        </p:txBody>
      </p:sp>
      <p:sp>
        <p:nvSpPr>
          <p:cNvPr id="24" name="Text 22"/>
          <p:cNvSpPr/>
          <p:nvPr/>
        </p:nvSpPr>
        <p:spPr>
          <a:xfrm>
            <a:off x="4637837" y="2011680"/>
            <a:ext cx="585216"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2015</a:t>
            </a:r>
            <a:endParaRPr lang="en-US" sz="750" dirty="0"/>
          </a:p>
        </p:txBody>
      </p:sp>
      <p:sp>
        <p:nvSpPr>
          <p:cNvPr id="25" name="Shape 23"/>
          <p:cNvSpPr/>
          <p:nvPr/>
        </p:nvSpPr>
        <p:spPr>
          <a:xfrm>
            <a:off x="4930445" y="1988820"/>
            <a:ext cx="0" cy="128016"/>
          </a:xfrm>
          <a:prstGeom prst="line">
            <a:avLst/>
          </a:prstGeom>
          <a:noFill/>
          <a:ln w="10160">
            <a:solidFill>
              <a:srgbClr val="D0D0D0"/>
            </a:solidFill>
            <a:prstDash val="solid"/>
          </a:ln>
        </p:spPr>
        <p:txBody>
          <a:bodyPr/>
          <a:lstStyle/>
          <a:p>
            <a:endParaRPr lang="en-ZA"/>
          </a:p>
        </p:txBody>
      </p:sp>
      <p:sp>
        <p:nvSpPr>
          <p:cNvPr id="26" name="Text 24"/>
          <p:cNvSpPr/>
          <p:nvPr/>
        </p:nvSpPr>
        <p:spPr>
          <a:xfrm>
            <a:off x="4518965" y="2194560"/>
            <a:ext cx="822960"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Night Clinics</a:t>
            </a:r>
            <a:endParaRPr lang="en-US" sz="750" dirty="0"/>
          </a:p>
        </p:txBody>
      </p:sp>
      <p:sp>
        <p:nvSpPr>
          <p:cNvPr id="27" name="Text 25"/>
          <p:cNvSpPr/>
          <p:nvPr/>
        </p:nvSpPr>
        <p:spPr>
          <a:xfrm>
            <a:off x="4491533" y="2368296"/>
            <a:ext cx="877824" cy="164592"/>
          </a:xfrm>
          <a:prstGeom prst="rect">
            <a:avLst/>
          </a:prstGeom>
          <a:noFill/>
          <a:ln/>
        </p:spPr>
        <p:txBody>
          <a:bodyPr wrap="square" lIns="0" tIns="0" rIns="0" bIns="0" rtlCol="0" anchor="ctr"/>
          <a:lstStyle/>
          <a:p>
            <a:pPr marL="0" indent="0" algn="ctr">
              <a:buNone/>
            </a:pPr>
            <a:r>
              <a:rPr lang="en-US" sz="650" dirty="0">
                <a:solidFill>
                  <a:srgbClr val="5A5A5A"/>
                </a:solidFill>
                <a:latin typeface="Arial" pitchFamily="34" charset="0"/>
                <a:ea typeface="Arial" pitchFamily="34" charset="-122"/>
                <a:cs typeface="Arial" pitchFamily="34" charset="-120"/>
              </a:rPr>
              <a:t>Peer-led outreach</a:t>
            </a:r>
            <a:endParaRPr lang="en-US" sz="650" dirty="0"/>
          </a:p>
        </p:txBody>
      </p:sp>
      <p:sp>
        <p:nvSpPr>
          <p:cNvPr id="28" name="Shape 26"/>
          <p:cNvSpPr/>
          <p:nvPr/>
        </p:nvSpPr>
        <p:spPr>
          <a:xfrm>
            <a:off x="5842102" y="1851660"/>
            <a:ext cx="137160" cy="137160"/>
          </a:xfrm>
          <a:prstGeom prst="ellipse">
            <a:avLst/>
          </a:prstGeom>
          <a:solidFill>
            <a:srgbClr val="C8102E"/>
          </a:solidFill>
          <a:ln w="12700">
            <a:solidFill>
              <a:srgbClr val="C8102E"/>
            </a:solidFill>
            <a:prstDash val="solid"/>
          </a:ln>
        </p:spPr>
        <p:txBody>
          <a:bodyPr/>
          <a:lstStyle/>
          <a:p>
            <a:endParaRPr lang="en-ZA"/>
          </a:p>
        </p:txBody>
      </p:sp>
      <p:sp>
        <p:nvSpPr>
          <p:cNvPr id="29" name="Text 27"/>
          <p:cNvSpPr/>
          <p:nvPr/>
        </p:nvSpPr>
        <p:spPr>
          <a:xfrm>
            <a:off x="5618074" y="2011680"/>
            <a:ext cx="585216"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2016</a:t>
            </a:r>
            <a:endParaRPr lang="en-US" sz="750" dirty="0"/>
          </a:p>
        </p:txBody>
      </p:sp>
      <p:sp>
        <p:nvSpPr>
          <p:cNvPr id="30" name="Shape 28"/>
          <p:cNvSpPr/>
          <p:nvPr/>
        </p:nvSpPr>
        <p:spPr>
          <a:xfrm>
            <a:off x="5910682" y="1723644"/>
            <a:ext cx="0" cy="128016"/>
          </a:xfrm>
          <a:prstGeom prst="line">
            <a:avLst/>
          </a:prstGeom>
          <a:noFill/>
          <a:ln w="10160">
            <a:solidFill>
              <a:srgbClr val="D0D0D0"/>
            </a:solidFill>
            <a:prstDash val="solid"/>
          </a:ln>
        </p:spPr>
        <p:txBody>
          <a:bodyPr/>
          <a:lstStyle/>
          <a:p>
            <a:endParaRPr lang="en-ZA"/>
          </a:p>
        </p:txBody>
      </p:sp>
      <p:sp>
        <p:nvSpPr>
          <p:cNvPr id="31" name="Text 29"/>
          <p:cNvSpPr/>
          <p:nvPr/>
        </p:nvSpPr>
        <p:spPr>
          <a:xfrm>
            <a:off x="5499202" y="1549908"/>
            <a:ext cx="822960"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PrEP Study</a:t>
            </a:r>
            <a:endParaRPr lang="en-US" sz="750" dirty="0"/>
          </a:p>
        </p:txBody>
      </p:sp>
      <p:sp>
        <p:nvSpPr>
          <p:cNvPr id="32" name="Text 30"/>
          <p:cNvSpPr/>
          <p:nvPr/>
        </p:nvSpPr>
        <p:spPr>
          <a:xfrm>
            <a:off x="5471770" y="1367028"/>
            <a:ext cx="877824" cy="164592"/>
          </a:xfrm>
          <a:prstGeom prst="rect">
            <a:avLst/>
          </a:prstGeom>
          <a:noFill/>
          <a:ln/>
        </p:spPr>
        <p:txBody>
          <a:bodyPr wrap="square" lIns="0" tIns="0" rIns="0" bIns="0" rtlCol="0" anchor="ctr"/>
          <a:lstStyle/>
          <a:p>
            <a:pPr marL="0" indent="0" algn="ctr">
              <a:buNone/>
            </a:pPr>
            <a:r>
              <a:rPr lang="en-US" sz="650" dirty="0">
                <a:solidFill>
                  <a:srgbClr val="5A5A5A"/>
                </a:solidFill>
                <a:latin typeface="Arial" pitchFamily="34" charset="0"/>
                <a:ea typeface="Arial" pitchFamily="34" charset="-122"/>
                <a:cs typeface="Arial" pitchFamily="34" charset="-120"/>
              </a:rPr>
              <a:t>First in Mozambique</a:t>
            </a:r>
            <a:endParaRPr lang="en-US" sz="650" dirty="0"/>
          </a:p>
        </p:txBody>
      </p:sp>
      <p:sp>
        <p:nvSpPr>
          <p:cNvPr id="33" name="Shape 31"/>
          <p:cNvSpPr/>
          <p:nvPr/>
        </p:nvSpPr>
        <p:spPr>
          <a:xfrm>
            <a:off x="6822338" y="1851660"/>
            <a:ext cx="137160" cy="137160"/>
          </a:xfrm>
          <a:prstGeom prst="ellipse">
            <a:avLst/>
          </a:prstGeom>
          <a:solidFill>
            <a:srgbClr val="C8102E"/>
          </a:solidFill>
          <a:ln w="12700">
            <a:solidFill>
              <a:srgbClr val="C8102E"/>
            </a:solidFill>
            <a:prstDash val="solid"/>
          </a:ln>
        </p:spPr>
        <p:txBody>
          <a:bodyPr/>
          <a:lstStyle/>
          <a:p>
            <a:endParaRPr lang="en-ZA"/>
          </a:p>
        </p:txBody>
      </p:sp>
      <p:sp>
        <p:nvSpPr>
          <p:cNvPr id="34" name="Text 32"/>
          <p:cNvSpPr/>
          <p:nvPr/>
        </p:nvSpPr>
        <p:spPr>
          <a:xfrm>
            <a:off x="6598310" y="2011680"/>
            <a:ext cx="585216"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2019</a:t>
            </a:r>
            <a:endParaRPr lang="en-US" sz="750" dirty="0"/>
          </a:p>
        </p:txBody>
      </p:sp>
      <p:sp>
        <p:nvSpPr>
          <p:cNvPr id="35" name="Shape 33"/>
          <p:cNvSpPr/>
          <p:nvPr/>
        </p:nvSpPr>
        <p:spPr>
          <a:xfrm>
            <a:off x="6890918" y="1988820"/>
            <a:ext cx="0" cy="128016"/>
          </a:xfrm>
          <a:prstGeom prst="line">
            <a:avLst/>
          </a:prstGeom>
          <a:noFill/>
          <a:ln w="10160">
            <a:solidFill>
              <a:srgbClr val="D0D0D0"/>
            </a:solidFill>
            <a:prstDash val="solid"/>
          </a:ln>
        </p:spPr>
        <p:txBody>
          <a:bodyPr/>
          <a:lstStyle/>
          <a:p>
            <a:endParaRPr lang="en-ZA"/>
          </a:p>
        </p:txBody>
      </p:sp>
      <p:sp>
        <p:nvSpPr>
          <p:cNvPr id="36" name="Text 34"/>
          <p:cNvSpPr/>
          <p:nvPr/>
        </p:nvSpPr>
        <p:spPr>
          <a:xfrm>
            <a:off x="6479438" y="2194560"/>
            <a:ext cx="822960"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Cyclone Idai</a:t>
            </a:r>
            <a:endParaRPr lang="en-US" sz="750" dirty="0"/>
          </a:p>
        </p:txBody>
      </p:sp>
      <p:sp>
        <p:nvSpPr>
          <p:cNvPr id="37" name="Text 35"/>
          <p:cNvSpPr/>
          <p:nvPr/>
        </p:nvSpPr>
        <p:spPr>
          <a:xfrm>
            <a:off x="6452006" y="2368296"/>
            <a:ext cx="877824" cy="164592"/>
          </a:xfrm>
          <a:prstGeom prst="rect">
            <a:avLst/>
          </a:prstGeom>
          <a:noFill/>
          <a:ln/>
        </p:spPr>
        <p:txBody>
          <a:bodyPr wrap="square" lIns="0" tIns="0" rIns="0" bIns="0" rtlCol="0" anchor="ctr"/>
          <a:lstStyle/>
          <a:p>
            <a:pPr marL="0" indent="0" algn="ctr">
              <a:buNone/>
            </a:pPr>
            <a:r>
              <a:rPr lang="en-US" sz="650" dirty="0">
                <a:solidFill>
                  <a:srgbClr val="5A5A5A"/>
                </a:solidFill>
                <a:latin typeface="Arial" pitchFamily="34" charset="0"/>
                <a:ea typeface="Arial" pitchFamily="34" charset="-122"/>
                <a:cs typeface="Arial" pitchFamily="34" charset="-120"/>
              </a:rPr>
              <a:t>HIV services restored</a:t>
            </a:r>
            <a:endParaRPr lang="en-US" sz="650" dirty="0"/>
          </a:p>
        </p:txBody>
      </p:sp>
      <p:sp>
        <p:nvSpPr>
          <p:cNvPr id="38" name="Shape 36"/>
          <p:cNvSpPr/>
          <p:nvPr/>
        </p:nvSpPr>
        <p:spPr>
          <a:xfrm>
            <a:off x="7802575" y="1851660"/>
            <a:ext cx="137160" cy="137160"/>
          </a:xfrm>
          <a:prstGeom prst="ellipse">
            <a:avLst/>
          </a:prstGeom>
          <a:solidFill>
            <a:srgbClr val="C8102E"/>
          </a:solidFill>
          <a:ln w="12700">
            <a:solidFill>
              <a:srgbClr val="C8102E"/>
            </a:solidFill>
            <a:prstDash val="solid"/>
          </a:ln>
        </p:spPr>
        <p:txBody>
          <a:bodyPr/>
          <a:lstStyle/>
          <a:p>
            <a:endParaRPr lang="en-ZA"/>
          </a:p>
        </p:txBody>
      </p:sp>
      <p:sp>
        <p:nvSpPr>
          <p:cNvPr id="39" name="Text 37"/>
          <p:cNvSpPr/>
          <p:nvPr/>
        </p:nvSpPr>
        <p:spPr>
          <a:xfrm>
            <a:off x="7578547" y="2011680"/>
            <a:ext cx="585216"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2021</a:t>
            </a:r>
            <a:endParaRPr lang="en-US" sz="750" dirty="0"/>
          </a:p>
        </p:txBody>
      </p:sp>
      <p:sp>
        <p:nvSpPr>
          <p:cNvPr id="40" name="Shape 38"/>
          <p:cNvSpPr/>
          <p:nvPr/>
        </p:nvSpPr>
        <p:spPr>
          <a:xfrm>
            <a:off x="7871155" y="1723644"/>
            <a:ext cx="0" cy="128016"/>
          </a:xfrm>
          <a:prstGeom prst="line">
            <a:avLst/>
          </a:prstGeom>
          <a:noFill/>
          <a:ln w="10160">
            <a:solidFill>
              <a:srgbClr val="D0D0D0"/>
            </a:solidFill>
            <a:prstDash val="solid"/>
          </a:ln>
        </p:spPr>
        <p:txBody>
          <a:bodyPr/>
          <a:lstStyle/>
          <a:p>
            <a:endParaRPr lang="en-ZA"/>
          </a:p>
        </p:txBody>
      </p:sp>
      <p:sp>
        <p:nvSpPr>
          <p:cNvPr id="41" name="Text 39"/>
          <p:cNvSpPr/>
          <p:nvPr/>
        </p:nvSpPr>
        <p:spPr>
          <a:xfrm>
            <a:off x="7459675" y="1549908"/>
            <a:ext cx="822960"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Mentorship</a:t>
            </a:r>
            <a:endParaRPr lang="en-US" sz="750" dirty="0"/>
          </a:p>
        </p:txBody>
      </p:sp>
      <p:sp>
        <p:nvSpPr>
          <p:cNvPr id="42" name="Text 40"/>
          <p:cNvSpPr/>
          <p:nvPr/>
        </p:nvSpPr>
        <p:spPr>
          <a:xfrm>
            <a:off x="7432243" y="1367028"/>
            <a:ext cx="877824" cy="164592"/>
          </a:xfrm>
          <a:prstGeom prst="rect">
            <a:avLst/>
          </a:prstGeom>
          <a:noFill/>
          <a:ln/>
        </p:spPr>
        <p:txBody>
          <a:bodyPr wrap="square" lIns="0" tIns="0" rIns="0" bIns="0" rtlCol="0" anchor="ctr"/>
          <a:lstStyle/>
          <a:p>
            <a:pPr marL="0" indent="0" algn="ctr">
              <a:buNone/>
            </a:pPr>
            <a:r>
              <a:rPr lang="en-US" sz="650" dirty="0">
                <a:solidFill>
                  <a:srgbClr val="5A5A5A"/>
                </a:solidFill>
                <a:latin typeface="Arial" pitchFamily="34" charset="0"/>
                <a:ea typeface="Arial" pitchFamily="34" charset="-122"/>
                <a:cs typeface="Arial" pitchFamily="34" charset="-120"/>
              </a:rPr>
              <a:t>600+ trained</a:t>
            </a:r>
            <a:endParaRPr lang="en-US" sz="650" dirty="0"/>
          </a:p>
        </p:txBody>
      </p:sp>
      <p:sp>
        <p:nvSpPr>
          <p:cNvPr id="43" name="Shape 41"/>
          <p:cNvSpPr/>
          <p:nvPr/>
        </p:nvSpPr>
        <p:spPr>
          <a:xfrm>
            <a:off x="8782812" y="1851660"/>
            <a:ext cx="137160" cy="137160"/>
          </a:xfrm>
          <a:prstGeom prst="ellipse">
            <a:avLst/>
          </a:prstGeom>
          <a:solidFill>
            <a:srgbClr val="C8102E"/>
          </a:solidFill>
          <a:ln w="12700">
            <a:solidFill>
              <a:srgbClr val="C8102E"/>
            </a:solidFill>
            <a:prstDash val="solid"/>
          </a:ln>
        </p:spPr>
        <p:txBody>
          <a:bodyPr/>
          <a:lstStyle/>
          <a:p>
            <a:endParaRPr lang="en-ZA"/>
          </a:p>
        </p:txBody>
      </p:sp>
      <p:sp>
        <p:nvSpPr>
          <p:cNvPr id="44" name="Text 42"/>
          <p:cNvSpPr/>
          <p:nvPr/>
        </p:nvSpPr>
        <p:spPr>
          <a:xfrm>
            <a:off x="8558784" y="2011680"/>
            <a:ext cx="585216"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2025</a:t>
            </a:r>
            <a:endParaRPr lang="en-US" sz="750" dirty="0"/>
          </a:p>
        </p:txBody>
      </p:sp>
      <p:sp>
        <p:nvSpPr>
          <p:cNvPr id="45" name="Shape 43"/>
          <p:cNvSpPr/>
          <p:nvPr/>
        </p:nvSpPr>
        <p:spPr>
          <a:xfrm>
            <a:off x="8851392" y="1988820"/>
            <a:ext cx="0" cy="128016"/>
          </a:xfrm>
          <a:prstGeom prst="line">
            <a:avLst/>
          </a:prstGeom>
          <a:noFill/>
          <a:ln w="10160">
            <a:solidFill>
              <a:srgbClr val="D0D0D0"/>
            </a:solidFill>
            <a:prstDash val="solid"/>
          </a:ln>
        </p:spPr>
        <p:txBody>
          <a:bodyPr/>
          <a:lstStyle/>
          <a:p>
            <a:endParaRPr lang="en-ZA"/>
          </a:p>
        </p:txBody>
      </p:sp>
      <p:sp>
        <p:nvSpPr>
          <p:cNvPr id="46" name="Text 44"/>
          <p:cNvSpPr/>
          <p:nvPr/>
        </p:nvSpPr>
        <p:spPr>
          <a:xfrm>
            <a:off x="8065008" y="2194560"/>
            <a:ext cx="822960" cy="164592"/>
          </a:xfrm>
          <a:prstGeom prst="rect">
            <a:avLst/>
          </a:prstGeom>
          <a:noFill/>
          <a:ln/>
        </p:spPr>
        <p:txBody>
          <a:bodyPr wrap="square" lIns="0" tIns="0" rIns="0" bIns="0" rtlCol="0" anchor="ctr"/>
          <a:lstStyle/>
          <a:p>
            <a:pPr marL="0" indent="0" algn="ctr">
              <a:buNone/>
            </a:pPr>
            <a:r>
              <a:rPr lang="en-US" sz="750" b="1" dirty="0">
                <a:solidFill>
                  <a:srgbClr val="2B2B2B"/>
                </a:solidFill>
                <a:latin typeface="Arial" pitchFamily="34" charset="0"/>
                <a:ea typeface="Arial" pitchFamily="34" charset="-122"/>
                <a:cs typeface="Arial" pitchFamily="34" charset="-120"/>
              </a:rPr>
              <a:t>Handover</a:t>
            </a:r>
            <a:endParaRPr lang="en-US" sz="750" dirty="0"/>
          </a:p>
        </p:txBody>
      </p:sp>
      <p:sp>
        <p:nvSpPr>
          <p:cNvPr id="47" name="Text 45"/>
          <p:cNvSpPr/>
          <p:nvPr/>
        </p:nvSpPr>
        <p:spPr>
          <a:xfrm>
            <a:off x="8010144" y="2368296"/>
            <a:ext cx="877824" cy="164592"/>
          </a:xfrm>
          <a:prstGeom prst="rect">
            <a:avLst/>
          </a:prstGeom>
          <a:noFill/>
          <a:ln/>
        </p:spPr>
        <p:txBody>
          <a:bodyPr wrap="square" lIns="0" tIns="0" rIns="0" bIns="0" rtlCol="0" anchor="ctr"/>
          <a:lstStyle/>
          <a:p>
            <a:pPr marL="0" indent="0" algn="ctr">
              <a:buNone/>
            </a:pPr>
            <a:r>
              <a:rPr lang="en-US" sz="650" dirty="0">
                <a:solidFill>
                  <a:srgbClr val="5A5A5A"/>
                </a:solidFill>
                <a:latin typeface="Arial" pitchFamily="34" charset="0"/>
                <a:ea typeface="Arial" pitchFamily="34" charset="-122"/>
                <a:cs typeface="Arial" pitchFamily="34" charset="-120"/>
              </a:rPr>
              <a:t>MoH transition</a:t>
            </a:r>
            <a:endParaRPr lang="en-US" sz="650" dirty="0"/>
          </a:p>
        </p:txBody>
      </p:sp>
      <p:sp>
        <p:nvSpPr>
          <p:cNvPr id="48" name="Shape 46"/>
          <p:cNvSpPr/>
          <p:nvPr/>
        </p:nvSpPr>
        <p:spPr>
          <a:xfrm>
            <a:off x="5218938" y="2596896"/>
            <a:ext cx="1239012" cy="658368"/>
          </a:xfrm>
          <a:prstGeom prst="rect">
            <a:avLst/>
          </a:prstGeom>
          <a:solidFill>
            <a:srgbClr val="F2F2F2"/>
          </a:solidFill>
          <a:ln w="6350">
            <a:solidFill>
              <a:srgbClr val="D0D0D0"/>
            </a:solidFill>
            <a:prstDash val="solid"/>
          </a:ln>
        </p:spPr>
        <p:txBody>
          <a:bodyPr/>
          <a:lstStyle/>
          <a:p>
            <a:endParaRPr lang="en-ZA"/>
          </a:p>
        </p:txBody>
      </p:sp>
      <p:sp>
        <p:nvSpPr>
          <p:cNvPr id="49" name="Shape 47"/>
          <p:cNvSpPr/>
          <p:nvPr/>
        </p:nvSpPr>
        <p:spPr>
          <a:xfrm>
            <a:off x="5218938" y="2596896"/>
            <a:ext cx="1239012" cy="54864"/>
          </a:xfrm>
          <a:prstGeom prst="rect">
            <a:avLst/>
          </a:prstGeom>
          <a:solidFill>
            <a:srgbClr val="C8102E"/>
          </a:solidFill>
          <a:ln w="12700">
            <a:solidFill>
              <a:srgbClr val="C8102E"/>
            </a:solidFill>
            <a:prstDash val="solid"/>
          </a:ln>
        </p:spPr>
        <p:txBody>
          <a:bodyPr/>
          <a:lstStyle/>
          <a:p>
            <a:endParaRPr lang="en-ZA"/>
          </a:p>
        </p:txBody>
      </p:sp>
      <p:sp>
        <p:nvSpPr>
          <p:cNvPr id="50" name="Text 48"/>
          <p:cNvSpPr/>
          <p:nvPr/>
        </p:nvSpPr>
        <p:spPr>
          <a:xfrm>
            <a:off x="5273802" y="2651760"/>
            <a:ext cx="1239012" cy="347472"/>
          </a:xfrm>
          <a:prstGeom prst="rect">
            <a:avLst/>
          </a:prstGeom>
          <a:noFill/>
          <a:ln/>
        </p:spPr>
        <p:txBody>
          <a:bodyPr wrap="square" lIns="0" tIns="0" rIns="0" bIns="0" rtlCol="0" anchor="ctr"/>
          <a:lstStyle/>
          <a:p>
            <a:pPr marL="0" indent="0" algn="ctr">
              <a:buNone/>
            </a:pPr>
            <a:r>
              <a:rPr lang="en-US" sz="2000" b="1" dirty="0">
                <a:solidFill>
                  <a:srgbClr val="C8102E"/>
                </a:solidFill>
                <a:latin typeface="Arial" pitchFamily="34" charset="0"/>
                <a:ea typeface="Arial" pitchFamily="34" charset="-122"/>
                <a:cs typeface="Arial" pitchFamily="34" charset="-120"/>
              </a:rPr>
              <a:t>8,000+</a:t>
            </a:r>
            <a:endParaRPr lang="en-US" sz="2000" dirty="0"/>
          </a:p>
        </p:txBody>
      </p:sp>
      <p:sp>
        <p:nvSpPr>
          <p:cNvPr id="51" name="Text 49"/>
          <p:cNvSpPr/>
          <p:nvPr/>
        </p:nvSpPr>
        <p:spPr>
          <a:xfrm>
            <a:off x="5310378" y="3017520"/>
            <a:ext cx="1165860" cy="201168"/>
          </a:xfrm>
          <a:prstGeom prst="rect">
            <a:avLst/>
          </a:prstGeom>
          <a:noFill/>
          <a:ln/>
        </p:spPr>
        <p:txBody>
          <a:bodyPr wrap="square" lIns="0" tIns="0" rIns="0" bIns="0" rtlCol="0" anchor="ctr"/>
          <a:lstStyle/>
          <a:p>
            <a:pPr marL="0" indent="0" algn="ctr">
              <a:buNone/>
            </a:pPr>
            <a:r>
              <a:rPr lang="en-US" sz="700" dirty="0">
                <a:solidFill>
                  <a:srgbClr val="5A5A5A"/>
                </a:solidFill>
                <a:latin typeface="Arial" pitchFamily="34" charset="0"/>
                <a:ea typeface="Arial" pitchFamily="34" charset="-122"/>
                <a:cs typeface="Arial" pitchFamily="34" charset="-120"/>
              </a:rPr>
              <a:t>encounters</a:t>
            </a:r>
            <a:endParaRPr lang="en-US" sz="700" dirty="0"/>
          </a:p>
        </p:txBody>
      </p:sp>
      <p:sp>
        <p:nvSpPr>
          <p:cNvPr id="52" name="Shape 50"/>
          <p:cNvSpPr/>
          <p:nvPr/>
        </p:nvSpPr>
        <p:spPr>
          <a:xfrm>
            <a:off x="6476238" y="2596896"/>
            <a:ext cx="1239012" cy="658368"/>
          </a:xfrm>
          <a:prstGeom prst="rect">
            <a:avLst/>
          </a:prstGeom>
          <a:solidFill>
            <a:srgbClr val="F2F2F2"/>
          </a:solidFill>
          <a:ln w="6350">
            <a:solidFill>
              <a:srgbClr val="D0D0D0"/>
            </a:solidFill>
            <a:prstDash val="solid"/>
          </a:ln>
        </p:spPr>
        <p:txBody>
          <a:bodyPr/>
          <a:lstStyle/>
          <a:p>
            <a:endParaRPr lang="en-ZA"/>
          </a:p>
        </p:txBody>
      </p:sp>
      <p:sp>
        <p:nvSpPr>
          <p:cNvPr id="53" name="Shape 51"/>
          <p:cNvSpPr/>
          <p:nvPr/>
        </p:nvSpPr>
        <p:spPr>
          <a:xfrm>
            <a:off x="6476238" y="2596896"/>
            <a:ext cx="1239012" cy="54864"/>
          </a:xfrm>
          <a:prstGeom prst="rect">
            <a:avLst/>
          </a:prstGeom>
          <a:solidFill>
            <a:srgbClr val="C8102E"/>
          </a:solidFill>
          <a:ln w="12700">
            <a:solidFill>
              <a:srgbClr val="C8102E"/>
            </a:solidFill>
            <a:prstDash val="solid"/>
          </a:ln>
        </p:spPr>
        <p:txBody>
          <a:bodyPr/>
          <a:lstStyle/>
          <a:p>
            <a:endParaRPr lang="en-ZA"/>
          </a:p>
        </p:txBody>
      </p:sp>
      <p:sp>
        <p:nvSpPr>
          <p:cNvPr id="54" name="Text 52"/>
          <p:cNvSpPr/>
          <p:nvPr/>
        </p:nvSpPr>
        <p:spPr>
          <a:xfrm>
            <a:off x="6531102" y="2651760"/>
            <a:ext cx="1239012" cy="347472"/>
          </a:xfrm>
          <a:prstGeom prst="rect">
            <a:avLst/>
          </a:prstGeom>
          <a:noFill/>
          <a:ln/>
        </p:spPr>
        <p:txBody>
          <a:bodyPr wrap="square" lIns="0" tIns="0" rIns="0" bIns="0" rtlCol="0" anchor="ctr"/>
          <a:lstStyle/>
          <a:p>
            <a:pPr marL="0" indent="0" algn="ctr">
              <a:buNone/>
            </a:pPr>
            <a:r>
              <a:rPr lang="en-US" sz="2000" b="1" dirty="0">
                <a:solidFill>
                  <a:srgbClr val="C8102E"/>
                </a:solidFill>
                <a:latin typeface="Arial" pitchFamily="34" charset="0"/>
                <a:ea typeface="Arial" pitchFamily="34" charset="-122"/>
                <a:cs typeface="Arial" pitchFamily="34" charset="-120"/>
              </a:rPr>
              <a:t>600+</a:t>
            </a:r>
            <a:endParaRPr lang="en-US" sz="2000" dirty="0"/>
          </a:p>
        </p:txBody>
      </p:sp>
      <p:sp>
        <p:nvSpPr>
          <p:cNvPr id="55" name="Text 53"/>
          <p:cNvSpPr/>
          <p:nvPr/>
        </p:nvSpPr>
        <p:spPr>
          <a:xfrm>
            <a:off x="6567678" y="3017520"/>
            <a:ext cx="1165860" cy="201168"/>
          </a:xfrm>
          <a:prstGeom prst="rect">
            <a:avLst/>
          </a:prstGeom>
          <a:noFill/>
          <a:ln/>
        </p:spPr>
        <p:txBody>
          <a:bodyPr wrap="square" lIns="0" tIns="0" rIns="0" bIns="0" rtlCol="0" anchor="ctr"/>
          <a:lstStyle/>
          <a:p>
            <a:pPr marL="0" indent="0" algn="ctr">
              <a:buNone/>
            </a:pPr>
            <a:r>
              <a:rPr lang="en-US" sz="700" dirty="0">
                <a:solidFill>
                  <a:srgbClr val="5A5A5A"/>
                </a:solidFill>
                <a:latin typeface="Arial" pitchFamily="34" charset="0"/>
                <a:ea typeface="Arial" pitchFamily="34" charset="-122"/>
                <a:cs typeface="Arial" pitchFamily="34" charset="-120"/>
              </a:rPr>
              <a:t>health workers trained</a:t>
            </a:r>
            <a:endParaRPr lang="en-US" sz="700" dirty="0"/>
          </a:p>
        </p:txBody>
      </p:sp>
      <p:sp>
        <p:nvSpPr>
          <p:cNvPr id="64" name="Shape 62"/>
          <p:cNvSpPr/>
          <p:nvPr/>
        </p:nvSpPr>
        <p:spPr>
          <a:xfrm>
            <a:off x="3913632" y="3383280"/>
            <a:ext cx="1645920" cy="891540"/>
          </a:xfrm>
          <a:prstGeom prst="rect">
            <a:avLst/>
          </a:prstGeom>
          <a:solidFill>
            <a:srgbClr val="F2F2F2"/>
          </a:solidFill>
          <a:ln w="6350">
            <a:solidFill>
              <a:srgbClr val="D0D0D0"/>
            </a:solidFill>
            <a:prstDash val="solid"/>
          </a:ln>
        </p:spPr>
        <p:txBody>
          <a:bodyPr/>
          <a:lstStyle/>
          <a:p>
            <a:endParaRPr lang="en-ZA"/>
          </a:p>
        </p:txBody>
      </p:sp>
      <p:sp>
        <p:nvSpPr>
          <p:cNvPr id="65" name="Shape 63"/>
          <p:cNvSpPr/>
          <p:nvPr/>
        </p:nvSpPr>
        <p:spPr>
          <a:xfrm>
            <a:off x="3913632" y="3383280"/>
            <a:ext cx="1645920" cy="54864"/>
          </a:xfrm>
          <a:prstGeom prst="rect">
            <a:avLst/>
          </a:prstGeom>
          <a:solidFill>
            <a:srgbClr val="C8102E"/>
          </a:solidFill>
          <a:ln w="12700">
            <a:solidFill>
              <a:srgbClr val="C8102E"/>
            </a:solidFill>
            <a:prstDash val="solid"/>
          </a:ln>
        </p:spPr>
        <p:txBody>
          <a:bodyPr/>
          <a:lstStyle/>
          <a:p>
            <a:endParaRPr lang="en-ZA"/>
          </a:p>
        </p:txBody>
      </p:sp>
      <p:sp>
        <p:nvSpPr>
          <p:cNvPr id="66" name="Text 64"/>
          <p:cNvSpPr/>
          <p:nvPr/>
        </p:nvSpPr>
        <p:spPr>
          <a:xfrm>
            <a:off x="3986784" y="3474720"/>
            <a:ext cx="1517904" cy="201168"/>
          </a:xfrm>
          <a:prstGeom prst="rect">
            <a:avLst/>
          </a:prstGeom>
          <a:noFill/>
          <a:ln/>
        </p:spPr>
        <p:txBody>
          <a:bodyPr wrap="square" lIns="0" tIns="0" rIns="0" bIns="0" rtlCol="0" anchor="ctr"/>
          <a:lstStyle/>
          <a:p>
            <a:pPr marL="0" indent="0">
              <a:buNone/>
            </a:pPr>
            <a:r>
              <a:rPr lang="en-US" sz="900" b="1" dirty="0">
                <a:solidFill>
                  <a:srgbClr val="2B2B2B"/>
                </a:solidFill>
                <a:latin typeface="Arial" pitchFamily="34" charset="0"/>
                <a:ea typeface="Arial" pitchFamily="34" charset="-122"/>
                <a:cs typeface="Arial" pitchFamily="34" charset="-120"/>
              </a:rPr>
              <a:t>Peer Educators</a:t>
            </a:r>
            <a:endParaRPr lang="en-US" sz="900" dirty="0"/>
          </a:p>
        </p:txBody>
      </p:sp>
      <p:sp>
        <p:nvSpPr>
          <p:cNvPr id="67" name="Shape 65"/>
          <p:cNvSpPr/>
          <p:nvPr/>
        </p:nvSpPr>
        <p:spPr>
          <a:xfrm>
            <a:off x="3986784" y="3694176"/>
            <a:ext cx="1481328" cy="0"/>
          </a:xfrm>
          <a:prstGeom prst="line">
            <a:avLst/>
          </a:prstGeom>
          <a:noFill/>
          <a:ln w="5080">
            <a:solidFill>
              <a:srgbClr val="D0D0D0"/>
            </a:solidFill>
            <a:prstDash val="solid"/>
          </a:ln>
        </p:spPr>
        <p:txBody>
          <a:bodyPr/>
          <a:lstStyle/>
          <a:p>
            <a:endParaRPr lang="en-ZA"/>
          </a:p>
        </p:txBody>
      </p:sp>
      <p:sp>
        <p:nvSpPr>
          <p:cNvPr id="68" name="Text 66"/>
          <p:cNvSpPr/>
          <p:nvPr/>
        </p:nvSpPr>
        <p:spPr>
          <a:xfrm>
            <a:off x="3986784" y="3730752"/>
            <a:ext cx="1517904" cy="969264"/>
          </a:xfrm>
          <a:prstGeom prst="rect">
            <a:avLst/>
          </a:prstGeom>
          <a:noFill/>
          <a:ln/>
        </p:spPr>
        <p:txBody>
          <a:bodyPr wrap="square" lIns="0" tIns="0" rIns="0" bIns="0" rtlCol="0" anchor="t"/>
          <a:lstStyle/>
          <a:p>
            <a:pPr marL="0" indent="0">
              <a:buNone/>
            </a:pPr>
            <a:r>
              <a:rPr lang="en-US" sz="750" dirty="0">
                <a:solidFill>
                  <a:srgbClr val="5A5A5A"/>
                </a:solidFill>
                <a:latin typeface="Arial" pitchFamily="34" charset="0"/>
                <a:ea typeface="Arial" pitchFamily="34" charset="-122"/>
                <a:cs typeface="Arial" pitchFamily="34" charset="-120"/>
              </a:rPr>
              <a:t>KP members as health advocates, building trust through shared experience and community networks</a:t>
            </a:r>
            <a:endParaRPr lang="en-US" sz="750" dirty="0"/>
          </a:p>
        </p:txBody>
      </p:sp>
      <p:sp>
        <p:nvSpPr>
          <p:cNvPr id="69" name="Shape 67"/>
          <p:cNvSpPr/>
          <p:nvPr/>
        </p:nvSpPr>
        <p:spPr>
          <a:xfrm>
            <a:off x="5596128" y="3383280"/>
            <a:ext cx="1645920" cy="891540"/>
          </a:xfrm>
          <a:prstGeom prst="rect">
            <a:avLst/>
          </a:prstGeom>
          <a:solidFill>
            <a:srgbClr val="F2F2F2"/>
          </a:solidFill>
          <a:ln w="6350">
            <a:solidFill>
              <a:srgbClr val="D0D0D0"/>
            </a:solidFill>
            <a:prstDash val="solid"/>
          </a:ln>
        </p:spPr>
        <p:txBody>
          <a:bodyPr/>
          <a:lstStyle/>
          <a:p>
            <a:endParaRPr lang="en-ZA"/>
          </a:p>
        </p:txBody>
      </p:sp>
      <p:sp>
        <p:nvSpPr>
          <p:cNvPr id="70" name="Shape 68"/>
          <p:cNvSpPr/>
          <p:nvPr/>
        </p:nvSpPr>
        <p:spPr>
          <a:xfrm>
            <a:off x="5596128" y="3383280"/>
            <a:ext cx="1645920" cy="54864"/>
          </a:xfrm>
          <a:prstGeom prst="rect">
            <a:avLst/>
          </a:prstGeom>
          <a:solidFill>
            <a:srgbClr val="C8102E"/>
          </a:solidFill>
          <a:ln w="12700">
            <a:solidFill>
              <a:srgbClr val="C8102E"/>
            </a:solidFill>
            <a:prstDash val="solid"/>
          </a:ln>
        </p:spPr>
        <p:txBody>
          <a:bodyPr/>
          <a:lstStyle/>
          <a:p>
            <a:endParaRPr lang="en-ZA"/>
          </a:p>
        </p:txBody>
      </p:sp>
      <p:sp>
        <p:nvSpPr>
          <p:cNvPr id="71" name="Text 69"/>
          <p:cNvSpPr/>
          <p:nvPr/>
        </p:nvSpPr>
        <p:spPr>
          <a:xfrm>
            <a:off x="5669280" y="3474720"/>
            <a:ext cx="1517904" cy="201168"/>
          </a:xfrm>
          <a:prstGeom prst="rect">
            <a:avLst/>
          </a:prstGeom>
          <a:noFill/>
          <a:ln/>
        </p:spPr>
        <p:txBody>
          <a:bodyPr wrap="square" lIns="0" tIns="0" rIns="0" bIns="0" rtlCol="0" anchor="ctr"/>
          <a:lstStyle/>
          <a:p>
            <a:pPr marL="0" indent="0">
              <a:buNone/>
            </a:pPr>
            <a:r>
              <a:rPr lang="en-US" sz="900" b="1" dirty="0">
                <a:solidFill>
                  <a:srgbClr val="2B2B2B"/>
                </a:solidFill>
                <a:latin typeface="Arial" pitchFamily="34" charset="0"/>
                <a:ea typeface="Arial" pitchFamily="34" charset="-122"/>
                <a:cs typeface="Arial" pitchFamily="34" charset="-120"/>
              </a:rPr>
              <a:t>Mobile Outreach</a:t>
            </a:r>
            <a:endParaRPr lang="en-US" sz="900" dirty="0"/>
          </a:p>
        </p:txBody>
      </p:sp>
      <p:sp>
        <p:nvSpPr>
          <p:cNvPr id="72" name="Shape 70"/>
          <p:cNvSpPr/>
          <p:nvPr/>
        </p:nvSpPr>
        <p:spPr>
          <a:xfrm>
            <a:off x="5669280" y="3694176"/>
            <a:ext cx="1481328" cy="0"/>
          </a:xfrm>
          <a:prstGeom prst="line">
            <a:avLst/>
          </a:prstGeom>
          <a:noFill/>
          <a:ln w="5080">
            <a:solidFill>
              <a:srgbClr val="D0D0D0"/>
            </a:solidFill>
            <a:prstDash val="solid"/>
          </a:ln>
        </p:spPr>
        <p:txBody>
          <a:bodyPr/>
          <a:lstStyle/>
          <a:p>
            <a:endParaRPr lang="en-ZA"/>
          </a:p>
        </p:txBody>
      </p:sp>
      <p:sp>
        <p:nvSpPr>
          <p:cNvPr id="73" name="Text 71"/>
          <p:cNvSpPr/>
          <p:nvPr/>
        </p:nvSpPr>
        <p:spPr>
          <a:xfrm>
            <a:off x="5669280" y="3730752"/>
            <a:ext cx="1517904" cy="969264"/>
          </a:xfrm>
          <a:prstGeom prst="rect">
            <a:avLst/>
          </a:prstGeom>
          <a:noFill/>
          <a:ln/>
        </p:spPr>
        <p:txBody>
          <a:bodyPr wrap="square" lIns="0" tIns="0" rIns="0" bIns="0" rtlCol="0" anchor="t"/>
          <a:lstStyle/>
          <a:p>
            <a:pPr marL="0" indent="0">
              <a:buNone/>
            </a:pPr>
            <a:r>
              <a:rPr lang="en-US" sz="750" dirty="0">
                <a:solidFill>
                  <a:srgbClr val="5A5A5A"/>
                </a:solidFill>
                <a:latin typeface="Arial" pitchFamily="34" charset="0"/>
                <a:ea typeface="Arial" pitchFamily="34" charset="-122"/>
                <a:cs typeface="Arial" pitchFamily="34" charset="-120"/>
              </a:rPr>
              <a:t>Night clinics meeting FSW and MSM on location, when they are safest</a:t>
            </a:r>
            <a:endParaRPr lang="en-US" sz="750" dirty="0"/>
          </a:p>
        </p:txBody>
      </p:sp>
      <p:sp>
        <p:nvSpPr>
          <p:cNvPr id="74" name="Shape 72"/>
          <p:cNvSpPr/>
          <p:nvPr/>
        </p:nvSpPr>
        <p:spPr>
          <a:xfrm>
            <a:off x="7278624" y="3383280"/>
            <a:ext cx="1645920" cy="891540"/>
          </a:xfrm>
          <a:prstGeom prst="rect">
            <a:avLst/>
          </a:prstGeom>
          <a:solidFill>
            <a:srgbClr val="F2F2F2"/>
          </a:solidFill>
          <a:ln w="6350">
            <a:solidFill>
              <a:srgbClr val="D0D0D0"/>
            </a:solidFill>
            <a:prstDash val="solid"/>
          </a:ln>
        </p:spPr>
        <p:txBody>
          <a:bodyPr/>
          <a:lstStyle/>
          <a:p>
            <a:endParaRPr lang="en-ZA"/>
          </a:p>
        </p:txBody>
      </p:sp>
      <p:sp>
        <p:nvSpPr>
          <p:cNvPr id="75" name="Shape 73"/>
          <p:cNvSpPr/>
          <p:nvPr/>
        </p:nvSpPr>
        <p:spPr>
          <a:xfrm>
            <a:off x="7278624" y="3383280"/>
            <a:ext cx="1645920" cy="54864"/>
          </a:xfrm>
          <a:prstGeom prst="rect">
            <a:avLst/>
          </a:prstGeom>
          <a:solidFill>
            <a:srgbClr val="C8102E"/>
          </a:solidFill>
          <a:ln w="12700">
            <a:solidFill>
              <a:srgbClr val="C8102E"/>
            </a:solidFill>
            <a:prstDash val="solid"/>
          </a:ln>
        </p:spPr>
        <p:txBody>
          <a:bodyPr/>
          <a:lstStyle/>
          <a:p>
            <a:endParaRPr lang="en-ZA"/>
          </a:p>
        </p:txBody>
      </p:sp>
      <p:sp>
        <p:nvSpPr>
          <p:cNvPr id="76" name="Text 74"/>
          <p:cNvSpPr/>
          <p:nvPr/>
        </p:nvSpPr>
        <p:spPr>
          <a:xfrm>
            <a:off x="7351776" y="3474720"/>
            <a:ext cx="1517904" cy="201168"/>
          </a:xfrm>
          <a:prstGeom prst="rect">
            <a:avLst/>
          </a:prstGeom>
          <a:noFill/>
          <a:ln/>
        </p:spPr>
        <p:txBody>
          <a:bodyPr wrap="square" lIns="0" tIns="0" rIns="0" bIns="0" rtlCol="0" anchor="ctr"/>
          <a:lstStyle/>
          <a:p>
            <a:pPr marL="0" indent="0">
              <a:buNone/>
            </a:pPr>
            <a:r>
              <a:rPr lang="en-US" sz="900" b="1" dirty="0">
                <a:solidFill>
                  <a:srgbClr val="2B2B2B"/>
                </a:solidFill>
                <a:latin typeface="Arial" pitchFamily="34" charset="0"/>
                <a:ea typeface="Arial" pitchFamily="34" charset="-122"/>
                <a:cs typeface="Arial" pitchFamily="34" charset="-120"/>
              </a:rPr>
              <a:t>System Building</a:t>
            </a:r>
            <a:endParaRPr lang="en-US" sz="900" dirty="0"/>
          </a:p>
        </p:txBody>
      </p:sp>
      <p:sp>
        <p:nvSpPr>
          <p:cNvPr id="77" name="Shape 75"/>
          <p:cNvSpPr/>
          <p:nvPr/>
        </p:nvSpPr>
        <p:spPr>
          <a:xfrm>
            <a:off x="7351776" y="3694176"/>
            <a:ext cx="1481328" cy="0"/>
          </a:xfrm>
          <a:prstGeom prst="line">
            <a:avLst/>
          </a:prstGeom>
          <a:noFill/>
          <a:ln w="5080">
            <a:solidFill>
              <a:srgbClr val="D0D0D0"/>
            </a:solidFill>
            <a:prstDash val="solid"/>
          </a:ln>
        </p:spPr>
        <p:txBody>
          <a:bodyPr/>
          <a:lstStyle/>
          <a:p>
            <a:endParaRPr lang="en-ZA"/>
          </a:p>
        </p:txBody>
      </p:sp>
      <p:sp>
        <p:nvSpPr>
          <p:cNvPr id="78" name="Text 76"/>
          <p:cNvSpPr/>
          <p:nvPr/>
        </p:nvSpPr>
        <p:spPr>
          <a:xfrm>
            <a:off x="7351776" y="3730752"/>
            <a:ext cx="1517904" cy="969264"/>
          </a:xfrm>
          <a:prstGeom prst="rect">
            <a:avLst/>
          </a:prstGeom>
          <a:noFill/>
          <a:ln/>
        </p:spPr>
        <p:txBody>
          <a:bodyPr wrap="square" lIns="0" tIns="0" rIns="0" bIns="0" rtlCol="0" anchor="t"/>
          <a:lstStyle/>
          <a:p>
            <a:pPr marL="0" indent="0">
              <a:buNone/>
            </a:pPr>
            <a:r>
              <a:rPr lang="en-US" sz="750" dirty="0">
                <a:solidFill>
                  <a:srgbClr val="5A5A5A"/>
                </a:solidFill>
                <a:latin typeface="Arial" pitchFamily="34" charset="0"/>
                <a:ea typeface="Arial" pitchFamily="34" charset="-122"/>
                <a:cs typeface="Arial" pitchFamily="34" charset="-120"/>
              </a:rPr>
              <a:t>Mentorship of 600+ health workers; full handover to MoH and local organisations in 2025</a:t>
            </a:r>
            <a:endParaRPr lang="en-US" sz="750" dirty="0"/>
          </a:p>
        </p:txBody>
      </p:sp>
      <p:sp>
        <p:nvSpPr>
          <p:cNvPr id="79" name="Shape 77"/>
          <p:cNvSpPr/>
          <p:nvPr/>
        </p:nvSpPr>
        <p:spPr>
          <a:xfrm>
            <a:off x="164592" y="4892040"/>
            <a:ext cx="8814816" cy="0"/>
          </a:xfrm>
          <a:prstGeom prst="line">
            <a:avLst/>
          </a:prstGeom>
          <a:noFill/>
          <a:ln w="6350">
            <a:solidFill>
              <a:srgbClr val="D0D0D0"/>
            </a:solidFill>
            <a:prstDash val="solid"/>
          </a:ln>
        </p:spPr>
        <p:txBody>
          <a:bodyPr/>
          <a:lstStyle/>
          <a:p>
            <a:endParaRPr lang="en-ZA"/>
          </a:p>
        </p:txBody>
      </p:sp>
      <p:sp>
        <p:nvSpPr>
          <p:cNvPr id="80" name="Text 78"/>
          <p:cNvSpPr/>
          <p:nvPr/>
        </p:nvSpPr>
        <p:spPr>
          <a:xfrm>
            <a:off x="164592" y="4919472"/>
            <a:ext cx="7315200"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CAB-LA Choice Study  .  Beira, Mozambique  .  MSF Scientific Day 2026</a:t>
            </a:r>
            <a:endParaRPr lang="en-US" sz="750" dirty="0"/>
          </a:p>
        </p:txBody>
      </p:sp>
      <p:sp>
        <p:nvSpPr>
          <p:cNvPr id="81" name="Text 79"/>
          <p:cNvSpPr/>
          <p:nvPr/>
        </p:nvSpPr>
        <p:spPr>
          <a:xfrm>
            <a:off x="7479792" y="4919472"/>
            <a:ext cx="1499616" cy="182880"/>
          </a:xfrm>
          <a:prstGeom prst="rect">
            <a:avLst/>
          </a:prstGeom>
          <a:noFill/>
          <a:ln/>
        </p:spPr>
        <p:txBody>
          <a:bodyPr wrap="square" lIns="0" tIns="0" rIns="0" bIns="0" rtlCol="0" anchor="ctr"/>
          <a:lstStyle/>
          <a:p>
            <a:pPr marL="0" indent="0" algn="r">
              <a:buNone/>
            </a:pPr>
            <a:r>
              <a:rPr lang="en-US" sz="750" dirty="0">
                <a:solidFill>
                  <a:srgbClr val="999999"/>
                </a:solidFill>
                <a:latin typeface="Arial" pitchFamily="34" charset="0"/>
                <a:ea typeface="Arial" pitchFamily="34" charset="-122"/>
                <a:cs typeface="Arial" pitchFamily="34" charset="-120"/>
              </a:rPr>
              <a:t>A. Flores et al.</a:t>
            </a:r>
            <a:endParaRPr lang="en-US" sz="750" dirty="0"/>
          </a:p>
        </p:txBody>
      </p:sp>
      <p:pic>
        <p:nvPicPr>
          <p:cNvPr id="82" name="Picture 81">
            <a:extLst>
              <a:ext uri="{FF2B5EF4-FFF2-40B4-BE49-F238E27FC236}">
                <a16:creationId xmlns:a16="http://schemas.microsoft.com/office/drawing/2014/main" id="{0A2C1169-98C7-57CF-06A0-0F1B06964323}"/>
              </a:ext>
            </a:extLst>
          </p:cNvPr>
          <p:cNvPicPr>
            <a:picLocks noChangeAspect="1"/>
          </p:cNvPicPr>
          <p:nvPr/>
        </p:nvPicPr>
        <p:blipFill>
          <a:blip r:embed="rId3"/>
          <a:stretch>
            <a:fillRect/>
          </a:stretch>
        </p:blipFill>
        <p:spPr>
          <a:xfrm>
            <a:off x="9583" y="1471371"/>
            <a:ext cx="3743870" cy="177556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3152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256032" y="0"/>
            <a:ext cx="6949440" cy="73152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Study Design</a:t>
            </a:r>
            <a:endParaRPr lang="en-US" sz="2800" dirty="0"/>
          </a:p>
        </p:txBody>
      </p:sp>
      <p:sp>
        <p:nvSpPr>
          <p:cNvPr id="5" name="Shape 3"/>
          <p:cNvSpPr/>
          <p:nvPr/>
        </p:nvSpPr>
        <p:spPr>
          <a:xfrm>
            <a:off x="164592" y="804672"/>
            <a:ext cx="3566160" cy="3968496"/>
          </a:xfrm>
          <a:prstGeom prst="rect">
            <a:avLst/>
          </a:prstGeom>
          <a:solidFill>
            <a:srgbClr val="F2F2F2"/>
          </a:solidFill>
          <a:ln w="6350">
            <a:solidFill>
              <a:srgbClr val="D0D0D0"/>
            </a:solidFill>
            <a:prstDash val="solid"/>
          </a:ln>
        </p:spPr>
        <p:txBody>
          <a:bodyPr/>
          <a:lstStyle/>
          <a:p>
            <a:endParaRPr lang="en-ZA"/>
          </a:p>
        </p:txBody>
      </p:sp>
      <p:sp>
        <p:nvSpPr>
          <p:cNvPr id="6" name="Shape 4"/>
          <p:cNvSpPr/>
          <p:nvPr/>
        </p:nvSpPr>
        <p:spPr>
          <a:xfrm>
            <a:off x="164592" y="804672"/>
            <a:ext cx="64008" cy="3968496"/>
          </a:xfrm>
          <a:prstGeom prst="rect">
            <a:avLst/>
          </a:prstGeom>
          <a:solidFill>
            <a:srgbClr val="C8102E"/>
          </a:solidFill>
          <a:ln w="12700">
            <a:solidFill>
              <a:srgbClr val="C8102E"/>
            </a:solidFill>
            <a:prstDash val="solid"/>
          </a:ln>
        </p:spPr>
        <p:txBody>
          <a:bodyPr/>
          <a:lstStyle/>
          <a:p>
            <a:endParaRPr lang="en-ZA"/>
          </a:p>
        </p:txBody>
      </p:sp>
      <p:sp>
        <p:nvSpPr>
          <p:cNvPr id="7" name="Text 5"/>
          <p:cNvSpPr/>
          <p:nvPr/>
        </p:nvSpPr>
        <p:spPr>
          <a:xfrm>
            <a:off x="310896" y="932688"/>
            <a:ext cx="3346704" cy="274320"/>
          </a:xfrm>
          <a:prstGeom prst="rect">
            <a:avLst/>
          </a:prstGeom>
          <a:noFill/>
          <a:ln/>
        </p:spPr>
        <p:txBody>
          <a:bodyPr wrap="square" lIns="0" tIns="0" rIns="0" bIns="0" rtlCol="0" anchor="ctr"/>
          <a:lstStyle/>
          <a:p>
            <a:pPr marL="0" indent="0">
              <a:buNone/>
            </a:pPr>
            <a:r>
              <a:rPr lang="en-US" sz="1600" b="1" dirty="0">
                <a:solidFill>
                  <a:srgbClr val="2B2B2B"/>
                </a:solidFill>
                <a:latin typeface="Arial" pitchFamily="34" charset="0"/>
                <a:ea typeface="Arial" pitchFamily="34" charset="-122"/>
                <a:cs typeface="Arial" pitchFamily="34" charset="-120"/>
              </a:rPr>
              <a:t>Objectives</a:t>
            </a:r>
            <a:endParaRPr lang="en-US" sz="1600" dirty="0"/>
          </a:p>
        </p:txBody>
      </p:sp>
      <p:sp>
        <p:nvSpPr>
          <p:cNvPr id="8" name="Shape 6"/>
          <p:cNvSpPr/>
          <p:nvPr/>
        </p:nvSpPr>
        <p:spPr>
          <a:xfrm>
            <a:off x="310896" y="1261872"/>
            <a:ext cx="3310128" cy="0"/>
          </a:xfrm>
          <a:prstGeom prst="line">
            <a:avLst/>
          </a:prstGeom>
          <a:noFill/>
          <a:ln w="12700">
            <a:solidFill>
              <a:srgbClr val="C8102E"/>
            </a:solidFill>
            <a:prstDash val="solid"/>
          </a:ln>
        </p:spPr>
        <p:txBody>
          <a:bodyPr/>
          <a:lstStyle/>
          <a:p>
            <a:endParaRPr lang="en-ZA"/>
          </a:p>
        </p:txBody>
      </p:sp>
      <p:sp>
        <p:nvSpPr>
          <p:cNvPr id="9" name="Text 7"/>
          <p:cNvSpPr/>
          <p:nvPr/>
        </p:nvSpPr>
        <p:spPr>
          <a:xfrm>
            <a:off x="310896" y="1353312"/>
            <a:ext cx="3346704" cy="201168"/>
          </a:xfrm>
          <a:prstGeom prst="rect">
            <a:avLst/>
          </a:prstGeom>
          <a:noFill/>
          <a:ln/>
        </p:spPr>
        <p:txBody>
          <a:bodyPr wrap="square" lIns="0" tIns="0" rIns="0" bIns="0" rtlCol="0" anchor="ctr"/>
          <a:lstStyle/>
          <a:p>
            <a:pPr marL="0" indent="0">
              <a:buNone/>
            </a:pPr>
            <a:r>
              <a:rPr lang="en-US" sz="1000" b="1" dirty="0">
                <a:solidFill>
                  <a:srgbClr val="2B2B2B"/>
                </a:solidFill>
                <a:latin typeface="Arial" pitchFamily="34" charset="0"/>
                <a:ea typeface="Arial" pitchFamily="34" charset="-122"/>
                <a:cs typeface="Arial" pitchFamily="34" charset="-120"/>
              </a:rPr>
              <a:t>Primary objective</a:t>
            </a:r>
            <a:endParaRPr lang="en-US" sz="1000" dirty="0"/>
          </a:p>
        </p:txBody>
      </p:sp>
      <p:sp>
        <p:nvSpPr>
          <p:cNvPr id="10" name="Text 8"/>
          <p:cNvSpPr/>
          <p:nvPr/>
        </p:nvSpPr>
        <p:spPr>
          <a:xfrm>
            <a:off x="310896" y="1572768"/>
            <a:ext cx="3346704" cy="420624"/>
          </a:xfrm>
          <a:prstGeom prst="rect">
            <a:avLst/>
          </a:prstGeom>
          <a:noFill/>
          <a:ln/>
        </p:spPr>
        <p:txBody>
          <a:bodyPr wrap="square" lIns="0" tIns="0" rIns="0" bIns="0" rtlCol="0" anchor="ctr"/>
          <a:lstStyle/>
          <a:p>
            <a:pPr marL="0" indent="0">
              <a:buNone/>
            </a:pPr>
            <a:r>
              <a:rPr lang="en-US" sz="950" dirty="0">
                <a:solidFill>
                  <a:srgbClr val="5A5A5A"/>
                </a:solidFill>
                <a:latin typeface="Arial" pitchFamily="34" charset="0"/>
                <a:ea typeface="Arial" pitchFamily="34" charset="-122"/>
                <a:cs typeface="Arial" pitchFamily="34" charset="-120"/>
              </a:rPr>
              <a:t>Evaluate the feasibility and acceptability of integrating CAB-LA into peer-driven PrEP outreach for key populations.</a:t>
            </a:r>
            <a:endParaRPr lang="en-US" sz="950" dirty="0"/>
          </a:p>
        </p:txBody>
      </p:sp>
      <p:sp>
        <p:nvSpPr>
          <p:cNvPr id="11" name="Shape 9"/>
          <p:cNvSpPr/>
          <p:nvPr/>
        </p:nvSpPr>
        <p:spPr>
          <a:xfrm>
            <a:off x="310896" y="2066544"/>
            <a:ext cx="3310128" cy="0"/>
          </a:xfrm>
          <a:prstGeom prst="line">
            <a:avLst/>
          </a:prstGeom>
          <a:noFill/>
          <a:ln w="6350">
            <a:solidFill>
              <a:srgbClr val="D0D0D0"/>
            </a:solidFill>
            <a:prstDash val="solid"/>
          </a:ln>
        </p:spPr>
        <p:txBody>
          <a:bodyPr/>
          <a:lstStyle/>
          <a:p>
            <a:endParaRPr lang="en-ZA"/>
          </a:p>
        </p:txBody>
      </p:sp>
      <p:sp>
        <p:nvSpPr>
          <p:cNvPr id="12" name="Text 10"/>
          <p:cNvSpPr/>
          <p:nvPr/>
        </p:nvSpPr>
        <p:spPr>
          <a:xfrm>
            <a:off x="310896" y="2157984"/>
            <a:ext cx="3346704" cy="201168"/>
          </a:xfrm>
          <a:prstGeom prst="rect">
            <a:avLst/>
          </a:prstGeom>
          <a:noFill/>
          <a:ln/>
        </p:spPr>
        <p:txBody>
          <a:bodyPr wrap="square" lIns="0" tIns="0" rIns="0" bIns="0" rtlCol="0" anchor="ctr"/>
          <a:lstStyle/>
          <a:p>
            <a:pPr marL="0" indent="0">
              <a:buNone/>
            </a:pPr>
            <a:r>
              <a:rPr lang="en-US" sz="1000" b="1" dirty="0">
                <a:solidFill>
                  <a:srgbClr val="2B2B2B"/>
                </a:solidFill>
                <a:latin typeface="Arial" pitchFamily="34" charset="0"/>
                <a:ea typeface="Arial" pitchFamily="34" charset="-122"/>
                <a:cs typeface="Arial" pitchFamily="34" charset="-120"/>
              </a:rPr>
              <a:t>Outcome measures</a:t>
            </a:r>
            <a:endParaRPr lang="en-US" sz="1000" dirty="0"/>
          </a:p>
        </p:txBody>
      </p:sp>
      <p:sp>
        <p:nvSpPr>
          <p:cNvPr id="13" name="Text 11"/>
          <p:cNvSpPr/>
          <p:nvPr/>
        </p:nvSpPr>
        <p:spPr>
          <a:xfrm>
            <a:off x="310896" y="2432304"/>
            <a:ext cx="3346704" cy="237744"/>
          </a:xfrm>
          <a:prstGeom prst="rect">
            <a:avLst/>
          </a:prstGeom>
          <a:noFill/>
          <a:ln/>
        </p:spPr>
        <p:txBody>
          <a:bodyPr wrap="square" lIns="0" tIns="0" rIns="0" bIns="0" rtlCol="0" anchor="ctr"/>
          <a:lstStyle/>
          <a:p>
            <a:pPr marL="0" indent="0">
              <a:buNone/>
            </a:pPr>
            <a:r>
              <a:rPr lang="en-US" sz="950" b="1" dirty="0">
                <a:solidFill>
                  <a:srgbClr val="2B2B2B"/>
                </a:solidFill>
                <a:latin typeface="Arial" pitchFamily="34" charset="0"/>
                <a:ea typeface="Arial" pitchFamily="34" charset="-122"/>
                <a:cs typeface="Arial" pitchFamily="34" charset="-120"/>
              </a:rPr>
              <a:t>Uptake:  </a:t>
            </a:r>
            <a:r>
              <a:rPr lang="en-US" sz="950" dirty="0">
                <a:solidFill>
                  <a:srgbClr val="5A5A5A"/>
                </a:solidFill>
                <a:latin typeface="Arial" pitchFamily="34" charset="0"/>
                <a:ea typeface="Arial" pitchFamily="34" charset="-122"/>
                <a:cs typeface="Arial" pitchFamily="34" charset="-120"/>
              </a:rPr>
              <a:t>Timing and rates of CAB-LA adoption.</a:t>
            </a:r>
            <a:endParaRPr lang="en-US" sz="950" dirty="0"/>
          </a:p>
        </p:txBody>
      </p:sp>
      <p:sp>
        <p:nvSpPr>
          <p:cNvPr id="14" name="Text 12"/>
          <p:cNvSpPr/>
          <p:nvPr/>
        </p:nvSpPr>
        <p:spPr>
          <a:xfrm>
            <a:off x="310896" y="2944368"/>
            <a:ext cx="3346704" cy="237744"/>
          </a:xfrm>
          <a:prstGeom prst="rect">
            <a:avLst/>
          </a:prstGeom>
          <a:noFill/>
          <a:ln/>
        </p:spPr>
        <p:txBody>
          <a:bodyPr wrap="square" lIns="0" tIns="0" rIns="0" bIns="0" rtlCol="0" anchor="ctr"/>
          <a:lstStyle/>
          <a:p>
            <a:pPr marL="0" indent="0">
              <a:buNone/>
            </a:pPr>
            <a:r>
              <a:rPr lang="en-US" sz="950" b="1" dirty="0">
                <a:solidFill>
                  <a:srgbClr val="2B2B2B"/>
                </a:solidFill>
                <a:latin typeface="Arial" pitchFamily="34" charset="0"/>
                <a:ea typeface="Arial" pitchFamily="34" charset="-122"/>
                <a:cs typeface="Arial" pitchFamily="34" charset="-120"/>
              </a:rPr>
              <a:t>Persistence:  </a:t>
            </a:r>
            <a:r>
              <a:rPr lang="en-US" sz="950" dirty="0">
                <a:solidFill>
                  <a:srgbClr val="5A5A5A"/>
                </a:solidFill>
                <a:latin typeface="Arial" pitchFamily="34" charset="0"/>
                <a:ea typeface="Arial" pitchFamily="34" charset="-122"/>
                <a:cs typeface="Arial" pitchFamily="34" charset="-120"/>
              </a:rPr>
              <a:t>Usage patterns and PrEP continuation.</a:t>
            </a:r>
            <a:endParaRPr lang="en-US" sz="950" dirty="0"/>
          </a:p>
        </p:txBody>
      </p:sp>
      <p:sp>
        <p:nvSpPr>
          <p:cNvPr id="15" name="Text 13"/>
          <p:cNvSpPr/>
          <p:nvPr/>
        </p:nvSpPr>
        <p:spPr>
          <a:xfrm>
            <a:off x="310896" y="3456432"/>
            <a:ext cx="3346704" cy="237744"/>
          </a:xfrm>
          <a:prstGeom prst="rect">
            <a:avLst/>
          </a:prstGeom>
          <a:noFill/>
          <a:ln/>
        </p:spPr>
        <p:txBody>
          <a:bodyPr wrap="square" lIns="0" tIns="0" rIns="0" bIns="0" rtlCol="0" anchor="ctr"/>
          <a:lstStyle/>
          <a:p>
            <a:pPr marL="0" indent="0">
              <a:buNone/>
            </a:pPr>
            <a:r>
              <a:rPr lang="en-US" sz="950" b="1" dirty="0">
                <a:solidFill>
                  <a:srgbClr val="2B2B2B"/>
                </a:solidFill>
                <a:latin typeface="Arial" pitchFamily="34" charset="0"/>
                <a:ea typeface="Arial" pitchFamily="34" charset="-122"/>
                <a:cs typeface="Arial" pitchFamily="34" charset="-120"/>
              </a:rPr>
              <a:t>Clinical:  </a:t>
            </a:r>
            <a:r>
              <a:rPr lang="en-US" sz="950" dirty="0">
                <a:solidFill>
                  <a:srgbClr val="5A5A5A"/>
                </a:solidFill>
                <a:latin typeface="Arial" pitchFamily="34" charset="0"/>
                <a:ea typeface="Arial" pitchFamily="34" charset="-122"/>
                <a:cs typeface="Arial" pitchFamily="34" charset="-120"/>
              </a:rPr>
              <a:t>Safety, adverse events, and seroconversions.</a:t>
            </a:r>
            <a:endParaRPr lang="en-US" sz="950" dirty="0"/>
          </a:p>
        </p:txBody>
      </p:sp>
      <p:sp>
        <p:nvSpPr>
          <p:cNvPr id="16" name="Text 14"/>
          <p:cNvSpPr/>
          <p:nvPr/>
        </p:nvSpPr>
        <p:spPr>
          <a:xfrm>
            <a:off x="310896" y="3968496"/>
            <a:ext cx="3346704" cy="237744"/>
          </a:xfrm>
          <a:prstGeom prst="rect">
            <a:avLst/>
          </a:prstGeom>
          <a:noFill/>
          <a:ln/>
        </p:spPr>
        <p:txBody>
          <a:bodyPr wrap="square" lIns="0" tIns="0" rIns="0" bIns="0" rtlCol="0" anchor="ctr"/>
          <a:lstStyle/>
          <a:p>
            <a:pPr marL="0" indent="0">
              <a:buNone/>
            </a:pPr>
            <a:r>
              <a:rPr lang="en-US" sz="950" b="1" dirty="0">
                <a:solidFill>
                  <a:srgbClr val="2B2B2B"/>
                </a:solidFill>
                <a:latin typeface="Arial" pitchFamily="34" charset="0"/>
                <a:ea typeface="Arial" pitchFamily="34" charset="-122"/>
                <a:cs typeface="Arial" pitchFamily="34" charset="-120"/>
              </a:rPr>
              <a:t>Feasibility:  </a:t>
            </a:r>
            <a:r>
              <a:rPr lang="en-US" sz="950" dirty="0">
                <a:solidFill>
                  <a:srgbClr val="5A5A5A"/>
                </a:solidFill>
                <a:latin typeface="Arial" pitchFamily="34" charset="0"/>
                <a:ea typeface="Arial" pitchFamily="34" charset="-122"/>
                <a:cs typeface="Arial" pitchFamily="34" charset="-120"/>
              </a:rPr>
              <a:t>Acceptability and process efficiency.</a:t>
            </a:r>
            <a:endParaRPr lang="en-US" sz="950" dirty="0"/>
          </a:p>
        </p:txBody>
      </p:sp>
      <p:sp>
        <p:nvSpPr>
          <p:cNvPr id="17" name="Shape 15"/>
          <p:cNvSpPr/>
          <p:nvPr/>
        </p:nvSpPr>
        <p:spPr>
          <a:xfrm>
            <a:off x="3913632" y="804672"/>
            <a:ext cx="64008" cy="3968496"/>
          </a:xfrm>
          <a:prstGeom prst="rect">
            <a:avLst/>
          </a:prstGeom>
          <a:solidFill>
            <a:srgbClr val="C8102E"/>
          </a:solidFill>
          <a:ln w="12700">
            <a:solidFill>
              <a:srgbClr val="C8102E"/>
            </a:solidFill>
            <a:prstDash val="solid"/>
          </a:ln>
        </p:spPr>
        <p:txBody>
          <a:bodyPr/>
          <a:lstStyle/>
          <a:p>
            <a:endParaRPr lang="en-ZA"/>
          </a:p>
        </p:txBody>
      </p:sp>
      <p:sp>
        <p:nvSpPr>
          <p:cNvPr id="18" name="Text 16"/>
          <p:cNvSpPr/>
          <p:nvPr/>
        </p:nvSpPr>
        <p:spPr>
          <a:xfrm>
            <a:off x="4059936" y="932688"/>
            <a:ext cx="4846320" cy="256032"/>
          </a:xfrm>
          <a:prstGeom prst="rect">
            <a:avLst/>
          </a:prstGeom>
          <a:noFill/>
          <a:ln/>
        </p:spPr>
        <p:txBody>
          <a:bodyPr wrap="square" lIns="0" tIns="0" rIns="0" bIns="0" rtlCol="0" anchor="ctr"/>
          <a:lstStyle/>
          <a:p>
            <a:pPr marL="0" indent="0">
              <a:buNone/>
            </a:pPr>
            <a:r>
              <a:rPr lang="en-US" sz="1500" b="1" dirty="0">
                <a:solidFill>
                  <a:srgbClr val="2B2B2B"/>
                </a:solidFill>
                <a:latin typeface="Arial" pitchFamily="34" charset="0"/>
                <a:ea typeface="Arial" pitchFamily="34" charset="-122"/>
                <a:cs typeface="Arial" pitchFamily="34" charset="-120"/>
              </a:rPr>
              <a:t>Methodology</a:t>
            </a:r>
            <a:endParaRPr lang="en-US" sz="1500" dirty="0"/>
          </a:p>
        </p:txBody>
      </p:sp>
      <p:sp>
        <p:nvSpPr>
          <p:cNvPr id="19" name="Text 17"/>
          <p:cNvSpPr/>
          <p:nvPr/>
        </p:nvSpPr>
        <p:spPr>
          <a:xfrm>
            <a:off x="4059936" y="1234440"/>
            <a:ext cx="4846320" cy="310896"/>
          </a:xfrm>
          <a:prstGeom prst="rect">
            <a:avLst/>
          </a:prstGeom>
          <a:noFill/>
          <a:ln/>
        </p:spPr>
        <p:txBody>
          <a:bodyPr wrap="square" lIns="0" tIns="0" rIns="0" bIns="0" rtlCol="0" anchor="t"/>
          <a:lstStyle/>
          <a:p>
            <a:pPr marL="171450" indent="-171450">
              <a:buFontTx/>
              <a:buChar char="-"/>
            </a:pPr>
            <a:r>
              <a:rPr lang="en-US" sz="900" dirty="0">
                <a:solidFill>
                  <a:srgbClr val="5A5A5A"/>
                </a:solidFill>
                <a:latin typeface="Arial" pitchFamily="34" charset="0"/>
                <a:ea typeface="Arial" pitchFamily="34" charset="-122"/>
                <a:cs typeface="Arial" pitchFamily="34" charset="-120"/>
              </a:rPr>
              <a:t>Prospective mixed-methods cohort </a:t>
            </a:r>
          </a:p>
          <a:p>
            <a:pPr marL="171450" indent="-171450">
              <a:buFontTx/>
              <a:buChar char="-"/>
            </a:pPr>
            <a:r>
              <a:rPr lang="en-US" sz="900" dirty="0">
                <a:solidFill>
                  <a:srgbClr val="5A5A5A"/>
                </a:solidFill>
                <a:latin typeface="Arial" pitchFamily="34" charset="0"/>
                <a:ea typeface="Arial" pitchFamily="34" charset="-122"/>
                <a:cs typeface="Arial" pitchFamily="34" charset="-120"/>
              </a:rPr>
              <a:t>embedded in a choice-based PrEP programme</a:t>
            </a:r>
            <a:endParaRPr lang="en-US" sz="900" dirty="0"/>
          </a:p>
        </p:txBody>
      </p:sp>
      <p:sp>
        <p:nvSpPr>
          <p:cNvPr id="20" name="Text 18"/>
          <p:cNvSpPr/>
          <p:nvPr/>
        </p:nvSpPr>
        <p:spPr>
          <a:xfrm>
            <a:off x="4059936" y="1689195"/>
            <a:ext cx="4846320" cy="201168"/>
          </a:xfrm>
          <a:prstGeom prst="rect">
            <a:avLst/>
          </a:prstGeom>
          <a:noFill/>
          <a:ln/>
        </p:spPr>
        <p:txBody>
          <a:bodyPr wrap="square" lIns="0" tIns="0" rIns="0" bIns="0" rtlCol="0" anchor="ctr"/>
          <a:lstStyle/>
          <a:p>
            <a:pPr marL="0" indent="0">
              <a:buNone/>
            </a:pPr>
            <a:r>
              <a:rPr lang="en-US" sz="850" b="1" dirty="0">
                <a:solidFill>
                  <a:srgbClr val="2B2B2B"/>
                </a:solidFill>
                <a:latin typeface="Arial" pitchFamily="34" charset="0"/>
                <a:ea typeface="Arial" pitchFamily="34" charset="-122"/>
                <a:cs typeface="Arial" pitchFamily="34" charset="-120"/>
              </a:rPr>
              <a:t>Study period: </a:t>
            </a:r>
            <a:r>
              <a:rPr lang="en-US" sz="850" dirty="0">
                <a:solidFill>
                  <a:srgbClr val="5A5A5A"/>
                </a:solidFill>
                <a:latin typeface="Arial" pitchFamily="34" charset="0"/>
                <a:ea typeface="Arial" pitchFamily="34" charset="-122"/>
                <a:cs typeface="Arial" pitchFamily="34" charset="-120"/>
              </a:rPr>
              <a:t>July 2025 - June 2026     </a:t>
            </a:r>
          </a:p>
          <a:p>
            <a:pPr marL="0" indent="0">
              <a:buNone/>
            </a:pPr>
            <a:endParaRPr lang="en-US" sz="850" b="1" dirty="0">
              <a:solidFill>
                <a:srgbClr val="5A5A5A"/>
              </a:solidFill>
              <a:latin typeface="Arial" pitchFamily="34" charset="0"/>
              <a:ea typeface="Arial" pitchFamily="34" charset="-122"/>
              <a:cs typeface="Arial" pitchFamily="34" charset="-120"/>
            </a:endParaRPr>
          </a:p>
          <a:p>
            <a:pPr marL="0" indent="0">
              <a:buNone/>
            </a:pPr>
            <a:r>
              <a:rPr lang="en-US" sz="850" b="1" dirty="0">
                <a:solidFill>
                  <a:srgbClr val="2B2B2B"/>
                </a:solidFill>
                <a:latin typeface="Arial" pitchFamily="34" charset="0"/>
                <a:ea typeface="Arial" pitchFamily="34" charset="-122"/>
                <a:cs typeface="Arial" pitchFamily="34" charset="-120"/>
              </a:rPr>
              <a:t>Sample: </a:t>
            </a:r>
            <a:r>
              <a:rPr lang="en-US" sz="850" dirty="0">
                <a:solidFill>
                  <a:srgbClr val="5A5A5A"/>
                </a:solidFill>
                <a:latin typeface="Arial" pitchFamily="34" charset="0"/>
                <a:ea typeface="Arial" pitchFamily="34" charset="-122"/>
                <a:cs typeface="Arial" pitchFamily="34" charset="-120"/>
              </a:rPr>
              <a:t>N=200 (CABLA study)`</a:t>
            </a:r>
            <a:endParaRPr lang="en-US" sz="850" dirty="0"/>
          </a:p>
        </p:txBody>
      </p:sp>
      <p:sp>
        <p:nvSpPr>
          <p:cNvPr id="28" name="Text 26"/>
          <p:cNvSpPr/>
          <p:nvPr/>
        </p:nvSpPr>
        <p:spPr>
          <a:xfrm>
            <a:off x="6933438" y="1847088"/>
            <a:ext cx="310896"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Arial" pitchFamily="34" charset="0"/>
                <a:ea typeface="Arial" pitchFamily="34" charset="-122"/>
                <a:cs typeface="Arial" pitchFamily="34" charset="-120"/>
              </a:rPr>
              <a:t>H</a:t>
            </a:r>
            <a:endParaRPr lang="en-US" sz="1100" dirty="0"/>
          </a:p>
        </p:txBody>
      </p:sp>
      <p:sp>
        <p:nvSpPr>
          <p:cNvPr id="31" name="Text 29"/>
          <p:cNvSpPr/>
          <p:nvPr/>
        </p:nvSpPr>
        <p:spPr>
          <a:xfrm>
            <a:off x="8145018" y="1847088"/>
            <a:ext cx="310896" cy="256032"/>
          </a:xfrm>
          <a:prstGeom prst="rect">
            <a:avLst/>
          </a:prstGeom>
          <a:noFill/>
          <a:ln/>
        </p:spPr>
        <p:txBody>
          <a:bodyPr wrap="square" lIns="0" tIns="0" rIns="0" bIns="0" rtlCol="0" anchor="ctr"/>
          <a:lstStyle/>
          <a:p>
            <a:pPr marL="0" indent="0" algn="ctr">
              <a:buNone/>
            </a:pPr>
            <a:r>
              <a:rPr lang="en-US" sz="1100" b="1" dirty="0">
                <a:solidFill>
                  <a:srgbClr val="FFFFFF"/>
                </a:solidFill>
                <a:latin typeface="Arial" pitchFamily="34" charset="0"/>
                <a:ea typeface="Arial" pitchFamily="34" charset="-122"/>
                <a:cs typeface="Arial" pitchFamily="34" charset="-120"/>
              </a:rPr>
              <a:t>H</a:t>
            </a:r>
            <a:endParaRPr lang="en-US" sz="1100" dirty="0"/>
          </a:p>
        </p:txBody>
      </p:sp>
      <p:sp>
        <p:nvSpPr>
          <p:cNvPr id="33" name="Shape 31"/>
          <p:cNvSpPr/>
          <p:nvPr/>
        </p:nvSpPr>
        <p:spPr>
          <a:xfrm>
            <a:off x="4059936" y="2359152"/>
            <a:ext cx="4846320" cy="804672"/>
          </a:xfrm>
          <a:prstGeom prst="rect">
            <a:avLst/>
          </a:prstGeom>
          <a:solidFill>
            <a:srgbClr val="FFFFFF"/>
          </a:solidFill>
          <a:ln w="8890">
            <a:solidFill>
              <a:srgbClr val="D0D0D0"/>
            </a:solidFill>
            <a:prstDash val="solid"/>
          </a:ln>
        </p:spPr>
        <p:txBody>
          <a:bodyPr/>
          <a:lstStyle/>
          <a:p>
            <a:endParaRPr lang="en-ZA"/>
          </a:p>
        </p:txBody>
      </p:sp>
      <p:sp>
        <p:nvSpPr>
          <p:cNvPr id="34" name="Shape 32"/>
          <p:cNvSpPr/>
          <p:nvPr/>
        </p:nvSpPr>
        <p:spPr>
          <a:xfrm>
            <a:off x="4059936" y="2359152"/>
            <a:ext cx="1371600" cy="804672"/>
          </a:xfrm>
          <a:prstGeom prst="rect">
            <a:avLst/>
          </a:prstGeom>
          <a:solidFill>
            <a:srgbClr val="F2F2F2"/>
          </a:solidFill>
          <a:ln w="12700">
            <a:solidFill>
              <a:srgbClr val="F2F2F2"/>
            </a:solidFill>
            <a:prstDash val="solid"/>
          </a:ln>
        </p:spPr>
        <p:txBody>
          <a:bodyPr/>
          <a:lstStyle/>
          <a:p>
            <a:endParaRPr lang="en-ZA"/>
          </a:p>
        </p:txBody>
      </p:sp>
      <p:sp>
        <p:nvSpPr>
          <p:cNvPr id="35" name="Text 33"/>
          <p:cNvSpPr/>
          <p:nvPr/>
        </p:nvSpPr>
        <p:spPr>
          <a:xfrm>
            <a:off x="4096512" y="2404872"/>
            <a:ext cx="1298448" cy="713232"/>
          </a:xfrm>
          <a:prstGeom prst="rect">
            <a:avLst/>
          </a:prstGeom>
          <a:noFill/>
          <a:ln/>
        </p:spPr>
        <p:txBody>
          <a:bodyPr wrap="square" lIns="0" tIns="0" rIns="0" bIns="0" rtlCol="0" anchor="ctr"/>
          <a:lstStyle/>
          <a:p>
            <a:pPr marL="0" indent="0" algn="ctr">
              <a:buNone/>
            </a:pPr>
            <a:r>
              <a:rPr lang="en-US" sz="850" b="1" dirty="0">
                <a:solidFill>
                  <a:srgbClr val="2B2B2B"/>
                </a:solidFill>
                <a:latin typeface="Arial" pitchFamily="34" charset="0"/>
                <a:ea typeface="Arial" pitchFamily="34" charset="-122"/>
                <a:cs typeface="Arial" pitchFamily="34" charset="-120"/>
              </a:rPr>
              <a:t>Quantitative Component</a:t>
            </a:r>
            <a:endParaRPr lang="en-US" sz="850" dirty="0"/>
          </a:p>
        </p:txBody>
      </p:sp>
      <p:sp>
        <p:nvSpPr>
          <p:cNvPr id="36" name="Shape 34"/>
          <p:cNvSpPr/>
          <p:nvPr/>
        </p:nvSpPr>
        <p:spPr>
          <a:xfrm>
            <a:off x="5431536" y="2359152"/>
            <a:ext cx="0" cy="804672"/>
          </a:xfrm>
          <a:prstGeom prst="line">
            <a:avLst/>
          </a:prstGeom>
          <a:noFill/>
          <a:ln w="6350">
            <a:solidFill>
              <a:srgbClr val="D0D0D0"/>
            </a:solidFill>
            <a:prstDash val="solid"/>
          </a:ln>
        </p:spPr>
        <p:txBody>
          <a:bodyPr/>
          <a:lstStyle/>
          <a:p>
            <a:endParaRPr lang="en-ZA"/>
          </a:p>
        </p:txBody>
      </p:sp>
      <p:sp>
        <p:nvSpPr>
          <p:cNvPr id="37" name="Text 35"/>
          <p:cNvSpPr/>
          <p:nvPr/>
        </p:nvSpPr>
        <p:spPr>
          <a:xfrm>
            <a:off x="5504688" y="2432304"/>
            <a:ext cx="3346704" cy="658368"/>
          </a:xfrm>
          <a:prstGeom prst="rect">
            <a:avLst/>
          </a:prstGeom>
          <a:noFill/>
          <a:ln/>
        </p:spPr>
        <p:txBody>
          <a:bodyPr wrap="square" lIns="0" tIns="0" rIns="0" bIns="0" rtlCol="0" anchor="t"/>
          <a:lstStyle/>
          <a:p>
            <a:pPr marL="0" indent="0">
              <a:buNone/>
            </a:pPr>
            <a:r>
              <a:rPr lang="en-US" sz="800" b="1" dirty="0">
                <a:solidFill>
                  <a:srgbClr val="C8102E"/>
                </a:solidFill>
                <a:latin typeface="Arial" pitchFamily="34" charset="0"/>
                <a:ea typeface="Arial" pitchFamily="34" charset="-122"/>
                <a:cs typeface="Arial" pitchFamily="34" charset="-120"/>
              </a:rPr>
              <a:t>- </a:t>
            </a:r>
            <a:r>
              <a:rPr lang="en-US" sz="800" dirty="0">
                <a:solidFill>
                  <a:srgbClr val="5A5A5A"/>
                </a:solidFill>
                <a:latin typeface="Arial" pitchFamily="34" charset="0"/>
                <a:ea typeface="Arial" pitchFamily="34" charset="-122"/>
                <a:cs typeface="Arial" pitchFamily="34" charset="-120"/>
              </a:rPr>
              <a:t>Prospective cohort in HIV-negative KPs (&gt;= 18 years)</a:t>
            </a:r>
            <a:endParaRPr lang="en-US" sz="800" dirty="0"/>
          </a:p>
          <a:p>
            <a:pPr marL="0" indent="0">
              <a:buNone/>
            </a:pPr>
            <a:r>
              <a:rPr lang="en-US" sz="800" b="1" dirty="0">
                <a:solidFill>
                  <a:srgbClr val="C8102E"/>
                </a:solidFill>
                <a:latin typeface="Arial" pitchFamily="34" charset="0"/>
                <a:ea typeface="Arial" pitchFamily="34" charset="-122"/>
                <a:cs typeface="Arial" pitchFamily="34" charset="-120"/>
              </a:rPr>
              <a:t>- </a:t>
            </a:r>
            <a:r>
              <a:rPr lang="en-US" sz="800" dirty="0">
                <a:solidFill>
                  <a:srgbClr val="5A5A5A"/>
                </a:solidFill>
                <a:latin typeface="Arial" pitchFamily="34" charset="0"/>
                <a:ea typeface="Arial" pitchFamily="34" charset="-122"/>
                <a:cs typeface="Arial" pitchFamily="34" charset="-120"/>
              </a:rPr>
              <a:t>Drop-in centres (DICs) and primary healthcare</a:t>
            </a:r>
            <a:endParaRPr lang="en-US" sz="800" dirty="0"/>
          </a:p>
          <a:p>
            <a:pPr marL="0" indent="0">
              <a:buNone/>
            </a:pPr>
            <a:r>
              <a:rPr lang="en-US" sz="800" b="1" dirty="0">
                <a:solidFill>
                  <a:srgbClr val="C8102E"/>
                </a:solidFill>
                <a:latin typeface="Arial" pitchFamily="34" charset="0"/>
                <a:ea typeface="Arial" pitchFamily="34" charset="-122"/>
                <a:cs typeface="Arial" pitchFamily="34" charset="-120"/>
              </a:rPr>
              <a:t>- </a:t>
            </a:r>
            <a:r>
              <a:rPr lang="en-US" sz="800" dirty="0">
                <a:solidFill>
                  <a:srgbClr val="5A5A5A"/>
                </a:solidFill>
                <a:latin typeface="Arial" pitchFamily="34" charset="0"/>
                <a:ea typeface="Arial" pitchFamily="34" charset="-122"/>
                <a:cs typeface="Arial" pitchFamily="34" charset="-120"/>
              </a:rPr>
              <a:t>Outcomes: uptake, persistence, clinical safety</a:t>
            </a:r>
            <a:endParaRPr lang="en-US" sz="800" dirty="0"/>
          </a:p>
        </p:txBody>
      </p:sp>
      <p:sp>
        <p:nvSpPr>
          <p:cNvPr id="38" name="Shape 36"/>
          <p:cNvSpPr/>
          <p:nvPr/>
        </p:nvSpPr>
        <p:spPr>
          <a:xfrm>
            <a:off x="6446520" y="3163824"/>
            <a:ext cx="0" cy="109728"/>
          </a:xfrm>
          <a:prstGeom prst="line">
            <a:avLst/>
          </a:prstGeom>
          <a:noFill/>
          <a:ln w="12700">
            <a:solidFill>
              <a:srgbClr val="5A5A5A"/>
            </a:solidFill>
            <a:prstDash val="solid"/>
            <a:tailEnd type="triangle"/>
          </a:ln>
        </p:spPr>
        <p:txBody>
          <a:bodyPr/>
          <a:lstStyle/>
          <a:p>
            <a:endParaRPr lang="en-ZA"/>
          </a:p>
        </p:txBody>
      </p:sp>
      <p:sp>
        <p:nvSpPr>
          <p:cNvPr id="39" name="Shape 37"/>
          <p:cNvSpPr/>
          <p:nvPr/>
        </p:nvSpPr>
        <p:spPr>
          <a:xfrm>
            <a:off x="4059936" y="3273552"/>
            <a:ext cx="4846320" cy="713232"/>
          </a:xfrm>
          <a:prstGeom prst="rect">
            <a:avLst/>
          </a:prstGeom>
          <a:solidFill>
            <a:srgbClr val="FFFFFF"/>
          </a:solidFill>
          <a:ln w="8890">
            <a:solidFill>
              <a:srgbClr val="D0D0D0"/>
            </a:solidFill>
            <a:prstDash val="solid"/>
          </a:ln>
        </p:spPr>
        <p:txBody>
          <a:bodyPr/>
          <a:lstStyle/>
          <a:p>
            <a:endParaRPr lang="en-ZA"/>
          </a:p>
        </p:txBody>
      </p:sp>
      <p:sp>
        <p:nvSpPr>
          <p:cNvPr id="40" name="Shape 38"/>
          <p:cNvSpPr/>
          <p:nvPr/>
        </p:nvSpPr>
        <p:spPr>
          <a:xfrm>
            <a:off x="4059936" y="3273552"/>
            <a:ext cx="1371600" cy="713232"/>
          </a:xfrm>
          <a:prstGeom prst="rect">
            <a:avLst/>
          </a:prstGeom>
          <a:solidFill>
            <a:srgbClr val="F2F2F2"/>
          </a:solidFill>
          <a:ln w="12700">
            <a:solidFill>
              <a:srgbClr val="F2F2F2"/>
            </a:solidFill>
            <a:prstDash val="solid"/>
          </a:ln>
        </p:spPr>
        <p:txBody>
          <a:bodyPr/>
          <a:lstStyle/>
          <a:p>
            <a:endParaRPr lang="en-ZA"/>
          </a:p>
        </p:txBody>
      </p:sp>
      <p:sp>
        <p:nvSpPr>
          <p:cNvPr id="41" name="Text 39"/>
          <p:cNvSpPr/>
          <p:nvPr/>
        </p:nvSpPr>
        <p:spPr>
          <a:xfrm>
            <a:off x="4096512" y="3319272"/>
            <a:ext cx="1298448" cy="621792"/>
          </a:xfrm>
          <a:prstGeom prst="rect">
            <a:avLst/>
          </a:prstGeom>
          <a:noFill/>
          <a:ln/>
        </p:spPr>
        <p:txBody>
          <a:bodyPr wrap="square" lIns="0" tIns="0" rIns="0" bIns="0" rtlCol="0" anchor="ctr"/>
          <a:lstStyle/>
          <a:p>
            <a:pPr marL="0" indent="0" algn="ctr">
              <a:buNone/>
            </a:pPr>
            <a:r>
              <a:rPr lang="en-US" sz="850" b="1" dirty="0">
                <a:solidFill>
                  <a:srgbClr val="2B2B2B"/>
                </a:solidFill>
                <a:latin typeface="Arial" pitchFamily="34" charset="0"/>
                <a:ea typeface="Arial" pitchFamily="34" charset="-122"/>
                <a:cs typeface="Arial" pitchFamily="34" charset="-120"/>
              </a:rPr>
              <a:t>Qualitative Component</a:t>
            </a:r>
            <a:endParaRPr lang="en-US" sz="850" dirty="0"/>
          </a:p>
        </p:txBody>
      </p:sp>
      <p:sp>
        <p:nvSpPr>
          <p:cNvPr id="42" name="Shape 40"/>
          <p:cNvSpPr/>
          <p:nvPr/>
        </p:nvSpPr>
        <p:spPr>
          <a:xfrm>
            <a:off x="5431536" y="3273552"/>
            <a:ext cx="0" cy="713232"/>
          </a:xfrm>
          <a:prstGeom prst="line">
            <a:avLst/>
          </a:prstGeom>
          <a:noFill/>
          <a:ln w="6350">
            <a:solidFill>
              <a:srgbClr val="D0D0D0"/>
            </a:solidFill>
            <a:prstDash val="solid"/>
          </a:ln>
        </p:spPr>
        <p:txBody>
          <a:bodyPr/>
          <a:lstStyle/>
          <a:p>
            <a:endParaRPr lang="en-ZA"/>
          </a:p>
        </p:txBody>
      </p:sp>
      <p:sp>
        <p:nvSpPr>
          <p:cNvPr id="43" name="Text 41"/>
          <p:cNvSpPr/>
          <p:nvPr/>
        </p:nvSpPr>
        <p:spPr>
          <a:xfrm>
            <a:off x="5504688" y="3346704"/>
            <a:ext cx="3346704" cy="566928"/>
          </a:xfrm>
          <a:prstGeom prst="rect">
            <a:avLst/>
          </a:prstGeom>
          <a:noFill/>
          <a:ln/>
        </p:spPr>
        <p:txBody>
          <a:bodyPr wrap="square" lIns="0" tIns="0" rIns="0" bIns="0" rtlCol="0" anchor="t"/>
          <a:lstStyle/>
          <a:p>
            <a:pPr marL="0" indent="0">
              <a:buNone/>
            </a:pPr>
            <a:r>
              <a:rPr lang="en-US" sz="800" b="1" dirty="0">
                <a:solidFill>
                  <a:srgbClr val="C8102E"/>
                </a:solidFill>
                <a:latin typeface="Arial" pitchFamily="34" charset="0"/>
                <a:ea typeface="Arial" pitchFamily="34" charset="-122"/>
                <a:cs typeface="Arial" pitchFamily="34" charset="-120"/>
              </a:rPr>
              <a:t>- </a:t>
            </a:r>
            <a:r>
              <a:rPr lang="en-US" sz="800" dirty="0">
                <a:solidFill>
                  <a:srgbClr val="5A5A5A"/>
                </a:solidFill>
                <a:latin typeface="Arial" pitchFamily="34" charset="0"/>
                <a:ea typeface="Arial" pitchFamily="34" charset="-122"/>
                <a:cs typeface="Arial" pitchFamily="34" charset="-120"/>
              </a:rPr>
              <a:t>Methods: In-depth interviews (IDI), n=16</a:t>
            </a:r>
            <a:endParaRPr lang="en-US" sz="800" dirty="0"/>
          </a:p>
          <a:p>
            <a:pPr marL="0" indent="0">
              <a:buNone/>
            </a:pPr>
            <a:r>
              <a:rPr lang="en-US" sz="800" b="1" dirty="0">
                <a:solidFill>
                  <a:srgbClr val="C8102E"/>
                </a:solidFill>
                <a:latin typeface="Arial" pitchFamily="34" charset="0"/>
                <a:ea typeface="Arial" pitchFamily="34" charset="-122"/>
                <a:cs typeface="Arial" pitchFamily="34" charset="-120"/>
              </a:rPr>
              <a:t>- </a:t>
            </a:r>
            <a:r>
              <a:rPr lang="en-US" sz="800" dirty="0">
                <a:solidFill>
                  <a:srgbClr val="5A5A5A"/>
                </a:solidFill>
                <a:latin typeface="Arial" pitchFamily="34" charset="0"/>
                <a:ea typeface="Arial" pitchFamily="34" charset="-122"/>
                <a:cs typeface="Arial" pitchFamily="34" charset="-120"/>
              </a:rPr>
              <a:t>Sampling: Purposive</a:t>
            </a:r>
            <a:endParaRPr lang="en-US" sz="800" dirty="0"/>
          </a:p>
          <a:p>
            <a:pPr marL="0" indent="0">
              <a:buNone/>
            </a:pPr>
            <a:r>
              <a:rPr lang="en-US" sz="800" b="1" dirty="0">
                <a:solidFill>
                  <a:srgbClr val="C8102E"/>
                </a:solidFill>
                <a:latin typeface="Arial" pitchFamily="34" charset="0"/>
                <a:ea typeface="Arial" pitchFamily="34" charset="-122"/>
                <a:cs typeface="Arial" pitchFamily="34" charset="-120"/>
              </a:rPr>
              <a:t>- </a:t>
            </a:r>
            <a:r>
              <a:rPr lang="en-US" sz="800" dirty="0">
                <a:solidFill>
                  <a:srgbClr val="5A5A5A"/>
                </a:solidFill>
                <a:latin typeface="Arial" pitchFamily="34" charset="0"/>
                <a:ea typeface="Arial" pitchFamily="34" charset="-122"/>
                <a:cs typeface="Arial" pitchFamily="34" charset="-120"/>
              </a:rPr>
              <a:t>Analysis: Thematic</a:t>
            </a:r>
            <a:endParaRPr lang="en-US" sz="800" dirty="0"/>
          </a:p>
        </p:txBody>
      </p:sp>
      <p:sp>
        <p:nvSpPr>
          <p:cNvPr id="46" name="Text 44"/>
          <p:cNvSpPr/>
          <p:nvPr/>
        </p:nvSpPr>
        <p:spPr>
          <a:xfrm>
            <a:off x="4151376" y="4206240"/>
            <a:ext cx="4663440" cy="402336"/>
          </a:xfrm>
          <a:prstGeom prst="rect">
            <a:avLst/>
          </a:prstGeom>
          <a:noFill/>
          <a:ln/>
        </p:spPr>
        <p:txBody>
          <a:bodyPr wrap="square" lIns="0" tIns="0" rIns="0" bIns="0" rtlCol="0" anchor="ctr"/>
          <a:lstStyle/>
          <a:p>
            <a:pPr marL="0" indent="0" algn="ctr">
              <a:buNone/>
            </a:pPr>
            <a:r>
              <a:rPr lang="en-US" sz="900" b="1" dirty="0">
                <a:solidFill>
                  <a:srgbClr val="5A5A5A"/>
                </a:solidFill>
                <a:latin typeface="Arial" pitchFamily="34" charset="0"/>
                <a:ea typeface="Arial" pitchFamily="34" charset="-122"/>
                <a:cs typeface="Arial" pitchFamily="34" charset="-120"/>
              </a:rPr>
              <a:t>[ INSERT PHOTO ]</a:t>
            </a:r>
            <a:endParaRPr lang="en-US" sz="900" dirty="0"/>
          </a:p>
          <a:p>
            <a:pPr marL="0" indent="0" algn="ctr">
              <a:buNone/>
            </a:pPr>
            <a:r>
              <a:rPr lang="en-US" sz="750" dirty="0">
                <a:solidFill>
                  <a:srgbClr val="999999"/>
                </a:solidFill>
                <a:latin typeface="Arial" pitchFamily="34" charset="0"/>
                <a:ea typeface="Arial" pitchFamily="34" charset="-122"/>
                <a:cs typeface="Arial" pitchFamily="34" charset="-120"/>
              </a:rPr>
              <a:t>Right-click &gt; Change Picture</a:t>
            </a:r>
            <a:endParaRPr lang="en-US" sz="900" dirty="0"/>
          </a:p>
        </p:txBody>
      </p:sp>
      <p:sp>
        <p:nvSpPr>
          <p:cNvPr id="47" name="Shape 45"/>
          <p:cNvSpPr/>
          <p:nvPr/>
        </p:nvSpPr>
        <p:spPr>
          <a:xfrm>
            <a:off x="164592" y="4892040"/>
            <a:ext cx="8814816" cy="0"/>
          </a:xfrm>
          <a:prstGeom prst="line">
            <a:avLst/>
          </a:prstGeom>
          <a:noFill/>
          <a:ln w="6350">
            <a:solidFill>
              <a:srgbClr val="D0D0D0"/>
            </a:solidFill>
            <a:prstDash val="solid"/>
          </a:ln>
        </p:spPr>
        <p:txBody>
          <a:bodyPr/>
          <a:lstStyle/>
          <a:p>
            <a:endParaRPr lang="en-ZA"/>
          </a:p>
        </p:txBody>
      </p:sp>
      <p:sp>
        <p:nvSpPr>
          <p:cNvPr id="48" name="Text 46"/>
          <p:cNvSpPr/>
          <p:nvPr/>
        </p:nvSpPr>
        <p:spPr>
          <a:xfrm>
            <a:off x="164592" y="4919472"/>
            <a:ext cx="7315200" cy="182880"/>
          </a:xfrm>
          <a:prstGeom prst="rect">
            <a:avLst/>
          </a:prstGeom>
          <a:noFill/>
          <a:ln/>
        </p:spPr>
        <p:txBody>
          <a:bodyPr wrap="square" lIns="0" tIns="0" rIns="0" bIns="0" rtlCol="0" anchor="ctr"/>
          <a:lstStyle/>
          <a:p>
            <a:pPr marL="0" indent="0">
              <a:buNone/>
            </a:pPr>
            <a:r>
              <a:rPr lang="en-US" sz="750" dirty="0">
                <a:solidFill>
                  <a:srgbClr val="999999"/>
                </a:solidFill>
                <a:latin typeface="Arial" pitchFamily="34" charset="0"/>
                <a:ea typeface="Arial" pitchFamily="34" charset="-122"/>
                <a:cs typeface="Arial" pitchFamily="34" charset="-120"/>
              </a:rPr>
              <a:t>CAB-LA Choice Study  .  Beira, Mozambique  .  MSF Scientific Day 2026</a:t>
            </a:r>
            <a:endParaRPr lang="en-US" sz="750" dirty="0"/>
          </a:p>
        </p:txBody>
      </p:sp>
      <p:sp>
        <p:nvSpPr>
          <p:cNvPr id="49" name="Text 47"/>
          <p:cNvSpPr/>
          <p:nvPr/>
        </p:nvSpPr>
        <p:spPr>
          <a:xfrm>
            <a:off x="7479792" y="4919472"/>
            <a:ext cx="1499616" cy="182880"/>
          </a:xfrm>
          <a:prstGeom prst="rect">
            <a:avLst/>
          </a:prstGeom>
          <a:noFill/>
          <a:ln/>
        </p:spPr>
        <p:txBody>
          <a:bodyPr wrap="square" lIns="0" tIns="0" rIns="0" bIns="0" rtlCol="0" anchor="ctr"/>
          <a:lstStyle/>
          <a:p>
            <a:pPr marL="0" indent="0" algn="r">
              <a:buNone/>
            </a:pPr>
            <a:r>
              <a:rPr lang="en-US" sz="750" dirty="0">
                <a:solidFill>
                  <a:srgbClr val="999999"/>
                </a:solidFill>
                <a:latin typeface="Arial" pitchFamily="34" charset="0"/>
                <a:ea typeface="Arial" pitchFamily="34" charset="-122"/>
                <a:cs typeface="Arial" pitchFamily="34" charset="-120"/>
              </a:rPr>
              <a:t>A. Flores et al.</a:t>
            </a:r>
            <a:endParaRPr lang="en-US" sz="750" dirty="0"/>
          </a:p>
        </p:txBody>
      </p:sp>
      <p:pic>
        <p:nvPicPr>
          <p:cNvPr id="50" name="Picture 49">
            <a:extLst>
              <a:ext uri="{FF2B5EF4-FFF2-40B4-BE49-F238E27FC236}">
                <a16:creationId xmlns:a16="http://schemas.microsoft.com/office/drawing/2014/main" id="{B1503B13-809B-D3F2-8E5E-F586D132B76F}"/>
              </a:ext>
            </a:extLst>
          </p:cNvPr>
          <p:cNvPicPr>
            <a:picLocks noChangeAspect="1"/>
          </p:cNvPicPr>
          <p:nvPr/>
        </p:nvPicPr>
        <p:blipFill>
          <a:blip r:embed="rId3"/>
          <a:stretch>
            <a:fillRect/>
          </a:stretch>
        </p:blipFill>
        <p:spPr>
          <a:xfrm>
            <a:off x="6623860" y="943491"/>
            <a:ext cx="2102918" cy="1401945"/>
          </a:xfrm>
          <a:prstGeom prst="rect">
            <a:avLst/>
          </a:prstGeom>
        </p:spPr>
      </p:pic>
      <p:pic>
        <p:nvPicPr>
          <p:cNvPr id="51" name="Picture 2" descr="Domingas in Beira: Rewarding Work as Peer Educator | MSF">
            <a:extLst>
              <a:ext uri="{FF2B5EF4-FFF2-40B4-BE49-F238E27FC236}">
                <a16:creationId xmlns:a16="http://schemas.microsoft.com/office/drawing/2014/main" id="{3A438E95-E22B-CF1F-034E-E63BB265856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39282"/>
          <a:stretch/>
        </p:blipFill>
        <p:spPr bwMode="auto">
          <a:xfrm>
            <a:off x="4620697" y="3950584"/>
            <a:ext cx="2859095" cy="11379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Results</a:t>
            </a:r>
            <a:endParaRPr lang="en-US" sz="2800" dirty="0"/>
          </a:p>
        </p:txBody>
      </p:sp>
      <p:sp>
        <p:nvSpPr>
          <p:cNvPr id="4" name="Shape 2"/>
          <p:cNvSpPr/>
          <p:nvPr/>
        </p:nvSpPr>
        <p:spPr>
          <a:xfrm>
            <a:off x="502920" y="4727448"/>
            <a:ext cx="8138160" cy="0"/>
          </a:xfrm>
          <a:prstGeom prst="line">
            <a:avLst/>
          </a:prstGeom>
          <a:noFill/>
          <a:ln w="6350">
            <a:solidFill>
              <a:srgbClr val="D0D0D0"/>
            </a:solidFill>
            <a:prstDash val="solid"/>
          </a:ln>
        </p:spPr>
        <p:txBody>
          <a:bodyPr/>
          <a:lstStyle/>
          <a:p>
            <a:endParaRPr lang="en-ZA"/>
          </a:p>
        </p:txBody>
      </p:sp>
      <p:sp>
        <p:nvSpPr>
          <p:cNvPr id="7" name="Text 5"/>
          <p:cNvSpPr/>
          <p:nvPr/>
        </p:nvSpPr>
        <p:spPr>
          <a:xfrm>
            <a:off x="502920" y="956199"/>
            <a:ext cx="8138160" cy="292608"/>
          </a:xfrm>
          <a:prstGeom prst="rect">
            <a:avLst/>
          </a:prstGeom>
          <a:noFill/>
          <a:ln/>
        </p:spPr>
        <p:txBody>
          <a:bodyPr wrap="square" rtlCol="0" anchor="ctr"/>
          <a:lstStyle/>
          <a:p>
            <a:pPr marL="0" indent="0">
              <a:buNone/>
            </a:pPr>
            <a:r>
              <a:rPr lang="en-US" sz="1400" b="1" dirty="0">
                <a:solidFill>
                  <a:srgbClr val="2B2B2B"/>
                </a:solidFill>
                <a:latin typeface="Arial" pitchFamily="34" charset="0"/>
                <a:ea typeface="Arial" pitchFamily="34" charset="-122"/>
                <a:cs typeface="Arial" pitchFamily="34" charset="-120"/>
              </a:rPr>
              <a:t>Participants’ characteristics</a:t>
            </a:r>
            <a:endParaRPr lang="en-US" sz="1400" dirty="0"/>
          </a:p>
        </p:txBody>
      </p:sp>
      <p:graphicFrame>
        <p:nvGraphicFramePr>
          <p:cNvPr id="9" name="Table_Participants">
            <a:extLst>
              <a:ext uri="{FF2B5EF4-FFF2-40B4-BE49-F238E27FC236}">
                <a16:creationId xmlns:a16="http://schemas.microsoft.com/office/drawing/2014/main" id="{7AE48AD8-20B4-30F2-73C4-07D04909329B}"/>
              </a:ext>
            </a:extLst>
          </p:cNvPr>
          <p:cNvGraphicFramePr>
            <a:graphicFrameLocks noGrp="1"/>
          </p:cNvGraphicFramePr>
          <p:nvPr>
            <p:extLst>
              <p:ext uri="{D42A27DB-BD31-4B8C-83A1-F6EECF244321}">
                <p14:modId xmlns:p14="http://schemas.microsoft.com/office/powerpoint/2010/main" val="1836714971"/>
              </p:ext>
            </p:extLst>
          </p:nvPr>
        </p:nvGraphicFramePr>
        <p:xfrm>
          <a:off x="502920" y="1427766"/>
          <a:ext cx="8323948" cy="2938143"/>
        </p:xfrm>
        <a:graphic>
          <a:graphicData uri="http://schemas.openxmlformats.org/drawingml/2006/table">
            <a:tbl>
              <a:tblPr firstRow="1" bandRow="1"/>
              <a:tblGrid>
                <a:gridCol w="2800579">
                  <a:extLst>
                    <a:ext uri="{9D8B030D-6E8A-4147-A177-3AD203B41FA5}">
                      <a16:colId xmlns:a16="http://schemas.microsoft.com/office/drawing/2014/main" val="20000"/>
                    </a:ext>
                  </a:extLst>
                </a:gridCol>
                <a:gridCol w="1400291">
                  <a:extLst>
                    <a:ext uri="{9D8B030D-6E8A-4147-A177-3AD203B41FA5}">
                      <a16:colId xmlns:a16="http://schemas.microsoft.com/office/drawing/2014/main" val="20001"/>
                    </a:ext>
                  </a:extLst>
                </a:gridCol>
                <a:gridCol w="1400291">
                  <a:extLst>
                    <a:ext uri="{9D8B030D-6E8A-4147-A177-3AD203B41FA5}">
                      <a16:colId xmlns:a16="http://schemas.microsoft.com/office/drawing/2014/main" val="20002"/>
                    </a:ext>
                  </a:extLst>
                </a:gridCol>
                <a:gridCol w="1400291">
                  <a:extLst>
                    <a:ext uri="{9D8B030D-6E8A-4147-A177-3AD203B41FA5}">
                      <a16:colId xmlns:a16="http://schemas.microsoft.com/office/drawing/2014/main" val="20003"/>
                    </a:ext>
                  </a:extLst>
                </a:gridCol>
                <a:gridCol w="1322496">
                  <a:extLst>
                    <a:ext uri="{9D8B030D-6E8A-4147-A177-3AD203B41FA5}">
                      <a16:colId xmlns:a16="http://schemas.microsoft.com/office/drawing/2014/main" val="20004"/>
                    </a:ext>
                  </a:extLst>
                </a:gridCol>
              </a:tblGrid>
              <a:tr h="723891">
                <a:tc>
                  <a:txBody>
                    <a:bodyPr/>
                    <a:lstStyle/>
                    <a:p>
                      <a:pPr algn="l"/>
                      <a:r>
                        <a:rPr lang="en-US" sz="1600" b="1" dirty="0">
                          <a:solidFill>
                            <a:srgbClr val="FFFFFF"/>
                          </a:solidFill>
                          <a:latin typeface="Calibri"/>
                        </a:rPr>
                        <a:t>Characteristic</a:t>
                      </a:r>
                    </a:p>
                  </a:txBody>
                  <a:tcPr>
                    <a:solidFill>
                      <a:srgbClr val="2A3E4C"/>
                    </a:solidFill>
                  </a:tcPr>
                </a:tc>
                <a:tc>
                  <a:txBody>
                    <a:bodyPr/>
                    <a:lstStyle/>
                    <a:p>
                      <a:pPr algn="ctr"/>
                      <a:r>
                        <a:rPr lang="en-US" sz="1600" b="1" dirty="0">
                          <a:solidFill>
                            <a:srgbClr val="FFFFFF"/>
                          </a:solidFill>
                          <a:latin typeface="Calibri"/>
                        </a:rPr>
                        <a:t>Overall
(N=240)</a:t>
                      </a:r>
                    </a:p>
                  </a:txBody>
                  <a:tcPr>
                    <a:solidFill>
                      <a:srgbClr val="2A3E4C"/>
                    </a:solidFill>
                  </a:tcPr>
                </a:tc>
                <a:tc>
                  <a:txBody>
                    <a:bodyPr/>
                    <a:lstStyle/>
                    <a:p>
                      <a:pPr algn="ctr"/>
                      <a:r>
                        <a:rPr lang="en-US" sz="1600" b="1" dirty="0">
                          <a:solidFill>
                            <a:srgbClr val="FFFFFF"/>
                          </a:solidFill>
                          <a:latin typeface="Calibri"/>
                        </a:rPr>
                        <a:t>FSW
(N=115)</a:t>
                      </a:r>
                    </a:p>
                  </a:txBody>
                  <a:tcPr>
                    <a:solidFill>
                      <a:srgbClr val="2A3E4C"/>
                    </a:solidFill>
                  </a:tcPr>
                </a:tc>
                <a:tc>
                  <a:txBody>
                    <a:bodyPr/>
                    <a:lstStyle/>
                    <a:p>
                      <a:pPr algn="ctr"/>
                      <a:r>
                        <a:rPr lang="en-US" sz="1600" b="1" dirty="0">
                          <a:solidFill>
                            <a:srgbClr val="FFFFFF"/>
                          </a:solidFill>
                          <a:latin typeface="Calibri"/>
                        </a:rPr>
                        <a:t>MSM/TG
(N=106)</a:t>
                      </a:r>
                    </a:p>
                  </a:txBody>
                  <a:tcPr>
                    <a:solidFill>
                      <a:srgbClr val="2A3E4C"/>
                    </a:solidFill>
                  </a:tcPr>
                </a:tc>
                <a:tc>
                  <a:txBody>
                    <a:bodyPr/>
                    <a:lstStyle/>
                    <a:p>
                      <a:pPr algn="ctr"/>
                      <a:r>
                        <a:rPr lang="en-US" sz="1600" b="1" dirty="0">
                          <a:solidFill>
                            <a:srgbClr val="FFFFFF"/>
                          </a:solidFill>
                          <a:latin typeface="Calibri"/>
                        </a:rPr>
                        <a:t>Undisclosed
(N=19)</a:t>
                      </a:r>
                    </a:p>
                  </a:txBody>
                  <a:tcPr>
                    <a:solidFill>
                      <a:srgbClr val="2A3E4C"/>
                    </a:solidFill>
                  </a:tcPr>
                </a:tc>
                <a:extLst>
                  <a:ext uri="{0D108BD9-81ED-4DB2-BD59-A6C34878D82A}">
                    <a16:rowId xmlns:a16="http://schemas.microsoft.com/office/drawing/2014/main" val="10000"/>
                  </a:ext>
                </a:extLst>
              </a:tr>
              <a:tr h="553563">
                <a:tc>
                  <a:txBody>
                    <a:bodyPr/>
                    <a:lstStyle/>
                    <a:p>
                      <a:pPr algn="l"/>
                      <a:r>
                        <a:rPr lang="en-US" sz="1600" b="1" dirty="0">
                          <a:solidFill>
                            <a:srgbClr val="2A3E4C"/>
                          </a:solidFill>
                          <a:latin typeface="Calibri"/>
                        </a:rPr>
                        <a:t>Age, median [IQR]</a:t>
                      </a:r>
                    </a:p>
                  </a:txBody>
                  <a:tcPr>
                    <a:solidFill>
                      <a:srgbClr val="FFFFFF"/>
                    </a:solidFill>
                  </a:tcPr>
                </a:tc>
                <a:tc>
                  <a:txBody>
                    <a:bodyPr/>
                    <a:lstStyle/>
                    <a:p>
                      <a:pPr algn="ctr"/>
                      <a:r>
                        <a:rPr lang="en-US" sz="1600" dirty="0">
                          <a:solidFill>
                            <a:srgbClr val="2A3E4C"/>
                          </a:solidFill>
                          <a:latin typeface="Calibri"/>
                        </a:rPr>
                        <a:t>24.0 [20–30]</a:t>
                      </a:r>
                    </a:p>
                  </a:txBody>
                  <a:tcPr>
                    <a:solidFill>
                      <a:srgbClr val="FFFFFF"/>
                    </a:solidFill>
                  </a:tcPr>
                </a:tc>
                <a:tc>
                  <a:txBody>
                    <a:bodyPr/>
                    <a:lstStyle/>
                    <a:p>
                      <a:pPr algn="ctr"/>
                      <a:r>
                        <a:rPr lang="en-US" sz="1600" dirty="0">
                          <a:solidFill>
                            <a:srgbClr val="2A3E4C"/>
                          </a:solidFill>
                          <a:latin typeface="Calibri"/>
                        </a:rPr>
                        <a:t>25.0 [21–30]</a:t>
                      </a:r>
                    </a:p>
                  </a:txBody>
                  <a:tcPr>
                    <a:solidFill>
                      <a:srgbClr val="FFFFFF"/>
                    </a:solidFill>
                  </a:tcPr>
                </a:tc>
                <a:tc>
                  <a:txBody>
                    <a:bodyPr/>
                    <a:lstStyle/>
                    <a:p>
                      <a:pPr algn="ctr"/>
                      <a:r>
                        <a:rPr lang="en-US" sz="1600" dirty="0">
                          <a:solidFill>
                            <a:srgbClr val="2A3E4C"/>
                          </a:solidFill>
                          <a:latin typeface="Calibri"/>
                        </a:rPr>
                        <a:t>22.5 [20–29]</a:t>
                      </a:r>
                    </a:p>
                  </a:txBody>
                  <a:tcPr>
                    <a:solidFill>
                      <a:srgbClr val="FFFFFF"/>
                    </a:solidFill>
                  </a:tcPr>
                </a:tc>
                <a:tc>
                  <a:txBody>
                    <a:bodyPr/>
                    <a:lstStyle/>
                    <a:p>
                      <a:pPr algn="ctr"/>
                      <a:r>
                        <a:rPr lang="en-US" sz="1600" dirty="0">
                          <a:solidFill>
                            <a:srgbClr val="2A3E4C"/>
                          </a:solidFill>
                          <a:latin typeface="Calibri"/>
                        </a:rPr>
                        <a:t>23.0 [19–29]</a:t>
                      </a:r>
                    </a:p>
                  </a:txBody>
                  <a:tcPr>
                    <a:solidFill>
                      <a:srgbClr val="FFFFFF"/>
                    </a:solidFill>
                  </a:tcPr>
                </a:tc>
                <a:extLst>
                  <a:ext uri="{0D108BD9-81ED-4DB2-BD59-A6C34878D82A}">
                    <a16:rowId xmlns:a16="http://schemas.microsoft.com/office/drawing/2014/main" val="10001"/>
                  </a:ext>
                </a:extLst>
              </a:tr>
              <a:tr h="553563">
                <a:tc>
                  <a:txBody>
                    <a:bodyPr/>
                    <a:lstStyle/>
                    <a:p>
                      <a:pPr algn="l"/>
                      <a:r>
                        <a:rPr lang="en-US" sz="1600" b="1" dirty="0">
                          <a:solidFill>
                            <a:srgbClr val="2A3E4C"/>
                          </a:solidFill>
                          <a:latin typeface="Calibri"/>
                        </a:rPr>
                        <a:t>Previous PrEP use, n (%)</a:t>
                      </a:r>
                    </a:p>
                  </a:txBody>
                  <a:tcPr>
                    <a:solidFill>
                      <a:srgbClr val="EEF2F4"/>
                    </a:solidFill>
                  </a:tcPr>
                </a:tc>
                <a:tc>
                  <a:txBody>
                    <a:bodyPr/>
                    <a:lstStyle/>
                    <a:p>
                      <a:pPr algn="ctr"/>
                      <a:r>
                        <a:rPr lang="en-US" sz="1600" dirty="0">
                          <a:solidFill>
                            <a:srgbClr val="2A3E4C"/>
                          </a:solidFill>
                          <a:latin typeface="Calibri"/>
                        </a:rPr>
                        <a:t>64 (26.7%)</a:t>
                      </a:r>
                    </a:p>
                  </a:txBody>
                  <a:tcPr>
                    <a:solidFill>
                      <a:srgbClr val="EEF2F4"/>
                    </a:solidFill>
                  </a:tcPr>
                </a:tc>
                <a:tc>
                  <a:txBody>
                    <a:bodyPr/>
                    <a:lstStyle/>
                    <a:p>
                      <a:pPr algn="ctr"/>
                      <a:r>
                        <a:rPr lang="en-US" sz="1600" dirty="0">
                          <a:solidFill>
                            <a:srgbClr val="2A3E4C"/>
                          </a:solidFill>
                          <a:latin typeface="Calibri"/>
                        </a:rPr>
                        <a:t>36 (31.3%)</a:t>
                      </a:r>
                    </a:p>
                  </a:txBody>
                  <a:tcPr>
                    <a:solidFill>
                      <a:srgbClr val="EEF2F4"/>
                    </a:solidFill>
                  </a:tcPr>
                </a:tc>
                <a:tc>
                  <a:txBody>
                    <a:bodyPr/>
                    <a:lstStyle/>
                    <a:p>
                      <a:pPr algn="ctr"/>
                      <a:r>
                        <a:rPr lang="en-US" sz="1600" dirty="0">
                          <a:solidFill>
                            <a:srgbClr val="2A3E4C"/>
                          </a:solidFill>
                          <a:latin typeface="Calibri"/>
                        </a:rPr>
                        <a:t>25 (23.6%)</a:t>
                      </a:r>
                    </a:p>
                  </a:txBody>
                  <a:tcPr>
                    <a:solidFill>
                      <a:srgbClr val="EEF2F4"/>
                    </a:solidFill>
                  </a:tcPr>
                </a:tc>
                <a:tc>
                  <a:txBody>
                    <a:bodyPr/>
                    <a:lstStyle/>
                    <a:p>
                      <a:pPr algn="ctr"/>
                      <a:r>
                        <a:rPr lang="en-US" sz="1600" dirty="0">
                          <a:solidFill>
                            <a:srgbClr val="2A3E4C"/>
                          </a:solidFill>
                          <a:latin typeface="Calibri"/>
                        </a:rPr>
                        <a:t>3 (15.8%)</a:t>
                      </a:r>
                    </a:p>
                  </a:txBody>
                  <a:tcPr>
                    <a:solidFill>
                      <a:srgbClr val="EEF2F4"/>
                    </a:solidFill>
                  </a:tcPr>
                </a:tc>
                <a:extLst>
                  <a:ext uri="{0D108BD9-81ED-4DB2-BD59-A6C34878D82A}">
                    <a16:rowId xmlns:a16="http://schemas.microsoft.com/office/drawing/2014/main" val="10002"/>
                  </a:ext>
                </a:extLst>
              </a:tr>
              <a:tr h="553563">
                <a:tc>
                  <a:txBody>
                    <a:bodyPr/>
                    <a:lstStyle/>
                    <a:p>
                      <a:pPr algn="l"/>
                      <a:r>
                        <a:rPr lang="en-US" sz="1600" b="1" dirty="0">
                          <a:solidFill>
                            <a:srgbClr val="2A3E4C"/>
                          </a:solidFill>
                          <a:latin typeface="Calibri"/>
                        </a:rPr>
                        <a:t>Perceived HIV risk, n (%)</a:t>
                      </a:r>
                    </a:p>
                  </a:txBody>
                  <a:tcPr>
                    <a:solidFill>
                      <a:srgbClr val="FFFFFF"/>
                    </a:solidFill>
                  </a:tcPr>
                </a:tc>
                <a:tc>
                  <a:txBody>
                    <a:bodyPr/>
                    <a:lstStyle/>
                    <a:p>
                      <a:pPr algn="ctr"/>
                      <a:r>
                        <a:rPr lang="en-US" sz="1600" dirty="0">
                          <a:solidFill>
                            <a:srgbClr val="2A3E4C"/>
                          </a:solidFill>
                          <a:latin typeface="Calibri"/>
                        </a:rPr>
                        <a:t>199 (82.9%)</a:t>
                      </a:r>
                    </a:p>
                  </a:txBody>
                  <a:tcPr>
                    <a:solidFill>
                      <a:srgbClr val="FFFFFF"/>
                    </a:solidFill>
                  </a:tcPr>
                </a:tc>
                <a:tc>
                  <a:txBody>
                    <a:bodyPr/>
                    <a:lstStyle/>
                    <a:p>
                      <a:pPr algn="ctr"/>
                      <a:r>
                        <a:rPr lang="en-US" sz="1600" dirty="0">
                          <a:solidFill>
                            <a:srgbClr val="2A3E4C"/>
                          </a:solidFill>
                          <a:latin typeface="Calibri"/>
                        </a:rPr>
                        <a:t>100 (87.0%)</a:t>
                      </a:r>
                    </a:p>
                  </a:txBody>
                  <a:tcPr>
                    <a:solidFill>
                      <a:srgbClr val="FFFFFF"/>
                    </a:solidFill>
                  </a:tcPr>
                </a:tc>
                <a:tc>
                  <a:txBody>
                    <a:bodyPr/>
                    <a:lstStyle/>
                    <a:p>
                      <a:pPr algn="ctr"/>
                      <a:r>
                        <a:rPr lang="en-US" sz="1600" dirty="0">
                          <a:solidFill>
                            <a:srgbClr val="2A3E4C"/>
                          </a:solidFill>
                          <a:latin typeface="Calibri"/>
                        </a:rPr>
                        <a:t>84 (79.2%)</a:t>
                      </a:r>
                    </a:p>
                  </a:txBody>
                  <a:tcPr>
                    <a:solidFill>
                      <a:srgbClr val="FFFFFF"/>
                    </a:solidFill>
                  </a:tcPr>
                </a:tc>
                <a:tc>
                  <a:txBody>
                    <a:bodyPr/>
                    <a:lstStyle/>
                    <a:p>
                      <a:pPr algn="ctr"/>
                      <a:r>
                        <a:rPr lang="en-US" sz="1600" dirty="0">
                          <a:solidFill>
                            <a:srgbClr val="2A3E4C"/>
                          </a:solidFill>
                          <a:latin typeface="Calibri"/>
                        </a:rPr>
                        <a:t>15 (78.9%)</a:t>
                      </a:r>
                    </a:p>
                  </a:txBody>
                  <a:tcPr>
                    <a:solidFill>
                      <a:srgbClr val="FFFFFF"/>
                    </a:solidFill>
                  </a:tcPr>
                </a:tc>
                <a:extLst>
                  <a:ext uri="{0D108BD9-81ED-4DB2-BD59-A6C34878D82A}">
                    <a16:rowId xmlns:a16="http://schemas.microsoft.com/office/drawing/2014/main" val="10003"/>
                  </a:ext>
                </a:extLst>
              </a:tr>
              <a:tr h="553563">
                <a:tc>
                  <a:txBody>
                    <a:bodyPr/>
                    <a:lstStyle/>
                    <a:p>
                      <a:pPr algn="l"/>
                      <a:r>
                        <a:rPr lang="en-US" sz="1600" b="1" dirty="0">
                          <a:solidFill>
                            <a:srgbClr val="2A3E4C"/>
                          </a:solidFill>
                          <a:latin typeface="Calibri"/>
                        </a:rPr>
                        <a:t>Delivery site – DIC, n (%)</a:t>
                      </a:r>
                    </a:p>
                  </a:txBody>
                  <a:tcPr>
                    <a:solidFill>
                      <a:srgbClr val="EEF2F4"/>
                    </a:solidFill>
                  </a:tcPr>
                </a:tc>
                <a:tc>
                  <a:txBody>
                    <a:bodyPr/>
                    <a:lstStyle/>
                    <a:p>
                      <a:pPr algn="ctr"/>
                      <a:r>
                        <a:rPr lang="en-US" sz="1600" dirty="0">
                          <a:solidFill>
                            <a:srgbClr val="2A3E4C"/>
                          </a:solidFill>
                          <a:latin typeface="Calibri"/>
                        </a:rPr>
                        <a:t>127 (52.9%)</a:t>
                      </a:r>
                    </a:p>
                  </a:txBody>
                  <a:tcPr>
                    <a:solidFill>
                      <a:srgbClr val="EEF2F4"/>
                    </a:solidFill>
                  </a:tcPr>
                </a:tc>
                <a:tc>
                  <a:txBody>
                    <a:bodyPr/>
                    <a:lstStyle/>
                    <a:p>
                      <a:pPr algn="ctr"/>
                      <a:r>
                        <a:rPr lang="en-US" sz="1600" dirty="0">
                          <a:solidFill>
                            <a:srgbClr val="2A3E4C"/>
                          </a:solidFill>
                          <a:latin typeface="Calibri"/>
                        </a:rPr>
                        <a:t>70 (60.9%)</a:t>
                      </a:r>
                    </a:p>
                  </a:txBody>
                  <a:tcPr>
                    <a:solidFill>
                      <a:srgbClr val="EEF2F4"/>
                    </a:solidFill>
                  </a:tcPr>
                </a:tc>
                <a:tc>
                  <a:txBody>
                    <a:bodyPr/>
                    <a:lstStyle/>
                    <a:p>
                      <a:pPr algn="ctr"/>
                      <a:r>
                        <a:rPr lang="en-US" sz="1600" dirty="0">
                          <a:solidFill>
                            <a:srgbClr val="2A3E4C"/>
                          </a:solidFill>
                          <a:latin typeface="Calibri"/>
                        </a:rPr>
                        <a:t>48 (45.3%)</a:t>
                      </a:r>
                    </a:p>
                  </a:txBody>
                  <a:tcPr>
                    <a:solidFill>
                      <a:srgbClr val="EEF2F4"/>
                    </a:solidFill>
                  </a:tcPr>
                </a:tc>
                <a:tc>
                  <a:txBody>
                    <a:bodyPr/>
                    <a:lstStyle/>
                    <a:p>
                      <a:pPr algn="ctr"/>
                      <a:r>
                        <a:rPr lang="en-US" sz="1600" dirty="0">
                          <a:solidFill>
                            <a:srgbClr val="2A3E4C"/>
                          </a:solidFill>
                          <a:latin typeface="Calibri"/>
                        </a:rPr>
                        <a:t>9 (47.4%)</a:t>
                      </a:r>
                    </a:p>
                  </a:txBody>
                  <a:tcPr>
                    <a:solidFill>
                      <a:srgbClr val="EEF2F4"/>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9C91E-74A1-941F-FE95-4F547E264D7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34949240-D594-C3A7-7311-672EDCBFC5D4}"/>
              </a:ext>
            </a:extLst>
          </p:cNvPr>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a:extLst>
              <a:ext uri="{FF2B5EF4-FFF2-40B4-BE49-F238E27FC236}">
                <a16:creationId xmlns:a16="http://schemas.microsoft.com/office/drawing/2014/main" id="{AE99252C-00E8-3D0F-6CFB-A0A0CF808443}"/>
              </a:ext>
            </a:extLst>
          </p:cNvPr>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Results</a:t>
            </a:r>
            <a:endParaRPr lang="en-US" sz="2800" dirty="0"/>
          </a:p>
        </p:txBody>
      </p:sp>
      <p:sp>
        <p:nvSpPr>
          <p:cNvPr id="4" name="Shape 2">
            <a:extLst>
              <a:ext uri="{FF2B5EF4-FFF2-40B4-BE49-F238E27FC236}">
                <a16:creationId xmlns:a16="http://schemas.microsoft.com/office/drawing/2014/main" id="{794951FE-B462-1B95-24E9-3E18ED6E6F4A}"/>
              </a:ext>
            </a:extLst>
          </p:cNvPr>
          <p:cNvSpPr/>
          <p:nvPr/>
        </p:nvSpPr>
        <p:spPr>
          <a:xfrm>
            <a:off x="502920" y="4727448"/>
            <a:ext cx="8138160" cy="0"/>
          </a:xfrm>
          <a:prstGeom prst="line">
            <a:avLst/>
          </a:prstGeom>
          <a:noFill/>
          <a:ln w="6350">
            <a:solidFill>
              <a:srgbClr val="D0D0D0"/>
            </a:solidFill>
            <a:prstDash val="solid"/>
          </a:ln>
        </p:spPr>
        <p:txBody>
          <a:bodyPr/>
          <a:lstStyle/>
          <a:p>
            <a:endParaRPr lang="en-ZA"/>
          </a:p>
        </p:txBody>
      </p:sp>
      <p:sp>
        <p:nvSpPr>
          <p:cNvPr id="7" name="Text 5">
            <a:extLst>
              <a:ext uri="{FF2B5EF4-FFF2-40B4-BE49-F238E27FC236}">
                <a16:creationId xmlns:a16="http://schemas.microsoft.com/office/drawing/2014/main" id="{CB4CA8F3-AD42-E74B-8AE2-4BD47FB158DD}"/>
              </a:ext>
            </a:extLst>
          </p:cNvPr>
          <p:cNvSpPr/>
          <p:nvPr/>
        </p:nvSpPr>
        <p:spPr>
          <a:xfrm>
            <a:off x="502920" y="956199"/>
            <a:ext cx="8138160" cy="292608"/>
          </a:xfrm>
          <a:prstGeom prst="rect">
            <a:avLst/>
          </a:prstGeom>
          <a:noFill/>
          <a:ln/>
        </p:spPr>
        <p:txBody>
          <a:bodyPr wrap="square" rtlCol="0" anchor="ctr"/>
          <a:lstStyle/>
          <a:p>
            <a:pPr marL="0" indent="0">
              <a:buNone/>
            </a:pPr>
            <a:r>
              <a:rPr lang="en-US" sz="1400" b="1" dirty="0" err="1">
                <a:solidFill>
                  <a:srgbClr val="2B2B2B"/>
                </a:solidFill>
                <a:latin typeface="Arial" pitchFamily="34" charset="0"/>
                <a:ea typeface="Arial" pitchFamily="34" charset="-122"/>
                <a:cs typeface="Arial" pitchFamily="34" charset="-120"/>
              </a:rPr>
              <a:t>PrEP</a:t>
            </a:r>
            <a:r>
              <a:rPr lang="en-US" sz="1400" b="1" dirty="0">
                <a:solidFill>
                  <a:srgbClr val="2B2B2B"/>
                </a:solidFill>
                <a:latin typeface="Arial" pitchFamily="34" charset="0"/>
                <a:ea typeface="Arial" pitchFamily="34" charset="-122"/>
                <a:cs typeface="Arial" pitchFamily="34" charset="-120"/>
              </a:rPr>
              <a:t> Choice at baseline</a:t>
            </a:r>
            <a:endParaRPr lang="en-US" sz="1400" dirty="0"/>
          </a:p>
        </p:txBody>
      </p:sp>
      <p:graphicFrame>
        <p:nvGraphicFramePr>
          <p:cNvPr id="8" name="Table_PrEPChoice">
            <a:extLst>
              <a:ext uri="{FF2B5EF4-FFF2-40B4-BE49-F238E27FC236}">
                <a16:creationId xmlns:a16="http://schemas.microsoft.com/office/drawing/2014/main" id="{21AC4D02-60CE-CE1C-37D5-5CA44957CA52}"/>
              </a:ext>
            </a:extLst>
          </p:cNvPr>
          <p:cNvGraphicFramePr>
            <a:graphicFrameLocks noGrp="1"/>
          </p:cNvGraphicFramePr>
          <p:nvPr>
            <p:extLst>
              <p:ext uri="{D42A27DB-BD31-4B8C-83A1-F6EECF244321}">
                <p14:modId xmlns:p14="http://schemas.microsoft.com/office/powerpoint/2010/main" val="3815200434"/>
              </p:ext>
            </p:extLst>
          </p:nvPr>
        </p:nvGraphicFramePr>
        <p:xfrm>
          <a:off x="2833006" y="1248807"/>
          <a:ext cx="5443984" cy="3291840"/>
        </p:xfrm>
        <a:graphic>
          <a:graphicData uri="http://schemas.openxmlformats.org/drawingml/2006/table">
            <a:tbl>
              <a:tblPr firstRow="1" bandRow="1"/>
              <a:tblGrid>
                <a:gridCol w="3467506">
                  <a:extLst>
                    <a:ext uri="{9D8B030D-6E8A-4147-A177-3AD203B41FA5}">
                      <a16:colId xmlns:a16="http://schemas.microsoft.com/office/drawing/2014/main" val="20000"/>
                    </a:ext>
                  </a:extLst>
                </a:gridCol>
                <a:gridCol w="1976478">
                  <a:extLst>
                    <a:ext uri="{9D8B030D-6E8A-4147-A177-3AD203B41FA5}">
                      <a16:colId xmlns:a16="http://schemas.microsoft.com/office/drawing/2014/main" val="20001"/>
                    </a:ext>
                  </a:extLst>
                </a:gridCol>
              </a:tblGrid>
              <a:tr h="324189">
                <a:tc>
                  <a:txBody>
                    <a:bodyPr/>
                    <a:lstStyle/>
                    <a:p>
                      <a:pPr algn="l"/>
                      <a:r>
                        <a:rPr lang="en-US" sz="1800" b="1" dirty="0">
                          <a:solidFill>
                            <a:srgbClr val="FFFFFF"/>
                          </a:solidFill>
                          <a:latin typeface="Calibri"/>
                        </a:rPr>
                        <a:t>Subgroup</a:t>
                      </a:r>
                    </a:p>
                  </a:txBody>
                  <a:tcPr>
                    <a:solidFill>
                      <a:srgbClr val="2A3E4C"/>
                    </a:solidFill>
                  </a:tcPr>
                </a:tc>
                <a:tc>
                  <a:txBody>
                    <a:bodyPr/>
                    <a:lstStyle/>
                    <a:p>
                      <a:pPr algn="ctr"/>
                      <a:r>
                        <a:rPr lang="en-US" sz="1800" b="1" dirty="0">
                          <a:solidFill>
                            <a:srgbClr val="FFFFFF"/>
                          </a:solidFill>
                          <a:latin typeface="Calibri"/>
                        </a:rPr>
                        <a:t>CAB-LA %</a:t>
                      </a:r>
                    </a:p>
                  </a:txBody>
                  <a:tcPr>
                    <a:solidFill>
                      <a:srgbClr val="2A3E4C"/>
                    </a:solidFill>
                  </a:tcPr>
                </a:tc>
                <a:extLst>
                  <a:ext uri="{0D108BD9-81ED-4DB2-BD59-A6C34878D82A}">
                    <a16:rowId xmlns:a16="http://schemas.microsoft.com/office/drawing/2014/main" val="10000"/>
                  </a:ext>
                </a:extLst>
              </a:tr>
              <a:tr h="340935">
                <a:tc>
                  <a:txBody>
                    <a:bodyPr/>
                    <a:lstStyle/>
                    <a:p>
                      <a:pPr algn="l"/>
                      <a:r>
                        <a:rPr lang="en-US" sz="1800" b="1" dirty="0">
                          <a:solidFill>
                            <a:srgbClr val="2A3E4C"/>
                          </a:solidFill>
                          <a:latin typeface="Calibri"/>
                        </a:rPr>
                        <a:t>Overall (n=220)</a:t>
                      </a:r>
                    </a:p>
                  </a:txBody>
                  <a:tcPr>
                    <a:solidFill>
                      <a:srgbClr val="FFFFFF"/>
                    </a:solidFill>
                  </a:tcPr>
                </a:tc>
                <a:tc>
                  <a:txBody>
                    <a:bodyPr/>
                    <a:lstStyle/>
                    <a:p>
                      <a:pPr algn="ctr"/>
                      <a:r>
                        <a:rPr lang="en-US" sz="1800" b="1" dirty="0">
                          <a:solidFill>
                            <a:srgbClr val="F10808"/>
                          </a:solidFill>
                          <a:latin typeface="Calibri"/>
                        </a:rPr>
                        <a:t>86%</a:t>
                      </a:r>
                    </a:p>
                  </a:txBody>
                  <a:tcPr>
                    <a:solidFill>
                      <a:srgbClr val="FFFFFF"/>
                    </a:solidFill>
                  </a:tcPr>
                </a:tc>
                <a:extLst>
                  <a:ext uri="{0D108BD9-81ED-4DB2-BD59-A6C34878D82A}">
                    <a16:rowId xmlns:a16="http://schemas.microsoft.com/office/drawing/2014/main" val="10001"/>
                  </a:ext>
                </a:extLst>
              </a:tr>
              <a:tr h="340935">
                <a:tc>
                  <a:txBody>
                    <a:bodyPr/>
                    <a:lstStyle/>
                    <a:p>
                      <a:pPr algn="l"/>
                      <a:r>
                        <a:rPr lang="en-US" sz="1800" dirty="0">
                          <a:solidFill>
                            <a:srgbClr val="2A3E4C"/>
                          </a:solidFill>
                          <a:latin typeface="Calibri"/>
                        </a:rPr>
                        <a:t>FSW (n=115)</a:t>
                      </a:r>
                    </a:p>
                  </a:txBody>
                  <a:tcPr>
                    <a:solidFill>
                      <a:srgbClr val="EEF2F4"/>
                    </a:solidFill>
                  </a:tcPr>
                </a:tc>
                <a:tc>
                  <a:txBody>
                    <a:bodyPr/>
                    <a:lstStyle/>
                    <a:p>
                      <a:pPr algn="ctr"/>
                      <a:r>
                        <a:rPr lang="en-US" sz="1800" dirty="0">
                          <a:solidFill>
                            <a:srgbClr val="2A3E4C"/>
                          </a:solidFill>
                          <a:latin typeface="Calibri"/>
                        </a:rPr>
                        <a:t>95%</a:t>
                      </a:r>
                    </a:p>
                  </a:txBody>
                  <a:tcPr>
                    <a:solidFill>
                      <a:srgbClr val="EEF2F4"/>
                    </a:solidFill>
                  </a:tcPr>
                </a:tc>
                <a:extLst>
                  <a:ext uri="{0D108BD9-81ED-4DB2-BD59-A6C34878D82A}">
                    <a16:rowId xmlns:a16="http://schemas.microsoft.com/office/drawing/2014/main" val="10002"/>
                  </a:ext>
                </a:extLst>
              </a:tr>
              <a:tr h="340935">
                <a:tc>
                  <a:txBody>
                    <a:bodyPr/>
                    <a:lstStyle/>
                    <a:p>
                      <a:pPr algn="l"/>
                      <a:r>
                        <a:rPr lang="en-US" sz="1800" dirty="0">
                          <a:solidFill>
                            <a:srgbClr val="2A3E4C"/>
                          </a:solidFill>
                          <a:latin typeface="Calibri"/>
                        </a:rPr>
                        <a:t>MSM (n=103)</a:t>
                      </a:r>
                    </a:p>
                  </a:txBody>
                  <a:tcPr>
                    <a:solidFill>
                      <a:srgbClr val="FFFFFF"/>
                    </a:solidFill>
                  </a:tcPr>
                </a:tc>
                <a:tc>
                  <a:txBody>
                    <a:bodyPr/>
                    <a:lstStyle/>
                    <a:p>
                      <a:pPr algn="ctr"/>
                      <a:r>
                        <a:rPr lang="en-US" sz="1800" dirty="0">
                          <a:solidFill>
                            <a:srgbClr val="2A3E4C"/>
                          </a:solidFill>
                          <a:latin typeface="Calibri"/>
                        </a:rPr>
                        <a:t>77%</a:t>
                      </a:r>
                    </a:p>
                  </a:txBody>
                  <a:tcPr>
                    <a:solidFill>
                      <a:srgbClr val="FFFFFF"/>
                    </a:solidFill>
                  </a:tcPr>
                </a:tc>
                <a:extLst>
                  <a:ext uri="{0D108BD9-81ED-4DB2-BD59-A6C34878D82A}">
                    <a16:rowId xmlns:a16="http://schemas.microsoft.com/office/drawing/2014/main" val="10003"/>
                  </a:ext>
                </a:extLst>
              </a:tr>
              <a:tr h="340935">
                <a:tc>
                  <a:txBody>
                    <a:bodyPr/>
                    <a:lstStyle/>
                    <a:p>
                      <a:pPr algn="l"/>
                      <a:r>
                        <a:rPr lang="en-US" sz="1800" dirty="0">
                          <a:solidFill>
                            <a:srgbClr val="2A3E4C"/>
                          </a:solidFill>
                          <a:latin typeface="Calibri"/>
                        </a:rPr>
                        <a:t>Transgender (n=2)</a:t>
                      </a:r>
                    </a:p>
                  </a:txBody>
                  <a:tcPr>
                    <a:solidFill>
                      <a:srgbClr val="EEF2F4"/>
                    </a:solidFill>
                  </a:tcPr>
                </a:tc>
                <a:tc>
                  <a:txBody>
                    <a:bodyPr/>
                    <a:lstStyle/>
                    <a:p>
                      <a:pPr algn="ctr"/>
                      <a:r>
                        <a:rPr lang="en-US" sz="1800" dirty="0">
                          <a:solidFill>
                            <a:srgbClr val="2A3E4C"/>
                          </a:solidFill>
                          <a:latin typeface="Calibri"/>
                        </a:rPr>
                        <a:t>100%</a:t>
                      </a:r>
                    </a:p>
                  </a:txBody>
                  <a:tcPr>
                    <a:solidFill>
                      <a:srgbClr val="EEF2F4"/>
                    </a:solidFill>
                  </a:tcPr>
                </a:tc>
                <a:extLst>
                  <a:ext uri="{0D108BD9-81ED-4DB2-BD59-A6C34878D82A}">
                    <a16:rowId xmlns:a16="http://schemas.microsoft.com/office/drawing/2014/main" val="10004"/>
                  </a:ext>
                </a:extLst>
              </a:tr>
              <a:tr h="340935">
                <a:tc>
                  <a:txBody>
                    <a:bodyPr/>
                    <a:lstStyle/>
                    <a:p>
                      <a:pPr algn="l"/>
                      <a:r>
                        <a:rPr lang="en-US" sz="1800" dirty="0">
                          <a:solidFill>
                            <a:srgbClr val="2A3E4C"/>
                          </a:solidFill>
                          <a:latin typeface="Calibri"/>
                        </a:rPr>
                        <a:t>DIC – community</a:t>
                      </a:r>
                    </a:p>
                  </a:txBody>
                  <a:tcPr>
                    <a:solidFill>
                      <a:srgbClr val="FFFFFF"/>
                    </a:solidFill>
                  </a:tcPr>
                </a:tc>
                <a:tc>
                  <a:txBody>
                    <a:bodyPr/>
                    <a:lstStyle/>
                    <a:p>
                      <a:pPr algn="ctr"/>
                      <a:r>
                        <a:rPr lang="en-US" sz="1800" dirty="0">
                          <a:solidFill>
                            <a:srgbClr val="2A3E4C"/>
                          </a:solidFill>
                          <a:latin typeface="Calibri"/>
                        </a:rPr>
                        <a:t>96%</a:t>
                      </a:r>
                    </a:p>
                  </a:txBody>
                  <a:tcPr>
                    <a:solidFill>
                      <a:srgbClr val="FFFFFF"/>
                    </a:solidFill>
                  </a:tcPr>
                </a:tc>
                <a:extLst>
                  <a:ext uri="{0D108BD9-81ED-4DB2-BD59-A6C34878D82A}">
                    <a16:rowId xmlns:a16="http://schemas.microsoft.com/office/drawing/2014/main" val="10005"/>
                  </a:ext>
                </a:extLst>
              </a:tr>
              <a:tr h="340935">
                <a:tc>
                  <a:txBody>
                    <a:bodyPr/>
                    <a:lstStyle/>
                    <a:p>
                      <a:pPr algn="l"/>
                      <a:r>
                        <a:rPr lang="en-US" sz="1800" dirty="0">
                          <a:solidFill>
                            <a:srgbClr val="2A3E4C"/>
                          </a:solidFill>
                          <a:latin typeface="Calibri"/>
                        </a:rPr>
                        <a:t>PHC – facility</a:t>
                      </a:r>
                    </a:p>
                  </a:txBody>
                  <a:tcPr>
                    <a:solidFill>
                      <a:srgbClr val="EEF2F4"/>
                    </a:solidFill>
                  </a:tcPr>
                </a:tc>
                <a:tc>
                  <a:txBody>
                    <a:bodyPr/>
                    <a:lstStyle/>
                    <a:p>
                      <a:pPr algn="ctr"/>
                      <a:r>
                        <a:rPr lang="en-US" sz="1800" dirty="0">
                          <a:solidFill>
                            <a:srgbClr val="2A3E4C"/>
                          </a:solidFill>
                          <a:latin typeface="Calibri"/>
                        </a:rPr>
                        <a:t>75%</a:t>
                      </a:r>
                    </a:p>
                  </a:txBody>
                  <a:tcPr>
                    <a:solidFill>
                      <a:srgbClr val="EEF2F4"/>
                    </a:solidFill>
                  </a:tcPr>
                </a:tc>
                <a:extLst>
                  <a:ext uri="{0D108BD9-81ED-4DB2-BD59-A6C34878D82A}">
                    <a16:rowId xmlns:a16="http://schemas.microsoft.com/office/drawing/2014/main" val="10006"/>
                  </a:ext>
                </a:extLst>
              </a:tr>
              <a:tr h="340935">
                <a:tc>
                  <a:txBody>
                    <a:bodyPr/>
                    <a:lstStyle/>
                    <a:p>
                      <a:pPr algn="l"/>
                      <a:r>
                        <a:rPr lang="en-US" sz="1800" dirty="0">
                          <a:solidFill>
                            <a:srgbClr val="2A3E4C"/>
                          </a:solidFill>
                          <a:latin typeface="Calibri"/>
                        </a:rPr>
                        <a:t>PrEP-naive</a:t>
                      </a:r>
                    </a:p>
                  </a:txBody>
                  <a:tcPr>
                    <a:solidFill>
                      <a:srgbClr val="FFFFFF"/>
                    </a:solidFill>
                  </a:tcPr>
                </a:tc>
                <a:tc>
                  <a:txBody>
                    <a:bodyPr/>
                    <a:lstStyle/>
                    <a:p>
                      <a:pPr algn="ctr"/>
                      <a:r>
                        <a:rPr lang="en-US" sz="1800" dirty="0">
                          <a:solidFill>
                            <a:srgbClr val="2A3E4C"/>
                          </a:solidFill>
                          <a:latin typeface="Calibri"/>
                        </a:rPr>
                        <a:t>87%</a:t>
                      </a:r>
                    </a:p>
                  </a:txBody>
                  <a:tcPr>
                    <a:solidFill>
                      <a:srgbClr val="FFFFFF"/>
                    </a:solidFill>
                  </a:tcPr>
                </a:tc>
                <a:extLst>
                  <a:ext uri="{0D108BD9-81ED-4DB2-BD59-A6C34878D82A}">
                    <a16:rowId xmlns:a16="http://schemas.microsoft.com/office/drawing/2014/main" val="10007"/>
                  </a:ext>
                </a:extLst>
              </a:tr>
              <a:tr h="340935">
                <a:tc>
                  <a:txBody>
                    <a:bodyPr/>
                    <a:lstStyle/>
                    <a:p>
                      <a:pPr algn="l"/>
                      <a:r>
                        <a:rPr lang="en-US" sz="1800" dirty="0">
                          <a:solidFill>
                            <a:srgbClr val="2A3E4C"/>
                          </a:solidFill>
                          <a:latin typeface="Calibri"/>
                        </a:rPr>
                        <a:t>Prior oral PrEP users</a:t>
                      </a:r>
                    </a:p>
                  </a:txBody>
                  <a:tcPr>
                    <a:solidFill>
                      <a:srgbClr val="EEF2F4"/>
                    </a:solidFill>
                  </a:tcPr>
                </a:tc>
                <a:tc>
                  <a:txBody>
                    <a:bodyPr/>
                    <a:lstStyle/>
                    <a:p>
                      <a:pPr algn="ctr"/>
                      <a:r>
                        <a:rPr lang="en-US" sz="1800" dirty="0">
                          <a:solidFill>
                            <a:srgbClr val="2A3E4C"/>
                          </a:solidFill>
                          <a:latin typeface="Calibri"/>
                        </a:rPr>
                        <a:t>79%</a:t>
                      </a:r>
                    </a:p>
                  </a:txBody>
                  <a:tcPr>
                    <a:solidFill>
                      <a:srgbClr val="EEF2F4"/>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64165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AED3E-C54E-E712-5B38-C085A56FEDC7}"/>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0054CFD2-2CE5-E029-DC59-DA6794C3BA60}"/>
              </a:ext>
            </a:extLst>
          </p:cNvPr>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a:extLst>
              <a:ext uri="{FF2B5EF4-FFF2-40B4-BE49-F238E27FC236}">
                <a16:creationId xmlns:a16="http://schemas.microsoft.com/office/drawing/2014/main" id="{D7CEDA7E-0D56-1326-BE85-219645C3362A}"/>
              </a:ext>
            </a:extLst>
          </p:cNvPr>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Results</a:t>
            </a:r>
            <a:endParaRPr lang="en-US" sz="2800" dirty="0"/>
          </a:p>
        </p:txBody>
      </p:sp>
      <p:sp>
        <p:nvSpPr>
          <p:cNvPr id="4" name="Shape 2">
            <a:extLst>
              <a:ext uri="{FF2B5EF4-FFF2-40B4-BE49-F238E27FC236}">
                <a16:creationId xmlns:a16="http://schemas.microsoft.com/office/drawing/2014/main" id="{5D53E609-32FA-778A-15E6-4BB7C6B04CCE}"/>
              </a:ext>
            </a:extLst>
          </p:cNvPr>
          <p:cNvSpPr/>
          <p:nvPr/>
        </p:nvSpPr>
        <p:spPr>
          <a:xfrm>
            <a:off x="502920" y="4727448"/>
            <a:ext cx="8138160" cy="0"/>
          </a:xfrm>
          <a:prstGeom prst="line">
            <a:avLst/>
          </a:prstGeom>
          <a:noFill/>
          <a:ln w="6350">
            <a:solidFill>
              <a:srgbClr val="D0D0D0"/>
            </a:solidFill>
            <a:prstDash val="solid"/>
          </a:ln>
        </p:spPr>
        <p:txBody>
          <a:bodyPr/>
          <a:lstStyle/>
          <a:p>
            <a:endParaRPr lang="en-ZA"/>
          </a:p>
        </p:txBody>
      </p:sp>
      <p:sp>
        <p:nvSpPr>
          <p:cNvPr id="5" name="Text 3">
            <a:extLst>
              <a:ext uri="{FF2B5EF4-FFF2-40B4-BE49-F238E27FC236}">
                <a16:creationId xmlns:a16="http://schemas.microsoft.com/office/drawing/2014/main" id="{B1270B3E-3216-0E2D-9ABB-014F8F56FE83}"/>
              </a:ext>
            </a:extLst>
          </p:cNvPr>
          <p:cNvSpPr/>
          <p:nvPr/>
        </p:nvSpPr>
        <p:spPr>
          <a:xfrm>
            <a:off x="502920" y="4782312"/>
            <a:ext cx="5486400" cy="274320"/>
          </a:xfrm>
          <a:prstGeom prst="rect">
            <a:avLst/>
          </a:prstGeom>
          <a:noFill/>
          <a:ln/>
        </p:spPr>
        <p:txBody>
          <a:bodyPr wrap="square" rtlCol="0" anchor="ctr"/>
          <a:lstStyle/>
          <a:p>
            <a:pPr marL="0" indent="0">
              <a:buNone/>
            </a:pPr>
            <a:r>
              <a:rPr lang="en-US" sz="800" dirty="0">
                <a:solidFill>
                  <a:srgbClr val="999999"/>
                </a:solidFill>
                <a:latin typeface="Arial" pitchFamily="34" charset="0"/>
                <a:ea typeface="Arial" pitchFamily="34" charset="-122"/>
                <a:cs typeface="Arial" pitchFamily="34" charset="-120"/>
              </a:rPr>
              <a:t>MSF LA PrEP Technical Meeting</a:t>
            </a:r>
            <a:endParaRPr lang="en-US" sz="800" dirty="0"/>
          </a:p>
        </p:txBody>
      </p:sp>
      <p:sp>
        <p:nvSpPr>
          <p:cNvPr id="7" name="Text 5">
            <a:extLst>
              <a:ext uri="{FF2B5EF4-FFF2-40B4-BE49-F238E27FC236}">
                <a16:creationId xmlns:a16="http://schemas.microsoft.com/office/drawing/2014/main" id="{4E401588-456A-48EC-989E-4AE0C3FC67F9}"/>
              </a:ext>
            </a:extLst>
          </p:cNvPr>
          <p:cNvSpPr/>
          <p:nvPr/>
        </p:nvSpPr>
        <p:spPr>
          <a:xfrm>
            <a:off x="502920" y="956199"/>
            <a:ext cx="8138160" cy="292608"/>
          </a:xfrm>
          <a:prstGeom prst="rect">
            <a:avLst/>
          </a:prstGeom>
          <a:noFill/>
          <a:ln/>
        </p:spPr>
        <p:txBody>
          <a:bodyPr wrap="square" rtlCol="0" anchor="ctr"/>
          <a:lstStyle/>
          <a:p>
            <a:pPr marL="0" indent="0">
              <a:buNone/>
            </a:pPr>
            <a:r>
              <a:rPr lang="en-US" sz="1400" b="1" dirty="0" err="1">
                <a:solidFill>
                  <a:srgbClr val="2B2B2B"/>
                </a:solidFill>
                <a:latin typeface="Arial" pitchFamily="34" charset="0"/>
                <a:ea typeface="Arial" pitchFamily="34" charset="-122"/>
                <a:cs typeface="Arial" pitchFamily="34" charset="-120"/>
              </a:rPr>
              <a:t>PrEP</a:t>
            </a:r>
            <a:r>
              <a:rPr lang="en-US" sz="1400" b="1" dirty="0">
                <a:solidFill>
                  <a:srgbClr val="2B2B2B"/>
                </a:solidFill>
                <a:latin typeface="Arial" pitchFamily="34" charset="0"/>
                <a:ea typeface="Arial" pitchFamily="34" charset="-122"/>
                <a:cs typeface="Arial" pitchFamily="34" charset="-120"/>
              </a:rPr>
              <a:t> coverage</a:t>
            </a:r>
            <a:endParaRPr lang="en-US" sz="1400" dirty="0"/>
          </a:p>
        </p:txBody>
      </p:sp>
      <p:pic>
        <p:nvPicPr>
          <p:cNvPr id="19" name="Picture 18">
            <a:extLst>
              <a:ext uri="{FF2B5EF4-FFF2-40B4-BE49-F238E27FC236}">
                <a16:creationId xmlns:a16="http://schemas.microsoft.com/office/drawing/2014/main" id="{7E2517A8-7007-5307-9F30-CDD1AABB4FD2}"/>
              </a:ext>
            </a:extLst>
          </p:cNvPr>
          <p:cNvPicPr>
            <a:picLocks noChangeAspect="1"/>
          </p:cNvPicPr>
          <p:nvPr/>
        </p:nvPicPr>
        <p:blipFill>
          <a:blip r:embed="rId3"/>
          <a:stretch>
            <a:fillRect/>
          </a:stretch>
        </p:blipFill>
        <p:spPr>
          <a:xfrm>
            <a:off x="0" y="880760"/>
            <a:ext cx="9144000" cy="4000500"/>
          </a:xfrm>
          <a:prstGeom prst="rect">
            <a:avLst/>
          </a:prstGeom>
        </p:spPr>
      </p:pic>
    </p:spTree>
    <p:extLst>
      <p:ext uri="{BB962C8B-B14F-4D97-AF65-F5344CB8AC3E}">
        <p14:creationId xmlns:p14="http://schemas.microsoft.com/office/powerpoint/2010/main" val="2491541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8C9CE-3507-96FA-7869-6E437752E4A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D1E0EE87-8A7F-E5DE-C307-BEF974975872}"/>
              </a:ext>
            </a:extLst>
          </p:cNvPr>
          <p:cNvSpPr/>
          <p:nvPr/>
        </p:nvSpPr>
        <p:spPr>
          <a:xfrm>
            <a:off x="0" y="0"/>
            <a:ext cx="9144000" cy="777240"/>
          </a:xfrm>
          <a:prstGeom prst="rect">
            <a:avLst/>
          </a:prstGeom>
          <a:solidFill>
            <a:srgbClr val="C8102E"/>
          </a:solidFill>
          <a:ln w="12700">
            <a:solidFill>
              <a:srgbClr val="C8102E"/>
            </a:solidFill>
            <a:prstDash val="solid"/>
          </a:ln>
        </p:spPr>
        <p:txBody>
          <a:bodyPr/>
          <a:lstStyle/>
          <a:p>
            <a:endParaRPr lang="en-ZA"/>
          </a:p>
        </p:txBody>
      </p:sp>
      <p:sp>
        <p:nvSpPr>
          <p:cNvPr id="3" name="Text 1">
            <a:extLst>
              <a:ext uri="{FF2B5EF4-FFF2-40B4-BE49-F238E27FC236}">
                <a16:creationId xmlns:a16="http://schemas.microsoft.com/office/drawing/2014/main" id="{4EFBABC8-2F06-5668-A005-48CFFDE5FDC4}"/>
              </a:ext>
            </a:extLst>
          </p:cNvPr>
          <p:cNvSpPr/>
          <p:nvPr/>
        </p:nvSpPr>
        <p:spPr>
          <a:xfrm>
            <a:off x="502920" y="0"/>
            <a:ext cx="8138160" cy="777240"/>
          </a:xfrm>
          <a:prstGeom prst="rect">
            <a:avLst/>
          </a:prstGeom>
          <a:noFill/>
          <a:ln/>
        </p:spPr>
        <p:txBody>
          <a:bodyPr wrap="square" lIns="0" tIns="0" rIns="0" bIns="0" rtlCol="0" anchor="ctr"/>
          <a:lstStyle/>
          <a:p>
            <a:pPr marL="0" indent="0">
              <a:buNone/>
            </a:pPr>
            <a:r>
              <a:rPr lang="en-US" sz="2800" b="1" dirty="0">
                <a:solidFill>
                  <a:srgbClr val="FFFFFF"/>
                </a:solidFill>
                <a:latin typeface="Arial" pitchFamily="34" charset="0"/>
                <a:ea typeface="Arial" pitchFamily="34" charset="-122"/>
                <a:cs typeface="Arial" pitchFamily="34" charset="-120"/>
              </a:rPr>
              <a:t>Results</a:t>
            </a:r>
            <a:endParaRPr lang="en-US" sz="2800" dirty="0"/>
          </a:p>
        </p:txBody>
      </p:sp>
      <p:sp>
        <p:nvSpPr>
          <p:cNvPr id="4" name="Shape 2">
            <a:extLst>
              <a:ext uri="{FF2B5EF4-FFF2-40B4-BE49-F238E27FC236}">
                <a16:creationId xmlns:a16="http://schemas.microsoft.com/office/drawing/2014/main" id="{608522A2-DDC4-C0C9-100C-77648FE57B9C}"/>
              </a:ext>
            </a:extLst>
          </p:cNvPr>
          <p:cNvSpPr/>
          <p:nvPr/>
        </p:nvSpPr>
        <p:spPr>
          <a:xfrm>
            <a:off x="502920" y="4727448"/>
            <a:ext cx="8138160" cy="0"/>
          </a:xfrm>
          <a:prstGeom prst="line">
            <a:avLst/>
          </a:prstGeom>
          <a:noFill/>
          <a:ln w="6350">
            <a:solidFill>
              <a:srgbClr val="D0D0D0"/>
            </a:solidFill>
            <a:prstDash val="solid"/>
          </a:ln>
        </p:spPr>
        <p:txBody>
          <a:bodyPr/>
          <a:lstStyle/>
          <a:p>
            <a:endParaRPr lang="en-ZA"/>
          </a:p>
        </p:txBody>
      </p:sp>
      <p:sp>
        <p:nvSpPr>
          <p:cNvPr id="5" name="Text 3">
            <a:extLst>
              <a:ext uri="{FF2B5EF4-FFF2-40B4-BE49-F238E27FC236}">
                <a16:creationId xmlns:a16="http://schemas.microsoft.com/office/drawing/2014/main" id="{85D58263-0336-0AD3-480A-275DB05B4B55}"/>
              </a:ext>
            </a:extLst>
          </p:cNvPr>
          <p:cNvSpPr/>
          <p:nvPr/>
        </p:nvSpPr>
        <p:spPr>
          <a:xfrm>
            <a:off x="502920" y="4782312"/>
            <a:ext cx="5486400" cy="274320"/>
          </a:xfrm>
          <a:prstGeom prst="rect">
            <a:avLst/>
          </a:prstGeom>
          <a:noFill/>
          <a:ln/>
        </p:spPr>
        <p:txBody>
          <a:bodyPr wrap="square" rtlCol="0" anchor="ctr"/>
          <a:lstStyle/>
          <a:p>
            <a:pPr marL="0" indent="0">
              <a:buNone/>
            </a:pPr>
            <a:r>
              <a:rPr lang="en-US" sz="800" dirty="0">
                <a:solidFill>
                  <a:srgbClr val="999999"/>
                </a:solidFill>
                <a:latin typeface="Arial" pitchFamily="34" charset="0"/>
                <a:ea typeface="Arial" pitchFamily="34" charset="-122"/>
                <a:cs typeface="Arial" pitchFamily="34" charset="-120"/>
              </a:rPr>
              <a:t>MSF LA PrEP Technical Meeting</a:t>
            </a:r>
            <a:endParaRPr lang="en-US" sz="800" dirty="0"/>
          </a:p>
        </p:txBody>
      </p:sp>
      <p:sp>
        <p:nvSpPr>
          <p:cNvPr id="7" name="Text 5">
            <a:extLst>
              <a:ext uri="{FF2B5EF4-FFF2-40B4-BE49-F238E27FC236}">
                <a16:creationId xmlns:a16="http://schemas.microsoft.com/office/drawing/2014/main" id="{41D9F807-53D1-07DC-F0F7-17FCE9E4BF03}"/>
              </a:ext>
            </a:extLst>
          </p:cNvPr>
          <p:cNvSpPr/>
          <p:nvPr/>
        </p:nvSpPr>
        <p:spPr>
          <a:xfrm>
            <a:off x="502920" y="956199"/>
            <a:ext cx="8138160" cy="292608"/>
          </a:xfrm>
          <a:prstGeom prst="rect">
            <a:avLst/>
          </a:prstGeom>
          <a:noFill/>
          <a:ln/>
        </p:spPr>
        <p:txBody>
          <a:bodyPr wrap="square" rtlCol="0" anchor="ctr"/>
          <a:lstStyle/>
          <a:p>
            <a:pPr marL="0" indent="0">
              <a:buNone/>
            </a:pPr>
            <a:r>
              <a:rPr lang="en-US" sz="1400" b="1" dirty="0" err="1">
                <a:solidFill>
                  <a:srgbClr val="2B2B2B"/>
                </a:solidFill>
                <a:latin typeface="Arial" pitchFamily="34" charset="0"/>
                <a:ea typeface="Arial" pitchFamily="34" charset="-122"/>
                <a:cs typeface="Arial" pitchFamily="34" charset="-120"/>
              </a:rPr>
              <a:t>PrEP</a:t>
            </a:r>
            <a:r>
              <a:rPr lang="en-US" sz="1400" b="1" dirty="0">
                <a:solidFill>
                  <a:srgbClr val="2B2B2B"/>
                </a:solidFill>
                <a:latin typeface="Arial" pitchFamily="34" charset="0"/>
                <a:ea typeface="Arial" pitchFamily="34" charset="-122"/>
                <a:cs typeface="Arial" pitchFamily="34" charset="-120"/>
              </a:rPr>
              <a:t> coverage</a:t>
            </a:r>
            <a:endParaRPr lang="en-US" sz="1400" dirty="0"/>
          </a:p>
        </p:txBody>
      </p:sp>
      <p:pic>
        <p:nvPicPr>
          <p:cNvPr id="13" name="Picture 12">
            <a:extLst>
              <a:ext uri="{FF2B5EF4-FFF2-40B4-BE49-F238E27FC236}">
                <a16:creationId xmlns:a16="http://schemas.microsoft.com/office/drawing/2014/main" id="{86CBE65D-85F1-5A1C-CED3-1A7002592595}"/>
              </a:ext>
            </a:extLst>
          </p:cNvPr>
          <p:cNvPicPr>
            <a:picLocks noChangeAspect="1"/>
          </p:cNvPicPr>
          <p:nvPr/>
        </p:nvPicPr>
        <p:blipFill>
          <a:blip r:embed="rId3"/>
          <a:stretch>
            <a:fillRect/>
          </a:stretch>
        </p:blipFill>
        <p:spPr>
          <a:xfrm>
            <a:off x="5528091" y="197898"/>
            <a:ext cx="3341589" cy="2506192"/>
          </a:xfrm>
          <a:prstGeom prst="rect">
            <a:avLst/>
          </a:prstGeom>
        </p:spPr>
      </p:pic>
      <p:pic>
        <p:nvPicPr>
          <p:cNvPr id="16" name="Picture 15">
            <a:extLst>
              <a:ext uri="{FF2B5EF4-FFF2-40B4-BE49-F238E27FC236}">
                <a16:creationId xmlns:a16="http://schemas.microsoft.com/office/drawing/2014/main" id="{63FBF59B-0CC9-CD5F-B213-7C17E6A6B3F4}"/>
              </a:ext>
            </a:extLst>
          </p:cNvPr>
          <p:cNvPicPr>
            <a:picLocks noChangeAspect="1"/>
          </p:cNvPicPr>
          <p:nvPr/>
        </p:nvPicPr>
        <p:blipFill>
          <a:blip r:embed="rId4"/>
          <a:stretch>
            <a:fillRect/>
          </a:stretch>
        </p:blipFill>
        <p:spPr>
          <a:xfrm>
            <a:off x="274320" y="2648823"/>
            <a:ext cx="6260592" cy="2347722"/>
          </a:xfrm>
          <a:prstGeom prst="rect">
            <a:avLst/>
          </a:prstGeom>
        </p:spPr>
      </p:pic>
    </p:spTree>
    <p:extLst>
      <p:ext uri="{BB962C8B-B14F-4D97-AF65-F5344CB8AC3E}">
        <p14:creationId xmlns:p14="http://schemas.microsoft.com/office/powerpoint/2010/main" val="12848188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1B85CE15D05A41B9ADFE827D8416BA" ma:contentTypeVersion="21" ma:contentTypeDescription="Create a new document." ma:contentTypeScope="" ma:versionID="2e2873156ee6248d2f85753f48610be8">
  <xsd:schema xmlns:xsd="http://www.w3.org/2001/XMLSchema" xmlns:xs="http://www.w3.org/2001/XMLSchema" xmlns:p="http://schemas.microsoft.com/office/2006/metadata/properties" xmlns:ns1="http://schemas.microsoft.com/sharepoint/v3" xmlns:ns2="d0e73e88-ec28-4baa-b6c0-bc9210992c81" xmlns:ns3="724997bc-3792-46da-8231-7d6cdca023c4" xmlns:ns4="20c1abfa-485b-41c9-a329-38772ca1fd48" targetNamespace="http://schemas.microsoft.com/office/2006/metadata/properties" ma:root="true" ma:fieldsID="16e90156e9d5bff506a20dfd5e13c896" ns1:_="" ns2:_="" ns3:_="" ns4:_="">
    <xsd:import namespace="http://schemas.microsoft.com/sharepoint/v3"/>
    <xsd:import namespace="d0e73e88-ec28-4baa-b6c0-bc9210992c81"/>
    <xsd:import namespace="724997bc-3792-46da-8231-7d6cdca023c4"/>
    <xsd:import namespace="20c1abfa-485b-41c9-a329-38772ca1fd4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e73e88-ec28-4baa-b6c0-bc9210992c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f8169e7-20d4-4f95-9450-953b2d8ea5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24997bc-3792-46da-8231-7d6cdca023c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c1abfa-485b-41c9-a329-38772ca1fd4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98c43b9-cabb-4760-9d86-b267addeb84a}" ma:internalName="TaxCatchAll" ma:showField="CatchAllData" ma:web="724997bc-3792-46da-8231-7d6cdca023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0e73e88-ec28-4baa-b6c0-bc9210992c81">
      <Terms xmlns="http://schemas.microsoft.com/office/infopath/2007/PartnerControls"/>
    </lcf76f155ced4ddcb4097134ff3c332f>
    <TaxCatchAll xmlns="20c1abfa-485b-41c9-a329-38772ca1fd48"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91440C-0E79-4505-99CC-0A493785C5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0e73e88-ec28-4baa-b6c0-bc9210992c81"/>
    <ds:schemaRef ds:uri="724997bc-3792-46da-8231-7d6cdca023c4"/>
    <ds:schemaRef ds:uri="20c1abfa-485b-41c9-a329-38772ca1f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EB32DE9-D200-4139-B682-3F8C1DE75600}">
  <ds:schemaRefs>
    <ds:schemaRef ds:uri="http://schemas.microsoft.com/office/2006/metadata/properties"/>
    <ds:schemaRef ds:uri="http://schemas.microsoft.com/office/infopath/2007/PartnerControls"/>
    <ds:schemaRef ds:uri="d0e73e88-ec28-4baa-b6c0-bc9210992c81"/>
    <ds:schemaRef ds:uri="20c1abfa-485b-41c9-a329-38772ca1fd48"/>
    <ds:schemaRef ds:uri="http://schemas.microsoft.com/sharepoint/v3"/>
  </ds:schemaRefs>
</ds:datastoreItem>
</file>

<file path=customXml/itemProps3.xml><?xml version="1.0" encoding="utf-8"?>
<ds:datastoreItem xmlns:ds="http://schemas.openxmlformats.org/officeDocument/2006/customXml" ds:itemID="{DBEBFBB2-9814-44BE-8CF1-37D3A714FA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4583</TotalTime>
  <Words>2313</Words>
  <Application>Microsoft Office PowerPoint</Application>
  <PresentationFormat>On-screen Show (16:9)</PresentationFormat>
  <Paragraphs>309</Paragraphs>
  <Slides>15</Slides>
  <Notes>14</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Antonio Flores</cp:lastModifiedBy>
  <cp:revision>29</cp:revision>
  <dcterms:created xsi:type="dcterms:W3CDTF">2026-04-03T15:58:25Z</dcterms:created>
  <dcterms:modified xsi:type="dcterms:W3CDTF">2026-09-09T12:56:39Z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0x010100671B85CE15D05A41B9ADFE827D8416BA</vt:lpwstr>
  </property>
  <property fmtid="{D5CDD505-2E9C-101B-9397-08002B2CF9AE}" pid="3" name="MediaServiceImageTags">
    <vt:lpwstr/>
  </property>
</Properties>
</file>