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56"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70DBF3-98DD-0041-8E01-05009BF9FEBB}" v="23" dt="2026-05-16T15:22:57.0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72"/>
    <p:restoredTop sz="77114"/>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AC96B-DE85-4A59-8809-12E535AF774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4BE6886-F462-491E-B444-2DE9918B3AD5}">
      <dgm:prSet/>
      <dgm:spPr/>
      <dgm:t>
        <a:bodyPr/>
        <a:lstStyle/>
        <a:p>
          <a:pPr rtl="0"/>
          <a:r>
            <a:rPr lang="en-US" b="1" dirty="0"/>
            <a:t>Feasibility:</a:t>
          </a:r>
          <a:r>
            <a:rPr lang="en-US" dirty="0"/>
            <a:t> </a:t>
          </a:r>
          <a:r>
            <a:rPr lang="en-US" dirty="0">
              <a:latin typeface="Aptos Display" panose="020F0302020204030204"/>
            </a:rPr>
            <a:t>Facility &amp; community R-MDSR</a:t>
          </a:r>
          <a:r>
            <a:rPr lang="en-US" dirty="0"/>
            <a:t> is adaptable to volatile, resource-limited settings.</a:t>
          </a:r>
        </a:p>
      </dgm:t>
    </dgm:pt>
    <dgm:pt modelId="{0D44F4F7-F0B9-4B84-9265-51BD9DE299EE}" type="parTrans" cxnId="{8909EBE4-DA56-41AB-8DD9-2E5F07292D70}">
      <dgm:prSet/>
      <dgm:spPr/>
      <dgm:t>
        <a:bodyPr/>
        <a:lstStyle/>
        <a:p>
          <a:endParaRPr lang="en-US"/>
        </a:p>
      </dgm:t>
    </dgm:pt>
    <dgm:pt modelId="{95AA37FC-6CDD-4929-A1FE-6E0F28D82255}" type="sibTrans" cxnId="{8909EBE4-DA56-41AB-8DD9-2E5F07292D70}">
      <dgm:prSet/>
      <dgm:spPr/>
      <dgm:t>
        <a:bodyPr/>
        <a:lstStyle/>
        <a:p>
          <a:endParaRPr lang="en-US"/>
        </a:p>
      </dgm:t>
    </dgm:pt>
    <dgm:pt modelId="{3CA07D60-4E54-4270-A9EB-E1B2A44E0E6D}">
      <dgm:prSet/>
      <dgm:spPr/>
      <dgm:t>
        <a:bodyPr/>
        <a:lstStyle/>
        <a:p>
          <a:pPr rtl="0"/>
          <a:r>
            <a:rPr lang="en-US" b="1" dirty="0"/>
            <a:t>Impact:</a:t>
          </a:r>
          <a:r>
            <a:rPr lang="en-US" dirty="0"/>
            <a:t> </a:t>
          </a:r>
          <a:r>
            <a:rPr lang="en-US" sz="3600" dirty="0">
              <a:latin typeface="Aptos"/>
            </a:rPr>
            <a:t>Enabled rapid data collection and analysis leading to evidence-based responses to improve outcomes</a:t>
          </a:r>
        </a:p>
      </dgm:t>
    </dgm:pt>
    <dgm:pt modelId="{7C0191FD-30B6-453B-BA96-79B7AD062B42}" type="parTrans" cxnId="{51660D2E-AEF3-4AAC-924B-1A5454E58DBD}">
      <dgm:prSet/>
      <dgm:spPr/>
      <dgm:t>
        <a:bodyPr/>
        <a:lstStyle/>
        <a:p>
          <a:endParaRPr lang="en-US"/>
        </a:p>
      </dgm:t>
    </dgm:pt>
    <dgm:pt modelId="{68EE55EC-EDFA-463B-8823-3CDFEB4586A0}" type="sibTrans" cxnId="{51660D2E-AEF3-4AAC-924B-1A5454E58DBD}">
      <dgm:prSet/>
      <dgm:spPr/>
      <dgm:t>
        <a:bodyPr/>
        <a:lstStyle/>
        <a:p>
          <a:endParaRPr lang="en-US"/>
        </a:p>
      </dgm:t>
    </dgm:pt>
    <dgm:pt modelId="{00AF257F-A61F-46DB-8021-35CEAA502DE5}">
      <dgm:prSet/>
      <dgm:spPr/>
      <dgm:t>
        <a:bodyPr/>
        <a:lstStyle/>
        <a:p>
          <a:pPr rtl="0"/>
          <a:r>
            <a:rPr lang="en-US" b="1" dirty="0"/>
            <a:t>Value:</a:t>
          </a:r>
          <a:r>
            <a:rPr lang="en-US" dirty="0"/>
            <a:t> </a:t>
          </a:r>
          <a:r>
            <a:rPr lang="en-US" sz="3600" dirty="0">
              <a:latin typeface="Aptos"/>
            </a:rPr>
            <a:t>Strengthened resource allocation, programme design, clinical priorities and advocacy initiatives.</a:t>
          </a:r>
        </a:p>
      </dgm:t>
    </dgm:pt>
    <dgm:pt modelId="{35B0C4C8-902F-44B9-906B-99D33CC3E31B}" type="parTrans" cxnId="{E5DE5EF8-5102-4AFE-AAA2-5F3D12275999}">
      <dgm:prSet/>
      <dgm:spPr/>
      <dgm:t>
        <a:bodyPr/>
        <a:lstStyle/>
        <a:p>
          <a:endParaRPr lang="en-US"/>
        </a:p>
      </dgm:t>
    </dgm:pt>
    <dgm:pt modelId="{F37891A7-2A84-427F-A6F2-DB7C5FF03814}" type="sibTrans" cxnId="{E5DE5EF8-5102-4AFE-AAA2-5F3D12275999}">
      <dgm:prSet/>
      <dgm:spPr/>
      <dgm:t>
        <a:bodyPr/>
        <a:lstStyle/>
        <a:p>
          <a:endParaRPr lang="en-US"/>
        </a:p>
      </dgm:t>
    </dgm:pt>
    <dgm:pt modelId="{C51A636F-8172-4A61-95DA-C627A225D3E7}" type="pres">
      <dgm:prSet presAssocID="{9C6AC96B-DE85-4A59-8809-12E535AF7747}" presName="Name0" presStyleCnt="0">
        <dgm:presLayoutVars>
          <dgm:dir/>
          <dgm:animLvl val="lvl"/>
          <dgm:resizeHandles val="exact"/>
        </dgm:presLayoutVars>
      </dgm:prSet>
      <dgm:spPr/>
    </dgm:pt>
    <dgm:pt modelId="{1D66C49F-C6A6-423B-8A0E-180ABDFDF8C7}" type="pres">
      <dgm:prSet presAssocID="{D4BE6886-F462-491E-B444-2DE9918B3AD5}" presName="linNode" presStyleCnt="0"/>
      <dgm:spPr/>
    </dgm:pt>
    <dgm:pt modelId="{3B6D1220-1FA2-45B2-8BAB-380F9ADE66BA}" type="pres">
      <dgm:prSet presAssocID="{D4BE6886-F462-491E-B444-2DE9918B3AD5}" presName="parentText" presStyleLbl="node1" presStyleIdx="0" presStyleCnt="3">
        <dgm:presLayoutVars>
          <dgm:chMax val="1"/>
          <dgm:bulletEnabled val="1"/>
        </dgm:presLayoutVars>
      </dgm:prSet>
      <dgm:spPr/>
    </dgm:pt>
    <dgm:pt modelId="{E6A1F772-5FFD-49E6-A2BB-6F710D70DB88}" type="pres">
      <dgm:prSet presAssocID="{95AA37FC-6CDD-4929-A1FE-6E0F28D82255}" presName="sp" presStyleCnt="0"/>
      <dgm:spPr/>
    </dgm:pt>
    <dgm:pt modelId="{BF004F7B-361C-4003-B735-9E993DD0E398}" type="pres">
      <dgm:prSet presAssocID="{3CA07D60-4E54-4270-A9EB-E1B2A44E0E6D}" presName="linNode" presStyleCnt="0"/>
      <dgm:spPr/>
    </dgm:pt>
    <dgm:pt modelId="{FBC9FDA0-2714-47AB-9B11-AFEDCAC1A1B6}" type="pres">
      <dgm:prSet presAssocID="{3CA07D60-4E54-4270-A9EB-E1B2A44E0E6D}" presName="parentText" presStyleLbl="node1" presStyleIdx="1" presStyleCnt="3">
        <dgm:presLayoutVars>
          <dgm:chMax val="1"/>
          <dgm:bulletEnabled val="1"/>
        </dgm:presLayoutVars>
      </dgm:prSet>
      <dgm:spPr/>
    </dgm:pt>
    <dgm:pt modelId="{0FB5D350-F980-4102-848B-275A7352EB17}" type="pres">
      <dgm:prSet presAssocID="{68EE55EC-EDFA-463B-8823-3CDFEB4586A0}" presName="sp" presStyleCnt="0"/>
      <dgm:spPr/>
    </dgm:pt>
    <dgm:pt modelId="{6EFAC75E-B020-4A40-93F1-259ED15F92F2}" type="pres">
      <dgm:prSet presAssocID="{00AF257F-A61F-46DB-8021-35CEAA502DE5}" presName="linNode" presStyleCnt="0"/>
      <dgm:spPr/>
    </dgm:pt>
    <dgm:pt modelId="{FA48E6A3-9E9F-4D72-B11D-F66AB7425745}" type="pres">
      <dgm:prSet presAssocID="{00AF257F-A61F-46DB-8021-35CEAA502DE5}" presName="parentText" presStyleLbl="node1" presStyleIdx="2" presStyleCnt="3">
        <dgm:presLayoutVars>
          <dgm:chMax val="1"/>
          <dgm:bulletEnabled val="1"/>
        </dgm:presLayoutVars>
      </dgm:prSet>
      <dgm:spPr/>
    </dgm:pt>
  </dgm:ptLst>
  <dgm:cxnLst>
    <dgm:cxn modelId="{B0841002-7EB7-4E4A-8618-D262FBDE5D89}" type="presOf" srcId="{00AF257F-A61F-46DB-8021-35CEAA502DE5}" destId="{FA48E6A3-9E9F-4D72-B11D-F66AB7425745}" srcOrd="0" destOrd="0" presId="urn:microsoft.com/office/officeart/2005/8/layout/vList5"/>
    <dgm:cxn modelId="{51660D2E-AEF3-4AAC-924B-1A5454E58DBD}" srcId="{9C6AC96B-DE85-4A59-8809-12E535AF7747}" destId="{3CA07D60-4E54-4270-A9EB-E1B2A44E0E6D}" srcOrd="1" destOrd="0" parTransId="{7C0191FD-30B6-453B-BA96-79B7AD062B42}" sibTransId="{68EE55EC-EDFA-463B-8823-3CDFEB4586A0}"/>
    <dgm:cxn modelId="{E04C298D-E8F9-4D7C-8C12-BD41FB45CC4B}" type="presOf" srcId="{3CA07D60-4E54-4270-A9EB-E1B2A44E0E6D}" destId="{FBC9FDA0-2714-47AB-9B11-AFEDCAC1A1B6}" srcOrd="0" destOrd="0" presId="urn:microsoft.com/office/officeart/2005/8/layout/vList5"/>
    <dgm:cxn modelId="{F97E8BDA-7607-4C0A-A7BD-E3053BA01449}" type="presOf" srcId="{D4BE6886-F462-491E-B444-2DE9918B3AD5}" destId="{3B6D1220-1FA2-45B2-8BAB-380F9ADE66BA}" srcOrd="0" destOrd="0" presId="urn:microsoft.com/office/officeart/2005/8/layout/vList5"/>
    <dgm:cxn modelId="{8909EBE4-DA56-41AB-8DD9-2E5F07292D70}" srcId="{9C6AC96B-DE85-4A59-8809-12E535AF7747}" destId="{D4BE6886-F462-491E-B444-2DE9918B3AD5}" srcOrd="0" destOrd="0" parTransId="{0D44F4F7-F0B9-4B84-9265-51BD9DE299EE}" sibTransId="{95AA37FC-6CDD-4929-A1FE-6E0F28D82255}"/>
    <dgm:cxn modelId="{E5DE5EF8-5102-4AFE-AAA2-5F3D12275999}" srcId="{9C6AC96B-DE85-4A59-8809-12E535AF7747}" destId="{00AF257F-A61F-46DB-8021-35CEAA502DE5}" srcOrd="2" destOrd="0" parTransId="{35B0C4C8-902F-44B9-906B-99D33CC3E31B}" sibTransId="{F37891A7-2A84-427F-A6F2-DB7C5FF03814}"/>
    <dgm:cxn modelId="{550453FB-DEF1-4545-B1A9-42790B1F4C58}" type="presOf" srcId="{9C6AC96B-DE85-4A59-8809-12E535AF7747}" destId="{C51A636F-8172-4A61-95DA-C627A225D3E7}" srcOrd="0" destOrd="0" presId="urn:microsoft.com/office/officeart/2005/8/layout/vList5"/>
    <dgm:cxn modelId="{7A6BC6EC-7D60-4491-96A2-93A23F821786}" type="presParOf" srcId="{C51A636F-8172-4A61-95DA-C627A225D3E7}" destId="{1D66C49F-C6A6-423B-8A0E-180ABDFDF8C7}" srcOrd="0" destOrd="0" presId="urn:microsoft.com/office/officeart/2005/8/layout/vList5"/>
    <dgm:cxn modelId="{0339AA6D-A68C-4E1A-92CB-4934462769B4}" type="presParOf" srcId="{1D66C49F-C6A6-423B-8A0E-180ABDFDF8C7}" destId="{3B6D1220-1FA2-45B2-8BAB-380F9ADE66BA}" srcOrd="0" destOrd="0" presId="urn:microsoft.com/office/officeart/2005/8/layout/vList5"/>
    <dgm:cxn modelId="{A855B54B-AB46-4342-8E98-57C39826DE98}" type="presParOf" srcId="{C51A636F-8172-4A61-95DA-C627A225D3E7}" destId="{E6A1F772-5FFD-49E6-A2BB-6F710D70DB88}" srcOrd="1" destOrd="0" presId="urn:microsoft.com/office/officeart/2005/8/layout/vList5"/>
    <dgm:cxn modelId="{5978E09D-F58C-4F8F-9869-E7BFD881F680}" type="presParOf" srcId="{C51A636F-8172-4A61-95DA-C627A225D3E7}" destId="{BF004F7B-361C-4003-B735-9E993DD0E398}" srcOrd="2" destOrd="0" presId="urn:microsoft.com/office/officeart/2005/8/layout/vList5"/>
    <dgm:cxn modelId="{44ECB380-0EFB-460B-B0BC-67719FF2C6FC}" type="presParOf" srcId="{BF004F7B-361C-4003-B735-9E993DD0E398}" destId="{FBC9FDA0-2714-47AB-9B11-AFEDCAC1A1B6}" srcOrd="0" destOrd="0" presId="urn:microsoft.com/office/officeart/2005/8/layout/vList5"/>
    <dgm:cxn modelId="{ADF69411-4BC0-43AA-8ED9-A7C294AE1298}" type="presParOf" srcId="{C51A636F-8172-4A61-95DA-C627A225D3E7}" destId="{0FB5D350-F980-4102-848B-275A7352EB17}" srcOrd="3" destOrd="0" presId="urn:microsoft.com/office/officeart/2005/8/layout/vList5"/>
    <dgm:cxn modelId="{8D16D9FC-C75C-4C5B-BB12-A224971D8984}" type="presParOf" srcId="{C51A636F-8172-4A61-95DA-C627A225D3E7}" destId="{6EFAC75E-B020-4A40-93F1-259ED15F92F2}" srcOrd="4" destOrd="0" presId="urn:microsoft.com/office/officeart/2005/8/layout/vList5"/>
    <dgm:cxn modelId="{9902FF58-D685-4A1C-A7CA-52EF91F11632}" type="presParOf" srcId="{6EFAC75E-B020-4A40-93F1-259ED15F92F2}" destId="{FA48E6A3-9E9F-4D72-B11D-F66AB7425745}" srcOrd="0"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D1220-1FA2-45B2-8BAB-380F9ADE66BA}">
      <dsp:nvSpPr>
        <dsp:cNvPr id="0" name=""/>
        <dsp:cNvSpPr/>
      </dsp:nvSpPr>
      <dsp:spPr>
        <a:xfrm>
          <a:off x="3364992" y="2124"/>
          <a:ext cx="3785616" cy="140228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b="1" kern="1200" dirty="0"/>
            <a:t>Feasibility:</a:t>
          </a:r>
          <a:r>
            <a:rPr lang="en-US" sz="2000" kern="1200" dirty="0"/>
            <a:t> </a:t>
          </a:r>
          <a:r>
            <a:rPr lang="en-US" sz="2000" kern="1200" dirty="0">
              <a:latin typeface="Aptos Display" panose="020F0302020204030204"/>
            </a:rPr>
            <a:t>Facility &amp; community R-MDSR</a:t>
          </a:r>
          <a:r>
            <a:rPr lang="en-US" sz="2000" kern="1200" dirty="0"/>
            <a:t> is adaptable to volatile, resource-limited settings.</a:t>
          </a:r>
        </a:p>
      </dsp:txBody>
      <dsp:txXfrm>
        <a:off x="3433446" y="70578"/>
        <a:ext cx="3648708" cy="1265378"/>
      </dsp:txXfrm>
    </dsp:sp>
    <dsp:sp modelId="{FBC9FDA0-2714-47AB-9B11-AFEDCAC1A1B6}">
      <dsp:nvSpPr>
        <dsp:cNvPr id="0" name=""/>
        <dsp:cNvSpPr/>
      </dsp:nvSpPr>
      <dsp:spPr>
        <a:xfrm>
          <a:off x="3364992" y="1474525"/>
          <a:ext cx="3785616" cy="1402286"/>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b="1" kern="1200" dirty="0"/>
            <a:t>Impact:</a:t>
          </a:r>
          <a:r>
            <a:rPr lang="en-US" sz="2000" kern="1200" dirty="0"/>
            <a:t> </a:t>
          </a:r>
          <a:r>
            <a:rPr lang="en-US" sz="2000" kern="1200" dirty="0">
              <a:latin typeface="Aptos"/>
            </a:rPr>
            <a:t>Enabled rapid data collection and analysis leading to evidence-based responses to improve outcomes</a:t>
          </a:r>
        </a:p>
      </dsp:txBody>
      <dsp:txXfrm>
        <a:off x="3433446" y="1542979"/>
        <a:ext cx="3648708" cy="1265378"/>
      </dsp:txXfrm>
    </dsp:sp>
    <dsp:sp modelId="{FA48E6A3-9E9F-4D72-B11D-F66AB7425745}">
      <dsp:nvSpPr>
        <dsp:cNvPr id="0" name=""/>
        <dsp:cNvSpPr/>
      </dsp:nvSpPr>
      <dsp:spPr>
        <a:xfrm>
          <a:off x="3364992" y="2946926"/>
          <a:ext cx="3785616" cy="140228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b="1" kern="1200" dirty="0"/>
            <a:t>Value:</a:t>
          </a:r>
          <a:r>
            <a:rPr lang="en-US" sz="2000" kern="1200" dirty="0"/>
            <a:t> </a:t>
          </a:r>
          <a:r>
            <a:rPr lang="en-US" sz="2000" kern="1200" dirty="0">
              <a:latin typeface="Aptos"/>
            </a:rPr>
            <a:t>Strengthened resource allocation, programme design, clinical priorities and advocacy initiatives.</a:t>
          </a:r>
        </a:p>
      </dsp:txBody>
      <dsp:txXfrm>
        <a:off x="3433446" y="3015380"/>
        <a:ext cx="3648708" cy="126537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AB78D-4ED9-4822-9587-5E9F77FD4E6A}" type="datetimeFigureOut">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FC0FE-D3C4-4BB9-913B-01FEB441DABB}" type="slidenum">
              <a:t>‹#›</a:t>
            </a:fld>
            <a:endParaRPr lang="en-US"/>
          </a:p>
        </p:txBody>
      </p:sp>
    </p:spTree>
    <p:extLst>
      <p:ext uri="{BB962C8B-B14F-4D97-AF65-F5344CB8AC3E}">
        <p14:creationId xmlns:p14="http://schemas.microsoft.com/office/powerpoint/2010/main" val="94575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Speaking on behalf of colleagues unable to join today.</a:t>
            </a:r>
          </a:p>
          <a:p>
            <a:r>
              <a:rPr lang="en-US" dirty="0">
                <a:ea typeface="Calibri"/>
                <a:cs typeface="Calibri"/>
              </a:rPr>
              <a:t>Not fully representative of everyone who had worked on this topic.</a:t>
            </a:r>
          </a:p>
          <a:p>
            <a:endParaRPr lang="en-US" dirty="0">
              <a:ea typeface="Calibri"/>
              <a:cs typeface="Calibri"/>
            </a:endParaRPr>
          </a:p>
          <a:p>
            <a:r>
              <a:rPr lang="en-US" dirty="0">
                <a:ea typeface="Calibri"/>
                <a:cs typeface="Calibri"/>
              </a:rPr>
              <a:t>Most maternal deaths are avoidable. </a:t>
            </a:r>
            <a:r>
              <a:rPr lang="en-US" dirty="0"/>
              <a:t>Every death tells a story &amp; provides an opportunity to learn and </a:t>
            </a:r>
            <a:r>
              <a:rPr lang="en-US" dirty="0">
                <a:ea typeface="Calibri"/>
                <a:cs typeface="Calibri"/>
              </a:rPr>
              <a:t>improve our care &amp; humanitarian response. </a:t>
            </a:r>
          </a:p>
        </p:txBody>
      </p:sp>
      <p:sp>
        <p:nvSpPr>
          <p:cNvPr id="4" name="Slide Number Placeholder 3"/>
          <p:cNvSpPr>
            <a:spLocks noGrp="1"/>
          </p:cNvSpPr>
          <p:nvPr>
            <p:ph type="sldNum" sz="quarter" idx="5"/>
          </p:nvPr>
        </p:nvSpPr>
        <p:spPr/>
        <p:txBody>
          <a:bodyPr/>
          <a:lstStyle/>
          <a:p>
            <a:fld id="{D3DFC0FE-D3C4-4BB9-913B-01FEB441DABB}" type="slidenum">
              <a:rPr lang="en-US"/>
              <a:t>1</a:t>
            </a:fld>
            <a:endParaRPr lang="en-US"/>
          </a:p>
        </p:txBody>
      </p:sp>
    </p:spTree>
    <p:extLst>
      <p:ext uri="{BB962C8B-B14F-4D97-AF65-F5344CB8AC3E}">
        <p14:creationId xmlns:p14="http://schemas.microsoft.com/office/powerpoint/2010/main" val="1332419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FFFFFF"/>
                </a:highlight>
              </a:rPr>
              <a:t>Since April 2023, armed conflict has led to devastating consequences for maternal health in Sudan - Over 1 million pregnant women in urgent need of aid. </a:t>
            </a:r>
          </a:p>
          <a:p>
            <a:endParaRPr lang="en-US" dirty="0">
              <a:ea typeface="Calibri"/>
              <a:cs typeface="Calibri"/>
            </a:endParaRPr>
          </a:p>
          <a:p>
            <a:r>
              <a:rPr lang="en-GB" dirty="0">
                <a:highlight>
                  <a:srgbClr val="FFFFFF"/>
                </a:highlight>
              </a:rPr>
              <a:t>Maternal and perinatal death surveillance and response (MPDSR) is the global standard for monitoring, understanding and responding to maternal morbidity and mortality, but its use in acute humanitarian crises has been limited.</a:t>
            </a:r>
          </a:p>
          <a:p>
            <a:endParaRPr lang="en-GB" dirty="0">
              <a:highlight>
                <a:srgbClr val="FFFFFF"/>
              </a:highlight>
            </a:endParaRPr>
          </a:p>
          <a:p>
            <a:r>
              <a:rPr lang="en-US" dirty="0"/>
              <a:t>MSF OCA developed a specific tool for MPDSR in the crisis setting</a:t>
            </a:r>
          </a:p>
        </p:txBody>
      </p:sp>
      <p:sp>
        <p:nvSpPr>
          <p:cNvPr id="4" name="Slide Number Placeholder 3"/>
          <p:cNvSpPr>
            <a:spLocks noGrp="1"/>
          </p:cNvSpPr>
          <p:nvPr>
            <p:ph type="sldNum" sz="quarter" idx="5"/>
          </p:nvPr>
        </p:nvSpPr>
        <p:spPr/>
        <p:txBody>
          <a:bodyPr/>
          <a:lstStyle/>
          <a:p>
            <a:fld id="{D3DFC0FE-D3C4-4BB9-913B-01FEB441DABB}" type="slidenum">
              <a:rPr lang="en-GB" smtClean="0"/>
              <a:t>2</a:t>
            </a:fld>
            <a:endParaRPr lang="en-GB"/>
          </a:p>
        </p:txBody>
      </p:sp>
    </p:spTree>
    <p:extLst>
      <p:ext uri="{BB962C8B-B14F-4D97-AF65-F5344CB8AC3E}">
        <p14:creationId xmlns:p14="http://schemas.microsoft.com/office/powerpoint/2010/main" val="2352424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FF"/>
                </a:highlight>
              </a:rPr>
              <a:t>MSF developed a rapid version of the MPDSR tool (R-MDSR), piloted successfully in an acute conflict setting (Tigray, Ethiopia, 2020–22).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FF"/>
                </a:highlight>
                <a:ea typeface="Calibri"/>
                <a:cs typeface="Calibri"/>
              </a:rPr>
              <a:t>In Tigray, Ethiopia, MSF were late to </a:t>
            </a:r>
            <a:r>
              <a:rPr lang="en-US" dirty="0" err="1">
                <a:highlight>
                  <a:srgbClr val="FFFFFF"/>
                </a:highlight>
                <a:ea typeface="Calibri"/>
                <a:cs typeface="Calibri"/>
              </a:rPr>
              <a:t>recognising</a:t>
            </a:r>
            <a:r>
              <a:rPr lang="en-US" dirty="0">
                <a:highlight>
                  <a:srgbClr val="FFFFFF"/>
                </a:highlight>
                <a:ea typeface="Calibri"/>
                <a:cs typeface="Calibri"/>
              </a:rPr>
              <a:t> &amp; responding to high maternal mortality.</a:t>
            </a:r>
            <a:endParaRPr lang="en-US" dirty="0"/>
          </a:p>
          <a:p>
            <a:r>
              <a:rPr lang="en-US" dirty="0">
                <a:highlight>
                  <a:srgbClr val="FFFFFF"/>
                </a:highlight>
              </a:rPr>
              <a:t>QR code links to paper published sharing lessons from the initial implementation of RMDSR </a:t>
            </a:r>
            <a:endParaRPr lang="en-US" dirty="0">
              <a:ea typeface="Calibri"/>
              <a:cs typeface="Calibri"/>
            </a:endParaRPr>
          </a:p>
          <a:p>
            <a:r>
              <a:rPr lang="en-US" dirty="0">
                <a:highlight>
                  <a:srgbClr val="FFFFFF"/>
                </a:highlight>
                <a:ea typeface="Calibri"/>
                <a:cs typeface="Calibri"/>
              </a:rPr>
              <a:t>RMDSR was used early in MSF's Sudan response, initially in East Sudan in 2023. </a:t>
            </a:r>
            <a:endParaRPr lang="en-US" dirty="0">
              <a:highlight>
                <a:srgbClr val="FFFFFF"/>
              </a:highlight>
            </a:endParaRPr>
          </a:p>
          <a:p>
            <a:r>
              <a:rPr lang="en-US" dirty="0">
                <a:highlight>
                  <a:srgbClr val="FFFFFF"/>
                </a:highlight>
              </a:rPr>
              <a:t>Since January 2024, MSF has implemented R-MDSR in South Darfur, Sudan, </a:t>
            </a:r>
          </a:p>
          <a:p>
            <a:r>
              <a:rPr lang="en-US" dirty="0">
                <a:highlight>
                  <a:srgbClr val="FFFFFF"/>
                </a:highlight>
              </a:rPr>
              <a:t>Building on lessons learned from its pilot in Ethiopia by integrating community engagement.</a:t>
            </a:r>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D3DFC0FE-D3C4-4BB9-913B-01FEB441DABB}" type="slidenum">
              <a:rPr lang="en-GB" smtClean="0"/>
              <a:t>3</a:t>
            </a:fld>
            <a:endParaRPr lang="en-GB"/>
          </a:p>
        </p:txBody>
      </p:sp>
    </p:spTree>
    <p:extLst>
      <p:ext uri="{BB962C8B-B14F-4D97-AF65-F5344CB8AC3E}">
        <p14:creationId xmlns:p14="http://schemas.microsoft.com/office/powerpoint/2010/main" val="817848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Catastrophic level of maternal death, only a small sample of South Darfur.</a:t>
            </a:r>
          </a:p>
          <a:p>
            <a:r>
              <a:rPr lang="en-US" dirty="0">
                <a:ea typeface="Calibri"/>
                <a:cs typeface="Calibri"/>
              </a:rPr>
              <a:t>More deaths than seen in one year across Western Europe</a:t>
            </a:r>
          </a:p>
          <a:p>
            <a:r>
              <a:rPr lang="en-US" dirty="0">
                <a:ea typeface="Calibri"/>
                <a:cs typeface="Calibri"/>
              </a:rPr>
              <a:t>Timing of deaths &amp; causes of deaths</a:t>
            </a:r>
          </a:p>
          <a:p>
            <a:r>
              <a:rPr lang="en-US" dirty="0"/>
              <a:t>Without using MDSR these deaths wouldn’t have been visible to MSF</a:t>
            </a:r>
          </a:p>
          <a:p>
            <a:endParaRPr lang="en-US" dirty="0"/>
          </a:p>
          <a:p>
            <a:r>
              <a:rPr lang="en-US" dirty="0"/>
              <a:t>Implications:</a:t>
            </a:r>
          </a:p>
          <a:p>
            <a:r>
              <a:rPr lang="en-US" dirty="0"/>
              <a:t>– Facility focus on sepsis, immediate care: Infrastructural repairs (OT/sterilization) would not have been prioritized.</a:t>
            </a:r>
          </a:p>
          <a:p>
            <a:pPr marL="171450" indent="-171450">
              <a:buFontTx/>
              <a:buChar char="-"/>
            </a:pPr>
            <a:r>
              <a:rPr lang="en-US" dirty="0"/>
              <a:t>Community: </a:t>
            </a:r>
            <a:r>
              <a:rPr lang="en-US" dirty="0" err="1"/>
              <a:t>womens</a:t>
            </a:r>
            <a:r>
              <a:rPr lang="en-US" dirty="0"/>
              <a:t> health clinics, ANC, low risk birth, referral. Expanded to broader SRHR</a:t>
            </a:r>
          </a:p>
          <a:p>
            <a:pPr marL="171450" indent="-171450">
              <a:buFontTx/>
              <a:buChar char="-"/>
            </a:pPr>
            <a:r>
              <a:rPr lang="en-US" dirty="0"/>
              <a:t>Advocacy internal and external (national, international &amp; multi-agency levels)</a:t>
            </a:r>
          </a:p>
        </p:txBody>
      </p:sp>
      <p:sp>
        <p:nvSpPr>
          <p:cNvPr id="4" name="Slide Number Placeholder 3"/>
          <p:cNvSpPr>
            <a:spLocks noGrp="1"/>
          </p:cNvSpPr>
          <p:nvPr>
            <p:ph type="sldNum" sz="quarter" idx="5"/>
          </p:nvPr>
        </p:nvSpPr>
        <p:spPr/>
        <p:txBody>
          <a:bodyPr/>
          <a:lstStyle/>
          <a:p>
            <a:fld id="{D3DFC0FE-D3C4-4BB9-913B-01FEB441DABB}" type="slidenum">
              <a:rPr lang="en-GB" smtClean="0"/>
              <a:t>4</a:t>
            </a:fld>
            <a:endParaRPr lang="en-GB"/>
          </a:p>
        </p:txBody>
      </p:sp>
    </p:spTree>
    <p:extLst>
      <p:ext uri="{BB962C8B-B14F-4D97-AF65-F5344CB8AC3E}">
        <p14:creationId xmlns:p14="http://schemas.microsoft.com/office/powerpoint/2010/main" val="270620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QR code links to MSF report on South Darfur "Diven Into Oblivion" </a:t>
            </a:r>
          </a:p>
          <a:p>
            <a:endParaRPr lang="en-US" dirty="0"/>
          </a:p>
        </p:txBody>
      </p:sp>
      <p:sp>
        <p:nvSpPr>
          <p:cNvPr id="4" name="Slide Number Placeholder 3"/>
          <p:cNvSpPr>
            <a:spLocks noGrp="1"/>
          </p:cNvSpPr>
          <p:nvPr>
            <p:ph type="sldNum" sz="quarter" idx="5"/>
          </p:nvPr>
        </p:nvSpPr>
        <p:spPr/>
        <p:txBody>
          <a:bodyPr/>
          <a:lstStyle/>
          <a:p>
            <a:fld id="{D3DFC0FE-D3C4-4BB9-913B-01FEB441DABB}" type="slidenum">
              <a:rPr lang="en-GB" smtClean="0"/>
              <a:t>5</a:t>
            </a:fld>
            <a:endParaRPr lang="en-GB"/>
          </a:p>
        </p:txBody>
      </p:sp>
    </p:spTree>
    <p:extLst>
      <p:ext uri="{BB962C8B-B14F-4D97-AF65-F5344CB8AC3E}">
        <p14:creationId xmlns:p14="http://schemas.microsoft.com/office/powerpoint/2010/main" val="117362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15.png"/><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3.jpe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in colorful headscarves&#10;&#10;AI-generated content may be incorrect.">
            <a:extLst>
              <a:ext uri="{FF2B5EF4-FFF2-40B4-BE49-F238E27FC236}">
                <a16:creationId xmlns:a16="http://schemas.microsoft.com/office/drawing/2014/main" id="{D3136B86-D442-60BD-4B34-0427A78771EC}"/>
              </a:ext>
            </a:extLst>
          </p:cNvPr>
          <p:cNvPicPr>
            <a:picLocks noChangeAspect="1"/>
          </p:cNvPicPr>
          <p:nvPr/>
        </p:nvPicPr>
        <p:blipFill>
          <a:blip r:embed="rId3">
            <a:alphaModFix/>
          </a:blip>
          <a:srcRect t="1989" r="-1" b="6711"/>
          <a:stretch>
            <a:fillRect/>
          </a:stretch>
        </p:blipFill>
        <p:spPr>
          <a:xfrm>
            <a:off x="4547937" y="-5"/>
            <a:ext cx="7644062" cy="3681406"/>
          </a:xfrm>
          <a:prstGeom prst="rect">
            <a:avLst/>
          </a:prstGeom>
        </p:spPr>
      </p:pic>
      <p:sp>
        <p:nvSpPr>
          <p:cNvPr id="12" name="Rectangle 1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1512548"/>
            <a:ext cx="6670075" cy="1916214"/>
          </a:xfrm>
        </p:spPr>
        <p:txBody>
          <a:bodyPr vert="horz" lIns="91440" tIns="45720" rIns="91440" bIns="45720" rtlCol="0" anchor="b">
            <a:noAutofit/>
          </a:bodyPr>
          <a:lstStyle/>
          <a:p>
            <a:pPr algn="l"/>
            <a:r>
              <a:rPr lang="en-US" sz="3600" b="1">
                <a:solidFill>
                  <a:srgbClr val="FF0000"/>
                </a:solidFill>
                <a:latin typeface="Aptos"/>
              </a:rPr>
              <a:t>Rapid</a:t>
            </a:r>
            <a:r>
              <a:rPr lang="en-US" sz="3600" b="1" dirty="0">
                <a:solidFill>
                  <a:srgbClr val="FF0000"/>
                </a:solidFill>
                <a:latin typeface="Aptos"/>
              </a:rPr>
              <a:t> maternal death surveillance and response in humanitarian crisis settings: community-level insights from South Darfur, Sudan</a:t>
            </a:r>
            <a:endParaRPr lang="en-GB" sz="3600" b="1" dirty="0">
              <a:solidFill>
                <a:srgbClr val="FF0000"/>
              </a:solidFill>
              <a:latin typeface="Aptos"/>
            </a:endParaRPr>
          </a:p>
        </p:txBody>
      </p:sp>
      <p:sp>
        <p:nvSpPr>
          <p:cNvPr id="3" name="Subtitle 2"/>
          <p:cNvSpPr>
            <a:spLocks noGrp="1"/>
          </p:cNvSpPr>
          <p:nvPr>
            <p:ph type="subTitle" idx="1"/>
          </p:nvPr>
        </p:nvSpPr>
        <p:spPr>
          <a:xfrm>
            <a:off x="838200" y="3902075"/>
            <a:ext cx="5395912" cy="1655762"/>
          </a:xfrm>
        </p:spPr>
        <p:txBody>
          <a:bodyPr vert="horz" lIns="91440" tIns="45720" rIns="91440" bIns="45720" rtlCol="0" anchor="t">
            <a:normAutofit/>
          </a:bodyPr>
          <a:lstStyle/>
          <a:p>
            <a:pPr algn="l"/>
            <a:br>
              <a:rPr lang="en-US"/>
            </a:br>
            <a:r>
              <a:rPr lang="en-US" sz="2000" err="1">
                <a:solidFill>
                  <a:schemeClr val="bg1"/>
                </a:solidFill>
              </a:rPr>
              <a:t>Rijnberg</a:t>
            </a:r>
            <a:r>
              <a:rPr lang="en-US" sz="2000">
                <a:solidFill>
                  <a:schemeClr val="bg1"/>
                </a:solidFill>
              </a:rPr>
              <a:t> N, Abdalla Osman R, Black B, Burkhardt G,  </a:t>
            </a:r>
            <a:r>
              <a:rPr lang="en-US" sz="2000" err="1">
                <a:solidFill>
                  <a:schemeClr val="bg1"/>
                </a:solidFill>
              </a:rPr>
              <a:t>Pereboom</a:t>
            </a:r>
            <a:r>
              <a:rPr lang="en-US" sz="2000">
                <a:solidFill>
                  <a:schemeClr val="bg1"/>
                </a:solidFill>
              </a:rPr>
              <a:t> M, </a:t>
            </a:r>
            <a:r>
              <a:rPr lang="en-US" sz="2000" err="1">
                <a:solidFill>
                  <a:schemeClr val="bg1"/>
                </a:solidFill>
              </a:rPr>
              <a:t>Almohammed</a:t>
            </a:r>
            <a:r>
              <a:rPr lang="en-US" sz="2000">
                <a:solidFill>
                  <a:schemeClr val="bg1"/>
                </a:solidFill>
              </a:rPr>
              <a:t> A. </a:t>
            </a:r>
          </a:p>
        </p:txBody>
      </p:sp>
      <p:cxnSp>
        <p:nvCxnSpPr>
          <p:cNvPr id="14" name="Straight Connector 1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5404FEE-2496-3CAD-CC47-AB5074276A14}"/>
              </a:ext>
            </a:extLst>
          </p:cNvPr>
          <p:cNvSpPr txBox="1"/>
          <p:nvPr/>
        </p:nvSpPr>
        <p:spPr>
          <a:xfrm>
            <a:off x="838200" y="5003837"/>
            <a:ext cx="4687614" cy="338554"/>
          </a:xfrm>
          <a:prstGeom prst="rect">
            <a:avLst/>
          </a:prstGeom>
          <a:noFill/>
        </p:spPr>
        <p:txBody>
          <a:bodyPr wrap="square" rtlCol="0">
            <a:spAutoFit/>
          </a:bodyPr>
          <a:lstStyle/>
          <a:p>
            <a:r>
              <a:rPr lang="en-US" sz="1600" dirty="0">
                <a:solidFill>
                  <a:schemeClr val="bg1"/>
                </a:solidFill>
                <a:latin typeface="Calibri"/>
                <a:ea typeface="Calibri"/>
                <a:cs typeface="Calibri"/>
                <a:sym typeface="Touvlo"/>
              </a:rPr>
              <a:t>No Conflicts Of Interest</a:t>
            </a:r>
            <a:endParaRPr lang="en-US" sz="1600" dirty="0">
              <a:solidFill>
                <a:schemeClr val="bg1"/>
              </a:solidFill>
              <a:latin typeface="Calibri"/>
              <a:ea typeface="Calibri"/>
              <a:cs typeface="Calibri"/>
            </a:endParaRPr>
          </a:p>
        </p:txBody>
      </p:sp>
      <p:grpSp>
        <p:nvGrpSpPr>
          <p:cNvPr id="13" name="Group 4">
            <a:extLst>
              <a:ext uri="{FF2B5EF4-FFF2-40B4-BE49-F238E27FC236}">
                <a16:creationId xmlns:a16="http://schemas.microsoft.com/office/drawing/2014/main" id="{D7D911DA-E6B7-5BA6-680E-AB969E769BE2}"/>
              </a:ext>
            </a:extLst>
          </p:cNvPr>
          <p:cNvGrpSpPr/>
          <p:nvPr/>
        </p:nvGrpSpPr>
        <p:grpSpPr>
          <a:xfrm rot="5400000">
            <a:off x="5602733" y="213869"/>
            <a:ext cx="1041400" cy="12246864"/>
            <a:chOff x="0" y="0"/>
            <a:chExt cx="431630" cy="4816593"/>
          </a:xfrm>
        </p:grpSpPr>
        <p:sp>
          <p:nvSpPr>
            <p:cNvPr id="7" name="Freeform 5">
              <a:extLst>
                <a:ext uri="{FF2B5EF4-FFF2-40B4-BE49-F238E27FC236}">
                  <a16:creationId xmlns:a16="http://schemas.microsoft.com/office/drawing/2014/main" id="{CCCAA2FE-9E3A-3881-690B-41544B97B58E}"/>
                </a:ext>
              </a:extLst>
            </p:cNvPr>
            <p:cNvSpPr/>
            <p:nvPr/>
          </p:nvSpPr>
          <p:spPr>
            <a:xfrm>
              <a:off x="20213"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US" sz="1200"/>
            </a:p>
          </p:txBody>
        </p:sp>
        <p:sp>
          <p:nvSpPr>
            <p:cNvPr id="8" name="TextBox 6">
              <a:extLst>
                <a:ext uri="{FF2B5EF4-FFF2-40B4-BE49-F238E27FC236}">
                  <a16:creationId xmlns:a16="http://schemas.microsoft.com/office/drawing/2014/main" id="{8130A86B-EE1F-7A5C-62A7-59AF3FD03626}"/>
                </a:ext>
              </a:extLst>
            </p:cNvPr>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grpSp>
        <p:nvGrpSpPr>
          <p:cNvPr id="18" name="Group 7">
            <a:extLst>
              <a:ext uri="{FF2B5EF4-FFF2-40B4-BE49-F238E27FC236}">
                <a16:creationId xmlns:a16="http://schemas.microsoft.com/office/drawing/2014/main" id="{6CBD9B72-9275-686C-0C0B-CBC82E0013DD}"/>
              </a:ext>
            </a:extLst>
          </p:cNvPr>
          <p:cNvGrpSpPr/>
          <p:nvPr/>
        </p:nvGrpSpPr>
        <p:grpSpPr>
          <a:xfrm>
            <a:off x="10742529" y="5834888"/>
            <a:ext cx="1443375" cy="1023112"/>
            <a:chOff x="0" y="0"/>
            <a:chExt cx="1463276" cy="1004833"/>
          </a:xfrm>
        </p:grpSpPr>
        <p:sp>
          <p:nvSpPr>
            <p:cNvPr id="17" name="Freeform 8">
              <a:extLst>
                <a:ext uri="{FF2B5EF4-FFF2-40B4-BE49-F238E27FC236}">
                  <a16:creationId xmlns:a16="http://schemas.microsoft.com/office/drawing/2014/main" id="{51BE7ED6-FD71-DFC7-BB69-AB989599154E}"/>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US" sz="1200"/>
            </a:p>
          </p:txBody>
        </p:sp>
      </p:grpSp>
      <p:sp>
        <p:nvSpPr>
          <p:cNvPr id="20" name="Freeform 9">
            <a:extLst>
              <a:ext uri="{FF2B5EF4-FFF2-40B4-BE49-F238E27FC236}">
                <a16:creationId xmlns:a16="http://schemas.microsoft.com/office/drawing/2014/main" id="{048BB8DE-2512-25A5-A3EF-A7521139D08A}"/>
              </a:ext>
            </a:extLst>
          </p:cNvPr>
          <p:cNvSpPr/>
          <p:nvPr/>
        </p:nvSpPr>
        <p:spPr>
          <a:xfrm>
            <a:off x="-359" y="5865368"/>
            <a:ext cx="2713203" cy="986536"/>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5"/>
            <a:stretch>
              <a:fillRect/>
            </a:stretch>
          </a:blipFill>
        </p:spPr>
        <p:txBody>
          <a:bodyPr/>
          <a:lstStyle/>
          <a:p>
            <a:endParaRPr lang="en-US" sz="1200"/>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F4BE-D201-E321-CFE1-5165D797F9D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6B2EE36-7A51-4C43-FF98-45D2C42BB5AC}"/>
              </a:ext>
            </a:extLst>
          </p:cNvPr>
          <p:cNvGrpSpPr/>
          <p:nvPr/>
        </p:nvGrpSpPr>
        <p:grpSpPr>
          <a:xfrm rot="5400000">
            <a:off x="5575300" y="241300"/>
            <a:ext cx="1041400" cy="12192000"/>
            <a:chOff x="0" y="0"/>
            <a:chExt cx="411417" cy="4816593"/>
          </a:xfrm>
        </p:grpSpPr>
        <p:sp>
          <p:nvSpPr>
            <p:cNvPr id="5" name="Freeform 5">
              <a:extLst>
                <a:ext uri="{FF2B5EF4-FFF2-40B4-BE49-F238E27FC236}">
                  <a16:creationId xmlns:a16="http://schemas.microsoft.com/office/drawing/2014/main" id="{7E7E5BDB-0B51-2841-DA0B-F935FBDA3C16}"/>
                </a:ext>
              </a:extLst>
            </p:cNvPr>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US" sz="1200"/>
            </a:p>
          </p:txBody>
        </p:sp>
        <p:sp>
          <p:nvSpPr>
            <p:cNvPr id="6" name="TextBox 6">
              <a:extLst>
                <a:ext uri="{FF2B5EF4-FFF2-40B4-BE49-F238E27FC236}">
                  <a16:creationId xmlns:a16="http://schemas.microsoft.com/office/drawing/2014/main" id="{0F574AEC-9188-322F-1D18-EFCD2A99ED2B}"/>
                </a:ext>
              </a:extLst>
            </p:cNvPr>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grpSp>
        <p:nvGrpSpPr>
          <p:cNvPr id="7" name="Group 7">
            <a:extLst>
              <a:ext uri="{FF2B5EF4-FFF2-40B4-BE49-F238E27FC236}">
                <a16:creationId xmlns:a16="http://schemas.microsoft.com/office/drawing/2014/main" id="{C32E5621-1D9D-E9A0-39C2-885C501B1C02}"/>
              </a:ext>
            </a:extLst>
          </p:cNvPr>
          <p:cNvGrpSpPr/>
          <p:nvPr/>
        </p:nvGrpSpPr>
        <p:grpSpPr>
          <a:xfrm>
            <a:off x="10675473" y="5816600"/>
            <a:ext cx="1516527" cy="1041400"/>
            <a:chOff x="0" y="0"/>
            <a:chExt cx="1463276" cy="1004833"/>
          </a:xfrm>
        </p:grpSpPr>
        <p:sp>
          <p:nvSpPr>
            <p:cNvPr id="8" name="Freeform 8">
              <a:extLst>
                <a:ext uri="{FF2B5EF4-FFF2-40B4-BE49-F238E27FC236}">
                  <a16:creationId xmlns:a16="http://schemas.microsoft.com/office/drawing/2014/main" id="{919F8288-3438-1B98-5BA1-F8A99092FB92}"/>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US" sz="1200"/>
            </a:p>
          </p:txBody>
        </p:sp>
      </p:grpSp>
      <p:sp>
        <p:nvSpPr>
          <p:cNvPr id="9" name="Freeform 9">
            <a:extLst>
              <a:ext uri="{FF2B5EF4-FFF2-40B4-BE49-F238E27FC236}">
                <a16:creationId xmlns:a16="http://schemas.microsoft.com/office/drawing/2014/main" id="{4E8690CF-57CF-BE60-204A-5BB4CBD9F049}"/>
              </a:ext>
            </a:extLst>
          </p:cNvPr>
          <p:cNvSpPr/>
          <p:nvPr/>
        </p:nvSpPr>
        <p:spPr>
          <a:xfrm>
            <a:off x="-359" y="5810504"/>
            <a:ext cx="2786355" cy="10414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US" sz="1200"/>
          </a:p>
        </p:txBody>
      </p:sp>
      <p:pic>
        <p:nvPicPr>
          <p:cNvPr id="2" name="Picture 1" descr="A map of south darfur state&#10;&#10;AI-generated content may be incorrect.">
            <a:extLst>
              <a:ext uri="{FF2B5EF4-FFF2-40B4-BE49-F238E27FC236}">
                <a16:creationId xmlns:a16="http://schemas.microsoft.com/office/drawing/2014/main" id="{5AACE0B6-7AE3-EF41-9DD8-62F25AD76FB5}"/>
              </a:ext>
            </a:extLst>
          </p:cNvPr>
          <p:cNvPicPr>
            <a:picLocks noChangeAspect="1"/>
          </p:cNvPicPr>
          <p:nvPr/>
        </p:nvPicPr>
        <p:blipFill>
          <a:blip r:embed="rId5"/>
          <a:srcRect r="1551"/>
          <a:stretch>
            <a:fillRect/>
          </a:stretch>
        </p:blipFill>
        <p:spPr>
          <a:xfrm>
            <a:off x="6096000" y="1060081"/>
            <a:ext cx="4857078" cy="4924683"/>
          </a:xfrm>
          <a:prstGeom prst="rect">
            <a:avLst/>
          </a:prstGeom>
        </p:spPr>
      </p:pic>
      <p:pic>
        <p:nvPicPr>
          <p:cNvPr id="3" name="Picture 2" descr="A group of people in a room with beds&#10;&#10;AI-generated content may be incorrect.">
            <a:extLst>
              <a:ext uri="{FF2B5EF4-FFF2-40B4-BE49-F238E27FC236}">
                <a16:creationId xmlns:a16="http://schemas.microsoft.com/office/drawing/2014/main" id="{C7E2282F-6B09-E38F-92F8-AD66E9EE97CC}"/>
              </a:ext>
            </a:extLst>
          </p:cNvPr>
          <p:cNvPicPr>
            <a:picLocks noChangeAspect="1"/>
          </p:cNvPicPr>
          <p:nvPr/>
        </p:nvPicPr>
        <p:blipFill>
          <a:blip r:embed="rId6"/>
          <a:srcRect l="22064" r="20631"/>
          <a:stretch>
            <a:fillRect/>
          </a:stretch>
        </p:blipFill>
        <p:spPr>
          <a:xfrm>
            <a:off x="1233141" y="1057034"/>
            <a:ext cx="4862680" cy="4924683"/>
          </a:xfrm>
          <a:prstGeom prst="rect">
            <a:avLst/>
          </a:prstGeom>
        </p:spPr>
      </p:pic>
      <p:sp>
        <p:nvSpPr>
          <p:cNvPr id="10" name="TextBox 9">
            <a:extLst>
              <a:ext uri="{FF2B5EF4-FFF2-40B4-BE49-F238E27FC236}">
                <a16:creationId xmlns:a16="http://schemas.microsoft.com/office/drawing/2014/main" id="{D5091F3A-0879-98FD-E231-CACA40A4AEBE}"/>
              </a:ext>
            </a:extLst>
          </p:cNvPr>
          <p:cNvSpPr txBox="1"/>
          <p:nvPr/>
        </p:nvSpPr>
        <p:spPr>
          <a:xfrm>
            <a:off x="694333" y="361489"/>
            <a:ext cx="686065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F0000"/>
                </a:solidFill>
              </a:rPr>
              <a:t>Context: Sudan April 2023 - Present</a:t>
            </a:r>
          </a:p>
        </p:txBody>
      </p:sp>
    </p:spTree>
    <p:extLst>
      <p:ext uri="{BB962C8B-B14F-4D97-AF65-F5344CB8AC3E}">
        <p14:creationId xmlns:p14="http://schemas.microsoft.com/office/powerpoint/2010/main" val="1598639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F4BE-D201-E321-CFE1-5165D797F9D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6B2EE36-7A51-4C43-FF98-45D2C42BB5AC}"/>
              </a:ext>
            </a:extLst>
          </p:cNvPr>
          <p:cNvGrpSpPr/>
          <p:nvPr/>
        </p:nvGrpSpPr>
        <p:grpSpPr>
          <a:xfrm rot="5400000">
            <a:off x="5575300" y="248097"/>
            <a:ext cx="1041400" cy="12192000"/>
            <a:chOff x="0" y="0"/>
            <a:chExt cx="411417" cy="4816593"/>
          </a:xfrm>
        </p:grpSpPr>
        <p:sp>
          <p:nvSpPr>
            <p:cNvPr id="5" name="Freeform 5">
              <a:extLst>
                <a:ext uri="{FF2B5EF4-FFF2-40B4-BE49-F238E27FC236}">
                  <a16:creationId xmlns:a16="http://schemas.microsoft.com/office/drawing/2014/main" id="{7E7E5BDB-0B51-2841-DA0B-F935FBDA3C16}"/>
                </a:ext>
              </a:extLst>
            </p:cNvPr>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US" sz="1200"/>
            </a:p>
          </p:txBody>
        </p:sp>
        <p:sp>
          <p:nvSpPr>
            <p:cNvPr id="6" name="TextBox 6">
              <a:extLst>
                <a:ext uri="{FF2B5EF4-FFF2-40B4-BE49-F238E27FC236}">
                  <a16:creationId xmlns:a16="http://schemas.microsoft.com/office/drawing/2014/main" id="{0F574AEC-9188-322F-1D18-EFCD2A99ED2B}"/>
                </a:ext>
              </a:extLst>
            </p:cNvPr>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grpSp>
        <p:nvGrpSpPr>
          <p:cNvPr id="7" name="Group 7">
            <a:extLst>
              <a:ext uri="{FF2B5EF4-FFF2-40B4-BE49-F238E27FC236}">
                <a16:creationId xmlns:a16="http://schemas.microsoft.com/office/drawing/2014/main" id="{C32E5621-1D9D-E9A0-39C2-885C501B1C02}"/>
              </a:ext>
            </a:extLst>
          </p:cNvPr>
          <p:cNvGrpSpPr/>
          <p:nvPr/>
        </p:nvGrpSpPr>
        <p:grpSpPr>
          <a:xfrm>
            <a:off x="10675473" y="5816600"/>
            <a:ext cx="1516527" cy="1041400"/>
            <a:chOff x="0" y="0"/>
            <a:chExt cx="1463276" cy="1004833"/>
          </a:xfrm>
        </p:grpSpPr>
        <p:sp>
          <p:nvSpPr>
            <p:cNvPr id="8" name="Freeform 8">
              <a:extLst>
                <a:ext uri="{FF2B5EF4-FFF2-40B4-BE49-F238E27FC236}">
                  <a16:creationId xmlns:a16="http://schemas.microsoft.com/office/drawing/2014/main" id="{919F8288-3438-1B98-5BA1-F8A99092FB92}"/>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US" sz="1200"/>
            </a:p>
          </p:txBody>
        </p:sp>
      </p:grpSp>
      <p:sp>
        <p:nvSpPr>
          <p:cNvPr id="9" name="Freeform 9">
            <a:extLst>
              <a:ext uri="{FF2B5EF4-FFF2-40B4-BE49-F238E27FC236}">
                <a16:creationId xmlns:a16="http://schemas.microsoft.com/office/drawing/2014/main" id="{4E8690CF-57CF-BE60-204A-5BB4CBD9F049}"/>
              </a:ext>
            </a:extLst>
          </p:cNvPr>
          <p:cNvSpPr/>
          <p:nvPr/>
        </p:nvSpPr>
        <p:spPr>
          <a:xfrm>
            <a:off x="-359" y="5810504"/>
            <a:ext cx="2786355" cy="10414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US" sz="1200"/>
          </a:p>
        </p:txBody>
      </p:sp>
      <p:pic>
        <p:nvPicPr>
          <p:cNvPr id="2" name="Picture 1" descr="A screenshot of a medical form&#10;&#10;AI-generated content may be incorrect.">
            <a:extLst>
              <a:ext uri="{FF2B5EF4-FFF2-40B4-BE49-F238E27FC236}">
                <a16:creationId xmlns:a16="http://schemas.microsoft.com/office/drawing/2014/main" id="{EB57A992-0F8D-8CBE-6DF8-9B9B59E7EE6C}"/>
              </a:ext>
            </a:extLst>
          </p:cNvPr>
          <p:cNvPicPr>
            <a:picLocks noChangeAspect="1"/>
          </p:cNvPicPr>
          <p:nvPr/>
        </p:nvPicPr>
        <p:blipFill>
          <a:blip r:embed="rId5"/>
          <a:stretch>
            <a:fillRect/>
          </a:stretch>
        </p:blipFill>
        <p:spPr>
          <a:xfrm>
            <a:off x="3084" y="0"/>
            <a:ext cx="8679154" cy="5067671"/>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A43B0FB9-8078-AF15-17C9-0CE3554C8313}"/>
              </a:ext>
            </a:extLst>
          </p:cNvPr>
          <p:cNvPicPr>
            <a:picLocks noChangeAspect="1"/>
          </p:cNvPicPr>
          <p:nvPr/>
        </p:nvPicPr>
        <p:blipFill>
          <a:blip r:embed="rId6"/>
          <a:stretch>
            <a:fillRect/>
          </a:stretch>
        </p:blipFill>
        <p:spPr>
          <a:xfrm>
            <a:off x="7813273" y="755726"/>
            <a:ext cx="4340005" cy="5060272"/>
          </a:xfrm>
          <a:prstGeom prst="rect">
            <a:avLst/>
          </a:prstGeom>
          <a:ln>
            <a:solidFill>
              <a:srgbClr val="FF0000"/>
            </a:solidFill>
          </a:ln>
        </p:spPr>
      </p:pic>
      <p:pic>
        <p:nvPicPr>
          <p:cNvPr id="10" name="Picture 9" descr="A close-up of a news article&#10;&#10;AI-generated content may be incorrect.">
            <a:extLst>
              <a:ext uri="{FF2B5EF4-FFF2-40B4-BE49-F238E27FC236}">
                <a16:creationId xmlns:a16="http://schemas.microsoft.com/office/drawing/2014/main" id="{AFD0E9EF-08A0-A302-ECC9-30BB6A43142A}"/>
              </a:ext>
            </a:extLst>
          </p:cNvPr>
          <p:cNvPicPr>
            <a:picLocks noChangeAspect="1"/>
          </p:cNvPicPr>
          <p:nvPr/>
        </p:nvPicPr>
        <p:blipFill>
          <a:blip r:embed="rId7"/>
          <a:stretch>
            <a:fillRect/>
          </a:stretch>
        </p:blipFill>
        <p:spPr>
          <a:xfrm>
            <a:off x="-4971" y="2503471"/>
            <a:ext cx="4378727" cy="3311926"/>
          </a:xfrm>
          <a:prstGeom prst="rect">
            <a:avLst/>
          </a:prstGeom>
        </p:spPr>
      </p:pic>
      <p:pic>
        <p:nvPicPr>
          <p:cNvPr id="11" name="Picture 10" descr="A qr code on a white background&#10;&#10;AI-generated content may be incorrect.">
            <a:extLst>
              <a:ext uri="{FF2B5EF4-FFF2-40B4-BE49-F238E27FC236}">
                <a16:creationId xmlns:a16="http://schemas.microsoft.com/office/drawing/2014/main" id="{4371992F-5071-E50F-E6C2-5DDFDFF1BF1C}"/>
              </a:ext>
            </a:extLst>
          </p:cNvPr>
          <p:cNvPicPr>
            <a:picLocks noChangeAspect="1"/>
          </p:cNvPicPr>
          <p:nvPr/>
        </p:nvPicPr>
        <p:blipFill>
          <a:blip r:embed="rId8"/>
          <a:stretch>
            <a:fillRect/>
          </a:stretch>
        </p:blipFill>
        <p:spPr>
          <a:xfrm>
            <a:off x="4740532" y="3285862"/>
            <a:ext cx="2705965" cy="2729266"/>
          </a:xfrm>
          <a:prstGeom prst="rect">
            <a:avLst/>
          </a:prstGeom>
        </p:spPr>
      </p:pic>
      <p:pic>
        <p:nvPicPr>
          <p:cNvPr id="14" name="Picture 13">
            <a:extLst>
              <a:ext uri="{FF2B5EF4-FFF2-40B4-BE49-F238E27FC236}">
                <a16:creationId xmlns:a16="http://schemas.microsoft.com/office/drawing/2014/main" id="{566AB238-0611-DBA4-75A5-4B747A7FDC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77081" y="3429000"/>
            <a:ext cx="3376198" cy="2394396"/>
          </a:xfrm>
          <a:prstGeom prst="rect">
            <a:avLst/>
          </a:prstGeom>
        </p:spPr>
      </p:pic>
    </p:spTree>
    <p:extLst>
      <p:ext uri="{BB962C8B-B14F-4D97-AF65-F5344CB8AC3E}">
        <p14:creationId xmlns:p14="http://schemas.microsoft.com/office/powerpoint/2010/main" val="300108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F4BE-D201-E321-CFE1-5165D797F9D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6B2EE36-7A51-4C43-FF98-45D2C42BB5AC}"/>
              </a:ext>
            </a:extLst>
          </p:cNvPr>
          <p:cNvGrpSpPr/>
          <p:nvPr/>
        </p:nvGrpSpPr>
        <p:grpSpPr>
          <a:xfrm rot="5400000">
            <a:off x="5575300" y="241300"/>
            <a:ext cx="1041400" cy="12192000"/>
            <a:chOff x="0" y="0"/>
            <a:chExt cx="411417" cy="4816593"/>
          </a:xfrm>
        </p:grpSpPr>
        <p:sp>
          <p:nvSpPr>
            <p:cNvPr id="5" name="Freeform 5">
              <a:extLst>
                <a:ext uri="{FF2B5EF4-FFF2-40B4-BE49-F238E27FC236}">
                  <a16:creationId xmlns:a16="http://schemas.microsoft.com/office/drawing/2014/main" id="{7E7E5BDB-0B51-2841-DA0B-F935FBDA3C16}"/>
                </a:ext>
              </a:extLst>
            </p:cNvPr>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US" sz="1200"/>
            </a:p>
          </p:txBody>
        </p:sp>
        <p:sp>
          <p:nvSpPr>
            <p:cNvPr id="6" name="TextBox 6">
              <a:extLst>
                <a:ext uri="{FF2B5EF4-FFF2-40B4-BE49-F238E27FC236}">
                  <a16:creationId xmlns:a16="http://schemas.microsoft.com/office/drawing/2014/main" id="{0F574AEC-9188-322F-1D18-EFCD2A99ED2B}"/>
                </a:ext>
              </a:extLst>
            </p:cNvPr>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sp>
        <p:nvSpPr>
          <p:cNvPr id="9" name="Freeform 9">
            <a:extLst>
              <a:ext uri="{FF2B5EF4-FFF2-40B4-BE49-F238E27FC236}">
                <a16:creationId xmlns:a16="http://schemas.microsoft.com/office/drawing/2014/main" id="{4E8690CF-57CF-BE60-204A-5BB4CBD9F049}"/>
              </a:ext>
            </a:extLst>
          </p:cNvPr>
          <p:cNvSpPr/>
          <p:nvPr/>
        </p:nvSpPr>
        <p:spPr>
          <a:xfrm>
            <a:off x="-359" y="5810504"/>
            <a:ext cx="2786355" cy="10414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3"/>
            <a:stretch>
              <a:fillRect/>
            </a:stretch>
          </a:blipFill>
        </p:spPr>
        <p:txBody>
          <a:bodyPr/>
          <a:lstStyle/>
          <a:p>
            <a:endParaRPr lang="en-US" sz="1200"/>
          </a:p>
        </p:txBody>
      </p:sp>
      <p:pic>
        <p:nvPicPr>
          <p:cNvPr id="3" name="Picture 2" descr="A graph of numbers and a red rectangle&#10;&#10;AI-generated content may be incorrect.">
            <a:extLst>
              <a:ext uri="{FF2B5EF4-FFF2-40B4-BE49-F238E27FC236}">
                <a16:creationId xmlns:a16="http://schemas.microsoft.com/office/drawing/2014/main" id="{320F669D-16FB-EDB6-296D-DC28AEE9895B}"/>
              </a:ext>
            </a:extLst>
          </p:cNvPr>
          <p:cNvPicPr>
            <a:picLocks noChangeAspect="1"/>
          </p:cNvPicPr>
          <p:nvPr/>
        </p:nvPicPr>
        <p:blipFill>
          <a:blip r:embed="rId4"/>
          <a:stretch>
            <a:fillRect/>
          </a:stretch>
        </p:blipFill>
        <p:spPr>
          <a:xfrm>
            <a:off x="205632" y="2994133"/>
            <a:ext cx="3289858" cy="2865976"/>
          </a:xfrm>
          <a:prstGeom prst="rect">
            <a:avLst/>
          </a:prstGeom>
        </p:spPr>
      </p:pic>
      <p:pic>
        <p:nvPicPr>
          <p:cNvPr id="10" name="Picture 9" descr="A graph with numbers and percentages&#10;&#10;AI-generated content may be incorrect.">
            <a:extLst>
              <a:ext uri="{FF2B5EF4-FFF2-40B4-BE49-F238E27FC236}">
                <a16:creationId xmlns:a16="http://schemas.microsoft.com/office/drawing/2014/main" id="{8DD65F29-C7B5-A835-CCCC-C1C68F4A4CCA}"/>
              </a:ext>
            </a:extLst>
          </p:cNvPr>
          <p:cNvPicPr>
            <a:picLocks noChangeAspect="1"/>
          </p:cNvPicPr>
          <p:nvPr/>
        </p:nvPicPr>
        <p:blipFill>
          <a:blip r:embed="rId5"/>
          <a:stretch>
            <a:fillRect/>
          </a:stretch>
        </p:blipFill>
        <p:spPr>
          <a:xfrm>
            <a:off x="3629179" y="2994133"/>
            <a:ext cx="4746974" cy="3018408"/>
          </a:xfrm>
          <a:prstGeom prst="rect">
            <a:avLst/>
          </a:prstGeom>
        </p:spPr>
      </p:pic>
      <p:pic>
        <p:nvPicPr>
          <p:cNvPr id="11" name="Picture 10" descr="A screenshot of a cell phone&#10;&#10;AI-generated content may be incorrect.">
            <a:extLst>
              <a:ext uri="{FF2B5EF4-FFF2-40B4-BE49-F238E27FC236}">
                <a16:creationId xmlns:a16="http://schemas.microsoft.com/office/drawing/2014/main" id="{8583DF0D-9754-C405-246C-8F61E97C996C}"/>
              </a:ext>
            </a:extLst>
          </p:cNvPr>
          <p:cNvPicPr>
            <a:picLocks noChangeAspect="1"/>
          </p:cNvPicPr>
          <p:nvPr/>
        </p:nvPicPr>
        <p:blipFill>
          <a:blip r:embed="rId6"/>
          <a:stretch>
            <a:fillRect/>
          </a:stretch>
        </p:blipFill>
        <p:spPr>
          <a:xfrm>
            <a:off x="8509842" y="2762529"/>
            <a:ext cx="2875125" cy="3669693"/>
          </a:xfrm>
          <a:prstGeom prst="rect">
            <a:avLst/>
          </a:prstGeom>
        </p:spPr>
      </p:pic>
      <p:sp>
        <p:nvSpPr>
          <p:cNvPr id="12" name="TextBox 11">
            <a:extLst>
              <a:ext uri="{FF2B5EF4-FFF2-40B4-BE49-F238E27FC236}">
                <a16:creationId xmlns:a16="http://schemas.microsoft.com/office/drawing/2014/main" id="{6F0C6197-4F2A-D672-F4C2-8E7FFFD498F4}"/>
              </a:ext>
            </a:extLst>
          </p:cNvPr>
          <p:cNvSpPr txBox="1"/>
          <p:nvPr/>
        </p:nvSpPr>
        <p:spPr>
          <a:xfrm>
            <a:off x="429169" y="190213"/>
            <a:ext cx="1133595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latin typeface="Aptos"/>
                <a:cs typeface="Arial"/>
              </a:rPr>
              <a:t>Findings</a:t>
            </a:r>
          </a:p>
          <a:p>
            <a:pPr algn="ctr"/>
            <a:endParaRPr lang="en-US" sz="1600" dirty="0">
              <a:latin typeface="Aptos"/>
              <a:cs typeface="Arial"/>
            </a:endParaRPr>
          </a:p>
          <a:p>
            <a:pPr marL="285750" indent="-285750">
              <a:buFont typeface="Arial"/>
              <a:buChar char="•"/>
            </a:pPr>
            <a:r>
              <a:rPr lang="en-US" sz="1600" dirty="0">
                <a:latin typeface="Aptos"/>
                <a:cs typeface="Arial"/>
              </a:rPr>
              <a:t>R-MDSR was implemented Jan–Jul 2024 in two MoH hospitals — Nyala Teaching and Kas Rural </a:t>
            </a:r>
          </a:p>
          <a:p>
            <a:pPr marL="285750" indent="-285750">
              <a:buFont typeface="Arial"/>
              <a:buChar char="•"/>
            </a:pPr>
            <a:r>
              <a:rPr lang="en-US" sz="1600" dirty="0">
                <a:latin typeface="Aptos"/>
                <a:cs typeface="Arial"/>
              </a:rPr>
              <a:t>Followed by snowball surveys in three nearby IDP camps, South Darfur</a:t>
            </a:r>
          </a:p>
          <a:p>
            <a:pPr marL="285750" indent="-285750">
              <a:buFont typeface="Arial"/>
              <a:buChar char="•"/>
            </a:pPr>
            <a:r>
              <a:rPr lang="en-US" sz="1600" dirty="0">
                <a:latin typeface="Aptos"/>
                <a:cs typeface="Arial"/>
              </a:rPr>
              <a:t>114 maternal deaths were reviewed: 40% facility &amp; 60% community deaths</a:t>
            </a:r>
          </a:p>
          <a:p>
            <a:pPr marL="285750" indent="-285750">
              <a:buFont typeface="Arial"/>
              <a:buChar char="•"/>
            </a:pPr>
            <a:r>
              <a:rPr lang="en-US" sz="1600" dirty="0">
                <a:latin typeface="Aptos"/>
                <a:cs typeface="Arial"/>
              </a:rPr>
              <a:t>78% (32) facility deaths occurred within 24 </a:t>
            </a:r>
            <a:r>
              <a:rPr lang="en-US" sz="1600" dirty="0" err="1">
                <a:latin typeface="Aptos"/>
                <a:cs typeface="Arial"/>
              </a:rPr>
              <a:t>hrs</a:t>
            </a:r>
            <a:r>
              <a:rPr lang="en-US" sz="1600" dirty="0">
                <a:latin typeface="Aptos"/>
                <a:cs typeface="Arial"/>
              </a:rPr>
              <a:t> of arrival. Sepsis was the leading cause (not PPH).</a:t>
            </a:r>
          </a:p>
          <a:p>
            <a:endParaRPr lang="en-US" sz="1600" dirty="0">
              <a:latin typeface="Aptos"/>
              <a:cs typeface="Arial"/>
            </a:endParaRPr>
          </a:p>
          <a:p>
            <a:pPr marL="285750" indent="-285750">
              <a:buFont typeface="Arial"/>
              <a:buChar char="•"/>
            </a:pPr>
            <a:r>
              <a:rPr lang="en-US" sz="1600" dirty="0">
                <a:latin typeface="Aptos"/>
                <a:cs typeface="Arial"/>
              </a:rPr>
              <a:t>Findings guided the creation of community-based women’s clinics from Aug 2024, offering ANC, PNC (including home visits), referral, contraception, and sexual violence care. Targeted hospital-based improvements included OT &amp; other infrastructure repairs, IPC focus, lab support, triage improvements, post – op monitoring.</a:t>
            </a:r>
          </a:p>
        </p:txBody>
      </p:sp>
      <p:grpSp>
        <p:nvGrpSpPr>
          <p:cNvPr id="7" name="Group 7">
            <a:extLst>
              <a:ext uri="{FF2B5EF4-FFF2-40B4-BE49-F238E27FC236}">
                <a16:creationId xmlns:a16="http://schemas.microsoft.com/office/drawing/2014/main" id="{C32E5621-1D9D-E9A0-39C2-885C501B1C02}"/>
              </a:ext>
            </a:extLst>
          </p:cNvPr>
          <p:cNvGrpSpPr/>
          <p:nvPr/>
        </p:nvGrpSpPr>
        <p:grpSpPr>
          <a:xfrm>
            <a:off x="10675473" y="5816600"/>
            <a:ext cx="1516527" cy="1041400"/>
            <a:chOff x="0" y="0"/>
            <a:chExt cx="1463276" cy="1004833"/>
          </a:xfrm>
        </p:grpSpPr>
        <p:sp>
          <p:nvSpPr>
            <p:cNvPr id="8" name="Freeform 8">
              <a:extLst>
                <a:ext uri="{FF2B5EF4-FFF2-40B4-BE49-F238E27FC236}">
                  <a16:creationId xmlns:a16="http://schemas.microsoft.com/office/drawing/2014/main" id="{919F8288-3438-1B98-5BA1-F8A99092FB92}"/>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7"/>
              <a:stretch>
                <a:fillRect l="-32" r="-32"/>
              </a:stretch>
            </a:blipFill>
          </p:spPr>
          <p:txBody>
            <a:bodyPr/>
            <a:lstStyle/>
            <a:p>
              <a:endParaRPr lang="en-US" sz="1200"/>
            </a:p>
          </p:txBody>
        </p:sp>
      </p:grpSp>
    </p:spTree>
    <p:extLst>
      <p:ext uri="{BB962C8B-B14F-4D97-AF65-F5344CB8AC3E}">
        <p14:creationId xmlns:p14="http://schemas.microsoft.com/office/powerpoint/2010/main" val="2517738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1F4BE-D201-E321-CFE1-5165D797F9D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6B2EE36-7A51-4C43-FF98-45D2C42BB5AC}"/>
              </a:ext>
            </a:extLst>
          </p:cNvPr>
          <p:cNvGrpSpPr/>
          <p:nvPr/>
        </p:nvGrpSpPr>
        <p:grpSpPr>
          <a:xfrm rot="5400000">
            <a:off x="5575300" y="241300"/>
            <a:ext cx="1041400" cy="12192000"/>
            <a:chOff x="0" y="0"/>
            <a:chExt cx="411417" cy="4816593"/>
          </a:xfrm>
        </p:grpSpPr>
        <p:sp>
          <p:nvSpPr>
            <p:cNvPr id="5" name="Freeform 5">
              <a:extLst>
                <a:ext uri="{FF2B5EF4-FFF2-40B4-BE49-F238E27FC236}">
                  <a16:creationId xmlns:a16="http://schemas.microsoft.com/office/drawing/2014/main" id="{7E7E5BDB-0B51-2841-DA0B-F935FBDA3C16}"/>
                </a:ext>
              </a:extLst>
            </p:cNvPr>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US" sz="1200"/>
            </a:p>
          </p:txBody>
        </p:sp>
        <p:sp>
          <p:nvSpPr>
            <p:cNvPr id="6" name="TextBox 6">
              <a:extLst>
                <a:ext uri="{FF2B5EF4-FFF2-40B4-BE49-F238E27FC236}">
                  <a16:creationId xmlns:a16="http://schemas.microsoft.com/office/drawing/2014/main" id="{0F574AEC-9188-322F-1D18-EFCD2A99ED2B}"/>
                </a:ext>
              </a:extLst>
            </p:cNvPr>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grpSp>
        <p:nvGrpSpPr>
          <p:cNvPr id="7" name="Group 7">
            <a:extLst>
              <a:ext uri="{FF2B5EF4-FFF2-40B4-BE49-F238E27FC236}">
                <a16:creationId xmlns:a16="http://schemas.microsoft.com/office/drawing/2014/main" id="{C32E5621-1D9D-E9A0-39C2-885C501B1C02}"/>
              </a:ext>
            </a:extLst>
          </p:cNvPr>
          <p:cNvGrpSpPr/>
          <p:nvPr/>
        </p:nvGrpSpPr>
        <p:grpSpPr>
          <a:xfrm>
            <a:off x="10675473" y="5816600"/>
            <a:ext cx="1516527" cy="1041400"/>
            <a:chOff x="0" y="0"/>
            <a:chExt cx="1463276" cy="1004833"/>
          </a:xfrm>
        </p:grpSpPr>
        <p:sp>
          <p:nvSpPr>
            <p:cNvPr id="8" name="Freeform 8">
              <a:extLst>
                <a:ext uri="{FF2B5EF4-FFF2-40B4-BE49-F238E27FC236}">
                  <a16:creationId xmlns:a16="http://schemas.microsoft.com/office/drawing/2014/main" id="{919F8288-3438-1B98-5BA1-F8A99092FB92}"/>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US" sz="1200"/>
            </a:p>
          </p:txBody>
        </p:sp>
      </p:grpSp>
      <p:sp>
        <p:nvSpPr>
          <p:cNvPr id="9" name="Freeform 9">
            <a:extLst>
              <a:ext uri="{FF2B5EF4-FFF2-40B4-BE49-F238E27FC236}">
                <a16:creationId xmlns:a16="http://schemas.microsoft.com/office/drawing/2014/main" id="{4E8690CF-57CF-BE60-204A-5BB4CBD9F049}"/>
              </a:ext>
            </a:extLst>
          </p:cNvPr>
          <p:cNvSpPr/>
          <p:nvPr/>
        </p:nvSpPr>
        <p:spPr>
          <a:xfrm>
            <a:off x="-359" y="5810504"/>
            <a:ext cx="2786355" cy="104140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US" sz="1200"/>
          </a:p>
        </p:txBody>
      </p:sp>
      <p:pic>
        <p:nvPicPr>
          <p:cNvPr id="22" name="Picture 21" descr="A group of people standing in mud&#10;&#10;AI-generated content may be incorrect.">
            <a:extLst>
              <a:ext uri="{FF2B5EF4-FFF2-40B4-BE49-F238E27FC236}">
                <a16:creationId xmlns:a16="http://schemas.microsoft.com/office/drawing/2014/main" id="{04A5920C-FEA8-F909-C78F-898DD25D8C40}"/>
              </a:ext>
            </a:extLst>
          </p:cNvPr>
          <p:cNvPicPr>
            <a:picLocks noChangeAspect="1"/>
          </p:cNvPicPr>
          <p:nvPr/>
        </p:nvPicPr>
        <p:blipFill>
          <a:blip r:embed="rId5"/>
          <a:stretch>
            <a:fillRect/>
          </a:stretch>
        </p:blipFill>
        <p:spPr>
          <a:xfrm>
            <a:off x="-359" y="-272710"/>
            <a:ext cx="12192000" cy="6089308"/>
          </a:xfrm>
          <a:prstGeom prst="rect">
            <a:avLst/>
          </a:prstGeom>
        </p:spPr>
      </p:pic>
      <p:graphicFrame>
        <p:nvGraphicFramePr>
          <p:cNvPr id="23" name="TextBox 1">
            <a:extLst>
              <a:ext uri="{FF2B5EF4-FFF2-40B4-BE49-F238E27FC236}">
                <a16:creationId xmlns:a16="http://schemas.microsoft.com/office/drawing/2014/main" id="{3BEE57CD-3CB1-9724-1444-BDECECDD0397}"/>
              </a:ext>
            </a:extLst>
          </p:cNvPr>
          <p:cNvGraphicFramePr/>
          <p:nvPr>
            <p:extLst>
              <p:ext uri="{D42A27DB-BD31-4B8C-83A1-F6EECF244321}">
                <p14:modId xmlns:p14="http://schemas.microsoft.com/office/powerpoint/2010/main" val="1278565861"/>
              </p:ext>
            </p:extLst>
          </p:nvPr>
        </p:nvGraphicFramePr>
        <p:xfrm>
          <a:off x="-2770003" y="723252"/>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4" name="TextBox 23">
            <a:extLst>
              <a:ext uri="{FF2B5EF4-FFF2-40B4-BE49-F238E27FC236}">
                <a16:creationId xmlns:a16="http://schemas.microsoft.com/office/drawing/2014/main" id="{805D730C-4D98-DD62-AA5B-76E5EAA9CF00}"/>
              </a:ext>
            </a:extLst>
          </p:cNvPr>
          <p:cNvSpPr txBox="1"/>
          <p:nvPr/>
        </p:nvSpPr>
        <p:spPr>
          <a:xfrm>
            <a:off x="7193079" y="2114091"/>
            <a:ext cx="4705164" cy="1569660"/>
          </a:xfrm>
          <a:prstGeom prst="rect">
            <a:avLst/>
          </a:prstGeom>
          <a:solidFill>
            <a:srgbClr val="FF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Conclusion:</a:t>
            </a:r>
            <a:r>
              <a:rPr lang="en-US" sz="2400" dirty="0">
                <a:solidFill>
                  <a:schemeClr val="bg1"/>
                </a:solidFill>
              </a:rPr>
              <a:t> R-MDSR supports teams to identify maternal deaths &amp; respond to their causes within humanitarian crisis settings</a:t>
            </a:r>
          </a:p>
        </p:txBody>
      </p:sp>
      <p:pic>
        <p:nvPicPr>
          <p:cNvPr id="25" name="Picture 24" descr="A qr code on a white background&#10;&#10;AI-generated content may be incorrect.">
            <a:extLst>
              <a:ext uri="{FF2B5EF4-FFF2-40B4-BE49-F238E27FC236}">
                <a16:creationId xmlns:a16="http://schemas.microsoft.com/office/drawing/2014/main" id="{0218B5F5-820A-D094-D293-7165B435D30E}"/>
              </a:ext>
            </a:extLst>
          </p:cNvPr>
          <p:cNvPicPr>
            <a:picLocks noChangeAspect="1"/>
          </p:cNvPicPr>
          <p:nvPr/>
        </p:nvPicPr>
        <p:blipFill>
          <a:blip r:embed="rId11"/>
          <a:stretch>
            <a:fillRect/>
          </a:stretch>
        </p:blipFill>
        <p:spPr>
          <a:xfrm>
            <a:off x="4836498" y="1922893"/>
            <a:ext cx="1939519" cy="1952056"/>
          </a:xfrm>
          <a:prstGeom prst="rect">
            <a:avLst/>
          </a:prstGeom>
        </p:spPr>
      </p:pic>
    </p:spTree>
    <p:extLst>
      <p:ext uri="{BB962C8B-B14F-4D97-AF65-F5344CB8AC3E}">
        <p14:creationId xmlns:p14="http://schemas.microsoft.com/office/powerpoint/2010/main" val="3850061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e73e88-ec28-4baa-b6c0-bc9210992c81">
      <Terms xmlns="http://schemas.microsoft.com/office/infopath/2007/PartnerControls"/>
    </lcf76f155ced4ddcb4097134ff3c332f>
    <TaxCatchAll xmlns="20c1abfa-485b-41c9-a329-38772ca1fd48"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2AE8EBC-5D50-4F82-93AB-49F83EE277BC}">
  <ds:schemaRefs>
    <ds:schemaRef ds:uri="http://schemas.microsoft.com/sharepoint/v3/contenttype/forms"/>
  </ds:schemaRefs>
</ds:datastoreItem>
</file>

<file path=customXml/itemProps2.xml><?xml version="1.0" encoding="utf-8"?>
<ds:datastoreItem xmlns:ds="http://schemas.openxmlformats.org/officeDocument/2006/customXml" ds:itemID="{3BD6F17D-4982-4B7B-A029-710D4FF34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78992F-3367-4FE2-8984-A328C3428449}">
  <ds:schemaRefs>
    <ds:schemaRef ds:uri="http://schemas.microsoft.com/office/2006/metadata/properties"/>
    <ds:schemaRef ds:uri="http://schemas.microsoft.com/office/infopath/2007/PartnerControls"/>
    <ds:schemaRef ds:uri="d0e73e88-ec28-4baa-b6c0-bc9210992c81"/>
    <ds:schemaRef ds:uri="20c1abfa-485b-41c9-a329-38772ca1fd48"/>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1532</TotalTime>
  <Words>572</Words>
  <Application>Microsoft Office PowerPoint</Application>
  <PresentationFormat>Widescreen</PresentationFormat>
  <Paragraphs>46</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Rapid maternal death surveillance and response in humanitarian crisis settings: community-level insights from South Darfur, Sudan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Benjamin Black</cp:lastModifiedBy>
  <cp:revision>55</cp:revision>
  <dcterms:created xsi:type="dcterms:W3CDTF">2025-10-14T14:45:11Z</dcterms:created>
  <dcterms:modified xsi:type="dcterms:W3CDTF">2026-09-09T12:11:43Z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ies>
</file>