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4"/>
  </p:notesMasterIdLst>
  <p:sldIdLst>
    <p:sldId id="256" r:id="rId5"/>
    <p:sldId id="257" r:id="rId6"/>
    <p:sldId id="269" r:id="rId7"/>
    <p:sldId id="265" r:id="rId8"/>
    <p:sldId id="266" r:id="rId9"/>
    <p:sldId id="267" r:id="rId10"/>
    <p:sldId id="268" r:id="rId11"/>
    <p:sldId id="264" r:id="rId12"/>
    <p:sldId id="561" r:id="rId13"/>
  </p:sldIdLst>
  <p:sldSz cx="18288000" cy="10287000"/>
  <p:notesSz cx="6858000" cy="9144000"/>
  <p:embeddedFontLst>
    <p:embeddedFont>
      <p:font typeface="Proxima Nova Condensed Bold" panose="020B0604020202020204" charset="0"/>
      <p:regular r:id="rId15"/>
    </p:embeddedFont>
    <p:embeddedFont>
      <p:font typeface="Stencil" panose="040409050D0802020404" pitchFamily="82" charset="0"/>
      <p:regular r:id="rId16"/>
    </p:embeddedFont>
    <p:embeddedFont>
      <p:font typeface="Touvlo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0DBF101-213B-F9E6-D253-EFC964D14BC9}" name="Fabiana Bertin" initials="FB" userId="S::fabiana.bertin@london.msf.org::f02148d9-4015-4adf-8b95-c8c719ed13b6" providerId="AD"/>
  <p188:author id="{87D68D5A-7E5F-845E-AB08-748125BF66B6}" name="Aditi Sonrexa" initials="AS" userId="S::aditi.sonrexa@london.msf.org::c0aa09a1-6537-4a88-bcc3-bd0784efb7f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402A2F-4FF7-481D-885A-A3C782E05E25}" v="1" dt="2026-05-15T14:24:07.611"/>
    <p1510:client id="{CF762EA1-23AE-4EF8-B283-CDF040A08A14}" v="9" dt="2026-05-15T12:20:43.3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654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11CABC-CE50-4F50-B365-39680B60417C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092FD6-863F-4A17-9E56-AD01335EB0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5876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92FD6-863F-4A17-9E56-AD01335EB0F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73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92FD6-863F-4A17-9E56-AD01335EB0F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869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2E39A-3535-6002-6949-D0378E5A9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660854-FDF7-3F83-D974-6C240405DB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F443BC-143C-65CC-C9F5-D42AA135A7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89D018-7624-E5AB-9BB0-09E4F30141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92FD6-863F-4A17-9E56-AD01335EB0F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1668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99C8F-4697-BC90-7C99-0257F9E87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9713CD-8E7A-AD56-C6DE-C8B04FE0C9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D4800D-645C-A71C-E43B-9B6455C721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B2AD13-8D8A-EAB7-CD63-9FED384D24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92FD6-863F-4A17-9E56-AD01335EB0F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27558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F14A3-0273-5064-371B-7C659E9DA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31A438-A8F0-4E7E-98D5-D868983AE4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DF0B5A-9457-7DCF-742C-F9A99839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F2A557-570B-30F2-0742-A93E839D29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92FD6-863F-4A17-9E56-AD01335EB0F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5388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03A15-1F0E-BBC9-BF4B-57B233A66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F9BDED-755F-D40F-5886-1F82FAEB67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C48D94-0C95-92A6-02A7-37ADDBFD1D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C4AA3A-406A-671E-90CE-41B599CCEF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92FD6-863F-4A17-9E56-AD01335EB0F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14932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B2FF2-9AD1-632A-2CB6-D08343D7B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DB18E3-A07C-7CF9-3704-9CFED5C6D1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27D7E8-E250-2AD6-A4C0-8B7AE8927C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5A32FB-730F-172D-3F2F-286CE61ABB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92FD6-863F-4A17-9E56-AD01335EB0F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8363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4C31C-E9AA-4E95-0E51-E70990A23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23B674-6A57-CE5F-964C-F8EB86C505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83D7DC-C011-89DB-59C0-276069E72A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2233EB-4FFD-3178-D732-E80717767C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92FD6-863F-4A17-9E56-AD01335EB0F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92945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229D2-5A83-D1E8-995F-18E107D7C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EEF2FB-48D6-81C1-5E8E-6DADB63B64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70A042-38A7-CCD1-170B-9897A92550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AFDC32-5BAD-D6B8-9FEA-693CA9ECFB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92FD6-863F-4A17-9E56-AD01335EB0F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1544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 rot="5400000">
            <a:off x="8362950" y="352806"/>
            <a:ext cx="1562100" cy="18288000"/>
            <a:chOff x="0" y="0"/>
            <a:chExt cx="411417" cy="481659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11417" cy="4816592"/>
            </a:xfrm>
            <a:custGeom>
              <a:avLst/>
              <a:gdLst/>
              <a:ahLst/>
              <a:cxnLst/>
              <a:rect l="l" t="t" r="r" b="b"/>
              <a:pathLst>
                <a:path w="411417" h="4816592">
                  <a:moveTo>
                    <a:pt x="0" y="0"/>
                  </a:moveTo>
                  <a:lnTo>
                    <a:pt x="411417" y="0"/>
                  </a:lnTo>
                  <a:lnTo>
                    <a:pt x="411417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71450"/>
              <a:ext cx="411417" cy="46451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013210" y="8724900"/>
            <a:ext cx="2274790" cy="1562100"/>
            <a:chOff x="0" y="0"/>
            <a:chExt cx="1463276" cy="10048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63276" cy="1004833"/>
            </a:xfrm>
            <a:custGeom>
              <a:avLst/>
              <a:gdLst/>
              <a:ahLst/>
              <a:cxnLst/>
              <a:rect l="l" t="t" r="r" b="b"/>
              <a:pathLst>
                <a:path w="1463276" h="1004833">
                  <a:moveTo>
                    <a:pt x="0" y="0"/>
                  </a:moveTo>
                  <a:lnTo>
                    <a:pt x="1463276" y="0"/>
                  </a:lnTo>
                  <a:lnTo>
                    <a:pt x="1463276" y="1004833"/>
                  </a:lnTo>
                  <a:lnTo>
                    <a:pt x="0" y="1004833"/>
                  </a:lnTo>
                  <a:close/>
                </a:path>
              </a:pathLst>
            </a:custGeom>
            <a:blipFill>
              <a:blip r:embed="rId3"/>
              <a:stretch>
                <a:fillRect l="-32" r="-32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9" name="Freeform 9"/>
          <p:cNvSpPr/>
          <p:nvPr/>
        </p:nvSpPr>
        <p:spPr>
          <a:xfrm>
            <a:off x="-539" y="8715756"/>
            <a:ext cx="4179532" cy="1562100"/>
          </a:xfrm>
          <a:custGeom>
            <a:avLst/>
            <a:gdLst/>
            <a:ahLst/>
            <a:cxnLst/>
            <a:rect l="l" t="t" r="r" b="b"/>
            <a:pathLst>
              <a:path w="4179532" h="1562100">
                <a:moveTo>
                  <a:pt x="0" y="0"/>
                </a:moveTo>
                <a:lnTo>
                  <a:pt x="4179532" y="0"/>
                </a:lnTo>
                <a:lnTo>
                  <a:pt x="4179532" y="1562100"/>
                </a:lnTo>
                <a:lnTo>
                  <a:pt x="0" y="15621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0" name="Group 10"/>
          <p:cNvGrpSpPr/>
          <p:nvPr/>
        </p:nvGrpSpPr>
        <p:grpSpPr>
          <a:xfrm>
            <a:off x="658200" y="964976"/>
            <a:ext cx="8324850" cy="8251253"/>
            <a:chOff x="0" y="-923064"/>
            <a:chExt cx="11099801" cy="11001670"/>
          </a:xfrm>
        </p:grpSpPr>
        <p:sp>
          <p:nvSpPr>
            <p:cNvPr id="11" name="TextBox 11"/>
            <p:cNvSpPr txBox="1"/>
            <p:nvPr/>
          </p:nvSpPr>
          <p:spPr>
            <a:xfrm>
              <a:off x="13163" y="-923064"/>
              <a:ext cx="11086638" cy="541686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/>
              <a:r>
                <a:rPr lang="en-US" sz="4400" b="1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Proxima Nova Condensed Bold"/>
                </a:rPr>
                <a:t>Traumatic injuries and surgical interventions at the Médecins Sans Frontières Surgical Field Hospital in Gaza, from August 2024 to August 2025: </a:t>
              </a:r>
              <a:r>
                <a:rPr lang="en-US" sz="4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Proxima Nova Condensed Bold"/>
                </a:rPr>
                <a:t>a retrospective analysis of medical records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4146640"/>
              <a:ext cx="11088400" cy="59319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147"/>
                </a:lnSpc>
              </a:pPr>
              <a:endParaRPr lang="en-US" sz="2950" dirty="0">
                <a:latin typeface="Calibri"/>
                <a:ea typeface="Calibri"/>
                <a:cs typeface="Calibri"/>
              </a:endParaRPr>
            </a:p>
            <a:p>
              <a:pPr>
                <a:lnSpc>
                  <a:spcPts val="4147"/>
                </a:lnSpc>
              </a:pPr>
              <a:br>
                <a:rPr lang="en-US" sz="2950" dirty="0">
                  <a:latin typeface="Calibri"/>
                  <a:ea typeface="Calibri"/>
                  <a:cs typeface="Calibri"/>
                  <a:sym typeface="Touvlo"/>
                </a:rPr>
              </a:br>
              <a:r>
                <a:rPr lang="en-US" sz="2950" dirty="0">
                  <a:latin typeface="Calibri"/>
                  <a:ea typeface="Calibri"/>
                  <a:cs typeface="Calibri"/>
                  <a:sym typeface="Touvlo"/>
                </a:rPr>
                <a:t>Dr Sohaib Safi</a:t>
              </a:r>
            </a:p>
            <a:p>
              <a:br>
                <a:rPr lang="en-US" sz="2950" dirty="0">
                  <a:latin typeface="Calibri"/>
                  <a:ea typeface="Calibri"/>
                  <a:cs typeface="Calibri"/>
                  <a:sym typeface="Touvlo"/>
                </a:rPr>
              </a:br>
              <a:r>
                <a:rPr lang="fr-FR" sz="2950" dirty="0">
                  <a:latin typeface="Calibri"/>
                  <a:ea typeface="Calibri"/>
                  <a:cs typeface="Calibri"/>
                  <a:sym typeface="Touvlo"/>
                </a:rPr>
                <a:t>Médecins Sans Frontières / Luxembourg Operational Research Unit / Operational Centre Brussels</a:t>
              </a:r>
              <a:endParaRPr lang="en-US" sz="2950" dirty="0">
                <a:ea typeface="Calibri"/>
                <a:cs typeface="Calibri"/>
              </a:endParaRPr>
            </a:p>
            <a:p>
              <a:pPr marL="0" lvl="0" indent="0" algn="l">
                <a:lnSpc>
                  <a:spcPts val="4147"/>
                </a:lnSpc>
              </a:pPr>
              <a:endParaRPr lang="fr-FR" sz="2950" dirty="0">
                <a:latin typeface="Calibri"/>
                <a:ea typeface="Calibri"/>
                <a:cs typeface="Calibri"/>
                <a:sym typeface="Touvlo"/>
              </a:endParaRPr>
            </a:p>
            <a:p>
              <a:pPr marL="0" lvl="0" indent="0" algn="l">
                <a:lnSpc>
                  <a:spcPts val="4147"/>
                </a:lnSpc>
              </a:pPr>
              <a:r>
                <a:rPr lang="en-US" sz="1950" dirty="0">
                  <a:latin typeface="Calibri"/>
                  <a:ea typeface="Calibri"/>
                  <a:cs typeface="Calibri"/>
                  <a:sym typeface="Touvlo"/>
                </a:rPr>
                <a:t>Conflict of interest: the author has declared no conflict of interest.</a:t>
              </a:r>
              <a:endParaRPr lang="en-US" sz="1950" dirty="0">
                <a:latin typeface="Calibri"/>
                <a:ea typeface="Calibri"/>
                <a:cs typeface="Calibri"/>
              </a:endParaRPr>
            </a:p>
            <a:p>
              <a:pPr marL="0" lvl="0" indent="0" algn="l">
                <a:lnSpc>
                  <a:spcPts val="4147"/>
                </a:lnSpc>
              </a:pPr>
              <a:endParaRPr lang="en-US" sz="1962" dirty="0">
                <a:solidFill>
                  <a:srgbClr val="F5F5F5"/>
                </a:solidFill>
                <a:latin typeface="Touvlo"/>
                <a:ea typeface="Touvlo"/>
                <a:cs typeface="Touvlo"/>
                <a:sym typeface="Touvlo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BBA2B16D-B9AE-C466-F6B3-9D0F236A59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1928640"/>
            <a:ext cx="9144000" cy="6429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 rot="-5400000">
            <a:off x="-5014748" y="5014748"/>
            <a:ext cx="10287000" cy="257505"/>
            <a:chOff x="0" y="0"/>
            <a:chExt cx="2709333" cy="678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09333" cy="67820"/>
            </a:xfrm>
            <a:custGeom>
              <a:avLst/>
              <a:gdLst/>
              <a:ahLst/>
              <a:cxnLst/>
              <a:rect l="l" t="t" r="r" b="b"/>
              <a:pathLst>
                <a:path w="2709333" h="67820">
                  <a:moveTo>
                    <a:pt x="0" y="0"/>
                  </a:moveTo>
                  <a:lnTo>
                    <a:pt x="2709333" y="0"/>
                  </a:lnTo>
                  <a:lnTo>
                    <a:pt x="2709333" y="67820"/>
                  </a:lnTo>
                  <a:lnTo>
                    <a:pt x="0" y="67820"/>
                  </a:lnTo>
                  <a:close/>
                </a:path>
              </a:pathLst>
            </a:custGeom>
            <a:solidFill>
              <a:srgbClr val="F1080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709333" cy="1059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666750" y="838200"/>
            <a:ext cx="6886575" cy="9664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499"/>
              </a:lnSpc>
            </a:pPr>
            <a:r>
              <a:rPr lang="en-US" sz="4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Proxima Nova Condensed Bold"/>
              </a:rPr>
              <a:t>Context and Aim: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671732" y="2477998"/>
            <a:ext cx="5891908" cy="6698006"/>
            <a:chOff x="0" y="-66675"/>
            <a:chExt cx="10550733" cy="4699766"/>
          </a:xfrm>
        </p:grpSpPr>
        <p:sp>
          <p:nvSpPr>
            <p:cNvPr id="9" name="TextBox 9"/>
            <p:cNvSpPr txBox="1"/>
            <p:nvPr/>
          </p:nvSpPr>
          <p:spPr>
            <a:xfrm>
              <a:off x="0" y="-66675"/>
              <a:ext cx="10550733" cy="8272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200"/>
                </a:lnSpc>
              </a:pPr>
              <a:r>
                <a:rPr lang="en-US" sz="3000" b="1">
                  <a:solidFill>
                    <a:srgbClr val="F10808"/>
                  </a:solidFill>
                  <a:latin typeface="Calibri"/>
                  <a:ea typeface="Calibri"/>
                  <a:cs typeface="Calibri"/>
                  <a:sym typeface="Proxima Nova Condensed Bold"/>
                </a:rPr>
                <a:t>Conflict, attacks on healthcare, and why this hospital matters</a:t>
              </a:r>
              <a:r>
                <a:rPr lang="en-US" sz="3000" b="1">
                  <a:solidFill>
                    <a:srgbClr val="F10808"/>
                  </a:solidFill>
                  <a:latin typeface="Proxima Nova Condensed Bold"/>
                  <a:ea typeface="Proxima Nova Condensed Bold"/>
                  <a:cs typeface="Proxima Nova Condensed Bold"/>
                  <a:sym typeface="Proxima Nova Condensed Bold"/>
                </a:rPr>
                <a:t> 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986819"/>
              <a:ext cx="10550733" cy="36462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57200" lvl="0" indent="-457200">
                <a:lnSpc>
                  <a:spcPts val="3639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sz="2550"/>
                <a:t>Gaza, August 2024–August 2025</a:t>
              </a:r>
            </a:p>
            <a:p>
              <a:pPr marL="457200" lvl="0" indent="-457200">
                <a:lnSpc>
                  <a:spcPts val="3639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sz="2550"/>
                <a:t>Repeated mass-casualty events and pressure on surgical capacity</a:t>
              </a:r>
            </a:p>
            <a:p>
              <a:pPr marL="457200" lvl="0" indent="-457200">
                <a:lnSpc>
                  <a:spcPts val="3639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sz="2550"/>
                <a:t>MSF field hospital expanded trauma bed and operating theatre capacity </a:t>
              </a:r>
            </a:p>
            <a:p>
              <a:pPr marL="457200" lvl="0" indent="-457200">
                <a:lnSpc>
                  <a:spcPts val="3639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sz="2550" b="1"/>
                <a:t>Aim:</a:t>
              </a:r>
              <a:r>
                <a:rPr lang="en-US" sz="2550"/>
                <a:t> describe trauma patterns, surgical care, and early outcomes among patients reaching MSF care </a:t>
              </a:r>
            </a:p>
            <a:p>
              <a:pPr marL="457200" lvl="0" indent="-457200">
                <a:lnSpc>
                  <a:spcPts val="3639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sz="2550" b="1"/>
                <a:t>Why it matters:</a:t>
              </a:r>
              <a:r>
                <a:rPr lang="en-US" sz="2550"/>
                <a:t> systematic trauma and surgical evidence from Gaza remains limited</a:t>
              </a:r>
              <a:endParaRPr lang="en-US" sz="2550">
                <a:solidFill>
                  <a:srgbClr val="000000"/>
                </a:solidFill>
                <a:latin typeface="Calibri"/>
                <a:ea typeface="Calibri"/>
                <a:cs typeface="Calibri"/>
                <a:sym typeface="Touvlo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 rot="5400000">
            <a:off x="8552507" y="551507"/>
            <a:ext cx="1182986" cy="18288000"/>
            <a:chOff x="0" y="0"/>
            <a:chExt cx="311568" cy="481659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11568" cy="4816592"/>
            </a:xfrm>
            <a:custGeom>
              <a:avLst/>
              <a:gdLst/>
              <a:ahLst/>
              <a:cxnLst/>
              <a:rect l="l" t="t" r="r" b="b"/>
              <a:pathLst>
                <a:path w="311568" h="4816592">
                  <a:moveTo>
                    <a:pt x="0" y="0"/>
                  </a:moveTo>
                  <a:lnTo>
                    <a:pt x="311568" y="0"/>
                  </a:lnTo>
                  <a:lnTo>
                    <a:pt x="311568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71450"/>
              <a:ext cx="311568" cy="46451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-539" y="9176004"/>
            <a:ext cx="2752375" cy="1028700"/>
          </a:xfrm>
          <a:custGeom>
            <a:avLst/>
            <a:gdLst/>
            <a:ahLst/>
            <a:cxnLst/>
            <a:rect l="l" t="t" r="r" b="b"/>
            <a:pathLst>
              <a:path w="2752375" h="1028700">
                <a:moveTo>
                  <a:pt x="0" y="0"/>
                </a:moveTo>
                <a:lnTo>
                  <a:pt x="2752375" y="0"/>
                </a:lnTo>
                <a:lnTo>
                  <a:pt x="275237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5" name="Group 15"/>
          <p:cNvGrpSpPr/>
          <p:nvPr/>
        </p:nvGrpSpPr>
        <p:grpSpPr>
          <a:xfrm>
            <a:off x="16565291" y="9104014"/>
            <a:ext cx="1722709" cy="1182986"/>
            <a:chOff x="0" y="0"/>
            <a:chExt cx="1463276" cy="10048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463276" cy="1004833"/>
            </a:xfrm>
            <a:custGeom>
              <a:avLst/>
              <a:gdLst/>
              <a:ahLst/>
              <a:cxnLst/>
              <a:rect l="l" t="t" r="r" b="b"/>
              <a:pathLst>
                <a:path w="1463276" h="1004833">
                  <a:moveTo>
                    <a:pt x="0" y="0"/>
                  </a:moveTo>
                  <a:lnTo>
                    <a:pt x="1463276" y="0"/>
                  </a:lnTo>
                  <a:lnTo>
                    <a:pt x="1463276" y="1004833"/>
                  </a:lnTo>
                  <a:lnTo>
                    <a:pt x="0" y="1004833"/>
                  </a:lnTo>
                  <a:close/>
                </a:path>
              </a:pathLst>
            </a:custGeom>
            <a:blipFill>
              <a:blip r:embed="rId4"/>
              <a:stretch>
                <a:fillRect l="-32" r="-32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59CE42D1-F9C9-5237-0B48-01ADA1465D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8473" y="0"/>
            <a:ext cx="7859527" cy="533347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0875D47-D91D-8CAA-806C-5A3DE229EE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509" y="5333478"/>
            <a:ext cx="7712727" cy="47471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23955-62BD-4EDC-E325-38EAFC366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2F26E4AC-EA81-313F-4D85-0C2EC4BBDC3F}"/>
              </a:ext>
            </a:extLst>
          </p:cNvPr>
          <p:cNvGrpSpPr/>
          <p:nvPr/>
        </p:nvGrpSpPr>
        <p:grpSpPr>
          <a:xfrm rot="-5400000">
            <a:off x="-5014748" y="5014748"/>
            <a:ext cx="10287000" cy="257505"/>
            <a:chOff x="0" y="0"/>
            <a:chExt cx="2709333" cy="6782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471DD48D-B95D-5569-39F0-7EF5ED76AF6F}"/>
                </a:ext>
              </a:extLst>
            </p:cNvPr>
            <p:cNvSpPr/>
            <p:nvPr/>
          </p:nvSpPr>
          <p:spPr>
            <a:xfrm>
              <a:off x="0" y="0"/>
              <a:ext cx="2709333" cy="67820"/>
            </a:xfrm>
            <a:custGeom>
              <a:avLst/>
              <a:gdLst/>
              <a:ahLst/>
              <a:cxnLst/>
              <a:rect l="l" t="t" r="r" b="b"/>
              <a:pathLst>
                <a:path w="2709333" h="67820">
                  <a:moveTo>
                    <a:pt x="0" y="0"/>
                  </a:moveTo>
                  <a:lnTo>
                    <a:pt x="2709333" y="0"/>
                  </a:lnTo>
                  <a:lnTo>
                    <a:pt x="2709333" y="67820"/>
                  </a:lnTo>
                  <a:lnTo>
                    <a:pt x="0" y="67820"/>
                  </a:lnTo>
                  <a:close/>
                </a:path>
              </a:pathLst>
            </a:custGeom>
            <a:solidFill>
              <a:srgbClr val="F1080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38E99AE6-52F6-396B-7C58-A71750C04BE8}"/>
                </a:ext>
              </a:extLst>
            </p:cNvPr>
            <p:cNvSpPr txBox="1"/>
            <p:nvPr/>
          </p:nvSpPr>
          <p:spPr>
            <a:xfrm>
              <a:off x="0" y="-38100"/>
              <a:ext cx="2709333" cy="1059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ABF2C7C1-ECF4-39C5-D3F9-F6482E77D9BF}"/>
              </a:ext>
            </a:extLst>
          </p:cNvPr>
          <p:cNvSpPr txBox="1"/>
          <p:nvPr/>
        </p:nvSpPr>
        <p:spPr>
          <a:xfrm>
            <a:off x="483875" y="40195"/>
            <a:ext cx="14528910" cy="9664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499"/>
              </a:lnSpc>
            </a:pPr>
            <a:r>
              <a:rPr lang="en-US" sz="4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Proxima Nova Condensed Bold"/>
              </a:rPr>
              <a:t>Wider trauma burden: published MSF analysis</a:t>
            </a:r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09A57AAD-64F1-FF59-FBD3-B678540C5BAE}"/>
              </a:ext>
            </a:extLst>
          </p:cNvPr>
          <p:cNvGrpSpPr/>
          <p:nvPr/>
        </p:nvGrpSpPr>
        <p:grpSpPr>
          <a:xfrm>
            <a:off x="402167" y="1238519"/>
            <a:ext cx="8405269" cy="3457277"/>
            <a:chOff x="-301462" y="-50346"/>
            <a:chExt cx="11063184" cy="2747876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AA5C94BD-41AE-CDED-898A-F6628EA4C847}"/>
                </a:ext>
              </a:extLst>
            </p:cNvPr>
            <p:cNvSpPr txBox="1"/>
            <p:nvPr/>
          </p:nvSpPr>
          <p:spPr>
            <a:xfrm>
              <a:off x="-294452" y="-50346"/>
              <a:ext cx="10550733" cy="8173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200"/>
                </a:lnSpc>
              </a:pPr>
              <a:r>
                <a:rPr lang="en-US" sz="2800" b="1">
                  <a:solidFill>
                    <a:srgbClr val="F10808"/>
                  </a:solidFill>
                  <a:latin typeface="Proxima Nova Condensed Bold"/>
                  <a:ea typeface="Proxima Nova Condensed Bold"/>
                  <a:cs typeface="Proxima Nova Condensed Bold"/>
                  <a:sym typeface="Proxima Nova Condensed Bold"/>
                </a:rPr>
                <a:t>Explosive-Weapons piece data:</a:t>
              </a:r>
            </a:p>
            <a:p>
              <a:pPr marL="0" lvl="0" indent="0" algn="l">
                <a:lnSpc>
                  <a:spcPts val="4200"/>
                </a:lnSpc>
              </a:pPr>
              <a:endParaRPr lang="en-US" sz="3000" b="1">
                <a:solidFill>
                  <a:srgbClr val="F10808"/>
                </a:solidFill>
                <a:latin typeface="Proxima Nova Condensed Bold"/>
                <a:ea typeface="Proxima Nova Condensed Bold"/>
                <a:cs typeface="Proxima Nova Condensed Bold"/>
                <a:sym typeface="Proxima Nova Condensed Bold"/>
              </a:endParaRPr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29B4363C-8D90-5185-272B-38CCF8F13901}"/>
                </a:ext>
              </a:extLst>
            </p:cNvPr>
            <p:cNvSpPr txBox="1"/>
            <p:nvPr/>
          </p:nvSpPr>
          <p:spPr>
            <a:xfrm>
              <a:off x="-301462" y="300218"/>
              <a:ext cx="11063184" cy="239731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2800" b="1"/>
                <a:t>Published MSF analysis, six MSF-OCB-supported facilities, Gaza, 2024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2800"/>
                <a:t>207,942 OPD consultations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2800"/>
                <a:t>Wound care represented 44.8% of all OPD consultations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2800"/>
                <a:t>Violent trauma represented 42.6% of wound-care consultations</a:t>
              </a:r>
              <a:r>
                <a:rPr lang="en-US" sz="2800">
                  <a:sym typeface="Touvlo"/>
                </a:rPr>
                <a:t> </a:t>
              </a:r>
              <a:endParaRPr lang="en-US" sz="2800"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9BFB6A16-C9DE-2110-04D2-CED59BBC0FF2}"/>
              </a:ext>
            </a:extLst>
          </p:cNvPr>
          <p:cNvGrpSpPr/>
          <p:nvPr/>
        </p:nvGrpSpPr>
        <p:grpSpPr>
          <a:xfrm rot="5400000">
            <a:off x="8552507" y="551507"/>
            <a:ext cx="1182986" cy="18288000"/>
            <a:chOff x="0" y="0"/>
            <a:chExt cx="311568" cy="481659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12A02DDB-3E52-15F9-EC70-A96E4A9609F2}"/>
                </a:ext>
              </a:extLst>
            </p:cNvPr>
            <p:cNvSpPr/>
            <p:nvPr/>
          </p:nvSpPr>
          <p:spPr>
            <a:xfrm>
              <a:off x="0" y="0"/>
              <a:ext cx="311568" cy="4816592"/>
            </a:xfrm>
            <a:custGeom>
              <a:avLst/>
              <a:gdLst/>
              <a:ahLst/>
              <a:cxnLst/>
              <a:rect l="l" t="t" r="r" b="b"/>
              <a:pathLst>
                <a:path w="311568" h="4816592">
                  <a:moveTo>
                    <a:pt x="0" y="0"/>
                  </a:moveTo>
                  <a:lnTo>
                    <a:pt x="311568" y="0"/>
                  </a:lnTo>
                  <a:lnTo>
                    <a:pt x="311568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F269F170-176B-562C-966C-658B04802B8D}"/>
                </a:ext>
              </a:extLst>
            </p:cNvPr>
            <p:cNvSpPr txBox="1"/>
            <p:nvPr/>
          </p:nvSpPr>
          <p:spPr>
            <a:xfrm>
              <a:off x="0" y="171450"/>
              <a:ext cx="311568" cy="46451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>
            <a:extLst>
              <a:ext uri="{FF2B5EF4-FFF2-40B4-BE49-F238E27FC236}">
                <a16:creationId xmlns:a16="http://schemas.microsoft.com/office/drawing/2014/main" id="{84BD88DF-2CF2-F687-6549-F2EC7037C8FA}"/>
              </a:ext>
            </a:extLst>
          </p:cNvPr>
          <p:cNvSpPr/>
          <p:nvPr/>
        </p:nvSpPr>
        <p:spPr>
          <a:xfrm>
            <a:off x="-539" y="9176004"/>
            <a:ext cx="2752375" cy="1028700"/>
          </a:xfrm>
          <a:custGeom>
            <a:avLst/>
            <a:gdLst/>
            <a:ahLst/>
            <a:cxnLst/>
            <a:rect l="l" t="t" r="r" b="b"/>
            <a:pathLst>
              <a:path w="2752375" h="1028700">
                <a:moveTo>
                  <a:pt x="0" y="0"/>
                </a:moveTo>
                <a:lnTo>
                  <a:pt x="2752375" y="0"/>
                </a:lnTo>
                <a:lnTo>
                  <a:pt x="275237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F5394209-ACF4-202A-005C-6D872D6FF837}"/>
              </a:ext>
            </a:extLst>
          </p:cNvPr>
          <p:cNvGrpSpPr/>
          <p:nvPr/>
        </p:nvGrpSpPr>
        <p:grpSpPr>
          <a:xfrm>
            <a:off x="16565291" y="9104014"/>
            <a:ext cx="1722709" cy="1182986"/>
            <a:chOff x="0" y="0"/>
            <a:chExt cx="1463276" cy="1004833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D4D41651-A198-0F53-902F-09BD846BF029}"/>
                </a:ext>
              </a:extLst>
            </p:cNvPr>
            <p:cNvSpPr/>
            <p:nvPr/>
          </p:nvSpPr>
          <p:spPr>
            <a:xfrm>
              <a:off x="0" y="0"/>
              <a:ext cx="1463276" cy="1004833"/>
            </a:xfrm>
            <a:custGeom>
              <a:avLst/>
              <a:gdLst/>
              <a:ahLst/>
              <a:cxnLst/>
              <a:rect l="l" t="t" r="r" b="b"/>
              <a:pathLst>
                <a:path w="1463276" h="1004833">
                  <a:moveTo>
                    <a:pt x="0" y="0"/>
                  </a:moveTo>
                  <a:lnTo>
                    <a:pt x="1463276" y="0"/>
                  </a:lnTo>
                  <a:lnTo>
                    <a:pt x="1463276" y="1004833"/>
                  </a:lnTo>
                  <a:lnTo>
                    <a:pt x="0" y="1004833"/>
                  </a:lnTo>
                  <a:close/>
                </a:path>
              </a:pathLst>
            </a:custGeom>
            <a:blipFill>
              <a:blip r:embed="rId4"/>
              <a:stretch>
                <a:fillRect l="-32" r="-32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554C51B-6A5E-90F9-A819-76028E21324C}"/>
              </a:ext>
            </a:extLst>
          </p:cNvPr>
          <p:cNvSpPr txBox="1"/>
          <p:nvPr/>
        </p:nvSpPr>
        <p:spPr>
          <a:xfrm>
            <a:off x="1669073" y="8503849"/>
            <a:ext cx="109903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Nicolai M, Safi S, </a:t>
            </a:r>
            <a:r>
              <a:rPr lang="en-US" err="1"/>
              <a:t>Casera</a:t>
            </a:r>
            <a:r>
              <a:rPr lang="en-US"/>
              <a:t> M et al.</a:t>
            </a:r>
          </a:p>
          <a:p>
            <a:r>
              <a:rPr lang="en-US" b="1"/>
              <a:t>War wounds caused by explosive weapons in Gaza: data from a 2024  study by Médecins Sans Frontières. </a:t>
            </a:r>
            <a:r>
              <a:rPr lang="en-US"/>
              <a:t>The Lancet, 2025; 406, 687-688</a:t>
            </a:r>
          </a:p>
          <a:p>
            <a:endParaRPr lang="LID4096"/>
          </a:p>
        </p:txBody>
      </p:sp>
      <p:sp>
        <p:nvSpPr>
          <p:cNvPr id="18" name="TextBox 10">
            <a:extLst>
              <a:ext uri="{FF2B5EF4-FFF2-40B4-BE49-F238E27FC236}">
                <a16:creationId xmlns:a16="http://schemas.microsoft.com/office/drawing/2014/main" id="{BF53E792-7257-BCA5-5356-C6C211CC9671}"/>
              </a:ext>
            </a:extLst>
          </p:cNvPr>
          <p:cNvSpPr txBox="1"/>
          <p:nvPr/>
        </p:nvSpPr>
        <p:spPr>
          <a:xfrm>
            <a:off x="426404" y="4913494"/>
            <a:ext cx="7560687" cy="2115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800" b="1"/>
              <a:t>Among violent-trauma wound-care consultations: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/>
              <a:t>Bombs and shelling: 83.0%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/>
              <a:t>Gunshots: 11.3%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/>
              <a:t>Burns: 3.8%</a:t>
            </a:r>
            <a:br>
              <a:rPr lang="en-US" sz="2800"/>
            </a:br>
            <a:endParaRPr lang="en-US" sz="255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42E54A4-2733-EB65-D96E-CDFBCC4E89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39025" y="1541823"/>
            <a:ext cx="9557220" cy="69793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AEAE756-4665-3B1A-8A6B-92DE04628E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99261" y="8208744"/>
            <a:ext cx="2636748" cy="624894"/>
          </a:xfrm>
          <a:prstGeom prst="rect">
            <a:avLst/>
          </a:prstGeom>
        </p:spPr>
      </p:pic>
      <p:sp>
        <p:nvSpPr>
          <p:cNvPr id="22" name="TextBox 10">
            <a:extLst>
              <a:ext uri="{FF2B5EF4-FFF2-40B4-BE49-F238E27FC236}">
                <a16:creationId xmlns:a16="http://schemas.microsoft.com/office/drawing/2014/main" id="{6B8E4725-798D-F67B-FB5B-4C05B4532C0F}"/>
              </a:ext>
            </a:extLst>
          </p:cNvPr>
          <p:cNvSpPr txBox="1"/>
          <p:nvPr/>
        </p:nvSpPr>
        <p:spPr>
          <a:xfrm>
            <a:off x="402167" y="6975205"/>
            <a:ext cx="7560687" cy="1292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800" b="1"/>
              <a:t>Children among wound-care consultations: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/>
              <a:t>&lt;15 years: 29.7%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/>
              <a:t>&lt;5 years: 9.8%</a:t>
            </a:r>
            <a:r>
              <a:rPr lang="en-US" sz="2550">
                <a:solidFill>
                  <a:srgbClr val="000000"/>
                </a:solidFill>
                <a:latin typeface="Calibri"/>
                <a:ea typeface="Calibri"/>
                <a:cs typeface="Calibri"/>
                <a:sym typeface="Touvlo"/>
              </a:rPr>
              <a:t> </a:t>
            </a:r>
            <a:endParaRPr lang="en-US" sz="255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9257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502C0-0B52-8F48-93E5-8D865D622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9EB49617-35C8-6387-F1D8-E2E08924E8A6}"/>
              </a:ext>
            </a:extLst>
          </p:cNvPr>
          <p:cNvGrpSpPr/>
          <p:nvPr/>
        </p:nvGrpSpPr>
        <p:grpSpPr>
          <a:xfrm rot="-5400000">
            <a:off x="-5014748" y="5014748"/>
            <a:ext cx="10287000" cy="257505"/>
            <a:chOff x="0" y="0"/>
            <a:chExt cx="2709333" cy="6782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89348EF2-4FFE-6F8A-45FC-4F7227B80920}"/>
                </a:ext>
              </a:extLst>
            </p:cNvPr>
            <p:cNvSpPr/>
            <p:nvPr/>
          </p:nvSpPr>
          <p:spPr>
            <a:xfrm>
              <a:off x="0" y="0"/>
              <a:ext cx="2709333" cy="67820"/>
            </a:xfrm>
            <a:custGeom>
              <a:avLst/>
              <a:gdLst/>
              <a:ahLst/>
              <a:cxnLst/>
              <a:rect l="l" t="t" r="r" b="b"/>
              <a:pathLst>
                <a:path w="2709333" h="67820">
                  <a:moveTo>
                    <a:pt x="0" y="0"/>
                  </a:moveTo>
                  <a:lnTo>
                    <a:pt x="2709333" y="0"/>
                  </a:lnTo>
                  <a:lnTo>
                    <a:pt x="2709333" y="67820"/>
                  </a:lnTo>
                  <a:lnTo>
                    <a:pt x="0" y="67820"/>
                  </a:lnTo>
                  <a:close/>
                </a:path>
              </a:pathLst>
            </a:custGeom>
            <a:solidFill>
              <a:srgbClr val="F1080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9ED11C83-3636-F578-1A57-0FD35C234D79}"/>
                </a:ext>
              </a:extLst>
            </p:cNvPr>
            <p:cNvSpPr txBox="1"/>
            <p:nvPr/>
          </p:nvSpPr>
          <p:spPr>
            <a:xfrm>
              <a:off x="0" y="-38100"/>
              <a:ext cx="2709333" cy="1059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381FD36D-05AA-3997-E4EF-410FF88F0967}"/>
              </a:ext>
            </a:extLst>
          </p:cNvPr>
          <p:cNvSpPr txBox="1"/>
          <p:nvPr/>
        </p:nvSpPr>
        <p:spPr>
          <a:xfrm>
            <a:off x="551566" y="169694"/>
            <a:ext cx="8266947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/>
            <a:r>
              <a:rPr lang="en-US" sz="4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Proxima Nova Condensed Bold"/>
              </a:rPr>
              <a:t>Study methods and data pathway</a:t>
            </a:r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F83F8D23-9D66-EB23-7113-8C249BE7F074}"/>
              </a:ext>
            </a:extLst>
          </p:cNvPr>
          <p:cNvGrpSpPr/>
          <p:nvPr/>
        </p:nvGrpSpPr>
        <p:grpSpPr>
          <a:xfrm>
            <a:off x="624292" y="3443894"/>
            <a:ext cx="8314387" cy="1914689"/>
            <a:chOff x="0" y="-191145"/>
            <a:chExt cx="13407375" cy="1521814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8926D012-528C-656F-8A60-410EE2BE894A}"/>
                </a:ext>
              </a:extLst>
            </p:cNvPr>
            <p:cNvSpPr txBox="1"/>
            <p:nvPr/>
          </p:nvSpPr>
          <p:spPr>
            <a:xfrm>
              <a:off x="76499" y="-191145"/>
              <a:ext cx="13330876" cy="124544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lnSpc>
                  <a:spcPts val="4200"/>
                </a:lnSpc>
              </a:pPr>
              <a:r>
                <a:rPr lang="en-US" sz="2800" b="1">
                  <a:solidFill>
                    <a:srgbClr val="F10808"/>
                  </a:solidFill>
                  <a:latin typeface="Proxima Nova Condensed Bold"/>
                  <a:ea typeface="Proxima Nova Condensed Bold"/>
                  <a:cs typeface="Proxima Nova Condensed Bold"/>
                  <a:sym typeface="Proxima Nova Condensed Bold"/>
                </a:rPr>
                <a:t>Emergency Department → Operating Theatre → Intensive Care Unit → Surgical Inpatient Department → Outpatient Department</a:t>
              </a:r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1F760F0A-028E-3459-38AB-BB046EEF2558}"/>
                </a:ext>
              </a:extLst>
            </p:cNvPr>
            <p:cNvSpPr txBox="1"/>
            <p:nvPr/>
          </p:nvSpPr>
          <p:spPr>
            <a:xfrm>
              <a:off x="0" y="986819"/>
              <a:ext cx="10550733" cy="343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57200" lvl="0" indent="-457200" algn="l">
                <a:lnSpc>
                  <a:spcPts val="3639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endParaRPr lang="en-US" sz="2550" b="1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169A9984-6AD6-BB19-056F-FD8683E05098}"/>
              </a:ext>
            </a:extLst>
          </p:cNvPr>
          <p:cNvGrpSpPr/>
          <p:nvPr/>
        </p:nvGrpSpPr>
        <p:grpSpPr>
          <a:xfrm rot="5400000">
            <a:off x="8552507" y="551507"/>
            <a:ext cx="1182986" cy="18288000"/>
            <a:chOff x="0" y="0"/>
            <a:chExt cx="311568" cy="481659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16B6BBEC-526B-0177-0D8C-7ED811427F69}"/>
                </a:ext>
              </a:extLst>
            </p:cNvPr>
            <p:cNvSpPr/>
            <p:nvPr/>
          </p:nvSpPr>
          <p:spPr>
            <a:xfrm>
              <a:off x="0" y="0"/>
              <a:ext cx="311568" cy="4816592"/>
            </a:xfrm>
            <a:custGeom>
              <a:avLst/>
              <a:gdLst/>
              <a:ahLst/>
              <a:cxnLst/>
              <a:rect l="l" t="t" r="r" b="b"/>
              <a:pathLst>
                <a:path w="311568" h="4816592">
                  <a:moveTo>
                    <a:pt x="0" y="0"/>
                  </a:moveTo>
                  <a:lnTo>
                    <a:pt x="311568" y="0"/>
                  </a:lnTo>
                  <a:lnTo>
                    <a:pt x="311568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20C23E20-02F4-2DEF-C758-499A7843F9E7}"/>
                </a:ext>
              </a:extLst>
            </p:cNvPr>
            <p:cNvSpPr txBox="1"/>
            <p:nvPr/>
          </p:nvSpPr>
          <p:spPr>
            <a:xfrm>
              <a:off x="0" y="171450"/>
              <a:ext cx="311568" cy="46451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>
            <a:extLst>
              <a:ext uri="{FF2B5EF4-FFF2-40B4-BE49-F238E27FC236}">
                <a16:creationId xmlns:a16="http://schemas.microsoft.com/office/drawing/2014/main" id="{BBFD44BC-4DDD-4C40-38C3-AEE39C6F22DA}"/>
              </a:ext>
            </a:extLst>
          </p:cNvPr>
          <p:cNvSpPr/>
          <p:nvPr/>
        </p:nvSpPr>
        <p:spPr>
          <a:xfrm>
            <a:off x="-539" y="9176004"/>
            <a:ext cx="2752375" cy="1028700"/>
          </a:xfrm>
          <a:custGeom>
            <a:avLst/>
            <a:gdLst/>
            <a:ahLst/>
            <a:cxnLst/>
            <a:rect l="l" t="t" r="r" b="b"/>
            <a:pathLst>
              <a:path w="2752375" h="1028700">
                <a:moveTo>
                  <a:pt x="0" y="0"/>
                </a:moveTo>
                <a:lnTo>
                  <a:pt x="2752375" y="0"/>
                </a:lnTo>
                <a:lnTo>
                  <a:pt x="275237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42FF90CD-61CF-A024-8592-EE8BB7B799B6}"/>
              </a:ext>
            </a:extLst>
          </p:cNvPr>
          <p:cNvGrpSpPr/>
          <p:nvPr/>
        </p:nvGrpSpPr>
        <p:grpSpPr>
          <a:xfrm>
            <a:off x="16565291" y="9104014"/>
            <a:ext cx="1722709" cy="1182986"/>
            <a:chOff x="0" y="0"/>
            <a:chExt cx="1463276" cy="1004833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DF160FBF-AAB1-268D-2924-90F88E803629}"/>
                </a:ext>
              </a:extLst>
            </p:cNvPr>
            <p:cNvSpPr/>
            <p:nvPr/>
          </p:nvSpPr>
          <p:spPr>
            <a:xfrm>
              <a:off x="0" y="0"/>
              <a:ext cx="1463276" cy="1004833"/>
            </a:xfrm>
            <a:custGeom>
              <a:avLst/>
              <a:gdLst/>
              <a:ahLst/>
              <a:cxnLst/>
              <a:rect l="l" t="t" r="r" b="b"/>
              <a:pathLst>
                <a:path w="1463276" h="1004833">
                  <a:moveTo>
                    <a:pt x="0" y="0"/>
                  </a:moveTo>
                  <a:lnTo>
                    <a:pt x="1463276" y="0"/>
                  </a:lnTo>
                  <a:lnTo>
                    <a:pt x="1463276" y="1004833"/>
                  </a:lnTo>
                  <a:lnTo>
                    <a:pt x="0" y="1004833"/>
                  </a:lnTo>
                  <a:close/>
                </a:path>
              </a:pathLst>
            </a:custGeom>
            <a:blipFill>
              <a:blip r:embed="rId4"/>
              <a:stretch>
                <a:fillRect l="-32" r="-32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CF28A1BA-3E31-3F99-8961-52DF817BED38}"/>
              </a:ext>
            </a:extLst>
          </p:cNvPr>
          <p:cNvSpPr txBox="1"/>
          <p:nvPr/>
        </p:nvSpPr>
        <p:spPr>
          <a:xfrm>
            <a:off x="879769" y="5056576"/>
            <a:ext cx="6612892" cy="44088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55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What we need to capture/analyse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55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Full clinical pathway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55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Injury mechanism and severity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55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Surgical procedures and re-interventions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55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Complications and outcomes</a:t>
            </a:r>
            <a:endParaRPr lang="en-GB" sz="255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endParaRPr lang="en-GB" sz="255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r>
              <a:rPr lang="en-GB" sz="255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Why it matters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55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Surgical Planning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55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Preparedness in </a:t>
            </a:r>
          </a:p>
          <a:p>
            <a:r>
              <a:rPr lang="en-GB" sz="255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conflict settings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55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Resource planning </a:t>
            </a:r>
          </a:p>
        </p:txBody>
      </p:sp>
      <p:pic>
        <p:nvPicPr>
          <p:cNvPr id="19" name="Picture 18" descr="A diagram of a data processing process&#10;&#10;AI-generated content may be incorrect.">
            <a:extLst>
              <a:ext uri="{FF2B5EF4-FFF2-40B4-BE49-F238E27FC236}">
                <a16:creationId xmlns:a16="http://schemas.microsoft.com/office/drawing/2014/main" id="{06C85C31-A2CA-4F56-CDBF-F05CE79479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9322" y="153634"/>
            <a:ext cx="6868998" cy="99797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73C6651-2A05-F16D-4709-469C08087CA5}"/>
              </a:ext>
            </a:extLst>
          </p:cNvPr>
          <p:cNvSpPr txBox="1"/>
          <p:nvPr/>
        </p:nvSpPr>
        <p:spPr>
          <a:xfrm>
            <a:off x="4107393" y="7361067"/>
            <a:ext cx="5551170" cy="2054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55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Limitations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55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Routine records, incomplete documentation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55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Only patients who reached care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55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Ongoing data cleaning and analysis</a:t>
            </a:r>
            <a:endParaRPr lang="en-GB" sz="255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0683A6-CB75-9497-7A40-CD4BE6862186}"/>
              </a:ext>
            </a:extLst>
          </p:cNvPr>
          <p:cNvSpPr txBox="1"/>
          <p:nvPr/>
        </p:nvSpPr>
        <p:spPr>
          <a:xfrm>
            <a:off x="16270256" y="161092"/>
            <a:ext cx="2082772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/>
              <a:t>Approvals from: </a:t>
            </a:r>
          </a:p>
          <a:p>
            <a:r>
              <a:rPr lang="en-GB"/>
              <a:t>-    Gaza MoH</a:t>
            </a:r>
          </a:p>
          <a:p>
            <a:pPr marL="285750" indent="-285750">
              <a:buFontTx/>
              <a:buChar char="-"/>
            </a:pPr>
            <a:r>
              <a:rPr lang="en-GB"/>
              <a:t>MSF-ERB</a:t>
            </a:r>
          </a:p>
          <a:p>
            <a:pPr marL="285750" indent="-285750">
              <a:buFontTx/>
              <a:buChar char="-"/>
            </a:pPr>
            <a:r>
              <a:rPr lang="en-GB"/>
              <a:t>MSF – ILD</a:t>
            </a:r>
          </a:p>
          <a:p>
            <a:pPr marL="285750" indent="-285750">
              <a:buFontTx/>
              <a:buChar char="-"/>
            </a:pPr>
            <a:r>
              <a:rPr lang="en-GB"/>
              <a:t>MSF – DPO</a:t>
            </a:r>
          </a:p>
          <a:p>
            <a:pPr marL="285750" indent="-285750">
              <a:buFontTx/>
              <a:buChar char="-"/>
            </a:pPr>
            <a:r>
              <a:rPr lang="en-GB"/>
              <a:t>MSF – Patient safety</a:t>
            </a:r>
            <a:endParaRPr lang="LID4096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FCABBF-70BB-49E0-DF82-F6A324FDED4D}"/>
              </a:ext>
            </a:extLst>
          </p:cNvPr>
          <p:cNvSpPr txBox="1"/>
          <p:nvPr/>
        </p:nvSpPr>
        <p:spPr>
          <a:xfrm>
            <a:off x="16371459" y="5756552"/>
            <a:ext cx="1958714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/>
              <a:t>Support from:</a:t>
            </a:r>
          </a:p>
          <a:p>
            <a:r>
              <a:rPr lang="en-GB"/>
              <a:t>Universities and medical staff/students</a:t>
            </a:r>
            <a:endParaRPr lang="LID4096"/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67D5C244-6BE8-630F-A5E0-0D31E22F68F3}"/>
              </a:ext>
            </a:extLst>
          </p:cNvPr>
          <p:cNvSpPr txBox="1"/>
          <p:nvPr/>
        </p:nvSpPr>
        <p:spPr>
          <a:xfrm>
            <a:off x="624291" y="1321786"/>
            <a:ext cx="6542882" cy="1817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lvl="0" indent="-457200" algn="l">
              <a:lnSpc>
                <a:spcPts val="363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550">
                <a:solidFill>
                  <a:srgbClr val="000000"/>
                </a:solidFill>
                <a:latin typeface="Calibri"/>
                <a:ea typeface="Calibri"/>
                <a:cs typeface="Calibri"/>
                <a:sym typeface="Touvlo"/>
              </a:rPr>
              <a:t>Retrospective analysis of routinely collected inpatient records (Aug 2024–Aug 2025)</a:t>
            </a:r>
          </a:p>
          <a:p>
            <a:pPr marL="457200" lvl="0" indent="-457200" algn="l">
              <a:lnSpc>
                <a:spcPts val="363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550">
                <a:solidFill>
                  <a:srgbClr val="000000"/>
                </a:solidFill>
                <a:latin typeface="Calibri"/>
                <a:ea typeface="Calibri"/>
                <a:cs typeface="Calibri"/>
                <a:sym typeface="Touvlo"/>
              </a:rPr>
              <a:t>Data extracted into structured CRF (</a:t>
            </a:r>
            <a:r>
              <a:rPr lang="en-US" sz="255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Touvlo"/>
              </a:rPr>
              <a:t>REDCap</a:t>
            </a:r>
            <a:r>
              <a:rPr lang="en-US" sz="2550">
                <a:solidFill>
                  <a:srgbClr val="000000"/>
                </a:solidFill>
                <a:latin typeface="Calibri"/>
                <a:ea typeface="Calibri"/>
                <a:cs typeface="Calibri"/>
                <a:sym typeface="Touvlo"/>
              </a:rPr>
              <a:t>)</a:t>
            </a:r>
          </a:p>
          <a:p>
            <a:pPr marL="457200" lvl="0" indent="-457200" algn="l">
              <a:lnSpc>
                <a:spcPts val="363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550">
                <a:solidFill>
                  <a:srgbClr val="000000"/>
                </a:solidFill>
                <a:latin typeface="Calibri"/>
                <a:ea typeface="Calibri"/>
                <a:cs typeface="Calibri"/>
                <a:sym typeface="Touvlo"/>
              </a:rPr>
              <a:t>MSF ERB 2559 + Gaza MoH approval</a:t>
            </a:r>
          </a:p>
        </p:txBody>
      </p:sp>
      <p:sp>
        <p:nvSpPr>
          <p:cNvPr id="21" name="TextBox 9">
            <a:extLst>
              <a:ext uri="{FF2B5EF4-FFF2-40B4-BE49-F238E27FC236}">
                <a16:creationId xmlns:a16="http://schemas.microsoft.com/office/drawing/2014/main" id="{A4720A55-5D54-0EBE-1D45-6AD4402BD815}"/>
              </a:ext>
            </a:extLst>
          </p:cNvPr>
          <p:cNvSpPr txBox="1"/>
          <p:nvPr/>
        </p:nvSpPr>
        <p:spPr>
          <a:xfrm>
            <a:off x="678226" y="871524"/>
            <a:ext cx="8013625" cy="1028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</a:pPr>
            <a:r>
              <a:rPr lang="en-US" sz="2800" b="1">
                <a:solidFill>
                  <a:srgbClr val="F10808"/>
                </a:solidFill>
                <a:latin typeface="Proxima Nova Condensed Bold"/>
                <a:ea typeface="Proxima Nova Condensed Bold"/>
                <a:cs typeface="Proxima Nova Condensed Bold"/>
                <a:sym typeface="Proxima Nova Condensed Bold"/>
              </a:rPr>
              <a:t>Methods: </a:t>
            </a:r>
          </a:p>
          <a:p>
            <a:pPr marL="0" lvl="0" indent="0" algn="l">
              <a:lnSpc>
                <a:spcPts val="4200"/>
              </a:lnSpc>
            </a:pPr>
            <a:endParaRPr lang="en-US" sz="3000" b="1">
              <a:solidFill>
                <a:srgbClr val="F10808"/>
              </a:solidFill>
              <a:latin typeface="Proxima Nova Condensed Bold"/>
              <a:ea typeface="Proxima Nova Condensed Bold"/>
              <a:cs typeface="Proxima Nova Condensed Bold"/>
              <a:sym typeface="Proxima Nova Condensed Bold"/>
            </a:endParaRPr>
          </a:p>
        </p:txBody>
      </p:sp>
    </p:spTree>
    <p:extLst>
      <p:ext uri="{BB962C8B-B14F-4D97-AF65-F5344CB8AC3E}">
        <p14:creationId xmlns:p14="http://schemas.microsoft.com/office/powerpoint/2010/main" val="2246869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7C619-506F-9C6D-9FDE-7887F3ECE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393F568D-4221-612D-643B-FAA7E0B90D3D}"/>
              </a:ext>
            </a:extLst>
          </p:cNvPr>
          <p:cNvGrpSpPr/>
          <p:nvPr/>
        </p:nvGrpSpPr>
        <p:grpSpPr>
          <a:xfrm rot="-5400000">
            <a:off x="-5014748" y="5014748"/>
            <a:ext cx="10287000" cy="257505"/>
            <a:chOff x="0" y="0"/>
            <a:chExt cx="2709333" cy="6782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08C7EFC2-9749-292A-4C68-D0474489D1F1}"/>
                </a:ext>
              </a:extLst>
            </p:cNvPr>
            <p:cNvSpPr/>
            <p:nvPr/>
          </p:nvSpPr>
          <p:spPr>
            <a:xfrm>
              <a:off x="0" y="0"/>
              <a:ext cx="2709333" cy="67820"/>
            </a:xfrm>
            <a:custGeom>
              <a:avLst/>
              <a:gdLst/>
              <a:ahLst/>
              <a:cxnLst/>
              <a:rect l="l" t="t" r="r" b="b"/>
              <a:pathLst>
                <a:path w="2709333" h="67820">
                  <a:moveTo>
                    <a:pt x="0" y="0"/>
                  </a:moveTo>
                  <a:lnTo>
                    <a:pt x="2709333" y="0"/>
                  </a:lnTo>
                  <a:lnTo>
                    <a:pt x="2709333" y="67820"/>
                  </a:lnTo>
                  <a:lnTo>
                    <a:pt x="0" y="67820"/>
                  </a:lnTo>
                  <a:close/>
                </a:path>
              </a:pathLst>
            </a:custGeom>
            <a:solidFill>
              <a:srgbClr val="F1080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DC496C33-7078-9ACE-41A1-A242EBF34446}"/>
                </a:ext>
              </a:extLst>
            </p:cNvPr>
            <p:cNvSpPr txBox="1"/>
            <p:nvPr/>
          </p:nvSpPr>
          <p:spPr>
            <a:xfrm>
              <a:off x="0" y="-38100"/>
              <a:ext cx="2709333" cy="1059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DD95478D-0204-9FB2-37C2-DA90F613638D}"/>
              </a:ext>
            </a:extLst>
          </p:cNvPr>
          <p:cNvSpPr txBox="1"/>
          <p:nvPr/>
        </p:nvSpPr>
        <p:spPr>
          <a:xfrm>
            <a:off x="483875" y="40195"/>
            <a:ext cx="15659441" cy="9664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499"/>
              </a:lnSpc>
            </a:pPr>
            <a:r>
              <a:rPr lang="en-US" sz="4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Proxima Nova Condensed Bold"/>
              </a:rPr>
              <a:t>Preliminary analysis: major conflict-related surgical burden</a:t>
            </a: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08FB5F1E-DBAE-265D-F568-57094C99423B}"/>
              </a:ext>
            </a:extLst>
          </p:cNvPr>
          <p:cNvGrpSpPr/>
          <p:nvPr/>
        </p:nvGrpSpPr>
        <p:grpSpPr>
          <a:xfrm rot="5400000">
            <a:off x="8552507" y="551507"/>
            <a:ext cx="1182986" cy="18288000"/>
            <a:chOff x="0" y="0"/>
            <a:chExt cx="311568" cy="481659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76B45D7A-F3D4-47CC-4831-2F9271C312C3}"/>
                </a:ext>
              </a:extLst>
            </p:cNvPr>
            <p:cNvSpPr/>
            <p:nvPr/>
          </p:nvSpPr>
          <p:spPr>
            <a:xfrm>
              <a:off x="0" y="0"/>
              <a:ext cx="311568" cy="4816592"/>
            </a:xfrm>
            <a:custGeom>
              <a:avLst/>
              <a:gdLst/>
              <a:ahLst/>
              <a:cxnLst/>
              <a:rect l="l" t="t" r="r" b="b"/>
              <a:pathLst>
                <a:path w="311568" h="4816592">
                  <a:moveTo>
                    <a:pt x="0" y="0"/>
                  </a:moveTo>
                  <a:lnTo>
                    <a:pt x="311568" y="0"/>
                  </a:lnTo>
                  <a:lnTo>
                    <a:pt x="311568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5822A243-DB30-123F-4C29-B7D452DEF5B8}"/>
                </a:ext>
              </a:extLst>
            </p:cNvPr>
            <p:cNvSpPr txBox="1"/>
            <p:nvPr/>
          </p:nvSpPr>
          <p:spPr>
            <a:xfrm>
              <a:off x="0" y="171450"/>
              <a:ext cx="311568" cy="46451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>
            <a:extLst>
              <a:ext uri="{FF2B5EF4-FFF2-40B4-BE49-F238E27FC236}">
                <a16:creationId xmlns:a16="http://schemas.microsoft.com/office/drawing/2014/main" id="{7EEEA889-1099-C145-3142-5D635B6EE205}"/>
              </a:ext>
            </a:extLst>
          </p:cNvPr>
          <p:cNvSpPr/>
          <p:nvPr/>
        </p:nvSpPr>
        <p:spPr>
          <a:xfrm>
            <a:off x="-539" y="9176004"/>
            <a:ext cx="2752375" cy="1028700"/>
          </a:xfrm>
          <a:custGeom>
            <a:avLst/>
            <a:gdLst/>
            <a:ahLst/>
            <a:cxnLst/>
            <a:rect l="l" t="t" r="r" b="b"/>
            <a:pathLst>
              <a:path w="2752375" h="1028700">
                <a:moveTo>
                  <a:pt x="0" y="0"/>
                </a:moveTo>
                <a:lnTo>
                  <a:pt x="2752375" y="0"/>
                </a:lnTo>
                <a:lnTo>
                  <a:pt x="275237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1D75126A-9D85-2793-F862-F7087739817A}"/>
              </a:ext>
            </a:extLst>
          </p:cNvPr>
          <p:cNvGrpSpPr/>
          <p:nvPr/>
        </p:nvGrpSpPr>
        <p:grpSpPr>
          <a:xfrm>
            <a:off x="16565291" y="9104014"/>
            <a:ext cx="1722709" cy="1182986"/>
            <a:chOff x="0" y="0"/>
            <a:chExt cx="1463276" cy="1004833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8B52E468-FFA1-6D23-B052-F05B76BCC2AE}"/>
                </a:ext>
              </a:extLst>
            </p:cNvPr>
            <p:cNvSpPr/>
            <p:nvPr/>
          </p:nvSpPr>
          <p:spPr>
            <a:xfrm>
              <a:off x="0" y="0"/>
              <a:ext cx="1463276" cy="1004833"/>
            </a:xfrm>
            <a:custGeom>
              <a:avLst/>
              <a:gdLst/>
              <a:ahLst/>
              <a:cxnLst/>
              <a:rect l="l" t="t" r="r" b="b"/>
              <a:pathLst>
                <a:path w="1463276" h="1004833">
                  <a:moveTo>
                    <a:pt x="0" y="0"/>
                  </a:moveTo>
                  <a:lnTo>
                    <a:pt x="1463276" y="0"/>
                  </a:lnTo>
                  <a:lnTo>
                    <a:pt x="1463276" y="1004833"/>
                  </a:lnTo>
                  <a:lnTo>
                    <a:pt x="0" y="1004833"/>
                  </a:lnTo>
                  <a:close/>
                </a:path>
              </a:pathLst>
            </a:custGeom>
            <a:blipFill>
              <a:blip r:embed="rId4"/>
              <a:stretch>
                <a:fillRect l="-32" r="-32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E9520904-A72E-8D4B-84F3-1447D49D80D0}"/>
              </a:ext>
            </a:extLst>
          </p:cNvPr>
          <p:cNvSpPr/>
          <p:nvPr/>
        </p:nvSpPr>
        <p:spPr>
          <a:xfrm>
            <a:off x="673368" y="1239993"/>
            <a:ext cx="176146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150" sz="2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Characteristics</a:t>
            </a:r>
            <a:r>
              <a:rPr kumimoji="0" lang="en-15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 patients admitted to MSF-OCB Field Hospital in Gaza</a:t>
            </a:r>
            <a:r>
              <a:rPr kumimoji="0" lang="en-15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August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2024 – </a:t>
            </a:r>
            <a:r>
              <a:rPr lang="en-150" sz="2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August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2025</a:t>
            </a:r>
            <a:r>
              <a:rPr kumimoji="0" lang="en-15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(N=207)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02476C6-9E7C-6E19-A0C4-AA4401E98BC7}"/>
              </a:ext>
            </a:extLst>
          </p:cNvPr>
          <p:cNvSpPr/>
          <p:nvPr/>
        </p:nvSpPr>
        <p:spPr>
          <a:xfrm>
            <a:off x="902366" y="8832097"/>
            <a:ext cx="152409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150" sz="2800" i="1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ote</a:t>
            </a:r>
            <a:r>
              <a:rPr lang="en-150" sz="2800" i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this is a </a:t>
            </a:r>
            <a:r>
              <a:rPr lang="en-150" sz="2800" i="1" u="sng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preliminary analysis </a:t>
            </a:r>
            <a:r>
              <a:rPr lang="en-150" sz="2800" i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among a representative subgroup </a:t>
            </a:r>
            <a:endParaRPr lang="en-150" sz="2800" i="1">
              <a:solidFill>
                <a:srgbClr val="FF0000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430633E-E763-F594-6EC7-C6C9A59870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016" y="1763213"/>
            <a:ext cx="8063351" cy="714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358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6E849-FA8D-C021-0D6B-F8209F27C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597B9622-E0F3-AC12-3080-34653543C4DB}"/>
              </a:ext>
            </a:extLst>
          </p:cNvPr>
          <p:cNvGrpSpPr/>
          <p:nvPr/>
        </p:nvGrpSpPr>
        <p:grpSpPr>
          <a:xfrm rot="-5400000">
            <a:off x="-5014748" y="5014748"/>
            <a:ext cx="10287000" cy="257505"/>
            <a:chOff x="0" y="0"/>
            <a:chExt cx="2709333" cy="6782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7C551AC1-5622-78C5-7113-D711837FA5AB}"/>
                </a:ext>
              </a:extLst>
            </p:cNvPr>
            <p:cNvSpPr/>
            <p:nvPr/>
          </p:nvSpPr>
          <p:spPr>
            <a:xfrm>
              <a:off x="0" y="0"/>
              <a:ext cx="2709333" cy="67820"/>
            </a:xfrm>
            <a:custGeom>
              <a:avLst/>
              <a:gdLst/>
              <a:ahLst/>
              <a:cxnLst/>
              <a:rect l="l" t="t" r="r" b="b"/>
              <a:pathLst>
                <a:path w="2709333" h="67820">
                  <a:moveTo>
                    <a:pt x="0" y="0"/>
                  </a:moveTo>
                  <a:lnTo>
                    <a:pt x="2709333" y="0"/>
                  </a:lnTo>
                  <a:lnTo>
                    <a:pt x="2709333" y="67820"/>
                  </a:lnTo>
                  <a:lnTo>
                    <a:pt x="0" y="67820"/>
                  </a:lnTo>
                  <a:close/>
                </a:path>
              </a:pathLst>
            </a:custGeom>
            <a:solidFill>
              <a:srgbClr val="F1080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C4095FD1-70BF-14E0-4711-B13DC061CCAF}"/>
                </a:ext>
              </a:extLst>
            </p:cNvPr>
            <p:cNvSpPr txBox="1"/>
            <p:nvPr/>
          </p:nvSpPr>
          <p:spPr>
            <a:xfrm>
              <a:off x="0" y="-38100"/>
              <a:ext cx="2709333" cy="1059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5F7325AF-E6F8-86AD-DD3F-85DA2F6E8B4D}"/>
              </a:ext>
            </a:extLst>
          </p:cNvPr>
          <p:cNvGrpSpPr/>
          <p:nvPr/>
        </p:nvGrpSpPr>
        <p:grpSpPr>
          <a:xfrm rot="5400000">
            <a:off x="8552507" y="551507"/>
            <a:ext cx="1182986" cy="18288000"/>
            <a:chOff x="0" y="0"/>
            <a:chExt cx="311568" cy="481659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210EA025-25EC-C09E-6A6A-562F173FB427}"/>
                </a:ext>
              </a:extLst>
            </p:cNvPr>
            <p:cNvSpPr/>
            <p:nvPr/>
          </p:nvSpPr>
          <p:spPr>
            <a:xfrm>
              <a:off x="0" y="0"/>
              <a:ext cx="311568" cy="4816592"/>
            </a:xfrm>
            <a:custGeom>
              <a:avLst/>
              <a:gdLst/>
              <a:ahLst/>
              <a:cxnLst/>
              <a:rect l="l" t="t" r="r" b="b"/>
              <a:pathLst>
                <a:path w="311568" h="4816592">
                  <a:moveTo>
                    <a:pt x="0" y="0"/>
                  </a:moveTo>
                  <a:lnTo>
                    <a:pt x="311568" y="0"/>
                  </a:lnTo>
                  <a:lnTo>
                    <a:pt x="311568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15946486-88E6-5FE2-D8AD-23B8BE1C732C}"/>
                </a:ext>
              </a:extLst>
            </p:cNvPr>
            <p:cNvSpPr txBox="1"/>
            <p:nvPr/>
          </p:nvSpPr>
          <p:spPr>
            <a:xfrm>
              <a:off x="0" y="171450"/>
              <a:ext cx="311568" cy="46451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>
            <a:extLst>
              <a:ext uri="{FF2B5EF4-FFF2-40B4-BE49-F238E27FC236}">
                <a16:creationId xmlns:a16="http://schemas.microsoft.com/office/drawing/2014/main" id="{C97A8C1B-6CCF-B790-E8CC-FC4E062A3324}"/>
              </a:ext>
            </a:extLst>
          </p:cNvPr>
          <p:cNvSpPr/>
          <p:nvPr/>
        </p:nvSpPr>
        <p:spPr>
          <a:xfrm>
            <a:off x="-539" y="9176004"/>
            <a:ext cx="2752375" cy="1028700"/>
          </a:xfrm>
          <a:custGeom>
            <a:avLst/>
            <a:gdLst/>
            <a:ahLst/>
            <a:cxnLst/>
            <a:rect l="l" t="t" r="r" b="b"/>
            <a:pathLst>
              <a:path w="2752375" h="1028700">
                <a:moveTo>
                  <a:pt x="0" y="0"/>
                </a:moveTo>
                <a:lnTo>
                  <a:pt x="2752375" y="0"/>
                </a:lnTo>
                <a:lnTo>
                  <a:pt x="275237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B99B0EF2-6162-B331-F576-DEF25EF25E61}"/>
              </a:ext>
            </a:extLst>
          </p:cNvPr>
          <p:cNvGrpSpPr/>
          <p:nvPr/>
        </p:nvGrpSpPr>
        <p:grpSpPr>
          <a:xfrm>
            <a:off x="16565291" y="9104014"/>
            <a:ext cx="1722709" cy="1182986"/>
            <a:chOff x="0" y="0"/>
            <a:chExt cx="1463276" cy="1004833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373150B9-F43F-F829-07AE-10548A06FB25}"/>
                </a:ext>
              </a:extLst>
            </p:cNvPr>
            <p:cNvSpPr/>
            <p:nvPr/>
          </p:nvSpPr>
          <p:spPr>
            <a:xfrm>
              <a:off x="0" y="0"/>
              <a:ext cx="1463276" cy="1004833"/>
            </a:xfrm>
            <a:custGeom>
              <a:avLst/>
              <a:gdLst/>
              <a:ahLst/>
              <a:cxnLst/>
              <a:rect l="l" t="t" r="r" b="b"/>
              <a:pathLst>
                <a:path w="1463276" h="1004833">
                  <a:moveTo>
                    <a:pt x="0" y="0"/>
                  </a:moveTo>
                  <a:lnTo>
                    <a:pt x="1463276" y="0"/>
                  </a:lnTo>
                  <a:lnTo>
                    <a:pt x="1463276" y="1004833"/>
                  </a:lnTo>
                  <a:lnTo>
                    <a:pt x="0" y="1004833"/>
                  </a:lnTo>
                  <a:close/>
                </a:path>
              </a:pathLst>
            </a:custGeom>
            <a:blipFill>
              <a:blip r:embed="rId4"/>
              <a:stretch>
                <a:fillRect l="-32" r="-32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2A3CA241-D028-ABA6-97F1-1C749B9F88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505" y="301805"/>
            <a:ext cx="16474089" cy="794304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4D27D8A-3ED0-576C-38C5-F6B4DDC242FA}"/>
              </a:ext>
            </a:extLst>
          </p:cNvPr>
          <p:cNvSpPr/>
          <p:nvPr/>
        </p:nvSpPr>
        <p:spPr>
          <a:xfrm>
            <a:off x="610878" y="8355179"/>
            <a:ext cx="124875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150" sz="2800">
                <a:latin typeface="Arial" panose="020B0604020202020204" pitchFamily="34" charset="0"/>
                <a:cs typeface="Arial" panose="020B0604020202020204" pitchFamily="34" charset="0"/>
              </a:rPr>
              <a:t>*Exclusions: 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re-admissions for complications or follow up of existing trauma</a:t>
            </a:r>
            <a:endParaRPr lang="en-150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044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0D5CE-7591-E89B-19BB-F7BDA6D78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F8CBCA2A-D691-B8C0-92FE-33594BF08DE9}"/>
              </a:ext>
            </a:extLst>
          </p:cNvPr>
          <p:cNvGrpSpPr/>
          <p:nvPr/>
        </p:nvGrpSpPr>
        <p:grpSpPr>
          <a:xfrm rot="-5400000">
            <a:off x="-5014748" y="5014748"/>
            <a:ext cx="10287000" cy="257505"/>
            <a:chOff x="0" y="0"/>
            <a:chExt cx="2709333" cy="6782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CCBCF6FA-CDA4-D0A5-EC47-C2CFF1D149E8}"/>
                </a:ext>
              </a:extLst>
            </p:cNvPr>
            <p:cNvSpPr/>
            <p:nvPr/>
          </p:nvSpPr>
          <p:spPr>
            <a:xfrm>
              <a:off x="0" y="0"/>
              <a:ext cx="2709333" cy="67820"/>
            </a:xfrm>
            <a:custGeom>
              <a:avLst/>
              <a:gdLst/>
              <a:ahLst/>
              <a:cxnLst/>
              <a:rect l="l" t="t" r="r" b="b"/>
              <a:pathLst>
                <a:path w="2709333" h="67820">
                  <a:moveTo>
                    <a:pt x="0" y="0"/>
                  </a:moveTo>
                  <a:lnTo>
                    <a:pt x="2709333" y="0"/>
                  </a:lnTo>
                  <a:lnTo>
                    <a:pt x="2709333" y="67820"/>
                  </a:lnTo>
                  <a:lnTo>
                    <a:pt x="0" y="67820"/>
                  </a:lnTo>
                  <a:close/>
                </a:path>
              </a:pathLst>
            </a:custGeom>
            <a:solidFill>
              <a:srgbClr val="F1080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FF3FA73C-A806-C3A3-3ED3-95048D310ED5}"/>
                </a:ext>
              </a:extLst>
            </p:cNvPr>
            <p:cNvSpPr txBox="1"/>
            <p:nvPr/>
          </p:nvSpPr>
          <p:spPr>
            <a:xfrm>
              <a:off x="0" y="-38100"/>
              <a:ext cx="2709333" cy="1059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6C2AFB99-829D-77CB-85AD-52443C2AC214}"/>
              </a:ext>
            </a:extLst>
          </p:cNvPr>
          <p:cNvGrpSpPr/>
          <p:nvPr/>
        </p:nvGrpSpPr>
        <p:grpSpPr>
          <a:xfrm rot="5400000">
            <a:off x="8552507" y="551507"/>
            <a:ext cx="1182986" cy="18288000"/>
            <a:chOff x="0" y="0"/>
            <a:chExt cx="311568" cy="481659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4F0ACC15-B537-D71A-5ABB-C3C232D21FE9}"/>
                </a:ext>
              </a:extLst>
            </p:cNvPr>
            <p:cNvSpPr/>
            <p:nvPr/>
          </p:nvSpPr>
          <p:spPr>
            <a:xfrm>
              <a:off x="0" y="0"/>
              <a:ext cx="311568" cy="4816592"/>
            </a:xfrm>
            <a:custGeom>
              <a:avLst/>
              <a:gdLst/>
              <a:ahLst/>
              <a:cxnLst/>
              <a:rect l="l" t="t" r="r" b="b"/>
              <a:pathLst>
                <a:path w="311568" h="4816592">
                  <a:moveTo>
                    <a:pt x="0" y="0"/>
                  </a:moveTo>
                  <a:lnTo>
                    <a:pt x="311568" y="0"/>
                  </a:lnTo>
                  <a:lnTo>
                    <a:pt x="311568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233080A5-5A41-2C9A-F0F3-BA671B023E49}"/>
                </a:ext>
              </a:extLst>
            </p:cNvPr>
            <p:cNvSpPr txBox="1"/>
            <p:nvPr/>
          </p:nvSpPr>
          <p:spPr>
            <a:xfrm>
              <a:off x="0" y="171450"/>
              <a:ext cx="311568" cy="46451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>
            <a:extLst>
              <a:ext uri="{FF2B5EF4-FFF2-40B4-BE49-F238E27FC236}">
                <a16:creationId xmlns:a16="http://schemas.microsoft.com/office/drawing/2014/main" id="{18E82C47-E6A2-9C3F-83E6-903AE5123C28}"/>
              </a:ext>
            </a:extLst>
          </p:cNvPr>
          <p:cNvSpPr/>
          <p:nvPr/>
        </p:nvSpPr>
        <p:spPr>
          <a:xfrm>
            <a:off x="-539" y="9176004"/>
            <a:ext cx="2752375" cy="1028700"/>
          </a:xfrm>
          <a:custGeom>
            <a:avLst/>
            <a:gdLst/>
            <a:ahLst/>
            <a:cxnLst/>
            <a:rect l="l" t="t" r="r" b="b"/>
            <a:pathLst>
              <a:path w="2752375" h="1028700">
                <a:moveTo>
                  <a:pt x="0" y="0"/>
                </a:moveTo>
                <a:lnTo>
                  <a:pt x="2752375" y="0"/>
                </a:lnTo>
                <a:lnTo>
                  <a:pt x="275237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6DE1B2C5-D998-304F-2CBC-854B8C0B9D3A}"/>
              </a:ext>
            </a:extLst>
          </p:cNvPr>
          <p:cNvGrpSpPr/>
          <p:nvPr/>
        </p:nvGrpSpPr>
        <p:grpSpPr>
          <a:xfrm>
            <a:off x="16565291" y="9104014"/>
            <a:ext cx="1722709" cy="1182986"/>
            <a:chOff x="0" y="0"/>
            <a:chExt cx="1463276" cy="1004833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1379E5DD-4CA4-8BB9-9AF7-F8BB16DCEA78}"/>
                </a:ext>
              </a:extLst>
            </p:cNvPr>
            <p:cNvSpPr/>
            <p:nvPr/>
          </p:nvSpPr>
          <p:spPr>
            <a:xfrm>
              <a:off x="0" y="0"/>
              <a:ext cx="1463276" cy="1004833"/>
            </a:xfrm>
            <a:custGeom>
              <a:avLst/>
              <a:gdLst/>
              <a:ahLst/>
              <a:cxnLst/>
              <a:rect l="l" t="t" r="r" b="b"/>
              <a:pathLst>
                <a:path w="1463276" h="1004833">
                  <a:moveTo>
                    <a:pt x="0" y="0"/>
                  </a:moveTo>
                  <a:lnTo>
                    <a:pt x="1463276" y="0"/>
                  </a:lnTo>
                  <a:lnTo>
                    <a:pt x="1463276" y="1004833"/>
                  </a:lnTo>
                  <a:lnTo>
                    <a:pt x="0" y="1004833"/>
                  </a:lnTo>
                  <a:close/>
                </a:path>
              </a:pathLst>
            </a:custGeom>
            <a:blipFill>
              <a:blip r:embed="rId4"/>
              <a:stretch>
                <a:fillRect l="-32" r="-32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66D5CAA6-C2FD-DC75-465D-0973EBE918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145" y="1116014"/>
            <a:ext cx="17257222" cy="827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853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7A826-983C-4D0A-003B-9821954CD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B830989C-9296-7485-2F2E-64FB5F1FCA69}"/>
              </a:ext>
            </a:extLst>
          </p:cNvPr>
          <p:cNvGrpSpPr/>
          <p:nvPr/>
        </p:nvGrpSpPr>
        <p:grpSpPr>
          <a:xfrm rot="-5400000">
            <a:off x="-5014748" y="5014748"/>
            <a:ext cx="10287000" cy="257505"/>
            <a:chOff x="0" y="0"/>
            <a:chExt cx="2709333" cy="6782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41F0658F-F879-420A-92DA-67A122BDB6C7}"/>
                </a:ext>
              </a:extLst>
            </p:cNvPr>
            <p:cNvSpPr/>
            <p:nvPr/>
          </p:nvSpPr>
          <p:spPr>
            <a:xfrm>
              <a:off x="0" y="0"/>
              <a:ext cx="2709333" cy="67820"/>
            </a:xfrm>
            <a:custGeom>
              <a:avLst/>
              <a:gdLst/>
              <a:ahLst/>
              <a:cxnLst/>
              <a:rect l="l" t="t" r="r" b="b"/>
              <a:pathLst>
                <a:path w="2709333" h="67820">
                  <a:moveTo>
                    <a:pt x="0" y="0"/>
                  </a:moveTo>
                  <a:lnTo>
                    <a:pt x="2709333" y="0"/>
                  </a:lnTo>
                  <a:lnTo>
                    <a:pt x="2709333" y="67820"/>
                  </a:lnTo>
                  <a:lnTo>
                    <a:pt x="0" y="67820"/>
                  </a:lnTo>
                  <a:close/>
                </a:path>
              </a:pathLst>
            </a:custGeom>
            <a:solidFill>
              <a:srgbClr val="F1080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3A33B160-D363-6EEC-FADB-704D8727634E}"/>
                </a:ext>
              </a:extLst>
            </p:cNvPr>
            <p:cNvSpPr txBox="1"/>
            <p:nvPr/>
          </p:nvSpPr>
          <p:spPr>
            <a:xfrm>
              <a:off x="0" y="-38100"/>
              <a:ext cx="2709333" cy="1059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C5CF4DFB-7B7F-79C7-F960-5A0C58B69425}"/>
              </a:ext>
            </a:extLst>
          </p:cNvPr>
          <p:cNvSpPr txBox="1"/>
          <p:nvPr/>
        </p:nvSpPr>
        <p:spPr>
          <a:xfrm>
            <a:off x="605229" y="13739"/>
            <a:ext cx="7662603" cy="9664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499"/>
              </a:lnSpc>
            </a:pPr>
            <a:r>
              <a:rPr lang="en-US" sz="4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Proxima Nova Condensed Bold"/>
              </a:rPr>
              <a:t>Testimony and Final Messages: </a:t>
            </a:r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02CA7020-B57E-2F6F-5AA0-91952AECB40D}"/>
              </a:ext>
            </a:extLst>
          </p:cNvPr>
          <p:cNvGrpSpPr/>
          <p:nvPr/>
        </p:nvGrpSpPr>
        <p:grpSpPr>
          <a:xfrm>
            <a:off x="812342" y="1159830"/>
            <a:ext cx="7662603" cy="7449252"/>
            <a:chOff x="0" y="-66675"/>
            <a:chExt cx="10550733" cy="5530782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2CB89FEC-C8AB-7838-BFA3-0F887C632F6F}"/>
                </a:ext>
              </a:extLst>
            </p:cNvPr>
            <p:cNvSpPr txBox="1"/>
            <p:nvPr/>
          </p:nvSpPr>
          <p:spPr>
            <a:xfrm>
              <a:off x="0" y="-66675"/>
              <a:ext cx="10550733" cy="363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200"/>
                </a:lnSpc>
              </a:pPr>
              <a:r>
                <a:rPr lang="en-US" sz="3000" b="1" dirty="0">
                  <a:solidFill>
                    <a:srgbClr val="F10808"/>
                  </a:solidFill>
                  <a:latin typeface="Proxima Nova Condensed Bold"/>
                  <a:ea typeface="Proxima Nova Condensed Bold"/>
                  <a:cs typeface="Proxima Nova Condensed Bold"/>
                  <a:sym typeface="Proxima Nova Condensed Bold"/>
                </a:rPr>
                <a:t>From medical data to medical advocacy</a:t>
              </a:r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3FD6E3BA-1ED0-F89F-3B82-A782F65BFAD1}"/>
                </a:ext>
              </a:extLst>
            </p:cNvPr>
            <p:cNvSpPr txBox="1"/>
            <p:nvPr/>
          </p:nvSpPr>
          <p:spPr>
            <a:xfrm>
              <a:off x="0" y="322582"/>
              <a:ext cx="10257931" cy="51415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l">
                <a:lnSpc>
                  <a:spcPts val="3639"/>
                </a:lnSpc>
                <a:spcBef>
                  <a:spcPct val="0"/>
                </a:spcBef>
              </a:pPr>
              <a:r>
                <a:rPr lang="en-US" sz="255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Touvlo"/>
                </a:rPr>
                <a:t>Clinical data can:</a:t>
              </a:r>
            </a:p>
            <a:p>
              <a:pPr marL="457200" lvl="0" indent="-457200" algn="l">
                <a:lnSpc>
                  <a:spcPts val="3639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sz="255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Touvlo"/>
                </a:rPr>
                <a:t>Document patterns of injury and care</a:t>
              </a:r>
            </a:p>
            <a:p>
              <a:pPr marL="457200" lvl="0" indent="-457200" algn="l">
                <a:lnSpc>
                  <a:spcPts val="3639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sz="255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Touvlo"/>
                </a:rPr>
                <a:t>Show patterns of weapon-related injury</a:t>
              </a:r>
            </a:p>
            <a:p>
              <a:pPr marL="457200" lvl="0" indent="-457200" algn="l">
                <a:lnSpc>
                  <a:spcPts val="3639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sz="255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Touvlo"/>
                </a:rPr>
                <a:t>Identify affected groups, including children</a:t>
              </a:r>
              <a:endParaRPr lang="en-US" sz="255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  <a:p>
              <a:pPr marL="457200" lvl="0" indent="-457200" algn="l">
                <a:lnSpc>
                  <a:spcPts val="3639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sz="255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Touvlo"/>
                </a:rPr>
                <a:t>Demonstrate pressure on surgical services</a:t>
              </a:r>
            </a:p>
            <a:p>
              <a:pPr marL="457200" lvl="0" indent="-457200" algn="l">
                <a:lnSpc>
                  <a:spcPts val="3639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sz="255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Touvlo"/>
                </a:rPr>
                <a:t>Support planning, preparedness, and advocacy</a:t>
              </a:r>
              <a:endParaRPr lang="en-US" sz="2550">
                <a:latin typeface="Calibri"/>
                <a:ea typeface="Calibri"/>
                <a:cs typeface="Calibri"/>
              </a:endParaRPr>
            </a:p>
            <a:p>
              <a:pPr lvl="0" algn="l">
                <a:lnSpc>
                  <a:spcPts val="3639"/>
                </a:lnSpc>
                <a:spcBef>
                  <a:spcPct val="0"/>
                </a:spcBef>
              </a:pPr>
              <a:endParaRPr lang="en-US" sz="255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  <a:p>
              <a:pPr marL="457200" lvl="0" indent="-457200" algn="l">
                <a:lnSpc>
                  <a:spcPts val="3639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sz="3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Touvlo"/>
                </a:rPr>
                <a:t>Imperfect clinical data can still help MSF improve care, allocate resources, and bear witness; if used responsibly in collaboration with others</a:t>
              </a:r>
              <a:endParaRPr lang="en-US" sz="3200" b="1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  <a:p>
              <a:pPr marL="457200" lvl="0" indent="-457200" algn="l">
                <a:lnSpc>
                  <a:spcPts val="3639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sz="3200" b="1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MSF should strengthen systematic trauma documentation in conflict settings</a:t>
              </a:r>
            </a:p>
            <a:p>
              <a:pPr lvl="0" algn="l">
                <a:lnSpc>
                  <a:spcPts val="3639"/>
                </a:lnSpc>
                <a:spcBef>
                  <a:spcPct val="0"/>
                </a:spcBef>
              </a:pPr>
              <a:endParaRPr lang="en-US" sz="3200" b="1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AE0E35AB-B333-4C1B-AFE3-814A1E6E8696}"/>
              </a:ext>
            </a:extLst>
          </p:cNvPr>
          <p:cNvSpPr txBox="1"/>
          <p:nvPr/>
        </p:nvSpPr>
        <p:spPr>
          <a:xfrm rot="5400000">
            <a:off x="8055820" y="705795"/>
            <a:ext cx="1525385" cy="1763702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marL="0" lvl="0" indent="0" algn="l">
              <a:lnSpc>
                <a:spcPts val="8499"/>
              </a:lnSpc>
              <a:spcBef>
                <a:spcPct val="0"/>
              </a:spcBef>
            </a:pPr>
            <a:endParaRPr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93C4CDEE-94FC-1A93-B47D-84E5FEE63C65}"/>
              </a:ext>
            </a:extLst>
          </p:cNvPr>
          <p:cNvGrpSpPr/>
          <p:nvPr/>
        </p:nvGrpSpPr>
        <p:grpSpPr>
          <a:xfrm>
            <a:off x="16565291" y="9104014"/>
            <a:ext cx="1722709" cy="1182986"/>
            <a:chOff x="0" y="0"/>
            <a:chExt cx="1463276" cy="1004833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41BC97EB-E7A1-0C49-C736-8868D112DB70}"/>
                </a:ext>
              </a:extLst>
            </p:cNvPr>
            <p:cNvSpPr/>
            <p:nvPr/>
          </p:nvSpPr>
          <p:spPr>
            <a:xfrm>
              <a:off x="0" y="0"/>
              <a:ext cx="1463276" cy="1004833"/>
            </a:xfrm>
            <a:custGeom>
              <a:avLst/>
              <a:gdLst/>
              <a:ahLst/>
              <a:cxnLst/>
              <a:rect l="l" t="t" r="r" b="b"/>
              <a:pathLst>
                <a:path w="1463276" h="1004833">
                  <a:moveTo>
                    <a:pt x="0" y="0"/>
                  </a:moveTo>
                  <a:lnTo>
                    <a:pt x="1463276" y="0"/>
                  </a:lnTo>
                  <a:lnTo>
                    <a:pt x="1463276" y="1004833"/>
                  </a:lnTo>
                  <a:lnTo>
                    <a:pt x="0" y="1004833"/>
                  </a:lnTo>
                  <a:close/>
                </a:path>
              </a:pathLst>
            </a:custGeom>
            <a:blipFill>
              <a:blip r:embed="rId3"/>
              <a:stretch>
                <a:fillRect l="-32" r="-32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18" name="Picture 2" descr="A group of people standing in a pile of rubble">
            <a:extLst>
              <a:ext uri="{FF2B5EF4-FFF2-40B4-BE49-F238E27FC236}">
                <a16:creationId xmlns:a16="http://schemas.microsoft.com/office/drawing/2014/main" id="{FB5B7849-B9A7-6080-2AEA-F5C65A39F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60" b="8303"/>
          <a:stretch>
            <a:fillRect/>
          </a:stretch>
        </p:blipFill>
        <p:spPr bwMode="auto">
          <a:xfrm>
            <a:off x="8395473" y="2329568"/>
            <a:ext cx="9823062" cy="55244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9">
            <a:extLst>
              <a:ext uri="{FF2B5EF4-FFF2-40B4-BE49-F238E27FC236}">
                <a16:creationId xmlns:a16="http://schemas.microsoft.com/office/drawing/2014/main" id="{95F394E8-4ECA-1092-905E-8D267B13C045}"/>
              </a:ext>
            </a:extLst>
          </p:cNvPr>
          <p:cNvSpPr txBox="1"/>
          <p:nvPr/>
        </p:nvSpPr>
        <p:spPr>
          <a:xfrm>
            <a:off x="15003182" y="3037740"/>
            <a:ext cx="2633844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</a:pPr>
            <a:r>
              <a:rPr lang="en-US" sz="5400" b="1" u="sng">
                <a:solidFill>
                  <a:schemeClr val="bg1"/>
                </a:solidFill>
                <a:latin typeface="Stencil" panose="040409050D0802020404" pitchFamily="82" charset="0"/>
                <a:ea typeface="Proxima Nova Condensed Bold"/>
                <a:cs typeface="KodchiangUPC" panose="020B0502040204020203" pitchFamily="18" charset="-34"/>
                <a:sym typeface="Proxima Nova Condensed Bold"/>
              </a:rPr>
              <a:t>Alone</a:t>
            </a:r>
            <a:r>
              <a:rPr lang="en-US" sz="6600" b="1" u="sng">
                <a:solidFill>
                  <a:schemeClr val="bg1"/>
                </a:solidFill>
                <a:latin typeface="Stencil" panose="040409050D0802020404" pitchFamily="82" charset="0"/>
                <a:ea typeface="Proxima Nova Condensed Bold"/>
                <a:cs typeface="KodchiangUPC" panose="020B0502040204020203" pitchFamily="18" charset="-34"/>
                <a:sym typeface="Proxima Nova Condensed Bold"/>
              </a:rPr>
              <a:t> </a:t>
            </a:r>
            <a:endParaRPr lang="en-US" sz="6600" u="sng">
              <a:solidFill>
                <a:schemeClr val="bg1"/>
              </a:solidFill>
              <a:latin typeface="Stencil" panose="040409050D0802020404" pitchFamily="82" charset="0"/>
              <a:ea typeface="Proxima Nova Condensed Bold"/>
              <a:cs typeface="KodchiangUPC" panose="020B0502040204020203" pitchFamily="18" charset="-34"/>
              <a:sym typeface="Proxima Nova Condensed Bold"/>
            </a:endParaRP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1A27FF72-FDBB-41B8-46F0-A362A88190CF}"/>
              </a:ext>
            </a:extLst>
          </p:cNvPr>
          <p:cNvSpPr/>
          <p:nvPr/>
        </p:nvSpPr>
        <p:spPr>
          <a:xfrm>
            <a:off x="14361634" y="3071706"/>
            <a:ext cx="845317" cy="315881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5892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29D5AD-3026-62CB-2F93-A015CB82E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DB6BF050-A2F3-4CA6-BE35-47E9B4AAC547}"/>
              </a:ext>
            </a:extLst>
          </p:cNvPr>
          <p:cNvGrpSpPr/>
          <p:nvPr/>
        </p:nvGrpSpPr>
        <p:grpSpPr>
          <a:xfrm rot="-5400000">
            <a:off x="-5014748" y="5014748"/>
            <a:ext cx="10287000" cy="257505"/>
            <a:chOff x="0" y="0"/>
            <a:chExt cx="2709333" cy="6782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1398F95-0FCB-6D32-A2D7-39FC8EC6A8E0}"/>
                </a:ext>
              </a:extLst>
            </p:cNvPr>
            <p:cNvSpPr/>
            <p:nvPr/>
          </p:nvSpPr>
          <p:spPr>
            <a:xfrm>
              <a:off x="0" y="0"/>
              <a:ext cx="2709333" cy="67820"/>
            </a:xfrm>
            <a:custGeom>
              <a:avLst/>
              <a:gdLst/>
              <a:ahLst/>
              <a:cxnLst/>
              <a:rect l="l" t="t" r="r" b="b"/>
              <a:pathLst>
                <a:path w="2709333" h="67820">
                  <a:moveTo>
                    <a:pt x="0" y="0"/>
                  </a:moveTo>
                  <a:lnTo>
                    <a:pt x="2709333" y="0"/>
                  </a:lnTo>
                  <a:lnTo>
                    <a:pt x="2709333" y="67820"/>
                  </a:lnTo>
                  <a:lnTo>
                    <a:pt x="0" y="67820"/>
                  </a:lnTo>
                  <a:close/>
                </a:path>
              </a:pathLst>
            </a:custGeom>
            <a:solidFill>
              <a:srgbClr val="F1080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8A4C14D7-9364-A6DA-D71D-D34A4C62CA2C}"/>
                </a:ext>
              </a:extLst>
            </p:cNvPr>
            <p:cNvSpPr txBox="1"/>
            <p:nvPr/>
          </p:nvSpPr>
          <p:spPr>
            <a:xfrm>
              <a:off x="0" y="-38100"/>
              <a:ext cx="2709333" cy="1059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3697BE4B-A7CE-429A-0C1C-595622816F6F}"/>
              </a:ext>
            </a:extLst>
          </p:cNvPr>
          <p:cNvSpPr txBox="1"/>
          <p:nvPr/>
        </p:nvSpPr>
        <p:spPr>
          <a:xfrm rot="5400000">
            <a:off x="8055820" y="705795"/>
            <a:ext cx="1525385" cy="1763702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marL="0" lvl="0" indent="0" algn="l">
              <a:lnSpc>
                <a:spcPts val="8499"/>
              </a:lnSpc>
              <a:spcBef>
                <a:spcPct val="0"/>
              </a:spcBef>
            </a:pPr>
            <a:endParaRPr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41D3F30D-0B53-61E5-796D-EB7504149C33}"/>
              </a:ext>
            </a:extLst>
          </p:cNvPr>
          <p:cNvGrpSpPr/>
          <p:nvPr/>
        </p:nvGrpSpPr>
        <p:grpSpPr>
          <a:xfrm>
            <a:off x="16565291" y="9104014"/>
            <a:ext cx="1722709" cy="1182986"/>
            <a:chOff x="0" y="0"/>
            <a:chExt cx="1463276" cy="1004833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FF19C84C-D3D6-72FB-181B-BCC15CC989CA}"/>
                </a:ext>
              </a:extLst>
            </p:cNvPr>
            <p:cNvSpPr/>
            <p:nvPr/>
          </p:nvSpPr>
          <p:spPr>
            <a:xfrm>
              <a:off x="0" y="0"/>
              <a:ext cx="1463276" cy="1004833"/>
            </a:xfrm>
            <a:custGeom>
              <a:avLst/>
              <a:gdLst/>
              <a:ahLst/>
              <a:cxnLst/>
              <a:rect l="l" t="t" r="r" b="b"/>
              <a:pathLst>
                <a:path w="1463276" h="1004833">
                  <a:moveTo>
                    <a:pt x="0" y="0"/>
                  </a:moveTo>
                  <a:lnTo>
                    <a:pt x="1463276" y="0"/>
                  </a:lnTo>
                  <a:lnTo>
                    <a:pt x="1463276" y="1004833"/>
                  </a:lnTo>
                  <a:lnTo>
                    <a:pt x="0" y="1004833"/>
                  </a:lnTo>
                  <a:close/>
                </a:path>
              </a:pathLst>
            </a:custGeom>
            <a:blipFill>
              <a:blip r:embed="rId3"/>
              <a:stretch>
                <a:fillRect l="-32" r="-32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9" name="TextBox 9">
            <a:extLst>
              <a:ext uri="{FF2B5EF4-FFF2-40B4-BE49-F238E27FC236}">
                <a16:creationId xmlns:a16="http://schemas.microsoft.com/office/drawing/2014/main" id="{2AE75CE2-A47B-7B0D-0CEF-EC63E21D017A}"/>
              </a:ext>
            </a:extLst>
          </p:cNvPr>
          <p:cNvSpPr txBox="1"/>
          <p:nvPr/>
        </p:nvSpPr>
        <p:spPr>
          <a:xfrm>
            <a:off x="15003182" y="3037740"/>
            <a:ext cx="2633844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</a:pPr>
            <a:r>
              <a:rPr lang="en-US" sz="5400" b="1" u="sng">
                <a:solidFill>
                  <a:schemeClr val="bg1"/>
                </a:solidFill>
                <a:latin typeface="Stencil" panose="040409050D0802020404" pitchFamily="82" charset="0"/>
                <a:ea typeface="Proxima Nova Condensed Bold"/>
                <a:cs typeface="KodchiangUPC" panose="020B0502040204020203" pitchFamily="18" charset="-34"/>
                <a:sym typeface="Proxima Nova Condensed Bold"/>
              </a:rPr>
              <a:t>Alone</a:t>
            </a:r>
            <a:r>
              <a:rPr lang="en-US" sz="6600" b="1" u="sng">
                <a:solidFill>
                  <a:schemeClr val="bg1"/>
                </a:solidFill>
                <a:latin typeface="Stencil" panose="040409050D0802020404" pitchFamily="82" charset="0"/>
                <a:ea typeface="Proxima Nova Condensed Bold"/>
                <a:cs typeface="KodchiangUPC" panose="020B0502040204020203" pitchFamily="18" charset="-34"/>
                <a:sym typeface="Proxima Nova Condensed Bold"/>
              </a:rPr>
              <a:t> </a:t>
            </a:r>
            <a:endParaRPr lang="en-US" sz="6600" u="sng">
              <a:solidFill>
                <a:schemeClr val="bg1"/>
              </a:solidFill>
              <a:latin typeface="Stencil" panose="040409050D0802020404" pitchFamily="82" charset="0"/>
              <a:ea typeface="Proxima Nova Condensed Bold"/>
              <a:cs typeface="KodchiangUPC" panose="020B0502040204020203" pitchFamily="18" charset="-34"/>
              <a:sym typeface="Proxima Nova Condensed Bold"/>
            </a:endParaRP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A0EFFF24-CEE1-42CA-783D-CF05DD0DB3EB}"/>
              </a:ext>
            </a:extLst>
          </p:cNvPr>
          <p:cNvSpPr/>
          <p:nvPr/>
        </p:nvSpPr>
        <p:spPr>
          <a:xfrm>
            <a:off x="14361634" y="3071706"/>
            <a:ext cx="845317" cy="315881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C20E639-A4AB-E99D-95EC-8DBCA9AF54DE}"/>
              </a:ext>
            </a:extLst>
          </p:cNvPr>
          <p:cNvSpPr txBox="1">
            <a:spLocks/>
          </p:cNvSpPr>
          <p:nvPr/>
        </p:nvSpPr>
        <p:spPr>
          <a:xfrm>
            <a:off x="410333" y="1105217"/>
            <a:ext cx="10373702" cy="9193440"/>
          </a:xfrm>
          <a:prstGeom prst="rect">
            <a:avLst/>
          </a:prstGeom>
        </p:spPr>
        <p:txBody>
          <a:bodyPr vert="horz" lIns="137160" tIns="68580" rIns="137160" bIns="6858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GB" altLang="fr-FR" sz="2700" b="1" dirty="0"/>
              <a:t>Lead PIs:</a:t>
            </a:r>
            <a:endParaRPr lang="en-GB" altLang="fr-FR" sz="2700" b="1" dirty="0">
              <a:ea typeface="Calibri"/>
              <a:cs typeface="Calibri"/>
            </a:endParaRP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GB" altLang="fr-FR" sz="2700" dirty="0"/>
              <a:t>Amrish Baidjoe (</a:t>
            </a:r>
            <a:r>
              <a:rPr lang="en-GB" altLang="fr-FR" sz="2700" dirty="0" err="1"/>
              <a:t>LuxOR</a:t>
            </a:r>
            <a:r>
              <a:rPr lang="en-GB" altLang="fr-FR" sz="2700" dirty="0"/>
              <a:t> Director): </a:t>
            </a:r>
            <a:r>
              <a:rPr lang="en-GB" altLang="fr-FR" sz="2700" b="1" u="sng" dirty="0"/>
              <a:t>contact focal point</a:t>
            </a:r>
            <a:endParaRPr lang="en-GB" altLang="fr-FR" sz="2700" dirty="0"/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GB" altLang="fr-FR" sz="2700" dirty="0"/>
              <a:t>Shazeer Majeed (Surgical Referent, OCB)</a:t>
            </a:r>
            <a:endParaRPr lang="en-GB" altLang="fr-FR" sz="2700" b="1" u="sng" dirty="0">
              <a:ea typeface="Calibri" panose="020F0502020204030204"/>
              <a:cs typeface="Calibri" panose="020F0502020204030204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endParaRPr lang="en-GB" altLang="fr-FR" sz="2700" b="1" u="sng" dirty="0">
              <a:ea typeface="Calibri" panose="020F0502020204030204"/>
              <a:cs typeface="Calibri" panose="020F0502020204030204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GB" altLang="fr-FR" sz="2700" b="1" dirty="0"/>
              <a:t>Lead Support OR:</a:t>
            </a:r>
            <a:endParaRPr lang="en-GB" altLang="fr-FR" sz="2700" b="1" dirty="0">
              <a:ea typeface="Calibri" panose="020F0502020204030204"/>
              <a:cs typeface="Calibri" panose="020F0502020204030204"/>
            </a:endParaRP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GB" sz="2700" dirty="0"/>
              <a:t>Sohaib S.S. Safi (</a:t>
            </a:r>
            <a:r>
              <a:rPr lang="en-GB" sz="2700" dirty="0" err="1"/>
              <a:t>LuxOR</a:t>
            </a:r>
            <a:r>
              <a:rPr lang="en-GB" sz="2700" dirty="0"/>
              <a:t> OR advisors, former Deputy Project Medical Referent, OCB-Gaza)</a:t>
            </a:r>
            <a:endParaRPr lang="en-GB" altLang="fr-FR" sz="2700" dirty="0"/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GB" altLang="fr-FR" sz="2700" dirty="0"/>
              <a:t>Laura Paris (</a:t>
            </a:r>
            <a:r>
              <a:rPr lang="en-GB" altLang="fr-FR" sz="2700" dirty="0" err="1"/>
              <a:t>LuxOR</a:t>
            </a:r>
            <a:r>
              <a:rPr lang="en-GB" altLang="fr-FR" sz="2700" dirty="0"/>
              <a:t>, consultant, former UNWRA)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GB" altLang="fr-FR" sz="2700" dirty="0"/>
              <a:t>Sylvia Lim (</a:t>
            </a:r>
            <a:r>
              <a:rPr lang="en-GB" altLang="fr-FR" sz="2700" dirty="0" err="1"/>
              <a:t>LuxOR</a:t>
            </a:r>
            <a:r>
              <a:rPr lang="en-GB" altLang="fr-FR" sz="2700" dirty="0"/>
              <a:t> OR Advisor, Epidemiology)</a:t>
            </a:r>
            <a:endParaRPr lang="en-GB" altLang="fr-FR" sz="2700" dirty="0">
              <a:ea typeface="Calibri"/>
              <a:cs typeface="Calibri"/>
            </a:endParaRP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GB" altLang="fr-FR" sz="2700" dirty="0"/>
              <a:t>Temmy Sunyoto (</a:t>
            </a:r>
            <a:r>
              <a:rPr lang="en-GB" altLang="fr-FR" sz="2700" dirty="0" err="1"/>
              <a:t>LuxOR</a:t>
            </a:r>
            <a:r>
              <a:rPr lang="en-GB" altLang="fr-FR" sz="2700" dirty="0"/>
              <a:t> OR, clinical)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GB" altLang="fr-FR" sz="2700" dirty="0">
                <a:ea typeface="Calibri"/>
                <a:cs typeface="Calibri"/>
              </a:rPr>
              <a:t>Innocent Nyaruhirira (</a:t>
            </a:r>
            <a:r>
              <a:rPr lang="en-GB" altLang="fr-FR" sz="2700" dirty="0" err="1">
                <a:ea typeface="Calibri"/>
                <a:cs typeface="Calibri"/>
              </a:rPr>
              <a:t>Orthopedic</a:t>
            </a:r>
            <a:r>
              <a:rPr lang="en-GB" altLang="fr-FR" sz="2700" dirty="0">
                <a:ea typeface="Calibri"/>
                <a:cs typeface="Calibri"/>
              </a:rPr>
              <a:t> Surgeon Referent, OCB)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endParaRPr lang="en-GB" altLang="fr-FR" sz="2700" b="1" dirty="0">
              <a:ea typeface="Calibri" panose="020F0502020204030204"/>
              <a:cs typeface="Calibri" panose="020F0502020204030204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GB" altLang="fr-FR" sz="2700" b="1" dirty="0"/>
              <a:t>Emergency Unit:</a:t>
            </a:r>
            <a:endParaRPr lang="en-GB" altLang="fr-FR" sz="2700" dirty="0">
              <a:ea typeface="Calibri"/>
              <a:cs typeface="Calibri"/>
            </a:endParaRP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GB" altLang="fr-FR" sz="2700" dirty="0"/>
              <a:t>Christopher Hook (Medical Responsible)</a:t>
            </a:r>
            <a:endParaRPr lang="en-GB" altLang="fr-FR" sz="2700" dirty="0">
              <a:ea typeface="Calibri"/>
              <a:cs typeface="Calibri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GB" altLang="fr-FR" sz="2700" dirty="0"/>
              <a:t>Medical project level:</a:t>
            </a:r>
            <a:endParaRPr lang="en-BE" sz="2700" dirty="0">
              <a:ea typeface="Calibri"/>
              <a:cs typeface="Calibri"/>
            </a:endParaRPr>
          </a:p>
          <a:p>
            <a:pPr marL="428625" indent="-428625">
              <a:spcBef>
                <a:spcPct val="0"/>
              </a:spcBef>
              <a:spcAft>
                <a:spcPct val="0"/>
              </a:spcAft>
            </a:pPr>
            <a:r>
              <a:rPr lang="en-GB" sz="2700" dirty="0"/>
              <a:t>Mohammed </a:t>
            </a:r>
            <a:r>
              <a:rPr lang="en-GB" sz="2700" dirty="0" err="1"/>
              <a:t>Sommad</a:t>
            </a:r>
            <a:r>
              <a:rPr lang="en-GB" sz="2700" dirty="0"/>
              <a:t> and his team; Gaza data team – Scanning </a:t>
            </a:r>
          </a:p>
          <a:p>
            <a:pPr marL="428625" indent="-428625">
              <a:spcBef>
                <a:spcPct val="0"/>
              </a:spcBef>
              <a:spcAft>
                <a:spcPct val="0"/>
              </a:spcAft>
            </a:pPr>
            <a:r>
              <a:rPr lang="en-GB" sz="2700" dirty="0"/>
              <a:t>Dr Ali, Dr Saber; Gaza Medical Doctors- Encoders</a:t>
            </a:r>
          </a:p>
          <a:p>
            <a:pPr marL="0" indent="0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GB" sz="2700" b="1" dirty="0">
                <a:ea typeface="Calibri"/>
                <a:cs typeface="Calibri"/>
              </a:rPr>
              <a:t>Support: 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GB" sz="2700" dirty="0">
                <a:ea typeface="Calibri"/>
                <a:cs typeface="Calibri"/>
              </a:rPr>
              <a:t>Intersectional Legal Department: Blandine Contamin, Alice Proby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GB" sz="2700" dirty="0">
                <a:ea typeface="Calibri"/>
                <a:cs typeface="Calibri"/>
              </a:rPr>
              <a:t>Patients data safety: Marie Mescam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GB" sz="2700" dirty="0">
                <a:ea typeface="Calibri"/>
                <a:cs typeface="Calibri"/>
              </a:rPr>
              <a:t>DPO officers, IT departments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GB" sz="2000" b="1" dirty="0">
                <a:ea typeface="Calibri"/>
                <a:cs typeface="Calibri"/>
              </a:rPr>
              <a:t>External Partners: Utrecht Medical University, Karolinska </a:t>
            </a:r>
            <a:r>
              <a:rPr lang="en-GB" sz="2000" b="1" dirty="0" err="1">
                <a:ea typeface="Calibri"/>
                <a:cs typeface="Calibri"/>
              </a:rPr>
              <a:t>Institut</a:t>
            </a:r>
            <a:endParaRPr lang="en-BE" sz="2000" b="1" dirty="0">
              <a:ea typeface="Calibri"/>
              <a:cs typeface="Calibri"/>
            </a:endParaRPr>
          </a:p>
          <a:p>
            <a:pPr lvl="2"/>
            <a:endParaRPr lang="en-BE" dirty="0"/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altLang="fr-FR" sz="3000" dirty="0"/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altLang="fr-FR" dirty="0"/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3000" dirty="0"/>
          </a:p>
          <a:p>
            <a:endParaRPr lang="fr-BE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5AF5B83-D137-A564-711D-EADECAC7146F}"/>
              </a:ext>
            </a:extLst>
          </p:cNvPr>
          <p:cNvSpPr txBox="1">
            <a:spLocks/>
          </p:cNvSpPr>
          <p:nvPr/>
        </p:nvSpPr>
        <p:spPr>
          <a:xfrm>
            <a:off x="-6437" y="-1779"/>
            <a:ext cx="18293508" cy="1106996"/>
          </a:xfrm>
          <a:prstGeom prst="rect">
            <a:avLst/>
          </a:prstGeom>
          <a:solidFill>
            <a:srgbClr val="C00000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4500" b="1" dirty="0">
                <a:solidFill>
                  <a:schemeClr val="bg1"/>
                </a:solidFill>
              </a:rPr>
              <a:t> </a:t>
            </a:r>
            <a:r>
              <a:rPr lang="fr-FR" sz="4500" b="1" dirty="0" err="1">
                <a:solidFill>
                  <a:schemeClr val="bg1"/>
                </a:solidFill>
              </a:rPr>
              <a:t>Primary</a:t>
            </a:r>
            <a:r>
              <a:rPr lang="fr-FR" sz="4500" b="1" dirty="0">
                <a:solidFill>
                  <a:schemeClr val="bg1"/>
                </a:solidFill>
              </a:rPr>
              <a:t> Project team</a:t>
            </a:r>
            <a:endParaRPr lang="fr-BE" sz="4500" dirty="0">
              <a:solidFill>
                <a:schemeClr val="bg1"/>
              </a:solidFill>
            </a:endParaRPr>
          </a:p>
        </p:txBody>
      </p:sp>
      <p:pic>
        <p:nvPicPr>
          <p:cNvPr id="11" name="Picture 10" descr="A group of children playing in a dirty area&#10;&#10;Description automatically generated">
            <a:extLst>
              <a:ext uri="{FF2B5EF4-FFF2-40B4-BE49-F238E27FC236}">
                <a16:creationId xmlns:a16="http://schemas.microsoft.com/office/drawing/2014/main" id="{D216430D-2E31-32B5-2A54-AA4C898F0DF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61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utou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838" t="2263" r="18725" b="-1697"/>
          <a:stretch>
            <a:fillRect/>
          </a:stretch>
        </p:blipFill>
        <p:spPr>
          <a:xfrm>
            <a:off x="11200804" y="-423"/>
            <a:ext cx="7081538" cy="10495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980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0e73e88-ec28-4baa-b6c0-bc9210992c81">
      <Terms xmlns="http://schemas.microsoft.com/office/infopath/2007/PartnerControls"/>
    </lcf76f155ced4ddcb4097134ff3c332f>
    <TaxCatchAll xmlns="20c1abfa-485b-41c9-a329-38772ca1fd48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71B85CE15D05A41B9ADFE827D8416BA" ma:contentTypeVersion="21" ma:contentTypeDescription="Create a new document." ma:contentTypeScope="" ma:versionID="2e2873156ee6248d2f85753f48610be8">
  <xsd:schema xmlns:xsd="http://www.w3.org/2001/XMLSchema" xmlns:xs="http://www.w3.org/2001/XMLSchema" xmlns:p="http://schemas.microsoft.com/office/2006/metadata/properties" xmlns:ns1="http://schemas.microsoft.com/sharepoint/v3" xmlns:ns2="d0e73e88-ec28-4baa-b6c0-bc9210992c81" xmlns:ns3="724997bc-3792-46da-8231-7d6cdca023c4" xmlns:ns4="20c1abfa-485b-41c9-a329-38772ca1fd48" targetNamespace="http://schemas.microsoft.com/office/2006/metadata/properties" ma:root="true" ma:fieldsID="16e90156e9d5bff506a20dfd5e13c896" ns1:_="" ns2:_="" ns3:_="" ns4:_="">
    <xsd:import namespace="http://schemas.microsoft.com/sharepoint/v3"/>
    <xsd:import namespace="d0e73e88-ec28-4baa-b6c0-bc9210992c81"/>
    <xsd:import namespace="724997bc-3792-46da-8231-7d6cdca023c4"/>
    <xsd:import namespace="20c1abfa-485b-41c9-a329-38772ca1fd4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e73e88-ec28-4baa-b6c0-bc9210992c8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3f8169e7-20d4-4f95-9450-953b2d8ea5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4997bc-3792-46da-8231-7d6cdca023c4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c1abfa-485b-41c9-a329-38772ca1fd48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98c43b9-cabb-4760-9d86-b267addeb84a}" ma:internalName="TaxCatchAll" ma:showField="CatchAllData" ma:web="724997bc-3792-46da-8231-7d6cdca023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AB205CE-FE02-44C0-A5AD-1ECB2B67E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6CEFFC8-7A83-45CC-99EC-45F6EA5B6FE6}">
  <ds:schemaRefs>
    <ds:schemaRef ds:uri="724997bc-3792-46da-8231-7d6cdca023c4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terms/"/>
    <ds:schemaRef ds:uri="20c1abfa-485b-41c9-a329-38772ca1fd48"/>
    <ds:schemaRef ds:uri="d0e73e88-ec28-4baa-b6c0-bc9210992c81"/>
    <ds:schemaRef ds:uri="http://purl.org/dc/dcmitype/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77EFBF1E-5F25-40A2-A94C-C5FAED4A3E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0e73e88-ec28-4baa-b6c0-bc9210992c81"/>
    <ds:schemaRef ds:uri="724997bc-3792-46da-8231-7d6cdca023c4"/>
    <ds:schemaRef ds:uri="20c1abfa-485b-41c9-a329-38772ca1fd4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660</Words>
  <Application>Microsoft Office PowerPoint</Application>
  <PresentationFormat>Custom</PresentationFormat>
  <Paragraphs>108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2026</dc:title>
  <cp:lastModifiedBy>Amrish Baidjoe</cp:lastModifiedBy>
  <cp:revision>2</cp:revision>
  <dcterms:created xsi:type="dcterms:W3CDTF">2006-08-16T00:00:00Z</dcterms:created>
  <dcterms:modified xsi:type="dcterms:W3CDTF">2026-09-09T12:03:50Z</dcterms:modified>
  <dc:identifier>DAHDEuMYBCM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0x010100671B85CE15D05A41B9ADFE827D8416BA</vt:lpwstr>
  </property>
  <property fmtid="{D5CDD505-2E9C-101B-9397-08002B2CF9AE}" pid="3" name="MediaServiceImageTags">
    <vt:lpwstr/>
  </property>
</Properties>
</file>