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9"/>
  </p:notesMasterIdLst>
  <p:sldIdLst>
    <p:sldId id="256" r:id="rId5"/>
    <p:sldId id="258" r:id="rId6"/>
    <p:sldId id="390" r:id="rId7"/>
    <p:sldId id="392" r:id="rId8"/>
    <p:sldId id="393" r:id="rId9"/>
    <p:sldId id="386" r:id="rId10"/>
    <p:sldId id="268" r:id="rId11"/>
    <p:sldId id="269" r:id="rId12"/>
    <p:sldId id="292" r:id="rId13"/>
    <p:sldId id="394" r:id="rId14"/>
    <p:sldId id="349" r:id="rId15"/>
    <p:sldId id="395" r:id="rId16"/>
    <p:sldId id="378" r:id="rId17"/>
    <p:sldId id="396" r:id="rId18"/>
    <p:sldId id="294" r:id="rId19"/>
    <p:sldId id="352" r:id="rId20"/>
    <p:sldId id="257" r:id="rId21"/>
    <p:sldId id="377" r:id="rId22"/>
    <p:sldId id="391" r:id="rId23"/>
    <p:sldId id="397" r:id="rId24"/>
    <p:sldId id="398" r:id="rId25"/>
    <p:sldId id="389" r:id="rId26"/>
    <p:sldId id="271" r:id="rId27"/>
    <p:sldId id="26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0C9AD5-C55B-FB66-35BC-E3BE97CBF75F}" v="9" dt="2026-05-15T16:09:41.724"/>
    <p1510:client id="{B4A9B4BD-5DC2-1846-8262-9CD993F21A5A}" v="1495" dt="2026-05-15T13:52:16.0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09"/>
    <p:restoredTop sz="94729"/>
  </p:normalViewPr>
  <p:slideViewPr>
    <p:cSldViewPr snapToGrid="0">
      <p:cViewPr varScale="1">
        <p:scale>
          <a:sx n="86" d="100"/>
          <a:sy n="86" d="100"/>
        </p:scale>
        <p:origin x="248" y="8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image" Target="../media/image2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74DDE0-01D8-4C85-A2C5-F50F303FED6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A8CA15-F7C4-4C06-B544-0856FF9DE278}">
      <dgm:prSet custT="1"/>
      <dgm:spPr/>
      <dgm:t>
        <a:bodyPr/>
        <a:lstStyle/>
        <a:p>
          <a:r>
            <a:rPr lang="en-GB" sz="2800" dirty="0"/>
            <a:t>Advanced HIV disease responsible for </a:t>
          </a:r>
          <a:r>
            <a:rPr lang="en-GB" sz="2800" b="1" dirty="0"/>
            <a:t>630,000 deaths annually</a:t>
          </a:r>
          <a:endParaRPr lang="en-US" sz="2800" dirty="0"/>
        </a:p>
      </dgm:t>
    </dgm:pt>
    <dgm:pt modelId="{CDB890B7-C600-498A-8840-B7C7896864D9}" type="parTrans" cxnId="{846A3F3F-CB86-4E07-BA31-5D4AEFCB33F3}">
      <dgm:prSet/>
      <dgm:spPr/>
      <dgm:t>
        <a:bodyPr/>
        <a:lstStyle/>
        <a:p>
          <a:endParaRPr lang="en-US"/>
        </a:p>
      </dgm:t>
    </dgm:pt>
    <dgm:pt modelId="{64E23342-EEF2-48AB-9669-7194756EE39D}" type="sibTrans" cxnId="{846A3F3F-CB86-4E07-BA31-5D4AEFCB33F3}">
      <dgm:prSet/>
      <dgm:spPr/>
      <dgm:t>
        <a:bodyPr/>
        <a:lstStyle/>
        <a:p>
          <a:endParaRPr lang="en-US"/>
        </a:p>
      </dgm:t>
    </dgm:pt>
    <dgm:pt modelId="{C441C200-C787-40A5-97D6-C1F0C5D1E67F}">
      <dgm:prSet custT="1"/>
      <dgm:spPr/>
      <dgm:t>
        <a:bodyPr/>
        <a:lstStyle/>
        <a:p>
          <a:r>
            <a:rPr lang="en-GB" sz="2800" b="1" dirty="0"/>
            <a:t>Cryptococcal meningitis</a:t>
          </a:r>
          <a:r>
            <a:rPr lang="en-GB" sz="2800" dirty="0"/>
            <a:t>: 2</a:t>
          </a:r>
          <a:r>
            <a:rPr lang="en-GB" sz="2800" baseline="30000" dirty="0"/>
            <a:t>nd</a:t>
          </a:r>
          <a:r>
            <a:rPr lang="en-GB" sz="2800" dirty="0"/>
            <a:t> largest contributor to AIDS-related deaths after tuberculosis</a:t>
          </a:r>
          <a:endParaRPr lang="en-US" sz="2800" dirty="0"/>
        </a:p>
      </dgm:t>
    </dgm:pt>
    <dgm:pt modelId="{F4901948-255C-4BFD-AAD7-AA9EF931C11F}" type="parTrans" cxnId="{764C13CD-03EB-4537-B020-1D3AADAEDC8E}">
      <dgm:prSet/>
      <dgm:spPr/>
      <dgm:t>
        <a:bodyPr/>
        <a:lstStyle/>
        <a:p>
          <a:endParaRPr lang="en-US"/>
        </a:p>
      </dgm:t>
    </dgm:pt>
    <dgm:pt modelId="{CE58DC1D-A738-4F14-A723-08EE947548E7}" type="sibTrans" cxnId="{764C13CD-03EB-4537-B020-1D3AADAEDC8E}">
      <dgm:prSet/>
      <dgm:spPr/>
      <dgm:t>
        <a:bodyPr/>
        <a:lstStyle/>
        <a:p>
          <a:endParaRPr lang="en-US"/>
        </a:p>
      </dgm:t>
    </dgm:pt>
    <dgm:pt modelId="{135181FF-77F7-4622-8679-E7B81A495F62}">
      <dgm:prSet custT="1"/>
      <dgm:spPr/>
      <dgm:t>
        <a:bodyPr/>
        <a:lstStyle/>
        <a:p>
          <a:r>
            <a:rPr lang="en-GB" sz="2800" b="0" dirty="0"/>
            <a:t>Standard of care previously was a </a:t>
          </a:r>
          <a:r>
            <a:rPr lang="en-GB" sz="2800" b="1" dirty="0"/>
            <a:t>minimum of 7 days </a:t>
          </a:r>
          <a:r>
            <a:rPr lang="en-GB" sz="2800" b="0" dirty="0"/>
            <a:t>intravenous antifungal treatment </a:t>
          </a:r>
          <a:endParaRPr lang="en-US" sz="2800" b="0" dirty="0"/>
        </a:p>
      </dgm:t>
    </dgm:pt>
    <dgm:pt modelId="{B3F9B772-5E78-4A4C-8E98-BB61C5CB1633}" type="parTrans" cxnId="{BD424373-0292-40B0-A65C-DB2C2B6C0CCA}">
      <dgm:prSet/>
      <dgm:spPr/>
      <dgm:t>
        <a:bodyPr/>
        <a:lstStyle/>
        <a:p>
          <a:endParaRPr lang="en-US"/>
        </a:p>
      </dgm:t>
    </dgm:pt>
    <dgm:pt modelId="{A5B593B4-FB72-4C6C-A3D8-8E34FEF48DAA}" type="sibTrans" cxnId="{BD424373-0292-40B0-A65C-DB2C2B6C0CCA}">
      <dgm:prSet/>
      <dgm:spPr/>
      <dgm:t>
        <a:bodyPr/>
        <a:lstStyle/>
        <a:p>
          <a:endParaRPr lang="en-US"/>
        </a:p>
      </dgm:t>
    </dgm:pt>
    <dgm:pt modelId="{8BE81EFE-9518-EB47-AD70-EE59F4BBC310}" type="pres">
      <dgm:prSet presAssocID="{1274DDE0-01D8-4C85-A2C5-F50F303FED60}" presName="vert0" presStyleCnt="0">
        <dgm:presLayoutVars>
          <dgm:dir/>
          <dgm:animOne val="branch"/>
          <dgm:animLvl val="lvl"/>
        </dgm:presLayoutVars>
      </dgm:prSet>
      <dgm:spPr/>
    </dgm:pt>
    <dgm:pt modelId="{147EF2E8-0EFB-8942-8F61-00299109DD4A}" type="pres">
      <dgm:prSet presAssocID="{68A8CA15-F7C4-4C06-B544-0856FF9DE278}" presName="thickLine" presStyleLbl="alignNode1" presStyleIdx="0" presStyleCnt="3"/>
      <dgm:spPr/>
    </dgm:pt>
    <dgm:pt modelId="{E868E396-0BCD-EC4D-B941-0C6F7A587D8D}" type="pres">
      <dgm:prSet presAssocID="{68A8CA15-F7C4-4C06-B544-0856FF9DE278}" presName="horz1" presStyleCnt="0"/>
      <dgm:spPr/>
    </dgm:pt>
    <dgm:pt modelId="{6DD6809D-A877-1648-B79F-86D7D9E4AE7A}" type="pres">
      <dgm:prSet presAssocID="{68A8CA15-F7C4-4C06-B544-0856FF9DE278}" presName="tx1" presStyleLbl="revTx" presStyleIdx="0" presStyleCnt="3"/>
      <dgm:spPr/>
    </dgm:pt>
    <dgm:pt modelId="{274A3225-5F81-6040-8584-5AEA957ADA8B}" type="pres">
      <dgm:prSet presAssocID="{68A8CA15-F7C4-4C06-B544-0856FF9DE278}" presName="vert1" presStyleCnt="0"/>
      <dgm:spPr/>
    </dgm:pt>
    <dgm:pt modelId="{D1AA3683-E4F3-A741-90CE-B12208090EB2}" type="pres">
      <dgm:prSet presAssocID="{C441C200-C787-40A5-97D6-C1F0C5D1E67F}" presName="thickLine" presStyleLbl="alignNode1" presStyleIdx="1" presStyleCnt="3"/>
      <dgm:spPr/>
    </dgm:pt>
    <dgm:pt modelId="{B780B757-6923-C945-96DA-56EF5F8F7225}" type="pres">
      <dgm:prSet presAssocID="{C441C200-C787-40A5-97D6-C1F0C5D1E67F}" presName="horz1" presStyleCnt="0"/>
      <dgm:spPr/>
    </dgm:pt>
    <dgm:pt modelId="{71BD23FB-5AB1-0E4A-A024-8D7DA490200F}" type="pres">
      <dgm:prSet presAssocID="{C441C200-C787-40A5-97D6-C1F0C5D1E67F}" presName="tx1" presStyleLbl="revTx" presStyleIdx="1" presStyleCnt="3"/>
      <dgm:spPr/>
    </dgm:pt>
    <dgm:pt modelId="{E24B774F-C29B-584B-8F27-4CF5C2D12C78}" type="pres">
      <dgm:prSet presAssocID="{C441C200-C787-40A5-97D6-C1F0C5D1E67F}" presName="vert1" presStyleCnt="0"/>
      <dgm:spPr/>
    </dgm:pt>
    <dgm:pt modelId="{42C090CA-8488-2D4F-8A2E-1E49A5A01B26}" type="pres">
      <dgm:prSet presAssocID="{135181FF-77F7-4622-8679-E7B81A495F62}" presName="thickLine" presStyleLbl="alignNode1" presStyleIdx="2" presStyleCnt="3"/>
      <dgm:spPr/>
    </dgm:pt>
    <dgm:pt modelId="{33B97A6E-7258-D24C-A0FB-7503D808739D}" type="pres">
      <dgm:prSet presAssocID="{135181FF-77F7-4622-8679-E7B81A495F62}" presName="horz1" presStyleCnt="0"/>
      <dgm:spPr/>
    </dgm:pt>
    <dgm:pt modelId="{6C1F4402-F6BC-0940-9A28-AD158B9D551F}" type="pres">
      <dgm:prSet presAssocID="{135181FF-77F7-4622-8679-E7B81A495F62}" presName="tx1" presStyleLbl="revTx" presStyleIdx="2" presStyleCnt="3"/>
      <dgm:spPr/>
    </dgm:pt>
    <dgm:pt modelId="{88AC67C0-6398-7547-8EC9-E9EC0872CF12}" type="pres">
      <dgm:prSet presAssocID="{135181FF-77F7-4622-8679-E7B81A495F62}" presName="vert1" presStyleCnt="0"/>
      <dgm:spPr/>
    </dgm:pt>
  </dgm:ptLst>
  <dgm:cxnLst>
    <dgm:cxn modelId="{D396291E-CE40-1849-AC31-9D6A38630100}" type="presOf" srcId="{C441C200-C787-40A5-97D6-C1F0C5D1E67F}" destId="{71BD23FB-5AB1-0E4A-A024-8D7DA490200F}" srcOrd="0" destOrd="0" presId="urn:microsoft.com/office/officeart/2008/layout/LinedList"/>
    <dgm:cxn modelId="{F822C925-5BEC-614D-99EC-A3F455A4C924}" type="presOf" srcId="{135181FF-77F7-4622-8679-E7B81A495F62}" destId="{6C1F4402-F6BC-0940-9A28-AD158B9D551F}" srcOrd="0" destOrd="0" presId="urn:microsoft.com/office/officeart/2008/layout/LinedList"/>
    <dgm:cxn modelId="{846A3F3F-CB86-4E07-BA31-5D4AEFCB33F3}" srcId="{1274DDE0-01D8-4C85-A2C5-F50F303FED60}" destId="{68A8CA15-F7C4-4C06-B544-0856FF9DE278}" srcOrd="0" destOrd="0" parTransId="{CDB890B7-C600-498A-8840-B7C7896864D9}" sibTransId="{64E23342-EEF2-48AB-9669-7194756EE39D}"/>
    <dgm:cxn modelId="{BD424373-0292-40B0-A65C-DB2C2B6C0CCA}" srcId="{1274DDE0-01D8-4C85-A2C5-F50F303FED60}" destId="{135181FF-77F7-4622-8679-E7B81A495F62}" srcOrd="2" destOrd="0" parTransId="{B3F9B772-5E78-4A4C-8E98-BB61C5CB1633}" sibTransId="{A5B593B4-FB72-4C6C-A3D8-8E34FEF48DAA}"/>
    <dgm:cxn modelId="{EA6A1675-57A3-1243-A763-F931A68EB4FF}" type="presOf" srcId="{68A8CA15-F7C4-4C06-B544-0856FF9DE278}" destId="{6DD6809D-A877-1648-B79F-86D7D9E4AE7A}" srcOrd="0" destOrd="0" presId="urn:microsoft.com/office/officeart/2008/layout/LinedList"/>
    <dgm:cxn modelId="{039EE9AC-3B6C-244D-BBC9-DB63AEB34EF8}" type="presOf" srcId="{1274DDE0-01D8-4C85-A2C5-F50F303FED60}" destId="{8BE81EFE-9518-EB47-AD70-EE59F4BBC310}" srcOrd="0" destOrd="0" presId="urn:microsoft.com/office/officeart/2008/layout/LinedList"/>
    <dgm:cxn modelId="{764C13CD-03EB-4537-B020-1D3AADAEDC8E}" srcId="{1274DDE0-01D8-4C85-A2C5-F50F303FED60}" destId="{C441C200-C787-40A5-97D6-C1F0C5D1E67F}" srcOrd="1" destOrd="0" parTransId="{F4901948-255C-4BFD-AAD7-AA9EF931C11F}" sibTransId="{CE58DC1D-A738-4F14-A723-08EE947548E7}"/>
    <dgm:cxn modelId="{84E9EAC1-DCCC-1F4A-924B-2E41C54DF201}" type="presParOf" srcId="{8BE81EFE-9518-EB47-AD70-EE59F4BBC310}" destId="{147EF2E8-0EFB-8942-8F61-00299109DD4A}" srcOrd="0" destOrd="0" presId="urn:microsoft.com/office/officeart/2008/layout/LinedList"/>
    <dgm:cxn modelId="{2CAF63C3-7FFC-DB43-A3D8-5BBD09901786}" type="presParOf" srcId="{8BE81EFE-9518-EB47-AD70-EE59F4BBC310}" destId="{E868E396-0BCD-EC4D-B941-0C6F7A587D8D}" srcOrd="1" destOrd="0" presId="urn:microsoft.com/office/officeart/2008/layout/LinedList"/>
    <dgm:cxn modelId="{0C2F188C-9BE7-9F47-BC00-3B6EDB686AA5}" type="presParOf" srcId="{E868E396-0BCD-EC4D-B941-0C6F7A587D8D}" destId="{6DD6809D-A877-1648-B79F-86D7D9E4AE7A}" srcOrd="0" destOrd="0" presId="urn:microsoft.com/office/officeart/2008/layout/LinedList"/>
    <dgm:cxn modelId="{C0FA9397-C043-7F4B-9472-FAC5ABF000CC}" type="presParOf" srcId="{E868E396-0BCD-EC4D-B941-0C6F7A587D8D}" destId="{274A3225-5F81-6040-8584-5AEA957ADA8B}" srcOrd="1" destOrd="0" presId="urn:microsoft.com/office/officeart/2008/layout/LinedList"/>
    <dgm:cxn modelId="{DD5E4E72-B70B-2449-95E0-0EE799C0D687}" type="presParOf" srcId="{8BE81EFE-9518-EB47-AD70-EE59F4BBC310}" destId="{D1AA3683-E4F3-A741-90CE-B12208090EB2}" srcOrd="2" destOrd="0" presId="urn:microsoft.com/office/officeart/2008/layout/LinedList"/>
    <dgm:cxn modelId="{47BE7A51-1D22-CC4F-8697-E1225514AF99}" type="presParOf" srcId="{8BE81EFE-9518-EB47-AD70-EE59F4BBC310}" destId="{B780B757-6923-C945-96DA-56EF5F8F7225}" srcOrd="3" destOrd="0" presId="urn:microsoft.com/office/officeart/2008/layout/LinedList"/>
    <dgm:cxn modelId="{AAC65B89-1E66-AB45-9BDC-326455231293}" type="presParOf" srcId="{B780B757-6923-C945-96DA-56EF5F8F7225}" destId="{71BD23FB-5AB1-0E4A-A024-8D7DA490200F}" srcOrd="0" destOrd="0" presId="urn:microsoft.com/office/officeart/2008/layout/LinedList"/>
    <dgm:cxn modelId="{40E35214-82EC-5849-94AB-D81F443DB6C9}" type="presParOf" srcId="{B780B757-6923-C945-96DA-56EF5F8F7225}" destId="{E24B774F-C29B-584B-8F27-4CF5C2D12C78}" srcOrd="1" destOrd="0" presId="urn:microsoft.com/office/officeart/2008/layout/LinedList"/>
    <dgm:cxn modelId="{F37DFDFE-A28C-2C40-B6BD-6AE2FEE2883C}" type="presParOf" srcId="{8BE81EFE-9518-EB47-AD70-EE59F4BBC310}" destId="{42C090CA-8488-2D4F-8A2E-1E49A5A01B26}" srcOrd="4" destOrd="0" presId="urn:microsoft.com/office/officeart/2008/layout/LinedList"/>
    <dgm:cxn modelId="{BF1455FF-04FD-E041-BD4E-BFF1A63697F6}" type="presParOf" srcId="{8BE81EFE-9518-EB47-AD70-EE59F4BBC310}" destId="{33B97A6E-7258-D24C-A0FB-7503D808739D}" srcOrd="5" destOrd="0" presId="urn:microsoft.com/office/officeart/2008/layout/LinedList"/>
    <dgm:cxn modelId="{BE365377-7C84-544E-858E-B876F5484C2F}" type="presParOf" srcId="{33B97A6E-7258-D24C-A0FB-7503D808739D}" destId="{6C1F4402-F6BC-0940-9A28-AD158B9D551F}" srcOrd="0" destOrd="0" presId="urn:microsoft.com/office/officeart/2008/layout/LinedList"/>
    <dgm:cxn modelId="{A296B831-E6AA-E343-9A2E-08EA8FCB2CDA}" type="presParOf" srcId="{33B97A6E-7258-D24C-A0FB-7503D808739D}" destId="{88AC67C0-6398-7547-8EC9-E9EC0872CF1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89B3BA-EEA1-4B63-A391-06626C58896E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CCACC7A-1825-4EEA-B376-0CFEF8E04B91}">
      <dgm:prSet/>
      <dgm:spPr/>
      <dgm:t>
        <a:bodyPr/>
        <a:lstStyle/>
        <a:p>
          <a:r>
            <a:rPr lang="en-US" dirty="0"/>
            <a:t>Primary Outcomes (aligned with previous RCT outcomes) </a:t>
          </a:r>
        </a:p>
      </dgm:t>
    </dgm:pt>
    <dgm:pt modelId="{910C9ADC-58FE-45CA-B030-925F4502636F}" type="parTrans" cxnId="{0D513902-BA86-4325-9782-FC4E1C0F0820}">
      <dgm:prSet/>
      <dgm:spPr/>
      <dgm:t>
        <a:bodyPr/>
        <a:lstStyle/>
        <a:p>
          <a:endParaRPr lang="en-US"/>
        </a:p>
      </dgm:t>
    </dgm:pt>
    <dgm:pt modelId="{ECA50F49-830E-474B-A412-B18A370AE8B0}" type="sibTrans" cxnId="{0D513902-BA86-4325-9782-FC4E1C0F0820}">
      <dgm:prSet/>
      <dgm:spPr/>
      <dgm:t>
        <a:bodyPr/>
        <a:lstStyle/>
        <a:p>
          <a:endParaRPr lang="en-US"/>
        </a:p>
      </dgm:t>
    </dgm:pt>
    <dgm:pt modelId="{6CE2CC3C-69BE-4E23-A197-C1691AC678EA}">
      <dgm:prSet/>
      <dgm:spPr/>
      <dgm:t>
        <a:bodyPr/>
        <a:lstStyle/>
        <a:p>
          <a:r>
            <a:rPr lang="en-US" dirty="0"/>
            <a:t>Mortality at 2- &amp; 10-weeks from start of induction therapy for Cryptococcal Meningitis</a:t>
          </a:r>
        </a:p>
      </dgm:t>
    </dgm:pt>
    <dgm:pt modelId="{937B638A-0021-4A00-B0A9-D2F2531FA16E}" type="parTrans" cxnId="{0F22F1A8-1F0A-4E4C-8F41-BFCD162181FF}">
      <dgm:prSet/>
      <dgm:spPr/>
      <dgm:t>
        <a:bodyPr/>
        <a:lstStyle/>
        <a:p>
          <a:endParaRPr lang="en-US"/>
        </a:p>
      </dgm:t>
    </dgm:pt>
    <dgm:pt modelId="{53257014-820A-4C3E-B5F4-BB764E654BD6}" type="sibTrans" cxnId="{0F22F1A8-1F0A-4E4C-8F41-BFCD162181FF}">
      <dgm:prSet/>
      <dgm:spPr/>
      <dgm:t>
        <a:bodyPr/>
        <a:lstStyle/>
        <a:p>
          <a:endParaRPr lang="en-US"/>
        </a:p>
      </dgm:t>
    </dgm:pt>
    <dgm:pt modelId="{5D2684C4-7A9F-4DBC-87BB-B34218E77056}">
      <dgm:prSet/>
      <dgm:spPr/>
      <dgm:t>
        <a:bodyPr/>
        <a:lstStyle/>
        <a:p>
          <a:r>
            <a:rPr lang="en-US"/>
            <a:t>Secondary outcomes</a:t>
          </a:r>
        </a:p>
      </dgm:t>
    </dgm:pt>
    <dgm:pt modelId="{DEF9B5B5-A15C-46C5-B49F-82171BFA1E4A}" type="parTrans" cxnId="{7A678D60-C75D-4327-93AF-A214A81E36E2}">
      <dgm:prSet/>
      <dgm:spPr/>
      <dgm:t>
        <a:bodyPr/>
        <a:lstStyle/>
        <a:p>
          <a:endParaRPr lang="en-US"/>
        </a:p>
      </dgm:t>
    </dgm:pt>
    <dgm:pt modelId="{F7EFBA64-7EB9-46A2-8DEB-827FD0EA6679}" type="sibTrans" cxnId="{7A678D60-C75D-4327-93AF-A214A81E36E2}">
      <dgm:prSet/>
      <dgm:spPr/>
      <dgm:t>
        <a:bodyPr/>
        <a:lstStyle/>
        <a:p>
          <a:endParaRPr lang="en-US"/>
        </a:p>
      </dgm:t>
    </dgm:pt>
    <dgm:pt modelId="{6537184F-651A-48D2-93B2-DDDFE7A7F200}">
      <dgm:prSet/>
      <dgm:spPr/>
      <dgm:t>
        <a:bodyPr/>
        <a:lstStyle/>
        <a:p>
          <a:r>
            <a:rPr lang="en-US" dirty="0"/>
            <a:t>Adherence to </a:t>
          </a:r>
          <a:r>
            <a:rPr lang="en-US" dirty="0">
              <a:latin typeface="Aptos Display" panose="02110004020202020204"/>
            </a:rPr>
            <a:t>optimised</a:t>
          </a:r>
          <a:r>
            <a:rPr lang="en-US" dirty="0"/>
            <a:t> care package (Intracranial pressure management, toxicity surveillance, time to diagnosis and treatment)</a:t>
          </a:r>
        </a:p>
      </dgm:t>
    </dgm:pt>
    <dgm:pt modelId="{30E1FC6C-6280-44BF-9F93-EC7D06F89A56}" type="parTrans" cxnId="{C5676AF0-1BF8-4D1D-B8EA-26B0C907609C}">
      <dgm:prSet/>
      <dgm:spPr/>
      <dgm:t>
        <a:bodyPr/>
        <a:lstStyle/>
        <a:p>
          <a:endParaRPr lang="en-US"/>
        </a:p>
      </dgm:t>
    </dgm:pt>
    <dgm:pt modelId="{99CCB2A6-FBCD-4EB6-9333-60828798F32B}" type="sibTrans" cxnId="{C5676AF0-1BF8-4D1D-B8EA-26B0C907609C}">
      <dgm:prSet/>
      <dgm:spPr/>
      <dgm:t>
        <a:bodyPr/>
        <a:lstStyle/>
        <a:p>
          <a:endParaRPr lang="en-US"/>
        </a:p>
      </dgm:t>
    </dgm:pt>
    <dgm:pt modelId="{114A1FA8-9009-482D-B6F0-CBD8208F55EF}">
      <dgm:prSet/>
      <dgm:spPr/>
      <dgm:t>
        <a:bodyPr/>
        <a:lstStyle/>
        <a:p>
          <a:r>
            <a:rPr lang="en-US" dirty="0"/>
            <a:t>Proportion of deaths after hospital discharge</a:t>
          </a:r>
        </a:p>
      </dgm:t>
    </dgm:pt>
    <dgm:pt modelId="{1755215C-D474-4114-B4AD-C3BFAFD9785C}" type="parTrans" cxnId="{A3A2F036-3516-42EC-8871-8DA851AFAF53}">
      <dgm:prSet/>
      <dgm:spPr/>
      <dgm:t>
        <a:bodyPr/>
        <a:lstStyle/>
        <a:p>
          <a:endParaRPr lang="en-US"/>
        </a:p>
      </dgm:t>
    </dgm:pt>
    <dgm:pt modelId="{9C1325CF-7277-462A-AA46-1A7E67FD1D5A}" type="sibTrans" cxnId="{A3A2F036-3516-42EC-8871-8DA851AFAF53}">
      <dgm:prSet/>
      <dgm:spPr/>
      <dgm:t>
        <a:bodyPr/>
        <a:lstStyle/>
        <a:p>
          <a:endParaRPr lang="en-US"/>
        </a:p>
      </dgm:t>
    </dgm:pt>
    <dgm:pt modelId="{0D63B5F3-B16B-4EDB-A896-B8D8C0243B72}">
      <dgm:prSet/>
      <dgm:spPr/>
      <dgm:t>
        <a:bodyPr/>
        <a:lstStyle/>
        <a:p>
          <a:r>
            <a:rPr lang="en-US" dirty="0"/>
            <a:t>Length of hospital stay among patients that survived to discharge </a:t>
          </a:r>
        </a:p>
      </dgm:t>
    </dgm:pt>
    <dgm:pt modelId="{4122BF0B-FA3C-4199-926D-2B8D35539D8C}" type="parTrans" cxnId="{407354F1-0E0C-4BC7-8E85-6902E0492ED2}">
      <dgm:prSet/>
      <dgm:spPr/>
      <dgm:t>
        <a:bodyPr/>
        <a:lstStyle/>
        <a:p>
          <a:endParaRPr lang="en-US"/>
        </a:p>
      </dgm:t>
    </dgm:pt>
    <dgm:pt modelId="{44325A26-BBD3-46C4-89BF-951C8D60ED0F}" type="sibTrans" cxnId="{407354F1-0E0C-4BC7-8E85-6902E0492ED2}">
      <dgm:prSet/>
      <dgm:spPr/>
      <dgm:t>
        <a:bodyPr/>
        <a:lstStyle/>
        <a:p>
          <a:endParaRPr lang="en-US"/>
        </a:p>
      </dgm:t>
    </dgm:pt>
    <dgm:pt modelId="{AA447BD5-1452-49AA-9818-9BB171EB1920}">
      <dgm:prSet/>
      <dgm:spPr/>
      <dgm:t>
        <a:bodyPr/>
        <a:lstStyle/>
        <a:p>
          <a:r>
            <a:rPr lang="en-US" dirty="0"/>
            <a:t>Frequency of adverse events (Serious Adverse Events grade III vs IV)</a:t>
          </a:r>
        </a:p>
      </dgm:t>
    </dgm:pt>
    <dgm:pt modelId="{59F6CF14-4F21-4FAE-958A-3BCF7903F360}" type="parTrans" cxnId="{C81EBC4B-2622-429C-895A-C79B04DA9CB3}">
      <dgm:prSet/>
      <dgm:spPr/>
      <dgm:t>
        <a:bodyPr/>
        <a:lstStyle/>
        <a:p>
          <a:endParaRPr lang="en-US"/>
        </a:p>
      </dgm:t>
    </dgm:pt>
    <dgm:pt modelId="{8C6DE56C-D352-4984-8C50-AB111A853887}" type="sibTrans" cxnId="{C81EBC4B-2622-429C-895A-C79B04DA9CB3}">
      <dgm:prSet/>
      <dgm:spPr/>
      <dgm:t>
        <a:bodyPr/>
        <a:lstStyle/>
        <a:p>
          <a:endParaRPr lang="en-US"/>
        </a:p>
      </dgm:t>
    </dgm:pt>
    <dgm:pt modelId="{ADC213F0-E177-E34B-A2A2-885FE5426C7A}" type="pres">
      <dgm:prSet presAssocID="{2189B3BA-EEA1-4B63-A391-06626C58896E}" presName="linear" presStyleCnt="0">
        <dgm:presLayoutVars>
          <dgm:dir/>
          <dgm:animLvl val="lvl"/>
          <dgm:resizeHandles val="exact"/>
        </dgm:presLayoutVars>
      </dgm:prSet>
      <dgm:spPr/>
    </dgm:pt>
    <dgm:pt modelId="{82EC7830-E464-6C4D-8B3A-F9D1CF3B3221}" type="pres">
      <dgm:prSet presAssocID="{5CCACC7A-1825-4EEA-B376-0CFEF8E04B91}" presName="parentLin" presStyleCnt="0"/>
      <dgm:spPr/>
    </dgm:pt>
    <dgm:pt modelId="{C3A3CFE7-F64E-3645-AEA5-F0582F721182}" type="pres">
      <dgm:prSet presAssocID="{5CCACC7A-1825-4EEA-B376-0CFEF8E04B91}" presName="parentLeftMargin" presStyleLbl="node1" presStyleIdx="0" presStyleCnt="2"/>
      <dgm:spPr/>
    </dgm:pt>
    <dgm:pt modelId="{69F03F37-DA0A-6843-B0AF-795935D917F5}" type="pres">
      <dgm:prSet presAssocID="{5CCACC7A-1825-4EEA-B376-0CFEF8E04B9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5652544-60CE-CF4F-8DDF-75F79E4A8A48}" type="pres">
      <dgm:prSet presAssocID="{5CCACC7A-1825-4EEA-B376-0CFEF8E04B91}" presName="negativeSpace" presStyleCnt="0"/>
      <dgm:spPr/>
    </dgm:pt>
    <dgm:pt modelId="{101F6E63-BA71-BC49-9B44-F18A3DB16796}" type="pres">
      <dgm:prSet presAssocID="{5CCACC7A-1825-4EEA-B376-0CFEF8E04B91}" presName="childText" presStyleLbl="conFgAcc1" presStyleIdx="0" presStyleCnt="2">
        <dgm:presLayoutVars>
          <dgm:bulletEnabled val="1"/>
        </dgm:presLayoutVars>
      </dgm:prSet>
      <dgm:spPr/>
    </dgm:pt>
    <dgm:pt modelId="{4E4B8868-A170-B341-95FA-4AF87B0F9D8C}" type="pres">
      <dgm:prSet presAssocID="{ECA50F49-830E-474B-A412-B18A370AE8B0}" presName="spaceBetweenRectangles" presStyleCnt="0"/>
      <dgm:spPr/>
    </dgm:pt>
    <dgm:pt modelId="{C8D8322C-7F7B-5047-BAC2-35FB08C704BC}" type="pres">
      <dgm:prSet presAssocID="{5D2684C4-7A9F-4DBC-87BB-B34218E77056}" presName="parentLin" presStyleCnt="0"/>
      <dgm:spPr/>
    </dgm:pt>
    <dgm:pt modelId="{98D4C473-F6DC-FD43-89E9-46998E7FB515}" type="pres">
      <dgm:prSet presAssocID="{5D2684C4-7A9F-4DBC-87BB-B34218E77056}" presName="parentLeftMargin" presStyleLbl="node1" presStyleIdx="0" presStyleCnt="2"/>
      <dgm:spPr/>
    </dgm:pt>
    <dgm:pt modelId="{F9548C19-2C02-FC4F-8997-2EA38BF32558}" type="pres">
      <dgm:prSet presAssocID="{5D2684C4-7A9F-4DBC-87BB-B34218E7705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4AB3DCA-6CB7-E641-85E3-0ABF6A919811}" type="pres">
      <dgm:prSet presAssocID="{5D2684C4-7A9F-4DBC-87BB-B34218E77056}" presName="negativeSpace" presStyleCnt="0"/>
      <dgm:spPr/>
    </dgm:pt>
    <dgm:pt modelId="{F600832C-6B91-F243-BF4F-EEE258A65865}" type="pres">
      <dgm:prSet presAssocID="{5D2684C4-7A9F-4DBC-87BB-B34218E7705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0D513902-BA86-4325-9782-FC4E1C0F0820}" srcId="{2189B3BA-EEA1-4B63-A391-06626C58896E}" destId="{5CCACC7A-1825-4EEA-B376-0CFEF8E04B91}" srcOrd="0" destOrd="0" parTransId="{910C9ADC-58FE-45CA-B030-925F4502636F}" sibTransId="{ECA50F49-830E-474B-A412-B18A370AE8B0}"/>
    <dgm:cxn modelId="{E4136710-9D2A-7640-9D1C-FE3D54D90097}" type="presOf" srcId="{AA447BD5-1452-49AA-9818-9BB171EB1920}" destId="{F600832C-6B91-F243-BF4F-EEE258A65865}" srcOrd="0" destOrd="3" presId="urn:microsoft.com/office/officeart/2005/8/layout/list1"/>
    <dgm:cxn modelId="{9CA51E2E-7954-744C-BC46-A544929462DD}" type="presOf" srcId="{5D2684C4-7A9F-4DBC-87BB-B34218E77056}" destId="{98D4C473-F6DC-FD43-89E9-46998E7FB515}" srcOrd="0" destOrd="0" presId="urn:microsoft.com/office/officeart/2005/8/layout/list1"/>
    <dgm:cxn modelId="{A4D83630-76C3-D943-B22D-C90075A148ED}" type="presOf" srcId="{5CCACC7A-1825-4EEA-B376-0CFEF8E04B91}" destId="{C3A3CFE7-F64E-3645-AEA5-F0582F721182}" srcOrd="0" destOrd="0" presId="urn:microsoft.com/office/officeart/2005/8/layout/list1"/>
    <dgm:cxn modelId="{A3A2F036-3516-42EC-8871-8DA851AFAF53}" srcId="{5D2684C4-7A9F-4DBC-87BB-B34218E77056}" destId="{114A1FA8-9009-482D-B6F0-CBD8208F55EF}" srcOrd="1" destOrd="0" parTransId="{1755215C-D474-4114-B4AD-C3BFAFD9785C}" sibTransId="{9C1325CF-7277-462A-AA46-1A7E67FD1D5A}"/>
    <dgm:cxn modelId="{272D805D-1C34-A249-80DB-01B33C2E79EA}" type="presOf" srcId="{6537184F-651A-48D2-93B2-DDDFE7A7F200}" destId="{F600832C-6B91-F243-BF4F-EEE258A65865}" srcOrd="0" destOrd="0" presId="urn:microsoft.com/office/officeart/2005/8/layout/list1"/>
    <dgm:cxn modelId="{7A678D60-C75D-4327-93AF-A214A81E36E2}" srcId="{2189B3BA-EEA1-4B63-A391-06626C58896E}" destId="{5D2684C4-7A9F-4DBC-87BB-B34218E77056}" srcOrd="1" destOrd="0" parTransId="{DEF9B5B5-A15C-46C5-B49F-82171BFA1E4A}" sibTransId="{F7EFBA64-7EB9-46A2-8DEB-827FD0EA6679}"/>
    <dgm:cxn modelId="{C81EBC4B-2622-429C-895A-C79B04DA9CB3}" srcId="{5D2684C4-7A9F-4DBC-87BB-B34218E77056}" destId="{AA447BD5-1452-49AA-9818-9BB171EB1920}" srcOrd="3" destOrd="0" parTransId="{59F6CF14-4F21-4FAE-958A-3BCF7903F360}" sibTransId="{8C6DE56C-D352-4984-8C50-AB111A853887}"/>
    <dgm:cxn modelId="{5398496D-8D44-A44F-9698-2047F9ABA769}" type="presOf" srcId="{5D2684C4-7A9F-4DBC-87BB-B34218E77056}" destId="{F9548C19-2C02-FC4F-8997-2EA38BF32558}" srcOrd="1" destOrd="0" presId="urn:microsoft.com/office/officeart/2005/8/layout/list1"/>
    <dgm:cxn modelId="{9E1FDE95-D669-7149-BEC1-E803BC242A6F}" type="presOf" srcId="{6CE2CC3C-69BE-4E23-A197-C1691AC678EA}" destId="{101F6E63-BA71-BC49-9B44-F18A3DB16796}" srcOrd="0" destOrd="0" presId="urn:microsoft.com/office/officeart/2005/8/layout/list1"/>
    <dgm:cxn modelId="{0F22F1A8-1F0A-4E4C-8F41-BFCD162181FF}" srcId="{5CCACC7A-1825-4EEA-B376-0CFEF8E04B91}" destId="{6CE2CC3C-69BE-4E23-A197-C1691AC678EA}" srcOrd="0" destOrd="0" parTransId="{937B638A-0021-4A00-B0A9-D2F2531FA16E}" sibTransId="{53257014-820A-4C3E-B5F4-BB764E654BD6}"/>
    <dgm:cxn modelId="{302A08AC-9DD9-5549-9592-DB7114618618}" type="presOf" srcId="{5CCACC7A-1825-4EEA-B376-0CFEF8E04B91}" destId="{69F03F37-DA0A-6843-B0AF-795935D917F5}" srcOrd="1" destOrd="0" presId="urn:microsoft.com/office/officeart/2005/8/layout/list1"/>
    <dgm:cxn modelId="{0E1F13B3-AB6E-B24D-AB86-FA92B906FD0B}" type="presOf" srcId="{114A1FA8-9009-482D-B6F0-CBD8208F55EF}" destId="{F600832C-6B91-F243-BF4F-EEE258A65865}" srcOrd="0" destOrd="1" presId="urn:microsoft.com/office/officeart/2005/8/layout/list1"/>
    <dgm:cxn modelId="{3C5367E1-3A44-DA4B-9039-2539F4127776}" type="presOf" srcId="{2189B3BA-EEA1-4B63-A391-06626C58896E}" destId="{ADC213F0-E177-E34B-A2A2-885FE5426C7A}" srcOrd="0" destOrd="0" presId="urn:microsoft.com/office/officeart/2005/8/layout/list1"/>
    <dgm:cxn modelId="{295EC8E7-C58F-4246-8AAE-FF1E3A27F749}" type="presOf" srcId="{0D63B5F3-B16B-4EDB-A896-B8D8C0243B72}" destId="{F600832C-6B91-F243-BF4F-EEE258A65865}" srcOrd="0" destOrd="2" presId="urn:microsoft.com/office/officeart/2005/8/layout/list1"/>
    <dgm:cxn modelId="{C5676AF0-1BF8-4D1D-B8EA-26B0C907609C}" srcId="{5D2684C4-7A9F-4DBC-87BB-B34218E77056}" destId="{6537184F-651A-48D2-93B2-DDDFE7A7F200}" srcOrd="0" destOrd="0" parTransId="{30E1FC6C-6280-44BF-9F93-EC7D06F89A56}" sibTransId="{99CCB2A6-FBCD-4EB6-9333-60828798F32B}"/>
    <dgm:cxn modelId="{407354F1-0E0C-4BC7-8E85-6902E0492ED2}" srcId="{5D2684C4-7A9F-4DBC-87BB-B34218E77056}" destId="{0D63B5F3-B16B-4EDB-A896-B8D8C0243B72}" srcOrd="2" destOrd="0" parTransId="{4122BF0B-FA3C-4199-926D-2B8D35539D8C}" sibTransId="{44325A26-BBD3-46C4-89BF-951C8D60ED0F}"/>
    <dgm:cxn modelId="{9B8BD991-13DB-3945-965F-32DCEA14B40E}" type="presParOf" srcId="{ADC213F0-E177-E34B-A2A2-885FE5426C7A}" destId="{82EC7830-E464-6C4D-8B3A-F9D1CF3B3221}" srcOrd="0" destOrd="0" presId="urn:microsoft.com/office/officeart/2005/8/layout/list1"/>
    <dgm:cxn modelId="{050C2011-CB52-1D40-B06E-1518BB129CD2}" type="presParOf" srcId="{82EC7830-E464-6C4D-8B3A-F9D1CF3B3221}" destId="{C3A3CFE7-F64E-3645-AEA5-F0582F721182}" srcOrd="0" destOrd="0" presId="urn:microsoft.com/office/officeart/2005/8/layout/list1"/>
    <dgm:cxn modelId="{323B1508-DA11-CB47-BB64-D081345B72E1}" type="presParOf" srcId="{82EC7830-E464-6C4D-8B3A-F9D1CF3B3221}" destId="{69F03F37-DA0A-6843-B0AF-795935D917F5}" srcOrd="1" destOrd="0" presId="urn:microsoft.com/office/officeart/2005/8/layout/list1"/>
    <dgm:cxn modelId="{38C70DCD-EB73-BA4A-9917-F8F44FEFD9A0}" type="presParOf" srcId="{ADC213F0-E177-E34B-A2A2-885FE5426C7A}" destId="{55652544-60CE-CF4F-8DDF-75F79E4A8A48}" srcOrd="1" destOrd="0" presId="urn:microsoft.com/office/officeart/2005/8/layout/list1"/>
    <dgm:cxn modelId="{D0729525-2C57-B949-B38E-D15016B47A4C}" type="presParOf" srcId="{ADC213F0-E177-E34B-A2A2-885FE5426C7A}" destId="{101F6E63-BA71-BC49-9B44-F18A3DB16796}" srcOrd="2" destOrd="0" presId="urn:microsoft.com/office/officeart/2005/8/layout/list1"/>
    <dgm:cxn modelId="{9A6B76E4-A3EE-5145-83EF-8755FB811A9A}" type="presParOf" srcId="{ADC213F0-E177-E34B-A2A2-885FE5426C7A}" destId="{4E4B8868-A170-B341-95FA-4AF87B0F9D8C}" srcOrd="3" destOrd="0" presId="urn:microsoft.com/office/officeart/2005/8/layout/list1"/>
    <dgm:cxn modelId="{E054D2E1-9FAD-B94D-A077-645AFF794765}" type="presParOf" srcId="{ADC213F0-E177-E34B-A2A2-885FE5426C7A}" destId="{C8D8322C-7F7B-5047-BAC2-35FB08C704BC}" srcOrd="4" destOrd="0" presId="urn:microsoft.com/office/officeart/2005/8/layout/list1"/>
    <dgm:cxn modelId="{76C09B4A-DFCF-B84C-9597-6F8EDD47624D}" type="presParOf" srcId="{C8D8322C-7F7B-5047-BAC2-35FB08C704BC}" destId="{98D4C473-F6DC-FD43-89E9-46998E7FB515}" srcOrd="0" destOrd="0" presId="urn:microsoft.com/office/officeart/2005/8/layout/list1"/>
    <dgm:cxn modelId="{87BEA235-E76B-CF4A-8EAE-C232EADC4684}" type="presParOf" srcId="{C8D8322C-7F7B-5047-BAC2-35FB08C704BC}" destId="{F9548C19-2C02-FC4F-8997-2EA38BF32558}" srcOrd="1" destOrd="0" presId="urn:microsoft.com/office/officeart/2005/8/layout/list1"/>
    <dgm:cxn modelId="{95A99E02-D91E-7942-8730-DEEEE62DCC9F}" type="presParOf" srcId="{ADC213F0-E177-E34B-A2A2-885FE5426C7A}" destId="{34AB3DCA-6CB7-E641-85E3-0ABF6A919811}" srcOrd="5" destOrd="0" presId="urn:microsoft.com/office/officeart/2005/8/layout/list1"/>
    <dgm:cxn modelId="{CFF9BE89-8D8B-BC4E-8175-240CF9305136}" type="presParOf" srcId="{ADC213F0-E177-E34B-A2A2-885FE5426C7A}" destId="{F600832C-6B91-F243-BF4F-EEE258A6586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585AE2-D6D2-4164-9E79-61A52C9B5E5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99D11A3D-F571-4046-AFFE-119989A76B09}">
      <dgm:prSet/>
      <dgm:spPr/>
      <dgm:t>
        <a:bodyPr/>
        <a:lstStyle/>
        <a:p>
          <a:r>
            <a:rPr lang="en-GB" dirty="0"/>
            <a:t>Single-dose L-</a:t>
          </a:r>
          <a:r>
            <a:rPr lang="en-GB" dirty="0" err="1"/>
            <a:t>AmB</a:t>
          </a:r>
          <a:r>
            <a:rPr lang="en-GB" dirty="0"/>
            <a:t> was </a:t>
          </a:r>
          <a:r>
            <a:rPr lang="en-GB" b="1" dirty="0"/>
            <a:t>feasible </a:t>
          </a:r>
          <a:r>
            <a:rPr lang="en-GB" dirty="0"/>
            <a:t>to implement outside of controlled research settings with </a:t>
          </a:r>
          <a:r>
            <a:rPr lang="en-GB" b="1" dirty="0"/>
            <a:t>acceptable early outcomes. </a:t>
          </a:r>
          <a:endParaRPr lang="en-US" dirty="0"/>
        </a:p>
      </dgm:t>
    </dgm:pt>
    <dgm:pt modelId="{A9381229-107D-4C8F-B19A-AF63078EE264}" type="parTrans" cxnId="{8DFB7013-3B38-44BF-9798-C7A3E35C3222}">
      <dgm:prSet/>
      <dgm:spPr/>
      <dgm:t>
        <a:bodyPr/>
        <a:lstStyle/>
        <a:p>
          <a:endParaRPr lang="en-US"/>
        </a:p>
      </dgm:t>
    </dgm:pt>
    <dgm:pt modelId="{DFAB61EE-B4DF-4265-A7D3-014FB9D87FF2}" type="sibTrans" cxnId="{8DFB7013-3B38-44BF-9798-C7A3E35C3222}">
      <dgm:prSet/>
      <dgm:spPr/>
      <dgm:t>
        <a:bodyPr/>
        <a:lstStyle/>
        <a:p>
          <a:endParaRPr lang="en-US"/>
        </a:p>
      </dgm:t>
    </dgm:pt>
    <dgm:pt modelId="{4BCCB537-4041-440A-AE61-4A2D547F4F05}">
      <dgm:prSet/>
      <dgm:spPr/>
      <dgm:t>
        <a:bodyPr/>
        <a:lstStyle/>
        <a:p>
          <a:r>
            <a:rPr lang="en-GB" b="1" i="0" dirty="0"/>
            <a:t>Substantial mortality between weeks 2 and 10, largely post-discharge</a:t>
          </a:r>
          <a:r>
            <a:rPr lang="en-GB" i="0" dirty="0"/>
            <a:t>, indicates that regimen simplification must be paired with strengthened follow-up.</a:t>
          </a:r>
          <a:endParaRPr lang="en-US" dirty="0"/>
        </a:p>
      </dgm:t>
    </dgm:pt>
    <dgm:pt modelId="{4EDE6A6D-0076-4692-BD51-AE1905FC0D5B}" type="parTrans" cxnId="{AD873D66-9743-48BE-BF72-1194585A42F8}">
      <dgm:prSet/>
      <dgm:spPr/>
      <dgm:t>
        <a:bodyPr/>
        <a:lstStyle/>
        <a:p>
          <a:endParaRPr lang="en-US"/>
        </a:p>
      </dgm:t>
    </dgm:pt>
    <dgm:pt modelId="{4EE30FAB-8F52-483D-A62F-247A805DC572}" type="sibTrans" cxnId="{AD873D66-9743-48BE-BF72-1194585A42F8}">
      <dgm:prSet/>
      <dgm:spPr/>
      <dgm:t>
        <a:bodyPr/>
        <a:lstStyle/>
        <a:p>
          <a:endParaRPr lang="en-US"/>
        </a:p>
      </dgm:t>
    </dgm:pt>
    <dgm:pt modelId="{0C080A07-77C7-4AA4-BC1D-48E9D64239B3}">
      <dgm:prSet/>
      <dgm:spPr/>
      <dgm:t>
        <a:bodyPr/>
        <a:lstStyle/>
        <a:p>
          <a:r>
            <a:rPr lang="en-GB" dirty="0"/>
            <a:t>Limited capacity for laboratory monitoring and shorter length of stay underscored the operational advantage of simplified regimens</a:t>
          </a:r>
          <a:endParaRPr lang="en-US" dirty="0"/>
        </a:p>
      </dgm:t>
    </dgm:pt>
    <dgm:pt modelId="{8CE11EEE-F3DF-4559-839A-8DDE3178ED0D}" type="parTrans" cxnId="{C3E5F99C-3523-40C4-967B-E4B165426C12}">
      <dgm:prSet/>
      <dgm:spPr/>
      <dgm:t>
        <a:bodyPr/>
        <a:lstStyle/>
        <a:p>
          <a:endParaRPr lang="en-US"/>
        </a:p>
      </dgm:t>
    </dgm:pt>
    <dgm:pt modelId="{F0FD7D1A-4B41-48ED-96C9-6D2D87600E00}" type="sibTrans" cxnId="{C3E5F99C-3523-40C4-967B-E4B165426C12}">
      <dgm:prSet/>
      <dgm:spPr/>
      <dgm:t>
        <a:bodyPr/>
        <a:lstStyle/>
        <a:p>
          <a:endParaRPr lang="en-US"/>
        </a:p>
      </dgm:t>
    </dgm:pt>
    <dgm:pt modelId="{EC3E13E6-358C-499A-9CDB-5CEEE325E9A1}" type="pres">
      <dgm:prSet presAssocID="{C9585AE2-D6D2-4164-9E79-61A52C9B5E53}" presName="root" presStyleCnt="0">
        <dgm:presLayoutVars>
          <dgm:dir/>
          <dgm:resizeHandles val="exact"/>
        </dgm:presLayoutVars>
      </dgm:prSet>
      <dgm:spPr/>
    </dgm:pt>
    <dgm:pt modelId="{056A3A3D-AE33-42E4-B344-D6FFE2F43D5F}" type="pres">
      <dgm:prSet presAssocID="{99D11A3D-F571-4046-AFFE-119989A76B09}" presName="compNode" presStyleCnt="0"/>
      <dgm:spPr/>
    </dgm:pt>
    <dgm:pt modelId="{3163835F-BA13-499F-8B22-06BB51E2D5DF}" type="pres">
      <dgm:prSet presAssocID="{99D11A3D-F571-4046-AFFE-119989A76B09}" presName="bgRect" presStyleLbl="bgShp" presStyleIdx="0" presStyleCnt="3"/>
      <dgm:spPr/>
    </dgm:pt>
    <dgm:pt modelId="{D9A88FBC-A198-4C7A-B459-427031114505}" type="pres">
      <dgm:prSet presAssocID="{99D11A3D-F571-4046-AFFE-119989A76B09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edle"/>
        </a:ext>
      </dgm:extLst>
    </dgm:pt>
    <dgm:pt modelId="{FB48B520-F1EC-4770-99E2-65BABD787FC7}" type="pres">
      <dgm:prSet presAssocID="{99D11A3D-F571-4046-AFFE-119989A76B09}" presName="spaceRect" presStyleCnt="0"/>
      <dgm:spPr/>
    </dgm:pt>
    <dgm:pt modelId="{E6746F9F-12C5-463F-8BEE-262CA13E6E3F}" type="pres">
      <dgm:prSet presAssocID="{99D11A3D-F571-4046-AFFE-119989A76B09}" presName="parTx" presStyleLbl="revTx" presStyleIdx="0" presStyleCnt="3">
        <dgm:presLayoutVars>
          <dgm:chMax val="0"/>
          <dgm:chPref val="0"/>
        </dgm:presLayoutVars>
      </dgm:prSet>
      <dgm:spPr/>
    </dgm:pt>
    <dgm:pt modelId="{9F36820C-B3F5-4678-96DA-80DFD4E334F8}" type="pres">
      <dgm:prSet presAssocID="{DFAB61EE-B4DF-4265-A7D3-014FB9D87FF2}" presName="sibTrans" presStyleCnt="0"/>
      <dgm:spPr/>
    </dgm:pt>
    <dgm:pt modelId="{3D676F1D-61E5-45AB-AC56-C8E21D9EC04B}" type="pres">
      <dgm:prSet presAssocID="{4BCCB537-4041-440A-AE61-4A2D547F4F05}" presName="compNode" presStyleCnt="0"/>
      <dgm:spPr/>
    </dgm:pt>
    <dgm:pt modelId="{988BB6EB-01F0-4748-A85A-191C00CC9BF5}" type="pres">
      <dgm:prSet presAssocID="{4BCCB537-4041-440A-AE61-4A2D547F4F05}" presName="bgRect" presStyleLbl="bgShp" presStyleIdx="1" presStyleCnt="3"/>
      <dgm:spPr/>
    </dgm:pt>
    <dgm:pt modelId="{2422E676-114E-4FD6-8DE2-5FE51B84F44D}" type="pres">
      <dgm:prSet presAssocID="{4BCCB537-4041-440A-AE61-4A2D547F4F05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DE7942F5-CCCC-4537-B260-A10079B61C55}" type="pres">
      <dgm:prSet presAssocID="{4BCCB537-4041-440A-AE61-4A2D547F4F05}" presName="spaceRect" presStyleCnt="0"/>
      <dgm:spPr/>
    </dgm:pt>
    <dgm:pt modelId="{4168D2CA-9BC9-4CA6-BB41-95CD07B65241}" type="pres">
      <dgm:prSet presAssocID="{4BCCB537-4041-440A-AE61-4A2D547F4F05}" presName="parTx" presStyleLbl="revTx" presStyleIdx="1" presStyleCnt="3">
        <dgm:presLayoutVars>
          <dgm:chMax val="0"/>
          <dgm:chPref val="0"/>
        </dgm:presLayoutVars>
      </dgm:prSet>
      <dgm:spPr/>
    </dgm:pt>
    <dgm:pt modelId="{3BDBD622-FF04-4D69-9579-D3BCC955C3F9}" type="pres">
      <dgm:prSet presAssocID="{4EE30FAB-8F52-483D-A62F-247A805DC572}" presName="sibTrans" presStyleCnt="0"/>
      <dgm:spPr/>
    </dgm:pt>
    <dgm:pt modelId="{8AE67E2E-6CA9-4101-AFCB-08DECD5F2BD8}" type="pres">
      <dgm:prSet presAssocID="{0C080A07-77C7-4AA4-BC1D-48E9D64239B3}" presName="compNode" presStyleCnt="0"/>
      <dgm:spPr/>
    </dgm:pt>
    <dgm:pt modelId="{86858162-5356-4AF5-A656-3223BEA26C90}" type="pres">
      <dgm:prSet presAssocID="{0C080A07-77C7-4AA4-BC1D-48E9D64239B3}" presName="bgRect" presStyleLbl="bgShp" presStyleIdx="2" presStyleCnt="3"/>
      <dgm:spPr/>
    </dgm:pt>
    <dgm:pt modelId="{4928A7A4-C865-4F89-B823-FA93E9C3C72E}" type="pres">
      <dgm:prSet presAssocID="{0C080A07-77C7-4AA4-BC1D-48E9D64239B3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2F532F3A-45BC-49A0-88B2-2957FE769839}" type="pres">
      <dgm:prSet presAssocID="{0C080A07-77C7-4AA4-BC1D-48E9D64239B3}" presName="spaceRect" presStyleCnt="0"/>
      <dgm:spPr/>
    </dgm:pt>
    <dgm:pt modelId="{4A3EF913-1ACD-4FAF-9DBA-F0796B838FD8}" type="pres">
      <dgm:prSet presAssocID="{0C080A07-77C7-4AA4-BC1D-48E9D64239B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2578405-7D54-4E33-8EBB-72F92EF9A4D8}" type="presOf" srcId="{99D11A3D-F571-4046-AFFE-119989A76B09}" destId="{E6746F9F-12C5-463F-8BEE-262CA13E6E3F}" srcOrd="0" destOrd="0" presId="urn:microsoft.com/office/officeart/2018/2/layout/IconVerticalSolidList"/>
    <dgm:cxn modelId="{8DFB7013-3B38-44BF-9798-C7A3E35C3222}" srcId="{C9585AE2-D6D2-4164-9E79-61A52C9B5E53}" destId="{99D11A3D-F571-4046-AFFE-119989A76B09}" srcOrd="0" destOrd="0" parTransId="{A9381229-107D-4C8F-B19A-AF63078EE264}" sibTransId="{DFAB61EE-B4DF-4265-A7D3-014FB9D87FF2}"/>
    <dgm:cxn modelId="{E8CCF013-8EAB-4ABF-AECC-4AE341206310}" type="presOf" srcId="{C9585AE2-D6D2-4164-9E79-61A52C9B5E53}" destId="{EC3E13E6-358C-499A-9CDB-5CEEE325E9A1}" srcOrd="0" destOrd="0" presId="urn:microsoft.com/office/officeart/2018/2/layout/IconVerticalSolidList"/>
    <dgm:cxn modelId="{E71BAF15-FE00-4E35-BB82-01924E766103}" type="presOf" srcId="{4BCCB537-4041-440A-AE61-4A2D547F4F05}" destId="{4168D2CA-9BC9-4CA6-BB41-95CD07B65241}" srcOrd="0" destOrd="0" presId="urn:microsoft.com/office/officeart/2018/2/layout/IconVerticalSolidList"/>
    <dgm:cxn modelId="{AD873D66-9743-48BE-BF72-1194585A42F8}" srcId="{C9585AE2-D6D2-4164-9E79-61A52C9B5E53}" destId="{4BCCB537-4041-440A-AE61-4A2D547F4F05}" srcOrd="1" destOrd="0" parTransId="{4EDE6A6D-0076-4692-BD51-AE1905FC0D5B}" sibTransId="{4EE30FAB-8F52-483D-A62F-247A805DC572}"/>
    <dgm:cxn modelId="{C3E5F99C-3523-40C4-967B-E4B165426C12}" srcId="{C9585AE2-D6D2-4164-9E79-61A52C9B5E53}" destId="{0C080A07-77C7-4AA4-BC1D-48E9D64239B3}" srcOrd="2" destOrd="0" parTransId="{8CE11EEE-F3DF-4559-839A-8DDE3178ED0D}" sibTransId="{F0FD7D1A-4B41-48ED-96C9-6D2D87600E00}"/>
    <dgm:cxn modelId="{D61554EF-76C2-4D4C-B203-7E52E9EE7985}" type="presOf" srcId="{0C080A07-77C7-4AA4-BC1D-48E9D64239B3}" destId="{4A3EF913-1ACD-4FAF-9DBA-F0796B838FD8}" srcOrd="0" destOrd="0" presId="urn:microsoft.com/office/officeart/2018/2/layout/IconVerticalSolidList"/>
    <dgm:cxn modelId="{BCDAE8D3-7D1C-45EF-95FD-B97595A8FE6B}" type="presParOf" srcId="{EC3E13E6-358C-499A-9CDB-5CEEE325E9A1}" destId="{056A3A3D-AE33-42E4-B344-D6FFE2F43D5F}" srcOrd="0" destOrd="0" presId="urn:microsoft.com/office/officeart/2018/2/layout/IconVerticalSolidList"/>
    <dgm:cxn modelId="{78552A2A-A2BD-4D36-A9D7-CFCD4F99D652}" type="presParOf" srcId="{056A3A3D-AE33-42E4-B344-D6FFE2F43D5F}" destId="{3163835F-BA13-499F-8B22-06BB51E2D5DF}" srcOrd="0" destOrd="0" presId="urn:microsoft.com/office/officeart/2018/2/layout/IconVerticalSolidList"/>
    <dgm:cxn modelId="{F5A9C333-5F2F-4188-8268-A09FD1FADA1E}" type="presParOf" srcId="{056A3A3D-AE33-42E4-B344-D6FFE2F43D5F}" destId="{D9A88FBC-A198-4C7A-B459-427031114505}" srcOrd="1" destOrd="0" presId="urn:microsoft.com/office/officeart/2018/2/layout/IconVerticalSolidList"/>
    <dgm:cxn modelId="{16665132-21E9-4DB9-9645-5E26C7CFF9C0}" type="presParOf" srcId="{056A3A3D-AE33-42E4-B344-D6FFE2F43D5F}" destId="{FB48B520-F1EC-4770-99E2-65BABD787FC7}" srcOrd="2" destOrd="0" presId="urn:microsoft.com/office/officeart/2018/2/layout/IconVerticalSolidList"/>
    <dgm:cxn modelId="{2C2348FB-118F-4A2F-8825-EDA64EDFAE51}" type="presParOf" srcId="{056A3A3D-AE33-42E4-B344-D6FFE2F43D5F}" destId="{E6746F9F-12C5-463F-8BEE-262CA13E6E3F}" srcOrd="3" destOrd="0" presId="urn:microsoft.com/office/officeart/2018/2/layout/IconVerticalSolidList"/>
    <dgm:cxn modelId="{BFF22CEF-31F7-443A-B5C9-F5BBBB94C400}" type="presParOf" srcId="{EC3E13E6-358C-499A-9CDB-5CEEE325E9A1}" destId="{9F36820C-B3F5-4678-96DA-80DFD4E334F8}" srcOrd="1" destOrd="0" presId="urn:microsoft.com/office/officeart/2018/2/layout/IconVerticalSolidList"/>
    <dgm:cxn modelId="{C1D76BC2-81BE-40A7-9812-56D23861240A}" type="presParOf" srcId="{EC3E13E6-358C-499A-9CDB-5CEEE325E9A1}" destId="{3D676F1D-61E5-45AB-AC56-C8E21D9EC04B}" srcOrd="2" destOrd="0" presId="urn:microsoft.com/office/officeart/2018/2/layout/IconVerticalSolidList"/>
    <dgm:cxn modelId="{C082C918-71EA-4FFD-8DAB-F5B776FC3778}" type="presParOf" srcId="{3D676F1D-61E5-45AB-AC56-C8E21D9EC04B}" destId="{988BB6EB-01F0-4748-A85A-191C00CC9BF5}" srcOrd="0" destOrd="0" presId="urn:microsoft.com/office/officeart/2018/2/layout/IconVerticalSolidList"/>
    <dgm:cxn modelId="{EA267315-0B63-471F-9363-0CBFE5B36FC2}" type="presParOf" srcId="{3D676F1D-61E5-45AB-AC56-C8E21D9EC04B}" destId="{2422E676-114E-4FD6-8DE2-5FE51B84F44D}" srcOrd="1" destOrd="0" presId="urn:microsoft.com/office/officeart/2018/2/layout/IconVerticalSolidList"/>
    <dgm:cxn modelId="{043B8349-AA41-48A1-8FC3-04EF61900BBB}" type="presParOf" srcId="{3D676F1D-61E5-45AB-AC56-C8E21D9EC04B}" destId="{DE7942F5-CCCC-4537-B260-A10079B61C55}" srcOrd="2" destOrd="0" presId="urn:microsoft.com/office/officeart/2018/2/layout/IconVerticalSolidList"/>
    <dgm:cxn modelId="{9A5D7EC5-C4CC-45B1-8DAB-F2113DF5E5A2}" type="presParOf" srcId="{3D676F1D-61E5-45AB-AC56-C8E21D9EC04B}" destId="{4168D2CA-9BC9-4CA6-BB41-95CD07B65241}" srcOrd="3" destOrd="0" presId="urn:microsoft.com/office/officeart/2018/2/layout/IconVerticalSolidList"/>
    <dgm:cxn modelId="{78FE9271-7914-44F9-9368-D779E5BF27FE}" type="presParOf" srcId="{EC3E13E6-358C-499A-9CDB-5CEEE325E9A1}" destId="{3BDBD622-FF04-4D69-9579-D3BCC955C3F9}" srcOrd="3" destOrd="0" presId="urn:microsoft.com/office/officeart/2018/2/layout/IconVerticalSolidList"/>
    <dgm:cxn modelId="{FFD55A53-FD51-4A92-8B3B-C8116A8A3995}" type="presParOf" srcId="{EC3E13E6-358C-499A-9CDB-5CEEE325E9A1}" destId="{8AE67E2E-6CA9-4101-AFCB-08DECD5F2BD8}" srcOrd="4" destOrd="0" presId="urn:microsoft.com/office/officeart/2018/2/layout/IconVerticalSolidList"/>
    <dgm:cxn modelId="{4A169504-F727-4DA9-815D-722FBD180F65}" type="presParOf" srcId="{8AE67E2E-6CA9-4101-AFCB-08DECD5F2BD8}" destId="{86858162-5356-4AF5-A656-3223BEA26C90}" srcOrd="0" destOrd="0" presId="urn:microsoft.com/office/officeart/2018/2/layout/IconVerticalSolidList"/>
    <dgm:cxn modelId="{9247D23C-CB6A-4C95-AA9D-121C4EF2DBA5}" type="presParOf" srcId="{8AE67E2E-6CA9-4101-AFCB-08DECD5F2BD8}" destId="{4928A7A4-C865-4F89-B823-FA93E9C3C72E}" srcOrd="1" destOrd="0" presId="urn:microsoft.com/office/officeart/2018/2/layout/IconVerticalSolidList"/>
    <dgm:cxn modelId="{04A4FD26-0813-430C-A805-6303A9511618}" type="presParOf" srcId="{8AE67E2E-6CA9-4101-AFCB-08DECD5F2BD8}" destId="{2F532F3A-45BC-49A0-88B2-2957FE769839}" srcOrd="2" destOrd="0" presId="urn:microsoft.com/office/officeart/2018/2/layout/IconVerticalSolidList"/>
    <dgm:cxn modelId="{C2DB1FD0-1910-4DDB-AF20-BC1F12EFE855}" type="presParOf" srcId="{8AE67E2E-6CA9-4101-AFCB-08DECD5F2BD8}" destId="{4A3EF913-1ACD-4FAF-9DBA-F0796B838FD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7EF2E8-0EFB-8942-8F61-00299109DD4A}">
      <dsp:nvSpPr>
        <dsp:cNvPr id="0" name=""/>
        <dsp:cNvSpPr/>
      </dsp:nvSpPr>
      <dsp:spPr>
        <a:xfrm>
          <a:off x="0" y="198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D6809D-A877-1648-B79F-86D7D9E4AE7A}">
      <dsp:nvSpPr>
        <dsp:cNvPr id="0" name=""/>
        <dsp:cNvSpPr/>
      </dsp:nvSpPr>
      <dsp:spPr>
        <a:xfrm>
          <a:off x="0" y="1984"/>
          <a:ext cx="10515600" cy="1353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Advanced HIV disease responsible for </a:t>
          </a:r>
          <a:r>
            <a:rPr lang="en-GB" sz="2800" b="1" kern="1200" dirty="0"/>
            <a:t>630,000 deaths annually</a:t>
          </a:r>
          <a:endParaRPr lang="en-US" sz="2800" kern="1200" dirty="0"/>
        </a:p>
      </dsp:txBody>
      <dsp:txXfrm>
        <a:off x="0" y="1984"/>
        <a:ext cx="10515600" cy="1353133"/>
      </dsp:txXfrm>
    </dsp:sp>
    <dsp:sp modelId="{D1AA3683-E4F3-A741-90CE-B12208090EB2}">
      <dsp:nvSpPr>
        <dsp:cNvPr id="0" name=""/>
        <dsp:cNvSpPr/>
      </dsp:nvSpPr>
      <dsp:spPr>
        <a:xfrm>
          <a:off x="0" y="1355117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BD23FB-5AB1-0E4A-A024-8D7DA490200F}">
      <dsp:nvSpPr>
        <dsp:cNvPr id="0" name=""/>
        <dsp:cNvSpPr/>
      </dsp:nvSpPr>
      <dsp:spPr>
        <a:xfrm>
          <a:off x="0" y="1355117"/>
          <a:ext cx="10515600" cy="1353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/>
            <a:t>Cryptococcal meningitis</a:t>
          </a:r>
          <a:r>
            <a:rPr lang="en-GB" sz="2800" kern="1200" dirty="0"/>
            <a:t>: 2</a:t>
          </a:r>
          <a:r>
            <a:rPr lang="en-GB" sz="2800" kern="1200" baseline="30000" dirty="0"/>
            <a:t>nd</a:t>
          </a:r>
          <a:r>
            <a:rPr lang="en-GB" sz="2800" kern="1200" dirty="0"/>
            <a:t> largest contributor to AIDS-related deaths after tuberculosis</a:t>
          </a:r>
          <a:endParaRPr lang="en-US" sz="2800" kern="1200" dirty="0"/>
        </a:p>
      </dsp:txBody>
      <dsp:txXfrm>
        <a:off x="0" y="1355117"/>
        <a:ext cx="10515600" cy="1353133"/>
      </dsp:txXfrm>
    </dsp:sp>
    <dsp:sp modelId="{42C090CA-8488-2D4F-8A2E-1E49A5A01B26}">
      <dsp:nvSpPr>
        <dsp:cNvPr id="0" name=""/>
        <dsp:cNvSpPr/>
      </dsp:nvSpPr>
      <dsp:spPr>
        <a:xfrm>
          <a:off x="0" y="270825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1F4402-F6BC-0940-9A28-AD158B9D551F}">
      <dsp:nvSpPr>
        <dsp:cNvPr id="0" name=""/>
        <dsp:cNvSpPr/>
      </dsp:nvSpPr>
      <dsp:spPr>
        <a:xfrm>
          <a:off x="0" y="2708250"/>
          <a:ext cx="10515600" cy="1353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0" kern="1200" dirty="0"/>
            <a:t>Standard of care previously was a </a:t>
          </a:r>
          <a:r>
            <a:rPr lang="en-GB" sz="2800" b="1" kern="1200" dirty="0"/>
            <a:t>minimum of 7 days </a:t>
          </a:r>
          <a:r>
            <a:rPr lang="en-GB" sz="2800" b="0" kern="1200" dirty="0"/>
            <a:t>intravenous antifungal treatment </a:t>
          </a:r>
          <a:endParaRPr lang="en-US" sz="2800" b="0" kern="1200" dirty="0"/>
        </a:p>
      </dsp:txBody>
      <dsp:txXfrm>
        <a:off x="0" y="2708250"/>
        <a:ext cx="10515600" cy="13531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1F6E63-BA71-BC49-9B44-F18A3DB16796}">
      <dsp:nvSpPr>
        <dsp:cNvPr id="0" name=""/>
        <dsp:cNvSpPr/>
      </dsp:nvSpPr>
      <dsp:spPr>
        <a:xfrm>
          <a:off x="0" y="399068"/>
          <a:ext cx="10515600" cy="1190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37388" rIns="816127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Mortality at 2- &amp; 10-weeks from start of induction therapy for Cryptococcal Meningitis</a:t>
          </a:r>
        </a:p>
      </dsp:txBody>
      <dsp:txXfrm>
        <a:off x="0" y="399068"/>
        <a:ext cx="10515600" cy="1190700"/>
      </dsp:txXfrm>
    </dsp:sp>
    <dsp:sp modelId="{69F03F37-DA0A-6843-B0AF-795935D917F5}">
      <dsp:nvSpPr>
        <dsp:cNvPr id="0" name=""/>
        <dsp:cNvSpPr/>
      </dsp:nvSpPr>
      <dsp:spPr>
        <a:xfrm>
          <a:off x="525780" y="89108"/>
          <a:ext cx="7360920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Primary Outcomes (aligned with previous RCT outcomes) </a:t>
          </a:r>
        </a:p>
      </dsp:txBody>
      <dsp:txXfrm>
        <a:off x="556042" y="119370"/>
        <a:ext cx="7300396" cy="559396"/>
      </dsp:txXfrm>
    </dsp:sp>
    <dsp:sp modelId="{F600832C-6B91-F243-BF4F-EEE258A65865}">
      <dsp:nvSpPr>
        <dsp:cNvPr id="0" name=""/>
        <dsp:cNvSpPr/>
      </dsp:nvSpPr>
      <dsp:spPr>
        <a:xfrm>
          <a:off x="0" y="2013129"/>
          <a:ext cx="10515600" cy="2249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37388" rIns="816127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Adherence to </a:t>
          </a:r>
          <a:r>
            <a:rPr lang="en-US" sz="2100" kern="1200" dirty="0">
              <a:latin typeface="Aptos Display" panose="02110004020202020204"/>
            </a:rPr>
            <a:t>optimised</a:t>
          </a:r>
          <a:r>
            <a:rPr lang="en-US" sz="2100" kern="1200" dirty="0"/>
            <a:t> care package (Intracranial pressure management, toxicity surveillance, time to diagnosis and treatment)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Proportion of deaths after hospital discharge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Length of hospital stay among patients that survived to discharge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Frequency of adverse events (Serious Adverse Events grade III vs IV)</a:t>
          </a:r>
        </a:p>
      </dsp:txBody>
      <dsp:txXfrm>
        <a:off x="0" y="2013129"/>
        <a:ext cx="10515600" cy="2249100"/>
      </dsp:txXfrm>
    </dsp:sp>
    <dsp:sp modelId="{F9548C19-2C02-FC4F-8997-2EA38BF32558}">
      <dsp:nvSpPr>
        <dsp:cNvPr id="0" name=""/>
        <dsp:cNvSpPr/>
      </dsp:nvSpPr>
      <dsp:spPr>
        <a:xfrm>
          <a:off x="525780" y="1703169"/>
          <a:ext cx="7360920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Secondary outcomes</a:t>
          </a:r>
        </a:p>
      </dsp:txBody>
      <dsp:txXfrm>
        <a:off x="556042" y="1733431"/>
        <a:ext cx="7300396" cy="559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63835F-BA13-499F-8B22-06BB51E2D5DF}">
      <dsp:nvSpPr>
        <dsp:cNvPr id="0" name=""/>
        <dsp:cNvSpPr/>
      </dsp:nvSpPr>
      <dsp:spPr>
        <a:xfrm>
          <a:off x="0" y="531"/>
          <a:ext cx="105156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A88FBC-A198-4C7A-B459-427031114505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746F9F-12C5-463F-8BEE-262CA13E6E3F}">
      <dsp:nvSpPr>
        <dsp:cNvPr id="0" name=""/>
        <dsp:cNvSpPr/>
      </dsp:nvSpPr>
      <dsp:spPr>
        <a:xfrm>
          <a:off x="1437631" y="531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Single-dose L-</a:t>
          </a:r>
          <a:r>
            <a:rPr lang="en-GB" sz="2300" kern="1200" dirty="0" err="1"/>
            <a:t>AmB</a:t>
          </a:r>
          <a:r>
            <a:rPr lang="en-GB" sz="2300" kern="1200" dirty="0"/>
            <a:t> was </a:t>
          </a:r>
          <a:r>
            <a:rPr lang="en-GB" sz="2300" b="1" kern="1200" dirty="0"/>
            <a:t>feasible </a:t>
          </a:r>
          <a:r>
            <a:rPr lang="en-GB" sz="2300" kern="1200" dirty="0"/>
            <a:t>to implement outside of controlled research settings with </a:t>
          </a:r>
          <a:r>
            <a:rPr lang="en-GB" sz="2300" b="1" kern="1200" dirty="0"/>
            <a:t>acceptable early outcomes. </a:t>
          </a:r>
          <a:endParaRPr lang="en-US" sz="2300" kern="1200" dirty="0"/>
        </a:p>
      </dsp:txBody>
      <dsp:txXfrm>
        <a:off x="1437631" y="531"/>
        <a:ext cx="9077968" cy="1244702"/>
      </dsp:txXfrm>
    </dsp:sp>
    <dsp:sp modelId="{988BB6EB-01F0-4748-A85A-191C00CC9BF5}">
      <dsp:nvSpPr>
        <dsp:cNvPr id="0" name=""/>
        <dsp:cNvSpPr/>
      </dsp:nvSpPr>
      <dsp:spPr>
        <a:xfrm>
          <a:off x="0" y="1556410"/>
          <a:ext cx="105156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22E676-114E-4FD6-8DE2-5FE51B84F44D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68D2CA-9BC9-4CA6-BB41-95CD07B65241}">
      <dsp:nvSpPr>
        <dsp:cNvPr id="0" name=""/>
        <dsp:cNvSpPr/>
      </dsp:nvSpPr>
      <dsp:spPr>
        <a:xfrm>
          <a:off x="1437631" y="1556410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i="0" kern="1200" dirty="0"/>
            <a:t>Substantial mortality between weeks 2 and 10, largely post-discharge</a:t>
          </a:r>
          <a:r>
            <a:rPr lang="en-GB" sz="2300" i="0" kern="1200" dirty="0"/>
            <a:t>, indicates that regimen simplification must be paired with strengthened follow-up.</a:t>
          </a:r>
          <a:endParaRPr lang="en-US" sz="2300" kern="1200" dirty="0"/>
        </a:p>
      </dsp:txBody>
      <dsp:txXfrm>
        <a:off x="1437631" y="1556410"/>
        <a:ext cx="9077968" cy="1244702"/>
      </dsp:txXfrm>
    </dsp:sp>
    <dsp:sp modelId="{86858162-5356-4AF5-A656-3223BEA26C90}">
      <dsp:nvSpPr>
        <dsp:cNvPr id="0" name=""/>
        <dsp:cNvSpPr/>
      </dsp:nvSpPr>
      <dsp:spPr>
        <a:xfrm>
          <a:off x="0" y="3112289"/>
          <a:ext cx="105156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28A7A4-C865-4F89-B823-FA93E9C3C72E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3EF913-1ACD-4FAF-9DBA-F0796B838FD8}">
      <dsp:nvSpPr>
        <dsp:cNvPr id="0" name=""/>
        <dsp:cNvSpPr/>
      </dsp:nvSpPr>
      <dsp:spPr>
        <a:xfrm>
          <a:off x="1437631" y="3112289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Limited capacity for laboratory monitoring and shorter length of stay underscored the operational advantage of simplified regimens</a:t>
          </a:r>
          <a:endParaRPr lang="en-US" sz="2300" kern="1200" dirty="0"/>
        </a:p>
      </dsp:txBody>
      <dsp:txXfrm>
        <a:off x="1437631" y="3112289"/>
        <a:ext cx="9077968" cy="1244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3514F-E23E-664A-A5C7-AA0CF4B31B8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B3860-2D12-9043-AC5B-D8DEACB75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58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this to next slide: </a:t>
            </a:r>
            <a: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Implementing single dose liposomal amphotericin B in low resource settings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B3860-2D12-9043-AC5B-D8DEACB75A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53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05AF5-B920-DB20-60B0-F87AF426C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BDE829-D4E4-F202-996F-3BBEFBAFB5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AD7449-E454-B821-E2F4-3ED461A14C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Discussions from 24-07-2025: TE – can you get % that are linked to existing MSF care, in general is there a ‘missed opportunities path analysis you can do from pre-</a:t>
            </a:r>
            <a:r>
              <a:rPr lang="en-ZA" dirty="0" err="1"/>
              <a:t>hosp</a:t>
            </a:r>
            <a:r>
              <a:rPr lang="en-ZA" dirty="0"/>
              <a:t>, IPD, post hosp.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27CE37-7348-B522-135D-4999F5A23F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2C585-281D-4032-981C-37AEE0151635}" type="slidenum">
              <a:rPr lang="en-ZA" smtClean="0"/>
              <a:t>11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656686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9C31D-FDEB-2B6A-CD93-25A9D6B5A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381B5F-F5A6-A33C-BA04-F9945A1F6F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5FE09C-5656-9A3F-0A8E-C5746948E7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Discussions from 24-07-2025: TE – can you get % that are linked to existing MSF care, in general is there a ‘missed opportunities path analysis you can do from pre-</a:t>
            </a:r>
            <a:r>
              <a:rPr lang="en-ZA" dirty="0" err="1"/>
              <a:t>hosp</a:t>
            </a:r>
            <a:r>
              <a:rPr lang="en-ZA" dirty="0"/>
              <a:t>, IPD, post hosp.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7BF39-8AE9-C059-DE92-3E15A3DF6A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2C585-281D-4032-981C-37AEE0151635}" type="slidenum">
              <a:rPr lang="en-ZA" smtClean="0"/>
              <a:t>12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427540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Alongside strengthening of the </a:t>
            </a:r>
            <a:r>
              <a:rPr lang="en-GB" b="0" i="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CrAg</a:t>
            </a:r>
            <a:r>
              <a:rPr lang="en-GB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screening program and lumbar puncture compliance etc: highlight this – implementation can achieve adequate time and LP uptake. It can not achieve lab benefits.</a:t>
            </a:r>
          </a:p>
          <a:p>
            <a:endParaRPr lang="en-GB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r>
              <a:rPr lang="en-GB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Discussion 24-07: unpack the delay to diagnosis in BCH in terms of time to LP and time to </a:t>
            </a:r>
            <a:r>
              <a:rPr lang="en-GB" b="0" i="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CrAg</a:t>
            </a:r>
            <a:r>
              <a:rPr lang="en-GB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result: the majority were between crag and </a:t>
            </a:r>
            <a:r>
              <a:rPr lang="en-GB" b="0" i="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amb</a:t>
            </a:r>
            <a:r>
              <a:rPr lang="en-GB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administration. </a:t>
            </a:r>
          </a:p>
          <a:p>
            <a:endParaRPr lang="en-GB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r>
              <a:rPr lang="en-GB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The majority of non-compliant LPs were because they didn’t have baseline pressure measured or documented but the majority got two. Should we take 2 as compliant or baseline + 1 more as compliant? </a:t>
            </a:r>
          </a:p>
          <a:p>
            <a:endParaRPr lang="en-GB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r>
              <a:rPr lang="en-GB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TE: Is there any way you can see if the stay is appropriate or unnecessarily long?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2C585-281D-4032-981C-37AEE0151635}" type="slidenum">
              <a:rPr lang="en-ZA" smtClean="0"/>
              <a:t>15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347845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Flag post discharge mortality, flag that median time to death post discharge is 19 days so majority happening prior to 3 weeks so this is a key time period.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dirty="0"/>
              <a:t>Referral drag: formal and informal fees leading to </a:t>
            </a:r>
            <a:r>
              <a:rPr lang="en-ZA" dirty="0" err="1"/>
              <a:t>dealys</a:t>
            </a:r>
            <a:r>
              <a:rPr lang="en-ZA" dirty="0"/>
              <a:t> reaching referral centres was echoed across multiple different contributors. Participants did not describe this as corruption but the usual system. MSF’s opposition to this was perceived as a reason for poor integration between </a:t>
            </a:r>
            <a:r>
              <a:rPr lang="en-ZA" dirty="0" err="1"/>
              <a:t>MoG</a:t>
            </a:r>
            <a:r>
              <a:rPr lang="en-ZA" dirty="0"/>
              <a:t> and MSF services.  </a:t>
            </a:r>
            <a:endParaRPr lang="en-US" dirty="0"/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02E486-6C58-4D56-BD68-0447CFA0CD25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5907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line – if you’re working in an HIV program and </a:t>
            </a:r>
            <a:r>
              <a:rPr lang="en-US" dirty="0" err="1"/>
              <a:t>youre</a:t>
            </a:r>
            <a:r>
              <a:rPr lang="en-US" dirty="0"/>
              <a:t> not using this regimen in your settings, ask yourself why?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B3860-2D12-9043-AC5B-D8DEACB75AC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57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Key point is to give context and highlight the above 50% mortality despite improving antifungal regimens. Highlight LP as a component of care.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E440B-C5DD-D046-96F9-44D3B13E20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291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Narrative of routine care still showing worse outcomes than research. The most recent large research trial, the ambition trial, showed a single dose liposomal formulation was non inferior and had fewer side effects. </a:t>
            </a:r>
            <a:r>
              <a:rPr lang="en-US" dirty="0" err="1"/>
              <a:t>AmbiOne</a:t>
            </a:r>
            <a:r>
              <a:rPr lang="en-US" dirty="0"/>
              <a:t> was a trial to see how this worked in real world settings and what the implementation barriers are. Highlight that ambition was done in SSA.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B3860-2D12-9043-AC5B-D8DEACB75A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451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D27B0-93E8-C954-E337-19E449B8E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ACCC14-F037-0133-042F-74D67B9544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06635C-5D4A-9103-292D-3B816DE5B0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Narrative of routine care still showing worse outcomes than research. The most recent large research trial, the ambition trial, showed a single dose liposomal formulation was non inferior and had fewer side effects. </a:t>
            </a:r>
            <a:r>
              <a:rPr lang="en-US" dirty="0" err="1"/>
              <a:t>AmbiOne</a:t>
            </a:r>
            <a:r>
              <a:rPr lang="en-US" dirty="0"/>
              <a:t> was a trial to see how this worked in real world settings and what the implementation barriers are. Highlight that ambition was done in SSA.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4B8C5C-8032-F2B7-6E0A-8208A2E015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B3860-2D12-9043-AC5B-D8DEACB75AC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876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E136D-3FE5-0445-AD4F-DD96DDAE6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DE9D0F-F91C-C875-F374-9EA8E38D76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2EDE10-3514-C81E-64B3-934B2D097B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Narrative of routine care still showing worse outcomes than research. The most recent large research trial, the ambition trial, showed a single dose liposomal formulation was non inferior and had fewer side effects. </a:t>
            </a:r>
            <a:r>
              <a:rPr lang="en-US" dirty="0" err="1"/>
              <a:t>AmbiOne</a:t>
            </a:r>
            <a:r>
              <a:rPr lang="en-US" dirty="0"/>
              <a:t> was a trial to see how this worked in real world settings and what the implementation barriers are. Highlight that ambition was done in SSA.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A59B89-B1D8-6F5E-C7F2-89FC08D60B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B3860-2D12-9043-AC5B-D8DEACB75A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986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E440B-C5DD-D046-96F9-44D3B13E204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830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WHO care guidelines include </a:t>
            </a:r>
            <a:r>
              <a:rPr lang="en-US" dirty="0" err="1"/>
              <a:t>antinfungal</a:t>
            </a:r>
            <a:r>
              <a:rPr lang="en-US" dirty="0"/>
              <a:t> regimen and other adjunct care (including ICP management, often challenging due to need to do LPs).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B3860-2D12-9043-AC5B-D8DEACB75A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784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2C585-281D-4032-981C-37AEE0151635}" type="slidenum">
              <a:rPr lang="en-ZA" smtClean="0"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18489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F958D-2059-4B6E-7791-6BA765AB0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C4DB3F-EE77-6805-4DB7-2B87ED4BF6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104EAE-4475-4A1F-8A6D-7F47087A2C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Discussions from 24-07-2025: TE – can you get % that are linked to existing MSF care, in general is there a ‘missed opportunities path analysis you can do from pre-</a:t>
            </a:r>
            <a:r>
              <a:rPr lang="en-ZA" dirty="0" err="1"/>
              <a:t>hosp</a:t>
            </a:r>
            <a:r>
              <a:rPr lang="en-ZA" dirty="0"/>
              <a:t>, IPD, post hosp.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46D28-D877-66CE-E439-A92B95A6C2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2C585-281D-4032-981C-37AEE0151635}" type="slidenum">
              <a:rPr lang="en-ZA" smtClean="0"/>
              <a:t>10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00881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B0858-B924-8367-34DF-0B7D8512A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FE12E9-9B6F-9F20-149C-C7F4FF8D3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CADC79-E13C-C438-D396-082769D46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57C76-B337-5E40-8742-4D3F974F502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14FC2-F324-914F-C2AC-9257CE496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BAA48-1306-5B0C-3D4B-3A05047B2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E7084-135D-A249-A8E3-389BF1BF63E4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9700D5B-218A-67C7-6171-9C4BED2BA5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5630090"/>
            <a:ext cx="3256760" cy="121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D1D30AE-9321-426C-4D72-FD984C405157}"/>
              </a:ext>
            </a:extLst>
          </p:cNvPr>
          <p:cNvSpPr/>
          <p:nvPr userDrawn="1"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C11CC91-620B-EDB6-63DE-A69A0948E11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708" y="5630089"/>
            <a:ext cx="1763741" cy="121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353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07D38-87DF-858A-9FE3-D40FA95D9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FEAF67-A166-CF96-3F72-D3A4495C0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DBEA3B-2518-4263-FEA9-D706AF0E2B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DED609-E89F-F893-A6F6-B0F9089AC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57C76-B337-5E40-8742-4D3F974F502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43108B-8769-7981-9CCE-899D295F9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D628F0-7C69-40DE-A6E2-B0ED2719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E7084-135D-A249-A8E3-389BF1BF6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926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49004-8F69-973E-DBC8-90BF9B662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C8528-1C25-9720-461C-8B74FF7A3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9CAA0E-15B4-77DC-B07B-BEEC0D58F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57C76-B337-5E40-8742-4D3F974F502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BCBD0-82F0-A400-4524-B9A30A162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74C0F-DEA1-2D63-4481-315A90AFB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E7084-135D-A249-A8E3-389BF1BF6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10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8AC63E-C85E-58D1-2217-264FB13486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DF80B1-077E-9D69-8ECE-9F1E171C1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5E0E75-D233-23BC-B83C-298C967BB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57C76-B337-5E40-8742-4D3F974F502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0EE72-FDE5-1470-FA81-B366D5C7B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04468-C8BD-0F0F-4048-E429EB07D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E7084-135D-A249-A8E3-389BF1BF6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851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786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5730C-5AF4-B8D6-D53F-50236D553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C84D1B-4210-1548-E3E6-591A65F9D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57C76-B337-5E40-8742-4D3F974F502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A0AADA-2EE3-C2D7-8AC6-6240FDB37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07F3CE-66AA-97F6-48A4-7853A53BD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E7084-135D-A249-A8E3-389BF1BF63E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687A65-3A16-2F2B-C301-3C08E35FCD57}"/>
              </a:ext>
            </a:extLst>
          </p:cNvPr>
          <p:cNvSpPr/>
          <p:nvPr userDrawn="1"/>
        </p:nvSpPr>
        <p:spPr>
          <a:xfrm>
            <a:off x="1" y="0"/>
            <a:ext cx="431074" cy="563009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 </a:t>
            </a:r>
            <a:endParaRPr lang="en-US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ADA50D4-765E-A6EA-B4D5-EF215AAD27A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5630090"/>
            <a:ext cx="3256760" cy="121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626F6810-C822-E340-28C2-5290B536F3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708" y="5630089"/>
            <a:ext cx="1763741" cy="121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071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CFF5F-4928-F612-1B06-1B4267E25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48ECF-A60F-8F3B-B035-AA23823BB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00B39-FA03-577A-09BA-A284314F0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57C76-B337-5E40-8742-4D3F974F502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F215F1-DB4D-F840-6596-FEB00D1D2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C0AB9-77D4-0318-CCE7-781DAAB24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E7084-135D-A249-A8E3-389BF1BF6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047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00124-7618-3BE3-D63B-396E57466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43415-27FA-AB03-38F0-77E3540AB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D006B-7F4F-CD18-5561-7ACE0BAA2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57C76-B337-5E40-8742-4D3F974F502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253BE-09FE-B3D1-D1D9-E35565D54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342E6B-8288-7D31-AE11-2B69632F9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E7084-135D-A249-A8E3-389BF1BF6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24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F72E7-7D31-5D78-5F18-A3D3F280D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B199E-54B4-BF1C-E3C0-8B4D1DBCE4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C6FEFF-3002-93E5-E1EE-C71B6BDE3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3479B3-C915-8883-D25A-C40FD2E1D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57C76-B337-5E40-8742-4D3F974F502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3FE4FA-E335-ADEC-4617-41DCD1124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F7BE1D-E354-7033-EF8A-DC8F944AA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E7084-135D-A249-A8E3-389BF1BF6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782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0D2E6-6D27-F2A3-D75F-F78FF20F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CE0450-8BA3-1DDC-ABA6-490C46C5B8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6A71B-C322-C4BE-CB3F-DA13F361C4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EC8602-3C35-3E21-4EB8-C9557A5E25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FFA53E-0DB8-3F3D-B8ED-9A373FC620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60A295-8777-C77E-9D72-82BBC691E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57C76-B337-5E40-8742-4D3F974F502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578D06-60FD-92D3-849C-D38619700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622FBA-628E-A7FD-499E-491B5AE0D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E7084-135D-A249-A8E3-389BF1BF6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46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AA13A-2C04-7DF1-4D08-12E21AA16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021B05-D1FC-5CF5-E59E-BF4CE7539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57C76-B337-5E40-8742-4D3F974F502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2121EB-826D-6150-9AE8-05561C031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E29E77-04C9-9B3B-DA1A-49FE9A99B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E7084-135D-A249-A8E3-389BF1BF6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41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045C84-1C9E-3801-3FE0-E2B2AA63F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57C76-B337-5E40-8742-4D3F974F502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AC0F0D-A02D-FF5D-8B7B-A4057AE27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28A4C0-CE1D-87A6-A630-21365ACE1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E7084-135D-A249-A8E3-389BF1BF6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82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F757F-B5B6-1ACA-782B-009FB9BF9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D3A24-D9A9-860E-C7CD-0289A3DF5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A3684C-EDE1-6650-CD89-11865A8E19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2BB220-5D94-E351-28EC-41E35A1E9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57C76-B337-5E40-8742-4D3F974F502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F6A9ED-FFAE-F7C6-1F01-0B43AB4E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252E40-ABA2-9B9B-E52B-6FCC75AD1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E7084-135D-A249-A8E3-389BF1BF6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363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3C55A8-EDAE-F9C8-0585-CD4B31F34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D4E67E-488B-E819-2E32-36A2BB852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54384-DF9C-94D0-B721-DEE7314686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757C76-B337-5E40-8742-4D3F974F502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C8128-87D5-7967-0782-8545CCFEDE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79C01-E7EF-1C8B-BB61-2F2799D383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4E7084-135D-A249-A8E3-389BF1BF6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711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sv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svg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11" Type="http://schemas.openxmlformats.org/officeDocument/2006/relationships/image" Target="../media/image5.png"/><Relationship Id="rId5" Type="http://schemas.openxmlformats.org/officeDocument/2006/relationships/image" Target="../media/image27.png"/><Relationship Id="rId10" Type="http://schemas.openxmlformats.org/officeDocument/2006/relationships/image" Target="../media/image3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sv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svg"/><Relationship Id="rId5" Type="http://schemas.openxmlformats.org/officeDocument/2006/relationships/image" Target="../media/image7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11.svg"/><Relationship Id="rId7" Type="http://schemas.openxmlformats.org/officeDocument/2006/relationships/image" Target="../media/image1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5C92A-9A68-A2CE-C7A4-964017F54D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467" y="254255"/>
            <a:ext cx="11305596" cy="3027015"/>
          </a:xfrm>
        </p:spPr>
        <p:txBody>
          <a:bodyPr>
            <a:normAutofit/>
          </a:bodyPr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GB" sz="3600" b="1" dirty="0">
                <a:latin typeface="Aptos" panose="020B0004020202020204" pitchFamily="34" charset="0"/>
                <a:ea typeface="Times New Roman" panose="02020603050405020304" pitchFamily="18" charset="0"/>
              </a:rPr>
              <a:t>Is simple care, better care? </a:t>
            </a:r>
            <a:br>
              <a:rPr lang="en-GB" sz="3600" b="1" dirty="0">
                <a:latin typeface="Aptos" panose="020B0004020202020204" pitchFamily="34" charset="0"/>
                <a:ea typeface="Times New Roman" panose="02020603050405020304" pitchFamily="18" charset="0"/>
              </a:rPr>
            </a:br>
            <a:r>
              <a:rPr lang="en-GB" sz="3600" dirty="0">
                <a:latin typeface="Aptos" panose="020B0004020202020204" pitchFamily="34" charset="0"/>
                <a:ea typeface="Times New Roman" panose="02020603050405020304" pitchFamily="18" charset="0"/>
              </a:rPr>
              <a:t>Moving to a simplified regimen for cryptococcal meningitis,</a:t>
            </a:r>
            <a:r>
              <a:rPr lang="en-GB" sz="36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</a:t>
            </a:r>
            <a:r>
              <a:rPr lang="en-GB" sz="36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the </a:t>
            </a:r>
            <a:r>
              <a:rPr lang="en-GB" sz="36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AmbiOne</a:t>
            </a:r>
            <a:r>
              <a:rPr lang="en-GB" sz="36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study</a:t>
            </a:r>
            <a:endParaRPr lang="en-GB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A96546-36B3-1015-5349-81DDB0C46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509963"/>
            <a:ext cx="9144000" cy="1655762"/>
          </a:xfrm>
        </p:spPr>
        <p:txBody>
          <a:bodyPr/>
          <a:lstStyle/>
          <a:p>
            <a:r>
              <a:rPr lang="en-US" i="1" dirty="0"/>
              <a:t>MSF scientific Days, May 2026</a:t>
            </a:r>
          </a:p>
          <a:p>
            <a:endParaRPr lang="en-US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4A3EC2-D620-EA93-3A66-521843F113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197" t="31438" r="30189" b="47980"/>
          <a:stretch/>
        </p:blipFill>
        <p:spPr>
          <a:xfrm>
            <a:off x="4853998" y="5839191"/>
            <a:ext cx="2484003" cy="764553"/>
          </a:xfrm>
          <a:prstGeom prst="rect">
            <a:avLst/>
          </a:prstGeom>
        </p:spPr>
      </p:pic>
      <p:pic>
        <p:nvPicPr>
          <p:cNvPr id="12" name="Picture 11" descr="A group of people standing in front of a projector screen&#10;&#10;Description automatically generated">
            <a:extLst>
              <a:ext uri="{FF2B5EF4-FFF2-40B4-BE49-F238E27FC236}">
                <a16:creationId xmlns:a16="http://schemas.microsoft.com/office/drawing/2014/main" id="{E291F11E-3ED5-C582-8F6F-D07D4BC7E2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875" y="3943356"/>
            <a:ext cx="3869498" cy="29021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A1A7EC-B707-E99B-842C-1FE1ACA7D4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197" t="31438" r="30189" b="47980"/>
          <a:stretch/>
        </p:blipFill>
        <p:spPr>
          <a:xfrm>
            <a:off x="4820355" y="769435"/>
            <a:ext cx="2551289" cy="78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41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0019-A061-F9A0-4D08-3BC36E4F5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ED91E-254E-FEF5-5D66-631B7ED75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Baseline characteristics of AmbiOne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42A418A3-18EB-B484-9758-C17FF5F6A9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68759" y="2069744"/>
          <a:ext cx="7897841" cy="3903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727700" imgH="2832100" progId="Word.Document.12">
                  <p:embed/>
                </p:oleObj>
              </mc:Choice>
              <mc:Fallback>
                <p:oleObj name="Document" r:id="rId3" imgW="5727700" imgH="2832100" progId="Word.Documen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42A418A3-18EB-B484-9758-C17FF5F6A9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68759" y="2069744"/>
                        <a:ext cx="7897841" cy="39034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A70E1A80-63A4-7EAC-0EC7-A150F390B489}"/>
              </a:ext>
            </a:extLst>
          </p:cNvPr>
          <p:cNvSpPr txBox="1"/>
          <p:nvPr/>
        </p:nvSpPr>
        <p:spPr>
          <a:xfrm>
            <a:off x="5385974" y="1027130"/>
            <a:ext cx="55012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00"/>
              </a:spcAft>
            </a:pPr>
            <a:r>
              <a:rPr lang="en-GB" sz="14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Table 1. Baseline characteristics of participants enrolled in the </a:t>
            </a:r>
            <a:r>
              <a:rPr lang="en-GB" sz="1400" b="1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AmbiOne</a:t>
            </a:r>
            <a:r>
              <a:rPr lang="en-GB" sz="14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implementation study 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8FD52D4-ECDD-0DE4-0D21-3103CC1C3CF4}"/>
              </a:ext>
            </a:extLst>
          </p:cNvPr>
          <p:cNvSpPr txBox="1">
            <a:spLocks/>
          </p:cNvSpPr>
          <p:nvPr/>
        </p:nvSpPr>
        <p:spPr>
          <a:xfrm>
            <a:off x="1137483" y="443952"/>
            <a:ext cx="3596715" cy="12100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Baseline characteristics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07E3352-2B6A-CBF7-BA52-4E1AB1DF4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2409" y="6048103"/>
            <a:ext cx="1157040" cy="79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C6D6FC-0C2C-F361-097A-33E83421AC46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4C5CB93B-AF94-4D36-8A2B-D5DF75C419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192982"/>
            <a:ext cx="1265679" cy="6650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86562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EF794-5BE9-7003-04C5-EBC34B779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8CD75-EBFA-52CE-EBD7-AF237036C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Baseline characteristics of AmbiOne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69C579D7-72AE-BC6C-883D-64BB3A4209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2574500"/>
              </p:ext>
            </p:extLst>
          </p:nvPr>
        </p:nvGraphicFramePr>
        <p:xfrm>
          <a:off x="1968759" y="2069744"/>
          <a:ext cx="7897841" cy="3903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727700" imgH="2832100" progId="Word.Document.12">
                  <p:embed/>
                </p:oleObj>
              </mc:Choice>
              <mc:Fallback>
                <p:oleObj name="Document" r:id="rId3" imgW="5727700" imgH="2832100" progId="Word.Documen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69C579D7-72AE-BC6C-883D-64BB3A4209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68759" y="2069744"/>
                        <a:ext cx="7897841" cy="39034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D21F910-F9E5-BD16-60E5-2A74BC40DA65}"/>
              </a:ext>
            </a:extLst>
          </p:cNvPr>
          <p:cNvSpPr txBox="1"/>
          <p:nvPr/>
        </p:nvSpPr>
        <p:spPr>
          <a:xfrm>
            <a:off x="5385974" y="1027130"/>
            <a:ext cx="55012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00"/>
              </a:spcAft>
            </a:pPr>
            <a:r>
              <a:rPr lang="en-GB" sz="14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Table 1. Baseline characteristics of participants enrolled in the </a:t>
            </a:r>
            <a:r>
              <a:rPr lang="en-GB" sz="1400" b="1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AmbiOne</a:t>
            </a:r>
            <a:r>
              <a:rPr lang="en-GB" sz="14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implementation study 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849A5A5-7C42-FC0A-5A46-FE63648B1905}"/>
              </a:ext>
            </a:extLst>
          </p:cNvPr>
          <p:cNvSpPr txBox="1">
            <a:spLocks/>
          </p:cNvSpPr>
          <p:nvPr/>
        </p:nvSpPr>
        <p:spPr>
          <a:xfrm>
            <a:off x="1137483" y="443952"/>
            <a:ext cx="3596715" cy="12100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Baseline characteristics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C909EBE-88CB-36C0-99C8-19FF9B733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2409" y="6048103"/>
            <a:ext cx="1157040" cy="79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FBF1D2E-9545-3EB2-1198-D637A9157EA5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1CD22CA9-E24B-8554-A4E5-E54703BB37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192982"/>
            <a:ext cx="1265679" cy="665018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00B3DA7-4310-2801-598B-0A9EBBCB93FE}"/>
              </a:ext>
            </a:extLst>
          </p:cNvPr>
          <p:cNvSpPr/>
          <p:nvPr/>
        </p:nvSpPr>
        <p:spPr>
          <a:xfrm>
            <a:off x="1968760" y="2469890"/>
            <a:ext cx="7897840" cy="7068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8D7D13-2A0E-04E5-066F-7CEF5DFB9EB7}"/>
              </a:ext>
            </a:extLst>
          </p:cNvPr>
          <p:cNvSpPr/>
          <p:nvPr/>
        </p:nvSpPr>
        <p:spPr>
          <a:xfrm>
            <a:off x="1970911" y="3866270"/>
            <a:ext cx="7895687" cy="3104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210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15E8B-EF2A-1C92-17EA-C015EAF08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EE324-293C-3C1F-4D23-EF592A161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Baseline characteristics of AmbiOne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A4A15DD2-9C03-DDE0-56B5-4D7C658FFD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68759" y="2069744"/>
          <a:ext cx="7897841" cy="3903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727700" imgH="2832100" progId="Word.Document.12">
                  <p:embed/>
                </p:oleObj>
              </mc:Choice>
              <mc:Fallback>
                <p:oleObj name="Document" r:id="rId3" imgW="5727700" imgH="2832100" progId="Word.Documen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A4A15DD2-9C03-DDE0-56B5-4D7C658FF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68759" y="2069744"/>
                        <a:ext cx="7897841" cy="39034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9AF587E-3F07-5101-8DA2-8DC36DBCE6C8}"/>
              </a:ext>
            </a:extLst>
          </p:cNvPr>
          <p:cNvSpPr txBox="1"/>
          <p:nvPr/>
        </p:nvSpPr>
        <p:spPr>
          <a:xfrm>
            <a:off x="5385974" y="1027130"/>
            <a:ext cx="55012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00"/>
              </a:spcAft>
            </a:pPr>
            <a:r>
              <a:rPr lang="en-GB" sz="14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Table 1. Baseline characteristics of participants enrolled in the </a:t>
            </a:r>
            <a:r>
              <a:rPr lang="en-GB" sz="1400" b="1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AmbiOne</a:t>
            </a:r>
            <a:r>
              <a:rPr lang="en-GB" sz="14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implementation study 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545BDE-3BE1-49B4-3F20-4D7B2699FA62}"/>
              </a:ext>
            </a:extLst>
          </p:cNvPr>
          <p:cNvSpPr txBox="1">
            <a:spLocks/>
          </p:cNvSpPr>
          <p:nvPr/>
        </p:nvSpPr>
        <p:spPr>
          <a:xfrm>
            <a:off x="1137483" y="443952"/>
            <a:ext cx="3596715" cy="12100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Baseline characteristics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67B15B6-956D-4A7C-7158-E0AD7E44E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2409" y="6048103"/>
            <a:ext cx="1157040" cy="79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3D56ADE-ADC3-66FA-90BA-C88B15D34CA5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B2F7C0E2-1231-B889-C7A4-3981242D3A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192982"/>
            <a:ext cx="1265679" cy="665018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8AA000-C467-C35B-E521-DBF639BCA225}"/>
              </a:ext>
            </a:extLst>
          </p:cNvPr>
          <p:cNvSpPr/>
          <p:nvPr/>
        </p:nvSpPr>
        <p:spPr>
          <a:xfrm>
            <a:off x="1968760" y="2469890"/>
            <a:ext cx="7897840" cy="7068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DD2C29-486F-0D47-4F73-3A1E50E0B899}"/>
              </a:ext>
            </a:extLst>
          </p:cNvPr>
          <p:cNvSpPr/>
          <p:nvPr/>
        </p:nvSpPr>
        <p:spPr>
          <a:xfrm>
            <a:off x="1970911" y="3866270"/>
            <a:ext cx="7895687" cy="3104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CD70EF-E62A-3EC8-5CD7-D39F43BF5FE5}"/>
              </a:ext>
            </a:extLst>
          </p:cNvPr>
          <p:cNvSpPr/>
          <p:nvPr/>
        </p:nvSpPr>
        <p:spPr>
          <a:xfrm>
            <a:off x="1968759" y="3479372"/>
            <a:ext cx="7897840" cy="3577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57579C-8A40-9E57-423D-DF3DEEF20A3D}"/>
              </a:ext>
            </a:extLst>
          </p:cNvPr>
          <p:cNvSpPr/>
          <p:nvPr/>
        </p:nvSpPr>
        <p:spPr>
          <a:xfrm>
            <a:off x="1968758" y="4197135"/>
            <a:ext cx="7895687" cy="3104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CBA9DC-FBC8-4145-7E8F-3135B7F8AF6F}"/>
              </a:ext>
            </a:extLst>
          </p:cNvPr>
          <p:cNvSpPr/>
          <p:nvPr/>
        </p:nvSpPr>
        <p:spPr>
          <a:xfrm>
            <a:off x="1968758" y="4540881"/>
            <a:ext cx="7895687" cy="3104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569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A1475-856D-BD18-F0CB-E2088251A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outcomes: 2- &amp; 10-week mortality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F17CC1-EFEE-EF8E-F595-F7664452C75D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73D6D40A-617B-2F2A-20D9-D65058E4E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68737"/>
            <a:ext cx="2073112" cy="1089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D405F0C0-C883-3D40-72CB-42B257A78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2409" y="6048103"/>
            <a:ext cx="1157040" cy="79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D6C3991-20C3-7B2F-25CF-089F1C5F2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1246"/>
            <a:ext cx="4070684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i="1" u="sng" dirty="0"/>
              <a:t>2-week mortality: </a:t>
            </a:r>
            <a:r>
              <a:rPr lang="en-US" sz="3200" b="1" dirty="0">
                <a:solidFill>
                  <a:srgbClr val="FF0000"/>
                </a:solidFill>
              </a:rPr>
              <a:t>22.0% </a:t>
            </a:r>
          </a:p>
          <a:p>
            <a:pPr marL="0" indent="0" algn="ctr">
              <a:buNone/>
            </a:pPr>
            <a:r>
              <a:rPr lang="en-US" sz="2400" dirty="0"/>
              <a:t>(95% CI, 16.6-28.9) </a:t>
            </a:r>
          </a:p>
          <a:p>
            <a:pPr marL="0" indent="0" algn="ctr">
              <a:buNone/>
            </a:pPr>
            <a:r>
              <a:rPr lang="en-US" sz="3200" i="1" u="sng" dirty="0"/>
              <a:t>10-week mortality</a:t>
            </a:r>
            <a:r>
              <a:rPr lang="en-US" sz="3200" i="1" dirty="0"/>
              <a:t> </a:t>
            </a:r>
            <a:r>
              <a:rPr lang="en-US" sz="3200" b="1" dirty="0">
                <a:solidFill>
                  <a:srgbClr val="FF0000"/>
                </a:solidFill>
              </a:rPr>
              <a:t>42.4% </a:t>
            </a:r>
          </a:p>
          <a:p>
            <a:pPr marL="0" indent="0" algn="ctr">
              <a:buNone/>
            </a:pPr>
            <a:r>
              <a:rPr lang="en-US" sz="2400" dirty="0"/>
              <a:t>(95% CI, 35.5-50.0)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Lost to follow up &lt;1% (1/177) – censored at last contact. </a:t>
            </a:r>
          </a:p>
        </p:txBody>
      </p:sp>
      <p:pic>
        <p:nvPicPr>
          <p:cNvPr id="9" name="Picture 8" descr="A graph with a line going up&#10;&#10;Description automatically generated">
            <a:extLst>
              <a:ext uri="{FF2B5EF4-FFF2-40B4-BE49-F238E27FC236}">
                <a16:creationId xmlns:a16="http://schemas.microsoft.com/office/drawing/2014/main" id="{3CA3DB6D-339F-2CF4-3F49-44B1EFA4AF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650" y="1552706"/>
            <a:ext cx="6113384" cy="444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765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5C8ED-838C-1336-CEAE-9F3C8C57C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CA57D-F9AA-DA6F-AD6C-35BD3466A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outcomes: 2- &amp; 10-week mortality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DA2EE6-4D63-1BC5-988F-38510F2C9017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B783BA92-5673-98A8-5B8F-514E4787F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68737"/>
            <a:ext cx="2073112" cy="1089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D5D0F6CA-8819-3D60-A93D-A26651A67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2409" y="6048103"/>
            <a:ext cx="1157040" cy="79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72A685E-5EEF-581E-6650-EC6E23855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1246"/>
            <a:ext cx="4070684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i="1" u="sng" dirty="0"/>
              <a:t>2-week mortality: </a:t>
            </a:r>
            <a:r>
              <a:rPr lang="en-US" sz="3200" b="1" dirty="0">
                <a:solidFill>
                  <a:srgbClr val="FF0000"/>
                </a:solidFill>
              </a:rPr>
              <a:t>22.0% </a:t>
            </a:r>
          </a:p>
          <a:p>
            <a:pPr marL="0" indent="0" algn="ctr">
              <a:buNone/>
            </a:pPr>
            <a:r>
              <a:rPr lang="en-US" sz="2400" dirty="0"/>
              <a:t>(95% CI, 16.6-28.9) </a:t>
            </a:r>
          </a:p>
          <a:p>
            <a:pPr marL="0" indent="0" algn="ctr">
              <a:buNone/>
            </a:pPr>
            <a:r>
              <a:rPr lang="en-US" sz="3200" i="1" u="sng" dirty="0"/>
              <a:t>10-week mortality</a:t>
            </a:r>
            <a:r>
              <a:rPr lang="en-US" sz="3200" i="1" dirty="0"/>
              <a:t> </a:t>
            </a:r>
            <a:r>
              <a:rPr lang="en-US" sz="3200" b="1" dirty="0">
                <a:solidFill>
                  <a:srgbClr val="FF0000"/>
                </a:solidFill>
              </a:rPr>
              <a:t>42.4% </a:t>
            </a:r>
          </a:p>
          <a:p>
            <a:pPr marL="0" indent="0" algn="ctr">
              <a:buNone/>
            </a:pPr>
            <a:r>
              <a:rPr lang="en-US" sz="2400" dirty="0"/>
              <a:t>(95% CI, 35.5-50.0)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Lost to follow up &lt;1% (1/177) – censored at last contact. </a:t>
            </a:r>
          </a:p>
        </p:txBody>
      </p:sp>
      <p:pic>
        <p:nvPicPr>
          <p:cNvPr id="9" name="Picture 8" descr="A graph with a line going up&#10;&#10;Description automatically generated">
            <a:extLst>
              <a:ext uri="{FF2B5EF4-FFF2-40B4-BE49-F238E27FC236}">
                <a16:creationId xmlns:a16="http://schemas.microsoft.com/office/drawing/2014/main" id="{C7901D55-9AFA-C2BE-DF1C-43B304F7A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650" y="1552706"/>
            <a:ext cx="6113384" cy="4449878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FB8DAFC-484D-8D65-7551-200825DA2E0E}"/>
              </a:ext>
            </a:extLst>
          </p:cNvPr>
          <p:cNvCxnSpPr/>
          <p:nvPr/>
        </p:nvCxnSpPr>
        <p:spPr>
          <a:xfrm>
            <a:off x="6237962" y="4008329"/>
            <a:ext cx="1277655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9184EE1-F8F0-93A8-52C7-1DDE906AA427}"/>
              </a:ext>
            </a:extLst>
          </p:cNvPr>
          <p:cNvCxnSpPr>
            <a:cxnSpLocks/>
          </p:cNvCxnSpPr>
          <p:nvPr/>
        </p:nvCxnSpPr>
        <p:spPr>
          <a:xfrm>
            <a:off x="6626267" y="3519814"/>
            <a:ext cx="404590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A610004-7F11-15DA-A9E8-C0CA0B8B8C27}"/>
              </a:ext>
            </a:extLst>
          </p:cNvPr>
          <p:cNvGrpSpPr/>
          <p:nvPr/>
        </p:nvGrpSpPr>
        <p:grpSpPr>
          <a:xfrm>
            <a:off x="6626267" y="2043755"/>
            <a:ext cx="1669838" cy="913856"/>
            <a:chOff x="6522184" y="2179202"/>
            <a:chExt cx="2884863" cy="1302513"/>
          </a:xfrm>
        </p:grpSpPr>
        <p:sp>
          <p:nvSpPr>
            <p:cNvPr id="17" name="Shape 3">
              <a:extLst>
                <a:ext uri="{FF2B5EF4-FFF2-40B4-BE49-F238E27FC236}">
                  <a16:creationId xmlns:a16="http://schemas.microsoft.com/office/drawing/2014/main" id="{10F95FA6-E8CF-6B34-2568-976EB3D63A03}"/>
                </a:ext>
              </a:extLst>
            </p:cNvPr>
            <p:cNvSpPr/>
            <p:nvPr/>
          </p:nvSpPr>
          <p:spPr>
            <a:xfrm>
              <a:off x="6522184" y="2179202"/>
              <a:ext cx="2884863" cy="1291208"/>
            </a:xfrm>
            <a:prstGeom prst="rect">
              <a:avLst/>
            </a:prstGeom>
            <a:solidFill>
              <a:srgbClr val="F1EFE8"/>
            </a:solidFill>
            <a:ln w="12700">
              <a:solidFill>
                <a:srgbClr val="F1EFE8"/>
              </a:solidFill>
              <a:prstDash val="solid"/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8" name="Text 4">
              <a:extLst>
                <a:ext uri="{FF2B5EF4-FFF2-40B4-BE49-F238E27FC236}">
                  <a16:creationId xmlns:a16="http://schemas.microsoft.com/office/drawing/2014/main" id="{F2C25A0A-C7DA-04D4-750F-6208889FCFF9}"/>
                </a:ext>
              </a:extLst>
            </p:cNvPr>
            <p:cNvSpPr/>
            <p:nvPr/>
          </p:nvSpPr>
          <p:spPr>
            <a:xfrm>
              <a:off x="6617768" y="2370205"/>
              <a:ext cx="2601438" cy="53714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3733" b="1" dirty="0">
                  <a:solidFill>
                    <a:srgbClr val="A32D2D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23%</a:t>
              </a:r>
              <a:endParaRPr lang="en-US" sz="3733" dirty="0"/>
            </a:p>
          </p:txBody>
        </p:sp>
        <p:sp>
          <p:nvSpPr>
            <p:cNvPr id="19" name="Text 5">
              <a:extLst>
                <a:ext uri="{FF2B5EF4-FFF2-40B4-BE49-F238E27FC236}">
                  <a16:creationId xmlns:a16="http://schemas.microsoft.com/office/drawing/2014/main" id="{8348F6D9-1669-4DE2-6AA2-8CC633754EB6}"/>
                </a:ext>
              </a:extLst>
            </p:cNvPr>
            <p:cNvSpPr/>
            <p:nvPr/>
          </p:nvSpPr>
          <p:spPr>
            <a:xfrm>
              <a:off x="6623232" y="2971837"/>
              <a:ext cx="2601438" cy="22725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333" dirty="0">
                  <a:solidFill>
                    <a:srgbClr val="5F5E5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Inpatient mortality</a:t>
              </a:r>
              <a:endParaRPr lang="en-US" sz="1333" dirty="0"/>
            </a:p>
          </p:txBody>
        </p:sp>
        <p:sp>
          <p:nvSpPr>
            <p:cNvPr id="20" name="Text 6">
              <a:extLst>
                <a:ext uri="{FF2B5EF4-FFF2-40B4-BE49-F238E27FC236}">
                  <a16:creationId xmlns:a16="http://schemas.microsoft.com/office/drawing/2014/main" id="{D861A009-27F3-425F-7337-6F9C6F2F7DA5}"/>
                </a:ext>
              </a:extLst>
            </p:cNvPr>
            <p:cNvSpPr/>
            <p:nvPr/>
          </p:nvSpPr>
          <p:spPr>
            <a:xfrm>
              <a:off x="6623232" y="3223474"/>
              <a:ext cx="2601438" cy="25824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8887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41 of 177 patients</a:t>
              </a:r>
              <a:endParaRPr lang="en-US" sz="12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04602E6-92AD-8837-3D17-DF2774F9C073}"/>
              </a:ext>
            </a:extLst>
          </p:cNvPr>
          <p:cNvGrpSpPr/>
          <p:nvPr/>
        </p:nvGrpSpPr>
        <p:grpSpPr>
          <a:xfrm>
            <a:off x="8498988" y="2043756"/>
            <a:ext cx="2599072" cy="913856"/>
            <a:chOff x="4553290" y="1529749"/>
            <a:chExt cx="3165822" cy="1433001"/>
          </a:xfrm>
        </p:grpSpPr>
        <p:sp>
          <p:nvSpPr>
            <p:cNvPr id="22" name="Shape 7">
              <a:extLst>
                <a:ext uri="{FF2B5EF4-FFF2-40B4-BE49-F238E27FC236}">
                  <a16:creationId xmlns:a16="http://schemas.microsoft.com/office/drawing/2014/main" id="{C7ABA678-77A8-9B42-7DD4-980031919E48}"/>
                </a:ext>
              </a:extLst>
            </p:cNvPr>
            <p:cNvSpPr/>
            <p:nvPr/>
          </p:nvSpPr>
          <p:spPr>
            <a:xfrm>
              <a:off x="4553290" y="1529749"/>
              <a:ext cx="3165822" cy="1413126"/>
            </a:xfrm>
            <a:prstGeom prst="rect">
              <a:avLst/>
            </a:prstGeom>
            <a:solidFill>
              <a:srgbClr val="F1EFE8"/>
            </a:solidFill>
            <a:ln w="12700">
              <a:solidFill>
                <a:srgbClr val="F1EFE8"/>
              </a:solidFill>
              <a:prstDash val="solid"/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3" name="Text 8">
              <a:extLst>
                <a:ext uri="{FF2B5EF4-FFF2-40B4-BE49-F238E27FC236}">
                  <a16:creationId xmlns:a16="http://schemas.microsoft.com/office/drawing/2014/main" id="{D7926899-3290-65B9-8EEC-20B0E05D0B07}"/>
                </a:ext>
              </a:extLst>
            </p:cNvPr>
            <p:cNvSpPr/>
            <p:nvPr/>
          </p:nvSpPr>
          <p:spPr>
            <a:xfrm>
              <a:off x="4753057" y="1774356"/>
              <a:ext cx="2854794" cy="58786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3733" b="1" dirty="0">
                  <a:solidFill>
                    <a:srgbClr val="A32D2D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25%</a:t>
              </a:r>
              <a:endParaRPr lang="en-US" sz="3733" dirty="0"/>
            </a:p>
          </p:txBody>
        </p:sp>
        <p:sp>
          <p:nvSpPr>
            <p:cNvPr id="24" name="Text 9">
              <a:extLst>
                <a:ext uri="{FF2B5EF4-FFF2-40B4-BE49-F238E27FC236}">
                  <a16:creationId xmlns:a16="http://schemas.microsoft.com/office/drawing/2014/main" id="{74CF1D00-4225-5844-00A9-FCAC1A86B4B7}"/>
                </a:ext>
              </a:extLst>
            </p:cNvPr>
            <p:cNvSpPr/>
            <p:nvPr/>
          </p:nvSpPr>
          <p:spPr>
            <a:xfrm>
              <a:off x="4753057" y="2431414"/>
              <a:ext cx="2854794" cy="2487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333" dirty="0">
                  <a:solidFill>
                    <a:srgbClr val="5F5E5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Post-discharge mortality</a:t>
              </a:r>
              <a:endParaRPr lang="en-US" sz="1333" dirty="0"/>
            </a:p>
          </p:txBody>
        </p:sp>
        <p:sp>
          <p:nvSpPr>
            <p:cNvPr id="25" name="Text 10">
              <a:extLst>
                <a:ext uri="{FF2B5EF4-FFF2-40B4-BE49-F238E27FC236}">
                  <a16:creationId xmlns:a16="http://schemas.microsoft.com/office/drawing/2014/main" id="{3B97BD93-A7D9-2741-D14C-6E8570E73BC9}"/>
                </a:ext>
              </a:extLst>
            </p:cNvPr>
            <p:cNvSpPr/>
            <p:nvPr/>
          </p:nvSpPr>
          <p:spPr>
            <a:xfrm>
              <a:off x="4753057" y="2680125"/>
              <a:ext cx="2854794" cy="28262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8887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34 of 136 that survived to discharge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55482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68A29-5388-0118-2A0D-0A48E32D9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Implementation efficacy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509DC02-6FD3-732F-5A45-C5D99A1DC864}"/>
              </a:ext>
            </a:extLst>
          </p:cNvPr>
          <p:cNvSpPr txBox="1">
            <a:spLocks/>
          </p:cNvSpPr>
          <p:nvPr/>
        </p:nvSpPr>
        <p:spPr>
          <a:xfrm>
            <a:off x="326571" y="266544"/>
            <a:ext cx="12192000" cy="12100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Secondary outcomes: Implementation fidelity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A4ABB3-EF89-A97F-04D2-63D94E673C68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C8A1F43A-B248-E5A4-D18F-87FDA547D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8" y="6064624"/>
            <a:ext cx="1509973" cy="793376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635FB7-A9DF-45ED-6A1B-BB4A2A24A440}"/>
              </a:ext>
            </a:extLst>
          </p:cNvPr>
          <p:cNvSpPr txBox="1"/>
          <p:nvPr/>
        </p:nvSpPr>
        <p:spPr>
          <a:xfrm>
            <a:off x="9715500" y="2250216"/>
            <a:ext cx="2396846" cy="31454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b="1" dirty="0">
                <a:solidFill>
                  <a:srgbClr val="8C16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implementation lessons</a:t>
            </a:r>
          </a:p>
          <a:p>
            <a:pPr algn="l"/>
            <a:r>
              <a:rPr lang="en-GB" sz="1600" b="0" i="0" u="none" strike="noStrike" dirty="0">
                <a:solidFill>
                  <a:srgbClr val="000000"/>
                </a:solidFill>
                <a:effectLst/>
              </a:rPr>
              <a:t>⚡ Co-location of LP kits, </a:t>
            </a:r>
            <a:r>
              <a:rPr lang="en-GB" sz="1600" b="0" i="0" u="none" strike="noStrike" dirty="0" err="1">
                <a:solidFill>
                  <a:srgbClr val="000000"/>
                </a:solidFill>
                <a:effectLst/>
              </a:rPr>
              <a:t>CrAg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</a:rPr>
              <a:t> tests, and L-</a:t>
            </a:r>
            <a:r>
              <a:rPr lang="en-GB" sz="1600" b="0" i="0" u="none" strike="noStrike" dirty="0" err="1">
                <a:solidFill>
                  <a:srgbClr val="000000"/>
                </a:solidFill>
                <a:effectLst/>
              </a:rPr>
              <a:t>AmB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in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</a:rPr>
              <a:t> the emergency room reduced time to treatment.</a:t>
            </a:r>
          </a:p>
          <a:p>
            <a:r>
              <a:rPr lang="en-GB" sz="1600" b="0" i="0" u="none" strike="noStrike" dirty="0">
                <a:solidFill>
                  <a:srgbClr val="000000"/>
                </a:solidFill>
                <a:effectLst/>
              </a:rPr>
              <a:t>⚡ Laboratory monitoring challenging to achieve despite implementation focus.</a:t>
            </a:r>
          </a:p>
          <a:p>
            <a:pPr algn="l"/>
            <a:endParaRPr lang="en-GB" sz="1600" b="0" i="0" u="none" strike="noStrike" dirty="0">
              <a:solidFill>
                <a:srgbClr val="000000"/>
              </a:solidFill>
              <a:effectLst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43C450FB-6EC3-15DA-A5E0-B27F48D69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2409" y="6061550"/>
            <a:ext cx="1157040" cy="79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graph with different colored bars&#10;&#10;Description automatically generated with medium confidence">
            <a:extLst>
              <a:ext uri="{FF2B5EF4-FFF2-40B4-BE49-F238E27FC236}">
                <a16:creationId xmlns:a16="http://schemas.microsoft.com/office/drawing/2014/main" id="{951C937C-3E14-09F1-AA54-EC8E68E556A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576" r="2785"/>
          <a:stretch/>
        </p:blipFill>
        <p:spPr>
          <a:xfrm>
            <a:off x="699713" y="1407238"/>
            <a:ext cx="8900306" cy="440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02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Content Placeholder 23" descr="A table of medical information&#10;&#10;Description automatically generated">
            <a:extLst>
              <a:ext uri="{FF2B5EF4-FFF2-40B4-BE49-F238E27FC236}">
                <a16:creationId xmlns:a16="http://schemas.microsoft.com/office/drawing/2014/main" id="{BCA44CB7-A4B0-A48D-3E42-DEF109DC78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494" y="1356736"/>
            <a:ext cx="5846741" cy="507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F66079E-4D3B-C8C1-6ECA-D6663E445D73}"/>
              </a:ext>
            </a:extLst>
          </p:cNvPr>
          <p:cNvSpPr txBox="1">
            <a:spLocks/>
          </p:cNvSpPr>
          <p:nvPr/>
        </p:nvSpPr>
        <p:spPr>
          <a:xfrm>
            <a:off x="326571" y="171162"/>
            <a:ext cx="12192000" cy="12100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Secondary outcomes: adverse events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2D57E6-96DE-0ACA-A373-CAF05276F86E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5E4F0883-3781-F614-4766-4E047DC08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68737"/>
            <a:ext cx="2073112" cy="1089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EE517A3C-0195-6977-07D6-FFF2E705A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2409" y="6048103"/>
            <a:ext cx="1157040" cy="79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875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" descr="Image">
            <a:extLst>
              <a:ext uri="{FF2B5EF4-FFF2-40B4-BE49-F238E27FC236}">
                <a16:creationId xmlns:a16="http://schemas.microsoft.com/office/drawing/2014/main" id="{B3DD176B-324D-46C9-9315-0CDB36EE3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68737"/>
            <a:ext cx="2073112" cy="1089263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E1354176-63B6-7201-84AB-53813909EEF7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pic>
        <p:nvPicPr>
          <p:cNvPr id="48" name="Picture 4">
            <a:extLst>
              <a:ext uri="{FF2B5EF4-FFF2-40B4-BE49-F238E27FC236}">
                <a16:creationId xmlns:a16="http://schemas.microsoft.com/office/drawing/2014/main" id="{0695FB6C-C0A7-144F-F3AE-502E5A48E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8083" y="5968697"/>
            <a:ext cx="1157040" cy="79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itle 1">
            <a:extLst>
              <a:ext uri="{FF2B5EF4-FFF2-40B4-BE49-F238E27FC236}">
                <a16:creationId xmlns:a16="http://schemas.microsoft.com/office/drawing/2014/main" id="{10704E6E-EF2B-0A39-85FA-0D2DC3106286}"/>
              </a:ext>
            </a:extLst>
          </p:cNvPr>
          <p:cNvSpPr txBox="1">
            <a:spLocks/>
          </p:cNvSpPr>
          <p:nvPr/>
        </p:nvSpPr>
        <p:spPr>
          <a:xfrm>
            <a:off x="848480" y="11468"/>
            <a:ext cx="12192000" cy="12100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Secondary outcomes: </a:t>
            </a:r>
          </a:p>
        </p:txBody>
      </p:sp>
      <p:sp>
        <p:nvSpPr>
          <p:cNvPr id="50" name="Shape 3">
            <a:extLst>
              <a:ext uri="{FF2B5EF4-FFF2-40B4-BE49-F238E27FC236}">
                <a16:creationId xmlns:a16="http://schemas.microsoft.com/office/drawing/2014/main" id="{01BC08A9-5F23-3286-B307-EEBD4841A110}"/>
              </a:ext>
            </a:extLst>
          </p:cNvPr>
          <p:cNvSpPr/>
          <p:nvPr/>
        </p:nvSpPr>
        <p:spPr>
          <a:xfrm>
            <a:off x="848480" y="4104547"/>
            <a:ext cx="10281482" cy="1584960"/>
          </a:xfrm>
          <a:prstGeom prst="rect">
            <a:avLst/>
          </a:prstGeom>
          <a:solidFill>
            <a:srgbClr val="F1EFE8"/>
          </a:solidFill>
          <a:ln w="12700">
            <a:solidFill>
              <a:srgbClr val="F1EFE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B6B0702-F37C-F1EB-BA79-8EF02DC7B01E}"/>
              </a:ext>
            </a:extLst>
          </p:cNvPr>
          <p:cNvGrpSpPr/>
          <p:nvPr/>
        </p:nvGrpSpPr>
        <p:grpSpPr>
          <a:xfrm>
            <a:off x="886336" y="4432614"/>
            <a:ext cx="4555990" cy="1277099"/>
            <a:chOff x="576842" y="1651814"/>
            <a:chExt cx="4555990" cy="1277099"/>
          </a:xfrm>
        </p:grpSpPr>
        <p:sp>
          <p:nvSpPr>
            <p:cNvPr id="52" name="Text 4">
              <a:extLst>
                <a:ext uri="{FF2B5EF4-FFF2-40B4-BE49-F238E27FC236}">
                  <a16:creationId xmlns:a16="http://schemas.microsoft.com/office/drawing/2014/main" id="{4F697575-55F2-7814-2915-2492A9C65F90}"/>
                </a:ext>
              </a:extLst>
            </p:cNvPr>
            <p:cNvSpPr/>
            <p:nvPr/>
          </p:nvSpPr>
          <p:spPr>
            <a:xfrm>
              <a:off x="576842" y="1651814"/>
              <a:ext cx="4535424" cy="6339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3733" b="1" dirty="0">
                  <a:solidFill>
                    <a:srgbClr val="854F0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14%</a:t>
              </a:r>
              <a:endParaRPr lang="en-US" sz="3733" dirty="0"/>
            </a:p>
          </p:txBody>
        </p:sp>
        <p:sp>
          <p:nvSpPr>
            <p:cNvPr id="53" name="Text 5">
              <a:extLst>
                <a:ext uri="{FF2B5EF4-FFF2-40B4-BE49-F238E27FC236}">
                  <a16:creationId xmlns:a16="http://schemas.microsoft.com/office/drawing/2014/main" id="{71005B69-E898-098B-72B1-DEFABFBC6845}"/>
                </a:ext>
              </a:extLst>
            </p:cNvPr>
            <p:cNvSpPr/>
            <p:nvPr/>
          </p:nvSpPr>
          <p:spPr>
            <a:xfrm>
              <a:off x="597408" y="2274055"/>
              <a:ext cx="4535424" cy="26822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dirty="0">
                  <a:solidFill>
                    <a:srgbClr val="5F5E5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Raised ICP post-discharge</a:t>
              </a:r>
              <a:endParaRPr lang="en-US" dirty="0"/>
            </a:p>
          </p:txBody>
        </p:sp>
        <p:sp>
          <p:nvSpPr>
            <p:cNvPr id="54" name="Text 6">
              <a:extLst>
                <a:ext uri="{FF2B5EF4-FFF2-40B4-BE49-F238E27FC236}">
                  <a16:creationId xmlns:a16="http://schemas.microsoft.com/office/drawing/2014/main" id="{B338D8EF-7554-686B-3008-5A3E850A99B4}"/>
                </a:ext>
              </a:extLst>
            </p:cNvPr>
            <p:cNvSpPr/>
            <p:nvPr/>
          </p:nvSpPr>
          <p:spPr>
            <a:xfrm>
              <a:off x="597408" y="2624113"/>
              <a:ext cx="4535424" cy="3048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dirty="0">
                  <a:solidFill>
                    <a:srgbClr val="8887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19 of 136 patients</a:t>
              </a:r>
              <a:endParaRPr lang="en-US" dirty="0"/>
            </a:p>
          </p:txBody>
        </p:sp>
      </p:grpSp>
      <p:sp>
        <p:nvSpPr>
          <p:cNvPr id="56" name="Text 1">
            <a:extLst>
              <a:ext uri="{FF2B5EF4-FFF2-40B4-BE49-F238E27FC236}">
                <a16:creationId xmlns:a16="http://schemas.microsoft.com/office/drawing/2014/main" id="{DBF93F88-2A4D-AB0D-3A58-EB8A4E871AAB}"/>
              </a:ext>
            </a:extLst>
          </p:cNvPr>
          <p:cNvSpPr/>
          <p:nvPr/>
        </p:nvSpPr>
        <p:spPr>
          <a:xfrm>
            <a:off x="877325" y="3377166"/>
            <a:ext cx="8423877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Raised Intracranial pressure post-discharge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121C5D-370B-C5B4-BB22-2FC308976EB5}"/>
              </a:ext>
            </a:extLst>
          </p:cNvPr>
          <p:cNvSpPr/>
          <p:nvPr/>
        </p:nvSpPr>
        <p:spPr>
          <a:xfrm>
            <a:off x="738187" y="3510683"/>
            <a:ext cx="10715625" cy="2339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2C584A1-CFA4-5374-634A-219CA2F93B91}"/>
              </a:ext>
            </a:extLst>
          </p:cNvPr>
          <p:cNvGrpSpPr/>
          <p:nvPr/>
        </p:nvGrpSpPr>
        <p:grpSpPr>
          <a:xfrm>
            <a:off x="-3640827" y="-579484"/>
            <a:ext cx="17803079" cy="5012098"/>
            <a:chOff x="610780" y="1036665"/>
            <a:chExt cx="19540175" cy="5710164"/>
          </a:xfrm>
        </p:grpSpPr>
        <p:sp>
          <p:nvSpPr>
            <p:cNvPr id="4" name="Text 2"/>
            <p:cNvSpPr/>
            <p:nvPr/>
          </p:nvSpPr>
          <p:spPr>
            <a:xfrm>
              <a:off x="610780" y="1036665"/>
              <a:ext cx="11094720" cy="26822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endParaRPr lang="en-US" sz="1067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145FE93-8F97-FAC4-C402-59146A0617C3}"/>
                </a:ext>
              </a:extLst>
            </p:cNvPr>
            <p:cNvGrpSpPr/>
            <p:nvPr/>
          </p:nvGrpSpPr>
          <p:grpSpPr>
            <a:xfrm>
              <a:off x="6126480" y="4268497"/>
              <a:ext cx="14024475" cy="2478332"/>
              <a:chOff x="6035040" y="-628849"/>
              <a:chExt cx="14024475" cy="2478332"/>
            </a:xfrm>
          </p:grpSpPr>
          <p:sp>
            <p:nvSpPr>
              <p:cNvPr id="32" name="Text 1">
                <a:extLst>
                  <a:ext uri="{FF2B5EF4-FFF2-40B4-BE49-F238E27FC236}">
                    <a16:creationId xmlns:a16="http://schemas.microsoft.com/office/drawing/2014/main" id="{74520490-E53D-81FC-602A-C38BF0965477}"/>
                  </a:ext>
                </a:extLst>
              </p:cNvPr>
              <p:cNvSpPr/>
              <p:nvPr/>
            </p:nvSpPr>
            <p:spPr>
              <a:xfrm>
                <a:off x="6035040" y="-628849"/>
                <a:ext cx="10972800" cy="6705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3200" b="1" dirty="0">
                    <a:solidFill>
                      <a:schemeClr val="accent1">
                        <a:lumMod val="75000"/>
                      </a:schemeClr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Length of stay</a:t>
                </a:r>
                <a:endParaRPr lang="en-US" sz="32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7" name="Shape 7">
                <a:extLst>
                  <a:ext uri="{FF2B5EF4-FFF2-40B4-BE49-F238E27FC236}">
                    <a16:creationId xmlns:a16="http://schemas.microsoft.com/office/drawing/2014/main" id="{9740B5B9-BBDC-7D5F-B296-15BCF11B514D}"/>
                  </a:ext>
                </a:extLst>
              </p:cNvPr>
              <p:cNvSpPr/>
              <p:nvPr/>
            </p:nvSpPr>
            <p:spPr>
              <a:xfrm>
                <a:off x="6035040" y="124224"/>
                <a:ext cx="11284676" cy="1725259"/>
              </a:xfrm>
              <a:prstGeom prst="rect">
                <a:avLst/>
              </a:prstGeom>
              <a:solidFill>
                <a:srgbClr val="F1EFE8"/>
              </a:solidFill>
              <a:ln w="12700">
                <a:solidFill>
                  <a:srgbClr val="F1EFE8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Text 8">
                <a:extLst>
                  <a:ext uri="{FF2B5EF4-FFF2-40B4-BE49-F238E27FC236}">
                    <a16:creationId xmlns:a16="http://schemas.microsoft.com/office/drawing/2014/main" id="{37F0EC08-9255-191A-1165-1124820E7FC4}"/>
                  </a:ext>
                </a:extLst>
              </p:cNvPr>
              <p:cNvSpPr/>
              <p:nvPr/>
            </p:nvSpPr>
            <p:spPr>
              <a:xfrm>
                <a:off x="6093636" y="387311"/>
                <a:ext cx="5023104" cy="63398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3730" b="1" dirty="0">
                    <a:solidFill>
                      <a:srgbClr val="854F0B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37%</a:t>
                </a:r>
                <a:endParaRPr lang="en-US" sz="3730" dirty="0"/>
              </a:p>
            </p:txBody>
          </p:sp>
          <p:sp>
            <p:nvSpPr>
              <p:cNvPr id="39" name="Text 9">
                <a:extLst>
                  <a:ext uri="{FF2B5EF4-FFF2-40B4-BE49-F238E27FC236}">
                    <a16:creationId xmlns:a16="http://schemas.microsoft.com/office/drawing/2014/main" id="{D399EF8E-8DDC-2539-D460-4F2266F4F62B}"/>
                  </a:ext>
                </a:extLst>
              </p:cNvPr>
              <p:cNvSpPr/>
              <p:nvPr/>
            </p:nvSpPr>
            <p:spPr>
              <a:xfrm>
                <a:off x="6097179" y="1044226"/>
                <a:ext cx="5023104" cy="26822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dirty="0">
                    <a:solidFill>
                      <a:srgbClr val="5F5E5A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Discharged within 7 days</a:t>
                </a:r>
                <a:endParaRPr lang="en-US" dirty="0"/>
              </a:p>
            </p:txBody>
          </p:sp>
          <p:sp>
            <p:nvSpPr>
              <p:cNvPr id="40" name="Text 10">
                <a:extLst>
                  <a:ext uri="{FF2B5EF4-FFF2-40B4-BE49-F238E27FC236}">
                    <a16:creationId xmlns:a16="http://schemas.microsoft.com/office/drawing/2014/main" id="{AAE7A013-D3E4-9313-1A3E-14FDB4AE33AE}"/>
                  </a:ext>
                </a:extLst>
              </p:cNvPr>
              <p:cNvSpPr/>
              <p:nvPr/>
            </p:nvSpPr>
            <p:spPr>
              <a:xfrm>
                <a:off x="6097179" y="1449272"/>
                <a:ext cx="5023105" cy="3048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dirty="0">
                    <a:solidFill>
                      <a:srgbClr val="888780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50 of 136 patients</a:t>
                </a:r>
                <a:endParaRPr lang="en-US" dirty="0"/>
              </a:p>
            </p:txBody>
          </p:sp>
          <p:sp>
            <p:nvSpPr>
              <p:cNvPr id="41" name="Text 12">
                <a:extLst>
                  <a:ext uri="{FF2B5EF4-FFF2-40B4-BE49-F238E27FC236}">
                    <a16:creationId xmlns:a16="http://schemas.microsoft.com/office/drawing/2014/main" id="{482C8C4D-649A-B956-6FF6-5B413AE12AF7}"/>
                  </a:ext>
                </a:extLst>
              </p:cNvPr>
              <p:cNvSpPr/>
              <p:nvPr/>
            </p:nvSpPr>
            <p:spPr>
              <a:xfrm>
                <a:off x="9086715" y="499794"/>
                <a:ext cx="10972800" cy="34137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b="1" dirty="0">
                    <a:solidFill>
                      <a:srgbClr val="5F5E5A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Key observation</a:t>
                </a:r>
                <a:endParaRPr lang="en-US" dirty="0"/>
              </a:p>
            </p:txBody>
          </p:sp>
          <p:sp>
            <p:nvSpPr>
              <p:cNvPr id="42" name="Text 13">
                <a:extLst>
                  <a:ext uri="{FF2B5EF4-FFF2-40B4-BE49-F238E27FC236}">
                    <a16:creationId xmlns:a16="http://schemas.microsoft.com/office/drawing/2014/main" id="{F1C8240C-05D0-3436-FC1D-0B64AC3D608D}"/>
                  </a:ext>
                </a:extLst>
              </p:cNvPr>
              <p:cNvSpPr/>
              <p:nvPr/>
            </p:nvSpPr>
            <p:spPr>
              <a:xfrm>
                <a:off x="9086715" y="983680"/>
                <a:ext cx="7782097" cy="63398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dirty="0">
                    <a:solidFill>
                      <a:srgbClr val="5F5E5A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More than a third of survivors were discharged within 7 days, a benefit of the single dose regimen. Earlier discharge was associated with better outcomes (HR 0.25, p = 0.005, mitigated by clinical state ) </a:t>
                </a:r>
                <a:endParaRPr lang="en-US" dirty="0"/>
              </a:p>
            </p:txBody>
          </p: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9DEFE-7B7B-0352-072F-89D88CA74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608" cy="1188720"/>
          </a:xfrm>
        </p:spPr>
        <p:txBody>
          <a:bodyPr>
            <a:normAutofit fontScale="90000"/>
          </a:bodyPr>
          <a:lstStyle/>
          <a:p>
            <a:r>
              <a:rPr lang="en-ZA" sz="4000" dirty="0">
                <a:solidFill>
                  <a:schemeClr val="tx2"/>
                </a:solidFill>
              </a:rPr>
              <a:t>Qualitative work: high acceptability for a simpler regimen</a:t>
            </a: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923B8185-0A32-D66B-D88B-617FF2B449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48103"/>
            <a:ext cx="1541416" cy="80989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DDC3DDB-AE3D-22AA-F1BF-1B4F4FD330B3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F8255104-904B-7710-67E2-2C8408AAE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009" y="6184249"/>
            <a:ext cx="959439" cy="66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55FF991-E44F-1F1A-0B97-6426C4ED8EDB}"/>
              </a:ext>
            </a:extLst>
          </p:cNvPr>
          <p:cNvGrpSpPr/>
          <p:nvPr/>
        </p:nvGrpSpPr>
        <p:grpSpPr>
          <a:xfrm>
            <a:off x="6384759" y="1834888"/>
            <a:ext cx="4192405" cy="4565912"/>
            <a:chOff x="810676" y="1168615"/>
            <a:chExt cx="4192405" cy="4565912"/>
          </a:xfrm>
        </p:grpSpPr>
        <p:pic>
          <p:nvPicPr>
            <p:cNvPr id="24" name="Graphic 23" descr="Needle with solid fill">
              <a:extLst>
                <a:ext uri="{FF2B5EF4-FFF2-40B4-BE49-F238E27FC236}">
                  <a16:creationId xmlns:a16="http://schemas.microsoft.com/office/drawing/2014/main" id="{ABFC180F-6E6D-57BC-7E59-D59658D8882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10676" y="1479174"/>
              <a:ext cx="914400" cy="914400"/>
            </a:xfrm>
            <a:prstGeom prst="rect">
              <a:avLst/>
            </a:prstGeom>
          </p:spPr>
        </p:pic>
        <p:pic>
          <p:nvPicPr>
            <p:cNvPr id="25" name="Graphic 24" descr="Needle with solid fill">
              <a:extLst>
                <a:ext uri="{FF2B5EF4-FFF2-40B4-BE49-F238E27FC236}">
                  <a16:creationId xmlns:a16="http://schemas.microsoft.com/office/drawing/2014/main" id="{1C9682A9-D545-DA89-C7E3-D8AE722D711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82131" y="1507196"/>
              <a:ext cx="914400" cy="914400"/>
            </a:xfrm>
            <a:prstGeom prst="rect">
              <a:avLst/>
            </a:prstGeom>
          </p:spPr>
        </p:pic>
        <p:pic>
          <p:nvPicPr>
            <p:cNvPr id="26" name="Graphic 25" descr="Needle with solid fill">
              <a:extLst>
                <a:ext uri="{FF2B5EF4-FFF2-40B4-BE49-F238E27FC236}">
                  <a16:creationId xmlns:a16="http://schemas.microsoft.com/office/drawing/2014/main" id="{141E6E73-F575-8811-0DED-5FC374C415A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336665" y="1479174"/>
              <a:ext cx="914400" cy="914400"/>
            </a:xfrm>
            <a:prstGeom prst="rect">
              <a:avLst/>
            </a:prstGeom>
          </p:spPr>
        </p:pic>
        <p:pic>
          <p:nvPicPr>
            <p:cNvPr id="27" name="Graphic 26" descr="Needle with solid fill">
              <a:extLst>
                <a:ext uri="{FF2B5EF4-FFF2-40B4-BE49-F238E27FC236}">
                  <a16:creationId xmlns:a16="http://schemas.microsoft.com/office/drawing/2014/main" id="{FE485F41-A730-A08C-D520-600C2790690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480746" y="1506101"/>
              <a:ext cx="914400" cy="914400"/>
            </a:xfrm>
            <a:prstGeom prst="rect">
              <a:avLst/>
            </a:prstGeom>
          </p:spPr>
        </p:pic>
        <p:pic>
          <p:nvPicPr>
            <p:cNvPr id="28" name="Graphic 27" descr="Needle with solid fill">
              <a:extLst>
                <a:ext uri="{FF2B5EF4-FFF2-40B4-BE49-F238E27FC236}">
                  <a16:creationId xmlns:a16="http://schemas.microsoft.com/office/drawing/2014/main" id="{AA8B8098-CC81-B669-AC7B-CC3E728563A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985406" y="1497965"/>
              <a:ext cx="914400" cy="914400"/>
            </a:xfrm>
            <a:prstGeom prst="rect">
              <a:avLst/>
            </a:prstGeom>
          </p:spPr>
        </p:pic>
        <p:pic>
          <p:nvPicPr>
            <p:cNvPr id="29" name="Graphic 28" descr="Needle with solid fill">
              <a:extLst>
                <a:ext uri="{FF2B5EF4-FFF2-40B4-BE49-F238E27FC236}">
                  <a16:creationId xmlns:a16="http://schemas.microsoft.com/office/drawing/2014/main" id="{E3C36A1E-0005-7CDF-D21D-57537A9312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584021" y="1497965"/>
              <a:ext cx="914400" cy="914400"/>
            </a:xfrm>
            <a:prstGeom prst="rect">
              <a:avLst/>
            </a:prstGeom>
          </p:spPr>
        </p:pic>
        <p:pic>
          <p:nvPicPr>
            <p:cNvPr id="30" name="Graphic 29" descr="Needle with solid fill">
              <a:extLst>
                <a:ext uri="{FF2B5EF4-FFF2-40B4-BE49-F238E27FC236}">
                  <a16:creationId xmlns:a16="http://schemas.microsoft.com/office/drawing/2014/main" id="{DA702506-36F8-B59F-69DB-8565965BFA6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88681" y="1506101"/>
              <a:ext cx="914400" cy="914400"/>
            </a:xfrm>
            <a:prstGeom prst="rect">
              <a:avLst/>
            </a:prstGeom>
          </p:spPr>
        </p:pic>
        <p:pic>
          <p:nvPicPr>
            <p:cNvPr id="31" name="Graphic 30" descr="Needle with solid fill">
              <a:extLst>
                <a:ext uri="{FF2B5EF4-FFF2-40B4-BE49-F238E27FC236}">
                  <a16:creationId xmlns:a16="http://schemas.microsoft.com/office/drawing/2014/main" id="{51CDC347-2B23-32FA-C4AB-BD26577BFB8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08793" y="4425236"/>
              <a:ext cx="914400" cy="914400"/>
            </a:xfrm>
            <a:prstGeom prst="rect">
              <a:avLst/>
            </a:prstGeom>
          </p:spPr>
        </p:pic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80BAE9E0-2390-0344-5CFA-D236EA1262B9}"/>
                </a:ext>
              </a:extLst>
            </p:cNvPr>
            <p:cNvCxnSpPr/>
            <p:nvPr/>
          </p:nvCxnSpPr>
          <p:spPr>
            <a:xfrm>
              <a:off x="2796531" y="2617339"/>
              <a:ext cx="0" cy="1399102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B612291-8082-3825-F133-62A0EA522581}"/>
                </a:ext>
              </a:extLst>
            </p:cNvPr>
            <p:cNvSpPr txBox="1"/>
            <p:nvPr/>
          </p:nvSpPr>
          <p:spPr>
            <a:xfrm>
              <a:off x="2129514" y="1168615"/>
              <a:ext cx="20176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Old 7 day regimen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1DF319E-C502-398B-2BBA-E64AFD674E5B}"/>
                </a:ext>
              </a:extLst>
            </p:cNvPr>
            <p:cNvSpPr txBox="1"/>
            <p:nvPr/>
          </p:nvSpPr>
          <p:spPr>
            <a:xfrm>
              <a:off x="1603269" y="5365195"/>
              <a:ext cx="232544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Single dose regimen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89158C85-E5C2-F77B-92AC-3FE70092D4B4}"/>
              </a:ext>
            </a:extLst>
          </p:cNvPr>
          <p:cNvSpPr txBox="1"/>
          <p:nvPr/>
        </p:nvSpPr>
        <p:spPr>
          <a:xfrm>
            <a:off x="3050088" y="2401080"/>
            <a:ext cx="61001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ontent Placeholder 39">
            <a:extLst>
              <a:ext uri="{FF2B5EF4-FFF2-40B4-BE49-F238E27FC236}">
                <a16:creationId xmlns:a16="http://schemas.microsoft.com/office/drawing/2014/main" id="{0F2418E8-9277-3DEF-4EC5-8ECA6ECE0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409" y="1883154"/>
            <a:ext cx="4895734" cy="435133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High acceptability - a regimen more compatible with resource limited healthcare systems</a:t>
            </a:r>
            <a:endParaRPr lang="en-US" sz="3600" dirty="0"/>
          </a:p>
          <a:p>
            <a:pPr lvl="0">
              <a:lnSpc>
                <a:spcPct val="100000"/>
              </a:lnSpc>
            </a:pPr>
            <a:endParaRPr lang="en-US" sz="1600" dirty="0"/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Nurses: Marked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reduction in burden of IV administration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work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Doctors: Perceived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reductions in length of stay and laboratory monitoring requirements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Initial adoption hesitancy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simplified seen as inferior by some HCWs.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336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E29E9D0C-4EB8-B54A-942F-68DEFCA09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8103"/>
            <a:ext cx="1541416" cy="80989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D487B84-A48F-956D-C83D-BEFCEFB6AC8A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5B17BF01-930C-8589-10A5-8246A3206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009" y="6184249"/>
            <a:ext cx="959439" cy="66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0C3852-CE52-26B7-1257-97D6B7384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r>
              <a:rPr lang="en-ZA" sz="4400" dirty="0">
                <a:solidFill>
                  <a:schemeClr val="tx2"/>
                </a:solidFill>
              </a:rPr>
              <a:t>Qualitative work: challenges</a:t>
            </a:r>
            <a:br>
              <a:rPr lang="en-ZA" sz="4400" dirty="0">
                <a:solidFill>
                  <a:schemeClr val="tx2"/>
                </a:solidFill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F2D5A-F7A4-195C-96B0-D59A5FF78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51948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System level challenges in cryptococcal care</a:t>
            </a:r>
            <a:r>
              <a:rPr lang="en-ZA" dirty="0"/>
              <a:t>: “the system is full of trap doors” </a:t>
            </a:r>
          </a:p>
          <a:p>
            <a:pPr lvl="0">
              <a:lnSpc>
                <a:spcPct val="100000"/>
              </a:lnSpc>
            </a:pPr>
            <a:endParaRPr lang="en-ZA" sz="1600" i="1" dirty="0"/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Late referral from other services. 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Performance of lumbar puncture a significant barrier in non-specialist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centres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Cost to participants is a significant barrier to post discharge care.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CE317BB4-E366-DD8D-229F-F3AB1FA77F58}"/>
              </a:ext>
            </a:extLst>
          </p:cNvPr>
          <p:cNvSpPr/>
          <p:nvPr/>
        </p:nvSpPr>
        <p:spPr>
          <a:xfrm>
            <a:off x="1043040" y="5277276"/>
            <a:ext cx="5052960" cy="1215599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“Sometimes the family has to decide if they want to pay for a readmission or for a funeral”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532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" descr="Image">
            <a:extLst>
              <a:ext uri="{FF2B5EF4-FFF2-40B4-BE49-F238E27FC236}">
                <a16:creationId xmlns:a16="http://schemas.microsoft.com/office/drawing/2014/main" id="{23563A15-39FE-DC0D-247D-F3C4DEE15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96226"/>
            <a:ext cx="1640149" cy="861774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BC4CE1-601A-373E-0235-96653F0DB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471" y="189570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dirty="0"/>
              <a:t>Background: Advanced HIV disease still a problem</a:t>
            </a:r>
            <a:endParaRPr lang="en-GH" sz="4000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4B4262CF-1AC9-06D6-CEA0-9DE85E4074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1956086"/>
              </p:ext>
            </p:extLst>
          </p:nvPr>
        </p:nvGraphicFramePr>
        <p:xfrm>
          <a:off x="838200" y="1397003"/>
          <a:ext cx="10515600" cy="4063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4" name="Picture 4" descr="A red and black logo&#10;&#10;Description automatically generated">
            <a:extLst>
              <a:ext uri="{FF2B5EF4-FFF2-40B4-BE49-F238E27FC236}">
                <a16:creationId xmlns:a16="http://schemas.microsoft.com/office/drawing/2014/main" id="{8D2B95A7-4D48-D7E4-7AA2-7EC949EF7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854" y="5877539"/>
            <a:ext cx="1404595" cy="96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0DE18C4-384C-6E10-C95A-BC6C49C237C7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2D9E803-DD88-FB08-55CD-1192A5E4807C}"/>
              </a:ext>
            </a:extLst>
          </p:cNvPr>
          <p:cNvGrpSpPr/>
          <p:nvPr/>
        </p:nvGrpSpPr>
        <p:grpSpPr>
          <a:xfrm>
            <a:off x="5198871" y="4989160"/>
            <a:ext cx="4192405" cy="942422"/>
            <a:chOff x="6384759" y="2145447"/>
            <a:chExt cx="4192405" cy="942422"/>
          </a:xfrm>
        </p:grpSpPr>
        <p:pic>
          <p:nvPicPr>
            <p:cNvPr id="4" name="Graphic 3" descr="Needle with solid fill">
              <a:extLst>
                <a:ext uri="{FF2B5EF4-FFF2-40B4-BE49-F238E27FC236}">
                  <a16:creationId xmlns:a16="http://schemas.microsoft.com/office/drawing/2014/main" id="{57A94A37-90D9-3E96-0F8D-D0C1E2C505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384759" y="2145447"/>
              <a:ext cx="914400" cy="914400"/>
            </a:xfrm>
            <a:prstGeom prst="rect">
              <a:avLst/>
            </a:prstGeom>
          </p:spPr>
        </p:pic>
        <p:pic>
          <p:nvPicPr>
            <p:cNvPr id="5" name="Graphic 4" descr="Needle with solid fill">
              <a:extLst>
                <a:ext uri="{FF2B5EF4-FFF2-40B4-BE49-F238E27FC236}">
                  <a16:creationId xmlns:a16="http://schemas.microsoft.com/office/drawing/2014/main" id="{C3AB7E00-491B-0ACA-CC65-D23FBEAC33F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456214" y="2173469"/>
              <a:ext cx="914400" cy="914400"/>
            </a:xfrm>
            <a:prstGeom prst="rect">
              <a:avLst/>
            </a:prstGeom>
          </p:spPr>
        </p:pic>
        <p:pic>
          <p:nvPicPr>
            <p:cNvPr id="6" name="Graphic 5" descr="Needle with solid fill">
              <a:extLst>
                <a:ext uri="{FF2B5EF4-FFF2-40B4-BE49-F238E27FC236}">
                  <a16:creationId xmlns:a16="http://schemas.microsoft.com/office/drawing/2014/main" id="{B0485EE2-3506-797E-F204-8A6CD0F6979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10748" y="2145447"/>
              <a:ext cx="914400" cy="914400"/>
            </a:xfrm>
            <a:prstGeom prst="rect">
              <a:avLst/>
            </a:prstGeom>
          </p:spPr>
        </p:pic>
        <p:pic>
          <p:nvPicPr>
            <p:cNvPr id="7" name="Graphic 6" descr="Needle with solid fill">
              <a:extLst>
                <a:ext uri="{FF2B5EF4-FFF2-40B4-BE49-F238E27FC236}">
                  <a16:creationId xmlns:a16="http://schemas.microsoft.com/office/drawing/2014/main" id="{F715D6A0-5EA3-00A2-A53E-F864E7427E0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054829" y="2172374"/>
              <a:ext cx="914400" cy="914400"/>
            </a:xfrm>
            <a:prstGeom prst="rect">
              <a:avLst/>
            </a:prstGeom>
          </p:spPr>
        </p:pic>
        <p:pic>
          <p:nvPicPr>
            <p:cNvPr id="8" name="Graphic 7" descr="Needle with solid fill">
              <a:extLst>
                <a:ext uri="{FF2B5EF4-FFF2-40B4-BE49-F238E27FC236}">
                  <a16:creationId xmlns:a16="http://schemas.microsoft.com/office/drawing/2014/main" id="{25BDC960-AB80-2155-7525-A61EC097428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559489" y="2164238"/>
              <a:ext cx="914400" cy="914400"/>
            </a:xfrm>
            <a:prstGeom prst="rect">
              <a:avLst/>
            </a:prstGeom>
          </p:spPr>
        </p:pic>
        <p:pic>
          <p:nvPicPr>
            <p:cNvPr id="9" name="Graphic 8" descr="Needle with solid fill">
              <a:extLst>
                <a:ext uri="{FF2B5EF4-FFF2-40B4-BE49-F238E27FC236}">
                  <a16:creationId xmlns:a16="http://schemas.microsoft.com/office/drawing/2014/main" id="{9F43990F-26D0-D169-6232-73AF68F7C09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158104" y="2164238"/>
              <a:ext cx="914400" cy="914400"/>
            </a:xfrm>
            <a:prstGeom prst="rect">
              <a:avLst/>
            </a:prstGeom>
          </p:spPr>
        </p:pic>
        <p:pic>
          <p:nvPicPr>
            <p:cNvPr id="10" name="Graphic 9" descr="Needle with solid fill">
              <a:extLst>
                <a:ext uri="{FF2B5EF4-FFF2-40B4-BE49-F238E27FC236}">
                  <a16:creationId xmlns:a16="http://schemas.microsoft.com/office/drawing/2014/main" id="{6D7E4628-7B82-2D04-FBA2-41CC7E38F39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662764" y="2172374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5487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329C6-5E3F-5F80-8DAD-81D93520B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688A8473-01EC-58CC-D2DD-494C26DF9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8103"/>
            <a:ext cx="1541416" cy="80989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46E7D8A-BBC4-58AE-5FF2-ECEDB999AF8A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D4491460-90BD-06EF-1755-49DB02404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009" y="6184249"/>
            <a:ext cx="959439" cy="66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2B78A1-32C5-F40B-92F3-478946722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r>
              <a:rPr lang="en-ZA" sz="4400" dirty="0">
                <a:solidFill>
                  <a:schemeClr val="tx2"/>
                </a:solidFill>
              </a:rPr>
              <a:t>Qualitative work: challenges</a:t>
            </a:r>
            <a:br>
              <a:rPr lang="en-ZA" sz="4400" dirty="0">
                <a:solidFill>
                  <a:schemeClr val="tx2"/>
                </a:solidFill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D809C-60AE-7773-021E-8D27457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51948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System level challenges in cryptococcal care</a:t>
            </a:r>
            <a:r>
              <a:rPr lang="en-ZA" dirty="0"/>
              <a:t>: “the system is full of trap doors” </a:t>
            </a:r>
          </a:p>
          <a:p>
            <a:pPr lvl="0">
              <a:lnSpc>
                <a:spcPct val="100000"/>
              </a:lnSpc>
            </a:pPr>
            <a:endParaRPr lang="en-ZA" sz="1600" i="1" dirty="0"/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Late referral from other services. 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Performance of lumbar puncture a significant barrier in non-specialist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centres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Cost to participants is a significant barrier to post discharge care.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84B54135-8227-339E-B736-22CD68F5136D}"/>
              </a:ext>
            </a:extLst>
          </p:cNvPr>
          <p:cNvSpPr/>
          <p:nvPr/>
        </p:nvSpPr>
        <p:spPr>
          <a:xfrm>
            <a:off x="1043040" y="5277276"/>
            <a:ext cx="5052960" cy="1215599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“Sometimes the family has to decide if they want to pay for a readmission or for a funeral”</a:t>
            </a:r>
            <a:endParaRPr lang="en-US" dirty="0"/>
          </a:p>
        </p:txBody>
      </p:sp>
      <p:pic>
        <p:nvPicPr>
          <p:cNvPr id="5" name="Picture 4" descr="A hand holding a handful of pills&#10;&#10;Description automatically generated">
            <a:extLst>
              <a:ext uri="{FF2B5EF4-FFF2-40B4-BE49-F238E27FC236}">
                <a16:creationId xmlns:a16="http://schemas.microsoft.com/office/drawing/2014/main" id="{ABF24444-0002-FC15-F9EF-266CFC8F31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46" r="1" b="23836"/>
          <a:stretch/>
        </p:blipFill>
        <p:spPr>
          <a:xfrm>
            <a:off x="7139040" y="1497447"/>
            <a:ext cx="4424013" cy="507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454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B8CFE-BFE7-0931-C1BB-9237340C7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DC8306D2-6F0C-FD1C-FF49-4A6EBC62D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8103"/>
            <a:ext cx="1541416" cy="80989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BE90CE9-B2C2-A4A6-97E1-28B49D6FB3E2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6C71DAF1-65C9-83CE-D13E-BC0C31B95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009" y="6184249"/>
            <a:ext cx="959439" cy="66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51ACE-1682-3A4B-68E0-6589A5876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r>
              <a:rPr lang="en-ZA" sz="4400" dirty="0">
                <a:solidFill>
                  <a:schemeClr val="tx2"/>
                </a:solidFill>
              </a:rPr>
              <a:t>Qualitative work: challenges</a:t>
            </a:r>
            <a:br>
              <a:rPr lang="en-ZA" sz="4400" dirty="0">
                <a:solidFill>
                  <a:schemeClr val="tx2"/>
                </a:solidFill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D9283-5AAE-F251-EDE2-0B77CBDD6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51948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System level challenges in cryptococcal care</a:t>
            </a:r>
            <a:r>
              <a:rPr lang="en-ZA" dirty="0"/>
              <a:t>: “the system is full of trap doors” </a:t>
            </a:r>
          </a:p>
          <a:p>
            <a:pPr lvl="0">
              <a:lnSpc>
                <a:spcPct val="100000"/>
              </a:lnSpc>
            </a:pPr>
            <a:endParaRPr lang="en-ZA" sz="1600" i="1" dirty="0"/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Late referral from other services. 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Performance of lumbar puncture a significant barrier in non-specialist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centres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Cost to participants is a significant barrier to post discharge care.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4FAE6559-5260-4809-5171-AB970B119F82}"/>
              </a:ext>
            </a:extLst>
          </p:cNvPr>
          <p:cNvSpPr/>
          <p:nvPr/>
        </p:nvSpPr>
        <p:spPr>
          <a:xfrm>
            <a:off x="1043040" y="5277276"/>
            <a:ext cx="5052960" cy="1215599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“Sometimes the family has to decide if they want to pay for a readmission or for a funeral”</a:t>
            </a:r>
            <a:endParaRPr lang="en-US" dirty="0"/>
          </a:p>
        </p:txBody>
      </p:sp>
      <p:pic>
        <p:nvPicPr>
          <p:cNvPr id="5" name="Picture 4" descr="A hand holding a handful of pills&#10;&#10;Description automatically generated">
            <a:extLst>
              <a:ext uri="{FF2B5EF4-FFF2-40B4-BE49-F238E27FC236}">
                <a16:creationId xmlns:a16="http://schemas.microsoft.com/office/drawing/2014/main" id="{80D380B7-ECE7-E37A-2B04-589BBFF9691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46" r="1" b="23836"/>
          <a:stretch/>
        </p:blipFill>
        <p:spPr>
          <a:xfrm>
            <a:off x="7139040" y="1497447"/>
            <a:ext cx="4424013" cy="5074601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AFA9F7E-4BC8-CA3D-47E6-12B31CCB8091}"/>
              </a:ext>
            </a:extLst>
          </p:cNvPr>
          <p:cNvGraphicFramePr>
            <a:graphicFrameLocks noGrp="1"/>
          </p:cNvGraphicFramePr>
          <p:nvPr/>
        </p:nvGraphicFramePr>
        <p:xfrm>
          <a:off x="9412937" y="1398674"/>
          <a:ext cx="2680897" cy="5113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6415">
                  <a:extLst>
                    <a:ext uri="{9D8B030D-6E8A-4147-A177-3AD203B41FA5}">
                      <a16:colId xmlns:a16="http://schemas.microsoft.com/office/drawing/2014/main" val="649817560"/>
                    </a:ext>
                  </a:extLst>
                </a:gridCol>
                <a:gridCol w="834482">
                  <a:extLst>
                    <a:ext uri="{9D8B030D-6E8A-4147-A177-3AD203B41FA5}">
                      <a16:colId xmlns:a16="http://schemas.microsoft.com/office/drawing/2014/main" val="4200875897"/>
                    </a:ext>
                  </a:extLst>
                </a:gridCol>
              </a:tblGrid>
              <a:tr h="905067">
                <a:tc gridSpan="2">
                  <a:txBody>
                    <a:bodyPr/>
                    <a:lstStyle/>
                    <a:p>
                      <a:pPr algn="ctr"/>
                      <a:r>
                        <a:rPr lang="en-ZA" dirty="0"/>
                        <a:t>Total pill burden for 50kg patient in first 10 weeks of CM treatment 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6951683"/>
                  </a:ext>
                </a:extLst>
              </a:tr>
              <a:tr h="884372">
                <a:tc>
                  <a:txBody>
                    <a:bodyPr/>
                    <a:lstStyle/>
                    <a:p>
                      <a:r>
                        <a:rPr lang="en-ZA" dirty="0"/>
                        <a:t>Pill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2193138"/>
                  </a:ext>
                </a:extLst>
              </a:tr>
              <a:tr h="362027">
                <a:tc>
                  <a:txBody>
                    <a:bodyPr/>
                    <a:lstStyle/>
                    <a:p>
                      <a:r>
                        <a:rPr lang="en-ZA" dirty="0"/>
                        <a:t>Flucytosine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304422"/>
                  </a:ext>
                </a:extLst>
              </a:tr>
              <a:tr h="362027">
                <a:tc>
                  <a:txBody>
                    <a:bodyPr/>
                    <a:lstStyle/>
                    <a:p>
                      <a:r>
                        <a:rPr lang="en-ZA" dirty="0"/>
                        <a:t>Fluconazole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308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759887"/>
                  </a:ext>
                </a:extLst>
              </a:tr>
              <a:tr h="362027">
                <a:tc>
                  <a:txBody>
                    <a:bodyPr/>
                    <a:lstStyle/>
                    <a:p>
                      <a:r>
                        <a:rPr lang="en-ZA" dirty="0" err="1"/>
                        <a:t>Rifafour</a:t>
                      </a:r>
                      <a:r>
                        <a:rPr lang="en-ZA" dirty="0"/>
                        <a:t> (RHZE)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280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9350620"/>
                  </a:ext>
                </a:extLst>
              </a:tr>
              <a:tr h="362027">
                <a:tc>
                  <a:txBody>
                    <a:bodyPr/>
                    <a:lstStyle/>
                    <a:p>
                      <a:r>
                        <a:rPr lang="en-ZA" dirty="0"/>
                        <a:t>Pyridoxine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3704265"/>
                  </a:ext>
                </a:extLst>
              </a:tr>
              <a:tr h="362027">
                <a:tc>
                  <a:txBody>
                    <a:bodyPr/>
                    <a:lstStyle/>
                    <a:p>
                      <a:r>
                        <a:rPr lang="en-ZA" dirty="0"/>
                        <a:t>Cotrimoxazole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308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212976"/>
                  </a:ext>
                </a:extLst>
              </a:tr>
              <a:tr h="362027">
                <a:tc>
                  <a:txBody>
                    <a:bodyPr/>
                    <a:lstStyle/>
                    <a:p>
                      <a:r>
                        <a:rPr lang="en-ZA" dirty="0"/>
                        <a:t>Folic Acid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838989"/>
                  </a:ext>
                </a:extLst>
              </a:tr>
              <a:tr h="388947">
                <a:tc>
                  <a:txBody>
                    <a:bodyPr/>
                    <a:lstStyle/>
                    <a:p>
                      <a:r>
                        <a:rPr lang="en-ZA" dirty="0"/>
                        <a:t>TLD (1 tablet)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505545"/>
                  </a:ext>
                </a:extLst>
              </a:tr>
              <a:tr h="362027">
                <a:tc>
                  <a:txBody>
                    <a:bodyPr/>
                    <a:lstStyle/>
                    <a:p>
                      <a:r>
                        <a:rPr lang="en-ZA" dirty="0"/>
                        <a:t>DTG boost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93873"/>
                  </a:ext>
                </a:extLst>
              </a:tr>
              <a:tr h="362027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1190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319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1190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56A0B2-B3CB-07EE-0DFA-E7E540F9F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dirty="0"/>
              <a:t>Conclusions and discussion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28209A6-08CD-8A39-35E0-94947A7A7F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1532459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9936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F4540-3A0D-626E-2F52-7797AA1B5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88268-1A8D-9D18-0637-40A4E2DB9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is your main question? </a:t>
            </a:r>
          </a:p>
          <a:p>
            <a:pPr lvl="1"/>
            <a:r>
              <a:rPr lang="en-US" dirty="0"/>
              <a:t>What were the outcomes and implementation barriers of single L-</a:t>
            </a:r>
            <a:r>
              <a:rPr lang="en-US" dirty="0" err="1"/>
              <a:t>AmB</a:t>
            </a:r>
            <a:r>
              <a:rPr lang="en-US" dirty="0"/>
              <a:t> for CM. </a:t>
            </a:r>
          </a:p>
          <a:p>
            <a:r>
              <a:rPr lang="en-US" dirty="0"/>
              <a:t>What did you find?</a:t>
            </a:r>
          </a:p>
          <a:p>
            <a:pPr lvl="1"/>
            <a:r>
              <a:rPr lang="en-US" dirty="0"/>
              <a:t>Gap remains in survival between research outcomes and real-world routine settings. </a:t>
            </a:r>
          </a:p>
          <a:p>
            <a:pPr lvl="1"/>
            <a:r>
              <a:rPr lang="en-US" dirty="0"/>
              <a:t>The early post discharge period is a key focus for interventions. </a:t>
            </a:r>
          </a:p>
          <a:p>
            <a:r>
              <a:rPr lang="en-US" dirty="0"/>
              <a:t>Why is it important?</a:t>
            </a:r>
          </a:p>
          <a:p>
            <a:pPr lvl="1"/>
            <a:r>
              <a:rPr lang="en-US" dirty="0"/>
              <a:t>Need for implementation focus on care quality to close the gap between outcomes in research settings and routine care. </a:t>
            </a:r>
          </a:p>
          <a:p>
            <a:pPr lvl="1"/>
            <a:r>
              <a:rPr lang="en-US" dirty="0"/>
              <a:t>Lower toxicity and shorter length of stay bring health system and individual benefits</a:t>
            </a: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F948A5D5-FD40-B8BE-4907-F96602504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48103"/>
            <a:ext cx="1541416" cy="809897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31C401-2DF2-1FCD-3F91-7AB3C18F90F7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4A04CDD6-BB80-317F-611A-E03703B04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009" y="6184249"/>
            <a:ext cx="959439" cy="66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385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35129-7DD5-AC6D-D950-6E4B7587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13823" cy="1325563"/>
          </a:xfrm>
        </p:spPr>
        <p:txBody>
          <a:bodyPr/>
          <a:lstStyle/>
          <a:p>
            <a:r>
              <a:rPr lang="en-US" dirty="0"/>
              <a:t>Acknowledgements </a:t>
            </a:r>
          </a:p>
        </p:txBody>
      </p:sp>
      <p:pic>
        <p:nvPicPr>
          <p:cNvPr id="17" name="Image" descr="Image">
            <a:extLst>
              <a:ext uri="{FF2B5EF4-FFF2-40B4-BE49-F238E27FC236}">
                <a16:creationId xmlns:a16="http://schemas.microsoft.com/office/drawing/2014/main" id="{8B20E10B-A068-4EC2-0960-170D53781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975" y="5048948"/>
            <a:ext cx="2581921" cy="6932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Image" descr="Image">
            <a:extLst>
              <a:ext uri="{FF2B5EF4-FFF2-40B4-BE49-F238E27FC236}">
                <a16:creationId xmlns:a16="http://schemas.microsoft.com/office/drawing/2014/main" id="{B6EE3BAB-5C32-A505-0285-284D642F8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338" y="4523644"/>
            <a:ext cx="1518404" cy="13984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Image" descr="Image">
            <a:extLst>
              <a:ext uri="{FF2B5EF4-FFF2-40B4-BE49-F238E27FC236}">
                <a16:creationId xmlns:a16="http://schemas.microsoft.com/office/drawing/2014/main" id="{20DECF18-0197-F71A-8117-E3B1786444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3066" y="3587813"/>
            <a:ext cx="1861484" cy="103415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Picture 20" descr="A red and black logo&#10;&#10;Description automatically generated">
            <a:extLst>
              <a:ext uri="{FF2B5EF4-FFF2-40B4-BE49-F238E27FC236}">
                <a16:creationId xmlns:a16="http://schemas.microsoft.com/office/drawing/2014/main" id="{22408EA3-4B34-B192-CE96-30CD4222DB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234" y="3439861"/>
            <a:ext cx="1624952" cy="836372"/>
          </a:xfrm>
          <a:prstGeom prst="rect">
            <a:avLst/>
          </a:prstGeom>
        </p:spPr>
      </p:pic>
      <p:pic>
        <p:nvPicPr>
          <p:cNvPr id="24" name="Picture 23" descr="A yellow emblem with a bird and a branch&#10;&#10;Description automatically generated">
            <a:extLst>
              <a:ext uri="{FF2B5EF4-FFF2-40B4-BE49-F238E27FC236}">
                <a16:creationId xmlns:a16="http://schemas.microsoft.com/office/drawing/2014/main" id="{058F1B5A-06DB-89D8-5AEB-D4238964C2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844" y="3429000"/>
            <a:ext cx="989212" cy="111703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543C35D-446E-9720-7119-B481FF31C1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1702" y="4609062"/>
            <a:ext cx="1518404" cy="1142562"/>
          </a:xfrm>
          <a:prstGeom prst="rect">
            <a:avLst/>
          </a:prstGeom>
        </p:spPr>
      </p:pic>
      <p:pic>
        <p:nvPicPr>
          <p:cNvPr id="28" name="Picture 27" descr="A sign with text on it&#10;&#10;Description automatically generated">
            <a:extLst>
              <a:ext uri="{FF2B5EF4-FFF2-40B4-BE49-F238E27FC236}">
                <a16:creationId xmlns:a16="http://schemas.microsoft.com/office/drawing/2014/main" id="{C6EB6720-53AE-3D82-C465-9F83BCBD34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286" y="5013579"/>
            <a:ext cx="2773714" cy="97895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E37DCB9-3855-1B30-5E64-52572CE35E02}"/>
              </a:ext>
            </a:extLst>
          </p:cNvPr>
          <p:cNvSpPr txBox="1"/>
          <p:nvPr/>
        </p:nvSpPr>
        <p:spPr>
          <a:xfrm>
            <a:off x="4104857" y="5992537"/>
            <a:ext cx="5450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johnny.falconer@joburg.msf.org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9D18A4-BF03-9A41-5579-5D845E744F95}"/>
              </a:ext>
            </a:extLst>
          </p:cNvPr>
          <p:cNvSpPr txBox="1"/>
          <p:nvPr/>
        </p:nvSpPr>
        <p:spPr>
          <a:xfrm>
            <a:off x="1648691" y="1510145"/>
            <a:ext cx="65809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/>
              <a:t>Participants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Study teams and collaborators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Ministry of Health partners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Regulatory authorities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Academic partners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91C271E-CFDE-3E11-4AE4-2E5AE6F1A8A4}"/>
              </a:ext>
            </a:extLst>
          </p:cNvPr>
          <p:cNvSpPr txBox="1"/>
          <p:nvPr/>
        </p:nvSpPr>
        <p:spPr>
          <a:xfrm>
            <a:off x="6539979" y="887947"/>
            <a:ext cx="4336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Merci beaucoup, </a:t>
            </a:r>
            <a:r>
              <a:rPr lang="en-US" i="1" dirty="0" err="1">
                <a:solidFill>
                  <a:srgbClr val="FF0000"/>
                </a:solidFill>
              </a:rPr>
              <a:t>obrigado</a:t>
            </a:r>
            <a:r>
              <a:rPr lang="en-US" i="1" dirty="0">
                <a:solidFill>
                  <a:srgbClr val="FF0000"/>
                </a:solidFill>
              </a:rPr>
              <a:t>, </a:t>
            </a:r>
            <a:r>
              <a:rPr lang="en-US" i="1" dirty="0" err="1">
                <a:solidFill>
                  <a:srgbClr val="FF0000"/>
                </a:solidFill>
              </a:rPr>
              <a:t>matondi</a:t>
            </a:r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ABD975-7D4B-A9BF-5BB7-F151C011E9E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2197" t="31438" r="30189" b="47980"/>
          <a:stretch/>
        </p:blipFill>
        <p:spPr>
          <a:xfrm>
            <a:off x="3969004" y="3346291"/>
            <a:ext cx="2976220" cy="9160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690891-514A-5AB0-9F8D-F3C233AF6DE2}"/>
              </a:ext>
            </a:extLst>
          </p:cNvPr>
          <p:cNvSpPr txBox="1"/>
          <p:nvPr/>
        </p:nvSpPr>
        <p:spPr>
          <a:xfrm>
            <a:off x="6140498" y="1556268"/>
            <a:ext cx="57991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Jonathan Falconer*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1</a:t>
            </a:r>
            <a:r>
              <a:rPr lang="en-GB" sz="1400" b="1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2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 , Cedric Mafu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3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Romao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Sabuni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4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Oulare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Ibrahima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5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Barry Ibrahima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5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Montserrat Barrios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4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Naftal Joao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4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Gisele Mucinya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3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Alain Tshimungu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3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Freddy Mangana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1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Sako </a:t>
            </a:r>
            <a:r>
              <a:rPr lang="en-GB" sz="1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Fode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Bangaly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5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Destin Nyalenge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3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Adelard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Shyaka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5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Petros Isaakidis,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1  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Antonio Flores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1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Rosie Burton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1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Tom Ellman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1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,, David Lawrence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6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Nelesh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P. Govender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2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Joseph Jarvis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6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Esther Casas</a:t>
            </a:r>
            <a:r>
              <a:rPr lang="en-GB" sz="1400" baseline="30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1</a:t>
            </a:r>
            <a:endParaRPr lang="en-US" sz="1400" dirty="0"/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A9F69B7B-4A5B-12BF-EC48-0639B95E0B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3524" y="4276233"/>
            <a:ext cx="1541416" cy="80989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3430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E409-133A-4C15-3826-F10202C87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203" y="289788"/>
            <a:ext cx="10022908" cy="11537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/>
              <a:t>Bridging the gap between research and reality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FC4C9A-7760-08E3-AE1B-B5EBEC35F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4887467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91ED076-454C-D83A-262E-4540E06AA08F}"/>
              </a:ext>
            </a:extLst>
          </p:cNvPr>
          <p:cNvSpPr txBox="1"/>
          <p:nvPr/>
        </p:nvSpPr>
        <p:spPr>
          <a:xfrm>
            <a:off x="119371" y="6261030"/>
            <a:ext cx="98567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1: </a:t>
            </a:r>
            <a:r>
              <a:rPr lang="en-GB" sz="800" b="0" i="0" dirty="0">
                <a:solidFill>
                  <a:srgbClr val="212121"/>
                </a:solidFill>
                <a:effectLst/>
                <a:latin typeface="system-ui"/>
              </a:rPr>
              <a:t>Molloy Sf et al ACTA Trial Study Team. Antifungal Combinations for Treatment of Cryptococcal Meningitis in Africa. N Engl J Med. 2018 Mar </a:t>
            </a:r>
            <a:endParaRPr lang="en-US" sz="800" b="1" dirty="0"/>
          </a:p>
          <a:p>
            <a:r>
              <a:rPr lang="en-US" sz="800" b="1" dirty="0"/>
              <a:t>2: </a:t>
            </a:r>
            <a:r>
              <a:rPr lang="en-GB" sz="800" b="0" i="0" dirty="0">
                <a:solidFill>
                  <a:srgbClr val="212121"/>
                </a:solidFill>
                <a:effectLst/>
                <a:latin typeface="system-ui"/>
              </a:rPr>
              <a:t>Jarvis JN, et al Ambition Study Group. Single-Dose Liposomal Amphotericin B Treatment for Cryptococcal Meningitis. N Engl J Med. 2022 Mar</a:t>
            </a:r>
            <a:endParaRPr lang="en-US" sz="800" b="1" dirty="0"/>
          </a:p>
          <a:p>
            <a:r>
              <a:rPr lang="en-US" sz="800" b="1" dirty="0"/>
              <a:t>3: </a:t>
            </a:r>
            <a:r>
              <a:rPr lang="en-GB" sz="800" b="0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Patel RKK, et al. High Mortality in HIV-Associated Cryptococcal Meningitis Patients Treated With Amphotericin B-Based Therapy Under Routine Care Conditions in Africa. Open Forum Infect Dis. 2018 Oct</a:t>
            </a:r>
          </a:p>
          <a:p>
            <a:r>
              <a:rPr lang="en-GB" sz="800" b="0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4: Meda J et al Cryptococcal meningitis management in Tanzania with strict schedule of serial lumbar punctures using intravenous tubing sets: an operational research study. J </a:t>
            </a:r>
            <a:r>
              <a:rPr lang="en-GB" sz="800" b="0" i="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Acquir</a:t>
            </a:r>
            <a:r>
              <a:rPr lang="en-GB" sz="800" b="0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Immune </a:t>
            </a:r>
            <a:r>
              <a:rPr lang="en-GB" sz="800" b="0" i="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Defic</a:t>
            </a:r>
            <a:r>
              <a:rPr lang="en-GB" sz="800" b="0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800" b="0" i="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Syndr</a:t>
            </a:r>
            <a:r>
              <a:rPr lang="en-GB" sz="800" b="0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2014 Jun</a:t>
            </a:r>
            <a:endParaRPr lang="en-US" sz="800" b="1" dirty="0"/>
          </a:p>
          <a:p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64A98A-5E4F-A923-0F39-C02A6BDB3FE3}"/>
              </a:ext>
            </a:extLst>
          </p:cNvPr>
          <p:cNvSpPr txBox="1"/>
          <p:nvPr/>
        </p:nvSpPr>
        <p:spPr>
          <a:xfrm>
            <a:off x="865140" y="3163769"/>
            <a:ext cx="3376255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800"/>
              <a:t>Routine care </a:t>
            </a:r>
            <a:r>
              <a:rPr lang="en-US"/>
              <a:t>programmes</a:t>
            </a:r>
            <a:r>
              <a:rPr lang="en-US" sz="1800"/>
              <a:t> in Africa </a:t>
            </a:r>
            <a:r>
              <a:rPr lang="en-US" sz="1800" dirty="0"/>
              <a:t>using  different CM treatments</a:t>
            </a:r>
          </a:p>
          <a:p>
            <a:r>
              <a:rPr lang="en-US" sz="1800" b="1" dirty="0"/>
              <a:t>Settings: </a:t>
            </a:r>
            <a:r>
              <a:rPr lang="en-US" sz="1800" dirty="0"/>
              <a:t>routine care</a:t>
            </a:r>
          </a:p>
          <a:p>
            <a:r>
              <a:rPr lang="en-US" sz="1800" b="1" dirty="0"/>
              <a:t>2 week mortality: 25- 40%</a:t>
            </a:r>
          </a:p>
          <a:p>
            <a:r>
              <a:rPr lang="en-US" sz="1800" b="1" dirty="0"/>
              <a:t>10 week mortality: 44 – 74%</a:t>
            </a:r>
          </a:p>
        </p:txBody>
      </p:sp>
      <p:pic>
        <p:nvPicPr>
          <p:cNvPr id="25" name="Graphic 24" descr="Hospital with solid fill">
            <a:extLst>
              <a:ext uri="{FF2B5EF4-FFF2-40B4-BE49-F238E27FC236}">
                <a16:creationId xmlns:a16="http://schemas.microsoft.com/office/drawing/2014/main" id="{7FF3A9B0-CD98-C99A-D54B-0A030B5938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6031" y="1520217"/>
            <a:ext cx="1735059" cy="173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29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EA3BA-1F81-1A4B-A814-A85352C5B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2525E-91B5-0FDF-57DA-392B49716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203" y="289788"/>
            <a:ext cx="10022908" cy="11537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/>
              <a:t>Bridging the gap between research and reality</a:t>
            </a:r>
          </a:p>
        </p:txBody>
      </p:sp>
      <p:pic>
        <p:nvPicPr>
          <p:cNvPr id="10" name="Picture 9" descr="A close-up of a logo&#10;&#10;Description automatically generated">
            <a:extLst>
              <a:ext uri="{FF2B5EF4-FFF2-40B4-BE49-F238E27FC236}">
                <a16:creationId xmlns:a16="http://schemas.microsoft.com/office/drawing/2014/main" id="{55DD7559-F354-F8A9-FD92-3B3D677E9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55" b="20736"/>
          <a:stretch/>
        </p:blipFill>
        <p:spPr>
          <a:xfrm>
            <a:off x="5328418" y="3100617"/>
            <a:ext cx="2817754" cy="88240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4D4E387-F248-8E48-AC8F-F4A63AE61FC0}"/>
              </a:ext>
            </a:extLst>
          </p:cNvPr>
          <p:cNvSpPr txBox="1"/>
          <p:nvPr/>
        </p:nvSpPr>
        <p:spPr>
          <a:xfrm>
            <a:off x="119371" y="6261030"/>
            <a:ext cx="98567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1: </a:t>
            </a:r>
            <a:r>
              <a:rPr lang="en-GB" sz="800" b="0" i="0" dirty="0">
                <a:solidFill>
                  <a:srgbClr val="212121"/>
                </a:solidFill>
                <a:effectLst/>
                <a:latin typeface="system-ui"/>
              </a:rPr>
              <a:t>Molloy Sf et al ACTA Trial Study Team. Antifungal Combinations for Treatment of Cryptococcal Meningitis in Africa. N Engl J Med. 2018 Mar </a:t>
            </a:r>
            <a:endParaRPr lang="en-US" sz="800" b="1" dirty="0"/>
          </a:p>
          <a:p>
            <a:r>
              <a:rPr lang="en-US" sz="800" b="1" dirty="0"/>
              <a:t>2: </a:t>
            </a:r>
            <a:r>
              <a:rPr lang="en-GB" sz="800" b="0" i="0" dirty="0">
                <a:solidFill>
                  <a:srgbClr val="212121"/>
                </a:solidFill>
                <a:effectLst/>
                <a:latin typeface="system-ui"/>
              </a:rPr>
              <a:t>Jarvis JN, et al Ambition Study Group. Single-Dose Liposomal Amphotericin B Treatment for Cryptococcal Meningitis. N Engl J Med. 2022 Mar</a:t>
            </a:r>
            <a:endParaRPr lang="en-US" sz="800" b="1" dirty="0"/>
          </a:p>
          <a:p>
            <a:r>
              <a:rPr lang="en-US" sz="800" b="1" dirty="0"/>
              <a:t>3: </a:t>
            </a:r>
            <a:r>
              <a:rPr lang="en-GB" sz="800" b="0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Patel RKK, et al. High Mortality in HIV-Associated Cryptococcal Meningitis Patients Treated With Amphotericin B-Based Therapy Under Routine Care Conditions in Africa. Open Forum Infect Dis. 2018 Oct</a:t>
            </a:r>
          </a:p>
          <a:p>
            <a:r>
              <a:rPr lang="en-GB" sz="800" b="0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4: Meda J et al Cryptococcal meningitis management in Tanzania with strict schedule of serial lumbar punctures using intravenous tubing sets: an operational research study. J </a:t>
            </a:r>
            <a:r>
              <a:rPr lang="en-GB" sz="800" b="0" i="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Acquir</a:t>
            </a:r>
            <a:r>
              <a:rPr lang="en-GB" sz="800" b="0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Immune </a:t>
            </a:r>
            <a:r>
              <a:rPr lang="en-GB" sz="800" b="0" i="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Defic</a:t>
            </a:r>
            <a:r>
              <a:rPr lang="en-GB" sz="800" b="0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800" b="0" i="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Syndr</a:t>
            </a:r>
            <a:r>
              <a:rPr lang="en-GB" sz="800" b="0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2014 Jun</a:t>
            </a:r>
            <a:endParaRPr lang="en-US" sz="800" b="1" dirty="0"/>
          </a:p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E53444-D924-D714-0216-7BFE8CAD1B17}"/>
              </a:ext>
            </a:extLst>
          </p:cNvPr>
          <p:cNvSpPr txBox="1"/>
          <p:nvPr/>
        </p:nvSpPr>
        <p:spPr>
          <a:xfrm>
            <a:off x="5086690" y="4014233"/>
            <a:ext cx="61189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2- week mortality: 13% (CI: 10-17%) </a:t>
            </a:r>
          </a:p>
          <a:p>
            <a:r>
              <a:rPr lang="en-US" sz="1800" b="1" dirty="0"/>
              <a:t>10-week mortality</a:t>
            </a:r>
            <a:r>
              <a:rPr lang="en-US" sz="1800" dirty="0"/>
              <a:t>: </a:t>
            </a:r>
            <a:r>
              <a:rPr lang="en-US" sz="1800" b="1" dirty="0"/>
              <a:t>25% (CI: 21-29%)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86018F-B355-4823-E5A3-42DC8FA6728F}"/>
              </a:ext>
            </a:extLst>
          </p:cNvPr>
          <p:cNvSpPr txBox="1"/>
          <p:nvPr/>
        </p:nvSpPr>
        <p:spPr>
          <a:xfrm>
            <a:off x="865140" y="3163769"/>
            <a:ext cx="3376255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800"/>
              <a:t>Routine care </a:t>
            </a:r>
            <a:r>
              <a:rPr lang="en-US"/>
              <a:t>programmes</a:t>
            </a:r>
            <a:r>
              <a:rPr lang="en-US" sz="1800"/>
              <a:t> in Africa </a:t>
            </a:r>
            <a:r>
              <a:rPr lang="en-US" sz="1800" dirty="0"/>
              <a:t>using  different CM treatments</a:t>
            </a:r>
          </a:p>
          <a:p>
            <a:r>
              <a:rPr lang="en-US" sz="1800" b="1" dirty="0"/>
              <a:t>Settings: </a:t>
            </a:r>
            <a:r>
              <a:rPr lang="en-US" sz="1800" dirty="0"/>
              <a:t>routine care</a:t>
            </a:r>
          </a:p>
          <a:p>
            <a:r>
              <a:rPr lang="en-US" sz="1800" b="1" dirty="0"/>
              <a:t>2 week mortality: 25- 40%</a:t>
            </a:r>
          </a:p>
          <a:p>
            <a:r>
              <a:rPr lang="en-US" sz="1800" b="1" dirty="0"/>
              <a:t>10 week mortality: 44 – 74%</a:t>
            </a:r>
          </a:p>
        </p:txBody>
      </p:sp>
      <p:pic>
        <p:nvPicPr>
          <p:cNvPr id="25" name="Graphic 24" descr="Hospital with solid fill">
            <a:extLst>
              <a:ext uri="{FF2B5EF4-FFF2-40B4-BE49-F238E27FC236}">
                <a16:creationId xmlns:a16="http://schemas.microsoft.com/office/drawing/2014/main" id="{6A6A2AD7-0B15-9675-BEFF-6706BEFA70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6031" y="1520217"/>
            <a:ext cx="1735059" cy="1735059"/>
          </a:xfrm>
          <a:prstGeom prst="rect">
            <a:avLst/>
          </a:prstGeom>
        </p:spPr>
      </p:pic>
      <p:sp>
        <p:nvSpPr>
          <p:cNvPr id="28" name="Right Arrow 27">
            <a:extLst>
              <a:ext uri="{FF2B5EF4-FFF2-40B4-BE49-F238E27FC236}">
                <a16:creationId xmlns:a16="http://schemas.microsoft.com/office/drawing/2014/main" id="{52A4D6EA-F97A-04D4-24F9-5D7B3B773C96}"/>
              </a:ext>
            </a:extLst>
          </p:cNvPr>
          <p:cNvSpPr/>
          <p:nvPr/>
        </p:nvSpPr>
        <p:spPr>
          <a:xfrm>
            <a:off x="4167079" y="35563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 descr="Needle with solid fill">
            <a:extLst>
              <a:ext uri="{FF2B5EF4-FFF2-40B4-BE49-F238E27FC236}">
                <a16:creationId xmlns:a16="http://schemas.microsoft.com/office/drawing/2014/main" id="{5F1A26FA-98FF-731E-756C-B02AC6BF37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0683" y="4597366"/>
            <a:ext cx="914400" cy="914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1B0897-AEA2-3CCE-283E-1F82D41BE524}"/>
              </a:ext>
            </a:extLst>
          </p:cNvPr>
          <p:cNvSpPr txBox="1"/>
          <p:nvPr/>
        </p:nvSpPr>
        <p:spPr>
          <a:xfrm>
            <a:off x="5625159" y="5537325"/>
            <a:ext cx="23254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Single dose regimen</a:t>
            </a:r>
          </a:p>
        </p:txBody>
      </p:sp>
    </p:spTree>
    <p:extLst>
      <p:ext uri="{BB962C8B-B14F-4D97-AF65-F5344CB8AC3E}">
        <p14:creationId xmlns:p14="http://schemas.microsoft.com/office/powerpoint/2010/main" val="813666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71F47-746E-7B3D-C4E7-3E94D9BA9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C7A8F-60FA-712E-3E53-EE44F362B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203" y="289788"/>
            <a:ext cx="10022908" cy="11537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/>
              <a:t>Bridging the gap between research and reality</a:t>
            </a:r>
          </a:p>
        </p:txBody>
      </p:sp>
      <p:pic>
        <p:nvPicPr>
          <p:cNvPr id="10" name="Picture 9" descr="A close-up of a logo&#10;&#10;Description automatically generated">
            <a:extLst>
              <a:ext uri="{FF2B5EF4-FFF2-40B4-BE49-F238E27FC236}">
                <a16:creationId xmlns:a16="http://schemas.microsoft.com/office/drawing/2014/main" id="{8AA22946-EEBC-D6C6-83E2-5B79246BF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55" b="20736"/>
          <a:stretch/>
        </p:blipFill>
        <p:spPr>
          <a:xfrm>
            <a:off x="5328418" y="3100617"/>
            <a:ext cx="2817754" cy="8824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EE2055-ECDD-866F-7913-8CF2DB8277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197" t="31438" r="30189" b="47980"/>
          <a:stretch/>
        </p:blipFill>
        <p:spPr>
          <a:xfrm>
            <a:off x="9480932" y="3395051"/>
            <a:ext cx="2621857" cy="80698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88A4C2C-28CC-CE2A-F6CA-8AADB881C27F}"/>
              </a:ext>
            </a:extLst>
          </p:cNvPr>
          <p:cNvSpPr txBox="1"/>
          <p:nvPr/>
        </p:nvSpPr>
        <p:spPr>
          <a:xfrm>
            <a:off x="119371" y="6261030"/>
            <a:ext cx="98567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1: </a:t>
            </a:r>
            <a:r>
              <a:rPr lang="en-GB" sz="800" b="0" i="0" dirty="0">
                <a:solidFill>
                  <a:srgbClr val="212121"/>
                </a:solidFill>
                <a:effectLst/>
                <a:latin typeface="system-ui"/>
              </a:rPr>
              <a:t>Molloy Sf et al ACTA Trial Study Team. Antifungal Combinations for Treatment of Cryptococcal Meningitis in Africa. N Engl J Med. 2018 Mar </a:t>
            </a:r>
            <a:endParaRPr lang="en-US" sz="800" b="1" dirty="0"/>
          </a:p>
          <a:p>
            <a:r>
              <a:rPr lang="en-US" sz="800" b="1" dirty="0"/>
              <a:t>2: </a:t>
            </a:r>
            <a:r>
              <a:rPr lang="en-GB" sz="800" b="0" i="0" dirty="0">
                <a:solidFill>
                  <a:srgbClr val="212121"/>
                </a:solidFill>
                <a:effectLst/>
                <a:latin typeface="system-ui"/>
              </a:rPr>
              <a:t>Jarvis JN, et al Ambition Study Group. Single-Dose Liposomal Amphotericin B Treatment for Cryptococcal Meningitis. N Engl J Med. 2022 Mar</a:t>
            </a:r>
            <a:endParaRPr lang="en-US" sz="800" b="1" dirty="0"/>
          </a:p>
          <a:p>
            <a:r>
              <a:rPr lang="en-US" sz="800" b="1" dirty="0"/>
              <a:t>3: </a:t>
            </a:r>
            <a:r>
              <a:rPr lang="en-GB" sz="800" b="0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Patel RKK, et al. High Mortality in HIV-Associated Cryptococcal Meningitis Patients Treated With Amphotericin B-Based Therapy Under Routine Care Conditions in Africa. Open Forum Infect Dis. 2018 Oct</a:t>
            </a:r>
          </a:p>
          <a:p>
            <a:r>
              <a:rPr lang="en-GB" sz="800" b="0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4: Meda J et al Cryptococcal meningitis management in Tanzania with strict schedule of serial lumbar punctures using intravenous tubing sets: an operational research study. J </a:t>
            </a:r>
            <a:r>
              <a:rPr lang="en-GB" sz="800" b="0" i="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Acquir</a:t>
            </a:r>
            <a:r>
              <a:rPr lang="en-GB" sz="800" b="0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Immune </a:t>
            </a:r>
            <a:r>
              <a:rPr lang="en-GB" sz="800" b="0" i="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Defic</a:t>
            </a:r>
            <a:r>
              <a:rPr lang="en-GB" sz="800" b="0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800" b="0" i="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Syndr</a:t>
            </a:r>
            <a:r>
              <a:rPr lang="en-GB" sz="800" b="0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2014 Jun</a:t>
            </a:r>
            <a:endParaRPr lang="en-US" sz="800" b="1" dirty="0"/>
          </a:p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CCA3A2-BDBA-C574-6AB2-B440BAD69707}"/>
              </a:ext>
            </a:extLst>
          </p:cNvPr>
          <p:cNvSpPr txBox="1"/>
          <p:nvPr/>
        </p:nvSpPr>
        <p:spPr>
          <a:xfrm>
            <a:off x="5086690" y="4014233"/>
            <a:ext cx="61189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2- week mortality: 13% (CI: 10-17%) </a:t>
            </a:r>
          </a:p>
          <a:p>
            <a:r>
              <a:rPr lang="en-US" sz="1800" b="1" dirty="0"/>
              <a:t>10-week mortality</a:t>
            </a:r>
            <a:r>
              <a:rPr lang="en-US" sz="1800" dirty="0"/>
              <a:t>: </a:t>
            </a:r>
            <a:r>
              <a:rPr lang="en-US" sz="1800" b="1" dirty="0"/>
              <a:t>25% (CI: 21-29%)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338A8F-C1B2-2B85-7027-6C110AF43F70}"/>
              </a:ext>
            </a:extLst>
          </p:cNvPr>
          <p:cNvSpPr txBox="1"/>
          <p:nvPr/>
        </p:nvSpPr>
        <p:spPr>
          <a:xfrm>
            <a:off x="865140" y="3163769"/>
            <a:ext cx="3376255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800"/>
              <a:t>Routine care </a:t>
            </a:r>
            <a:r>
              <a:rPr lang="en-US"/>
              <a:t>programmes</a:t>
            </a:r>
            <a:r>
              <a:rPr lang="en-US" sz="1800"/>
              <a:t> in Africa </a:t>
            </a:r>
            <a:r>
              <a:rPr lang="en-US" sz="1800" dirty="0"/>
              <a:t>using  different CM treatments</a:t>
            </a:r>
          </a:p>
          <a:p>
            <a:r>
              <a:rPr lang="en-US" sz="1800" b="1" dirty="0"/>
              <a:t>Settings: </a:t>
            </a:r>
            <a:r>
              <a:rPr lang="en-US" sz="1800" dirty="0"/>
              <a:t>routine care</a:t>
            </a:r>
          </a:p>
          <a:p>
            <a:r>
              <a:rPr lang="en-US" sz="1800" b="1" dirty="0"/>
              <a:t>2 week mortality: 25- 40%</a:t>
            </a:r>
          </a:p>
          <a:p>
            <a:r>
              <a:rPr lang="en-US" sz="1800" b="1" dirty="0"/>
              <a:t>10 week mortality: 44 – 74%</a:t>
            </a:r>
          </a:p>
        </p:txBody>
      </p:sp>
      <p:pic>
        <p:nvPicPr>
          <p:cNvPr id="25" name="Graphic 24" descr="Hospital with solid fill">
            <a:extLst>
              <a:ext uri="{FF2B5EF4-FFF2-40B4-BE49-F238E27FC236}">
                <a16:creationId xmlns:a16="http://schemas.microsoft.com/office/drawing/2014/main" id="{30265FE9-0638-BBD5-6B50-CFB00A28CF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96031" y="1520217"/>
            <a:ext cx="1735059" cy="1735059"/>
          </a:xfrm>
          <a:prstGeom prst="rect">
            <a:avLst/>
          </a:prstGeom>
        </p:spPr>
      </p:pic>
      <p:sp>
        <p:nvSpPr>
          <p:cNvPr id="28" name="Right Arrow 27">
            <a:extLst>
              <a:ext uri="{FF2B5EF4-FFF2-40B4-BE49-F238E27FC236}">
                <a16:creationId xmlns:a16="http://schemas.microsoft.com/office/drawing/2014/main" id="{8AB6BB5E-AA9D-0436-37E3-66D5E48A8E19}"/>
              </a:ext>
            </a:extLst>
          </p:cNvPr>
          <p:cNvSpPr/>
          <p:nvPr/>
        </p:nvSpPr>
        <p:spPr>
          <a:xfrm>
            <a:off x="4167079" y="35563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>
            <a:extLst>
              <a:ext uri="{FF2B5EF4-FFF2-40B4-BE49-F238E27FC236}">
                <a16:creationId xmlns:a16="http://schemas.microsoft.com/office/drawing/2014/main" id="{2B7FFFA9-4AEC-3FAD-FDE1-7E5FDAB993DE}"/>
              </a:ext>
            </a:extLst>
          </p:cNvPr>
          <p:cNvSpPr/>
          <p:nvPr/>
        </p:nvSpPr>
        <p:spPr>
          <a:xfrm>
            <a:off x="8403339" y="360995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 descr="Needle with solid fill">
            <a:extLst>
              <a:ext uri="{FF2B5EF4-FFF2-40B4-BE49-F238E27FC236}">
                <a16:creationId xmlns:a16="http://schemas.microsoft.com/office/drawing/2014/main" id="{1DE71A72-DE82-7312-B9FC-19665AF171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30683" y="4597366"/>
            <a:ext cx="914400" cy="914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507DDE-9963-85C7-6BE0-2837B7291384}"/>
              </a:ext>
            </a:extLst>
          </p:cNvPr>
          <p:cNvSpPr txBox="1"/>
          <p:nvPr/>
        </p:nvSpPr>
        <p:spPr>
          <a:xfrm>
            <a:off x="5625159" y="5537325"/>
            <a:ext cx="23254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Single dose regimen</a:t>
            </a:r>
          </a:p>
        </p:txBody>
      </p:sp>
    </p:spTree>
    <p:extLst>
      <p:ext uri="{BB962C8B-B14F-4D97-AF65-F5344CB8AC3E}">
        <p14:creationId xmlns:p14="http://schemas.microsoft.com/office/powerpoint/2010/main" val="1912055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635F23A-B354-53F6-F3F7-9F3C1F6758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7" b="44611"/>
          <a:stretch/>
        </p:blipFill>
        <p:spPr>
          <a:xfrm>
            <a:off x="2073112" y="3692089"/>
            <a:ext cx="7635030" cy="2221431"/>
          </a:xfrm>
          <a:prstGeom prst="rect">
            <a:avLst/>
          </a:prstGeom>
        </p:spPr>
      </p:pic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CFEAEBD6-EE09-8BE6-648B-07C315DCC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68737"/>
            <a:ext cx="2073112" cy="108926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D0A86-77FC-E3F6-3753-59B6AE220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Study rationale and design</a:t>
            </a:r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9363D0-B6B7-D2C3-1500-63DCA41665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68095"/>
            <a:ext cx="9507509" cy="4351338"/>
          </a:xfrm>
        </p:spPr>
        <p:txBody>
          <a:bodyPr>
            <a:normAutofit/>
          </a:bodyPr>
          <a:lstStyle/>
          <a:p>
            <a:r>
              <a:rPr lang="en-GB" sz="2200" b="1" dirty="0"/>
              <a:t>Evidence gap</a:t>
            </a:r>
            <a:r>
              <a:rPr lang="en-GB" sz="2200" dirty="0"/>
              <a:t>: Real world evidence about implementation barriers of single dose regimen in low resource settings.</a:t>
            </a:r>
          </a:p>
          <a:p>
            <a:r>
              <a:rPr lang="en-GB" sz="2200" b="1" dirty="0"/>
              <a:t>Design</a:t>
            </a:r>
            <a:r>
              <a:rPr lang="en-GB" sz="2200" dirty="0"/>
              <a:t>: Mixed methods implementation study of single dose regimen as per 2022</a:t>
            </a:r>
            <a:r>
              <a:rPr lang="en-GB" sz="2200" i="1" dirty="0"/>
              <a:t> </a:t>
            </a:r>
            <a:r>
              <a:rPr lang="en-GB" sz="2200" dirty="0"/>
              <a:t>WHO guidelines</a:t>
            </a:r>
          </a:p>
          <a:p>
            <a:r>
              <a:rPr lang="en-GB" sz="2200" b="1" dirty="0"/>
              <a:t>Eligibility: </a:t>
            </a:r>
            <a:r>
              <a:rPr lang="en-GB" sz="2200" dirty="0"/>
              <a:t>Adults (</a:t>
            </a:r>
            <a:r>
              <a:rPr lang="en-ZA" sz="2200" b="0" i="0" dirty="0">
                <a:effectLst/>
              </a:rPr>
              <a:t>≥ 18yo) </a:t>
            </a:r>
            <a:r>
              <a:rPr lang="en-ZA" sz="2200" b="0" i="0" dirty="0">
                <a:solidFill>
                  <a:srgbClr val="FF0000"/>
                </a:solidFill>
                <a:effectLst/>
              </a:rPr>
              <a:t>in inpatient care</a:t>
            </a:r>
            <a:r>
              <a:rPr lang="en-ZA" sz="2200" b="0" i="0" dirty="0">
                <a:effectLst/>
              </a:rPr>
              <a:t> living with HIV and </a:t>
            </a:r>
            <a:r>
              <a:rPr lang="en-ZA" sz="2200" dirty="0"/>
              <a:t>microbiologically </a:t>
            </a:r>
            <a:r>
              <a:rPr lang="en-ZA" sz="2200" b="0" i="0" dirty="0">
                <a:effectLst/>
              </a:rPr>
              <a:t>confirmed cryptococcal meningitis that consented for inclusion. </a:t>
            </a:r>
            <a:endParaRPr lang="en-GB" sz="2200" dirty="0"/>
          </a:p>
          <a:p>
            <a:pPr marL="0" indent="0">
              <a:buNone/>
            </a:pPr>
            <a:endParaRPr lang="en-GB" sz="2200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4336B7E-88CD-60ED-438C-CC91B6FB6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708" y="5630089"/>
            <a:ext cx="1763741" cy="121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496112A-DF53-46A7-3343-A9BABE1BC174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038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24B34-8033-8A19-C9C5-C8370425A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044" y="219956"/>
            <a:ext cx="10515600" cy="1325563"/>
          </a:xfrm>
        </p:spPr>
        <p:txBody>
          <a:bodyPr/>
          <a:lstStyle/>
          <a:p>
            <a:r>
              <a:rPr lang="en-US" dirty="0"/>
              <a:t>Study sites: MSF supported HIV units</a:t>
            </a: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7652BB45-BCB2-EFC1-ED2D-473145D3D6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303" r="8787"/>
          <a:stretch/>
        </p:blipFill>
        <p:spPr>
          <a:xfrm>
            <a:off x="3619854" y="1690687"/>
            <a:ext cx="3717380" cy="4506885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161D01-8A7B-A1CC-19F1-7266D92AFBD8}"/>
              </a:ext>
            </a:extLst>
          </p:cNvPr>
          <p:cNvSpPr txBox="1"/>
          <p:nvPr/>
        </p:nvSpPr>
        <p:spPr>
          <a:xfrm>
            <a:off x="255232" y="3244334"/>
            <a:ext cx="2891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USFR, Conakry, Guinea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6A7053-7B47-01FD-48C1-28D85DE9B969}"/>
              </a:ext>
            </a:extLst>
          </p:cNvPr>
          <p:cNvSpPr txBox="1"/>
          <p:nvPr/>
        </p:nvSpPr>
        <p:spPr>
          <a:xfrm>
            <a:off x="491648" y="4114894"/>
            <a:ext cx="2891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CHK, Kinshasa, DRC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BEFFF7-44E8-61C0-9A2C-6135FDF7F460}"/>
              </a:ext>
            </a:extLst>
          </p:cNvPr>
          <p:cNvSpPr txBox="1"/>
          <p:nvPr/>
        </p:nvSpPr>
        <p:spPr>
          <a:xfrm>
            <a:off x="7510571" y="4878294"/>
            <a:ext cx="2891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BCH, Beira, Mozambique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F054EF3-0D5C-912E-FA60-8E13825A6641}"/>
              </a:ext>
            </a:extLst>
          </p:cNvPr>
          <p:cNvCxnSpPr>
            <a:cxnSpLocks/>
          </p:cNvCxnSpPr>
          <p:nvPr/>
        </p:nvCxnSpPr>
        <p:spPr>
          <a:xfrm>
            <a:off x="2674189" y="3429000"/>
            <a:ext cx="116860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6EDAF9-BBB3-0325-2A78-8C9BA5BBC967}"/>
              </a:ext>
            </a:extLst>
          </p:cNvPr>
          <p:cNvCxnSpPr>
            <a:cxnSpLocks/>
          </p:cNvCxnSpPr>
          <p:nvPr/>
        </p:nvCxnSpPr>
        <p:spPr>
          <a:xfrm>
            <a:off x="2766349" y="4299560"/>
            <a:ext cx="262417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C9A177E-2680-3C29-5B5F-E7190917ACC2}"/>
              </a:ext>
            </a:extLst>
          </p:cNvPr>
          <p:cNvCxnSpPr>
            <a:cxnSpLocks/>
          </p:cNvCxnSpPr>
          <p:nvPr/>
        </p:nvCxnSpPr>
        <p:spPr>
          <a:xfrm flipH="1">
            <a:off x="6551801" y="5062960"/>
            <a:ext cx="95877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Graphic 22" descr="Clock with solid fill">
            <a:extLst>
              <a:ext uri="{FF2B5EF4-FFF2-40B4-BE49-F238E27FC236}">
                <a16:creationId xmlns:a16="http://schemas.microsoft.com/office/drawing/2014/main" id="{5F10DD27-256C-60C1-F5A5-5D66E22279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45161" y="1327714"/>
            <a:ext cx="914400" cy="9144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8757D6C-B4ED-0391-FBA1-3279FD3C1C4B}"/>
              </a:ext>
            </a:extLst>
          </p:cNvPr>
          <p:cNvSpPr txBox="1"/>
          <p:nvPr/>
        </p:nvSpPr>
        <p:spPr>
          <a:xfrm>
            <a:off x="9811550" y="2231412"/>
            <a:ext cx="2464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2023-2026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8DB08E-89D5-AF6A-77CA-B30DFB519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708" y="5630089"/>
            <a:ext cx="1763741" cy="121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785758A-3FDC-D9C5-5E07-793EC701E849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48148FC8-988A-5299-23D1-454E6D5687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768737"/>
            <a:ext cx="2073112" cy="1089263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7F77593-3529-783C-4D73-06CA5C51A561}"/>
              </a:ext>
            </a:extLst>
          </p:cNvPr>
          <p:cNvSpPr txBox="1"/>
          <p:nvPr/>
        </p:nvSpPr>
        <p:spPr>
          <a:xfrm>
            <a:off x="2098925" y="6203121"/>
            <a:ext cx="80685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This study was approved by the Médecins Sans Frontières Ethics Review Board under the </a:t>
            </a:r>
            <a:r>
              <a:rPr lang="en-GB" sz="1400" i="1" dirty="0" err="1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AmbiOne</a:t>
            </a:r>
            <a:r>
              <a:rPr lang="en-GB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protocol, on 17 October 2023 along with local </a:t>
            </a:r>
            <a:r>
              <a:rPr lang="en-GB" sz="1400" i="1" dirty="0">
                <a:latin typeface="Aptos" panose="020B0004020202020204" pitchFamily="34" charset="0"/>
                <a:ea typeface="Times New Roman" panose="02020603050405020304" pitchFamily="18" charset="0"/>
              </a:rPr>
              <a:t>ethical </a:t>
            </a:r>
            <a:r>
              <a:rPr lang="en-GB" sz="1400" i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review boards in the respective countries</a:t>
            </a:r>
            <a:r>
              <a:rPr lang="en-GB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.</a:t>
            </a:r>
            <a:endParaRPr lang="en-GB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371C2E1-90F4-55A3-426F-054E1216DE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021916" y="4681853"/>
            <a:ext cx="1536626" cy="1152470"/>
          </a:xfrm>
          <a:prstGeom prst="rect">
            <a:avLst/>
          </a:prstGeom>
        </p:spPr>
      </p:pic>
      <p:pic>
        <p:nvPicPr>
          <p:cNvPr id="26" name="Picture 25" descr="A group of people in scrubs standing outside a building&#10;&#10;Description automatically generated">
            <a:extLst>
              <a:ext uri="{FF2B5EF4-FFF2-40B4-BE49-F238E27FC236}">
                <a16:creationId xmlns:a16="http://schemas.microsoft.com/office/drawing/2014/main" id="{4F76FB17-D04C-24A6-49A3-13377532F8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595" y="1243774"/>
            <a:ext cx="2624176" cy="1968132"/>
          </a:xfrm>
          <a:prstGeom prst="rect">
            <a:avLst/>
          </a:prstGeom>
        </p:spPr>
      </p:pic>
      <p:pic>
        <p:nvPicPr>
          <p:cNvPr id="28" name="Picture 27" descr="A group of people in lab coats&#10;&#10;Description automatically generated">
            <a:extLst>
              <a:ext uri="{FF2B5EF4-FFF2-40B4-BE49-F238E27FC236}">
                <a16:creationId xmlns:a16="http://schemas.microsoft.com/office/drawing/2014/main" id="{5FE6C830-D784-D4DE-381E-CBBB52492E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9856881" y="3453234"/>
            <a:ext cx="2373774" cy="178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116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A872EAE0-218C-1130-4ECD-EB8A61580A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68737"/>
            <a:ext cx="2073112" cy="108926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03333A-4085-2E50-E76C-D8859F501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Endpoints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07273D9-9BED-A674-71BC-58138D01D9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490313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4">
            <a:extLst>
              <a:ext uri="{FF2B5EF4-FFF2-40B4-BE49-F238E27FC236}">
                <a16:creationId xmlns:a16="http://schemas.microsoft.com/office/drawing/2014/main" id="{EFE241EE-3929-338F-FB94-4C40683F7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3449" y="6035040"/>
            <a:ext cx="1176000" cy="81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11A3AD3-389F-AACF-7739-319849BB848A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123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F552E69-560D-5CF5-5CBF-2CAF616AF9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5099" y="1369829"/>
            <a:ext cx="6590326" cy="468807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59C8308-06F1-BAD2-AD83-BF30E09F18AE}"/>
              </a:ext>
            </a:extLst>
          </p:cNvPr>
          <p:cNvSpPr txBox="1"/>
          <p:nvPr/>
        </p:nvSpPr>
        <p:spPr>
          <a:xfrm>
            <a:off x="2786343" y="554221"/>
            <a:ext cx="6329082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600"/>
              </a:spcAft>
            </a:pPr>
            <a:r>
              <a:rPr lang="en-GB" sz="24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CONSORT Flow Diagram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en-GB" sz="1800" dirty="0" err="1">
                <a:solidFill>
                  <a:srgbClr val="55555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AmbiOne</a:t>
            </a:r>
            <a:r>
              <a:rPr lang="en-GB" sz="1800" dirty="0">
                <a:solidFill>
                  <a:srgbClr val="55555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study 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01D76D60-9CBF-0A10-CC1E-4F1541AB8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708" y="5630089"/>
            <a:ext cx="1763741" cy="121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93C7E1F-72AD-31DE-7749-629DF158061A}"/>
              </a:ext>
            </a:extLst>
          </p:cNvPr>
          <p:cNvSpPr/>
          <p:nvPr/>
        </p:nvSpPr>
        <p:spPr>
          <a:xfrm>
            <a:off x="1" y="0"/>
            <a:ext cx="326570" cy="56300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49D390B5-018F-251B-A94D-27F49A6870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768737"/>
            <a:ext cx="2073112" cy="108926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46338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1B85CE15D05A41B9ADFE827D8416BA" ma:contentTypeVersion="21" ma:contentTypeDescription="Create a new document." ma:contentTypeScope="" ma:versionID="2e2873156ee6248d2f85753f48610be8">
  <xsd:schema xmlns:xsd="http://www.w3.org/2001/XMLSchema" xmlns:xs="http://www.w3.org/2001/XMLSchema" xmlns:p="http://schemas.microsoft.com/office/2006/metadata/properties" xmlns:ns1="http://schemas.microsoft.com/sharepoint/v3" xmlns:ns2="d0e73e88-ec28-4baa-b6c0-bc9210992c81" xmlns:ns3="724997bc-3792-46da-8231-7d6cdca023c4" xmlns:ns4="20c1abfa-485b-41c9-a329-38772ca1fd48" targetNamespace="http://schemas.microsoft.com/office/2006/metadata/properties" ma:root="true" ma:fieldsID="16e90156e9d5bff506a20dfd5e13c896" ns1:_="" ns2:_="" ns3:_="" ns4:_="">
    <xsd:import namespace="http://schemas.microsoft.com/sharepoint/v3"/>
    <xsd:import namespace="d0e73e88-ec28-4baa-b6c0-bc9210992c81"/>
    <xsd:import namespace="724997bc-3792-46da-8231-7d6cdca023c4"/>
    <xsd:import namespace="20c1abfa-485b-41c9-a329-38772ca1fd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e73e88-ec28-4baa-b6c0-bc9210992c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f8169e7-20d4-4f95-9450-953b2d8ea5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997bc-3792-46da-8231-7d6cdca023c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c1abfa-485b-41c9-a329-38772ca1fd4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98c43b9-cabb-4760-9d86-b267addeb84a}" ma:internalName="TaxCatchAll" ma:showField="CatchAllData" ma:web="724997bc-3792-46da-8231-7d6cdca023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0e73e88-ec28-4baa-b6c0-bc9210992c81">
      <Terms xmlns="http://schemas.microsoft.com/office/infopath/2007/PartnerControls"/>
    </lcf76f155ced4ddcb4097134ff3c332f>
    <TaxCatchAll xmlns="20c1abfa-485b-41c9-a329-38772ca1fd48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24BDAC9-0688-44B8-8F0E-96DD4060F0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0e73e88-ec28-4baa-b6c0-bc9210992c81"/>
    <ds:schemaRef ds:uri="724997bc-3792-46da-8231-7d6cdca023c4"/>
    <ds:schemaRef ds:uri="20c1abfa-485b-41c9-a329-38772ca1fd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55E4C88-7AAF-43C6-902D-E03BCB9F5A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702E1A-DB42-42FB-8A49-A2327535D30D}">
  <ds:schemaRefs>
    <ds:schemaRef ds:uri="http://schemas.microsoft.com/office/2006/metadata/properties"/>
    <ds:schemaRef ds:uri="http://schemas.microsoft.com/office/infopath/2007/PartnerControls"/>
    <ds:schemaRef ds:uri="d0e73e88-ec28-4baa-b6c0-bc9210992c81"/>
    <ds:schemaRef ds:uri="20c1abfa-485b-41c9-a329-38772ca1fd48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15504</TotalTime>
  <Words>2241</Words>
  <Application>Microsoft Office PowerPoint</Application>
  <PresentationFormat>Widescreen</PresentationFormat>
  <Paragraphs>228</Paragraphs>
  <Slides>24</Slides>
  <Notes>15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Is simple care, better care?  Moving to a simplified regimen for cryptococcal meningitis, the AmbiOne study</vt:lpstr>
      <vt:lpstr>Background: Advanced HIV disease still a problem</vt:lpstr>
      <vt:lpstr>Bridging the gap between research and reality</vt:lpstr>
      <vt:lpstr>Bridging the gap between research and reality</vt:lpstr>
      <vt:lpstr>Bridging the gap between research and reality</vt:lpstr>
      <vt:lpstr>Study rationale and design</vt:lpstr>
      <vt:lpstr>Study sites: MSF supported HIV units</vt:lpstr>
      <vt:lpstr>Endpoints</vt:lpstr>
      <vt:lpstr>PowerPoint Presentation</vt:lpstr>
      <vt:lpstr>Baseline characteristics of AmbiOne</vt:lpstr>
      <vt:lpstr>Baseline characteristics of AmbiOne</vt:lpstr>
      <vt:lpstr>Baseline characteristics of AmbiOne</vt:lpstr>
      <vt:lpstr>Primary outcomes: 2- &amp; 10-week mortality </vt:lpstr>
      <vt:lpstr>Primary outcomes: 2- &amp; 10-week mortality </vt:lpstr>
      <vt:lpstr>Implementation efficacy</vt:lpstr>
      <vt:lpstr>PowerPoint Presentation</vt:lpstr>
      <vt:lpstr>PowerPoint Presentation</vt:lpstr>
      <vt:lpstr>Qualitative work: high acceptability for a simpler regimen</vt:lpstr>
      <vt:lpstr>Qualitative work: challenges </vt:lpstr>
      <vt:lpstr>Qualitative work: challenges </vt:lpstr>
      <vt:lpstr>Qualitative work: challenges </vt:lpstr>
      <vt:lpstr>Conclusions and discussion</vt:lpstr>
      <vt:lpstr>Summary</vt:lpstr>
      <vt:lpstr>Acknowledgements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Johnny Falconer</dc:creator>
  <cp:lastModifiedBy>Johnny Falconer</cp:lastModifiedBy>
  <cp:revision>10</cp:revision>
  <dcterms:created xsi:type="dcterms:W3CDTF">2026-04-29T08:14:02Z</dcterms:created>
  <dcterms:modified xsi:type="dcterms:W3CDTF">2026-09-09T11:55:40Z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0x010100671B85CE15D05A41B9ADFE827D8416BA</vt:lpwstr>
  </property>
  <property fmtid="{D5CDD505-2E9C-101B-9397-08002B2CF9AE}" pid="3" name="MediaServiceImageTags">
    <vt:lpwstr/>
  </property>
</Properties>
</file>