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4"/>
  </p:sldMasterIdLst>
  <p:notesMasterIdLst>
    <p:notesMasterId r:id="rId20"/>
  </p:notesMasterIdLst>
  <p:sldIdLst>
    <p:sldId id="256" r:id="rId5"/>
    <p:sldId id="264" r:id="rId6"/>
    <p:sldId id="265" r:id="rId7"/>
    <p:sldId id="267" r:id="rId8"/>
    <p:sldId id="268" r:id="rId9"/>
    <p:sldId id="270" r:id="rId10"/>
    <p:sldId id="269" r:id="rId11"/>
    <p:sldId id="273" r:id="rId12"/>
    <p:sldId id="276" r:id="rId13"/>
    <p:sldId id="279" r:id="rId14"/>
    <p:sldId id="278" r:id="rId15"/>
    <p:sldId id="271" r:id="rId16"/>
    <p:sldId id="275" r:id="rId17"/>
    <p:sldId id="260" r:id="rId18"/>
    <p:sldId id="261" r:id="rId19"/>
  </p:sldIdLst>
  <p:sldSz cx="18288000" cy="10287000"/>
  <p:notesSz cx="6858000" cy="9144000"/>
  <p:embeddedFontLst>
    <p:embeddedFont>
      <p:font typeface="Segoe UI" panose="020B0502040204020203" pitchFamily="34" charset="0"/>
      <p:regular r:id="rId21"/>
      <p:bold r:id="rId22"/>
      <p:italic r:id="rId23"/>
      <p:boldItalic r:id="rId24"/>
    </p:embeddedFont>
    <p:embeddedFont>
      <p:font typeface="Touvlo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0DBF101-213B-F9E6-D253-EFC964D14BC9}" name="Fabiana Bertin" initials="FB" userId="S::fabiana.bertin@london.msf.org::f02148d9-4015-4adf-8b95-c8c719ed13b6" providerId="AD"/>
  <p188:author id="{87D68D5A-7E5F-845E-AB08-748125BF66B6}" name="Aditi Sonrexa" initials="AS" userId="S::aditi.sonrexa@london.msf.org::c0aa09a1-6537-4a88-bcc3-bd0784efb7f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0"/>
    <p:restoredTop sz="93970" autoAdjust="0"/>
  </p:normalViewPr>
  <p:slideViewPr>
    <p:cSldViewPr snapToGrid="0">
      <p:cViewPr varScale="1">
        <p:scale>
          <a:sx n="43" d="100"/>
          <a:sy n="43" d="100"/>
        </p:scale>
        <p:origin x="82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B492D-AFD1-4165-BD7B-14C845794265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53978-1CF4-47BB-8688-BCF05A099C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75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news/item/01-09-2024-better-snakebite-data-needed-to-save-lives-and-limbs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Better snakebite data needed to save lives and limbs</a:t>
            </a:r>
            <a:endParaRPr lang="en-US" dirty="0"/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1.8 - 2.7 million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envenomations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annually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- Around 81,410 to 137,880 deaths annually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- Three times as many permanent disabilities.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- Significant underreporting remains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53978-1CF4-47BB-8688-BCF05A099C7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900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53978-1CF4-47BB-8688-BCF05A099C7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738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Premium Serums and Vaccines Pvt. Ltd, India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53978-1CF4-47BB-8688-BCF05A099C7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673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Abubakar IS, Abubakar SB, Habib AG, </a:t>
            </a:r>
            <a:r>
              <a:rPr lang="en-GB" dirty="0" err="1"/>
              <a:t>Nasidi</a:t>
            </a:r>
            <a:r>
              <a:rPr lang="en-GB" dirty="0"/>
              <a:t> A, </a:t>
            </a:r>
            <a:r>
              <a:rPr lang="en-GB" dirty="0" err="1"/>
              <a:t>Durfa</a:t>
            </a:r>
            <a:r>
              <a:rPr lang="en-GB" dirty="0"/>
              <a:t> N, Yusuf PO, </a:t>
            </a:r>
            <a:r>
              <a:rPr lang="en-GB" dirty="0" err="1"/>
              <a:t>Larnyang</a:t>
            </a:r>
            <a:r>
              <a:rPr lang="en-GB" dirty="0"/>
              <a:t> S, </a:t>
            </a:r>
            <a:r>
              <a:rPr lang="en-GB" dirty="0" err="1"/>
              <a:t>Garnvwa</a:t>
            </a:r>
            <a:r>
              <a:rPr lang="en-GB" dirty="0"/>
              <a:t> J, </a:t>
            </a:r>
            <a:r>
              <a:rPr lang="en-GB" dirty="0" err="1"/>
              <a:t>Sokomba</a:t>
            </a:r>
            <a:r>
              <a:rPr lang="en-GB" dirty="0"/>
              <a:t> E, </a:t>
            </a:r>
            <a:r>
              <a:rPr lang="en-GB" dirty="0" err="1"/>
              <a:t>Salako</a:t>
            </a:r>
            <a:r>
              <a:rPr lang="en-GB" dirty="0"/>
              <a:t> L, Theakston RD, </a:t>
            </a:r>
            <a:r>
              <a:rPr lang="en-GB" dirty="0" err="1"/>
              <a:t>Juszczak</a:t>
            </a:r>
            <a:r>
              <a:rPr lang="en-GB" dirty="0"/>
              <a:t> E, Alder N, </a:t>
            </a:r>
            <a:r>
              <a:rPr lang="en-GB" dirty="0" err="1"/>
              <a:t>Warrell</a:t>
            </a:r>
            <a:r>
              <a:rPr lang="en-GB" dirty="0"/>
              <a:t> DA; Nigeria-UK </a:t>
            </a:r>
            <a:r>
              <a:rPr lang="en-GB" dirty="0" err="1"/>
              <a:t>EchiTab</a:t>
            </a:r>
            <a:r>
              <a:rPr lang="en-GB" dirty="0"/>
              <a:t> Study Group. Randomised controlled double-blind non-inferiority trial of two antivenoms for saw-scaled or carpet viper (</a:t>
            </a:r>
            <a:r>
              <a:rPr lang="en-GB" dirty="0" err="1"/>
              <a:t>Echis</a:t>
            </a:r>
            <a:r>
              <a:rPr lang="en-GB" dirty="0"/>
              <a:t> ocellatus) envenoming in Nigeria. </a:t>
            </a:r>
            <a:r>
              <a:rPr lang="en-GB" dirty="0" err="1"/>
              <a:t>PLoS</a:t>
            </a:r>
            <a:r>
              <a:rPr lang="en-GB" dirty="0"/>
              <a:t> </a:t>
            </a:r>
            <a:r>
              <a:rPr lang="en-GB" dirty="0" err="1"/>
              <a:t>Negl</a:t>
            </a:r>
            <a:r>
              <a:rPr lang="en-GB" dirty="0"/>
              <a:t> Trop Dis. 2010 Jul 27;4(7):e767. </a:t>
            </a:r>
            <a:r>
              <a:rPr lang="en-GB" dirty="0" err="1"/>
              <a:t>doi</a:t>
            </a:r>
            <a:r>
              <a:rPr lang="en-GB" dirty="0"/>
              <a:t>: 10.1371/journal.pntd.0000767. PMID: 20668549; PMCID: PMC2910709.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53978-1CF4-47BB-8688-BCF05A099C7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248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Selection bias in patients coming to the </a:t>
            </a:r>
            <a:r>
              <a:rPr lang="en-US" dirty="0" err="1"/>
              <a:t>centre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53978-1CF4-47BB-8688-BCF05A099C7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457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8F405-8562-4878-9540-865981F87648}" type="datetime1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41B2-FEC3-41C1-8F7D-801DEBD071C6}" type="datetime1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AD7C-7BCA-4DBD-969B-41E00ADF53D3}" type="datetime1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276E1-51B2-4A65-8667-9650B35064E7}" type="datetime1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C163C-7B78-4784-B9F5-CE350FF8BA81}" type="datetime1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28321-FFC1-4DF7-9FFB-397A30FA3C33}" type="datetime1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6E3F6-74B8-4774-9717-3C715A346006}" type="datetime1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63DE4-A37B-4225-9936-EBD80EB1B831}" type="datetime1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553DD-C127-411D-9815-186A91DB0D41}" type="datetime1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E8985-63DE-43B1-8F78-454A482E796E}" type="datetime1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6791F-F74C-43C6-A73A-AD5667378CDF}" type="datetime1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49360-3532-4CFF-8371-E6EE0CD1D7E7}" type="datetime1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Koert.Ritmeijer@amsterdam.msf.org" TargetMode="External"/><Relationship Id="rId7" Type="http://schemas.openxmlformats.org/officeDocument/2006/relationships/image" Target="../media/image21.jpeg"/><Relationship Id="rId2" Type="http://schemas.openxmlformats.org/officeDocument/2006/relationships/hyperlink" Target="mailto:Alan.Pereira@amsterdam.msf.or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5400000">
            <a:off x="8362950" y="361950"/>
            <a:ext cx="1562100" cy="18288000"/>
            <a:chOff x="0" y="0"/>
            <a:chExt cx="411417" cy="481659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1417" cy="4816592"/>
            </a:xfrm>
            <a:custGeom>
              <a:avLst/>
              <a:gdLst/>
              <a:ahLst/>
              <a:cxnLst/>
              <a:rect l="l" t="t" r="r" b="b"/>
              <a:pathLst>
                <a:path w="411417" h="4816592">
                  <a:moveTo>
                    <a:pt x="0" y="0"/>
                  </a:moveTo>
                  <a:lnTo>
                    <a:pt x="411417" y="0"/>
                  </a:lnTo>
                  <a:lnTo>
                    <a:pt x="411417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71450"/>
              <a:ext cx="411417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013210" y="8724900"/>
            <a:ext cx="2274790" cy="1562100"/>
            <a:chOff x="0" y="0"/>
            <a:chExt cx="1463276" cy="10048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2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/>
          <p:cNvSpPr/>
          <p:nvPr/>
        </p:nvSpPr>
        <p:spPr>
          <a:xfrm>
            <a:off x="-539" y="8715756"/>
            <a:ext cx="4179532" cy="1562100"/>
          </a:xfrm>
          <a:custGeom>
            <a:avLst/>
            <a:gdLst/>
            <a:ahLst/>
            <a:cxnLst/>
            <a:rect l="l" t="t" r="r" b="b"/>
            <a:pathLst>
              <a:path w="4179532" h="1562100">
                <a:moveTo>
                  <a:pt x="0" y="0"/>
                </a:moveTo>
                <a:lnTo>
                  <a:pt x="4179532" y="0"/>
                </a:lnTo>
                <a:lnTo>
                  <a:pt x="4179532" y="1562100"/>
                </a:lnTo>
                <a:lnTo>
                  <a:pt x="0" y="15621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658200" y="1814437"/>
            <a:ext cx="8324850" cy="6542670"/>
            <a:chOff x="0" y="209550"/>
            <a:chExt cx="11099800" cy="6190706"/>
          </a:xfrm>
        </p:grpSpPr>
        <p:sp>
          <p:nvSpPr>
            <p:cNvPr id="11" name="TextBox 11"/>
            <p:cNvSpPr txBox="1"/>
            <p:nvPr/>
          </p:nvSpPr>
          <p:spPr>
            <a:xfrm>
              <a:off x="0" y="209550"/>
              <a:ext cx="11099800" cy="3145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/>
              <a:r>
                <a:rPr lang="en-US" sz="5400" b="1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Proxima Nova Condensed Bold"/>
                </a:rPr>
                <a:t>Polyvalent antivenom for snakebite envenoming in Ethiopia: a prospective cohort study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4146640"/>
              <a:ext cx="10142092" cy="225361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147"/>
                </a:lnSpc>
              </a:pPr>
              <a:r>
                <a:rPr lang="en-US" sz="3200" b="1" dirty="0">
                  <a:solidFill>
                    <a:schemeClr val="accent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Alan de Lima Pereira</a:t>
              </a:r>
            </a:p>
            <a:p>
              <a:pPr>
                <a:lnSpc>
                  <a:spcPts val="4147"/>
                </a:lnSpc>
              </a:pPr>
              <a:r>
                <a:rPr lang="en-GB" sz="2800" b="1" dirty="0">
                  <a:solidFill>
                    <a:schemeClr val="accent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Médecins Sans </a:t>
              </a:r>
              <a:r>
                <a:rPr lang="en-GB" sz="2800" b="1" dirty="0" err="1">
                  <a:solidFill>
                    <a:schemeClr val="accent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Frontières</a:t>
              </a:r>
              <a:endParaRPr lang="en-GB" sz="3200" b="1" dirty="0">
                <a:solidFill>
                  <a:schemeClr val="accent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ts val="4147"/>
                </a:lnSpc>
              </a:pPr>
              <a:r>
                <a:rPr lang="en-GB" sz="2000" b="1" dirty="0">
                  <a:solidFill>
                    <a:schemeClr val="accent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20</a:t>
              </a:r>
              <a:r>
                <a:rPr lang="en-GB" sz="2000" b="1" baseline="30000" dirty="0">
                  <a:solidFill>
                    <a:schemeClr val="accent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th</a:t>
              </a:r>
              <a:r>
                <a:rPr lang="en-GB" sz="2000" b="1" dirty="0">
                  <a:solidFill>
                    <a:schemeClr val="accent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May 2026, London </a:t>
              </a:r>
              <a:endParaRPr lang="en-US" sz="2950" dirty="0">
                <a:latin typeface="Touvlo"/>
                <a:ea typeface="Touvlo"/>
                <a:cs typeface="Touvlo"/>
              </a:endParaRPr>
            </a:p>
            <a:p>
              <a:pPr marL="0" lvl="0" indent="0" algn="l">
                <a:lnSpc>
                  <a:spcPts val="2747"/>
                </a:lnSpc>
              </a:pPr>
              <a:r>
                <a:rPr lang="en-US" sz="1950" dirty="0">
                  <a:latin typeface="Calibri"/>
                  <a:ea typeface="Calibri"/>
                  <a:cs typeface="Calibri"/>
                  <a:sym typeface="Touvlo"/>
                </a:rPr>
                <a:t>The study group have declared no conflict of interest.</a:t>
              </a:r>
              <a:endParaRPr lang="en-US" sz="1950" dirty="0">
                <a:latin typeface="Calibri"/>
                <a:ea typeface="Calibri"/>
                <a:cs typeface="Calibri"/>
              </a:endParaRPr>
            </a:p>
            <a:p>
              <a:pPr marL="0" lvl="0" indent="0" algn="l">
                <a:lnSpc>
                  <a:spcPts val="4147"/>
                </a:lnSpc>
              </a:pPr>
              <a:endParaRPr lang="en-US" sz="1962" dirty="0">
                <a:solidFill>
                  <a:srgbClr val="F5F5F5"/>
                </a:solidFill>
                <a:latin typeface="Touvlo"/>
                <a:ea typeface="Touvlo"/>
                <a:cs typeface="Touvlo"/>
                <a:sym typeface="Touvlo"/>
              </a:endParaRPr>
            </a:p>
          </p:txBody>
        </p:sp>
      </p:grpSp>
      <p:pic>
        <p:nvPicPr>
          <p:cNvPr id="14" name="Picture 13" descr="A blue and yellow logo&#10;&#10;Description automatically generated">
            <a:extLst>
              <a:ext uri="{FF2B5EF4-FFF2-40B4-BE49-F238E27FC236}">
                <a16:creationId xmlns:a16="http://schemas.microsoft.com/office/drawing/2014/main" id="{4116A91B-E80F-4076-9185-8F0D31ECE51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862432" y="8395717"/>
            <a:ext cx="2292659" cy="18821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8B83B31-ABB2-4CFE-9CAF-CF01AE2E1B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6848" y="8829675"/>
            <a:ext cx="2047875" cy="14668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A1C626-F2BA-4D42-826F-BED400BD94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751" y="15553"/>
            <a:ext cx="9148517" cy="514756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6FF14AC-8A9C-4F4C-AD62-CF6F0F92173C}"/>
              </a:ext>
            </a:extLst>
          </p:cNvPr>
          <p:cNvSpPr txBox="1"/>
          <p:nvPr/>
        </p:nvSpPr>
        <p:spPr>
          <a:xfrm>
            <a:off x="9132268" y="5163120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effectLst/>
                <a:latin typeface="Segoe UI" panose="020B0502040204020203" pitchFamily="34" charset="0"/>
              </a:rPr>
              <a:t>Paula Casado </a:t>
            </a:r>
            <a:r>
              <a:rPr lang="en-US" sz="1200" dirty="0" err="1">
                <a:effectLst/>
                <a:latin typeface="Segoe UI" panose="020B0502040204020203" pitchFamily="34" charset="0"/>
              </a:rPr>
              <a:t>Aguirregabiria</a:t>
            </a:r>
            <a:r>
              <a:rPr lang="en-US" sz="1200" dirty="0">
                <a:effectLst/>
                <a:latin typeface="Segoe UI" panose="020B0502040204020203" pitchFamily="34" charset="0"/>
              </a:rPr>
              <a:t> / MSF / 2026</a:t>
            </a:r>
            <a:endParaRPr lang="en-GB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5400000">
            <a:off x="8552507" y="551507"/>
            <a:ext cx="1182986" cy="18288000"/>
            <a:chOff x="0" y="0"/>
            <a:chExt cx="311568" cy="48165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9">
            <a:extLst>
              <a:ext uri="{FF2B5EF4-FFF2-40B4-BE49-F238E27FC236}">
                <a16:creationId xmlns:a16="http://schemas.microsoft.com/office/drawing/2014/main" id="{38B5D8D8-5EB1-45FB-97A8-C0BA686A4FC3}"/>
              </a:ext>
            </a:extLst>
          </p:cNvPr>
          <p:cNvSpPr txBox="1"/>
          <p:nvPr/>
        </p:nvSpPr>
        <p:spPr>
          <a:xfrm>
            <a:off x="850900" y="1535723"/>
            <a:ext cx="16548100" cy="68326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endParaRPr lang="en-GB" sz="2000" dirty="0">
              <a:effectLst/>
              <a:highlight>
                <a:srgbClr val="FFFF00"/>
              </a:highlight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ADD779-CF12-4E70-94B6-6A98500F6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68B795-4E72-4B9E-B525-05FF389534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" y="-19484"/>
            <a:ext cx="16308061" cy="917600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F0DD330-E1A1-414F-A97B-666ADDFA7283}"/>
              </a:ext>
            </a:extLst>
          </p:cNvPr>
          <p:cNvSpPr txBox="1"/>
          <p:nvPr/>
        </p:nvSpPr>
        <p:spPr>
          <a:xfrm>
            <a:off x="5086563" y="9176004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dirty="0">
                <a:effectLst/>
                <a:latin typeface="Segoe UI" panose="020B0502040204020203" pitchFamily="34" charset="0"/>
              </a:rPr>
              <a:t>Paula Casado </a:t>
            </a:r>
            <a:r>
              <a:rPr lang="en-US" sz="1800" dirty="0" err="1">
                <a:effectLst/>
                <a:latin typeface="Segoe UI" panose="020B0502040204020203" pitchFamily="34" charset="0"/>
              </a:rPr>
              <a:t>Aguirregabiria</a:t>
            </a:r>
            <a:r>
              <a:rPr lang="en-US" sz="1800" dirty="0">
                <a:effectLst/>
                <a:latin typeface="Segoe UI" panose="020B0502040204020203" pitchFamily="34" charset="0"/>
              </a:rPr>
              <a:t> / MSF / 2026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5093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5400000">
            <a:off x="8552507" y="551507"/>
            <a:ext cx="1182986" cy="18288000"/>
            <a:chOff x="0" y="0"/>
            <a:chExt cx="311568" cy="48165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38B5D8D8-5EB1-45FB-97A8-C0BA686A4FC3}"/>
              </a:ext>
            </a:extLst>
          </p:cNvPr>
          <p:cNvSpPr txBox="1"/>
          <p:nvPr/>
        </p:nvSpPr>
        <p:spPr>
          <a:xfrm>
            <a:off x="850900" y="1535723"/>
            <a:ext cx="16548100" cy="68326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endParaRPr lang="en-GB" sz="2000" dirty="0">
              <a:effectLst/>
              <a:highlight>
                <a:srgbClr val="FFFF00"/>
              </a:highlight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4882255-80AA-4B22-84AF-FD732116F7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410512"/>
              </p:ext>
            </p:extLst>
          </p:nvPr>
        </p:nvGraphicFramePr>
        <p:xfrm>
          <a:off x="239844" y="0"/>
          <a:ext cx="18048152" cy="975711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6201142">
                  <a:extLst>
                    <a:ext uri="{9D8B030D-6E8A-4147-A177-3AD203B41FA5}">
                      <a16:colId xmlns:a16="http://schemas.microsoft.com/office/drawing/2014/main" val="229443385"/>
                    </a:ext>
                  </a:extLst>
                </a:gridCol>
                <a:gridCol w="11847010">
                  <a:extLst>
                    <a:ext uri="{9D8B030D-6E8A-4147-A177-3AD203B41FA5}">
                      <a16:colId xmlns:a16="http://schemas.microsoft.com/office/drawing/2014/main" val="1923662819"/>
                    </a:ext>
                  </a:extLst>
                </a:gridCol>
              </a:tblGrid>
              <a:tr h="1315742">
                <a:tc gridSpan="2">
                  <a:txBody>
                    <a:bodyPr/>
                    <a:lstStyle/>
                    <a:p>
                      <a:r>
                        <a:rPr lang="en-GB" sz="5400" baseline="0" dirty="0">
                          <a:solidFill>
                            <a:schemeClr val="tx1"/>
                          </a:solidFill>
                        </a:rPr>
                        <a:t>Interim Results: Outcomes</a:t>
                      </a:r>
                    </a:p>
                    <a:p>
                      <a:endParaRPr lang="en-GB" sz="2400" baseline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gradFill>
                      <a:gsLst>
                        <a:gs pos="1000">
                          <a:schemeClr val="bg1">
                            <a:lumMod val="8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00584406"/>
                  </a:ext>
                </a:extLst>
              </a:tr>
              <a:tr h="1785648">
                <a:tc>
                  <a:txBody>
                    <a:bodyPr/>
                    <a:lstStyle/>
                    <a:p>
                      <a:r>
                        <a:rPr lang="en-US" sz="3600" baseline="0" dirty="0"/>
                        <a:t>Discharge outcome</a:t>
                      </a:r>
                      <a:endParaRPr lang="en-GB" sz="36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aseline="0" dirty="0"/>
                        <a:t>Discharged home (598, </a:t>
                      </a:r>
                      <a:r>
                        <a:rPr lang="en-US" sz="3600" i="1" baseline="0" dirty="0"/>
                        <a:t>99.7%)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aseline="0" dirty="0"/>
                        <a:t>Deceased (0, </a:t>
                      </a:r>
                      <a:r>
                        <a:rPr lang="en-US" sz="3600" i="1" baseline="0" dirty="0"/>
                        <a:t>0%),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aseline="0" dirty="0"/>
                        <a:t>Referral to external facility (2, </a:t>
                      </a:r>
                      <a:r>
                        <a:rPr lang="en-US" sz="3600" i="1" baseline="0" dirty="0"/>
                        <a:t>0.3%) </a:t>
                      </a:r>
                      <a:r>
                        <a:rPr lang="en-US" sz="3600" baseline="0" dirty="0"/>
                        <a:t>– both improved</a:t>
                      </a:r>
                      <a:endParaRPr lang="en-GB" sz="3600" baseline="0" dirty="0">
                        <a:latin typeface="Apto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395244"/>
                  </a:ext>
                </a:extLst>
              </a:tr>
              <a:tr h="1221760">
                <a:tc>
                  <a:txBody>
                    <a:bodyPr/>
                    <a:lstStyle/>
                    <a:p>
                      <a:r>
                        <a:rPr lang="en-GB" sz="3600" baseline="0" dirty="0"/>
                        <a:t>Allergic Reactions </a:t>
                      </a:r>
                      <a:r>
                        <a:rPr lang="en-GB" sz="3600" b="1" baseline="0" dirty="0"/>
                        <a:t>(Safety) </a:t>
                      </a:r>
                      <a:r>
                        <a:rPr lang="en-GB" sz="3600" b="0" baseline="0" dirty="0"/>
                        <a:t>(n=600)</a:t>
                      </a:r>
                      <a:endParaRPr lang="en-GB" sz="3600" b="1" i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aseline="0" dirty="0"/>
                        <a:t>Total – 160 </a:t>
                      </a:r>
                      <a:r>
                        <a:rPr lang="en-US" sz="3600" i="1" baseline="0" dirty="0"/>
                        <a:t>[27%]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aseline="0" dirty="0"/>
                        <a:t>(Mild /Moderate – 149 </a:t>
                      </a:r>
                      <a:r>
                        <a:rPr lang="en-US" sz="3600" i="1" baseline="0" dirty="0"/>
                        <a:t>[25%], </a:t>
                      </a:r>
                      <a:r>
                        <a:rPr lang="en-US" sz="3600" baseline="0" dirty="0"/>
                        <a:t>Severe - 11 [</a:t>
                      </a:r>
                      <a:r>
                        <a:rPr lang="en-US" sz="3600" i="1" baseline="0" dirty="0"/>
                        <a:t>1.8%] </a:t>
                      </a:r>
                      <a:r>
                        <a:rPr lang="en-US" sz="3600" baseline="0" dirty="0"/>
                        <a:t>) </a:t>
                      </a:r>
                      <a:endParaRPr lang="en-US" sz="3600" baseline="0" dirty="0">
                        <a:latin typeface="Apto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128201"/>
                  </a:ext>
                </a:extLst>
              </a:tr>
              <a:tr h="15484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baseline="0" dirty="0"/>
                        <a:t>Correction of coagulopathy </a:t>
                      </a:r>
                      <a:r>
                        <a:rPr lang="en-GB" sz="3600" b="1" baseline="0" dirty="0"/>
                        <a:t>(Effectiveness) </a:t>
                      </a:r>
                      <a:r>
                        <a:rPr lang="en-GB" sz="3600" baseline="0" dirty="0"/>
                        <a:t>(n=500)</a:t>
                      </a:r>
                    </a:p>
                    <a:p>
                      <a:endParaRPr lang="en-GB" sz="36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aseline="0" dirty="0"/>
                        <a:t>&lt; 6 hours: 261  </a:t>
                      </a:r>
                      <a:r>
                        <a:rPr lang="en-US" sz="3600" i="1" baseline="0" dirty="0"/>
                        <a:t>(52%) </a:t>
                      </a:r>
                    </a:p>
                    <a:p>
                      <a:r>
                        <a:rPr lang="en-US" sz="3600" baseline="0" dirty="0"/>
                        <a:t>&lt; 24 hours: 421 </a:t>
                      </a:r>
                      <a:r>
                        <a:rPr lang="en-US" sz="3600" i="1" baseline="0" dirty="0"/>
                        <a:t>(84%) </a:t>
                      </a:r>
                    </a:p>
                    <a:p>
                      <a:r>
                        <a:rPr lang="en-US" sz="3600" baseline="0" dirty="0"/>
                        <a:t>&lt; 48 hours: 471  </a:t>
                      </a:r>
                      <a:r>
                        <a:rPr lang="en-US" sz="3600" i="1" baseline="0" dirty="0"/>
                        <a:t>(94%)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402268"/>
                  </a:ext>
                </a:extLst>
              </a:tr>
              <a:tr h="1785648">
                <a:tc>
                  <a:txBody>
                    <a:bodyPr/>
                    <a:lstStyle/>
                    <a:p>
                      <a:r>
                        <a:rPr lang="en-US" sz="3600" baseline="0" dirty="0"/>
                        <a:t>N</a:t>
                      </a:r>
                      <a:r>
                        <a:rPr lang="en-GB" sz="3600" baseline="0" dirty="0"/>
                        <a:t>umber of vials needed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aseline="0" dirty="0"/>
                        <a:t>Mean – 5.66 vials (2 doses)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aseline="0" dirty="0"/>
                        <a:t>Median – 3 vials (1 dose)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aseline="0" dirty="0"/>
                        <a:t>127 </a:t>
                      </a:r>
                      <a:r>
                        <a:rPr lang="en-US" sz="3600" i="1" baseline="0" dirty="0"/>
                        <a:t>(21%) </a:t>
                      </a:r>
                      <a:r>
                        <a:rPr lang="en-US" sz="3600" baseline="0" dirty="0"/>
                        <a:t>patients needed &gt; 2 doses (six vials)</a:t>
                      </a:r>
                      <a:endParaRPr lang="en-GB" sz="36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9013636"/>
                  </a:ext>
                </a:extLst>
              </a:tr>
              <a:tr h="19109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baseline="0" dirty="0"/>
                        <a:t>Patients needing rescue treatment with </a:t>
                      </a:r>
                      <a:r>
                        <a:rPr lang="en-GB" sz="3600" baseline="0" dirty="0" err="1">
                          <a:effectLst/>
                        </a:rPr>
                        <a:t>EchiTAB</a:t>
                      </a:r>
                      <a:r>
                        <a:rPr lang="en-GB" sz="3600" baseline="0" dirty="0">
                          <a:effectLst/>
                        </a:rPr>
                        <a:t>-Plus-ICP</a:t>
                      </a:r>
                      <a:endParaRPr lang="en-GB" sz="3600" baseline="0" dirty="0"/>
                    </a:p>
                    <a:p>
                      <a:r>
                        <a:rPr lang="en-GB" sz="3600" b="1" baseline="0" dirty="0"/>
                        <a:t>(non-response)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baseline="0" dirty="0">
                          <a:effectLst/>
                        </a:rPr>
                        <a:t>6 </a:t>
                      </a:r>
                      <a:r>
                        <a:rPr lang="en-GB" sz="3600" i="1" baseline="0" dirty="0">
                          <a:effectLst/>
                        </a:rPr>
                        <a:t>(1.0%)</a:t>
                      </a:r>
                      <a:endParaRPr lang="en-US" sz="3600" i="1" baseline="0" dirty="0">
                        <a:effectLst/>
                        <a:latin typeface="Apto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813711"/>
                  </a:ext>
                </a:extLst>
              </a:tr>
            </a:tbl>
          </a:graphicData>
        </a:graphic>
      </p:graphicFrame>
      <p:grpSp>
        <p:nvGrpSpPr>
          <p:cNvPr id="15" name="Group 15"/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6395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12226" y="208928"/>
            <a:ext cx="17914327" cy="1020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499"/>
              </a:lnSpc>
            </a:pPr>
            <a:r>
              <a:rPr lang="en-US" sz="60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Proxima Nova Condensed Bold"/>
              </a:rPr>
              <a:t>Study Limitations &amp; Challenges</a:t>
            </a:r>
          </a:p>
        </p:txBody>
      </p:sp>
      <p:grpSp>
        <p:nvGrpSpPr>
          <p:cNvPr id="11" name="Group 11"/>
          <p:cNvGrpSpPr/>
          <p:nvPr/>
        </p:nvGrpSpPr>
        <p:grpSpPr>
          <a:xfrm rot="5400000">
            <a:off x="8552507" y="551507"/>
            <a:ext cx="1182986" cy="18288000"/>
            <a:chOff x="0" y="0"/>
            <a:chExt cx="311568" cy="48165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4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TextBox 9">
            <a:extLst>
              <a:ext uri="{FF2B5EF4-FFF2-40B4-BE49-F238E27FC236}">
                <a16:creationId xmlns:a16="http://schemas.microsoft.com/office/drawing/2014/main" id="{29A4CF1D-5E90-4D1A-B778-A66B14B62E2E}"/>
              </a:ext>
            </a:extLst>
          </p:cNvPr>
          <p:cNvSpPr txBox="1"/>
          <p:nvPr/>
        </p:nvSpPr>
        <p:spPr>
          <a:xfrm>
            <a:off x="401628" y="959370"/>
            <a:ext cx="16807079" cy="8254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0000"/>
              </a:lnSpc>
            </a:pPr>
            <a:endParaRPr lang="en-GB" sz="2400" b="1" dirty="0">
              <a:latin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en-GB" sz="3200" b="1" dirty="0">
                <a:latin typeface="Calibri" panose="020F0502020204030204" pitchFamily="34" charset="0"/>
              </a:rPr>
              <a:t>Study Design – </a:t>
            </a:r>
            <a:r>
              <a:rPr lang="en-GB" sz="3200" dirty="0">
                <a:latin typeface="Calibri" panose="020F0502020204030204" pitchFamily="34" charset="0"/>
              </a:rPr>
              <a:t>Prospective Observational Cohort</a:t>
            </a:r>
          </a:p>
          <a:p>
            <a:pPr>
              <a:lnSpc>
                <a:spcPct val="110000"/>
              </a:lnSpc>
            </a:pPr>
            <a:endParaRPr lang="en-GB" sz="28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Single Site Study</a:t>
            </a:r>
          </a:p>
          <a:p>
            <a:endParaRPr lang="en-GB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200" b="1" dirty="0">
                <a:latin typeface="Calibri" panose="020F0502020204030204" pitchFamily="34" charset="0"/>
                <a:cs typeface="Calibri" panose="020F0502020204030204" pitchFamily="34" charset="0"/>
              </a:rPr>
              <a:t>Selection Bias</a:t>
            </a:r>
          </a:p>
          <a:p>
            <a:endParaRPr lang="en-GB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Inadequate data on neurotoxic syndrome</a:t>
            </a:r>
          </a:p>
          <a:p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Time to presentation –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majority early presenters</a:t>
            </a:r>
          </a:p>
          <a:p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Validity across all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snake species</a:t>
            </a:r>
          </a:p>
          <a:p>
            <a:endParaRPr lang="en-US" sz="3200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Population demographic </a:t>
            </a:r>
            <a:r>
              <a:rPr lang="en-US" sz="3200" b="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Older age and female </a:t>
            </a:r>
            <a:endParaRPr lang="en-US" sz="32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mplementation challenges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– security and conflict, safety monitoring, supplies</a:t>
            </a:r>
          </a:p>
          <a:p>
            <a:endParaRPr lang="en-GB" sz="2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F35A06-F909-46D3-8B63-9C90B2CC57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73" y="1478957"/>
            <a:ext cx="8312727" cy="467729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49A6C85-26D6-4682-A7E5-F453ACD46AFA}"/>
              </a:ext>
            </a:extLst>
          </p:cNvPr>
          <p:cNvSpPr txBox="1"/>
          <p:nvPr/>
        </p:nvSpPr>
        <p:spPr>
          <a:xfrm>
            <a:off x="8930143" y="6141761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effectLst/>
                <a:latin typeface="Segoe UI" panose="020B0502040204020203" pitchFamily="34" charset="0"/>
              </a:rPr>
              <a:t>Paula Casado </a:t>
            </a:r>
            <a:r>
              <a:rPr lang="en-US" sz="1200" dirty="0" err="1">
                <a:effectLst/>
                <a:latin typeface="Segoe UI" panose="020B0502040204020203" pitchFamily="34" charset="0"/>
              </a:rPr>
              <a:t>Aguirregabiria</a:t>
            </a:r>
            <a:r>
              <a:rPr lang="en-US" sz="1200" dirty="0">
                <a:effectLst/>
                <a:latin typeface="Segoe UI" panose="020B0502040204020203" pitchFamily="34" charset="0"/>
              </a:rPr>
              <a:t> / MSF / 2026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505901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12226" y="208928"/>
            <a:ext cx="17914327" cy="1040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499"/>
              </a:lnSpc>
            </a:pPr>
            <a:r>
              <a:rPr lang="en-US" sz="66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Proxima Nova Condensed Bold"/>
              </a:rPr>
              <a:t>Conclusions</a:t>
            </a:r>
          </a:p>
        </p:txBody>
      </p:sp>
      <p:grpSp>
        <p:nvGrpSpPr>
          <p:cNvPr id="11" name="Group 11"/>
          <p:cNvGrpSpPr/>
          <p:nvPr/>
        </p:nvGrpSpPr>
        <p:grpSpPr>
          <a:xfrm rot="5400000">
            <a:off x="8954136" y="312980"/>
            <a:ext cx="1182986" cy="18288000"/>
            <a:chOff x="0" y="0"/>
            <a:chExt cx="311568" cy="48165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TextBox 9">
            <a:extLst>
              <a:ext uri="{FF2B5EF4-FFF2-40B4-BE49-F238E27FC236}">
                <a16:creationId xmlns:a16="http://schemas.microsoft.com/office/drawing/2014/main" id="{29A4CF1D-5E90-4D1A-B778-A66B14B62E2E}"/>
              </a:ext>
            </a:extLst>
          </p:cNvPr>
          <p:cNvSpPr txBox="1"/>
          <p:nvPr/>
        </p:nvSpPr>
        <p:spPr>
          <a:xfrm>
            <a:off x="1337012" y="1535722"/>
            <a:ext cx="10829588" cy="25607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0000"/>
              </a:lnSpc>
            </a:pPr>
            <a:endParaRPr lang="en-GB" sz="2400" b="1" dirty="0">
              <a:latin typeface="Calibri" panose="020F0502020204030204" pitchFamily="34" charset="0"/>
            </a:endParaRPr>
          </a:p>
          <a:p>
            <a:endParaRPr lang="en-GB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28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75585F-651B-488E-A6B7-8C68BCB7850E}"/>
              </a:ext>
            </a:extLst>
          </p:cNvPr>
          <p:cNvSpPr txBox="1"/>
          <p:nvPr/>
        </p:nvSpPr>
        <p:spPr>
          <a:xfrm>
            <a:off x="554636" y="1249919"/>
            <a:ext cx="15035134" cy="5616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latin typeface="Aptos"/>
                <a:ea typeface="Times New Roman" panose="02020603050405020304" pitchFamily="18" charset="0"/>
              </a:rPr>
              <a:t>R</a:t>
            </a:r>
            <a:r>
              <a:rPr lang="en-GB" sz="4000" dirty="0">
                <a:effectLst/>
                <a:latin typeface="Aptos"/>
                <a:ea typeface="Times New Roman" panose="02020603050405020304" pitchFamily="18" charset="0"/>
              </a:rPr>
              <a:t>esults are encouraging and suggest Premium PANAF is safe for all snakebites, and effective for </a:t>
            </a:r>
            <a:r>
              <a:rPr lang="en-GB" sz="4000" dirty="0" err="1">
                <a:effectLst/>
                <a:latin typeface="Aptos"/>
                <a:ea typeface="Times New Roman" panose="02020603050405020304" pitchFamily="18" charset="0"/>
              </a:rPr>
              <a:t>haemotoxic</a:t>
            </a:r>
            <a:r>
              <a:rPr lang="en-GB" sz="4000" dirty="0">
                <a:effectLst/>
                <a:latin typeface="Aptos"/>
                <a:ea typeface="Times New Roman" panose="02020603050405020304" pitchFamily="18" charset="0"/>
              </a:rPr>
              <a:t> and cytotoxic syndromes.</a:t>
            </a:r>
          </a:p>
          <a:p>
            <a:endParaRPr lang="en-GB" sz="4000" dirty="0">
              <a:effectLst/>
              <a:latin typeface="Aptos"/>
              <a:ea typeface="Times New Roman" panose="02020603050405020304" pitchFamily="18" charset="0"/>
            </a:endParaRPr>
          </a:p>
          <a:p>
            <a:r>
              <a:rPr lang="en-GB" sz="4000" dirty="0">
                <a:effectLst/>
                <a:latin typeface="Aptos"/>
                <a:ea typeface="Times New Roman" panose="02020603050405020304" pitchFamily="18" charset="0"/>
              </a:rPr>
              <a:t> Further research </a:t>
            </a:r>
            <a:r>
              <a:rPr lang="en-GB" sz="4000" dirty="0">
                <a:latin typeface="Aptos"/>
                <a:ea typeface="Times New Roman" panose="02020603050405020304" pitchFamily="18" charset="0"/>
              </a:rPr>
              <a:t>needed in:</a:t>
            </a:r>
          </a:p>
          <a:p>
            <a:pPr marL="457200" indent="-457200">
              <a:buFontTx/>
              <a:buChar char="-"/>
            </a:pPr>
            <a:r>
              <a:rPr lang="en-GB" sz="4000" dirty="0">
                <a:effectLst/>
                <a:latin typeface="Aptos"/>
                <a:ea typeface="Times New Roman" panose="02020603050405020304" pitchFamily="18" charset="0"/>
              </a:rPr>
              <a:t>Other regions of Africa with different snake species</a:t>
            </a:r>
          </a:p>
          <a:p>
            <a:pPr marL="457200" indent="-457200">
              <a:buFontTx/>
              <a:buChar char="-"/>
            </a:pPr>
            <a:r>
              <a:rPr lang="en-GB" sz="4000" dirty="0">
                <a:latin typeface="Aptos"/>
                <a:ea typeface="Times New Roman" panose="02020603050405020304" pitchFamily="18" charset="0"/>
              </a:rPr>
              <a:t>Females and older age groups</a:t>
            </a:r>
          </a:p>
          <a:p>
            <a:pPr marL="457200" indent="-457200">
              <a:buFontTx/>
              <a:buChar char="-"/>
            </a:pPr>
            <a:r>
              <a:rPr lang="en-GB" sz="4000" dirty="0">
                <a:effectLst/>
                <a:latin typeface="Aptos"/>
                <a:ea typeface="Times New Roman" panose="02020603050405020304" pitchFamily="18" charset="0"/>
              </a:rPr>
              <a:t>Neurotoxic syndromes</a:t>
            </a:r>
          </a:p>
          <a:p>
            <a:pPr marL="457200" indent="-457200">
              <a:buFontTx/>
              <a:buChar char="-"/>
            </a:pPr>
            <a:r>
              <a:rPr lang="en-GB" sz="4000" dirty="0">
                <a:latin typeface="Aptos"/>
                <a:ea typeface="Times New Roman" panose="02020603050405020304" pitchFamily="18" charset="0"/>
              </a:rPr>
              <a:t>Late or severe presenters</a:t>
            </a:r>
            <a:r>
              <a:rPr lang="en-GB" sz="4000" dirty="0">
                <a:effectLst/>
                <a:latin typeface="Aptos"/>
                <a:ea typeface="Times New Roman" panose="02020603050405020304" pitchFamily="18" charset="0"/>
              </a:rPr>
              <a:t> </a:t>
            </a:r>
          </a:p>
          <a:p>
            <a:endParaRPr lang="en-GB" sz="2800" dirty="0">
              <a:latin typeface="Aptos"/>
              <a:ea typeface="Times New Roman" panose="02020603050405020304" pitchFamily="18" charset="0"/>
            </a:endParaRPr>
          </a:p>
          <a:p>
            <a:r>
              <a:rPr lang="en-GB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5759F4-79FC-4290-B564-B2BB2F792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5A0F8D-3BC3-42B9-9E8F-F9707DFE59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924" y="5403699"/>
            <a:ext cx="8022455" cy="451396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BDC1EEC-DE50-4D7A-B08F-6F2748387D8A}"/>
              </a:ext>
            </a:extLst>
          </p:cNvPr>
          <p:cNvSpPr txBox="1"/>
          <p:nvPr/>
        </p:nvSpPr>
        <p:spPr>
          <a:xfrm>
            <a:off x="2849289" y="9917668"/>
            <a:ext cx="9144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effectLst/>
                <a:latin typeface="Segoe UI" panose="020B0502040204020203" pitchFamily="34" charset="0"/>
              </a:rPr>
              <a:t>Paula Casado </a:t>
            </a:r>
            <a:r>
              <a:rPr lang="en-US" sz="1100" dirty="0" err="1">
                <a:effectLst/>
                <a:latin typeface="Segoe UI" panose="020B0502040204020203" pitchFamily="34" charset="0"/>
              </a:rPr>
              <a:t>Aguirregabiria</a:t>
            </a:r>
            <a:r>
              <a:rPr lang="en-US" sz="1100" dirty="0">
                <a:effectLst/>
                <a:latin typeface="Segoe UI" panose="020B0502040204020203" pitchFamily="34" charset="0"/>
              </a:rPr>
              <a:t> / MSF / 2026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052293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440333" y="1195969"/>
            <a:ext cx="17637026" cy="8507842"/>
            <a:chOff x="-150716" y="-2523362"/>
            <a:chExt cx="12923772" cy="12977599"/>
          </a:xfrm>
        </p:grpSpPr>
        <p:sp>
          <p:nvSpPr>
            <p:cNvPr id="9" name="TextBox 9"/>
            <p:cNvSpPr txBox="1"/>
            <p:nvPr/>
          </p:nvSpPr>
          <p:spPr>
            <a:xfrm>
              <a:off x="-150716" y="-2523362"/>
              <a:ext cx="12923772" cy="1297759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GB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Our patients in Northwest Ethiopia – </a:t>
              </a:r>
              <a:r>
                <a:rPr lang="en-GB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the driving force for us to do better.</a:t>
              </a:r>
              <a:endParaRPr lang="en-GB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>
                <a:lnSpc>
                  <a:spcPct val="110000"/>
                </a:lnSpc>
              </a:pPr>
              <a:endParaRPr lang="en-GB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>
                <a:lnSpc>
                  <a:spcPct val="110000"/>
                </a:lnSpc>
              </a:pPr>
              <a:r>
                <a:rPr lang="en-GB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MSF teams in </a:t>
              </a:r>
              <a:r>
                <a:rPr lang="en-GB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Abdurafi</a:t>
              </a:r>
              <a:r>
                <a:rPr lang="en-GB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and the Ethiopia Country Program </a:t>
              </a:r>
            </a:p>
            <a:p>
              <a:pPr>
                <a:lnSpc>
                  <a:spcPct val="110000"/>
                </a:lnSpc>
              </a:pPr>
              <a:endParaRPr lang="en-GB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>
                <a:lnSpc>
                  <a:spcPct val="110000"/>
                </a:lnSpc>
              </a:pPr>
              <a:r>
                <a:rPr lang="en-GB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Collaborating Institutions:</a:t>
              </a:r>
            </a:p>
            <a:p>
              <a:pPr lvl="0">
                <a:lnSpc>
                  <a:spcPct val="110000"/>
                </a:lnSpc>
              </a:pPr>
              <a:r>
                <a:rPr lang="en-GB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Médecins Sans </a:t>
              </a:r>
              <a:r>
                <a:rPr lang="en-GB" sz="2800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Frontières</a:t>
              </a:r>
              <a:r>
                <a:rPr lang="en-GB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(MSF), University of Gondar</a:t>
              </a:r>
              <a:r>
                <a:rPr lang="en-GB" sz="2800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</a:t>
              </a:r>
              <a:r>
                <a:rPr lang="en-GB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Amhara public Health Institute (APHI)</a:t>
              </a:r>
              <a:r>
                <a:rPr lang="en-GB" sz="2800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</a:t>
              </a:r>
              <a:r>
                <a:rPr lang="en-GB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Ethiopian Public Health Institute (EPHI)</a:t>
              </a:r>
              <a:r>
                <a:rPr lang="en-GB" sz="2800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</a:t>
              </a:r>
              <a:r>
                <a:rPr lang="en-GB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Ethiopian Federal Ministry of Health (</a:t>
              </a:r>
              <a:r>
                <a:rPr lang="en-GB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EFMoH</a:t>
              </a:r>
              <a:r>
                <a:rPr lang="en-GB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), </a:t>
              </a:r>
              <a:r>
                <a:rPr lang="en-GB" sz="28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London School of Hygiene and Tropical Medicine (LSHTM)</a:t>
              </a:r>
            </a:p>
            <a:p>
              <a:pPr lvl="0">
                <a:lnSpc>
                  <a:spcPct val="110000"/>
                </a:lnSpc>
              </a:pPr>
              <a:endParaRPr lang="en-GB" sz="2800" b="1" dirty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>
                <a:lnSpc>
                  <a:spcPct val="110000"/>
                </a:lnSpc>
              </a:pPr>
              <a:r>
                <a:rPr lang="en-GB" sz="2800" b="1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Study group:</a:t>
              </a:r>
            </a:p>
            <a:p>
              <a:pPr lvl="0">
                <a:lnSpc>
                  <a:spcPct val="110000"/>
                </a:lnSpc>
              </a:pP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Koert Ritmeijer, Study </a:t>
              </a:r>
              <a:r>
                <a:rPr lang="en-GB" sz="2800" dirty="0">
                  <a:solidFill>
                    <a:srgbClr val="0D0D0D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oordinator, MSF</a:t>
              </a:r>
            </a:p>
            <a:p>
              <a:pPr lvl="0">
                <a:lnSpc>
                  <a:spcPct val="110000"/>
                </a:lnSpc>
              </a:pPr>
              <a:r>
                <a:rPr lang="en-GB" sz="2800" b="0" dirty="0" err="1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Workineh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GB" sz="2800" b="0" dirty="0" err="1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Necho</a:t>
              </a:r>
              <a:r>
                <a:rPr lang="en-GB" sz="2800" dirty="0">
                  <a:solidFill>
                    <a:srgbClr val="0D0D0D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Site-principal investigator, </a:t>
              </a:r>
              <a:r>
                <a:rPr lang="en-GB" sz="2800" b="0" dirty="0" err="1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Abdurafi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MSF</a:t>
              </a:r>
              <a:endParaRPr lang="en-GB" sz="2800" b="1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 lvl="0">
                <a:lnSpc>
                  <a:spcPct val="110000"/>
                </a:lnSpc>
              </a:pP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Kassaye Demeke, Co-investigator, University of Gondar, Ethiopia</a:t>
              </a:r>
              <a:endParaRPr lang="en-GB" sz="2800" b="1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 lvl="0">
                <a:lnSpc>
                  <a:spcPct val="110000"/>
                </a:lnSpc>
              </a:pPr>
              <a:r>
                <a:rPr lang="en-GB" sz="2800" b="0" dirty="0" err="1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Molla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Dessie, </a:t>
              </a:r>
              <a:r>
                <a:rPr lang="en-GB" sz="2800" b="0" dirty="0" err="1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Amlaku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GB" sz="2800" b="0" dirty="0" err="1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Terefe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Taye </a:t>
              </a:r>
              <a:r>
                <a:rPr lang="en-GB" sz="2800" b="0" dirty="0" err="1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Zeru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</a:t>
              </a:r>
              <a:r>
                <a:rPr lang="en-GB" sz="2800" b="0" dirty="0" err="1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Fikre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Seife, </a:t>
              </a:r>
              <a:r>
                <a:rPr lang="en-GB" sz="2800" b="0" dirty="0" err="1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Gashaw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GB" sz="2800" b="0" dirty="0" err="1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Gebrewold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</a:t>
              </a:r>
              <a:r>
                <a:rPr lang="en-GB" sz="2800" b="0" dirty="0" err="1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Kasaye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GB" sz="2800" b="0" dirty="0" err="1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Sisaye</a:t>
              </a:r>
              <a:r>
                <a:rPr lang="en-GB" sz="2800" dirty="0">
                  <a:solidFill>
                    <a:srgbClr val="0D0D0D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</a:t>
              </a:r>
              <a:r>
                <a:rPr lang="en-GB" sz="2800" dirty="0" err="1">
                  <a:solidFill>
                    <a:srgbClr val="0D0D0D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Molla</a:t>
              </a:r>
              <a:r>
                <a:rPr lang="en-GB" sz="2800" dirty="0">
                  <a:solidFill>
                    <a:srgbClr val="0D0D0D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Dessie, </a:t>
              </a:r>
              <a:r>
                <a:rPr lang="en-GB" sz="2800" dirty="0" err="1">
                  <a:solidFill>
                    <a:srgbClr val="0D0D0D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Kassaw</a:t>
              </a:r>
              <a:r>
                <a:rPr lang="en-GB" sz="2800" dirty="0">
                  <a:solidFill>
                    <a:srgbClr val="0D0D0D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GB" sz="2800" dirty="0" err="1">
                  <a:solidFill>
                    <a:srgbClr val="0D0D0D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Tigabu</a:t>
              </a:r>
              <a:r>
                <a:rPr lang="en-GB" sz="2800" dirty="0">
                  <a:solidFill>
                    <a:srgbClr val="0D0D0D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Annie Morales, </a:t>
              </a:r>
              <a:r>
                <a:rPr lang="en-GB" sz="2800" b="0" dirty="0" err="1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Birhanu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GB" sz="2800" b="0" dirty="0" err="1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Sahelie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Noni Winkler, </a:t>
              </a:r>
              <a:r>
                <a:rPr lang="en-GB" sz="2800" dirty="0" err="1">
                  <a:solidFill>
                    <a:srgbClr val="0D0D0D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Yigremachew</a:t>
              </a:r>
              <a:r>
                <a:rPr lang="en-GB" sz="2800" dirty="0">
                  <a:solidFill>
                    <a:srgbClr val="0D0D0D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GB" sz="2800" dirty="0" err="1">
                  <a:solidFill>
                    <a:srgbClr val="0D0D0D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Girma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Anthony </a:t>
              </a:r>
              <a:r>
                <a:rPr lang="en-GB" sz="2800" b="0" dirty="0" err="1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Pedzisayi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Camilla </a:t>
              </a:r>
              <a:r>
                <a:rPr lang="en-GB" sz="2800" dirty="0" err="1">
                  <a:solidFill>
                    <a:srgbClr val="0D0D0D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Midtgaard</a:t>
              </a:r>
              <a:r>
                <a:rPr lang="en-GB" sz="2800" dirty="0">
                  <a:solidFill>
                    <a:srgbClr val="0D0D0D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Winston </a:t>
              </a:r>
              <a:r>
                <a:rPr lang="en-GB" sz="2800" b="0" dirty="0" err="1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Mulanda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Patrick Keating, </a:t>
              </a:r>
              <a:r>
                <a:rPr lang="de-DE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Gabriel Alcoba, </a:t>
              </a:r>
              <a:r>
                <a:rPr lang="en-GB" sz="2800" b="0" dirty="0">
                  <a:solidFill>
                    <a:srgbClr val="0D0D0D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Agatha Bestman, Kalyan Velivela, Abdul Mullahzada</a:t>
              </a:r>
            </a:p>
            <a:p>
              <a:pPr lvl="0">
                <a:lnSpc>
                  <a:spcPct val="110000"/>
                </a:lnSpc>
              </a:pPr>
              <a:endParaRPr lang="en-GB" sz="2800" b="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 lvl="0">
                <a:lnSpc>
                  <a:spcPct val="110000"/>
                </a:lnSpc>
              </a:pPr>
              <a:r>
                <a:rPr lang="en-GB" sz="2800" b="1" dirty="0">
                  <a:solidFill>
                    <a:srgbClr val="0D0D0D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Academic Advisors:</a:t>
              </a:r>
            </a:p>
            <a:p>
              <a:pPr lvl="0">
                <a:lnSpc>
                  <a:spcPct val="110000"/>
                </a:lnSpc>
              </a:pPr>
              <a:r>
                <a:rPr lang="en-GB" sz="2800" dirty="0">
                  <a:solidFill>
                    <a:srgbClr val="0D0D0D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Bhargavi Rao, Sakib Burza, Chris Drakeley, Matthew Coldiron</a:t>
              </a:r>
              <a:endParaRPr lang="en-GB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5200686"/>
              <a:ext cx="7911551" cy="6227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19"/>
                </a:lnSpc>
              </a:pPr>
              <a:endParaRPr lang="en-US" sz="2750" dirty="0"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827217"/>
              <a:ext cx="7911551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200"/>
                </a:lnSpc>
              </a:pPr>
              <a:endParaRPr lang="en-US" sz="3000" b="1" dirty="0"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8077824" y="1515879"/>
            <a:ext cx="798227" cy="16953875"/>
            <a:chOff x="0" y="0"/>
            <a:chExt cx="311568" cy="481659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7749" y="9593704"/>
            <a:ext cx="1616179" cy="693295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B4C83F14-C1BA-60D0-26F9-A835E875F860}"/>
              </a:ext>
            </a:extLst>
          </p:cNvPr>
          <p:cNvGrpSpPr/>
          <p:nvPr/>
        </p:nvGrpSpPr>
        <p:grpSpPr>
          <a:xfrm rot="-5400000">
            <a:off x="-4476500" y="4331840"/>
            <a:ext cx="9104014" cy="440333"/>
            <a:chOff x="0" y="-38100"/>
            <a:chExt cx="2397765" cy="115973"/>
          </a:xfrm>
        </p:grpSpPr>
        <p:sp>
          <p:nvSpPr>
            <p:cNvPr id="19" name="Freeform 22">
              <a:extLst>
                <a:ext uri="{FF2B5EF4-FFF2-40B4-BE49-F238E27FC236}">
                  <a16:creationId xmlns:a16="http://schemas.microsoft.com/office/drawing/2014/main" id="{A85674D4-F972-338D-F1B8-B31361C971D0}"/>
                </a:ext>
              </a:extLst>
            </p:cNvPr>
            <p:cNvSpPr/>
            <p:nvPr/>
          </p:nvSpPr>
          <p:spPr>
            <a:xfrm>
              <a:off x="0" y="0"/>
              <a:ext cx="2397765" cy="77873"/>
            </a:xfrm>
            <a:custGeom>
              <a:avLst/>
              <a:gdLst/>
              <a:ahLst/>
              <a:cxnLst/>
              <a:rect l="l" t="t" r="r" b="b"/>
              <a:pathLst>
                <a:path w="2397765" h="77873">
                  <a:moveTo>
                    <a:pt x="0" y="0"/>
                  </a:moveTo>
                  <a:lnTo>
                    <a:pt x="2397765" y="0"/>
                  </a:lnTo>
                  <a:lnTo>
                    <a:pt x="2397765" y="77873"/>
                  </a:lnTo>
                  <a:lnTo>
                    <a:pt x="0" y="77873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3">
              <a:extLst>
                <a:ext uri="{FF2B5EF4-FFF2-40B4-BE49-F238E27FC236}">
                  <a16:creationId xmlns:a16="http://schemas.microsoft.com/office/drawing/2014/main" id="{BB0EB434-0CD2-FE17-D70C-372B39839CCD}"/>
                </a:ext>
              </a:extLst>
            </p:cNvPr>
            <p:cNvSpPr txBox="1"/>
            <p:nvPr/>
          </p:nvSpPr>
          <p:spPr>
            <a:xfrm>
              <a:off x="0" y="-38100"/>
              <a:ext cx="2397765" cy="1159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59879E4-E80C-4090-B55E-C6EFED952ACF}"/>
              </a:ext>
            </a:extLst>
          </p:cNvPr>
          <p:cNvSpPr txBox="1"/>
          <p:nvPr/>
        </p:nvSpPr>
        <p:spPr>
          <a:xfrm>
            <a:off x="365908" y="1"/>
            <a:ext cx="9584999" cy="1133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Proxima Nova Condensed Bold"/>
              </a:rPr>
              <a:t>Acknowledgements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4471DBC-E7EE-49AA-B5EB-A397AA7905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9280" y="0"/>
            <a:ext cx="4998720" cy="351909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D4BD4DC-4719-4683-B2AB-376792A071E8}"/>
              </a:ext>
            </a:extLst>
          </p:cNvPr>
          <p:cNvSpPr txBox="1"/>
          <p:nvPr/>
        </p:nvSpPr>
        <p:spPr>
          <a:xfrm>
            <a:off x="11780520" y="3519099"/>
            <a:ext cx="650748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800" dirty="0">
                <a:effectLst/>
                <a:latin typeface="Segoe UI" panose="020B0502040204020203" pitchFamily="34" charset="0"/>
              </a:rPr>
              <a:t>Paula Casado </a:t>
            </a:r>
            <a:r>
              <a:rPr lang="en-US" sz="800" dirty="0" err="1">
                <a:effectLst/>
                <a:latin typeface="Segoe UI" panose="020B0502040204020203" pitchFamily="34" charset="0"/>
              </a:rPr>
              <a:t>Aguirregabiria</a:t>
            </a:r>
            <a:r>
              <a:rPr lang="en-US" sz="800" dirty="0">
                <a:effectLst/>
                <a:latin typeface="Segoe UI" panose="020B0502040204020203" pitchFamily="34" charset="0"/>
              </a:rPr>
              <a:t> / MSF / 2026</a:t>
            </a:r>
            <a:endParaRPr lang="en-GB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666750" y="2632381"/>
            <a:ext cx="6886575" cy="1927029"/>
            <a:chOff x="-1" y="-38100"/>
            <a:chExt cx="9182100" cy="2569371"/>
          </a:xfrm>
        </p:grpSpPr>
        <p:sp>
          <p:nvSpPr>
            <p:cNvPr id="8" name="TextBox 8"/>
            <p:cNvSpPr txBox="1"/>
            <p:nvPr/>
          </p:nvSpPr>
          <p:spPr>
            <a:xfrm>
              <a:off x="0" y="-38100"/>
              <a:ext cx="7264400" cy="496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80"/>
                </a:lnSpc>
              </a:pPr>
              <a:r>
                <a:rPr lang="en-US" sz="2200" u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Touvlo"/>
                </a:rPr>
                <a:t>EMAIL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-1" y="571077"/>
              <a:ext cx="9182100" cy="196019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3920"/>
                </a:lnSpc>
              </a:pPr>
              <a:r>
                <a:rPr lang="en-US" sz="2800" b="1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Touvlo Bold"/>
                  <a:hlinkClick r:id="rId2"/>
                </a:rPr>
                <a:t>Alan.Pereira</a:t>
              </a:r>
              <a:r>
                <a:rPr lang="en-US" sz="2800" b="1" u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Touvlo Bold"/>
                  <a:hlinkClick r:id="rId2"/>
                </a:rPr>
                <a:t>@amsterdam.</a:t>
              </a:r>
              <a:r>
                <a:rPr lang="en-US" sz="2800" b="1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Touvlo Bold"/>
                  <a:hlinkClick r:id="rId2"/>
                </a:rPr>
                <a:t>msf.org</a:t>
              </a:r>
              <a:endParaRPr lang="en-US" sz="28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Touvlo Bold"/>
              </a:endParaRPr>
            </a:p>
            <a:p>
              <a:pPr marL="0" lvl="0" indent="0" algn="l">
                <a:lnSpc>
                  <a:spcPts val="3920"/>
                </a:lnSpc>
              </a:pPr>
              <a:r>
                <a:rPr lang="en-US" sz="2800" b="1" u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Touvlo Bold"/>
                  <a:hlinkClick r:id="rId3"/>
                </a:rPr>
                <a:t>Koert.Ritmeijer@amsterdam.msf.org</a:t>
              </a:r>
              <a:endParaRPr lang="en-US" sz="2800" b="1" u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Touvlo Bold"/>
              </a:endParaRPr>
            </a:p>
            <a:p>
              <a:pPr marL="0" lvl="0" indent="0" algn="l">
                <a:lnSpc>
                  <a:spcPts val="3920"/>
                </a:lnSpc>
              </a:pPr>
              <a:endParaRPr lang="en-US" sz="2800" b="1" u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Touvlo Bold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66750" y="4988634"/>
            <a:ext cx="5448300" cy="923925"/>
            <a:chOff x="0" y="-38100"/>
            <a:chExt cx="7264400" cy="123190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38100"/>
              <a:ext cx="7264400" cy="496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080"/>
                </a:lnSpc>
                <a:spcBef>
                  <a:spcPct val="0"/>
                </a:spcBef>
              </a:pPr>
              <a:r>
                <a:rPr lang="en-US" sz="22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Touvlo"/>
                </a:rPr>
                <a:t>SOCIAL MEDIA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571077"/>
              <a:ext cx="7264400" cy="622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20"/>
                </a:lnSpc>
                <a:spcBef>
                  <a:spcPct val="0"/>
                </a:spcBef>
              </a:pPr>
              <a:r>
                <a:rPr lang="en-US" sz="2800" b="1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Touvlo Bold"/>
                </a:rPr>
                <a:t>@msf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66750" y="838200"/>
            <a:ext cx="6886575" cy="1103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99"/>
              </a:lnSpc>
            </a:pPr>
            <a:r>
              <a:rPr lang="en-US" sz="845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Proxima Nova Condensed Bold"/>
              </a:rPr>
              <a:t>Let's Connect</a:t>
            </a:r>
          </a:p>
        </p:txBody>
      </p:sp>
      <p:grpSp>
        <p:nvGrpSpPr>
          <p:cNvPr id="14" name="Group 14"/>
          <p:cNvGrpSpPr/>
          <p:nvPr/>
        </p:nvGrpSpPr>
        <p:grpSpPr>
          <a:xfrm rot="5400000">
            <a:off x="8552507" y="551507"/>
            <a:ext cx="1182986" cy="18288000"/>
            <a:chOff x="0" y="0"/>
            <a:chExt cx="311568" cy="481659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0" y="9258300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5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1">
            <a:extLst>
              <a:ext uri="{FF2B5EF4-FFF2-40B4-BE49-F238E27FC236}">
                <a16:creationId xmlns:a16="http://schemas.microsoft.com/office/drawing/2014/main" id="{E58B05BA-D28E-EE01-96C5-488BA311EEB8}"/>
              </a:ext>
            </a:extLst>
          </p:cNvPr>
          <p:cNvGrpSpPr/>
          <p:nvPr/>
        </p:nvGrpSpPr>
        <p:grpSpPr>
          <a:xfrm rot="-5400000">
            <a:off x="-4476500" y="4331840"/>
            <a:ext cx="9104014" cy="440333"/>
            <a:chOff x="0" y="-38100"/>
            <a:chExt cx="2397765" cy="115973"/>
          </a:xfrm>
        </p:grpSpPr>
        <p:sp>
          <p:nvSpPr>
            <p:cNvPr id="5" name="Freeform 22">
              <a:extLst>
                <a:ext uri="{FF2B5EF4-FFF2-40B4-BE49-F238E27FC236}">
                  <a16:creationId xmlns:a16="http://schemas.microsoft.com/office/drawing/2014/main" id="{0A0D0282-B04C-4047-2D64-863DC261EF09}"/>
                </a:ext>
              </a:extLst>
            </p:cNvPr>
            <p:cNvSpPr/>
            <p:nvPr/>
          </p:nvSpPr>
          <p:spPr>
            <a:xfrm>
              <a:off x="0" y="0"/>
              <a:ext cx="2397765" cy="77873"/>
            </a:xfrm>
            <a:custGeom>
              <a:avLst/>
              <a:gdLst/>
              <a:ahLst/>
              <a:cxnLst/>
              <a:rect l="l" t="t" r="r" b="b"/>
              <a:pathLst>
                <a:path w="2397765" h="77873">
                  <a:moveTo>
                    <a:pt x="0" y="0"/>
                  </a:moveTo>
                  <a:lnTo>
                    <a:pt x="2397765" y="0"/>
                  </a:lnTo>
                  <a:lnTo>
                    <a:pt x="2397765" y="77873"/>
                  </a:lnTo>
                  <a:lnTo>
                    <a:pt x="0" y="77873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23">
              <a:extLst>
                <a:ext uri="{FF2B5EF4-FFF2-40B4-BE49-F238E27FC236}">
                  <a16:creationId xmlns:a16="http://schemas.microsoft.com/office/drawing/2014/main" id="{EDDA1944-8D49-3D2B-792E-D34E02F058CE}"/>
                </a:ext>
              </a:extLst>
            </p:cNvPr>
            <p:cNvSpPr txBox="1"/>
            <p:nvPr/>
          </p:nvSpPr>
          <p:spPr>
            <a:xfrm>
              <a:off x="0" y="-38100"/>
              <a:ext cx="2397765" cy="1159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E276FDD1-A47C-4710-B62D-764DEBE1E4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-69326"/>
            <a:ext cx="9264501" cy="52128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FFAB0A7-7F0A-4915-B668-72307C626253}"/>
              </a:ext>
            </a:extLst>
          </p:cNvPr>
          <p:cNvSpPr txBox="1"/>
          <p:nvPr/>
        </p:nvSpPr>
        <p:spPr>
          <a:xfrm>
            <a:off x="7938301" y="9968853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effectLst/>
                <a:latin typeface="Segoe UI" panose="020B0502040204020203" pitchFamily="34" charset="0"/>
              </a:rPr>
              <a:t>Paula Casado </a:t>
            </a:r>
            <a:r>
              <a:rPr lang="en-US" sz="1200" dirty="0" err="1">
                <a:effectLst/>
                <a:latin typeface="Segoe UI" panose="020B0502040204020203" pitchFamily="34" charset="0"/>
              </a:rPr>
              <a:t>Aguirregabiria</a:t>
            </a:r>
            <a:r>
              <a:rPr lang="en-US" sz="1200" dirty="0">
                <a:effectLst/>
                <a:latin typeface="Segoe UI" panose="020B0502040204020203" pitchFamily="34" charset="0"/>
              </a:rPr>
              <a:t> / MSF / 2026</a:t>
            </a:r>
            <a:endParaRPr lang="en-GB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B76AA0-E485-4E54-89C7-4CE280D850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339" y="5119108"/>
            <a:ext cx="8547221" cy="50855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90840" y="82296"/>
            <a:ext cx="16835805" cy="1040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499"/>
              </a:lnSpc>
            </a:pPr>
            <a:r>
              <a:rPr lang="en-US" sz="66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Proxima Nova Condensed Bold"/>
              </a:rPr>
              <a:t>A Neglected Tropical Disease</a:t>
            </a:r>
          </a:p>
        </p:txBody>
      </p:sp>
      <p:grpSp>
        <p:nvGrpSpPr>
          <p:cNvPr id="11" name="Group 11"/>
          <p:cNvGrpSpPr/>
          <p:nvPr/>
        </p:nvGrpSpPr>
        <p:grpSpPr>
          <a:xfrm rot="5400000">
            <a:off x="8552507" y="551507"/>
            <a:ext cx="1182986" cy="18288000"/>
            <a:chOff x="0" y="0"/>
            <a:chExt cx="311568" cy="48165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4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9">
            <a:extLst>
              <a:ext uri="{FF2B5EF4-FFF2-40B4-BE49-F238E27FC236}">
                <a16:creationId xmlns:a16="http://schemas.microsoft.com/office/drawing/2014/main" id="{38B5D8D8-5EB1-45FB-97A8-C0BA686A4FC3}"/>
              </a:ext>
            </a:extLst>
          </p:cNvPr>
          <p:cNvSpPr txBox="1"/>
          <p:nvPr/>
        </p:nvSpPr>
        <p:spPr>
          <a:xfrm>
            <a:off x="650975" y="1879191"/>
            <a:ext cx="8035825" cy="8463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endParaRPr lang="en-GB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Snake bite: every ten seconds globally</a:t>
            </a:r>
          </a:p>
          <a:p>
            <a:endParaRPr lang="en-GB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100,000 deaths annually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Agricultural workers and children  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WHO Neglected Tropical Disease (NTD) since 2017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Lack of safe, effective, affordable treatment options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Content Placeholder 9">
            <a:extLst>
              <a:ext uri="{FF2B5EF4-FFF2-40B4-BE49-F238E27FC236}">
                <a16:creationId xmlns:a16="http://schemas.microsoft.com/office/drawing/2014/main" id="{9DAC53B1-3501-43AD-B825-6FC8B9D478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8793" y="1879191"/>
            <a:ext cx="8829207" cy="58979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13948E1-D9DB-497E-9FB3-71D34F5619A2}"/>
              </a:ext>
            </a:extLst>
          </p:cNvPr>
          <p:cNvSpPr txBox="1"/>
          <p:nvPr/>
        </p:nvSpPr>
        <p:spPr>
          <a:xfrm>
            <a:off x="12389464" y="7500100"/>
            <a:ext cx="575603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usanne</a:t>
            </a:r>
            <a:r>
              <a:rPr lang="en-GB"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Doettling</a:t>
            </a:r>
            <a:r>
              <a:rPr lang="en-GB" sz="1100" dirty="0">
                <a:latin typeface="Calibri" panose="020F0502020204030204" pitchFamily="34" charset="0"/>
                <a:cs typeface="Calibri" panose="020F0502020204030204" pitchFamily="34" charset="0"/>
              </a:rPr>
              <a:t>, / MSF /20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8F4518-8AEB-4EFF-96A5-24498674ED14}"/>
              </a:ext>
            </a:extLst>
          </p:cNvPr>
          <p:cNvSpPr txBox="1"/>
          <p:nvPr/>
        </p:nvSpPr>
        <p:spPr>
          <a:xfrm>
            <a:off x="5418944" y="9891128"/>
            <a:ext cx="98485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*World Health Organisation (WHO), Factsheet on Snakebite Envenoming, 2023</a:t>
            </a:r>
          </a:p>
        </p:txBody>
      </p:sp>
    </p:spTree>
    <p:extLst>
      <p:ext uri="{BB962C8B-B14F-4D97-AF65-F5344CB8AC3E}">
        <p14:creationId xmlns:p14="http://schemas.microsoft.com/office/powerpoint/2010/main" val="217689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02167" y="161254"/>
            <a:ext cx="16835805" cy="10003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499"/>
              </a:lnSpc>
            </a:pPr>
            <a:r>
              <a:rPr lang="en-US" sz="4800" b="1" dirty="0"/>
              <a:t>Snakes of North West Ethiopia</a:t>
            </a:r>
            <a:endParaRPr lang="en-US" sz="3600" b="1" dirty="0">
              <a:solidFill>
                <a:srgbClr val="000000"/>
              </a:solidFill>
              <a:latin typeface="Calibri"/>
              <a:ea typeface="Calibri"/>
              <a:cs typeface="Calibri"/>
              <a:sym typeface="Proxima Nova Condensed Bold"/>
            </a:endParaRPr>
          </a:p>
        </p:txBody>
      </p:sp>
      <p:grpSp>
        <p:nvGrpSpPr>
          <p:cNvPr id="11" name="Group 11"/>
          <p:cNvGrpSpPr/>
          <p:nvPr/>
        </p:nvGrpSpPr>
        <p:grpSpPr>
          <a:xfrm rot="5400000">
            <a:off x="8552507" y="656438"/>
            <a:ext cx="1182986" cy="18288000"/>
            <a:chOff x="0" y="0"/>
            <a:chExt cx="311568" cy="48165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4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13948E1-D9DB-497E-9FB3-71D34F5619A2}"/>
              </a:ext>
            </a:extLst>
          </p:cNvPr>
          <p:cNvSpPr txBox="1"/>
          <p:nvPr/>
        </p:nvSpPr>
        <p:spPr>
          <a:xfrm>
            <a:off x="2693371" y="9900480"/>
            <a:ext cx="106134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Gebrewold</a:t>
            </a:r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 et al, Distribution of snake species and snakebites in hotspots of Ethiopia, </a:t>
            </a:r>
            <a:r>
              <a:rPr lang="en-GB" sz="1000" i="1" dirty="0">
                <a:latin typeface="Calibri" panose="020F0502020204030204" pitchFamily="34" charset="0"/>
                <a:cs typeface="Calibri" panose="020F0502020204030204" pitchFamily="34" charset="0"/>
              </a:rPr>
              <a:t>The Journal of Infection in Developing Countries</a:t>
            </a:r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, 2022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654AB6-674C-49FE-A9D1-234631833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66409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2F0170-F72E-46AD-AB0D-DC15CF6DF2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602" y="1352124"/>
            <a:ext cx="4889608" cy="28574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666BCF-F027-4309-A144-0B935C593973}"/>
              </a:ext>
            </a:extLst>
          </p:cNvPr>
          <p:cNvSpPr txBox="1"/>
          <p:nvPr/>
        </p:nvSpPr>
        <p:spPr>
          <a:xfrm>
            <a:off x="4319306" y="8879011"/>
            <a:ext cx="4740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Puff Adder – Cytotoxic, </a:t>
            </a:r>
            <a:r>
              <a:rPr lang="en-US" dirty="0" err="1"/>
              <a:t>Hemototoxic</a:t>
            </a:r>
            <a:endParaRPr lang="en-GB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59D1085-8FD8-44A6-944B-755833243A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6119" y="4929426"/>
            <a:ext cx="4552950" cy="398145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17BC0B8-A1B6-4F00-87CD-A737882FF940}"/>
              </a:ext>
            </a:extLst>
          </p:cNvPr>
          <p:cNvSpPr txBox="1"/>
          <p:nvPr/>
        </p:nvSpPr>
        <p:spPr>
          <a:xfrm>
            <a:off x="409905" y="4209572"/>
            <a:ext cx="4740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East African Carpet Viper – Hemotoxic, Cytotoxic</a:t>
            </a:r>
            <a:endParaRPr lang="en-GB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B179DB2-ED10-49C5-B1AD-A5FD465285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3351" y="0"/>
            <a:ext cx="8154649" cy="103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530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12226" y="208928"/>
            <a:ext cx="17914327" cy="1040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499"/>
              </a:lnSpc>
            </a:pPr>
            <a:r>
              <a:rPr lang="en-US" sz="6600" b="1" dirty="0"/>
              <a:t>Premium PANAF Antivenom</a:t>
            </a:r>
            <a:endParaRPr lang="en-US" sz="3600" b="1" dirty="0">
              <a:solidFill>
                <a:srgbClr val="000000"/>
              </a:solidFill>
              <a:latin typeface="Calibri"/>
              <a:ea typeface="Calibri"/>
              <a:cs typeface="Calibri"/>
              <a:sym typeface="Proxima Nova Condensed Bold"/>
            </a:endParaRPr>
          </a:p>
        </p:txBody>
      </p:sp>
      <p:grpSp>
        <p:nvGrpSpPr>
          <p:cNvPr id="11" name="Group 11"/>
          <p:cNvGrpSpPr/>
          <p:nvPr/>
        </p:nvGrpSpPr>
        <p:grpSpPr>
          <a:xfrm rot="5400000">
            <a:off x="8552507" y="551507"/>
            <a:ext cx="1182986" cy="18288000"/>
            <a:chOff x="0" y="0"/>
            <a:chExt cx="311568" cy="48165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4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9">
            <a:extLst>
              <a:ext uri="{FF2B5EF4-FFF2-40B4-BE49-F238E27FC236}">
                <a16:creationId xmlns:a16="http://schemas.microsoft.com/office/drawing/2014/main" id="{38B5D8D8-5EB1-45FB-97A8-C0BA686A4FC3}"/>
              </a:ext>
            </a:extLst>
          </p:cNvPr>
          <p:cNvSpPr txBox="1"/>
          <p:nvPr/>
        </p:nvSpPr>
        <p:spPr>
          <a:xfrm>
            <a:off x="820615" y="1617784"/>
            <a:ext cx="9447648" cy="70173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Polyvalent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– effective against 24 species of African snakes</a:t>
            </a:r>
          </a:p>
          <a:p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Lyophilised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– Store below 30°C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WHO recommended 2023 – no clinical data from humans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Approval process ongoing in several sub-Saharan countries </a:t>
            </a:r>
          </a:p>
          <a:p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Post-marketing safety data lacking</a:t>
            </a:r>
          </a:p>
          <a:p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Cost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: US$84-280 per treatment (3-10 vials)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F8D50D-D32D-4ACA-B7A3-87B23B11221C}"/>
              </a:ext>
            </a:extLst>
          </p:cNvPr>
          <p:cNvSpPr txBox="1"/>
          <p:nvPr/>
        </p:nvSpPr>
        <p:spPr>
          <a:xfrm>
            <a:off x="6970426" y="9780695"/>
            <a:ext cx="6804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* WHO, Recommendation Notice, 2023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Content Placeholder 5">
            <a:extLst>
              <a:ext uri="{FF2B5EF4-FFF2-40B4-BE49-F238E27FC236}">
                <a16:creationId xmlns:a16="http://schemas.microsoft.com/office/drawing/2014/main" id="{BC75B99F-F772-4523-9DA0-B23BB69D21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00223" y="47132"/>
            <a:ext cx="3185162" cy="2624075"/>
          </a:xfrm>
          <a:prstGeom prst="rect">
            <a:avLst/>
          </a:prstGeom>
        </p:spPr>
      </p:pic>
      <p:pic>
        <p:nvPicPr>
          <p:cNvPr id="17" name="Content Placeholder 5">
            <a:extLst>
              <a:ext uri="{FF2B5EF4-FFF2-40B4-BE49-F238E27FC236}">
                <a16:creationId xmlns:a16="http://schemas.microsoft.com/office/drawing/2014/main" id="{206AC696-11BA-4415-B009-44708A7FA1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9389" y="3275897"/>
            <a:ext cx="8182742" cy="582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931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12226" y="208928"/>
            <a:ext cx="17914327" cy="1040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499"/>
              </a:lnSpc>
            </a:pPr>
            <a:r>
              <a:rPr lang="en-US" sz="6600" b="1" dirty="0"/>
              <a:t>Study Objectives</a:t>
            </a:r>
            <a:endParaRPr lang="en-US" sz="3600" b="1" dirty="0">
              <a:solidFill>
                <a:srgbClr val="000000"/>
              </a:solidFill>
              <a:latin typeface="Calibri"/>
              <a:ea typeface="Calibri"/>
              <a:cs typeface="Calibri"/>
              <a:sym typeface="Proxima Nova Condensed Bold"/>
            </a:endParaRPr>
          </a:p>
        </p:txBody>
      </p:sp>
      <p:grpSp>
        <p:nvGrpSpPr>
          <p:cNvPr id="11" name="Group 11"/>
          <p:cNvGrpSpPr/>
          <p:nvPr/>
        </p:nvGrpSpPr>
        <p:grpSpPr>
          <a:xfrm rot="5400000">
            <a:off x="8552507" y="551507"/>
            <a:ext cx="1182986" cy="18288000"/>
            <a:chOff x="0" y="0"/>
            <a:chExt cx="311568" cy="48165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9">
            <a:extLst>
              <a:ext uri="{FF2B5EF4-FFF2-40B4-BE49-F238E27FC236}">
                <a16:creationId xmlns:a16="http://schemas.microsoft.com/office/drawing/2014/main" id="{38B5D8D8-5EB1-45FB-97A8-C0BA686A4FC3}"/>
              </a:ext>
            </a:extLst>
          </p:cNvPr>
          <p:cNvSpPr txBox="1"/>
          <p:nvPr/>
        </p:nvSpPr>
        <p:spPr>
          <a:xfrm>
            <a:off x="820614" y="1617785"/>
            <a:ext cx="962753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endParaRPr lang="en-US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en-GB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E1ACFE-F006-4744-A610-5FD3EB66A5C4}"/>
              </a:ext>
            </a:extLst>
          </p:cNvPr>
          <p:cNvSpPr txBox="1"/>
          <p:nvPr/>
        </p:nvSpPr>
        <p:spPr>
          <a:xfrm>
            <a:off x="820614" y="1928909"/>
            <a:ext cx="792043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Determine the safety and effectiveness of the new polyvalent antivenom (Premium-PANAF) for the treatment of </a:t>
            </a:r>
            <a:r>
              <a:rPr lang="en-GB" sz="4800" dirty="0" err="1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haemotoxic</a:t>
            </a:r>
            <a:r>
              <a:rPr lang="en-GB" sz="48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, cytotoxic and neurotoxic envenoming.</a:t>
            </a:r>
            <a:endParaRPr lang="en-GB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F19FCC-09D8-49A6-A1BE-6683C7C3E8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641" y="1400077"/>
            <a:ext cx="10381387" cy="671281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527BCE3-DC6A-43BB-BFF3-BEFAD250C275}"/>
              </a:ext>
            </a:extLst>
          </p:cNvPr>
          <p:cNvSpPr txBox="1"/>
          <p:nvPr/>
        </p:nvSpPr>
        <p:spPr>
          <a:xfrm>
            <a:off x="9095028" y="8184965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effectLst/>
                <a:latin typeface="Segoe UI" panose="020B0502040204020203" pitchFamily="34" charset="0"/>
              </a:rPr>
              <a:t>Paula Casado </a:t>
            </a:r>
            <a:r>
              <a:rPr lang="en-US" sz="1200" dirty="0" err="1">
                <a:effectLst/>
                <a:latin typeface="Segoe UI" panose="020B0502040204020203" pitchFamily="34" charset="0"/>
              </a:rPr>
              <a:t>Aguirregabiria</a:t>
            </a:r>
            <a:r>
              <a:rPr lang="en-US" sz="1200" dirty="0">
                <a:effectLst/>
                <a:latin typeface="Segoe UI" panose="020B0502040204020203" pitchFamily="34" charset="0"/>
              </a:rPr>
              <a:t> / MSF / 2026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365506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12226" y="208928"/>
            <a:ext cx="17914327" cy="1040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499"/>
              </a:lnSpc>
            </a:pPr>
            <a:r>
              <a:rPr lang="en-US" sz="6600" b="1" dirty="0"/>
              <a:t>Primary Endpoints and Patient Flow</a:t>
            </a:r>
            <a:endParaRPr lang="en-US" sz="2400" b="1" dirty="0">
              <a:solidFill>
                <a:srgbClr val="000000"/>
              </a:solidFill>
              <a:latin typeface="Calibri"/>
              <a:ea typeface="Calibri"/>
              <a:cs typeface="Calibri"/>
              <a:sym typeface="Proxima Nova Condensed Bold"/>
            </a:endParaRPr>
          </a:p>
        </p:txBody>
      </p:sp>
      <p:grpSp>
        <p:nvGrpSpPr>
          <p:cNvPr id="11" name="Group 11"/>
          <p:cNvGrpSpPr/>
          <p:nvPr/>
        </p:nvGrpSpPr>
        <p:grpSpPr>
          <a:xfrm rot="5400000">
            <a:off x="8552507" y="656946"/>
            <a:ext cx="1182986" cy="18288000"/>
            <a:chOff x="0" y="0"/>
            <a:chExt cx="311568" cy="48165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9">
            <a:extLst>
              <a:ext uri="{FF2B5EF4-FFF2-40B4-BE49-F238E27FC236}">
                <a16:creationId xmlns:a16="http://schemas.microsoft.com/office/drawing/2014/main" id="{38B5D8D8-5EB1-45FB-97A8-C0BA686A4FC3}"/>
              </a:ext>
            </a:extLst>
          </p:cNvPr>
          <p:cNvSpPr txBox="1"/>
          <p:nvPr/>
        </p:nvSpPr>
        <p:spPr>
          <a:xfrm>
            <a:off x="1337012" y="1535723"/>
            <a:ext cx="6142311" cy="7273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0000"/>
              </a:lnSpc>
            </a:pPr>
            <a:endParaRPr lang="en-GB" sz="3200" b="1" dirty="0">
              <a:latin typeface="Calibri" panose="020F0502020204030204" pitchFamily="34" charset="0"/>
            </a:endParaRPr>
          </a:p>
          <a:p>
            <a:r>
              <a:rPr lang="en-GB" sz="4000" b="1" dirty="0">
                <a:latin typeface="Calibri" panose="020F0502020204030204" pitchFamily="34" charset="0"/>
                <a:cs typeface="Calibri" panose="020F0502020204030204" pitchFamily="34" charset="0"/>
              </a:rPr>
              <a:t>Safety</a:t>
            </a:r>
          </a:p>
          <a:p>
            <a:r>
              <a:rPr lang="en-US" sz="3600" dirty="0">
                <a:latin typeface="Calibri" panose="020F0502020204030204" pitchFamily="34" charset="0"/>
              </a:rPr>
              <a:t>Proportion of patients with severe allergic reactions within 6 hours of antivenom administration</a:t>
            </a:r>
            <a:endParaRPr lang="en-GB" sz="3600" b="1" dirty="0">
              <a:latin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endParaRPr lang="en-GB" sz="3600" b="1" dirty="0">
              <a:latin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en-GB" sz="3600" b="1" dirty="0">
                <a:latin typeface="Calibri" panose="020F0502020204030204" pitchFamily="34" charset="0"/>
              </a:rPr>
              <a:t>Effectiveness</a:t>
            </a:r>
          </a:p>
          <a:p>
            <a:pPr>
              <a:lnSpc>
                <a:spcPct val="110000"/>
              </a:lnSpc>
            </a:pPr>
            <a:r>
              <a:rPr lang="en-US" sz="3200" dirty="0">
                <a:latin typeface="Calibri" panose="020F0502020204030204" pitchFamily="34" charset="0"/>
              </a:rPr>
              <a:t>Correction of coagulopathy as measured by the 20-minute whole blood clotting test at 6 hours after antivenom administration</a:t>
            </a:r>
          </a:p>
          <a:p>
            <a:pPr>
              <a:lnSpc>
                <a:spcPct val="110000"/>
              </a:lnSpc>
            </a:pPr>
            <a:endParaRPr lang="en-GB" sz="32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78ABC4-9CE9-4071-98FD-764558904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CE5496-337C-4C2A-841E-D7C8C2AEEB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1651" y="1751308"/>
            <a:ext cx="10790659" cy="680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09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5400000">
            <a:off x="8552507" y="551507"/>
            <a:ext cx="1182986" cy="18288000"/>
            <a:chOff x="0" y="0"/>
            <a:chExt cx="311568" cy="48165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4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9">
            <a:extLst>
              <a:ext uri="{FF2B5EF4-FFF2-40B4-BE49-F238E27FC236}">
                <a16:creationId xmlns:a16="http://schemas.microsoft.com/office/drawing/2014/main" id="{38B5D8D8-5EB1-45FB-97A8-C0BA686A4FC3}"/>
              </a:ext>
            </a:extLst>
          </p:cNvPr>
          <p:cNvSpPr txBox="1"/>
          <p:nvPr/>
        </p:nvSpPr>
        <p:spPr>
          <a:xfrm>
            <a:off x="10852879" y="208928"/>
            <a:ext cx="7325649" cy="595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0000"/>
              </a:lnSpc>
            </a:pPr>
            <a:endParaRPr lang="en-GB" sz="1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en-GB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Inclusion criteria </a:t>
            </a:r>
            <a:endParaRPr lang="en-GB" sz="4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Symbol" panose="05050102010706020507" pitchFamily="18" charset="2"/>
              <a:buChar char=""/>
            </a:pP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History of snakebite envenoming and have received Premium PANAF in facility </a:t>
            </a:r>
          </a:p>
          <a:p>
            <a:pPr lvl="0">
              <a:lnSpc>
                <a:spcPct val="110000"/>
              </a:lnSpc>
            </a:pP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</a:t>
            </a:r>
          </a:p>
          <a:p>
            <a:pPr marL="342900" lvl="0" indent="-342900">
              <a:lnSpc>
                <a:spcPct val="110000"/>
              </a:lnSpc>
              <a:buFont typeface="Symbol" panose="05050102010706020507" pitchFamily="18" charset="2"/>
              <a:buChar char=""/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nformed consent</a:t>
            </a:r>
            <a:endParaRPr lang="en-GB" sz="12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>
              <a:lnSpc>
                <a:spcPct val="110000"/>
              </a:lnSpc>
            </a:pPr>
            <a:endParaRPr lang="en-GB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>
              <a:lnSpc>
                <a:spcPct val="110000"/>
              </a:lnSpc>
            </a:pPr>
            <a:r>
              <a:rPr lang="en-GB" sz="4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Exclusion criteria</a:t>
            </a:r>
            <a:endParaRPr lang="en-GB" sz="4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Already received </a:t>
            </a: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antivenom outside of facility</a:t>
            </a:r>
          </a:p>
          <a:p>
            <a:pPr marL="457200">
              <a:spcBef>
                <a:spcPts val="600"/>
              </a:spcBef>
              <a:spcAft>
                <a:spcPts val="300"/>
              </a:spcAft>
            </a:pP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</a:t>
            </a:r>
          </a:p>
          <a:p>
            <a:pPr marL="342900" lvl="0" indent="-342900">
              <a:spcBef>
                <a:spcPts val="6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Children without guardian or unwilling</a:t>
            </a: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to give informed consent</a:t>
            </a:r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44FF2A4-21D9-4AC0-8B71-336AA3D7B9DF}"/>
              </a:ext>
            </a:extLst>
          </p:cNvPr>
          <p:cNvSpPr txBox="1"/>
          <p:nvPr/>
        </p:nvSpPr>
        <p:spPr>
          <a:xfrm>
            <a:off x="644577" y="572868"/>
            <a:ext cx="9057362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Sample Size</a:t>
            </a:r>
          </a:p>
          <a:p>
            <a:endParaRPr lang="en-GB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en-GB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400 hemotoxic syndromes</a:t>
            </a:r>
            <a:r>
              <a: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would detect a 5% relative increase (above 83% baseline) in the occurrence of corrected coagulopathy at 6 hours *</a:t>
            </a:r>
          </a:p>
          <a:p>
            <a:endParaRPr lang="en-US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en-US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Hence 600 patients recruitment planned over 12 months </a:t>
            </a:r>
            <a:endParaRPr lang="en-US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US" sz="2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5E2DFC-E652-4F3E-ACE5-5B0E2C65C784}"/>
              </a:ext>
            </a:extLst>
          </p:cNvPr>
          <p:cNvSpPr txBox="1"/>
          <p:nvPr/>
        </p:nvSpPr>
        <p:spPr>
          <a:xfrm>
            <a:off x="3186933" y="9835372"/>
            <a:ext cx="1226919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* </a:t>
            </a:r>
            <a:r>
              <a:rPr lang="en-US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compa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red to a 2010 trial that showed 83% effectiveness in coagulopathy correction in Nigeria – Abubaker et al, </a:t>
            </a:r>
            <a:r>
              <a:rPr lang="en-US" sz="1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PLoS</a:t>
            </a:r>
            <a:r>
              <a:rPr lang="en-US" sz="1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NTD</a:t>
            </a:r>
            <a:endParaRPr lang="en-GB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A8F052-DC9D-4C0E-81B5-840DD0DBD1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275" y="4366225"/>
            <a:ext cx="8771834" cy="4935619"/>
          </a:xfrm>
          <a:prstGeom prst="rect">
            <a:avLst/>
          </a:prstGeom>
        </p:spPr>
      </p:pic>
      <p:pic>
        <p:nvPicPr>
          <p:cNvPr id="21" name="Content Placeholder 4">
            <a:extLst>
              <a:ext uri="{FF2B5EF4-FFF2-40B4-BE49-F238E27FC236}">
                <a16:creationId xmlns:a16="http://schemas.microsoft.com/office/drawing/2014/main" id="{EA253FCE-085D-4542-BDEA-2431A3E5CE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41452" y="6354305"/>
            <a:ext cx="5546732" cy="35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14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5400000">
            <a:off x="8552507" y="551507"/>
            <a:ext cx="1182986" cy="18288000"/>
            <a:chOff x="0" y="0"/>
            <a:chExt cx="311568" cy="48165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TextBox 9">
            <a:extLst>
              <a:ext uri="{FF2B5EF4-FFF2-40B4-BE49-F238E27FC236}">
                <a16:creationId xmlns:a16="http://schemas.microsoft.com/office/drawing/2014/main" id="{38B5D8D8-5EB1-45FB-97A8-C0BA686A4FC3}"/>
              </a:ext>
            </a:extLst>
          </p:cNvPr>
          <p:cNvSpPr txBox="1"/>
          <p:nvPr/>
        </p:nvSpPr>
        <p:spPr>
          <a:xfrm>
            <a:off x="850900" y="1535723"/>
            <a:ext cx="16548100" cy="68326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endParaRPr lang="en-GB" sz="2000" dirty="0">
              <a:effectLst/>
              <a:highlight>
                <a:srgbClr val="FFFF00"/>
              </a:highlight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4882255-80AA-4B22-84AF-FD732116F7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449897"/>
              </p:ext>
            </p:extLst>
          </p:nvPr>
        </p:nvGraphicFramePr>
        <p:xfrm>
          <a:off x="257505" y="0"/>
          <a:ext cx="18030491" cy="953911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7785477">
                  <a:extLst>
                    <a:ext uri="{9D8B030D-6E8A-4147-A177-3AD203B41FA5}">
                      <a16:colId xmlns:a16="http://schemas.microsoft.com/office/drawing/2014/main" val="229443385"/>
                    </a:ext>
                  </a:extLst>
                </a:gridCol>
                <a:gridCol w="10245014">
                  <a:extLst>
                    <a:ext uri="{9D8B030D-6E8A-4147-A177-3AD203B41FA5}">
                      <a16:colId xmlns:a16="http://schemas.microsoft.com/office/drawing/2014/main" val="1923662819"/>
                    </a:ext>
                  </a:extLst>
                </a:gridCol>
              </a:tblGrid>
              <a:tr h="137415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dirty="0">
                          <a:solidFill>
                            <a:schemeClr val="tx1"/>
                          </a:solidFill>
                        </a:rPr>
                        <a:t>Interim Results: Demographics</a:t>
                      </a:r>
                      <a:endParaRPr lang="en-US" sz="2000" b="1" dirty="0">
                        <a:solidFill>
                          <a:schemeClr val="tx1"/>
                        </a:solidFill>
                        <a:sym typeface="Proxima Nova Condensed Bold"/>
                      </a:endParaRPr>
                    </a:p>
                    <a:p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gradFill>
                      <a:gsLst>
                        <a:gs pos="9000">
                          <a:schemeClr val="bg1">
                            <a:lumMod val="8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00584406"/>
                  </a:ext>
                </a:extLst>
              </a:tr>
              <a:tr h="1417293">
                <a:tc>
                  <a:txBody>
                    <a:bodyPr/>
                    <a:lstStyle/>
                    <a:p>
                      <a:r>
                        <a:rPr lang="en-US" sz="4400" dirty="0"/>
                        <a:t>Recruitment Period</a:t>
                      </a:r>
                      <a:endParaRPr lang="en-GB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400" dirty="0"/>
                        <a:t>2</a:t>
                      </a:r>
                      <a:r>
                        <a:rPr lang="en-GB" sz="4400" baseline="30000" dirty="0"/>
                        <a:t>nd</a:t>
                      </a:r>
                      <a:r>
                        <a:rPr lang="en-GB" sz="4400" dirty="0"/>
                        <a:t> June 2025 to 22</a:t>
                      </a:r>
                      <a:r>
                        <a:rPr lang="en-GB" sz="4400" baseline="30000" dirty="0"/>
                        <a:t>nd</a:t>
                      </a:r>
                      <a:r>
                        <a:rPr lang="en-GB" sz="4400" dirty="0"/>
                        <a:t> March2026</a:t>
                      </a:r>
                    </a:p>
                    <a:p>
                      <a:endParaRPr lang="en-GB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395244"/>
                  </a:ext>
                </a:extLst>
              </a:tr>
              <a:tr h="753879">
                <a:tc>
                  <a:txBody>
                    <a:bodyPr/>
                    <a:lstStyle/>
                    <a:p>
                      <a:r>
                        <a:rPr lang="en-GB" sz="4400" dirty="0"/>
                        <a:t>Total snakebite patients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400" dirty="0"/>
                        <a:t>1752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128201"/>
                  </a:ext>
                </a:extLst>
              </a:tr>
              <a:tr h="1417293">
                <a:tc>
                  <a:txBody>
                    <a:bodyPr/>
                    <a:lstStyle/>
                    <a:p>
                      <a:r>
                        <a:rPr lang="en-GB" sz="4400" dirty="0"/>
                        <a:t>Total receiving PANAF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400" dirty="0"/>
                        <a:t>643 </a:t>
                      </a:r>
                      <a:r>
                        <a:rPr lang="en-GB" sz="4400" i="1" dirty="0"/>
                        <a:t>(37%)</a:t>
                      </a:r>
                    </a:p>
                    <a:p>
                      <a:endParaRPr lang="en-GB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694990"/>
                  </a:ext>
                </a:extLst>
              </a:tr>
              <a:tr h="1190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400" dirty="0"/>
                        <a:t>Total recruited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/>
                        <a:t>600 </a:t>
                      </a:r>
                      <a:r>
                        <a:rPr lang="en-US" sz="4400" i="1" dirty="0"/>
                        <a:t>(93%)</a:t>
                      </a:r>
                      <a:endParaRPr lang="en-GB" sz="4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402268"/>
                  </a:ext>
                </a:extLst>
              </a:tr>
              <a:tr h="1190934">
                <a:tc>
                  <a:txBody>
                    <a:bodyPr/>
                    <a:lstStyle/>
                    <a:p>
                      <a:r>
                        <a:rPr lang="en-GB" sz="4400" dirty="0"/>
                        <a:t>M</a:t>
                      </a:r>
                      <a:r>
                        <a:rPr lang="en-GB" sz="4400" dirty="0">
                          <a:effectLst/>
                        </a:rPr>
                        <a:t>ean age </a:t>
                      </a:r>
                      <a:endParaRPr lang="en-GB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400" dirty="0">
                          <a:effectLst/>
                        </a:rPr>
                        <a:t>27 years </a:t>
                      </a:r>
                      <a:r>
                        <a:rPr lang="en-GB" sz="4400" i="1" dirty="0">
                          <a:effectLst/>
                        </a:rPr>
                        <a:t>[Range: 2 to 70 years]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356882"/>
                  </a:ext>
                </a:extLst>
              </a:tr>
              <a:tr h="965039">
                <a:tc>
                  <a:txBody>
                    <a:bodyPr/>
                    <a:lstStyle/>
                    <a:p>
                      <a:r>
                        <a:rPr lang="en-GB" sz="4400" dirty="0"/>
                        <a:t>Sex distribution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400" dirty="0">
                          <a:effectLst/>
                        </a:rPr>
                        <a:t>Male: 547  </a:t>
                      </a:r>
                      <a:r>
                        <a:rPr lang="en-GB" sz="4400" i="1" dirty="0">
                          <a:effectLst/>
                        </a:rPr>
                        <a:t>[91%]</a:t>
                      </a:r>
                      <a:endParaRPr lang="en-GB" sz="4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9013636"/>
                  </a:ext>
                </a:extLst>
              </a:tr>
              <a:tr h="1190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400" dirty="0"/>
                        <a:t>Primary reason for exclusion</a:t>
                      </a:r>
                      <a:endParaRPr lang="en-GB" sz="44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/>
                        <a:t>Child with no legal guardian present</a:t>
                      </a:r>
                      <a:endParaRPr lang="en-GB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370431"/>
                  </a:ext>
                </a:extLst>
              </a:tr>
            </a:tbl>
          </a:graphicData>
        </a:graphic>
      </p:graphicFrame>
      <p:grpSp>
        <p:nvGrpSpPr>
          <p:cNvPr id="15" name="Group 15"/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2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Freeform 14"/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369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-5400000">
            <a:off x="-5014748" y="5014748"/>
            <a:ext cx="10287000" cy="257505"/>
            <a:chOff x="0" y="0"/>
            <a:chExt cx="2709333" cy="678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9333" cy="67820"/>
            </a:xfrm>
            <a:custGeom>
              <a:avLst/>
              <a:gdLst/>
              <a:ahLst/>
              <a:cxnLst/>
              <a:rect l="l" t="t" r="r" b="b"/>
              <a:pathLst>
                <a:path w="2709333" h="67820">
                  <a:moveTo>
                    <a:pt x="0" y="0"/>
                  </a:moveTo>
                  <a:lnTo>
                    <a:pt x="2709333" y="0"/>
                  </a:lnTo>
                  <a:lnTo>
                    <a:pt x="2709333" y="67820"/>
                  </a:lnTo>
                  <a:lnTo>
                    <a:pt x="0" y="67820"/>
                  </a:lnTo>
                  <a:close/>
                </a:path>
              </a:pathLst>
            </a:custGeom>
            <a:solidFill>
              <a:srgbClr val="F108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709333" cy="1059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5400000">
            <a:off x="8552507" y="551507"/>
            <a:ext cx="1182986" cy="18288000"/>
            <a:chOff x="0" y="0"/>
            <a:chExt cx="311568" cy="48165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1568" cy="4816592"/>
            </a:xfrm>
            <a:custGeom>
              <a:avLst/>
              <a:gdLst/>
              <a:ahLst/>
              <a:cxnLst/>
              <a:rect l="l" t="t" r="r" b="b"/>
              <a:pathLst>
                <a:path w="311568" h="4816592">
                  <a:moveTo>
                    <a:pt x="0" y="0"/>
                  </a:moveTo>
                  <a:lnTo>
                    <a:pt x="311568" y="0"/>
                  </a:lnTo>
                  <a:lnTo>
                    <a:pt x="311568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71450"/>
              <a:ext cx="311568" cy="4645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TextBox 9">
            <a:extLst>
              <a:ext uri="{FF2B5EF4-FFF2-40B4-BE49-F238E27FC236}">
                <a16:creationId xmlns:a16="http://schemas.microsoft.com/office/drawing/2014/main" id="{38B5D8D8-5EB1-45FB-97A8-C0BA686A4FC3}"/>
              </a:ext>
            </a:extLst>
          </p:cNvPr>
          <p:cNvSpPr txBox="1"/>
          <p:nvPr/>
        </p:nvSpPr>
        <p:spPr>
          <a:xfrm>
            <a:off x="850900" y="1535723"/>
            <a:ext cx="16548100" cy="68326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endParaRPr lang="en-GB" sz="2000" dirty="0">
              <a:effectLst/>
              <a:highlight>
                <a:srgbClr val="FFFF00"/>
              </a:highlight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600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GB" sz="2800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4882255-80AA-4B22-84AF-FD732116F7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609647"/>
              </p:ext>
            </p:extLst>
          </p:nvPr>
        </p:nvGraphicFramePr>
        <p:xfrm>
          <a:off x="257506" y="1"/>
          <a:ext cx="18030490" cy="10293277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8399676">
                  <a:extLst>
                    <a:ext uri="{9D8B030D-6E8A-4147-A177-3AD203B41FA5}">
                      <a16:colId xmlns:a16="http://schemas.microsoft.com/office/drawing/2014/main" val="229443385"/>
                    </a:ext>
                  </a:extLst>
                </a:gridCol>
                <a:gridCol w="9630814">
                  <a:extLst>
                    <a:ext uri="{9D8B030D-6E8A-4147-A177-3AD203B41FA5}">
                      <a16:colId xmlns:a16="http://schemas.microsoft.com/office/drawing/2014/main" val="1923662819"/>
                    </a:ext>
                  </a:extLst>
                </a:gridCol>
              </a:tblGrid>
              <a:tr h="140917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600" dirty="0">
                          <a:solidFill>
                            <a:schemeClr val="tx1"/>
                          </a:solidFill>
                        </a:rPr>
                        <a:t>Interim Results </a:t>
                      </a:r>
                      <a:r>
                        <a:rPr lang="en-US" sz="4400" dirty="0">
                          <a:solidFill>
                            <a:schemeClr val="tx1"/>
                          </a:solidFill>
                        </a:rPr>
                        <a:t>(n=600)</a:t>
                      </a:r>
                      <a:endParaRPr lang="en-US" sz="2800" b="1" dirty="0">
                        <a:solidFill>
                          <a:schemeClr val="tx1"/>
                        </a:solidFill>
                        <a:sym typeface="Proxima Nova Condensed Bold"/>
                      </a:endParaRPr>
                    </a:p>
                    <a:p>
                      <a:endParaRPr lang="en-GB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gradFill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00584406"/>
                  </a:ext>
                </a:extLst>
              </a:tr>
              <a:tr h="1072199">
                <a:tc>
                  <a:txBody>
                    <a:bodyPr/>
                    <a:lstStyle/>
                    <a:p>
                      <a:r>
                        <a:rPr lang="en-US" sz="3200" dirty="0"/>
                        <a:t>Visited traditional practitioner before presentation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/>
                        <a:t> 207 </a:t>
                      </a:r>
                      <a:r>
                        <a:rPr lang="en-GB" sz="3200" i="1" dirty="0"/>
                        <a:t>(35%)</a:t>
                      </a:r>
                    </a:p>
                    <a:p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395244"/>
                  </a:ext>
                </a:extLst>
              </a:tr>
              <a:tr h="1548202">
                <a:tc>
                  <a:txBody>
                    <a:bodyPr/>
                    <a:lstStyle/>
                    <a:p>
                      <a:r>
                        <a:rPr lang="en-GB" sz="3200" dirty="0"/>
                        <a:t>Time since snakebite to presentation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dirty="0"/>
                        <a:t>&lt; 6 hrs (203, </a:t>
                      </a:r>
                      <a:r>
                        <a:rPr lang="de-DE" sz="3200" i="1" dirty="0"/>
                        <a:t>34%)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dirty="0"/>
                        <a:t>6 - 24hrs (320, </a:t>
                      </a:r>
                      <a:r>
                        <a:rPr lang="de-DE" sz="3200" i="1" dirty="0"/>
                        <a:t>53%)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200" i="0" dirty="0">
                          <a:latin typeface="Apto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 24 hours (77, </a:t>
                      </a:r>
                      <a:r>
                        <a:rPr lang="de-DE" sz="3200" i="1" dirty="0">
                          <a:latin typeface="Aptos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128201"/>
                  </a:ext>
                </a:extLst>
              </a:tr>
              <a:tr h="1072199">
                <a:tc>
                  <a:txBody>
                    <a:bodyPr/>
                    <a:lstStyle/>
                    <a:p>
                      <a:r>
                        <a:rPr lang="en-GB" sz="3200" dirty="0"/>
                        <a:t>Body site bitten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Foot (391, </a:t>
                      </a:r>
                      <a:r>
                        <a:rPr lang="en-US" sz="3200" i="1" dirty="0"/>
                        <a:t>65%),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Hand (156, </a:t>
                      </a:r>
                      <a:r>
                        <a:rPr lang="en-US" sz="3200" i="1" dirty="0"/>
                        <a:t>26%)</a:t>
                      </a:r>
                      <a:endParaRPr lang="en-GB" sz="32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694990"/>
                  </a:ext>
                </a:extLst>
              </a:tr>
              <a:tr h="5900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/>
                        <a:t>Environment where snakebite happened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Agricultural Fields (509, </a:t>
                      </a:r>
                      <a:r>
                        <a:rPr lang="en-US" sz="3200" i="1" dirty="0"/>
                        <a:t>85%)</a:t>
                      </a:r>
                      <a:endParaRPr lang="en-GB" sz="32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402268"/>
                  </a:ext>
                </a:extLst>
              </a:tr>
              <a:tr h="2052496">
                <a:tc>
                  <a:txBody>
                    <a:bodyPr/>
                    <a:lstStyle/>
                    <a:p>
                      <a:r>
                        <a:rPr lang="en-GB" sz="3200" dirty="0"/>
                        <a:t>Snake Species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effectLst/>
                        </a:rPr>
                        <a:t>Puff Adder (157, </a:t>
                      </a:r>
                      <a:r>
                        <a:rPr lang="en-US" sz="3200" i="1" dirty="0">
                          <a:effectLst/>
                        </a:rPr>
                        <a:t>26%)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effectLst/>
                        </a:rPr>
                        <a:t>Carpet viper (134, </a:t>
                      </a:r>
                      <a:r>
                        <a:rPr lang="en-US" sz="3200" i="1" dirty="0">
                          <a:effectLst/>
                        </a:rPr>
                        <a:t>22%)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effectLst/>
                        </a:rPr>
                        <a:t>Unknown (207, </a:t>
                      </a:r>
                      <a:r>
                        <a:rPr lang="en-US" sz="3200" i="1" dirty="0">
                          <a:effectLst/>
                        </a:rPr>
                        <a:t>35%)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effectLst/>
                        </a:rPr>
                        <a:t>Others (102, </a:t>
                      </a:r>
                      <a:r>
                        <a:rPr lang="en-US" sz="3200" i="1" dirty="0">
                          <a:effectLst/>
                        </a:rPr>
                        <a:t>17%)</a:t>
                      </a:r>
                      <a:endParaRPr lang="en-US" sz="3200" i="1" dirty="0">
                        <a:effectLst/>
                        <a:latin typeface="Aptos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356882"/>
                  </a:ext>
                </a:extLst>
              </a:tr>
              <a:tr h="2542646">
                <a:tc>
                  <a:txBody>
                    <a:bodyPr/>
                    <a:lstStyle/>
                    <a:p>
                      <a:r>
                        <a:rPr lang="en-GB" sz="3200" dirty="0"/>
                        <a:t>Syndromic Classification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 err="1"/>
                        <a:t>Haemotoxic</a:t>
                      </a:r>
                      <a:r>
                        <a:rPr lang="en-GB" sz="3200" dirty="0"/>
                        <a:t> with cytotoxicity (395, </a:t>
                      </a:r>
                      <a:r>
                        <a:rPr lang="en-GB" sz="3200" i="1" dirty="0"/>
                        <a:t>67%)</a:t>
                      </a:r>
                    </a:p>
                    <a:p>
                      <a:r>
                        <a:rPr lang="en-GB" sz="3200" dirty="0" err="1"/>
                        <a:t>Haemotoxic</a:t>
                      </a:r>
                      <a:r>
                        <a:rPr lang="en-GB" sz="3200" dirty="0"/>
                        <a:t> only (98, </a:t>
                      </a:r>
                      <a:r>
                        <a:rPr lang="en-GB" sz="3200" i="1" dirty="0"/>
                        <a:t>16%)</a:t>
                      </a:r>
                    </a:p>
                    <a:p>
                      <a:r>
                        <a:rPr lang="en-GB" sz="3200" dirty="0"/>
                        <a:t>Severe cytotoxic only (69, </a:t>
                      </a:r>
                      <a:r>
                        <a:rPr lang="en-GB" sz="3200" i="1" dirty="0"/>
                        <a:t>12%)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/>
                        <a:t>Other/Undetermined (36, </a:t>
                      </a:r>
                      <a:r>
                        <a:rPr lang="en-GB" sz="3200" i="1" dirty="0"/>
                        <a:t>6%]</a:t>
                      </a:r>
                    </a:p>
                    <a:p>
                      <a:r>
                        <a:rPr lang="en-GB" sz="3200" dirty="0"/>
                        <a:t>Neurotoxic (2, </a:t>
                      </a:r>
                      <a:r>
                        <a:rPr lang="en-GB" sz="3200" i="1" dirty="0"/>
                        <a:t>0.3%)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9013636"/>
                  </a:ext>
                </a:extLst>
              </a:tr>
            </a:tbl>
          </a:graphicData>
        </a:graphic>
      </p:graphicFrame>
      <p:sp>
        <p:nvSpPr>
          <p:cNvPr id="14" name="Freeform 14"/>
          <p:cNvSpPr/>
          <p:nvPr/>
        </p:nvSpPr>
        <p:spPr>
          <a:xfrm>
            <a:off x="-539" y="9176004"/>
            <a:ext cx="2752375" cy="1028700"/>
          </a:xfrm>
          <a:custGeom>
            <a:avLst/>
            <a:gdLst/>
            <a:ahLst/>
            <a:cxnLst/>
            <a:rect l="l" t="t" r="r" b="b"/>
            <a:pathLst>
              <a:path w="2752375" h="1028700">
                <a:moveTo>
                  <a:pt x="0" y="0"/>
                </a:moveTo>
                <a:lnTo>
                  <a:pt x="2752375" y="0"/>
                </a:lnTo>
                <a:lnTo>
                  <a:pt x="2752375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16565291" y="9104014"/>
            <a:ext cx="1722709" cy="1182986"/>
            <a:chOff x="0" y="0"/>
            <a:chExt cx="1463276" cy="10048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63276" cy="1004833"/>
            </a:xfrm>
            <a:custGeom>
              <a:avLst/>
              <a:gdLst/>
              <a:ahLst/>
              <a:cxnLst/>
              <a:rect l="l" t="t" r="r" b="b"/>
              <a:pathLst>
                <a:path w="1463276" h="1004833">
                  <a:moveTo>
                    <a:pt x="0" y="0"/>
                  </a:moveTo>
                  <a:lnTo>
                    <a:pt x="1463276" y="0"/>
                  </a:lnTo>
                  <a:lnTo>
                    <a:pt x="1463276" y="1004833"/>
                  </a:lnTo>
                  <a:lnTo>
                    <a:pt x="0" y="1004833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9614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0c1abfa-485b-41c9-a329-38772ca1fd48" xsi:nil="true"/>
    <lcf76f155ced4ddcb4097134ff3c332f xmlns="d0e73e88-ec28-4baa-b6c0-bc9210992c81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1B85CE15D05A41B9ADFE827D8416BA" ma:contentTypeVersion="21" ma:contentTypeDescription="Create a new document." ma:contentTypeScope="" ma:versionID="2e2873156ee6248d2f85753f48610be8">
  <xsd:schema xmlns:xsd="http://www.w3.org/2001/XMLSchema" xmlns:xs="http://www.w3.org/2001/XMLSchema" xmlns:p="http://schemas.microsoft.com/office/2006/metadata/properties" xmlns:ns1="http://schemas.microsoft.com/sharepoint/v3" xmlns:ns2="d0e73e88-ec28-4baa-b6c0-bc9210992c81" xmlns:ns3="724997bc-3792-46da-8231-7d6cdca023c4" xmlns:ns4="20c1abfa-485b-41c9-a329-38772ca1fd48" targetNamespace="http://schemas.microsoft.com/office/2006/metadata/properties" ma:root="true" ma:fieldsID="16e90156e9d5bff506a20dfd5e13c896" ns1:_="" ns2:_="" ns3:_="" ns4:_="">
    <xsd:import namespace="http://schemas.microsoft.com/sharepoint/v3"/>
    <xsd:import namespace="d0e73e88-ec28-4baa-b6c0-bc9210992c81"/>
    <xsd:import namespace="724997bc-3792-46da-8231-7d6cdca023c4"/>
    <xsd:import namespace="20c1abfa-485b-41c9-a329-38772ca1fd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e73e88-ec28-4baa-b6c0-bc9210992c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f8169e7-20d4-4f95-9450-953b2d8ea5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997bc-3792-46da-8231-7d6cdca023c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c1abfa-485b-41c9-a329-38772ca1fd4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98c43b9-cabb-4760-9d86-b267addeb84a}" ma:internalName="TaxCatchAll" ma:showField="CatchAllData" ma:web="724997bc-3792-46da-8231-7d6cdca023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B205CE-FE02-44C0-A5AD-1ECB2B67E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CEFFC8-7A83-45CC-99EC-45F6EA5B6FE6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metadata/properties"/>
    <ds:schemaRef ds:uri="b651839b-7e4d-4830-bd2c-5c3b42a67d4e"/>
    <ds:schemaRef ds:uri="http://schemas.microsoft.com/office/2006/documentManagement/types"/>
    <ds:schemaRef ds:uri="http://www.w3.org/XML/1998/namespace"/>
    <ds:schemaRef ds:uri="20c1abfa-485b-41c9-a329-38772ca1fd48"/>
    <ds:schemaRef ds:uri="http://purl.org/dc/dcmitype/"/>
    <ds:schemaRef ds:uri="http://purl.org/dc/elements/1.1/"/>
    <ds:schemaRef ds:uri="d0e73e88-ec28-4baa-b6c0-bc9210992c81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532BF723-610B-4295-9DCD-4C22F74943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0e73e88-ec28-4baa-b6c0-bc9210992c81"/>
    <ds:schemaRef ds:uri="724997bc-3792-46da-8231-7d6cdca023c4"/>
    <ds:schemaRef ds:uri="20c1abfa-485b-41c9-a329-38772ca1fd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2252</TotalTime>
  <Words>1198</Words>
  <Application>Microsoft Office PowerPoint</Application>
  <PresentationFormat>Custom</PresentationFormat>
  <Paragraphs>258</Paragraphs>
  <Slides>15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2026</dc:title>
  <dc:creator>Alan Pereira</dc:creator>
  <cp:lastModifiedBy>Alan Pereira</cp:lastModifiedBy>
  <cp:revision>160</cp:revision>
  <dcterms:created xsi:type="dcterms:W3CDTF">2006-08-16T00:00:00Z</dcterms:created>
  <dcterms:modified xsi:type="dcterms:W3CDTF">2026-09-09T11:48:26Z</dcterms:modified>
  <dc:identifier>DAHDEuMYBCM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0x010100671B85CE15D05A41B9ADFE827D8416BA</vt:lpwstr>
  </property>
  <property fmtid="{D5CDD505-2E9C-101B-9397-08002B2CF9AE}" pid="3" name="MediaServiceImageTags">
    <vt:lpwstr/>
  </property>
  <property fmtid="{D5CDD505-2E9C-101B-9397-08002B2CF9AE}" pid="4" name="OCA_Mission">
    <vt:lpwstr>1;#Ethiopia Mission|fd67cb21-4810-4ae1-b910-b672a284da89</vt:lpwstr>
  </property>
  <property fmtid="{D5CDD505-2E9C-101B-9397-08002B2CF9AE}" pid="5" name="TaxKeyword">
    <vt:lpwstr/>
  </property>
  <property fmtid="{D5CDD505-2E9C-101B-9397-08002B2CF9AE}" pid="6" name="OCA_Entity">
    <vt:lpwstr>2;#Field|b0809ff9-3f65-44b7-bafd-132f7bd5c20e</vt:lpwstr>
  </property>
  <property fmtid="{D5CDD505-2E9C-101B-9397-08002B2CF9AE}" pid="7" name="OCA_Country">
    <vt:lpwstr/>
  </property>
  <property fmtid="{D5CDD505-2E9C-101B-9397-08002B2CF9AE}" pid="8" name="OCA_DocType">
    <vt:lpwstr/>
  </property>
  <property fmtid="{D5CDD505-2E9C-101B-9397-08002B2CF9AE}" pid="9" name="OCA_Audience">
    <vt:lpwstr/>
  </property>
  <property fmtid="{D5CDD505-2E9C-101B-9397-08002B2CF9AE}" pid="10" name="OCA_Project">
    <vt:lpwstr/>
  </property>
  <property fmtid="{D5CDD505-2E9C-101B-9397-08002B2CF9AE}" pid="11" name="OCA_MSFEntity">
    <vt:lpwstr>3;#Operational Centre Amsterdam|c1cea462-cc28-4c38-bab9-3ca4a912d8a4</vt:lpwstr>
  </property>
  <property fmtid="{D5CDD505-2E9C-101B-9397-08002B2CF9AE}" pid="12" name="Topic_Area">
    <vt:lpwstr/>
  </property>
  <property fmtid="{D5CDD505-2E9C-101B-9397-08002B2CF9AE}" pid="13" name="OCA_Department">
    <vt:lpwstr>7;#Medical|9876df0d-2114-45e7-af4a-a3839de2f0e0</vt:lpwstr>
  </property>
  <property fmtid="{D5CDD505-2E9C-101B-9397-08002B2CF9AE}" pid="14" name="lcf76f155ced4ddcb4097134ff3c332f">
    <vt:lpwstr/>
  </property>
  <property fmtid="{D5CDD505-2E9C-101B-9397-08002B2CF9AE}" pid="15" name="_dlc_DocIdItemGuid">
    <vt:lpwstr>7826b388-e9a4-4792-9e17-4839bbca1189</vt:lpwstr>
  </property>
</Properties>
</file>