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75" r:id="rId5"/>
    <p:sldId id="279" r:id="rId6"/>
    <p:sldId id="257" r:id="rId7"/>
    <p:sldId id="284" r:id="rId8"/>
    <p:sldId id="282" r:id="rId9"/>
    <p:sldId id="286" r:id="rId10"/>
    <p:sldId id="295" r:id="rId11"/>
    <p:sldId id="301" r:id="rId12"/>
    <p:sldId id="289" r:id="rId13"/>
    <p:sldId id="303" r:id="rId14"/>
    <p:sldId id="291" r:id="rId15"/>
    <p:sldId id="26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203D5A-3EB8-EBEF-1233-73992C2C76F5}" v="5" dt="2026-05-18T13:45:01.9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41" autoAdjust="0"/>
  </p:normalViewPr>
  <p:slideViewPr>
    <p:cSldViewPr snapToGrid="0">
      <p:cViewPr varScale="1">
        <p:scale>
          <a:sx n="63" d="100"/>
          <a:sy n="63" d="100"/>
        </p:scale>
        <p:origin x="64" y="72"/>
      </p:cViewPr>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2T17:05:12.783"/>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2T17:05:14.009"/>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2T17:05:20.698"/>
    </inkml:context>
    <inkml:brush xml:id="br0">
      <inkml:brushProperty name="width" value="0.035" units="cm"/>
      <inkml:brushProperty name="height" value="0.035" units="cm"/>
      <inkml:brushProperty name="color" value="#E71224"/>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2T17:05:32.619"/>
    </inkml:context>
    <inkml:brush xml:id="br0">
      <inkml:brushProperty name="width" value="0.35" units="cm"/>
      <inkml:brushProperty name="height" value="0.35" units="cm"/>
      <inkml:brushProperty name="color" value="#E71224"/>
    </inkml:brush>
  </inkml:definitions>
  <inkml:trace contextRef="#ctx0" brushRef="#br0">0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12T17:05:50.768"/>
    </inkml:context>
    <inkml:brush xml:id="br0">
      <inkml:brushProperty name="width" value="0.035" units="cm"/>
      <inkml:brushProperty name="height" value="0.035" units="cm"/>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63AF94-2DD0-4197-8071-DB2176C305D2}" type="datetimeFigureOut">
              <a:rPr lang="en-CA" smtClean="0"/>
              <a:t>2026-09-09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6126B2-7695-4C32-BEDB-B2CF89E94ACF}" type="slidenum">
              <a:rPr lang="en-CA" smtClean="0"/>
              <a:t>‹#›</a:t>
            </a:fld>
            <a:endParaRPr lang="en-CA"/>
          </a:p>
        </p:txBody>
      </p:sp>
    </p:spTree>
    <p:extLst>
      <p:ext uri="{BB962C8B-B14F-4D97-AF65-F5344CB8AC3E}">
        <p14:creationId xmlns:p14="http://schemas.microsoft.com/office/powerpoint/2010/main" val="3724424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Thank you very much for inviting us to present our CRIMSON trial.</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This is a cluster randomized evaluated the Responses to Illness Severity Quantification (or RISQ) System on mortality in acutely malnourished children treated in Chad.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 present on behalf of the principal investigators Dr Chris Parshuram from the Hospital for Sick Children in Toronto Canada, and Dr </a:t>
            </a:r>
            <a:r>
              <a:rPr lang="en-CA" sz="1200" kern="1200" dirty="0" err="1">
                <a:solidFill>
                  <a:schemeClr val="tx1"/>
                </a:solidFill>
                <a:effectLst/>
                <a:latin typeface="+mn-lt"/>
                <a:ea typeface="+mn-ea"/>
                <a:cs typeface="+mn-cs"/>
              </a:rPr>
              <a:t>Djidita</a:t>
            </a:r>
            <a:r>
              <a:rPr lang="en-CA" sz="1200" kern="1200" dirty="0">
                <a:solidFill>
                  <a:schemeClr val="tx1"/>
                </a:solidFill>
                <a:effectLst/>
                <a:latin typeface="+mn-lt"/>
                <a:ea typeface="+mn-ea"/>
                <a:cs typeface="+mn-cs"/>
              </a:rPr>
              <a:t> Hargre from the Mother and Child Hospital  in N’Djamena, Chad.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study partnership included the Alliance for International Medical Action, otherwise known as ALIMA,, and our Chadian partners, from the Ministry of Health</a:t>
            </a:r>
            <a:r>
              <a:rPr lang="en-CA" sz="1200" kern="1200" baseline="0" dirty="0">
                <a:solidFill>
                  <a:schemeClr val="tx1"/>
                </a:solidFill>
                <a:effectLst/>
                <a:latin typeface="+mn-lt"/>
                <a:ea typeface="+mn-ea"/>
                <a:cs typeface="+mn-cs"/>
              </a:rPr>
              <a:t> and </a:t>
            </a:r>
            <a:r>
              <a:rPr lang="en-CA" sz="1200" kern="1200" dirty="0">
                <a:solidFill>
                  <a:schemeClr val="tx1"/>
                </a:solidFill>
                <a:effectLst/>
                <a:latin typeface="+mn-lt"/>
                <a:ea typeface="+mn-ea"/>
                <a:cs typeface="+mn-cs"/>
              </a:rPr>
              <a:t> Alert Sante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study was funded by </a:t>
            </a:r>
            <a:r>
              <a:rPr lang="en-CA" sz="1200" kern="1200" dirty="0" err="1">
                <a:solidFill>
                  <a:schemeClr val="tx1"/>
                </a:solidFill>
                <a:effectLst/>
                <a:latin typeface="+mn-lt"/>
                <a:ea typeface="+mn-ea"/>
                <a:cs typeface="+mn-cs"/>
              </a:rPr>
              <a:t>Elrha</a:t>
            </a:r>
            <a:r>
              <a:rPr lang="en-CA" sz="1200" kern="1200" dirty="0">
                <a:solidFill>
                  <a:schemeClr val="tx1"/>
                </a:solidFill>
                <a:effectLst/>
                <a:latin typeface="+mn-lt"/>
                <a:ea typeface="+mn-ea"/>
                <a:cs typeface="+mn-cs"/>
              </a:rPr>
              <a:t>.</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 have not conflict of interest to declare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In my presentation today I will describe the RISQ System, provide background and methodology of our trial and present findings from our primary outcome. I will conclude with some take-home messages that</a:t>
            </a:r>
            <a:r>
              <a:rPr lang="en-CA" sz="1200" kern="1200" baseline="0" dirty="0">
                <a:solidFill>
                  <a:schemeClr val="tx1"/>
                </a:solidFill>
                <a:effectLst/>
                <a:latin typeface="+mn-lt"/>
                <a:ea typeface="+mn-ea"/>
                <a:cs typeface="+mn-cs"/>
              </a:rPr>
              <a:t> relate </a:t>
            </a:r>
            <a:r>
              <a:rPr lang="en-CA" sz="1200" kern="1200" dirty="0">
                <a:solidFill>
                  <a:schemeClr val="tx1"/>
                </a:solidFill>
                <a:effectLst/>
                <a:latin typeface="+mn-lt"/>
                <a:ea typeface="+mn-ea"/>
                <a:cs typeface="+mn-cs"/>
              </a:rPr>
              <a:t>our findings to program</a:t>
            </a:r>
            <a:r>
              <a:rPr lang="en-CA" sz="1200" kern="1200" baseline="0" dirty="0">
                <a:solidFill>
                  <a:schemeClr val="tx1"/>
                </a:solidFill>
                <a:effectLst/>
                <a:latin typeface="+mn-lt"/>
                <a:ea typeface="+mn-ea"/>
                <a:cs typeface="+mn-cs"/>
              </a:rPr>
              <a:t> operations </a:t>
            </a:r>
            <a:r>
              <a:rPr lang="en-CA" sz="1200" kern="1200" dirty="0">
                <a:solidFill>
                  <a:schemeClr val="tx1"/>
                </a:solidFill>
                <a:effectLst/>
                <a:latin typeface="+mn-lt"/>
                <a:ea typeface="+mn-ea"/>
                <a:cs typeface="+mn-cs"/>
              </a:rPr>
              <a:t>in low-resource humanitarian settings.</a:t>
            </a:r>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1</a:t>
            </a:fld>
            <a:endParaRPr lang="en-CA"/>
          </a:p>
        </p:txBody>
      </p:sp>
    </p:spTree>
    <p:extLst>
      <p:ext uri="{BB962C8B-B14F-4D97-AF65-F5344CB8AC3E}">
        <p14:creationId xmlns:p14="http://schemas.microsoft.com/office/powerpoint/2010/main" val="4162223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4EBA5-266D-8AE9-6DCB-145EB8F41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1A2F6-D739-667E-488E-E805017BC5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899165-E3D8-F580-C28D-91701853394B}"/>
              </a:ext>
            </a:extLst>
          </p:cNvPr>
          <p:cNvSpPr>
            <a:spLocks noGrp="1"/>
          </p:cNvSpPr>
          <p:nvPr>
            <p:ph type="body" idx="1"/>
          </p:nvPr>
        </p:nvSpPr>
        <p:spPr/>
        <p:txBody>
          <a:bodyPr/>
          <a:lstStyle/>
          <a:p>
            <a:r>
              <a:rPr lang="en-CA" sz="1200" kern="1200" dirty="0">
                <a:solidFill>
                  <a:schemeClr val="tx1"/>
                </a:solidFill>
                <a:effectLst/>
                <a:latin typeface="+mn-lt"/>
                <a:ea typeface="+mn-ea"/>
                <a:cs typeface="+mn-cs"/>
              </a:rPr>
              <a:t>So, our call to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We encourage</a:t>
            </a:r>
            <a:r>
              <a:rPr lang="en-CA" sz="1200" kern="1200" baseline="0" dirty="0">
                <a:solidFill>
                  <a:schemeClr val="tx1"/>
                </a:solidFill>
                <a:effectLst/>
                <a:latin typeface="+mn-lt"/>
                <a:ea typeface="+mn-ea"/>
                <a:cs typeface="+mn-cs"/>
              </a:rPr>
              <a:t> you to read our publications and especially this one when it comes out, network with us, and think about how the RISQ System might fit into your programs.</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Currently ALIMA is planning to expand implementation in </a:t>
            </a:r>
            <a:r>
              <a:rPr lang="en-CA" sz="1200" kern="1200" dirty="0" err="1">
                <a:solidFill>
                  <a:schemeClr val="tx1"/>
                </a:solidFill>
                <a:effectLst/>
                <a:latin typeface="+mn-lt"/>
                <a:ea typeface="+mn-ea"/>
                <a:cs typeface="+mn-cs"/>
              </a:rPr>
              <a:t>OptiMA</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We are exploring development and use of automated versions of the RISQ system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Plans for further evaluation  of RISQ in inpatient care with developed documentation forms ready to go.</a:t>
            </a:r>
          </a:p>
          <a:p>
            <a:endParaRPr lang="en-CA" sz="1200" kern="1200" dirty="0">
              <a:solidFill>
                <a:schemeClr val="tx1"/>
              </a:solidFill>
              <a:effectLst/>
              <a:latin typeface="+mn-lt"/>
              <a:ea typeface="+mn-ea"/>
              <a:cs typeface="+mn-cs"/>
            </a:endParaRPr>
          </a:p>
          <a:p>
            <a:endParaRPr lang="en-CA" dirty="0"/>
          </a:p>
        </p:txBody>
      </p:sp>
      <p:sp>
        <p:nvSpPr>
          <p:cNvPr id="4" name="Slide Number Placeholder 3">
            <a:extLst>
              <a:ext uri="{FF2B5EF4-FFF2-40B4-BE49-F238E27FC236}">
                <a16:creationId xmlns:a16="http://schemas.microsoft.com/office/drawing/2014/main" id="{DE90922F-EEE0-0FFC-C906-3E5386A2A99D}"/>
              </a:ext>
            </a:extLst>
          </p:cNvPr>
          <p:cNvSpPr>
            <a:spLocks noGrp="1"/>
          </p:cNvSpPr>
          <p:nvPr>
            <p:ph type="sldNum" sz="quarter" idx="5"/>
          </p:nvPr>
        </p:nvSpPr>
        <p:spPr/>
        <p:txBody>
          <a:bodyPr/>
          <a:lstStyle/>
          <a:p>
            <a:fld id="{5A6126B2-7695-4C32-BEDB-B2CF89E94ACF}" type="slidenum">
              <a:rPr lang="en-CA" smtClean="0"/>
              <a:t>10</a:t>
            </a:fld>
            <a:endParaRPr lang="en-CA"/>
          </a:p>
        </p:txBody>
      </p:sp>
    </p:spTree>
    <p:extLst>
      <p:ext uri="{BB962C8B-B14F-4D97-AF65-F5344CB8AC3E}">
        <p14:creationId xmlns:p14="http://schemas.microsoft.com/office/powerpoint/2010/main" val="1334039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Slide 11</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 would like to take this moment to thank the children, their caregivers and the health care staff that were enrolled in this study.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This list involves many people, most whom have been acknowledged by name in our publications.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They have all been involved in RISQ and all have dedicated their time with the aim of improving the lives of children.</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I thank them all for their </a:t>
            </a:r>
            <a:r>
              <a:rPr lang="en-CA" sz="1200" kern="1200">
                <a:solidFill>
                  <a:schemeClr val="tx1"/>
                </a:solidFill>
                <a:effectLst/>
                <a:latin typeface="+mn-lt"/>
                <a:ea typeface="+mn-ea"/>
                <a:cs typeface="+mn-cs"/>
              </a:rPr>
              <a:t>hard work and </a:t>
            </a:r>
            <a:r>
              <a:rPr lang="en-CA" sz="1200" kern="1200" dirty="0">
                <a:solidFill>
                  <a:schemeClr val="tx1"/>
                </a:solidFill>
                <a:effectLst/>
                <a:latin typeface="+mn-lt"/>
                <a:ea typeface="+mn-ea"/>
                <a:cs typeface="+mn-cs"/>
              </a:rPr>
              <a:t>thank you MSF for this incredible platform to present our work.</a:t>
            </a:r>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11</a:t>
            </a:fld>
            <a:endParaRPr lang="en-CA"/>
          </a:p>
        </p:txBody>
      </p:sp>
    </p:spTree>
    <p:extLst>
      <p:ext uri="{BB962C8B-B14F-4D97-AF65-F5344CB8AC3E}">
        <p14:creationId xmlns:p14="http://schemas.microsoft.com/office/powerpoint/2010/main" val="3857704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5A6126B2-7695-4C32-BEDB-B2CF89E94ACF}" type="slidenum">
              <a:rPr lang="en-CA" smtClean="0"/>
              <a:t>12</a:t>
            </a:fld>
            <a:endParaRPr lang="en-CA"/>
          </a:p>
        </p:txBody>
      </p:sp>
    </p:spTree>
    <p:extLst>
      <p:ext uri="{BB962C8B-B14F-4D97-AF65-F5344CB8AC3E}">
        <p14:creationId xmlns:p14="http://schemas.microsoft.com/office/powerpoint/2010/main" val="3304292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So what is RISQ?</a:t>
            </a: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It is a clinical decision support system to help clinicians rapidly identify children with signs of severe illnesses and prioritize their care.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It has 4 parts: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7 –item RISQ Score. Each of these items -heart rate, respiratory rate, respiratory effort, oxygen saturation, oxygen use, temperature, and level of consciousness – have a </a:t>
            </a:r>
            <a:r>
              <a:rPr lang="en-CA" sz="1200" kern="1200" dirty="0" err="1">
                <a:solidFill>
                  <a:schemeClr val="tx1"/>
                </a:solidFill>
                <a:effectLst/>
                <a:latin typeface="+mn-lt"/>
                <a:ea typeface="+mn-ea"/>
                <a:cs typeface="+mn-cs"/>
              </a:rPr>
              <a:t>subscore</a:t>
            </a:r>
            <a:r>
              <a:rPr lang="en-CA" sz="1200" kern="1200" dirty="0">
                <a:solidFill>
                  <a:schemeClr val="tx1"/>
                </a:solidFill>
                <a:effectLst/>
                <a:latin typeface="+mn-lt"/>
                <a:ea typeface="+mn-ea"/>
                <a:cs typeface="+mn-cs"/>
              </a:rPr>
              <a:t>  that, when summed, provides the total ‘RISQ score’.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score was developed collaboratively with our colleagues from the University of Maiduguri Teaching Hospital on a cohort of children admitted to the Inpatient Therapeutic Feeding Centre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Our published validation work showed that the RISQ score was predictive of death and reflected both clinical deterioration and improvement in acutely malnourished hospitalized children.</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2) Score-matched care recommendations focus on frequency of assessment and consideration for advanced levels of care </a:t>
            </a:r>
          </a:p>
          <a:p>
            <a:r>
              <a:rPr lang="en-CA" sz="1200" kern="1200" dirty="0">
                <a:solidFill>
                  <a:schemeClr val="tx1"/>
                </a:solidFill>
                <a:effectLst/>
                <a:latin typeface="+mn-lt"/>
                <a:ea typeface="+mn-ea"/>
                <a:cs typeface="+mn-cs"/>
              </a:rPr>
              <a:t>They were developed by convening an expert panel of doctors and nurses with extensive experience caring for children with acute malnutrition and currently practicing in resource limited settings.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3) Age specific documentation records  account for age-related changes in vital signs with a box at the bottom providing the recommendations for care</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4 ) The training program intended for nurses and doctors and includes a train-the-trainer module so a small team can provide refresher training and support on-site as needed.</a:t>
            </a:r>
          </a:p>
          <a:p>
            <a:r>
              <a:rPr lang="en-CA" sz="1200" kern="1200" dirty="0">
                <a:solidFill>
                  <a:schemeClr val="tx1"/>
                </a:solidFill>
                <a:effectLst/>
                <a:latin typeface="+mn-lt"/>
                <a:ea typeface="+mn-ea"/>
                <a:cs typeface="+mn-cs"/>
              </a:rPr>
              <a:t> </a:t>
            </a:r>
          </a:p>
          <a:p>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2</a:t>
            </a:fld>
            <a:endParaRPr lang="en-CA"/>
          </a:p>
        </p:txBody>
      </p:sp>
    </p:spTree>
    <p:extLst>
      <p:ext uri="{BB962C8B-B14F-4D97-AF65-F5344CB8AC3E}">
        <p14:creationId xmlns:p14="http://schemas.microsoft.com/office/powerpoint/2010/main" val="3525543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Aim of the study was to evaluate the effect of implementing the RISQ System on mortality and processes of care within the </a:t>
            </a:r>
            <a:r>
              <a:rPr lang="en-CA" sz="1200" kern="1200" dirty="0" err="1">
                <a:solidFill>
                  <a:schemeClr val="tx1"/>
                </a:solidFill>
                <a:effectLst/>
                <a:latin typeface="+mn-lt"/>
                <a:ea typeface="+mn-ea"/>
                <a:cs typeface="+mn-cs"/>
              </a:rPr>
              <a:t>OptiMA</a:t>
            </a:r>
            <a:r>
              <a:rPr lang="en-CA" sz="1200" kern="1200" dirty="0">
                <a:solidFill>
                  <a:schemeClr val="tx1"/>
                </a:solidFill>
                <a:effectLst/>
                <a:latin typeface="+mn-lt"/>
                <a:ea typeface="+mn-ea"/>
                <a:cs typeface="+mn-cs"/>
              </a:rPr>
              <a:t> nutrition program in Chad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Our study directly addresses mortality in children with acute malnutrition.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Our study took placed in rural Chad and was nested within an </a:t>
            </a:r>
            <a:r>
              <a:rPr lang="en-CA" sz="1200" kern="1200" dirty="0" err="1">
                <a:solidFill>
                  <a:schemeClr val="tx1"/>
                </a:solidFill>
                <a:effectLst/>
                <a:latin typeface="+mn-lt"/>
                <a:ea typeface="+mn-ea"/>
                <a:cs typeface="+mn-cs"/>
              </a:rPr>
              <a:t>OptiMA</a:t>
            </a:r>
            <a:r>
              <a:rPr lang="en-CA" sz="1200" kern="1200" dirty="0">
                <a:solidFill>
                  <a:schemeClr val="tx1"/>
                </a:solidFill>
                <a:effectLst/>
                <a:latin typeface="+mn-lt"/>
                <a:ea typeface="+mn-ea"/>
                <a:cs typeface="+mn-cs"/>
              </a:rPr>
              <a:t> nutrition program run by ALIMA.</a:t>
            </a:r>
          </a:p>
          <a:p>
            <a:endParaRPr lang="en-CA" sz="1200" kern="1200" dirty="0">
              <a:solidFill>
                <a:schemeClr val="tx1"/>
              </a:solidFill>
              <a:effectLst/>
              <a:latin typeface="+mn-lt"/>
              <a:ea typeface="+mn-ea"/>
              <a:cs typeface="+mn-cs"/>
            </a:endParaRPr>
          </a:p>
          <a:p>
            <a:r>
              <a:rPr lang="en-CA" sz="1200" kern="1200" dirty="0" err="1">
                <a:solidFill>
                  <a:schemeClr val="tx1"/>
                </a:solidFill>
                <a:effectLst/>
                <a:latin typeface="+mn-lt"/>
                <a:ea typeface="+mn-ea"/>
                <a:cs typeface="+mn-cs"/>
              </a:rPr>
              <a:t>OptiMA</a:t>
            </a:r>
            <a:r>
              <a:rPr lang="en-CA" sz="1200" kern="1200" dirty="0">
                <a:solidFill>
                  <a:schemeClr val="tx1"/>
                </a:solidFill>
                <a:effectLst/>
                <a:latin typeface="+mn-lt"/>
                <a:ea typeface="+mn-ea"/>
                <a:cs typeface="+mn-cs"/>
              </a:rPr>
              <a:t> is an operational research nutrition program with admission and discharge criteria based on mid-upper arm circumference, or MUAC, and/or the presence of oedema</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Clinical assessments follow the standard World Health Organization guidelines for nutrition programs with the addition of pulse oximeters</a:t>
            </a:r>
          </a:p>
          <a:p>
            <a:endParaRPr lang="en-CA" sz="1200" kern="1200" dirty="0">
              <a:solidFill>
                <a:schemeClr val="tx1"/>
              </a:solidFill>
              <a:effectLst/>
              <a:latin typeface="+mn-lt"/>
              <a:ea typeface="+mn-ea"/>
              <a:cs typeface="+mn-cs"/>
            </a:endParaRPr>
          </a:p>
          <a:p>
            <a:br>
              <a:rPr lang="en-CA" dirty="0">
                <a:effectLst/>
              </a:rPr>
            </a:br>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3</a:t>
            </a:fld>
            <a:endParaRPr lang="en-CA"/>
          </a:p>
        </p:txBody>
      </p:sp>
    </p:spTree>
    <p:extLst>
      <p:ext uri="{BB962C8B-B14F-4D97-AF65-F5344CB8AC3E}">
        <p14:creationId xmlns:p14="http://schemas.microsoft.com/office/powerpoint/2010/main" val="347824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This cluster randomized trial involved 34 clusters which were defined as individual outpatient health centres in the </a:t>
            </a:r>
            <a:r>
              <a:rPr lang="en-CA" sz="1200" kern="1200" dirty="0" err="1">
                <a:solidFill>
                  <a:schemeClr val="tx1"/>
                </a:solidFill>
                <a:effectLst/>
                <a:latin typeface="+mn-lt"/>
                <a:ea typeface="+mn-ea"/>
                <a:cs typeface="+mn-cs"/>
              </a:rPr>
              <a:t>OptiMA</a:t>
            </a:r>
            <a:r>
              <a:rPr lang="en-CA" sz="1200" kern="1200" dirty="0">
                <a:solidFill>
                  <a:schemeClr val="tx1"/>
                </a:solidFill>
                <a:effectLst/>
                <a:latin typeface="+mn-lt"/>
                <a:ea typeface="+mn-ea"/>
                <a:cs typeface="+mn-cs"/>
              </a:rPr>
              <a:t> program.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Health centre staff enrolled children 6-59 months that matched </a:t>
            </a:r>
            <a:r>
              <a:rPr lang="en-CA" sz="1200" kern="1200" dirty="0" err="1">
                <a:solidFill>
                  <a:schemeClr val="tx1"/>
                </a:solidFill>
                <a:effectLst/>
                <a:latin typeface="+mn-lt"/>
                <a:ea typeface="+mn-ea"/>
                <a:cs typeface="+mn-cs"/>
              </a:rPr>
              <a:t>OptiMA</a:t>
            </a:r>
            <a:r>
              <a:rPr lang="en-CA" sz="1200" kern="1200" dirty="0">
                <a:solidFill>
                  <a:schemeClr val="tx1"/>
                </a:solidFill>
                <a:effectLst/>
                <a:latin typeface="+mn-lt"/>
                <a:ea typeface="+mn-ea"/>
                <a:cs typeface="+mn-cs"/>
              </a:rPr>
              <a:t> admission criteria  of having a MUAC of less than 125 mm. There was one referral hospital for all 34 health centres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health centres were randomized 1:1 to either usual care, or usual care with the addition of the RISQ System.</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There was no other differences in care between the arms of the study except for the addition of RISQ.</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RISQ was operationalized at the point of nurse consultation for every routine outpatient program visit.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‘Usual care’ for all centres included support for staffing, medical supplies and transportation to district hospital from ALIMA.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We estimate </a:t>
            </a:r>
            <a:r>
              <a:rPr lang="en-CA" sz="1200" kern="1200" dirty="0" err="1">
                <a:solidFill>
                  <a:schemeClr val="tx1"/>
                </a:solidFill>
                <a:effectLst/>
                <a:latin typeface="+mn-lt"/>
                <a:ea typeface="+mn-ea"/>
                <a:cs typeface="+mn-cs"/>
              </a:rPr>
              <a:t>approximetly</a:t>
            </a:r>
            <a:r>
              <a:rPr lang="en-CA" sz="1200" kern="1200" dirty="0">
                <a:solidFill>
                  <a:schemeClr val="tx1"/>
                </a:solidFill>
                <a:effectLst/>
                <a:latin typeface="+mn-lt"/>
                <a:ea typeface="+mn-ea"/>
                <a:cs typeface="+mn-cs"/>
              </a:rPr>
              <a:t> 20,000 children for enrollment</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Primary Outcome of the study was mortality up to program discharge but no longer than 60 days (if child is not yet discharged).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Discharge was defined as either nutritional recovery (</a:t>
            </a:r>
            <a:r>
              <a:rPr lang="en-CA" sz="1200" kern="1200" dirty="0" err="1">
                <a:solidFill>
                  <a:schemeClr val="tx1"/>
                </a:solidFill>
                <a:effectLst/>
                <a:latin typeface="+mn-lt"/>
                <a:ea typeface="+mn-ea"/>
                <a:cs typeface="+mn-cs"/>
              </a:rPr>
              <a:t>ie</a:t>
            </a:r>
            <a:r>
              <a:rPr lang="en-CA" sz="1200" kern="1200" dirty="0">
                <a:solidFill>
                  <a:schemeClr val="tx1"/>
                </a:solidFill>
                <a:effectLst/>
                <a:latin typeface="+mn-lt"/>
                <a:ea typeface="+mn-ea"/>
                <a:cs typeface="+mn-cs"/>
              </a:rPr>
              <a:t>. achieving a MUAC greater than 125mm for 2 consecutive visits, or defaulting from program </a:t>
            </a:r>
          </a:p>
          <a:p>
            <a:r>
              <a:rPr lang="en-CA" sz="1200" kern="1200" dirty="0">
                <a:solidFill>
                  <a:schemeClr val="tx1"/>
                </a:solidFill>
                <a:effectLst/>
                <a:latin typeface="+mn-lt"/>
                <a:ea typeface="+mn-ea"/>
                <a:cs typeface="+mn-cs"/>
              </a:rPr>
              <a:t> Defaulting was nonattendance at a weekly visit for three consecutive weeks in children who identified as alive community follow-up</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Secondary outcomes we evaluated the ability of staff to use the RISQ System&gt;</a:t>
            </a:r>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4</a:t>
            </a:fld>
            <a:endParaRPr lang="en-CA"/>
          </a:p>
        </p:txBody>
      </p:sp>
    </p:spTree>
    <p:extLst>
      <p:ext uri="{BB962C8B-B14F-4D97-AF65-F5344CB8AC3E}">
        <p14:creationId xmlns:p14="http://schemas.microsoft.com/office/powerpoint/2010/main" val="3496397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This study consisted of 2 periods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 baseline period and an intervention period</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the analysis, the aim was to estimate the treatment effect  - so the change in risk of death with use of the RISQ System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There was expected to have small number of deaths at some cluster sites which could pose challenges for some methods of analysis, The Bayesian approach was used as it was well suited to this scenario.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our study we present the posterior probability of mortality reduction with the main unit of analysis being program admissions. </a:t>
            </a:r>
          </a:p>
          <a:p>
            <a:endParaRPr lang="en-CA"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primary analysis was adjusted for cluster-specific mortality from the baseline period, </a:t>
            </a:r>
          </a:p>
          <a:p>
            <a:r>
              <a:rPr lang="en-CA"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 95% probability of reduction in mortality was judged sufficient to conclude benefit of the use of RISQ.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Our manuscript is currently under review and the results we present are not yet published.</a:t>
            </a:r>
          </a:p>
          <a:p>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5</a:t>
            </a:fld>
            <a:endParaRPr lang="en-CA"/>
          </a:p>
        </p:txBody>
      </p:sp>
    </p:spTree>
    <p:extLst>
      <p:ext uri="{BB962C8B-B14F-4D97-AF65-F5344CB8AC3E}">
        <p14:creationId xmlns:p14="http://schemas.microsoft.com/office/powerpoint/2010/main" val="1022415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Results for enrollment showed 68 healthcare eligible staff were trained, enrolled children and participated in qualitative assessment of the system. and </a:t>
            </a:r>
            <a:r>
              <a:rPr lang="en-CA" sz="1200" kern="1200" dirty="0" err="1">
                <a:solidFill>
                  <a:schemeClr val="tx1"/>
                </a:solidFill>
                <a:effectLst/>
                <a:latin typeface="+mn-lt"/>
                <a:ea typeface="+mn-ea"/>
                <a:cs typeface="+mn-cs"/>
              </a:rPr>
              <a:t>jJust</a:t>
            </a:r>
            <a:r>
              <a:rPr lang="en-CA" sz="1200" kern="1200" dirty="0">
                <a:solidFill>
                  <a:schemeClr val="tx1"/>
                </a:solidFill>
                <a:effectLst/>
                <a:latin typeface="+mn-lt"/>
                <a:ea typeface="+mn-ea"/>
                <a:cs typeface="+mn-cs"/>
              </a:rPr>
              <a:t> over 10,000 children were enrolled.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Almost 20% of children had repeated admissions during the 12 months giving us a total of 14677 program admissions.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Overall, there were similar number of males and as females, Fewer than 2% had oedema and the large majority were admitted with low MUAC.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There were 6 children that had unknown primary outcome at the end of the study and sensitivity analysis was conducted for them.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Baseline mortality was 0·60% in RISQ clusters and 0·72% in usual care clusters</a:t>
            </a:r>
          </a:p>
          <a:p>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6</a:t>
            </a:fld>
            <a:endParaRPr lang="en-CA"/>
          </a:p>
        </p:txBody>
      </p:sp>
    </p:spTree>
    <p:extLst>
      <p:ext uri="{BB962C8B-B14F-4D97-AF65-F5344CB8AC3E}">
        <p14:creationId xmlns:p14="http://schemas.microsoft.com/office/powerpoint/2010/main" val="128954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Enrollment was similar in both arms  of the trial and these numbers also were reflective  in individual patient admissions.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Children from RISQ clusters had a greater decrease in mortality from baseline than usual care clusters</a:t>
            </a: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Our results showed there was a 96·1% probability that mortality was reduced with RISQ System compared with usual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To help explain results, An OR &lt; 1 means there is a lower risk of death in the RISQ arm ( so a benefit from use of RISQ). If there is a high probability that OR &lt; 1, there is a high probability that the use of RISQ is beneficial.</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So for us, there is a 96.1% probability that the OR is &lt; 1, a 1.4% probability it is between 1 and 1.07, and a 2.5% probability it is &gt; 1.07</a:t>
            </a:r>
          </a:p>
          <a:p>
            <a:br>
              <a:rPr lang="en-CA" sz="1200" kern="1200" dirty="0">
                <a:solidFill>
                  <a:schemeClr val="tx1"/>
                </a:solidFill>
                <a:effectLst/>
                <a:latin typeface="+mn-lt"/>
                <a:ea typeface="+mn-ea"/>
                <a:cs typeface="+mn-cs"/>
              </a:rPr>
            </a:br>
            <a:br>
              <a:rPr lang="en-CA" sz="1200" kern="1200" dirty="0">
                <a:solidFill>
                  <a:schemeClr val="tx1"/>
                </a:solidFill>
                <a:effectLst/>
                <a:latin typeface="+mn-lt"/>
                <a:ea typeface="+mn-ea"/>
                <a:cs typeface="+mn-cs"/>
              </a:rPr>
            </a:br>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7</a:t>
            </a:fld>
            <a:endParaRPr lang="en-CA"/>
          </a:p>
        </p:txBody>
      </p:sp>
    </p:spTree>
    <p:extLst>
      <p:ext uri="{BB962C8B-B14F-4D97-AF65-F5344CB8AC3E}">
        <p14:creationId xmlns:p14="http://schemas.microsoft.com/office/powerpoint/2010/main" val="3786235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17B47-D09C-BFCC-F285-C22A6C3D8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AE8E8-E622-9170-6FA5-3DB35B5178FA}"/>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839503C4-3698-5A2B-5A53-43ADA633D4E0}"/>
              </a:ext>
            </a:extLst>
          </p:cNvPr>
          <p:cNvSpPr>
            <a:spLocks noGrp="1"/>
          </p:cNvSpPr>
          <p:nvPr>
            <p:ph type="body" idx="1"/>
          </p:nvPr>
        </p:nvSpPr>
        <p:spPr/>
        <p:txBody>
          <a:bodyPr/>
          <a:lstStyle/>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Hospitalisations were less frequent in patients from RISQ clusters than from usual care clusters.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There was a 95·7% probability of lower admission rates in patients from RISQ clusters.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Looking at adherence to the RISQ System we found, 99.9% of nurses completed and recorded a RISQ Score with just under 3% having made errors in the score calculation. Keep in mind, that these results were from a trial that involved study nurses available for on-site refresher training as needed.</a:t>
            </a:r>
          </a:p>
          <a:p>
            <a:br>
              <a:rPr lang="en-CA" dirty="0">
                <a:effectLst/>
              </a:rPr>
            </a:br>
            <a:br>
              <a:rPr lang="en-CA" dirty="0">
                <a:effectLst/>
              </a:rPr>
            </a:br>
            <a:endParaRPr lang="en-CA" dirty="0"/>
          </a:p>
        </p:txBody>
      </p:sp>
      <p:sp>
        <p:nvSpPr>
          <p:cNvPr id="4" name="Slide Number Placeholder 3">
            <a:extLst>
              <a:ext uri="{FF2B5EF4-FFF2-40B4-BE49-F238E27FC236}">
                <a16:creationId xmlns:a16="http://schemas.microsoft.com/office/drawing/2014/main" id="{2AE57DC5-D603-8B79-DC86-2B969F8FE22B}"/>
              </a:ext>
            </a:extLst>
          </p:cNvPr>
          <p:cNvSpPr>
            <a:spLocks noGrp="1"/>
          </p:cNvSpPr>
          <p:nvPr>
            <p:ph type="sldNum" sz="quarter" idx="5"/>
          </p:nvPr>
        </p:nvSpPr>
        <p:spPr/>
        <p:txBody>
          <a:bodyPr/>
          <a:lstStyle/>
          <a:p>
            <a:fld id="{5A6126B2-7695-4C32-BEDB-B2CF89E94ACF}" type="slidenum">
              <a:rPr lang="en-CA" smtClean="0"/>
              <a:t>8</a:t>
            </a:fld>
            <a:endParaRPr lang="en-CA"/>
          </a:p>
        </p:txBody>
      </p:sp>
    </p:spTree>
    <p:extLst>
      <p:ext uri="{BB962C8B-B14F-4D97-AF65-F5344CB8AC3E}">
        <p14:creationId xmlns:p14="http://schemas.microsoft.com/office/powerpoint/2010/main" val="266701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We would like to highlight a few take-home messages that apply to operations.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First: There is a high probability that implementing RISQ in nutrition programs may reduce preventable deaths.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Second: Using RISQ may improve efficiency of care by identifying children who need hospital referral the most.</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Third: Operationally, implementing RISQ requires pulse oximeters, training and as seen in our trial having a small team of trainers on the ground for support helps with adherence.</a:t>
            </a:r>
          </a:p>
          <a:p>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Forth: RISQ It is applicable across the healthcare team and directly helps improve clinical assessments of nurses and empowers them with providing support for clinical decision making.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Last, The RISQ System was scientifically developed by clinicians and researchers with direct experience in medical humanitarian action. </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5A6126B2-7695-4C32-BEDB-B2CF89E94ACF}" type="slidenum">
              <a:rPr lang="en-CA" smtClean="0"/>
              <a:t>9</a:t>
            </a:fld>
            <a:endParaRPr lang="en-CA"/>
          </a:p>
        </p:txBody>
      </p:sp>
    </p:spTree>
    <p:extLst>
      <p:ext uri="{BB962C8B-B14F-4D97-AF65-F5344CB8AC3E}">
        <p14:creationId xmlns:p14="http://schemas.microsoft.com/office/powerpoint/2010/main" val="3368521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D69DB-1304-208D-A758-4AE3F74CA2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D6584E51-3145-227C-185C-F56EB992B5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AD55D934-7E08-7688-ECDF-6C60C60B715F}"/>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5" name="Footer Placeholder 4">
            <a:extLst>
              <a:ext uri="{FF2B5EF4-FFF2-40B4-BE49-F238E27FC236}">
                <a16:creationId xmlns:a16="http://schemas.microsoft.com/office/drawing/2014/main" id="{8F8140E2-D428-D221-71E7-0EC0F40AC82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D3CE5D9-1EE9-3B62-131C-C16120A116A9}"/>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3552388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FE56C-2F20-89BC-216F-1E5666A7D20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E4B7778F-E0C1-B59B-D476-A748233072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13C9478-732A-E69E-6339-7695B79D45B1}"/>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5" name="Footer Placeholder 4">
            <a:extLst>
              <a:ext uri="{FF2B5EF4-FFF2-40B4-BE49-F238E27FC236}">
                <a16:creationId xmlns:a16="http://schemas.microsoft.com/office/drawing/2014/main" id="{E264C46A-AE22-EE12-E30E-BF5526FD3C7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A1142C4-7D9E-E1C3-5CC4-0FDE0046A8E4}"/>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310586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C39E15-D1AD-44BD-3EAE-5FFDD406442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90B66744-0175-016D-CC7C-43DD42B01B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7588587-10E3-1813-7602-8E794FFC48C6}"/>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5" name="Footer Placeholder 4">
            <a:extLst>
              <a:ext uri="{FF2B5EF4-FFF2-40B4-BE49-F238E27FC236}">
                <a16:creationId xmlns:a16="http://schemas.microsoft.com/office/drawing/2014/main" id="{48C6A962-4ACF-68C3-407E-C2523C9C57A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07B5F59-01A9-FB0F-827C-B746BD04CBA9}"/>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136825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7C959-EEB7-6427-03D6-8212F5E9135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289C738-FCCE-B316-CFA4-DCBD95ABFB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13391747-8E8C-5B29-BBE2-640E09CF38A5}"/>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5" name="Footer Placeholder 4">
            <a:extLst>
              <a:ext uri="{FF2B5EF4-FFF2-40B4-BE49-F238E27FC236}">
                <a16:creationId xmlns:a16="http://schemas.microsoft.com/office/drawing/2014/main" id="{3D838D60-39EE-02A0-C532-A598FECC068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0630A9A-55DB-78B7-6F68-E9836CED2FC0}"/>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78839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17D82-1694-91F2-39CB-0F8D3FE1747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803EED16-6A09-A904-9F17-CBC44464B6A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91BFAC-5CE1-649E-58E2-D7FDB092F181}"/>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5" name="Footer Placeholder 4">
            <a:extLst>
              <a:ext uri="{FF2B5EF4-FFF2-40B4-BE49-F238E27FC236}">
                <a16:creationId xmlns:a16="http://schemas.microsoft.com/office/drawing/2014/main" id="{4B4457D2-D91A-C610-D30B-CDCFA007030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82D95DD-6C53-6AA4-353A-35A8C547D99B}"/>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2388861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D5AC-0998-3E22-90D0-3C8037B30E3E}"/>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A0FB1E0-68D5-22D4-A880-B6ED1C23E6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990096B5-C1F7-FEEC-FE18-509BB8F9A3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FD0E4A7-A9DE-2710-9BFA-E290A1EE0EF1}"/>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6" name="Footer Placeholder 5">
            <a:extLst>
              <a:ext uri="{FF2B5EF4-FFF2-40B4-BE49-F238E27FC236}">
                <a16:creationId xmlns:a16="http://schemas.microsoft.com/office/drawing/2014/main" id="{8195A3F4-B35F-1C01-825B-264845F6122B}"/>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566E828-9D90-1BDC-34AD-76C332451659}"/>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1813862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EAFCB-5F5A-610A-82FC-D612E0478E21}"/>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35F1E11E-1DE1-C0AB-DEC6-8BB94C4243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93AE77-8092-DC56-B33D-652F1D9C858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AA533766-A32A-2DB0-983F-831536EAC3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6D1F66-ADAD-0003-2974-936BD410D18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0822F170-2A54-7C45-42C2-44D3AF68219E}"/>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8" name="Footer Placeholder 7">
            <a:extLst>
              <a:ext uri="{FF2B5EF4-FFF2-40B4-BE49-F238E27FC236}">
                <a16:creationId xmlns:a16="http://schemas.microsoft.com/office/drawing/2014/main" id="{EFD21B29-AA27-BA99-2483-6577B9B85D80}"/>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43089459-8391-871C-C08C-5C5D4C665087}"/>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113704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60883-79CF-A9CD-A6AC-45F78385089B}"/>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FDD5002-C902-00AF-04C7-79AF3038279A}"/>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4" name="Footer Placeholder 3">
            <a:extLst>
              <a:ext uri="{FF2B5EF4-FFF2-40B4-BE49-F238E27FC236}">
                <a16:creationId xmlns:a16="http://schemas.microsoft.com/office/drawing/2014/main" id="{87E863D2-BAD2-902D-48AC-DDE5AB0A917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58FEDA9B-3460-8CBB-4113-6D326FF00864}"/>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422913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C39225-8136-EA00-C98C-6F2279E32D05}"/>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3" name="Footer Placeholder 2">
            <a:extLst>
              <a:ext uri="{FF2B5EF4-FFF2-40B4-BE49-F238E27FC236}">
                <a16:creationId xmlns:a16="http://schemas.microsoft.com/office/drawing/2014/main" id="{1FEECA90-81D2-2F1E-26E0-E95E702E8743}"/>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2F7B24BC-A442-79B9-952B-62301F9A6DAD}"/>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238737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24C9F-3A26-38FE-6FCE-CD952C3163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91E673FC-81BF-AC09-31D1-F18EBF5B10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F20C04B5-34D3-C75E-5695-B4A7AEA7A2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C078F3-7DCA-6407-A231-F1F18B15A8FD}"/>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6" name="Footer Placeholder 5">
            <a:extLst>
              <a:ext uri="{FF2B5EF4-FFF2-40B4-BE49-F238E27FC236}">
                <a16:creationId xmlns:a16="http://schemas.microsoft.com/office/drawing/2014/main" id="{7B2BF56D-330E-6B66-BA97-EED0D14B7DD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8369882A-5744-B03E-B3C9-013945E80595}"/>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3197028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3D9E-0C29-6B38-D92E-EDB6CA4772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B32BDD68-1584-A8B4-ABF1-C9ABA901C7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E154B4C0-FCDC-9EE3-B329-82BB0B925F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DF573D-512C-4CF2-FFC6-E205573E803A}"/>
              </a:ext>
            </a:extLst>
          </p:cNvPr>
          <p:cNvSpPr>
            <a:spLocks noGrp="1"/>
          </p:cNvSpPr>
          <p:nvPr>
            <p:ph type="dt" sz="half" idx="10"/>
          </p:nvPr>
        </p:nvSpPr>
        <p:spPr/>
        <p:txBody>
          <a:bodyPr/>
          <a:lstStyle/>
          <a:p>
            <a:fld id="{57093201-2D9E-4318-9913-FB6F7B02CA60}" type="datetimeFigureOut">
              <a:rPr lang="en-CA" smtClean="0"/>
              <a:t>2026-09-09</a:t>
            </a:fld>
            <a:endParaRPr lang="en-CA"/>
          </a:p>
        </p:txBody>
      </p:sp>
      <p:sp>
        <p:nvSpPr>
          <p:cNvPr id="6" name="Footer Placeholder 5">
            <a:extLst>
              <a:ext uri="{FF2B5EF4-FFF2-40B4-BE49-F238E27FC236}">
                <a16:creationId xmlns:a16="http://schemas.microsoft.com/office/drawing/2014/main" id="{2BE308C6-B9C6-F225-FAB1-1BC0897104B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5416715-D737-180B-544A-A49FC61F0D00}"/>
              </a:ext>
            </a:extLst>
          </p:cNvPr>
          <p:cNvSpPr>
            <a:spLocks noGrp="1"/>
          </p:cNvSpPr>
          <p:nvPr>
            <p:ph type="sldNum" sz="quarter" idx="12"/>
          </p:nvPr>
        </p:nvSpPr>
        <p:spPr/>
        <p:txBody>
          <a:bodyPr/>
          <a:lstStyle/>
          <a:p>
            <a:fld id="{CD31D643-1B13-4164-BB5D-DC161050CE6C}" type="slidenum">
              <a:rPr lang="en-CA" smtClean="0"/>
              <a:t>‹#›</a:t>
            </a:fld>
            <a:endParaRPr lang="en-CA"/>
          </a:p>
        </p:txBody>
      </p:sp>
    </p:spTree>
    <p:extLst>
      <p:ext uri="{BB962C8B-B14F-4D97-AF65-F5344CB8AC3E}">
        <p14:creationId xmlns:p14="http://schemas.microsoft.com/office/powerpoint/2010/main" val="2150346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D878F7-70F3-65B2-2D21-F28F7E2393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E48257E4-C2DC-1A5F-AD55-2F4846FDD4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E6E51CA-094E-C919-8C28-49C49F9420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093201-2D9E-4318-9913-FB6F7B02CA60}" type="datetimeFigureOut">
              <a:rPr lang="en-CA" smtClean="0"/>
              <a:t>2026-09-09</a:t>
            </a:fld>
            <a:endParaRPr lang="en-CA"/>
          </a:p>
        </p:txBody>
      </p:sp>
      <p:sp>
        <p:nvSpPr>
          <p:cNvPr id="5" name="Footer Placeholder 4">
            <a:extLst>
              <a:ext uri="{FF2B5EF4-FFF2-40B4-BE49-F238E27FC236}">
                <a16:creationId xmlns:a16="http://schemas.microsoft.com/office/drawing/2014/main" id="{40044993-4EF0-2CEA-5E1E-997AD45F1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CE362647-55F0-7000-DA5C-34A31EB15E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31D643-1B13-4164-BB5D-DC161050CE6C}" type="slidenum">
              <a:rPr lang="en-CA" smtClean="0"/>
              <a:t>‹#›</a:t>
            </a:fld>
            <a:endParaRPr lang="en-CA"/>
          </a:p>
        </p:txBody>
      </p:sp>
    </p:spTree>
    <p:extLst>
      <p:ext uri="{BB962C8B-B14F-4D97-AF65-F5344CB8AC3E}">
        <p14:creationId xmlns:p14="http://schemas.microsoft.com/office/powerpoint/2010/main" val="3241011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hyperlink" Target="mailto:dalenm2025@gmail.com" TargetMode="External"/><Relationship Id="rId7" Type="http://schemas.openxmlformats.org/officeDocument/2006/relationships/hyperlink" Target="https://alima.ngo/en/news/on-the-ground/risq-score-children-emergencies/"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customXml" Target="../ink/ink5.xml"/><Relationship Id="rId3" Type="http://schemas.openxmlformats.org/officeDocument/2006/relationships/image" Target="../media/image2.jpeg"/><Relationship Id="rId7" Type="http://schemas.openxmlformats.org/officeDocument/2006/relationships/customXml" Target="../ink/ink1.xml"/><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customXml" Target="../ink/ink4.xml"/><Relationship Id="rId5" Type="http://schemas.openxmlformats.org/officeDocument/2006/relationships/image" Target="../media/image11.png"/><Relationship Id="rId10" Type="http://schemas.openxmlformats.org/officeDocument/2006/relationships/customXml" Target="../ink/ink3.xml"/><Relationship Id="rId4" Type="http://schemas.openxmlformats.org/officeDocument/2006/relationships/image" Target="../media/image1.png"/><Relationship Id="rId9" Type="http://schemas.openxmlformats.org/officeDocument/2006/relationships/customXml" Target="../ink/ink2.xml"/><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5575300" y="318462"/>
            <a:ext cx="1041400" cy="12192000"/>
            <a:chOff x="0" y="0"/>
            <a:chExt cx="411417" cy="4816593"/>
          </a:xfrm>
        </p:grpSpPr>
        <p:sp>
          <p:nvSpPr>
            <p:cNvPr id="5" name="Freeform 5"/>
            <p:cNvSpPr/>
            <p:nvPr/>
          </p:nvSpPr>
          <p:spPr>
            <a:xfrm>
              <a:off x="0" y="0"/>
              <a:ext cx="411417" cy="4816592"/>
            </a:xfrm>
            <a:custGeom>
              <a:avLst/>
              <a:gdLst/>
              <a:ahLst/>
              <a:cxnLst/>
              <a:rect l="l" t="t" r="r" b="b"/>
              <a:pathLst>
                <a:path w="411417" h="4816592">
                  <a:moveTo>
                    <a:pt x="0" y="0"/>
                  </a:moveTo>
                  <a:lnTo>
                    <a:pt x="411417" y="0"/>
                  </a:lnTo>
                  <a:lnTo>
                    <a:pt x="411417" y="4816592"/>
                  </a:lnTo>
                  <a:lnTo>
                    <a:pt x="0" y="4816592"/>
                  </a:lnTo>
                  <a:close/>
                </a:path>
              </a:pathLst>
            </a:custGeom>
            <a:solidFill>
              <a:srgbClr val="FFFFFF"/>
            </a:solidFill>
          </p:spPr>
          <p:txBody>
            <a:bodyPr/>
            <a:lstStyle/>
            <a:p>
              <a:endParaRPr lang="en-CA" sz="1200"/>
            </a:p>
          </p:txBody>
        </p:sp>
        <p:sp>
          <p:nvSpPr>
            <p:cNvPr id="6" name="TextBox 6"/>
            <p:cNvSpPr txBox="1"/>
            <p:nvPr/>
          </p:nvSpPr>
          <p:spPr>
            <a:xfrm>
              <a:off x="0" y="171450"/>
              <a:ext cx="411417" cy="4645143"/>
            </a:xfrm>
            <a:prstGeom prst="rect">
              <a:avLst/>
            </a:prstGeom>
          </p:spPr>
          <p:txBody>
            <a:bodyPr lIns="33867" tIns="33867" rIns="33867" bIns="33867" rtlCol="0" anchor="ctr"/>
            <a:lstStyle/>
            <a:p>
              <a:pPr>
                <a:lnSpc>
                  <a:spcPts val="5666"/>
                </a:lnSpc>
                <a:spcBef>
                  <a:spcPct val="0"/>
                </a:spcBef>
              </a:pPr>
              <a:endParaRPr sz="1200"/>
            </a:p>
          </p:txBody>
        </p:sp>
      </p:grpSp>
      <p:grpSp>
        <p:nvGrpSpPr>
          <p:cNvPr id="7" name="Group 7"/>
          <p:cNvGrpSpPr/>
          <p:nvPr/>
        </p:nvGrpSpPr>
        <p:grpSpPr>
          <a:xfrm>
            <a:off x="10752668" y="5976707"/>
            <a:ext cx="1236132" cy="958455"/>
            <a:chOff x="0" y="0"/>
            <a:chExt cx="1463276" cy="1004833"/>
          </a:xfrm>
        </p:grpSpPr>
        <p:sp>
          <p:nvSpPr>
            <p:cNvPr id="8" name="Freeform 8"/>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CA" sz="1200"/>
            </a:p>
          </p:txBody>
        </p:sp>
      </p:grpSp>
      <p:sp>
        <p:nvSpPr>
          <p:cNvPr id="9" name="Freeform 9"/>
          <p:cNvSpPr/>
          <p:nvPr/>
        </p:nvSpPr>
        <p:spPr>
          <a:xfrm>
            <a:off x="24210" y="5976708"/>
            <a:ext cx="2625128" cy="937612"/>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en-CA" sz="1200"/>
          </a:p>
        </p:txBody>
      </p:sp>
      <p:sp>
        <p:nvSpPr>
          <p:cNvPr id="12" name="TextBox 12"/>
          <p:cNvSpPr txBox="1"/>
          <p:nvPr/>
        </p:nvSpPr>
        <p:spPr>
          <a:xfrm>
            <a:off x="433981" y="3603206"/>
            <a:ext cx="6381685" cy="2496774"/>
          </a:xfrm>
          <a:prstGeom prst="rect">
            <a:avLst/>
          </a:prstGeom>
        </p:spPr>
        <p:txBody>
          <a:bodyPr wrap="square" lIns="0" tIns="0" rIns="0" bIns="0" rtlCol="0" anchor="t">
            <a:spAutoFit/>
          </a:bodyPr>
          <a:lstStyle/>
          <a:p>
            <a:pPr>
              <a:lnSpc>
                <a:spcPts val="2765"/>
              </a:lnSpc>
            </a:pPr>
            <a:endParaRPr lang="en-US" sz="1600" b="1" dirty="0">
              <a:latin typeface="Calibri"/>
              <a:ea typeface="Calibri"/>
              <a:cs typeface="Calibri"/>
              <a:sym typeface="Touvlo"/>
            </a:endParaRPr>
          </a:p>
          <a:p>
            <a:pPr>
              <a:lnSpc>
                <a:spcPts val="2765"/>
              </a:lnSpc>
            </a:pPr>
            <a:r>
              <a:rPr lang="en-US" sz="1600" b="1" dirty="0">
                <a:latin typeface="Calibri"/>
                <a:ea typeface="Calibri"/>
                <a:cs typeface="Calibri"/>
                <a:sym typeface="Touvlo"/>
              </a:rPr>
              <a:t>Nancy M. Dale </a:t>
            </a:r>
          </a:p>
          <a:p>
            <a:pPr>
              <a:lnSpc>
                <a:spcPts val="2765"/>
              </a:lnSpc>
            </a:pPr>
            <a:r>
              <a:rPr lang="en-US" sz="1600" b="1" dirty="0">
                <a:latin typeface="Calibri"/>
                <a:ea typeface="Calibri"/>
                <a:cs typeface="Calibri"/>
                <a:sym typeface="Touvlo"/>
              </a:rPr>
              <a:t>Tampere University, Finland</a:t>
            </a:r>
            <a:endParaRPr lang="en-US" sz="1600" b="1" dirty="0">
              <a:latin typeface="Touvlo"/>
              <a:ea typeface="Touvlo"/>
              <a:cs typeface="Touvlo"/>
            </a:endParaRPr>
          </a:p>
          <a:p>
            <a:pPr>
              <a:lnSpc>
                <a:spcPts val="1831"/>
              </a:lnSpc>
            </a:pPr>
            <a:endParaRPr lang="en-US" sz="1300" b="1" dirty="0">
              <a:latin typeface="Calibri"/>
              <a:ea typeface="Calibri"/>
              <a:cs typeface="Calibri"/>
              <a:sym typeface="Touvlo"/>
            </a:endParaRPr>
          </a:p>
          <a:p>
            <a:pPr>
              <a:lnSpc>
                <a:spcPts val="1831"/>
              </a:lnSpc>
            </a:pPr>
            <a:r>
              <a:rPr lang="en-US" sz="1300" dirty="0">
                <a:latin typeface="Calibri"/>
                <a:ea typeface="Calibri"/>
                <a:cs typeface="Calibri"/>
                <a:sym typeface="Touvlo"/>
              </a:rPr>
              <a:t>Conflict of interest: the author has declared no conflict of interest</a:t>
            </a:r>
            <a:endParaRPr lang="en-US" sz="1300" dirty="0">
              <a:latin typeface="Calibri"/>
              <a:ea typeface="Calibri"/>
              <a:cs typeface="Calibri"/>
            </a:endParaRPr>
          </a:p>
          <a:p>
            <a:pPr lvl="0" defTabSz="740664">
              <a:lnSpc>
                <a:spcPct val="90000"/>
              </a:lnSpc>
              <a:spcBef>
                <a:spcPts val="486"/>
              </a:spcBef>
              <a:spcAft>
                <a:spcPts val="486"/>
              </a:spcAft>
              <a:defRPr/>
            </a:pPr>
            <a:endParaRPr lang="en-US" sz="1400" b="1" dirty="0">
              <a:solidFill>
                <a:prstClr val="black"/>
              </a:solidFill>
              <a:cs typeface="Calibri" panose="020F0502020204030204" pitchFamily="34" charset="0"/>
            </a:endParaRPr>
          </a:p>
          <a:p>
            <a:pPr lvl="0" defTabSz="740664">
              <a:lnSpc>
                <a:spcPct val="90000"/>
              </a:lnSpc>
              <a:spcBef>
                <a:spcPts val="486"/>
              </a:spcBef>
              <a:spcAft>
                <a:spcPts val="486"/>
              </a:spcAft>
              <a:defRPr/>
            </a:pPr>
            <a:r>
              <a:rPr lang="en-US" sz="1400" b="1" dirty="0">
                <a:solidFill>
                  <a:prstClr val="black"/>
                </a:solidFill>
                <a:cs typeface="Calibri" panose="020F0502020204030204" pitchFamily="34" charset="0"/>
              </a:rPr>
              <a:t>Principal Investigators: </a:t>
            </a:r>
            <a:r>
              <a:rPr lang="en-US" sz="1400" dirty="0">
                <a:solidFill>
                  <a:prstClr val="black"/>
                </a:solidFill>
                <a:cs typeface="Calibri" panose="020F0502020204030204" pitchFamily="34" charset="0"/>
              </a:rPr>
              <a:t>Dr. Christopher Parshuram and Dr Youssouf </a:t>
            </a:r>
            <a:r>
              <a:rPr lang="en-US" sz="1400" dirty="0" err="1">
                <a:solidFill>
                  <a:prstClr val="black"/>
                </a:solidFill>
                <a:cs typeface="Calibri" panose="020F0502020204030204" pitchFamily="34" charset="0"/>
              </a:rPr>
              <a:t>Djidita</a:t>
            </a:r>
            <a:r>
              <a:rPr lang="en-US" sz="1400" dirty="0">
                <a:solidFill>
                  <a:prstClr val="black"/>
                </a:solidFill>
                <a:cs typeface="Calibri" panose="020F0502020204030204" pitchFamily="34" charset="0"/>
              </a:rPr>
              <a:t> </a:t>
            </a:r>
            <a:r>
              <a:rPr lang="en-US" sz="1400" dirty="0" err="1">
                <a:solidFill>
                  <a:prstClr val="black"/>
                </a:solidFill>
                <a:cs typeface="Calibri" panose="020F0502020204030204" pitchFamily="34" charset="0"/>
              </a:rPr>
              <a:t>Hagre</a:t>
            </a:r>
            <a:r>
              <a:rPr lang="en-US" sz="1400" dirty="0">
                <a:solidFill>
                  <a:prstClr val="black"/>
                </a:solidFill>
                <a:cs typeface="Calibri" panose="020F0502020204030204" pitchFamily="34" charset="0"/>
              </a:rPr>
              <a:t> </a:t>
            </a:r>
          </a:p>
          <a:p>
            <a:pPr>
              <a:lnSpc>
                <a:spcPts val="2765"/>
              </a:lnSpc>
            </a:pPr>
            <a:endParaRPr lang="en-US" sz="1308" dirty="0">
              <a:solidFill>
                <a:srgbClr val="F5F5F5"/>
              </a:solidFill>
              <a:latin typeface="Touvlo"/>
              <a:ea typeface="Touvlo"/>
              <a:cs typeface="Touvlo"/>
              <a:sym typeface="Touvlo"/>
            </a:endParaRPr>
          </a:p>
        </p:txBody>
      </p:sp>
      <p:pic>
        <p:nvPicPr>
          <p:cNvPr id="15" name="Google Shape;247;p1">
            <a:extLst>
              <a:ext uri="{FF2B5EF4-FFF2-40B4-BE49-F238E27FC236}">
                <a16:creationId xmlns:a16="http://schemas.microsoft.com/office/drawing/2014/main" id="{BEE758A8-9CAA-32B0-EDDF-3387B12F7B6F}"/>
              </a:ext>
            </a:extLst>
          </p:cNvPr>
          <p:cNvPicPr preferRelativeResize="0"/>
          <p:nvPr/>
        </p:nvPicPr>
        <p:blipFill rotWithShape="1">
          <a:blip r:embed="rId5">
            <a:alphaModFix/>
          </a:blip>
          <a:srcRect/>
          <a:stretch/>
        </p:blipFill>
        <p:spPr>
          <a:xfrm>
            <a:off x="9133541" y="4075452"/>
            <a:ext cx="1271104" cy="1114134"/>
          </a:xfrm>
          <a:prstGeom prst="rect">
            <a:avLst/>
          </a:prstGeom>
          <a:noFill/>
          <a:ln>
            <a:noFill/>
          </a:ln>
        </p:spPr>
      </p:pic>
      <p:pic>
        <p:nvPicPr>
          <p:cNvPr id="16" name="Google Shape;246;p1">
            <a:extLst>
              <a:ext uri="{FF2B5EF4-FFF2-40B4-BE49-F238E27FC236}">
                <a16:creationId xmlns:a16="http://schemas.microsoft.com/office/drawing/2014/main" id="{AEA20EE1-01EE-19D2-1F13-D21C6A9067AF}"/>
              </a:ext>
            </a:extLst>
          </p:cNvPr>
          <p:cNvPicPr preferRelativeResize="0"/>
          <p:nvPr/>
        </p:nvPicPr>
        <p:blipFill rotWithShape="1">
          <a:blip r:embed="rId6">
            <a:alphaModFix/>
          </a:blip>
          <a:srcRect/>
          <a:stretch/>
        </p:blipFill>
        <p:spPr>
          <a:xfrm>
            <a:off x="10752668" y="4134181"/>
            <a:ext cx="764509" cy="996675"/>
          </a:xfrm>
          <a:prstGeom prst="rect">
            <a:avLst/>
          </a:prstGeom>
          <a:noFill/>
          <a:ln>
            <a:noFill/>
          </a:ln>
        </p:spPr>
      </p:pic>
      <p:pic>
        <p:nvPicPr>
          <p:cNvPr id="17" name="Google Shape;248;p1">
            <a:extLst>
              <a:ext uri="{FF2B5EF4-FFF2-40B4-BE49-F238E27FC236}">
                <a16:creationId xmlns:a16="http://schemas.microsoft.com/office/drawing/2014/main" id="{08C8C5B9-715C-C68A-CB8B-9A8662DE7238}"/>
              </a:ext>
            </a:extLst>
          </p:cNvPr>
          <p:cNvPicPr preferRelativeResize="0"/>
          <p:nvPr/>
        </p:nvPicPr>
        <p:blipFill rotWithShape="1">
          <a:blip r:embed="rId7">
            <a:alphaModFix/>
          </a:blip>
          <a:srcRect/>
          <a:stretch/>
        </p:blipFill>
        <p:spPr>
          <a:xfrm>
            <a:off x="9133541" y="5479776"/>
            <a:ext cx="1416893" cy="472766"/>
          </a:xfrm>
          <a:prstGeom prst="rect">
            <a:avLst/>
          </a:prstGeom>
          <a:noFill/>
          <a:ln>
            <a:noFill/>
          </a:ln>
        </p:spPr>
      </p:pic>
      <p:pic>
        <p:nvPicPr>
          <p:cNvPr id="3" name="Picture 2" descr="CRISMON&#10;&#10;AI-generated content may be incorrect.">
            <a:extLst>
              <a:ext uri="{FF2B5EF4-FFF2-40B4-BE49-F238E27FC236}">
                <a16:creationId xmlns:a16="http://schemas.microsoft.com/office/drawing/2014/main" id="{CF2C0982-7C09-8C3B-68C9-7BD894F6307E}"/>
              </a:ext>
            </a:extLst>
          </p:cNvPr>
          <p:cNvPicPr>
            <a:picLocks noChangeAspect="1"/>
          </p:cNvPicPr>
          <p:nvPr/>
        </p:nvPicPr>
        <p:blipFill>
          <a:blip r:embed="rId8"/>
          <a:stretch>
            <a:fillRect/>
          </a:stretch>
        </p:blipFill>
        <p:spPr>
          <a:xfrm>
            <a:off x="3540599" y="727265"/>
            <a:ext cx="4676820" cy="849518"/>
          </a:xfrm>
          <a:prstGeom prst="rect">
            <a:avLst/>
          </a:prstGeom>
        </p:spPr>
      </p:pic>
      <p:sp>
        <p:nvSpPr>
          <p:cNvPr id="13" name="TextBox 12">
            <a:extLst>
              <a:ext uri="{FF2B5EF4-FFF2-40B4-BE49-F238E27FC236}">
                <a16:creationId xmlns:a16="http://schemas.microsoft.com/office/drawing/2014/main" id="{827F6037-079A-304C-F27A-57695A58BB1B}"/>
              </a:ext>
            </a:extLst>
          </p:cNvPr>
          <p:cNvSpPr txBox="1"/>
          <p:nvPr/>
        </p:nvSpPr>
        <p:spPr>
          <a:xfrm>
            <a:off x="399977" y="1668414"/>
            <a:ext cx="11392046" cy="2887201"/>
          </a:xfrm>
          <a:prstGeom prst="rect">
            <a:avLst/>
          </a:prstGeom>
          <a:noFill/>
        </p:spPr>
        <p:txBody>
          <a:bodyPr wrap="square" lIns="91440" tIns="45720" rIns="91440" bIns="45720" anchor="t">
            <a:spAutoFit/>
          </a:bodyPr>
          <a:lstStyle/>
          <a:p>
            <a:pPr algn="ctr">
              <a:lnSpc>
                <a:spcPct val="150000"/>
              </a:lnSpc>
              <a:buNone/>
            </a:pPr>
            <a:endParaRPr lang="en-CA" sz="2000" b="1"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algn="ctr">
              <a:lnSpc>
                <a:spcPct val="150000"/>
              </a:lnSpc>
              <a:buNone/>
            </a:pPr>
            <a:r>
              <a:rPr lang="en-CA" sz="2100" b="1" dirty="0">
                <a:solidFill>
                  <a:srgbClr val="000000"/>
                </a:solidFill>
                <a:effectLst/>
                <a:latin typeface="Aptos" panose="020B0004020202020204" pitchFamily="34" charset="0"/>
                <a:ea typeface="Aptos" panose="020B0004020202020204" pitchFamily="34" charset="0"/>
                <a:cs typeface="Aptos" panose="020B0004020202020204" pitchFamily="34" charset="0"/>
              </a:rPr>
              <a:t>E</a:t>
            </a:r>
            <a:r>
              <a:rPr lang="en-US" sz="2100" b="1" dirty="0">
                <a:solidFill>
                  <a:srgbClr val="000000"/>
                </a:solidFill>
                <a:effectLst/>
                <a:latin typeface="Aptos" panose="020B0004020202020204" pitchFamily="34" charset="0"/>
                <a:ea typeface="Aptos" panose="020B0004020202020204" pitchFamily="34" charset="0"/>
                <a:cs typeface="Aptos" panose="020B0004020202020204" pitchFamily="34" charset="0"/>
              </a:rPr>
              <a:t>valuating the effect of implementing the Responses to Illness Severity Quantification (RISQ) System on mortality </a:t>
            </a:r>
            <a:r>
              <a:rPr lang="en-CA" sz="2100" b="1" dirty="0">
                <a:solidFill>
                  <a:srgbClr val="242424"/>
                </a:solidFill>
                <a:effectLst/>
                <a:latin typeface="Aptos" panose="020B0004020202020204" pitchFamily="34" charset="0"/>
                <a:ea typeface="Aptos" panose="020B0004020202020204" pitchFamily="34" charset="0"/>
                <a:cs typeface="Aptos" panose="020B0004020202020204" pitchFamily="34" charset="0"/>
              </a:rPr>
              <a:t>in acutely malnourished children treated in Chad: </a:t>
            </a:r>
          </a:p>
          <a:p>
            <a:pPr algn="ctr">
              <a:lnSpc>
                <a:spcPct val="150000"/>
              </a:lnSpc>
              <a:buNone/>
            </a:pPr>
            <a:r>
              <a:rPr lang="en-CA" sz="2100" b="1">
                <a:solidFill>
                  <a:srgbClr val="242424"/>
                </a:solidFill>
                <a:effectLst/>
                <a:latin typeface="Aptos"/>
                <a:ea typeface="Aptos" panose="020B0004020202020204" pitchFamily="34" charset="0"/>
                <a:cs typeface="Aptos" panose="020B0004020202020204" pitchFamily="34" charset="0"/>
              </a:rPr>
              <a:t>the CRIMSON cluster </a:t>
            </a:r>
            <a:r>
              <a:rPr lang="en-CA" sz="2100" b="1">
                <a:solidFill>
                  <a:srgbClr val="242424"/>
                </a:solidFill>
                <a:latin typeface="Aptos"/>
                <a:ea typeface="Aptos" panose="020B0004020202020204" pitchFamily="34" charset="0"/>
                <a:cs typeface="Aptos" panose="020B0004020202020204" pitchFamily="34" charset="0"/>
              </a:rPr>
              <a:t>randomised</a:t>
            </a:r>
            <a:r>
              <a:rPr lang="en-CA" sz="2100" b="1">
                <a:solidFill>
                  <a:srgbClr val="242424"/>
                </a:solidFill>
                <a:effectLst/>
                <a:latin typeface="Aptos"/>
                <a:ea typeface="Aptos" panose="020B0004020202020204" pitchFamily="34" charset="0"/>
                <a:cs typeface="Aptos" panose="020B0004020202020204" pitchFamily="34" charset="0"/>
              </a:rPr>
              <a:t> trial</a:t>
            </a:r>
            <a:endParaRPr lang="en-CA" sz="2100">
              <a:effectLst/>
              <a:latin typeface="Aptos"/>
              <a:ea typeface="Aptos" panose="020B0004020202020204" pitchFamily="34" charset="0"/>
              <a:cs typeface="Aptos" panose="020B0004020202020204" pitchFamily="34" charset="0"/>
            </a:endParaRPr>
          </a:p>
          <a:p>
            <a:pPr>
              <a:lnSpc>
                <a:spcPct val="150000"/>
              </a:lnSpc>
              <a:buNone/>
            </a:pPr>
            <a:endParaRPr lang="en-CA" sz="2000" dirty="0">
              <a:effectLst/>
              <a:latin typeface="Aptos" panose="020B0004020202020204" pitchFamily="34" charset="0"/>
              <a:ea typeface="Aptos" panose="020B0004020202020204" pitchFamily="34" charset="0"/>
              <a:cs typeface="Aptos" panose="020B0004020202020204" pitchFamily="34" charset="0"/>
            </a:endParaRPr>
          </a:p>
          <a:p>
            <a:pPr>
              <a:lnSpc>
                <a:spcPct val="150000"/>
              </a:lnSpc>
              <a:buNone/>
            </a:pPr>
            <a:endParaRPr lang="en-CA" sz="2000" dirty="0">
              <a:effectLst/>
              <a:latin typeface="Aptos" panose="020B0004020202020204" pitchFamily="34" charset="0"/>
              <a:ea typeface="Aptos" panose="020B0004020202020204" pitchFamily="34" charset="0"/>
              <a:cs typeface="Aptos" panose="020B0004020202020204" pitchFamily="34" charset="0"/>
            </a:endParaRPr>
          </a:p>
        </p:txBody>
      </p:sp>
      <p:pic>
        <p:nvPicPr>
          <p:cNvPr id="18" name="Picture 17">
            <a:extLst>
              <a:ext uri="{FF2B5EF4-FFF2-40B4-BE49-F238E27FC236}">
                <a16:creationId xmlns:a16="http://schemas.microsoft.com/office/drawing/2014/main" id="{59D0D9DD-043A-07F1-044F-B9F318EEB720}"/>
              </a:ext>
            </a:extLst>
          </p:cNvPr>
          <p:cNvPicPr>
            <a:picLocks noChangeAspect="1"/>
          </p:cNvPicPr>
          <p:nvPr/>
        </p:nvPicPr>
        <p:blipFill>
          <a:blip r:embed="rId9"/>
          <a:stretch>
            <a:fillRect/>
          </a:stretch>
        </p:blipFill>
        <p:spPr>
          <a:xfrm>
            <a:off x="10556719" y="5433728"/>
            <a:ext cx="1442270" cy="5337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A3C93-B52C-EB29-41F3-F738CE208723}"/>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36785662-8983-4836-5C06-7521FF1823D1}"/>
              </a:ext>
            </a:extLst>
          </p:cNvPr>
          <p:cNvGrpSpPr/>
          <p:nvPr/>
        </p:nvGrpSpPr>
        <p:grpSpPr>
          <a:xfrm rot="-5400000">
            <a:off x="-3343165" y="3343166"/>
            <a:ext cx="6858000" cy="171670"/>
            <a:chOff x="0" y="0"/>
            <a:chExt cx="2709333" cy="67820"/>
          </a:xfrm>
        </p:grpSpPr>
        <p:sp>
          <p:nvSpPr>
            <p:cNvPr id="5" name="Freeform 5">
              <a:extLst>
                <a:ext uri="{FF2B5EF4-FFF2-40B4-BE49-F238E27FC236}">
                  <a16:creationId xmlns:a16="http://schemas.microsoft.com/office/drawing/2014/main" id="{91A27C62-6E00-69BD-5AD5-DF4F98F6598B}"/>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a:extLst>
                <a:ext uri="{FF2B5EF4-FFF2-40B4-BE49-F238E27FC236}">
                  <a16:creationId xmlns:a16="http://schemas.microsoft.com/office/drawing/2014/main" id="{3ED47434-9B8D-DC04-8DD2-121CE68637A9}"/>
                </a:ext>
              </a:extLst>
            </p:cNvPr>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a:extLst>
              <a:ext uri="{FF2B5EF4-FFF2-40B4-BE49-F238E27FC236}">
                <a16:creationId xmlns:a16="http://schemas.microsoft.com/office/drawing/2014/main" id="{1ADF519F-3FA8-D290-0A1C-1206425761E1}"/>
              </a:ext>
            </a:extLst>
          </p:cNvPr>
          <p:cNvSpPr txBox="1"/>
          <p:nvPr/>
        </p:nvSpPr>
        <p:spPr>
          <a:xfrm>
            <a:off x="444500" y="558800"/>
            <a:ext cx="4591050" cy="738985"/>
          </a:xfrm>
          <a:prstGeom prst="rect">
            <a:avLst/>
          </a:prstGeom>
        </p:spPr>
        <p:txBody>
          <a:bodyPr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What’s next?</a:t>
            </a:r>
          </a:p>
        </p:txBody>
      </p:sp>
      <p:grpSp>
        <p:nvGrpSpPr>
          <p:cNvPr id="8" name="Group 8">
            <a:extLst>
              <a:ext uri="{FF2B5EF4-FFF2-40B4-BE49-F238E27FC236}">
                <a16:creationId xmlns:a16="http://schemas.microsoft.com/office/drawing/2014/main" id="{F959ED42-9FA0-C821-7E24-C63C74E0D881}"/>
              </a:ext>
            </a:extLst>
          </p:cNvPr>
          <p:cNvGrpSpPr/>
          <p:nvPr/>
        </p:nvGrpSpPr>
        <p:grpSpPr>
          <a:xfrm>
            <a:off x="917099" y="4961163"/>
            <a:ext cx="5345452" cy="763156"/>
            <a:chOff x="942182" y="5411250"/>
            <a:chExt cx="10690903" cy="1526314"/>
          </a:xfrm>
        </p:grpSpPr>
        <p:sp>
          <p:nvSpPr>
            <p:cNvPr id="9" name="TextBox 9">
              <a:extLst>
                <a:ext uri="{FF2B5EF4-FFF2-40B4-BE49-F238E27FC236}">
                  <a16:creationId xmlns:a16="http://schemas.microsoft.com/office/drawing/2014/main" id="{E2F1B1D4-5BC3-30D0-BA95-EDEE2541A3E4}"/>
                </a:ext>
              </a:extLst>
            </p:cNvPr>
            <p:cNvSpPr txBox="1"/>
            <p:nvPr/>
          </p:nvSpPr>
          <p:spPr>
            <a:xfrm>
              <a:off x="942182" y="5411250"/>
              <a:ext cx="10550733" cy="643897"/>
            </a:xfrm>
            <a:prstGeom prst="rect">
              <a:avLst/>
            </a:prstGeom>
          </p:spPr>
          <p:txBody>
            <a:bodyPr lIns="0" tIns="0" rIns="0" bIns="0" rtlCol="0" anchor="t">
              <a:spAutoFit/>
            </a:bodyPr>
            <a:lstStyle/>
            <a:p>
              <a:pPr>
                <a:lnSpc>
                  <a:spcPts val="2800"/>
                </a:lnSpc>
              </a:pPr>
              <a:r>
                <a:rPr lang="en-US" sz="2000" b="1" dirty="0">
                  <a:solidFill>
                    <a:srgbClr val="F10808"/>
                  </a:solidFill>
                  <a:latin typeface="Proxima Nova Condensed Bold"/>
                  <a:ea typeface="Proxima Nova Condensed Bold"/>
                  <a:cs typeface="Proxima Nova Condensed Bold"/>
                  <a:sym typeface="Proxima Nova Condensed Bold"/>
                </a:rPr>
                <a:t> </a:t>
              </a:r>
            </a:p>
          </p:txBody>
        </p:sp>
        <p:sp>
          <p:nvSpPr>
            <p:cNvPr id="10" name="TextBox 10">
              <a:extLst>
                <a:ext uri="{FF2B5EF4-FFF2-40B4-BE49-F238E27FC236}">
                  <a16:creationId xmlns:a16="http://schemas.microsoft.com/office/drawing/2014/main" id="{1CACD47A-D31D-8E48-718B-6AA4B8822A22}"/>
                </a:ext>
              </a:extLst>
            </p:cNvPr>
            <p:cNvSpPr txBox="1"/>
            <p:nvPr/>
          </p:nvSpPr>
          <p:spPr>
            <a:xfrm>
              <a:off x="1082352" y="6360740"/>
              <a:ext cx="10550733" cy="576824"/>
            </a:xfrm>
            <a:prstGeom prst="rect">
              <a:avLst/>
            </a:prstGeom>
          </p:spPr>
          <p:txBody>
            <a:bodyPr lIns="0" tIns="0" rIns="0" bIns="0" rtlCol="0" anchor="t">
              <a:spAutoFit/>
            </a:bodyPr>
            <a:lstStyle/>
            <a:p>
              <a:pPr>
                <a:lnSpc>
                  <a:spcPts val="2426"/>
                </a:lnSpc>
                <a:spcBef>
                  <a:spcPct val="0"/>
                </a:spcBef>
              </a:pPr>
              <a:endParaRPr lang="en-US" sz="1700" dirty="0">
                <a:solidFill>
                  <a:srgbClr val="000000"/>
                </a:solidFill>
                <a:latin typeface="Calibri"/>
                <a:ea typeface="Calibri"/>
                <a:cs typeface="Calibri"/>
              </a:endParaRPr>
            </a:p>
          </p:txBody>
        </p:sp>
      </p:grpSp>
      <p:grpSp>
        <p:nvGrpSpPr>
          <p:cNvPr id="11" name="Group 11">
            <a:extLst>
              <a:ext uri="{FF2B5EF4-FFF2-40B4-BE49-F238E27FC236}">
                <a16:creationId xmlns:a16="http://schemas.microsoft.com/office/drawing/2014/main" id="{27BB1954-4DF4-63B7-EA81-B9DF0D9DA371}"/>
              </a:ext>
            </a:extLst>
          </p:cNvPr>
          <p:cNvGrpSpPr/>
          <p:nvPr/>
        </p:nvGrpSpPr>
        <p:grpSpPr>
          <a:xfrm rot="5400000">
            <a:off x="5701672" y="367671"/>
            <a:ext cx="788657" cy="12192000"/>
            <a:chOff x="0" y="0"/>
            <a:chExt cx="311568" cy="4816593"/>
          </a:xfrm>
        </p:grpSpPr>
        <p:sp>
          <p:nvSpPr>
            <p:cNvPr id="12" name="Freeform 12">
              <a:extLst>
                <a:ext uri="{FF2B5EF4-FFF2-40B4-BE49-F238E27FC236}">
                  <a16:creationId xmlns:a16="http://schemas.microsoft.com/office/drawing/2014/main" id="{A54C94BF-15C1-9DA9-EE6B-4DACD82A67DD}"/>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a:extLst>
                <a:ext uri="{FF2B5EF4-FFF2-40B4-BE49-F238E27FC236}">
                  <a16:creationId xmlns:a16="http://schemas.microsoft.com/office/drawing/2014/main" id="{2556ADDC-83BF-4D8D-447E-DF8783EAC1A5}"/>
                </a:ext>
              </a:extLst>
            </p:cNvPr>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a:extLst>
              <a:ext uri="{FF2B5EF4-FFF2-40B4-BE49-F238E27FC236}">
                <a16:creationId xmlns:a16="http://schemas.microsoft.com/office/drawing/2014/main" id="{74B20154-511F-6FF9-94CD-0746DAE31AC6}"/>
              </a:ext>
            </a:extLst>
          </p:cNvPr>
          <p:cNvSpPr/>
          <p:nvPr/>
        </p:nvSpPr>
        <p:spPr>
          <a:xfrm>
            <a:off x="-359" y="6117336"/>
            <a:ext cx="1834917" cy="6858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a:extLst>
              <a:ext uri="{FF2B5EF4-FFF2-40B4-BE49-F238E27FC236}">
                <a16:creationId xmlns:a16="http://schemas.microsoft.com/office/drawing/2014/main" id="{0CC0E621-6FC3-D9B4-B45C-2159FBD88FBC}"/>
              </a:ext>
            </a:extLst>
          </p:cNvPr>
          <p:cNvGrpSpPr/>
          <p:nvPr/>
        </p:nvGrpSpPr>
        <p:grpSpPr>
          <a:xfrm>
            <a:off x="11043528" y="6069343"/>
            <a:ext cx="1148473" cy="788657"/>
            <a:chOff x="0" y="0"/>
            <a:chExt cx="1463276" cy="1004833"/>
          </a:xfrm>
        </p:grpSpPr>
        <p:sp>
          <p:nvSpPr>
            <p:cNvPr id="16" name="Freeform 16">
              <a:extLst>
                <a:ext uri="{FF2B5EF4-FFF2-40B4-BE49-F238E27FC236}">
                  <a16:creationId xmlns:a16="http://schemas.microsoft.com/office/drawing/2014/main" id="{9F039E8E-0A32-5779-DA1D-14FFE7545BDB}"/>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8" name="CasellaDiTesto 17">
            <a:extLst>
              <a:ext uri="{FF2B5EF4-FFF2-40B4-BE49-F238E27FC236}">
                <a16:creationId xmlns:a16="http://schemas.microsoft.com/office/drawing/2014/main" id="{BBCFAA6D-F1C3-80B4-8083-55D605E954EB}"/>
              </a:ext>
            </a:extLst>
          </p:cNvPr>
          <p:cNvSpPr txBox="1"/>
          <p:nvPr/>
        </p:nvSpPr>
        <p:spPr>
          <a:xfrm>
            <a:off x="7799916" y="1939997"/>
            <a:ext cx="2841101" cy="96423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it-IT" sz="2933" dirty="0">
                <a:ea typeface="Calibri"/>
                <a:cs typeface="Calibri"/>
              </a:rPr>
              <a:t>USE IMAGE HERE</a:t>
            </a:r>
          </a:p>
        </p:txBody>
      </p:sp>
      <p:pic>
        <p:nvPicPr>
          <p:cNvPr id="21" name="Picture 20" descr="The image shows a group of people, possibly refugees, gathered in a simple, rustic shelter with colorful, patterned blankets and clothing.&#10;&#10;AI-generated content may be incorrect.">
            <a:extLst>
              <a:ext uri="{FF2B5EF4-FFF2-40B4-BE49-F238E27FC236}">
                <a16:creationId xmlns:a16="http://schemas.microsoft.com/office/drawing/2014/main" id="{B5324942-46A0-B99D-73EB-D9C44BAA3562}"/>
              </a:ext>
            </a:extLst>
          </p:cNvPr>
          <p:cNvPicPr>
            <a:picLocks noChangeAspect="1"/>
          </p:cNvPicPr>
          <p:nvPr/>
        </p:nvPicPr>
        <p:blipFill>
          <a:blip r:embed="rId5"/>
          <a:stretch>
            <a:fillRect/>
          </a:stretch>
        </p:blipFill>
        <p:spPr>
          <a:xfrm>
            <a:off x="6941520" y="928292"/>
            <a:ext cx="4853145" cy="4934028"/>
          </a:xfrm>
          <a:prstGeom prst="rect">
            <a:avLst/>
          </a:prstGeom>
        </p:spPr>
      </p:pic>
      <p:sp>
        <p:nvSpPr>
          <p:cNvPr id="3" name="TextBox 2">
            <a:extLst>
              <a:ext uri="{FF2B5EF4-FFF2-40B4-BE49-F238E27FC236}">
                <a16:creationId xmlns:a16="http://schemas.microsoft.com/office/drawing/2014/main" id="{D85C1B02-AA0B-69B4-CFE5-E6CA9E94CB8F}"/>
              </a:ext>
            </a:extLst>
          </p:cNvPr>
          <p:cNvSpPr txBox="1"/>
          <p:nvPr/>
        </p:nvSpPr>
        <p:spPr>
          <a:xfrm>
            <a:off x="216664" y="1758548"/>
            <a:ext cx="6940666" cy="2129878"/>
          </a:xfrm>
          <a:prstGeom prst="rect">
            <a:avLst/>
          </a:prstGeom>
          <a:noFill/>
        </p:spPr>
        <p:txBody>
          <a:bodyPr wrap="square">
            <a:spAutoFit/>
          </a:bodyPr>
          <a:lstStyle/>
          <a:p>
            <a:pPr marL="285750" indent="-285750">
              <a:lnSpc>
                <a:spcPct val="150000"/>
              </a:lnSpc>
              <a:buFont typeface="Arial" panose="020B0604020202020204" pitchFamily="34" charset="0"/>
              <a:buChar char="•"/>
            </a:pPr>
            <a:r>
              <a:rPr lang="it-IT" sz="1800" dirty="0">
                <a:ea typeface="Calibri"/>
                <a:cs typeface="Calibri"/>
              </a:rPr>
              <a:t>Expanding implementation</a:t>
            </a:r>
          </a:p>
          <a:p>
            <a:pPr marL="285750" indent="-285750">
              <a:lnSpc>
                <a:spcPct val="150000"/>
              </a:lnSpc>
              <a:buFont typeface="Arial" panose="020B0604020202020204" pitchFamily="34" charset="0"/>
              <a:buChar char="•"/>
            </a:pPr>
            <a:endParaRPr lang="it-IT" sz="1800" dirty="0">
              <a:ea typeface="Calibri"/>
              <a:cs typeface="Calibri"/>
            </a:endParaRPr>
          </a:p>
          <a:p>
            <a:pPr marL="285750" indent="-285750">
              <a:lnSpc>
                <a:spcPct val="150000"/>
              </a:lnSpc>
              <a:buFont typeface="Arial" panose="020B0604020202020204" pitchFamily="34" charset="0"/>
              <a:buChar char="•"/>
            </a:pPr>
            <a:r>
              <a:rPr lang="it-IT" sz="1800" dirty="0">
                <a:ea typeface="Calibri"/>
                <a:cs typeface="Calibri"/>
              </a:rPr>
              <a:t>Exploring automated versions</a:t>
            </a:r>
          </a:p>
          <a:p>
            <a:pPr>
              <a:lnSpc>
                <a:spcPct val="150000"/>
              </a:lnSpc>
            </a:pPr>
            <a:endParaRPr lang="it-IT" sz="1800" dirty="0">
              <a:ea typeface="Calibri"/>
              <a:cs typeface="Calibri"/>
            </a:endParaRPr>
          </a:p>
          <a:p>
            <a:pPr marL="285750" indent="-285750">
              <a:lnSpc>
                <a:spcPct val="150000"/>
              </a:lnSpc>
              <a:buFont typeface="Arial" panose="020B0604020202020204" pitchFamily="34" charset="0"/>
              <a:buChar char="•"/>
            </a:pPr>
            <a:r>
              <a:rPr lang="it-IT" sz="1800" dirty="0">
                <a:ea typeface="Calibri"/>
                <a:cs typeface="Calibri"/>
              </a:rPr>
              <a:t>Further evaluation</a:t>
            </a:r>
            <a:r>
              <a:rPr lang="en-US" sz="1800" b="1" dirty="0"/>
              <a:t> </a:t>
            </a:r>
            <a:r>
              <a:rPr lang="it-IT" sz="1800" dirty="0">
                <a:ea typeface="Calibri"/>
                <a:cs typeface="Calibri"/>
              </a:rPr>
              <a:t>in inpatient care/other contexts/populations</a:t>
            </a:r>
          </a:p>
        </p:txBody>
      </p:sp>
    </p:spTree>
    <p:extLst>
      <p:ext uri="{BB962C8B-B14F-4D97-AF65-F5344CB8AC3E}">
        <p14:creationId xmlns:p14="http://schemas.microsoft.com/office/powerpoint/2010/main" val="3970249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58160-CB20-5BE0-20FD-210F9B6A788A}"/>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92937003-85EF-E3C4-1BBC-7239F40301BB}"/>
              </a:ext>
            </a:extLst>
          </p:cNvPr>
          <p:cNvGrpSpPr/>
          <p:nvPr/>
        </p:nvGrpSpPr>
        <p:grpSpPr>
          <a:xfrm rot="-5400000">
            <a:off x="-3343165" y="3343166"/>
            <a:ext cx="6858000" cy="171670"/>
            <a:chOff x="0" y="0"/>
            <a:chExt cx="2709333" cy="67820"/>
          </a:xfrm>
        </p:grpSpPr>
        <p:sp>
          <p:nvSpPr>
            <p:cNvPr id="5" name="Freeform 5">
              <a:extLst>
                <a:ext uri="{FF2B5EF4-FFF2-40B4-BE49-F238E27FC236}">
                  <a16:creationId xmlns:a16="http://schemas.microsoft.com/office/drawing/2014/main" id="{AE3F622F-A999-A1A8-5FEE-AE7CFE4EC0A2}"/>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a:extLst>
                <a:ext uri="{FF2B5EF4-FFF2-40B4-BE49-F238E27FC236}">
                  <a16:creationId xmlns:a16="http://schemas.microsoft.com/office/drawing/2014/main" id="{4760C6D5-C610-5AB1-72B4-8BE3F13EE25F}"/>
                </a:ext>
              </a:extLst>
            </p:cNvPr>
            <p:cNvSpPr txBox="1"/>
            <p:nvPr/>
          </p:nvSpPr>
          <p:spPr>
            <a:xfrm>
              <a:off x="0" y="-38100"/>
              <a:ext cx="2709333" cy="105920"/>
            </a:xfrm>
            <a:prstGeom prst="rect">
              <a:avLst/>
            </a:prstGeom>
          </p:spPr>
          <p:txBody>
            <a:bodyPr lIns="33867" tIns="33867" rIns="33867" bIns="33867" rtlCol="0" anchor="ctr"/>
            <a:lstStyle/>
            <a:p>
              <a:pPr algn="ctr">
                <a:lnSpc>
                  <a:spcPts val="2053"/>
                </a:lnSpc>
              </a:pPr>
              <a:r>
                <a:rPr lang="en-CA" sz="1200" dirty="0"/>
                <a:t>E</a:t>
              </a:r>
              <a:endParaRPr sz="1200" dirty="0"/>
            </a:p>
          </p:txBody>
        </p:sp>
      </p:grpSp>
      <p:sp>
        <p:nvSpPr>
          <p:cNvPr id="7" name="TextBox 7">
            <a:extLst>
              <a:ext uri="{FF2B5EF4-FFF2-40B4-BE49-F238E27FC236}">
                <a16:creationId xmlns:a16="http://schemas.microsoft.com/office/drawing/2014/main" id="{9D03117D-AC3D-6D25-63E5-D031EA983791}"/>
              </a:ext>
            </a:extLst>
          </p:cNvPr>
          <p:cNvSpPr txBox="1"/>
          <p:nvPr/>
        </p:nvSpPr>
        <p:spPr>
          <a:xfrm>
            <a:off x="444499" y="558800"/>
            <a:ext cx="5853663" cy="738985"/>
          </a:xfrm>
          <a:prstGeom prst="rect">
            <a:avLst/>
          </a:prstGeom>
        </p:spPr>
        <p:txBody>
          <a:bodyPr wrap="square"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Acknowledgements</a:t>
            </a:r>
          </a:p>
        </p:txBody>
      </p:sp>
      <p:sp>
        <p:nvSpPr>
          <p:cNvPr id="10" name="TextBox 10">
            <a:extLst>
              <a:ext uri="{FF2B5EF4-FFF2-40B4-BE49-F238E27FC236}">
                <a16:creationId xmlns:a16="http://schemas.microsoft.com/office/drawing/2014/main" id="{2A09C9BF-5CD4-4D1B-4E66-D5295E8E6CE3}"/>
              </a:ext>
            </a:extLst>
          </p:cNvPr>
          <p:cNvSpPr txBox="1"/>
          <p:nvPr/>
        </p:nvSpPr>
        <p:spPr>
          <a:xfrm>
            <a:off x="605711" y="760027"/>
            <a:ext cx="5753100" cy="5212837"/>
          </a:xfrm>
          <a:prstGeom prst="rect">
            <a:avLst/>
          </a:prstGeom>
        </p:spPr>
        <p:txBody>
          <a:bodyPr wrap="square" lIns="0" tIns="0" rIns="0" bIns="0" rtlCol="0" anchor="t">
            <a:spAutoFit/>
          </a:bodyPr>
          <a:lstStyle/>
          <a:p>
            <a:pPr>
              <a:lnSpc>
                <a:spcPts val="2426"/>
              </a:lnSpc>
              <a:spcBef>
                <a:spcPct val="0"/>
              </a:spcBef>
            </a:pPr>
            <a:endParaRPr lang="en-US" sz="1700" b="1" dirty="0">
              <a:solidFill>
                <a:srgbClr val="C00000"/>
              </a:solidFill>
              <a:latin typeface="Calibri"/>
              <a:ea typeface="Calibri"/>
              <a:cs typeface="Calibri"/>
              <a:sym typeface="Touvlo"/>
            </a:endParaRPr>
          </a:p>
          <a:p>
            <a:pPr>
              <a:lnSpc>
                <a:spcPts val="2426"/>
              </a:lnSpc>
              <a:spcBef>
                <a:spcPct val="0"/>
              </a:spcBef>
            </a:pPr>
            <a:endParaRPr lang="en-US" sz="1700" b="1" dirty="0">
              <a:solidFill>
                <a:srgbClr val="C00000"/>
              </a:solidFill>
              <a:latin typeface="Calibri"/>
              <a:ea typeface="Calibri"/>
              <a:cs typeface="Calibri"/>
              <a:sym typeface="Touvlo"/>
            </a:endParaRPr>
          </a:p>
          <a:p>
            <a:pPr>
              <a:lnSpc>
                <a:spcPts val="2426"/>
              </a:lnSpc>
              <a:spcBef>
                <a:spcPct val="0"/>
              </a:spcBef>
            </a:pPr>
            <a:endParaRPr lang="en-US" sz="1700" b="1" dirty="0">
              <a:solidFill>
                <a:srgbClr val="C00000"/>
              </a:solidFill>
              <a:latin typeface="Calibri"/>
              <a:ea typeface="Calibri"/>
              <a:cs typeface="Calibri"/>
              <a:sym typeface="Touvlo"/>
            </a:endParaRPr>
          </a:p>
          <a:p>
            <a:pPr>
              <a:lnSpc>
                <a:spcPts val="2426"/>
              </a:lnSpc>
              <a:spcBef>
                <a:spcPct val="0"/>
              </a:spcBef>
            </a:pPr>
            <a:r>
              <a:rPr lang="en-US" sz="2000" b="1" dirty="0">
                <a:solidFill>
                  <a:srgbClr val="C00000"/>
                </a:solidFill>
                <a:latin typeface="Calibri"/>
                <a:ea typeface="Calibri"/>
                <a:cs typeface="Calibri"/>
                <a:sym typeface="Touvlo"/>
              </a:rPr>
              <a:t>CRIMSON</a:t>
            </a:r>
            <a:r>
              <a:rPr lang="en-US" sz="2000" dirty="0">
                <a:solidFill>
                  <a:srgbClr val="000000"/>
                </a:solidFill>
                <a:latin typeface="Calibri"/>
                <a:ea typeface="Calibri"/>
                <a:cs typeface="Calibri"/>
                <a:sym typeface="Touvlo"/>
              </a:rPr>
              <a:t> </a:t>
            </a:r>
          </a:p>
          <a:p>
            <a:pPr>
              <a:lnSpc>
                <a:spcPts val="2426"/>
              </a:lnSpc>
              <a:spcBef>
                <a:spcPct val="0"/>
              </a:spcBef>
            </a:pPr>
            <a:r>
              <a:rPr lang="en-US" sz="1400" dirty="0">
                <a:solidFill>
                  <a:srgbClr val="000000"/>
                </a:solidFill>
                <a:latin typeface="Calibri"/>
                <a:ea typeface="Calibri"/>
                <a:cs typeface="Calibri"/>
                <a:sym typeface="Touvlo"/>
              </a:rPr>
              <a:t>Children and caregivers</a:t>
            </a:r>
          </a:p>
          <a:p>
            <a:pPr>
              <a:lnSpc>
                <a:spcPts val="2426"/>
              </a:lnSpc>
              <a:spcBef>
                <a:spcPct val="0"/>
              </a:spcBef>
            </a:pPr>
            <a:r>
              <a:rPr lang="en-US" sz="1400" dirty="0">
                <a:solidFill>
                  <a:srgbClr val="000000"/>
                </a:solidFill>
                <a:latin typeface="Calibri"/>
                <a:ea typeface="Calibri"/>
                <a:cs typeface="Calibri"/>
                <a:sym typeface="Touvlo"/>
              </a:rPr>
              <a:t>Health Centre Nurses</a:t>
            </a:r>
          </a:p>
          <a:p>
            <a:pPr>
              <a:lnSpc>
                <a:spcPts val="2426"/>
              </a:lnSpc>
              <a:spcBef>
                <a:spcPct val="0"/>
              </a:spcBef>
            </a:pPr>
            <a:r>
              <a:rPr lang="en-US" sz="1400" dirty="0">
                <a:solidFill>
                  <a:srgbClr val="000000"/>
                </a:solidFill>
                <a:latin typeface="Calibri"/>
                <a:ea typeface="Calibri"/>
                <a:cs typeface="Calibri"/>
                <a:sym typeface="Touvlo"/>
              </a:rPr>
              <a:t>CRIMSON Study Team</a:t>
            </a:r>
          </a:p>
          <a:p>
            <a:pPr>
              <a:lnSpc>
                <a:spcPts val="2426"/>
              </a:lnSpc>
              <a:spcBef>
                <a:spcPct val="0"/>
              </a:spcBef>
            </a:pPr>
            <a:r>
              <a:rPr lang="en-US" sz="1400" dirty="0">
                <a:solidFill>
                  <a:srgbClr val="000000"/>
                </a:solidFill>
                <a:latin typeface="Calibri"/>
                <a:ea typeface="Calibri"/>
                <a:cs typeface="Calibri"/>
                <a:sym typeface="Touvlo"/>
              </a:rPr>
              <a:t>ELRHA (R2HC Team)</a:t>
            </a:r>
          </a:p>
          <a:p>
            <a:pPr>
              <a:lnSpc>
                <a:spcPts val="2426"/>
              </a:lnSpc>
              <a:spcBef>
                <a:spcPct val="0"/>
              </a:spcBef>
            </a:pPr>
            <a:r>
              <a:rPr lang="en-US" sz="1400" dirty="0">
                <a:solidFill>
                  <a:srgbClr val="000000"/>
                </a:solidFill>
                <a:latin typeface="Calibri"/>
                <a:ea typeface="Calibri"/>
                <a:cs typeface="Calibri"/>
                <a:sym typeface="Touvlo"/>
              </a:rPr>
              <a:t>Ministry of Health: Lake District and N’Djamena</a:t>
            </a:r>
          </a:p>
          <a:p>
            <a:pPr>
              <a:lnSpc>
                <a:spcPts val="2426"/>
              </a:lnSpc>
              <a:spcBef>
                <a:spcPct val="0"/>
              </a:spcBef>
            </a:pPr>
            <a:r>
              <a:rPr lang="en-US" sz="1400" dirty="0">
                <a:solidFill>
                  <a:srgbClr val="000000"/>
                </a:solidFill>
                <a:latin typeface="Calibri"/>
                <a:ea typeface="Calibri"/>
                <a:cs typeface="Calibri"/>
                <a:sym typeface="Touvlo"/>
              </a:rPr>
              <a:t>ALIMA Chad Team</a:t>
            </a:r>
          </a:p>
          <a:p>
            <a:pPr>
              <a:lnSpc>
                <a:spcPts val="2426"/>
              </a:lnSpc>
              <a:spcBef>
                <a:spcPct val="0"/>
              </a:spcBef>
            </a:pPr>
            <a:r>
              <a:rPr lang="en-US" sz="1400" dirty="0">
                <a:solidFill>
                  <a:srgbClr val="000000"/>
                </a:solidFill>
                <a:latin typeface="Calibri"/>
                <a:ea typeface="Calibri"/>
                <a:cs typeface="Calibri"/>
                <a:sym typeface="Touvlo"/>
              </a:rPr>
              <a:t>Alert Sante</a:t>
            </a:r>
          </a:p>
          <a:p>
            <a:pPr>
              <a:lnSpc>
                <a:spcPts val="2426"/>
              </a:lnSpc>
              <a:spcBef>
                <a:spcPct val="0"/>
              </a:spcBef>
            </a:pPr>
            <a:r>
              <a:rPr lang="en-US" sz="1400" dirty="0" err="1">
                <a:solidFill>
                  <a:srgbClr val="000000"/>
                </a:solidFill>
                <a:latin typeface="Calibri"/>
                <a:ea typeface="Calibri"/>
                <a:cs typeface="Calibri"/>
                <a:sym typeface="Touvlo"/>
              </a:rPr>
              <a:t>OptiMA</a:t>
            </a:r>
            <a:r>
              <a:rPr lang="en-US" sz="1400" dirty="0">
                <a:solidFill>
                  <a:srgbClr val="000000"/>
                </a:solidFill>
                <a:latin typeface="Calibri"/>
                <a:ea typeface="Calibri"/>
                <a:cs typeface="Calibri"/>
                <a:sym typeface="Touvlo"/>
              </a:rPr>
              <a:t> and CRIMSON Data Team</a:t>
            </a:r>
          </a:p>
          <a:p>
            <a:pPr>
              <a:lnSpc>
                <a:spcPts val="2426"/>
              </a:lnSpc>
              <a:spcBef>
                <a:spcPct val="0"/>
              </a:spcBef>
            </a:pPr>
            <a:r>
              <a:rPr lang="en-US" sz="1400" dirty="0">
                <a:solidFill>
                  <a:srgbClr val="000000"/>
                </a:solidFill>
                <a:latin typeface="Calibri"/>
                <a:ea typeface="Calibri"/>
                <a:cs typeface="Calibri"/>
                <a:sym typeface="Touvlo"/>
              </a:rPr>
              <a:t>CRIMSON Statistician</a:t>
            </a:r>
          </a:p>
          <a:p>
            <a:pPr>
              <a:lnSpc>
                <a:spcPts val="2426"/>
              </a:lnSpc>
              <a:spcBef>
                <a:spcPct val="0"/>
              </a:spcBef>
            </a:pPr>
            <a:r>
              <a:rPr lang="en-US" sz="1400" dirty="0">
                <a:solidFill>
                  <a:srgbClr val="000000"/>
                </a:solidFill>
                <a:latin typeface="Calibri"/>
                <a:ea typeface="Calibri"/>
                <a:cs typeface="Calibri"/>
                <a:sym typeface="Touvlo"/>
              </a:rPr>
              <a:t>Data Safety Monitoring Board</a:t>
            </a:r>
          </a:p>
          <a:p>
            <a:pPr>
              <a:lnSpc>
                <a:spcPts val="2426"/>
              </a:lnSpc>
              <a:spcBef>
                <a:spcPct val="0"/>
              </a:spcBef>
            </a:pPr>
            <a:r>
              <a:rPr lang="en-US" sz="1400" dirty="0">
                <a:solidFill>
                  <a:srgbClr val="000000"/>
                </a:solidFill>
                <a:latin typeface="Calibri"/>
                <a:ea typeface="Calibri"/>
                <a:cs typeface="Calibri"/>
                <a:sym typeface="Touvlo"/>
              </a:rPr>
              <a:t>University of N’Djamena/Mother and Child Teaching Hospital</a:t>
            </a:r>
          </a:p>
          <a:p>
            <a:pPr>
              <a:lnSpc>
                <a:spcPts val="2426"/>
              </a:lnSpc>
              <a:spcBef>
                <a:spcPct val="0"/>
              </a:spcBef>
            </a:pPr>
            <a:r>
              <a:rPr lang="en-US" sz="1400" dirty="0">
                <a:solidFill>
                  <a:srgbClr val="000000"/>
                </a:solidFill>
                <a:latin typeface="Calibri"/>
                <a:ea typeface="Calibri"/>
                <a:cs typeface="Calibri"/>
                <a:sym typeface="Touvlo"/>
              </a:rPr>
              <a:t>SickKids Research Institute</a:t>
            </a:r>
          </a:p>
          <a:p>
            <a:pPr>
              <a:lnSpc>
                <a:spcPts val="2426"/>
              </a:lnSpc>
              <a:spcBef>
                <a:spcPct val="0"/>
              </a:spcBef>
            </a:pPr>
            <a:endParaRPr lang="en-US" sz="1700" dirty="0">
              <a:solidFill>
                <a:srgbClr val="000000"/>
              </a:solidFill>
              <a:latin typeface="Calibri"/>
              <a:ea typeface="Calibri"/>
              <a:cs typeface="Calibri"/>
              <a:sym typeface="Touvlo"/>
            </a:endParaRPr>
          </a:p>
        </p:txBody>
      </p:sp>
      <p:grpSp>
        <p:nvGrpSpPr>
          <p:cNvPr id="11" name="Group 11">
            <a:extLst>
              <a:ext uri="{FF2B5EF4-FFF2-40B4-BE49-F238E27FC236}">
                <a16:creationId xmlns:a16="http://schemas.microsoft.com/office/drawing/2014/main" id="{97E7E16A-0456-6EE5-4677-DDEC4E049AE5}"/>
              </a:ext>
            </a:extLst>
          </p:cNvPr>
          <p:cNvGrpSpPr/>
          <p:nvPr/>
        </p:nvGrpSpPr>
        <p:grpSpPr>
          <a:xfrm rot="5400000">
            <a:off x="5701672" y="367671"/>
            <a:ext cx="788657" cy="12192000"/>
            <a:chOff x="0" y="0"/>
            <a:chExt cx="311568" cy="4816593"/>
          </a:xfrm>
        </p:grpSpPr>
        <p:sp>
          <p:nvSpPr>
            <p:cNvPr id="12" name="Freeform 12">
              <a:extLst>
                <a:ext uri="{FF2B5EF4-FFF2-40B4-BE49-F238E27FC236}">
                  <a16:creationId xmlns:a16="http://schemas.microsoft.com/office/drawing/2014/main" id="{CE78D409-D002-AE83-FA2F-BD639B3187A3}"/>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a:extLst>
                <a:ext uri="{FF2B5EF4-FFF2-40B4-BE49-F238E27FC236}">
                  <a16:creationId xmlns:a16="http://schemas.microsoft.com/office/drawing/2014/main" id="{9789D207-A2A6-E431-7571-A89B12D05803}"/>
                </a:ext>
              </a:extLst>
            </p:cNvPr>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a:extLst>
              <a:ext uri="{FF2B5EF4-FFF2-40B4-BE49-F238E27FC236}">
                <a16:creationId xmlns:a16="http://schemas.microsoft.com/office/drawing/2014/main" id="{EBD96B2C-64C6-2D4D-0EF4-830AD943C716}"/>
              </a:ext>
            </a:extLst>
          </p:cNvPr>
          <p:cNvSpPr/>
          <p:nvPr/>
        </p:nvSpPr>
        <p:spPr>
          <a:xfrm>
            <a:off x="-359" y="6117336"/>
            <a:ext cx="1834917" cy="6858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a:extLst>
              <a:ext uri="{FF2B5EF4-FFF2-40B4-BE49-F238E27FC236}">
                <a16:creationId xmlns:a16="http://schemas.microsoft.com/office/drawing/2014/main" id="{FCB09683-399D-BA8E-F0FC-A4AC64828698}"/>
              </a:ext>
            </a:extLst>
          </p:cNvPr>
          <p:cNvGrpSpPr/>
          <p:nvPr/>
        </p:nvGrpSpPr>
        <p:grpSpPr>
          <a:xfrm>
            <a:off x="11043528" y="6069343"/>
            <a:ext cx="1148473" cy="788657"/>
            <a:chOff x="0" y="0"/>
            <a:chExt cx="1463276" cy="1004833"/>
          </a:xfrm>
        </p:grpSpPr>
        <p:sp>
          <p:nvSpPr>
            <p:cNvPr id="16" name="Freeform 16">
              <a:extLst>
                <a:ext uri="{FF2B5EF4-FFF2-40B4-BE49-F238E27FC236}">
                  <a16:creationId xmlns:a16="http://schemas.microsoft.com/office/drawing/2014/main" id="{74D2FEE7-D8A2-9887-2DFD-FEEC6B3CF917}"/>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8" name="CasellaDiTesto 17">
            <a:extLst>
              <a:ext uri="{FF2B5EF4-FFF2-40B4-BE49-F238E27FC236}">
                <a16:creationId xmlns:a16="http://schemas.microsoft.com/office/drawing/2014/main" id="{E9C41FC0-0B8A-17D5-E35D-AAF220081DC1}"/>
              </a:ext>
            </a:extLst>
          </p:cNvPr>
          <p:cNvSpPr txBox="1"/>
          <p:nvPr/>
        </p:nvSpPr>
        <p:spPr>
          <a:xfrm>
            <a:off x="5443013" y="1614416"/>
            <a:ext cx="5250387" cy="1878656"/>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pPr>
              <a:lnSpc>
                <a:spcPts val="2426"/>
              </a:lnSpc>
              <a:spcBef>
                <a:spcPct val="0"/>
              </a:spcBef>
            </a:pPr>
            <a:r>
              <a:rPr lang="en-US" sz="2000" b="1" dirty="0">
                <a:solidFill>
                  <a:srgbClr val="0070C0"/>
                </a:solidFill>
                <a:latin typeface="Calibri"/>
                <a:ea typeface="Calibri"/>
                <a:cs typeface="Calibri"/>
                <a:sym typeface="Touvlo"/>
              </a:rPr>
              <a:t>RISQ</a:t>
            </a:r>
          </a:p>
          <a:p>
            <a:pPr>
              <a:lnSpc>
                <a:spcPts val="2426"/>
              </a:lnSpc>
              <a:spcBef>
                <a:spcPct val="0"/>
              </a:spcBef>
            </a:pPr>
            <a:r>
              <a:rPr lang="en-US" sz="1400" dirty="0">
                <a:solidFill>
                  <a:srgbClr val="000000"/>
                </a:solidFill>
                <a:latin typeface="Calibri"/>
                <a:ea typeface="Calibri"/>
                <a:cs typeface="Calibri"/>
                <a:sym typeface="Touvlo"/>
              </a:rPr>
              <a:t>ALIMA</a:t>
            </a:r>
          </a:p>
          <a:p>
            <a:pPr>
              <a:lnSpc>
                <a:spcPts val="2426"/>
              </a:lnSpc>
              <a:spcBef>
                <a:spcPct val="0"/>
              </a:spcBef>
            </a:pPr>
            <a:r>
              <a:rPr lang="en-US" sz="1400" dirty="0">
                <a:solidFill>
                  <a:srgbClr val="000000"/>
                </a:solidFill>
                <a:latin typeface="Calibri"/>
                <a:ea typeface="Calibri"/>
                <a:cs typeface="Calibri"/>
                <a:sym typeface="Touvlo"/>
              </a:rPr>
              <a:t>University of Maiduguri Teaching Hospital</a:t>
            </a:r>
          </a:p>
          <a:p>
            <a:pPr>
              <a:lnSpc>
                <a:spcPts val="2426"/>
              </a:lnSpc>
              <a:spcBef>
                <a:spcPct val="0"/>
              </a:spcBef>
            </a:pPr>
            <a:r>
              <a:rPr lang="en-US" sz="1400" dirty="0">
                <a:solidFill>
                  <a:srgbClr val="000000"/>
                </a:solidFill>
                <a:latin typeface="Calibri"/>
                <a:ea typeface="Calibri"/>
                <a:cs typeface="Calibri"/>
                <a:sym typeface="Touvlo"/>
              </a:rPr>
              <a:t>RISQ Study Nurses</a:t>
            </a:r>
          </a:p>
          <a:p>
            <a:pPr>
              <a:lnSpc>
                <a:spcPts val="2426"/>
              </a:lnSpc>
              <a:spcBef>
                <a:spcPct val="0"/>
              </a:spcBef>
            </a:pPr>
            <a:r>
              <a:rPr lang="en-US" sz="1400" dirty="0">
                <a:solidFill>
                  <a:srgbClr val="000000"/>
                </a:solidFill>
                <a:latin typeface="Calibri"/>
                <a:ea typeface="Calibri"/>
                <a:cs typeface="Calibri"/>
                <a:sym typeface="Touvlo"/>
              </a:rPr>
              <a:t>SickKids Centre for Global Child Health and Centre for Safety Research</a:t>
            </a:r>
          </a:p>
          <a:p>
            <a:pPr>
              <a:lnSpc>
                <a:spcPts val="2426"/>
              </a:lnSpc>
              <a:spcBef>
                <a:spcPct val="0"/>
              </a:spcBef>
            </a:pPr>
            <a:r>
              <a:rPr lang="en-US" sz="1400" dirty="0">
                <a:solidFill>
                  <a:srgbClr val="000000"/>
                </a:solidFill>
                <a:latin typeface="Calibri"/>
                <a:ea typeface="Calibri"/>
                <a:cs typeface="Calibri"/>
                <a:sym typeface="Touvlo"/>
              </a:rPr>
              <a:t>Tampere University</a:t>
            </a:r>
          </a:p>
        </p:txBody>
      </p:sp>
      <p:pic>
        <p:nvPicPr>
          <p:cNvPr id="9" name="Picture 8" descr="The image shows a person, likely a student, meticulously filling out a grid on a sheet of paper, with a pen in hand, possibly during an exam or assignment.&#10;&#10;AI-generated content may be incorrect.">
            <a:extLst>
              <a:ext uri="{FF2B5EF4-FFF2-40B4-BE49-F238E27FC236}">
                <a16:creationId xmlns:a16="http://schemas.microsoft.com/office/drawing/2014/main" id="{CDDF2037-C7A8-72FA-F853-94803AF7938F}"/>
              </a:ext>
            </a:extLst>
          </p:cNvPr>
          <p:cNvPicPr>
            <a:picLocks noChangeAspect="1"/>
          </p:cNvPicPr>
          <p:nvPr/>
        </p:nvPicPr>
        <p:blipFill>
          <a:blip r:embed="rId5"/>
          <a:stretch>
            <a:fillRect/>
          </a:stretch>
        </p:blipFill>
        <p:spPr>
          <a:xfrm>
            <a:off x="8759395" y="692176"/>
            <a:ext cx="3088064" cy="1793069"/>
          </a:xfrm>
          <a:prstGeom prst="rect">
            <a:avLst/>
          </a:prstGeom>
          <a:ln>
            <a:solidFill>
              <a:srgbClr val="0070C0"/>
            </a:solidFill>
          </a:ln>
        </p:spPr>
      </p:pic>
      <p:pic>
        <p:nvPicPr>
          <p:cNvPr id="3" name="Picture 2" descr="The image shows a blue Toyota car parked next to a small, weathered shack under sparse, leafless trees with a few people standing around.&#10;&#10;AI-generated content may be incorrect.">
            <a:extLst>
              <a:ext uri="{FF2B5EF4-FFF2-40B4-BE49-F238E27FC236}">
                <a16:creationId xmlns:a16="http://schemas.microsoft.com/office/drawing/2014/main" id="{6EA67C0A-D44A-EF33-8AD0-2DA28961B9B1}"/>
              </a:ext>
            </a:extLst>
          </p:cNvPr>
          <p:cNvPicPr>
            <a:picLocks noChangeAspect="1"/>
          </p:cNvPicPr>
          <p:nvPr/>
        </p:nvPicPr>
        <p:blipFill>
          <a:blip r:embed="rId6"/>
          <a:stretch>
            <a:fillRect/>
          </a:stretch>
        </p:blipFill>
        <p:spPr>
          <a:xfrm>
            <a:off x="5517657" y="3560590"/>
            <a:ext cx="4499728" cy="2934233"/>
          </a:xfrm>
          <a:prstGeom prst="rect">
            <a:avLst/>
          </a:prstGeom>
          <a:ln>
            <a:solidFill>
              <a:srgbClr val="C00000"/>
            </a:solidFill>
          </a:ln>
        </p:spPr>
      </p:pic>
    </p:spTree>
    <p:extLst>
      <p:ext uri="{BB962C8B-B14F-4D97-AF65-F5344CB8AC3E}">
        <p14:creationId xmlns:p14="http://schemas.microsoft.com/office/powerpoint/2010/main" val="2497216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444500" y="2366906"/>
            <a:ext cx="3632200" cy="951305"/>
            <a:chOff x="0" y="-38100"/>
            <a:chExt cx="7264400" cy="1902610"/>
          </a:xfrm>
        </p:grpSpPr>
        <p:sp>
          <p:nvSpPr>
            <p:cNvPr id="8" name="TextBox 8"/>
            <p:cNvSpPr txBox="1"/>
            <p:nvPr/>
          </p:nvSpPr>
          <p:spPr>
            <a:xfrm>
              <a:off x="0" y="-38100"/>
              <a:ext cx="7264400" cy="503344"/>
            </a:xfrm>
            <a:prstGeom prst="rect">
              <a:avLst/>
            </a:prstGeom>
          </p:spPr>
          <p:txBody>
            <a:bodyPr lIns="0" tIns="0" rIns="0" bIns="0" rtlCol="0" anchor="t">
              <a:spAutoFit/>
            </a:bodyPr>
            <a:lstStyle/>
            <a:p>
              <a:pPr>
                <a:lnSpc>
                  <a:spcPts val="2053"/>
                </a:lnSpc>
              </a:pPr>
              <a:r>
                <a:rPr lang="en-US" sz="1467">
                  <a:solidFill>
                    <a:srgbClr val="000000"/>
                  </a:solidFill>
                  <a:latin typeface="Calibri"/>
                  <a:ea typeface="Calibri"/>
                  <a:cs typeface="Calibri"/>
                  <a:sym typeface="Touvlo"/>
                </a:rPr>
                <a:t>EMAIL</a:t>
              </a:r>
            </a:p>
          </p:txBody>
        </p:sp>
        <p:sp>
          <p:nvSpPr>
            <p:cNvPr id="9" name="TextBox 9"/>
            <p:cNvSpPr txBox="1"/>
            <p:nvPr/>
          </p:nvSpPr>
          <p:spPr>
            <a:xfrm>
              <a:off x="0" y="571078"/>
              <a:ext cx="7264400" cy="1293432"/>
            </a:xfrm>
            <a:prstGeom prst="rect">
              <a:avLst/>
            </a:prstGeom>
          </p:spPr>
          <p:txBody>
            <a:bodyPr lIns="0" tIns="0" rIns="0" bIns="0" rtlCol="0" anchor="t">
              <a:spAutoFit/>
            </a:bodyPr>
            <a:lstStyle/>
            <a:p>
              <a:pPr>
                <a:lnSpc>
                  <a:spcPts val="2613"/>
                </a:lnSpc>
              </a:pPr>
              <a:r>
                <a:rPr lang="en-US" sz="1867" b="1" dirty="0">
                  <a:solidFill>
                    <a:srgbClr val="000000"/>
                  </a:solidFill>
                  <a:latin typeface="Calibri"/>
                  <a:ea typeface="Calibri"/>
                  <a:cs typeface="Calibri"/>
                  <a:sym typeface="Touvlo Bold"/>
                  <a:hlinkClick r:id="rId3"/>
                </a:rPr>
                <a:t>dalenm2025@gmail.com</a:t>
              </a:r>
              <a:endParaRPr lang="en-US" sz="1867" b="1" dirty="0">
                <a:solidFill>
                  <a:srgbClr val="000000"/>
                </a:solidFill>
                <a:latin typeface="Calibri"/>
                <a:ea typeface="Calibri"/>
                <a:cs typeface="Calibri"/>
                <a:sym typeface="Touvlo Bold"/>
              </a:endParaRPr>
            </a:p>
            <a:p>
              <a:pPr>
                <a:lnSpc>
                  <a:spcPts val="2613"/>
                </a:lnSpc>
              </a:pPr>
              <a:endParaRPr lang="en-US" sz="1867" b="1" dirty="0">
                <a:solidFill>
                  <a:srgbClr val="000000"/>
                </a:solidFill>
                <a:latin typeface="Calibri"/>
                <a:ea typeface="Calibri"/>
                <a:cs typeface="Calibri"/>
                <a:sym typeface="Touvlo Bold"/>
              </a:endParaRPr>
            </a:p>
          </p:txBody>
        </p:sp>
      </p:grpSp>
      <p:grpSp>
        <p:nvGrpSpPr>
          <p:cNvPr id="10" name="Group 10"/>
          <p:cNvGrpSpPr/>
          <p:nvPr/>
        </p:nvGrpSpPr>
        <p:grpSpPr>
          <a:xfrm>
            <a:off x="444500" y="3740737"/>
            <a:ext cx="3632200" cy="454571"/>
            <a:chOff x="0" y="288518"/>
            <a:chExt cx="7264400" cy="909142"/>
          </a:xfrm>
        </p:grpSpPr>
        <p:sp>
          <p:nvSpPr>
            <p:cNvPr id="11" name="TextBox 11"/>
            <p:cNvSpPr txBox="1"/>
            <p:nvPr/>
          </p:nvSpPr>
          <p:spPr>
            <a:xfrm>
              <a:off x="0" y="288518"/>
              <a:ext cx="7264400" cy="503344"/>
            </a:xfrm>
            <a:prstGeom prst="rect">
              <a:avLst/>
            </a:prstGeom>
          </p:spPr>
          <p:txBody>
            <a:bodyPr lIns="0" tIns="0" rIns="0" bIns="0" rtlCol="0" anchor="t">
              <a:spAutoFit/>
            </a:bodyPr>
            <a:lstStyle/>
            <a:p>
              <a:pPr>
                <a:lnSpc>
                  <a:spcPts val="2053"/>
                </a:lnSpc>
                <a:spcBef>
                  <a:spcPct val="0"/>
                </a:spcBef>
              </a:pPr>
              <a:r>
                <a:rPr lang="en-US" sz="1467" dirty="0">
                  <a:solidFill>
                    <a:srgbClr val="000000"/>
                  </a:solidFill>
                  <a:latin typeface="Calibri"/>
                  <a:ea typeface="Calibri"/>
                  <a:cs typeface="Calibri"/>
                  <a:sym typeface="Touvlo"/>
                </a:rPr>
                <a:t>SOCIAL MEDIA</a:t>
              </a:r>
            </a:p>
          </p:txBody>
        </p:sp>
        <p:sp>
          <p:nvSpPr>
            <p:cNvPr id="12" name="TextBox 12"/>
            <p:cNvSpPr txBox="1"/>
            <p:nvPr/>
          </p:nvSpPr>
          <p:spPr>
            <a:xfrm>
              <a:off x="0" y="571078"/>
              <a:ext cx="7264400" cy="626582"/>
            </a:xfrm>
            <a:prstGeom prst="rect">
              <a:avLst/>
            </a:prstGeom>
          </p:spPr>
          <p:txBody>
            <a:bodyPr wrap="square" lIns="0" tIns="0" rIns="0" bIns="0" rtlCol="0" anchor="t">
              <a:spAutoFit/>
            </a:bodyPr>
            <a:lstStyle/>
            <a:p>
              <a:pPr>
                <a:lnSpc>
                  <a:spcPts val="2613"/>
                </a:lnSpc>
                <a:spcBef>
                  <a:spcPct val="0"/>
                </a:spcBef>
              </a:pPr>
              <a:r>
                <a:rPr lang="en-US" sz="1867" b="1" dirty="0">
                  <a:solidFill>
                    <a:srgbClr val="000000"/>
                  </a:solidFill>
                  <a:latin typeface="Calibri"/>
                  <a:ea typeface="Calibri"/>
                  <a:cs typeface="Calibri"/>
                  <a:sym typeface="Touvlo Bold"/>
                </a:rPr>
                <a:t>@ALIMA</a:t>
              </a:r>
            </a:p>
          </p:txBody>
        </p:sp>
      </p:grpSp>
      <p:sp>
        <p:nvSpPr>
          <p:cNvPr id="13" name="TextBox 13"/>
          <p:cNvSpPr txBox="1"/>
          <p:nvPr/>
        </p:nvSpPr>
        <p:spPr>
          <a:xfrm>
            <a:off x="444500" y="558800"/>
            <a:ext cx="4591050" cy="738985"/>
          </a:xfrm>
          <a:prstGeom prst="rect">
            <a:avLst/>
          </a:prstGeom>
        </p:spPr>
        <p:txBody>
          <a:bodyPr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Let's Connect </a:t>
            </a:r>
          </a:p>
        </p:txBody>
      </p:sp>
      <p:grpSp>
        <p:nvGrpSpPr>
          <p:cNvPr id="14" name="Group 14"/>
          <p:cNvGrpSpPr/>
          <p:nvPr/>
        </p:nvGrpSpPr>
        <p:grpSpPr>
          <a:xfrm rot="5400000">
            <a:off x="5701672" y="367671"/>
            <a:ext cx="788657" cy="12192000"/>
            <a:chOff x="0" y="0"/>
            <a:chExt cx="311568" cy="4816593"/>
          </a:xfrm>
        </p:grpSpPr>
        <p:sp>
          <p:nvSpPr>
            <p:cNvPr id="15" name="Freeform 15"/>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6" name="TextBox 16"/>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7" name="Freeform 17"/>
          <p:cNvSpPr/>
          <p:nvPr/>
        </p:nvSpPr>
        <p:spPr>
          <a:xfrm>
            <a:off x="-359" y="6117336"/>
            <a:ext cx="1834917" cy="6858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4"/>
            <a:stretch>
              <a:fillRect/>
            </a:stretch>
          </a:blipFill>
        </p:spPr>
        <p:txBody>
          <a:bodyPr/>
          <a:lstStyle/>
          <a:p>
            <a:endParaRPr lang="en-CA" sz="1200"/>
          </a:p>
        </p:txBody>
      </p:sp>
      <p:grpSp>
        <p:nvGrpSpPr>
          <p:cNvPr id="18" name="Group 18"/>
          <p:cNvGrpSpPr/>
          <p:nvPr/>
        </p:nvGrpSpPr>
        <p:grpSpPr>
          <a:xfrm>
            <a:off x="11043528" y="6069343"/>
            <a:ext cx="1148473" cy="788657"/>
            <a:chOff x="0" y="0"/>
            <a:chExt cx="1463276" cy="1004833"/>
          </a:xfrm>
        </p:grpSpPr>
        <p:sp>
          <p:nvSpPr>
            <p:cNvPr id="19" name="Freeform 19"/>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5"/>
              <a:stretch>
                <a:fillRect l="-32" r="-32"/>
              </a:stretch>
            </a:blipFill>
          </p:spPr>
          <p:txBody>
            <a:bodyPr/>
            <a:lstStyle/>
            <a:p>
              <a:endParaRPr lang="en-CA" sz="1200"/>
            </a:p>
          </p:txBody>
        </p:sp>
      </p:grpSp>
      <p:grpSp>
        <p:nvGrpSpPr>
          <p:cNvPr id="20" name="Group 21">
            <a:extLst>
              <a:ext uri="{FF2B5EF4-FFF2-40B4-BE49-F238E27FC236}">
                <a16:creationId xmlns:a16="http://schemas.microsoft.com/office/drawing/2014/main" id="{E58B05BA-D28E-EE01-96C5-488BA311EEB8}"/>
              </a:ext>
            </a:extLst>
          </p:cNvPr>
          <p:cNvGrpSpPr/>
          <p:nvPr/>
        </p:nvGrpSpPr>
        <p:grpSpPr>
          <a:xfrm rot="-5400000">
            <a:off x="-2984334" y="2887894"/>
            <a:ext cx="6069343" cy="293555"/>
            <a:chOff x="0" y="-38100"/>
            <a:chExt cx="2397765" cy="115973"/>
          </a:xfrm>
        </p:grpSpPr>
        <p:sp>
          <p:nvSpPr>
            <p:cNvPr id="5" name="Freeform 22">
              <a:extLst>
                <a:ext uri="{FF2B5EF4-FFF2-40B4-BE49-F238E27FC236}">
                  <a16:creationId xmlns:a16="http://schemas.microsoft.com/office/drawing/2014/main" id="{0A0D0282-B04C-4047-2D64-863DC261EF09}"/>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CA" sz="1200"/>
            </a:p>
          </p:txBody>
        </p:sp>
        <p:sp>
          <p:nvSpPr>
            <p:cNvPr id="6" name="TextBox 23">
              <a:extLst>
                <a:ext uri="{FF2B5EF4-FFF2-40B4-BE49-F238E27FC236}">
                  <a16:creationId xmlns:a16="http://schemas.microsoft.com/office/drawing/2014/main" id="{EDDA1944-8D49-3D2B-792E-D34E02F058CE}"/>
                </a:ext>
              </a:extLst>
            </p:cNvPr>
            <p:cNvSpPr txBox="1"/>
            <p:nvPr/>
          </p:nvSpPr>
          <p:spPr>
            <a:xfrm>
              <a:off x="0" y="-38100"/>
              <a:ext cx="2397765" cy="115973"/>
            </a:xfrm>
            <a:prstGeom prst="rect">
              <a:avLst/>
            </a:prstGeom>
          </p:spPr>
          <p:txBody>
            <a:bodyPr lIns="33867" tIns="33867" rIns="33867" bIns="33867" rtlCol="0" anchor="ctr"/>
            <a:lstStyle/>
            <a:p>
              <a:pPr algn="ctr">
                <a:lnSpc>
                  <a:spcPts val="2053"/>
                </a:lnSpc>
              </a:pPr>
              <a:endParaRPr sz="1200"/>
            </a:p>
          </p:txBody>
        </p:sp>
      </p:grpSp>
      <p:sp>
        <p:nvSpPr>
          <p:cNvPr id="21" name="CasellaDiTesto 20">
            <a:extLst>
              <a:ext uri="{FF2B5EF4-FFF2-40B4-BE49-F238E27FC236}">
                <a16:creationId xmlns:a16="http://schemas.microsoft.com/office/drawing/2014/main" id="{C61F28FB-EBBC-8FC2-C228-C9BCC0416278}"/>
              </a:ext>
            </a:extLst>
          </p:cNvPr>
          <p:cNvSpPr txBox="1"/>
          <p:nvPr/>
        </p:nvSpPr>
        <p:spPr>
          <a:xfrm>
            <a:off x="7005352" y="2728048"/>
            <a:ext cx="2841101" cy="96423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it-IT" sz="2933">
                <a:ea typeface="Calibri"/>
                <a:cs typeface="Calibri"/>
              </a:rPr>
              <a:t>USE IMAGE HERE</a:t>
            </a:r>
          </a:p>
        </p:txBody>
      </p:sp>
      <p:pic>
        <p:nvPicPr>
          <p:cNvPr id="24" name="Picture 23" descr="The image features a RISQ (Rapid Situation Quality) Score tool, which is an important resource for emergency treatment of children, emphasizing the life-saving potential of a simple sheet of paper.&#10;&#10;AI-generated content may be incorrect.">
            <a:extLst>
              <a:ext uri="{FF2B5EF4-FFF2-40B4-BE49-F238E27FC236}">
                <a16:creationId xmlns:a16="http://schemas.microsoft.com/office/drawing/2014/main" id="{2598A475-93F0-8544-35BE-53B4906C97B7}"/>
              </a:ext>
            </a:extLst>
          </p:cNvPr>
          <p:cNvPicPr>
            <a:picLocks noChangeAspect="1"/>
          </p:cNvPicPr>
          <p:nvPr/>
        </p:nvPicPr>
        <p:blipFill>
          <a:blip r:embed="rId6"/>
          <a:stretch>
            <a:fillRect/>
          </a:stretch>
        </p:blipFill>
        <p:spPr>
          <a:xfrm>
            <a:off x="5481952" y="1473150"/>
            <a:ext cx="6135812" cy="3474033"/>
          </a:xfrm>
          <a:prstGeom prst="rect">
            <a:avLst/>
          </a:prstGeom>
        </p:spPr>
      </p:pic>
      <p:sp>
        <p:nvSpPr>
          <p:cNvPr id="3" name="TextBox 2">
            <a:extLst>
              <a:ext uri="{FF2B5EF4-FFF2-40B4-BE49-F238E27FC236}">
                <a16:creationId xmlns:a16="http://schemas.microsoft.com/office/drawing/2014/main" id="{FED729A3-3475-3E6F-0FB9-479B3F381EE6}"/>
              </a:ext>
            </a:extLst>
          </p:cNvPr>
          <p:cNvSpPr txBox="1"/>
          <p:nvPr/>
        </p:nvSpPr>
        <p:spPr>
          <a:xfrm>
            <a:off x="5162737" y="5196988"/>
            <a:ext cx="6774242" cy="369332"/>
          </a:xfrm>
          <a:prstGeom prst="rect">
            <a:avLst/>
          </a:prstGeom>
          <a:noFill/>
        </p:spPr>
        <p:txBody>
          <a:bodyPr wrap="square">
            <a:spAutoFit/>
          </a:bodyPr>
          <a:lstStyle/>
          <a:p>
            <a:r>
              <a:rPr lang="en-US" dirty="0">
                <a:hlinkClick r:id="rId7"/>
              </a:rPr>
              <a:t>RISQ Score: A vital tool for treating children in emergencies - ALIMA</a:t>
            </a:r>
            <a:endParaRPr lang="en-C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3343165" y="3343166"/>
            <a:ext cx="6858000" cy="171670"/>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p:cNvSpPr txBox="1"/>
          <p:nvPr/>
        </p:nvSpPr>
        <p:spPr>
          <a:xfrm>
            <a:off x="290842" y="242822"/>
            <a:ext cx="11467176" cy="2192973"/>
          </a:xfrm>
          <a:prstGeom prst="rect">
            <a:avLst/>
          </a:prstGeom>
        </p:spPr>
        <p:txBody>
          <a:bodyPr wrap="square" lIns="0" tIns="0" rIns="0" bIns="0" rtlCol="0" anchor="t">
            <a:spAutoFit/>
          </a:bodyPr>
          <a:lstStyle/>
          <a:p>
            <a:pPr algn="ctr">
              <a:lnSpc>
                <a:spcPts val="5666"/>
              </a:lnSpc>
            </a:pPr>
            <a:r>
              <a:rPr lang="en-US" sz="5630" b="1" dirty="0">
                <a:solidFill>
                  <a:srgbClr val="0070C0"/>
                </a:solidFill>
                <a:latin typeface="Aptos Display" panose="020B0004020202020204" pitchFamily="34" charset="0"/>
                <a:ea typeface="Calibri" panose="020F0502020204030204" pitchFamily="34" charset="0"/>
                <a:cs typeface="Calibri" panose="020F0502020204030204" pitchFamily="34" charset="0"/>
              </a:rPr>
              <a:t>RISQ</a:t>
            </a:r>
          </a:p>
          <a:p>
            <a:pPr algn="ctr">
              <a:lnSpc>
                <a:spcPts val="5666"/>
              </a:lnSpc>
            </a:pPr>
            <a:r>
              <a:rPr lang="en-US" sz="3600" b="1" dirty="0">
                <a:solidFill>
                  <a:srgbClr val="0070C0"/>
                </a:solidFill>
              </a:rPr>
              <a:t>Responses to Illness Severity Quantification </a:t>
            </a:r>
            <a:r>
              <a:rPr lang="en-US" sz="3600" b="1" dirty="0">
                <a:solidFill>
                  <a:srgbClr val="0070C0"/>
                </a:solidFill>
                <a:latin typeface="Calibri"/>
                <a:ea typeface="Calibri"/>
                <a:cs typeface="Calibri"/>
                <a:sym typeface="Proxima Nova Condensed Bold"/>
              </a:rPr>
              <a:t>System</a:t>
            </a:r>
            <a:r>
              <a:rPr lang="en-US" sz="3600" b="1" dirty="0">
                <a:solidFill>
                  <a:srgbClr val="0070C0"/>
                </a:solidFill>
              </a:rPr>
              <a:t> </a:t>
            </a:r>
          </a:p>
          <a:p>
            <a:pPr algn="ctr">
              <a:lnSpc>
                <a:spcPts val="5666"/>
              </a:lnSpc>
            </a:pPr>
            <a:endParaRPr lang="en-US" sz="5400" b="1" dirty="0">
              <a:solidFill>
                <a:srgbClr val="000000"/>
              </a:solidFill>
              <a:latin typeface="Calibri"/>
              <a:ea typeface="Calibri"/>
              <a:cs typeface="Calibri"/>
              <a:sym typeface="Proxima Nova Condensed Bold"/>
            </a:endParaRPr>
          </a:p>
        </p:txBody>
      </p:sp>
      <p:grpSp>
        <p:nvGrpSpPr>
          <p:cNvPr id="11" name="Group 11"/>
          <p:cNvGrpSpPr/>
          <p:nvPr/>
        </p:nvGrpSpPr>
        <p:grpSpPr>
          <a:xfrm rot="5400000">
            <a:off x="5701672" y="367671"/>
            <a:ext cx="788657" cy="12192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p:cNvSpPr/>
          <p:nvPr/>
        </p:nvSpPr>
        <p:spPr>
          <a:xfrm>
            <a:off x="-359" y="6117336"/>
            <a:ext cx="1834917" cy="6858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p:cNvGrpSpPr/>
          <p:nvPr/>
        </p:nvGrpSpPr>
        <p:grpSpPr>
          <a:xfrm>
            <a:off x="11290041" y="6069341"/>
            <a:ext cx="901960" cy="788660"/>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9" name="TextBox 18">
            <a:extLst>
              <a:ext uri="{FF2B5EF4-FFF2-40B4-BE49-F238E27FC236}">
                <a16:creationId xmlns:a16="http://schemas.microsoft.com/office/drawing/2014/main" id="{764BD0FD-8DA5-87F4-690B-03850D5AB2B4}"/>
              </a:ext>
            </a:extLst>
          </p:cNvPr>
          <p:cNvSpPr txBox="1"/>
          <p:nvPr/>
        </p:nvSpPr>
        <p:spPr>
          <a:xfrm>
            <a:off x="490244" y="1186029"/>
            <a:ext cx="9302685" cy="5109091"/>
          </a:xfrm>
          <a:prstGeom prst="rect">
            <a:avLst/>
          </a:prstGeom>
          <a:noFill/>
        </p:spPr>
        <p:txBody>
          <a:bodyPr wrap="square">
            <a:spAutoFit/>
          </a:bodyPr>
          <a:lstStyle/>
          <a:p>
            <a:pPr marL="0" indent="0">
              <a:buNone/>
            </a:pPr>
            <a:endParaRPr lang="en-US" sz="1600" b="1" dirty="0"/>
          </a:p>
          <a:p>
            <a:pPr marL="0" indent="0">
              <a:buNone/>
            </a:pPr>
            <a:endParaRPr lang="en-US" sz="1400" dirty="0"/>
          </a:p>
          <a:p>
            <a:pPr marL="0" indent="0">
              <a:buNone/>
            </a:pPr>
            <a:endParaRPr lang="en-US" sz="1400" dirty="0"/>
          </a:p>
          <a:p>
            <a:pPr marL="0" indent="0">
              <a:buNone/>
            </a:pPr>
            <a:endParaRPr lang="en-US" sz="1400" dirty="0"/>
          </a:p>
          <a:p>
            <a:r>
              <a:rPr lang="en-US" sz="1400" b="1" dirty="0"/>
              <a:t>System </a:t>
            </a:r>
            <a:r>
              <a:rPr lang="en-US" sz="1400" dirty="0"/>
              <a:t>of care  to </a:t>
            </a:r>
            <a:r>
              <a:rPr lang="en-US" sz="1400" b="1" dirty="0"/>
              <a:t>improve clinical practice and child survival </a:t>
            </a:r>
            <a:r>
              <a:rPr lang="en-US" sz="1400" dirty="0"/>
              <a:t>in resource-limited settings</a:t>
            </a:r>
          </a:p>
          <a:p>
            <a:endParaRPr lang="en-US" sz="1400" dirty="0"/>
          </a:p>
          <a:p>
            <a:pPr marL="0" indent="0">
              <a:buNone/>
            </a:pPr>
            <a:endParaRPr lang="en-US" sz="1400" dirty="0"/>
          </a:p>
          <a:p>
            <a:r>
              <a:rPr lang="en-US" sz="1400" b="1" dirty="0"/>
              <a:t>1) Validated 7-item RISQ Score: </a:t>
            </a:r>
          </a:p>
          <a:p>
            <a:endParaRPr lang="en-US" sz="1400" dirty="0"/>
          </a:p>
          <a:p>
            <a:pPr marL="285750" indent="-285750">
              <a:buFont typeface="Arial" panose="020B0604020202020204" pitchFamily="34" charset="0"/>
              <a:buChar char="•"/>
            </a:pPr>
            <a:r>
              <a:rPr lang="en-US" sz="1400" dirty="0"/>
              <a:t>Heart rate; respiratory rate; respiratory effort; oxygen saturation; oxygen use; temperature; level of consciousness</a:t>
            </a:r>
          </a:p>
          <a:p>
            <a:endParaRPr lang="en-US" sz="1400" dirty="0"/>
          </a:p>
          <a:p>
            <a:pPr marL="0" indent="0">
              <a:buNone/>
            </a:pPr>
            <a:r>
              <a:rPr lang="en-US" sz="1400" b="1" dirty="0"/>
              <a:t>2) Score-matched care recommendations</a:t>
            </a:r>
          </a:p>
          <a:p>
            <a:pPr marL="0" indent="0">
              <a:buNone/>
            </a:pPr>
            <a:endParaRPr lang="en-US" sz="1400" b="1" dirty="0"/>
          </a:p>
          <a:p>
            <a:pPr marL="285750" indent="-285750">
              <a:buFont typeface="Arial" panose="020B0604020202020204" pitchFamily="34" charset="0"/>
              <a:buChar char="•"/>
            </a:pPr>
            <a:r>
              <a:rPr lang="en-US" sz="1400" dirty="0"/>
              <a:t>Frequency of observation, consideration of secondary review, guidance on level of care required</a:t>
            </a:r>
          </a:p>
          <a:p>
            <a:pPr marL="0" indent="0">
              <a:buNone/>
            </a:pPr>
            <a:endParaRPr lang="en-US" sz="1400" dirty="0"/>
          </a:p>
          <a:p>
            <a:pPr marL="0" indent="0">
              <a:buNone/>
            </a:pPr>
            <a:r>
              <a:rPr lang="en-US" sz="1400" b="1" dirty="0"/>
              <a:t>3) Age-specific documentation record</a:t>
            </a:r>
          </a:p>
          <a:p>
            <a:pPr marL="0" indent="0">
              <a:buNone/>
            </a:pPr>
            <a:endParaRPr lang="en-US" sz="1400" b="1" dirty="0"/>
          </a:p>
          <a:p>
            <a:pPr marL="285750" indent="-285750">
              <a:buFont typeface="Arial" panose="020B0604020202020204" pitchFamily="34" charset="0"/>
              <a:buChar char="•"/>
            </a:pPr>
            <a:r>
              <a:rPr lang="en-US" sz="1400" dirty="0"/>
              <a:t>6-11 months; 12-59 months</a:t>
            </a:r>
          </a:p>
          <a:p>
            <a:pPr marL="0" indent="0">
              <a:buNone/>
            </a:pPr>
            <a:endParaRPr lang="en-US" sz="1400" b="1" dirty="0"/>
          </a:p>
          <a:p>
            <a:pPr marL="0" indent="0">
              <a:buNone/>
            </a:pPr>
            <a:r>
              <a:rPr lang="en-US" sz="1400" b="1" dirty="0"/>
              <a:t>4 ) Implementation training program</a:t>
            </a:r>
          </a:p>
          <a:p>
            <a:pPr marL="0" indent="0">
              <a:buNone/>
            </a:pPr>
            <a:endParaRPr lang="en-US" sz="1400" b="1" dirty="0"/>
          </a:p>
          <a:p>
            <a:pPr marL="285750" indent="-285750">
              <a:buFont typeface="Arial" panose="020B0604020202020204" pitchFamily="34" charset="0"/>
              <a:buChar char="•"/>
            </a:pPr>
            <a:r>
              <a:rPr lang="en-US" sz="1400" dirty="0"/>
              <a:t>Theoretical, practical, score-calculation, case studies</a:t>
            </a:r>
          </a:p>
          <a:p>
            <a:pPr marL="0" indent="0">
              <a:buNone/>
            </a:pPr>
            <a:endParaRPr lang="en-US" sz="1600" dirty="0"/>
          </a:p>
        </p:txBody>
      </p:sp>
      <p:sp>
        <p:nvSpPr>
          <p:cNvPr id="25" name="TextBox 24">
            <a:extLst>
              <a:ext uri="{FF2B5EF4-FFF2-40B4-BE49-F238E27FC236}">
                <a16:creationId xmlns:a16="http://schemas.microsoft.com/office/drawing/2014/main" id="{FF3D3748-C1D6-D32B-C210-123D8342B976}"/>
              </a:ext>
            </a:extLst>
          </p:cNvPr>
          <p:cNvSpPr txBox="1"/>
          <p:nvPr/>
        </p:nvSpPr>
        <p:spPr>
          <a:xfrm>
            <a:off x="6977777" y="6264205"/>
            <a:ext cx="3769566" cy="307777"/>
          </a:xfrm>
          <a:prstGeom prst="rect">
            <a:avLst/>
          </a:prstGeom>
          <a:noFill/>
        </p:spPr>
        <p:txBody>
          <a:bodyPr wrap="square">
            <a:spAutoFit/>
          </a:bodyPr>
          <a:lstStyle/>
          <a:p>
            <a:r>
              <a:rPr lang="en-US" sz="1400" dirty="0"/>
              <a:t> * To be used as an adjunct to usual care</a:t>
            </a:r>
            <a:endParaRPr lang="en-CA" sz="1400" dirty="0"/>
          </a:p>
        </p:txBody>
      </p:sp>
      <p:pic>
        <p:nvPicPr>
          <p:cNvPr id="3" name="Picture 2" descr="The image shows a desk with a blood pressure monitor connected to a clip, surrounded by various documents and papers.&#10;&#10;AI-generated content may be incorrect.">
            <a:extLst>
              <a:ext uri="{FF2B5EF4-FFF2-40B4-BE49-F238E27FC236}">
                <a16:creationId xmlns:a16="http://schemas.microsoft.com/office/drawing/2014/main" id="{2FC571C7-B460-E8F1-ACD8-856C3F1598FC}"/>
              </a:ext>
            </a:extLst>
          </p:cNvPr>
          <p:cNvPicPr>
            <a:picLocks noChangeAspect="1"/>
          </p:cNvPicPr>
          <p:nvPr/>
        </p:nvPicPr>
        <p:blipFill>
          <a:blip r:embed="rId5"/>
          <a:stretch>
            <a:fillRect/>
          </a:stretch>
        </p:blipFill>
        <p:spPr>
          <a:xfrm>
            <a:off x="9423422" y="4245540"/>
            <a:ext cx="2317599" cy="1732647"/>
          </a:xfrm>
          <a:prstGeom prst="rect">
            <a:avLst/>
          </a:prstGeom>
          <a:ln w="19050">
            <a:solidFill>
              <a:srgbClr val="C00000"/>
            </a:solidFill>
          </a:ln>
        </p:spPr>
      </p:pic>
      <p:pic>
        <p:nvPicPr>
          <p:cNvPr id="8" name="Picture 7" descr="The image is an abstract representation of a medical research article focused on the Responses to Illness Severity Quantification (RISQ) score for assessing malnutrition in children.&#10;&#10;AI-generated content may be incorrect.">
            <a:extLst>
              <a:ext uri="{FF2B5EF4-FFF2-40B4-BE49-F238E27FC236}">
                <a16:creationId xmlns:a16="http://schemas.microsoft.com/office/drawing/2014/main" id="{9BE4E908-9DDF-C079-17AB-0A0FAF3779E0}"/>
              </a:ext>
            </a:extLst>
          </p:cNvPr>
          <p:cNvPicPr>
            <a:picLocks noChangeAspect="1"/>
          </p:cNvPicPr>
          <p:nvPr/>
        </p:nvPicPr>
        <p:blipFill>
          <a:blip r:embed="rId6"/>
          <a:stretch>
            <a:fillRect/>
          </a:stretch>
        </p:blipFill>
        <p:spPr>
          <a:xfrm>
            <a:off x="9015164" y="1761203"/>
            <a:ext cx="2742854" cy="1273467"/>
          </a:xfrm>
          <a:prstGeom prst="rect">
            <a:avLst/>
          </a:prstGeom>
        </p:spPr>
      </p:pic>
    </p:spTree>
    <p:extLst>
      <p:ext uri="{BB962C8B-B14F-4D97-AF65-F5344CB8AC3E}">
        <p14:creationId xmlns:p14="http://schemas.microsoft.com/office/powerpoint/2010/main" val="2351239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3343165" y="3343166"/>
            <a:ext cx="6858000" cy="171670"/>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p:cNvSpPr txBox="1"/>
          <p:nvPr/>
        </p:nvSpPr>
        <p:spPr>
          <a:xfrm>
            <a:off x="444500" y="558800"/>
            <a:ext cx="4591050" cy="738985"/>
          </a:xfrm>
          <a:prstGeom prst="rect">
            <a:avLst/>
          </a:prstGeom>
        </p:spPr>
        <p:txBody>
          <a:bodyPr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Background</a:t>
            </a:r>
          </a:p>
        </p:txBody>
      </p:sp>
      <p:grpSp>
        <p:nvGrpSpPr>
          <p:cNvPr id="11" name="Group 11"/>
          <p:cNvGrpSpPr/>
          <p:nvPr/>
        </p:nvGrpSpPr>
        <p:grpSpPr>
          <a:xfrm rot="5400000">
            <a:off x="5701672" y="367671"/>
            <a:ext cx="788657" cy="12192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p:cNvSpPr/>
          <p:nvPr/>
        </p:nvSpPr>
        <p:spPr>
          <a:xfrm>
            <a:off x="-359" y="6117336"/>
            <a:ext cx="1834917" cy="6858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p:cNvGrpSpPr/>
          <p:nvPr/>
        </p:nvGrpSpPr>
        <p:grpSpPr>
          <a:xfrm>
            <a:off x="11043528" y="6069343"/>
            <a:ext cx="1148473" cy="788657"/>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8" name="CasellaDiTesto 17">
            <a:extLst>
              <a:ext uri="{FF2B5EF4-FFF2-40B4-BE49-F238E27FC236}">
                <a16:creationId xmlns:a16="http://schemas.microsoft.com/office/drawing/2014/main" id="{EADE75D7-110C-2D63-36BD-BE509561C892}"/>
              </a:ext>
            </a:extLst>
          </p:cNvPr>
          <p:cNvSpPr txBox="1"/>
          <p:nvPr/>
        </p:nvSpPr>
        <p:spPr>
          <a:xfrm>
            <a:off x="7799916" y="1939997"/>
            <a:ext cx="2841101" cy="96423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it-IT" sz="2933" dirty="0">
                <a:ea typeface="Calibri"/>
                <a:cs typeface="Calibri"/>
              </a:rPr>
              <a:t>USE IMAGEHERE</a:t>
            </a:r>
          </a:p>
        </p:txBody>
      </p:sp>
      <p:sp>
        <p:nvSpPr>
          <p:cNvPr id="19" name="TextBox 18">
            <a:extLst>
              <a:ext uri="{FF2B5EF4-FFF2-40B4-BE49-F238E27FC236}">
                <a16:creationId xmlns:a16="http://schemas.microsoft.com/office/drawing/2014/main" id="{502D4180-F24D-B75B-9A4A-6CF20DE63DEF}"/>
              </a:ext>
            </a:extLst>
          </p:cNvPr>
          <p:cNvSpPr txBox="1"/>
          <p:nvPr/>
        </p:nvSpPr>
        <p:spPr>
          <a:xfrm>
            <a:off x="375528" y="1425744"/>
            <a:ext cx="10668000" cy="5432256"/>
          </a:xfrm>
          <a:prstGeom prst="rect">
            <a:avLst/>
          </a:prstGeom>
          <a:noFill/>
        </p:spPr>
        <p:txBody>
          <a:bodyPr wrap="square">
            <a:spAutoFit/>
          </a:bodyPr>
          <a:lstStyle/>
          <a:p>
            <a:r>
              <a:rPr lang="en-US" b="1" dirty="0"/>
              <a:t>Aim: To evaluate the effect of implementation of the RISQ System on mortality and processes of care in a nutritional program</a:t>
            </a:r>
          </a:p>
          <a:p>
            <a:pPr marL="0"/>
            <a:endParaRPr lang="en-US" sz="2000" dirty="0"/>
          </a:p>
          <a:p>
            <a:pPr marL="0"/>
            <a:endParaRPr lang="en-US" sz="1400" dirty="0">
              <a:effectLst/>
            </a:endParaRPr>
          </a:p>
          <a:p>
            <a:pPr marL="0"/>
            <a:r>
              <a:rPr lang="en-US" sz="1400" dirty="0">
                <a:effectLst/>
              </a:rPr>
              <a:t>The study </a:t>
            </a:r>
            <a:r>
              <a:rPr lang="en-US" sz="1400" b="1" dirty="0">
                <a:effectLst/>
              </a:rPr>
              <a:t>addresses child mortality </a:t>
            </a:r>
            <a:r>
              <a:rPr lang="en-US" sz="1400" dirty="0">
                <a:effectLst/>
              </a:rPr>
              <a:t>associated with acute malnutrition</a:t>
            </a:r>
          </a:p>
          <a:p>
            <a:pPr marL="285750" indent="-285750">
              <a:lnSpc>
                <a:spcPct val="150000"/>
              </a:lnSpc>
              <a:buFont typeface="Arial" panose="020B0604020202020204" pitchFamily="34" charset="0"/>
              <a:buChar char="•"/>
            </a:pPr>
            <a:r>
              <a:rPr lang="en-US" sz="1400" dirty="0"/>
              <a:t>H</a:t>
            </a:r>
            <a:r>
              <a:rPr lang="en-US" sz="1400" dirty="0">
                <a:effectLst/>
              </a:rPr>
              <a:t>ospital mortality remains high</a:t>
            </a:r>
            <a:endParaRPr lang="en-US" sz="1400" dirty="0"/>
          </a:p>
          <a:p>
            <a:pPr marL="285750" indent="-285750">
              <a:lnSpc>
                <a:spcPct val="150000"/>
              </a:lnSpc>
              <a:buFont typeface="Arial" panose="020B0604020202020204" pitchFamily="34" charset="0"/>
              <a:buChar char="•"/>
            </a:pPr>
            <a:r>
              <a:rPr lang="en-US" sz="1400" dirty="0"/>
              <a:t>Strategies needed to identify/manage care of high-risk children</a:t>
            </a:r>
          </a:p>
          <a:p>
            <a:endParaRPr lang="en-US" sz="1400" b="1" dirty="0"/>
          </a:p>
          <a:p>
            <a:endParaRPr lang="en-US" sz="1400" b="1" dirty="0"/>
          </a:p>
          <a:p>
            <a:r>
              <a:rPr lang="en-US" sz="1400" b="1" dirty="0"/>
              <a:t>Ngouri, Chad</a:t>
            </a:r>
          </a:p>
          <a:p>
            <a:pPr marL="285750" indent="-285750">
              <a:lnSpc>
                <a:spcPct val="150000"/>
              </a:lnSpc>
              <a:buFont typeface="Arial" panose="020B0604020202020204" pitchFamily="34" charset="0"/>
              <a:buChar char="•"/>
            </a:pPr>
            <a:r>
              <a:rPr lang="en-CA" sz="1400" dirty="0"/>
              <a:t>Population of study area is 210,000 </a:t>
            </a:r>
          </a:p>
          <a:p>
            <a:pPr marL="285750" indent="-285750">
              <a:lnSpc>
                <a:spcPct val="150000"/>
              </a:lnSpc>
              <a:buFont typeface="Arial" panose="020B0604020202020204" pitchFamily="34" charset="0"/>
              <a:buChar char="•"/>
            </a:pPr>
            <a:r>
              <a:rPr lang="en-CA" sz="1400" dirty="0"/>
              <a:t>Children aged 6-59 months is 40,000 (~ 25% admitted to OptiMA)</a:t>
            </a:r>
          </a:p>
          <a:p>
            <a:endParaRPr lang="en-US" sz="1400" b="1" dirty="0"/>
          </a:p>
          <a:p>
            <a:endParaRPr lang="en-US" sz="1400" b="1" dirty="0"/>
          </a:p>
          <a:p>
            <a:r>
              <a:rPr lang="en-US" sz="1400" b="1" dirty="0"/>
              <a:t>Optimizing Acute Malnutrition Treatment (</a:t>
            </a:r>
            <a:r>
              <a:rPr lang="en-US" sz="1400" b="1" dirty="0" err="1"/>
              <a:t>OptiMA</a:t>
            </a:r>
            <a:r>
              <a:rPr lang="en-US" sz="1400" b="1" dirty="0"/>
              <a:t>)</a:t>
            </a:r>
          </a:p>
          <a:p>
            <a:pPr marL="285750" indent="-285750">
              <a:lnSpc>
                <a:spcPct val="150000"/>
              </a:lnSpc>
              <a:buFont typeface="Arial" panose="020B0604020202020204" pitchFamily="34" charset="0"/>
              <a:buChar char="•"/>
            </a:pPr>
            <a:r>
              <a:rPr lang="en-US" sz="1400" dirty="0"/>
              <a:t>Mid-upper arm circumference (MUAC) based inclusion</a:t>
            </a:r>
          </a:p>
          <a:p>
            <a:pPr marL="285750" indent="-285750">
              <a:lnSpc>
                <a:spcPct val="150000"/>
              </a:lnSpc>
              <a:buFont typeface="Arial" panose="020B0604020202020204" pitchFamily="34" charset="0"/>
              <a:buChar char="•"/>
            </a:pPr>
            <a:r>
              <a:rPr lang="en-US" sz="1400" dirty="0"/>
              <a:t>Dose-adjusted therapeutic food for treatment</a:t>
            </a:r>
          </a:p>
          <a:p>
            <a:pPr marL="285750" indent="-285750">
              <a:lnSpc>
                <a:spcPct val="150000"/>
              </a:lnSpc>
              <a:buFont typeface="Arial" panose="020B0604020202020204" pitchFamily="34" charset="0"/>
              <a:buChar char="•"/>
            </a:pPr>
            <a:r>
              <a:rPr lang="en-US" sz="1400" dirty="0"/>
              <a:t>Management of  acute illness  with current guidelines</a:t>
            </a:r>
          </a:p>
          <a:p>
            <a:endParaRPr lang="en-US" sz="1400" dirty="0"/>
          </a:p>
          <a:p>
            <a:endParaRPr lang="en-US" sz="1400" dirty="0"/>
          </a:p>
        </p:txBody>
      </p:sp>
      <p:pic>
        <p:nvPicPr>
          <p:cNvPr id="3" name="Picture 2" descr="The image is a map of Chad, highlighting major cities, regions, and geographical features.&#10;&#10;AI-generated content may be incorrect.">
            <a:extLst>
              <a:ext uri="{FF2B5EF4-FFF2-40B4-BE49-F238E27FC236}">
                <a16:creationId xmlns:a16="http://schemas.microsoft.com/office/drawing/2014/main" id="{B12AEC69-6815-C06B-6A46-2735C239737C}"/>
              </a:ext>
            </a:extLst>
          </p:cNvPr>
          <p:cNvPicPr>
            <a:picLocks noChangeAspect="1"/>
          </p:cNvPicPr>
          <p:nvPr/>
        </p:nvPicPr>
        <p:blipFill>
          <a:blip r:embed="rId5"/>
          <a:stretch>
            <a:fillRect/>
          </a:stretch>
        </p:blipFill>
        <p:spPr>
          <a:xfrm>
            <a:off x="7168179" y="2033942"/>
            <a:ext cx="3548778" cy="4426294"/>
          </a:xfrm>
          <a:prstGeom prst="rect">
            <a:avLst/>
          </a:prstGeom>
          <a:ln w="19050">
            <a:solidFill>
              <a:srgbClr val="C00000"/>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534E7-E7CF-9D55-1013-583DC3C86A8A}"/>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B851402B-346C-E9D8-4E47-E3EBA37BB0D1}"/>
              </a:ext>
            </a:extLst>
          </p:cNvPr>
          <p:cNvGrpSpPr/>
          <p:nvPr/>
        </p:nvGrpSpPr>
        <p:grpSpPr>
          <a:xfrm rot="-5400000">
            <a:off x="-3343165" y="3343166"/>
            <a:ext cx="6858000" cy="171670"/>
            <a:chOff x="0" y="0"/>
            <a:chExt cx="2709333" cy="67820"/>
          </a:xfrm>
        </p:grpSpPr>
        <p:sp>
          <p:nvSpPr>
            <p:cNvPr id="5" name="Freeform 5">
              <a:extLst>
                <a:ext uri="{FF2B5EF4-FFF2-40B4-BE49-F238E27FC236}">
                  <a16:creationId xmlns:a16="http://schemas.microsoft.com/office/drawing/2014/main" id="{7D098811-124D-4C14-8604-0545AE6E6570}"/>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a:extLst>
                <a:ext uri="{FF2B5EF4-FFF2-40B4-BE49-F238E27FC236}">
                  <a16:creationId xmlns:a16="http://schemas.microsoft.com/office/drawing/2014/main" id="{1FB50CD0-953D-85D5-8061-1A75112C7189}"/>
                </a:ext>
              </a:extLst>
            </p:cNvPr>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a:extLst>
              <a:ext uri="{FF2B5EF4-FFF2-40B4-BE49-F238E27FC236}">
                <a16:creationId xmlns:a16="http://schemas.microsoft.com/office/drawing/2014/main" id="{8A4DD412-B371-76F0-FE76-7DADBF0A6FFF}"/>
              </a:ext>
            </a:extLst>
          </p:cNvPr>
          <p:cNvSpPr txBox="1"/>
          <p:nvPr/>
        </p:nvSpPr>
        <p:spPr>
          <a:xfrm>
            <a:off x="444500" y="558800"/>
            <a:ext cx="4591050" cy="738985"/>
          </a:xfrm>
          <a:prstGeom prst="rect">
            <a:avLst/>
          </a:prstGeom>
        </p:spPr>
        <p:txBody>
          <a:bodyPr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Methods</a:t>
            </a:r>
          </a:p>
        </p:txBody>
      </p:sp>
      <p:sp>
        <p:nvSpPr>
          <p:cNvPr id="9" name="TextBox 9">
            <a:extLst>
              <a:ext uri="{FF2B5EF4-FFF2-40B4-BE49-F238E27FC236}">
                <a16:creationId xmlns:a16="http://schemas.microsoft.com/office/drawing/2014/main" id="{E2FBD0E0-C1E1-5E63-0FED-EAA6F52C56A1}"/>
              </a:ext>
            </a:extLst>
          </p:cNvPr>
          <p:cNvSpPr txBox="1"/>
          <p:nvPr/>
        </p:nvSpPr>
        <p:spPr>
          <a:xfrm>
            <a:off x="444500" y="1647807"/>
            <a:ext cx="5892387" cy="4467890"/>
          </a:xfrm>
          <a:prstGeom prst="rect">
            <a:avLst/>
          </a:prstGeom>
        </p:spPr>
        <p:txBody>
          <a:bodyPr wrap="square" lIns="0" tIns="0" rIns="0" bIns="0" rtlCol="0" anchor="t">
            <a:spAutoFit/>
          </a:bodyPr>
          <a:lstStyle/>
          <a:p>
            <a:pPr lvl="0">
              <a:spcBef>
                <a:spcPts val="1000"/>
              </a:spcBef>
              <a:defRPr/>
            </a:pPr>
            <a:r>
              <a:rPr lang="en-US" sz="1400" b="1" dirty="0">
                <a:ea typeface="Arial" panose="020B0604020202020204" pitchFamily="34" charset="0"/>
                <a:cs typeface="Calibri" panose="020F0502020204030204" pitchFamily="34" charset="0"/>
              </a:rPr>
              <a:t>Design: </a:t>
            </a:r>
            <a:r>
              <a:rPr lang="en-US" sz="1400" dirty="0">
                <a:ea typeface="Arial" panose="020B0604020202020204" pitchFamily="34" charset="0"/>
                <a:cs typeface="Calibri" panose="020F0502020204030204" pitchFamily="34" charset="0"/>
              </a:rPr>
              <a:t>Cluster randomized trial </a:t>
            </a:r>
          </a:p>
          <a:p>
            <a:pPr lvl="0">
              <a:spcBef>
                <a:spcPts val="1000"/>
              </a:spcBef>
              <a:defRPr/>
            </a:pPr>
            <a:r>
              <a:rPr lang="en-US" sz="1400" b="1" dirty="0">
                <a:ea typeface="Arial" panose="020B0604020202020204" pitchFamily="34" charset="0"/>
                <a:cs typeface="Calibri" panose="020F0502020204030204" pitchFamily="34" charset="0"/>
              </a:rPr>
              <a:t>Setting: </a:t>
            </a:r>
            <a:r>
              <a:rPr lang="en-US" sz="1400" dirty="0">
                <a:ea typeface="Arial" panose="020B0604020202020204" pitchFamily="34" charset="0"/>
                <a:cs typeface="Calibri" panose="020F0502020204030204" pitchFamily="34" charset="0"/>
              </a:rPr>
              <a:t>Ngouri Health District, Chad</a:t>
            </a:r>
            <a:endParaRPr lang="en-CA" sz="1400" dirty="0">
              <a:ea typeface="Arial" panose="020B0604020202020204" pitchFamily="34" charset="0"/>
              <a:cs typeface="Calibri" panose="020F0502020204030204" pitchFamily="34" charset="0"/>
            </a:endParaRPr>
          </a:p>
          <a:p>
            <a:pPr lvl="0">
              <a:spcBef>
                <a:spcPts val="1200"/>
              </a:spcBef>
              <a:spcAft>
                <a:spcPts val="300"/>
              </a:spcAft>
              <a:tabLst>
                <a:tab pos="457200" algn="l"/>
                <a:tab pos="3200400" algn="l"/>
                <a:tab pos="6400800" algn="r"/>
              </a:tabLst>
              <a:defRPr/>
            </a:pPr>
            <a:r>
              <a:rPr lang="en-US" sz="1400" b="1" dirty="0">
                <a:ea typeface="Arial" panose="020B0604020202020204" pitchFamily="34" charset="0"/>
                <a:cs typeface="Calibri" panose="020F0502020204030204" pitchFamily="34" charset="0"/>
              </a:rPr>
              <a:t>Clusters: </a:t>
            </a:r>
            <a:r>
              <a:rPr lang="en-US" sz="1400" dirty="0">
                <a:ea typeface="Arial" panose="020B0604020202020204" pitchFamily="34" charset="0"/>
                <a:cs typeface="Calibri" panose="020F0502020204030204" pitchFamily="34" charset="0"/>
              </a:rPr>
              <a:t>Health centers (HC)</a:t>
            </a:r>
            <a:r>
              <a:rPr lang="en-US" sz="1400" b="1" dirty="0">
                <a:ea typeface="Arial" panose="020B0604020202020204" pitchFamily="34" charset="0"/>
                <a:cs typeface="Calibri" panose="020F0502020204030204" pitchFamily="34" charset="0"/>
              </a:rPr>
              <a:t> n=34</a:t>
            </a:r>
            <a:endParaRPr lang="en-CA" sz="1400" dirty="0">
              <a:ea typeface="Arial" panose="020B0604020202020204" pitchFamily="34" charset="0"/>
              <a:cs typeface="Calibri" panose="020F0502020204030204" pitchFamily="34" charset="0"/>
            </a:endParaRPr>
          </a:p>
          <a:p>
            <a:pPr lvl="0">
              <a:spcBef>
                <a:spcPts val="1200"/>
              </a:spcBef>
              <a:spcAft>
                <a:spcPts val="300"/>
              </a:spcAft>
              <a:tabLst>
                <a:tab pos="457200" algn="l"/>
                <a:tab pos="3200400" algn="l"/>
                <a:tab pos="6400800" algn="r"/>
              </a:tabLst>
              <a:defRPr/>
            </a:pPr>
            <a:r>
              <a:rPr lang="en-US" sz="1400" b="1" dirty="0">
                <a:ea typeface="Arial" panose="020B0604020202020204" pitchFamily="34" charset="0"/>
                <a:cs typeface="Calibri" panose="020F0502020204030204" pitchFamily="34" charset="0"/>
              </a:rPr>
              <a:t>Participants: Aged 6-59 months </a:t>
            </a:r>
            <a:r>
              <a:rPr lang="en-US" sz="1400" dirty="0">
                <a:ea typeface="Arial" panose="020B0604020202020204" pitchFamily="34" charset="0"/>
                <a:cs typeface="Calibri" panose="020F0502020204030204" pitchFamily="34" charset="0"/>
              </a:rPr>
              <a:t>enrolled in </a:t>
            </a:r>
            <a:r>
              <a:rPr lang="en-US" sz="1400" dirty="0" err="1">
                <a:ea typeface="Arial" panose="020B0604020202020204" pitchFamily="34" charset="0"/>
                <a:cs typeface="Calibri" panose="020F0502020204030204" pitchFamily="34" charset="0"/>
              </a:rPr>
              <a:t>OptiMA</a:t>
            </a:r>
            <a:r>
              <a:rPr lang="en-US" sz="1400" dirty="0">
                <a:ea typeface="Arial" panose="020B0604020202020204" pitchFamily="34" charset="0"/>
                <a:cs typeface="Calibri" panose="020F0502020204030204" pitchFamily="34" charset="0"/>
              </a:rPr>
              <a:t>; health </a:t>
            </a:r>
            <a:r>
              <a:rPr lang="en-US" sz="1400" dirty="0" err="1">
                <a:ea typeface="Arial" panose="020B0604020202020204" pitchFamily="34" charset="0"/>
                <a:cs typeface="Calibri" panose="020F0502020204030204" pitchFamily="34" charset="0"/>
              </a:rPr>
              <a:t>centre</a:t>
            </a:r>
            <a:r>
              <a:rPr lang="en-US" sz="1400" dirty="0">
                <a:ea typeface="Arial" panose="020B0604020202020204" pitchFamily="34" charset="0"/>
                <a:cs typeface="Calibri" panose="020F0502020204030204" pitchFamily="34" charset="0"/>
              </a:rPr>
              <a:t> staff </a:t>
            </a:r>
            <a:endParaRPr lang="en-CA" sz="1400" dirty="0">
              <a:ea typeface="Arial" panose="020B0604020202020204" pitchFamily="34" charset="0"/>
              <a:cs typeface="Calibri" panose="020F0502020204030204" pitchFamily="34" charset="0"/>
            </a:endParaRPr>
          </a:p>
          <a:p>
            <a:pPr lvl="0">
              <a:spcBef>
                <a:spcPts val="1200"/>
              </a:spcBef>
              <a:spcAft>
                <a:spcPts val="300"/>
              </a:spcAft>
              <a:tabLst>
                <a:tab pos="457200" algn="l"/>
                <a:tab pos="3200400" algn="l"/>
                <a:tab pos="6400800" algn="r"/>
              </a:tabLst>
              <a:defRPr/>
            </a:pPr>
            <a:r>
              <a:rPr lang="en-US" sz="1400" b="1" dirty="0">
                <a:ea typeface="Arial" panose="020B0604020202020204" pitchFamily="34" charset="0"/>
                <a:cs typeface="Calibri" panose="020F0502020204030204" pitchFamily="34" charset="0"/>
              </a:rPr>
              <a:t>Intervention: </a:t>
            </a:r>
            <a:r>
              <a:rPr lang="en-US" sz="1400" dirty="0">
                <a:ea typeface="Arial" panose="020B0604020202020204" pitchFamily="34" charset="0"/>
                <a:cs typeface="Calibri" panose="020F0502020204030204" pitchFamily="34" charset="0"/>
              </a:rPr>
              <a:t>RISQ System</a:t>
            </a:r>
            <a:endParaRPr lang="en-CA" sz="1400" dirty="0">
              <a:ea typeface="Arial" panose="020B0604020202020204" pitchFamily="34" charset="0"/>
              <a:cs typeface="Calibri" panose="020F0502020204030204" pitchFamily="34" charset="0"/>
            </a:endParaRPr>
          </a:p>
          <a:p>
            <a:pPr lvl="0">
              <a:spcBef>
                <a:spcPts val="1200"/>
              </a:spcBef>
              <a:spcAft>
                <a:spcPts val="300"/>
              </a:spcAft>
              <a:tabLst>
                <a:tab pos="457200" algn="l"/>
                <a:tab pos="3200400" algn="l"/>
                <a:tab pos="6400800" algn="r"/>
              </a:tabLst>
              <a:defRPr/>
            </a:pPr>
            <a:r>
              <a:rPr lang="en-US" sz="1400" b="1" dirty="0">
                <a:ea typeface="Arial" panose="020B0604020202020204" pitchFamily="34" charset="0"/>
                <a:cs typeface="Calibri" panose="020F0502020204030204" pitchFamily="34" charset="0"/>
              </a:rPr>
              <a:t>Comparator:</a:t>
            </a:r>
            <a:r>
              <a:rPr lang="en-US" sz="1400" dirty="0">
                <a:ea typeface="Arial" panose="020B0604020202020204" pitchFamily="34" charset="0"/>
                <a:cs typeface="Calibri" panose="020F0502020204030204" pitchFamily="34" charset="0"/>
              </a:rPr>
              <a:t> ‘Usual care’ </a:t>
            </a:r>
          </a:p>
          <a:p>
            <a:pPr lvl="0">
              <a:spcBef>
                <a:spcPts val="1200"/>
              </a:spcBef>
              <a:spcAft>
                <a:spcPts val="300"/>
              </a:spcAft>
              <a:tabLst>
                <a:tab pos="457200" algn="l"/>
                <a:tab pos="3200400" algn="l"/>
                <a:tab pos="6400800" algn="r"/>
              </a:tabLst>
              <a:defRPr/>
            </a:pPr>
            <a:r>
              <a:rPr lang="en-US" sz="1400" b="1" dirty="0">
                <a:ea typeface="Arial" panose="020B0604020202020204" pitchFamily="34" charset="0"/>
                <a:cs typeface="Calibri" panose="020F0502020204030204" pitchFamily="34" charset="0"/>
              </a:rPr>
              <a:t>Randomization: 1:1</a:t>
            </a:r>
            <a:r>
              <a:rPr lang="en-US" sz="1400" dirty="0">
                <a:ea typeface="Arial" panose="020B0604020202020204" pitchFamily="34" charset="0"/>
                <a:cs typeface="Calibri" panose="020F0502020204030204" pitchFamily="34" charset="0"/>
              </a:rPr>
              <a:t> (Usual care: Usual care + RISQ System)</a:t>
            </a:r>
          </a:p>
          <a:p>
            <a:pPr lvl="0">
              <a:spcBef>
                <a:spcPts val="1200"/>
              </a:spcBef>
              <a:spcAft>
                <a:spcPts val="300"/>
              </a:spcAft>
              <a:tabLst>
                <a:tab pos="457200" algn="l"/>
                <a:tab pos="3200400" algn="l"/>
                <a:tab pos="6400800" algn="r"/>
              </a:tabLst>
              <a:defRPr/>
            </a:pPr>
            <a:r>
              <a:rPr lang="en-US" sz="1400" b="1" dirty="0">
                <a:ea typeface="Times New Roman" panose="02020603050405020304" pitchFamily="18" charset="0"/>
                <a:cs typeface="Calibri" panose="020F0502020204030204" pitchFamily="34" charset="0"/>
              </a:rPr>
              <a:t>Sample size </a:t>
            </a:r>
            <a:r>
              <a:rPr lang="en-US" sz="1400" dirty="0">
                <a:ea typeface="Times New Roman" panose="02020603050405020304" pitchFamily="18" charset="0"/>
                <a:cs typeface="Calibri" panose="020F0502020204030204" pitchFamily="34" charset="0"/>
              </a:rPr>
              <a:t>= number of children treated in the program (</a:t>
            </a:r>
            <a:r>
              <a:rPr lang="en-US" sz="1400" dirty="0">
                <a:solidFill>
                  <a:prstClr val="black"/>
                </a:solidFill>
                <a:cs typeface="Calibri" panose="020F0502020204030204" pitchFamily="34" charset="0"/>
              </a:rPr>
              <a:t>~20,000 )</a:t>
            </a:r>
            <a:endParaRPr lang="en-US" sz="1400" dirty="0">
              <a:ea typeface="Times New Roman" panose="02020603050405020304" pitchFamily="18" charset="0"/>
              <a:cs typeface="Calibri" panose="020F0502020204030204" pitchFamily="34" charset="0"/>
            </a:endParaRPr>
          </a:p>
          <a:p>
            <a:pPr lvl="0">
              <a:spcBef>
                <a:spcPts val="1200"/>
              </a:spcBef>
              <a:spcAft>
                <a:spcPts val="300"/>
              </a:spcAft>
              <a:tabLst>
                <a:tab pos="457200" algn="l"/>
                <a:tab pos="3200400" algn="l"/>
                <a:tab pos="6400800" algn="r"/>
              </a:tabLst>
              <a:defRPr/>
            </a:pPr>
            <a:r>
              <a:rPr lang="en-US" sz="1400" b="1" dirty="0">
                <a:solidFill>
                  <a:srgbClr val="FF0000"/>
                </a:solidFill>
                <a:cs typeface="Calibri" panose="020F0502020204030204" pitchFamily="34" charset="0"/>
              </a:rPr>
              <a:t>Primary Outcome:  </a:t>
            </a:r>
            <a:r>
              <a:rPr lang="en-CA" sz="1400" dirty="0">
                <a:solidFill>
                  <a:srgbClr val="FF0000"/>
                </a:solidFill>
              </a:rPr>
              <a:t>mortality occurring during the period of treatment for up to 60-days after programme admission</a:t>
            </a:r>
            <a:r>
              <a:rPr lang="en-CA" sz="1400" dirty="0">
                <a:solidFill>
                  <a:srgbClr val="FF0000"/>
                </a:solidFill>
                <a:cs typeface="Calibri" panose="020F0502020204030204" pitchFamily="34" charset="0"/>
              </a:rPr>
              <a:t> (if child is not yet discharged).</a:t>
            </a:r>
            <a:endParaRPr lang="en-US" sz="1400" dirty="0">
              <a:solidFill>
                <a:srgbClr val="FF0000"/>
              </a:solidFill>
              <a:cs typeface="Calibri" panose="020F0502020204030204" pitchFamily="34" charset="0"/>
            </a:endParaRPr>
          </a:p>
          <a:p>
            <a:pPr lvl="0">
              <a:spcBef>
                <a:spcPts val="1200"/>
              </a:spcBef>
              <a:spcAft>
                <a:spcPts val="300"/>
              </a:spcAft>
              <a:tabLst>
                <a:tab pos="457200" algn="l"/>
                <a:tab pos="3200400" algn="l"/>
                <a:tab pos="6400800" algn="r"/>
              </a:tabLst>
              <a:defRPr/>
            </a:pPr>
            <a:r>
              <a:rPr lang="en-US" sz="1400" b="1" dirty="0">
                <a:solidFill>
                  <a:prstClr val="black"/>
                </a:solidFill>
                <a:cs typeface="Calibri" panose="020F0502020204030204" pitchFamily="34" charset="0"/>
              </a:rPr>
              <a:t>Secondary Outcomes: </a:t>
            </a:r>
            <a:r>
              <a:rPr lang="en-CA" sz="1400" dirty="0">
                <a:solidFill>
                  <a:prstClr val="black"/>
                </a:solidFill>
                <a:cs typeface="Calibri" panose="020F0502020204030204" pitchFamily="34" charset="0"/>
              </a:rPr>
              <a:t>Processes of care,  Implementation fidelity,  Acceptability</a:t>
            </a:r>
          </a:p>
          <a:p>
            <a:endParaRPr lang="en-US" sz="1400" b="1" dirty="0"/>
          </a:p>
        </p:txBody>
      </p:sp>
      <p:grpSp>
        <p:nvGrpSpPr>
          <p:cNvPr id="11" name="Group 11">
            <a:extLst>
              <a:ext uri="{FF2B5EF4-FFF2-40B4-BE49-F238E27FC236}">
                <a16:creationId xmlns:a16="http://schemas.microsoft.com/office/drawing/2014/main" id="{BED61225-256F-EA47-BB7B-4DB53B15ACC4}"/>
              </a:ext>
            </a:extLst>
          </p:cNvPr>
          <p:cNvGrpSpPr/>
          <p:nvPr/>
        </p:nvGrpSpPr>
        <p:grpSpPr>
          <a:xfrm rot="5400000">
            <a:off x="5816240" y="482601"/>
            <a:ext cx="558802" cy="12192000"/>
            <a:chOff x="0" y="0"/>
            <a:chExt cx="311568" cy="4816593"/>
          </a:xfrm>
        </p:grpSpPr>
        <p:sp>
          <p:nvSpPr>
            <p:cNvPr id="12" name="Freeform 12">
              <a:extLst>
                <a:ext uri="{FF2B5EF4-FFF2-40B4-BE49-F238E27FC236}">
                  <a16:creationId xmlns:a16="http://schemas.microsoft.com/office/drawing/2014/main" id="{EAA2F668-E4CE-7D33-99B6-CE9C761D8CEC}"/>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a:extLst>
                <a:ext uri="{FF2B5EF4-FFF2-40B4-BE49-F238E27FC236}">
                  <a16:creationId xmlns:a16="http://schemas.microsoft.com/office/drawing/2014/main" id="{C49F7C24-FAF8-5ACE-6B7C-885C5761B6F9}"/>
                </a:ext>
              </a:extLst>
            </p:cNvPr>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a:extLst>
              <a:ext uri="{FF2B5EF4-FFF2-40B4-BE49-F238E27FC236}">
                <a16:creationId xmlns:a16="http://schemas.microsoft.com/office/drawing/2014/main" id="{8996AD31-05A8-2F05-DD98-9EE56C2B9773}"/>
              </a:ext>
            </a:extLst>
          </p:cNvPr>
          <p:cNvSpPr/>
          <p:nvPr/>
        </p:nvSpPr>
        <p:spPr>
          <a:xfrm>
            <a:off x="-359" y="6176864"/>
            <a:ext cx="1763845" cy="626271"/>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a:extLst>
              <a:ext uri="{FF2B5EF4-FFF2-40B4-BE49-F238E27FC236}">
                <a16:creationId xmlns:a16="http://schemas.microsoft.com/office/drawing/2014/main" id="{E0237CD1-C756-4C5A-2139-325D10ECDF56}"/>
              </a:ext>
            </a:extLst>
          </p:cNvPr>
          <p:cNvGrpSpPr/>
          <p:nvPr/>
        </p:nvGrpSpPr>
        <p:grpSpPr>
          <a:xfrm>
            <a:off x="11183422" y="6060143"/>
            <a:ext cx="1148473" cy="788657"/>
            <a:chOff x="0" y="0"/>
            <a:chExt cx="1463276" cy="1004833"/>
          </a:xfrm>
        </p:grpSpPr>
        <p:sp>
          <p:nvSpPr>
            <p:cNvPr id="16" name="Freeform 16">
              <a:extLst>
                <a:ext uri="{FF2B5EF4-FFF2-40B4-BE49-F238E27FC236}">
                  <a16:creationId xmlns:a16="http://schemas.microsoft.com/office/drawing/2014/main" id="{934AD4AE-7FA1-2C56-9674-2CDC721C59E6}"/>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8" name="CasellaDiTesto 17">
            <a:extLst>
              <a:ext uri="{FF2B5EF4-FFF2-40B4-BE49-F238E27FC236}">
                <a16:creationId xmlns:a16="http://schemas.microsoft.com/office/drawing/2014/main" id="{099F50D4-8EB5-9C68-6604-206C0A1D2049}"/>
              </a:ext>
            </a:extLst>
          </p:cNvPr>
          <p:cNvSpPr txBox="1"/>
          <p:nvPr/>
        </p:nvSpPr>
        <p:spPr>
          <a:xfrm>
            <a:off x="7799916" y="1939997"/>
            <a:ext cx="2841101" cy="96423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it-IT" sz="2933">
                <a:ea typeface="Calibri"/>
                <a:cs typeface="Calibri"/>
              </a:rPr>
              <a:t>USE IMAGE HERE</a:t>
            </a:r>
          </a:p>
        </p:txBody>
      </p:sp>
      <p:pic>
        <p:nvPicPr>
          <p:cNvPr id="19" name="Picture 18" descr="The image shows a map of a region in Central Africa, with various colored dots indicating different administrative districts and health zones, and a legend explaining the symbols used.&#10;&#10;AI-generated content may be incorrect.">
            <a:extLst>
              <a:ext uri="{FF2B5EF4-FFF2-40B4-BE49-F238E27FC236}">
                <a16:creationId xmlns:a16="http://schemas.microsoft.com/office/drawing/2014/main" id="{514D8597-C02B-D3A8-3950-254005E0175F}"/>
              </a:ext>
            </a:extLst>
          </p:cNvPr>
          <p:cNvPicPr>
            <a:picLocks noChangeAspect="1"/>
          </p:cNvPicPr>
          <p:nvPr/>
        </p:nvPicPr>
        <p:blipFill>
          <a:blip r:embed="rId5"/>
          <a:stretch>
            <a:fillRect/>
          </a:stretch>
        </p:blipFill>
        <p:spPr>
          <a:xfrm>
            <a:off x="6549418" y="1175450"/>
            <a:ext cx="5393495" cy="4154430"/>
          </a:xfrm>
          <a:prstGeom prst="rect">
            <a:avLst/>
          </a:prstGeom>
          <a:ln w="9525">
            <a:solidFill>
              <a:srgbClr val="C00000"/>
            </a:solidFill>
          </a:ln>
        </p:spPr>
      </p:pic>
      <p:pic>
        <p:nvPicPr>
          <p:cNvPr id="21" name="Picture 20" descr="Usual Care.&#10;&#10;AI-generated content may be incorrect.">
            <a:extLst>
              <a:ext uri="{FF2B5EF4-FFF2-40B4-BE49-F238E27FC236}">
                <a16:creationId xmlns:a16="http://schemas.microsoft.com/office/drawing/2014/main" id="{0C863B5E-AE73-375B-FEC2-99F6E5B3FDDF}"/>
              </a:ext>
            </a:extLst>
          </p:cNvPr>
          <p:cNvPicPr>
            <a:picLocks noChangeAspect="1"/>
          </p:cNvPicPr>
          <p:nvPr/>
        </p:nvPicPr>
        <p:blipFill>
          <a:blip r:embed="rId6"/>
          <a:stretch>
            <a:fillRect/>
          </a:stretch>
        </p:blipFill>
        <p:spPr>
          <a:xfrm>
            <a:off x="10622157" y="1528120"/>
            <a:ext cx="1105564" cy="510692"/>
          </a:xfrm>
          <a:prstGeom prst="rect">
            <a:avLst/>
          </a:prstGeom>
        </p:spPr>
      </p:pic>
      <p:sp>
        <p:nvSpPr>
          <p:cNvPr id="3" name="TextBox 2">
            <a:extLst>
              <a:ext uri="{FF2B5EF4-FFF2-40B4-BE49-F238E27FC236}">
                <a16:creationId xmlns:a16="http://schemas.microsoft.com/office/drawing/2014/main" id="{DF7EFC24-BF03-1571-3272-23A7CA10A290}"/>
              </a:ext>
            </a:extLst>
          </p:cNvPr>
          <p:cNvSpPr txBox="1"/>
          <p:nvPr/>
        </p:nvSpPr>
        <p:spPr>
          <a:xfrm>
            <a:off x="6764995" y="5492412"/>
            <a:ext cx="5746627" cy="2585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1200" b="1"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Protocol Registered: </a:t>
            </a:r>
            <a:r>
              <a:rPr kumimoji="0" lang="en-CA" sz="120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Clinical Trials: </a:t>
            </a:r>
            <a:r>
              <a:rPr kumimoji="0" lang="en-CA" sz="1200" b="0" i="0" u="none" strike="noStrike" kern="0" cap="none" spc="0" normalizeH="0" baseline="0" noProof="0" dirty="0">
                <a:ln>
                  <a:noFill/>
                </a:ln>
                <a:solidFill>
                  <a:prstClr val="black"/>
                </a:solidFill>
                <a:effectLst/>
                <a:uLnTx/>
                <a:uFillTx/>
                <a:latin typeface="Calibri" panose="020F0502020204030204"/>
                <a:ea typeface="+mn-ea"/>
                <a:cs typeface="+mn-cs"/>
              </a:rPr>
              <a:t>CT 1000080735; </a:t>
            </a:r>
            <a:r>
              <a:rPr kumimoji="0" lang="en-CA" sz="1200" b="1" i="0" u="none" strike="noStrike" kern="0" cap="none" spc="0" normalizeH="0" baseline="0" noProof="0" dirty="0">
                <a:ln>
                  <a:noFill/>
                </a:ln>
                <a:solidFill>
                  <a:prstClr val="black"/>
                </a:solidFill>
                <a:effectLst/>
                <a:uLnTx/>
                <a:uFillTx/>
                <a:latin typeface="Calibri" panose="020F0502020204030204"/>
                <a:ea typeface="+mn-ea"/>
                <a:cs typeface="+mn-cs"/>
              </a:rPr>
              <a:t>Published: </a:t>
            </a:r>
            <a:r>
              <a:rPr kumimoji="0" lang="en-CA" sz="1200" i="0" u="none" strike="noStrike" kern="0" cap="none" spc="0" normalizeH="0" baseline="0" noProof="0" dirty="0">
                <a:ln>
                  <a:noFill/>
                </a:ln>
                <a:solidFill>
                  <a:prstClr val="black"/>
                </a:solidFill>
                <a:effectLst/>
                <a:uLnTx/>
                <a:uFillTx/>
                <a:latin typeface="Calibri" panose="020F0502020204030204"/>
                <a:ea typeface="+mn-ea"/>
                <a:cs typeface="+mn-cs"/>
              </a:rPr>
              <a:t>Trials, 2</a:t>
            </a:r>
            <a:r>
              <a:rPr kumimoji="0" lang="en-CA" sz="1200" b="0" i="0" u="none" strike="noStrike" kern="0" cap="none" spc="0" normalizeH="0" baseline="0" noProof="0" dirty="0">
                <a:ln>
                  <a:noFill/>
                </a:ln>
                <a:solidFill>
                  <a:prstClr val="black"/>
                </a:solidFill>
                <a:effectLst/>
                <a:uLnTx/>
                <a:uFillTx/>
                <a:latin typeface="Calibri" panose="020F0502020204030204"/>
                <a:ea typeface="+mn-ea"/>
                <a:cs typeface="+mn-cs"/>
              </a:rPr>
              <a:t>025</a:t>
            </a:r>
          </a:p>
        </p:txBody>
      </p:sp>
      <p:sp>
        <p:nvSpPr>
          <p:cNvPr id="10" name="TextBox 9">
            <a:extLst>
              <a:ext uri="{FF2B5EF4-FFF2-40B4-BE49-F238E27FC236}">
                <a16:creationId xmlns:a16="http://schemas.microsoft.com/office/drawing/2014/main" id="{EA33E75D-8B23-DD44-4F04-34BC72793208}"/>
              </a:ext>
            </a:extLst>
          </p:cNvPr>
          <p:cNvSpPr txBox="1"/>
          <p:nvPr/>
        </p:nvSpPr>
        <p:spPr>
          <a:xfrm>
            <a:off x="6007176" y="5764173"/>
            <a:ext cx="6426580" cy="276999"/>
          </a:xfrm>
          <a:prstGeom prst="rect">
            <a:avLst/>
          </a:prstGeom>
          <a:noFill/>
        </p:spPr>
        <p:txBody>
          <a:bodyPr wrap="square">
            <a:spAutoFit/>
          </a:bodyPr>
          <a:lstStyle/>
          <a:p>
            <a:r>
              <a:rPr lang="en-CA" sz="1200" b="1" i="0" u="none" strike="noStrike" cap="none" dirty="0">
                <a:solidFill>
                  <a:schemeClr val="dk1"/>
                </a:solidFill>
                <a:latin typeface="Calibri"/>
                <a:ea typeface="Calibri"/>
                <a:cs typeface="Calibri"/>
                <a:sym typeface="Calibri"/>
              </a:rPr>
              <a:t>Research Ethics Board Approval: </a:t>
            </a:r>
            <a:r>
              <a:rPr lang="en-CA" sz="1200" i="0" u="none" strike="noStrike" cap="none" dirty="0">
                <a:solidFill>
                  <a:schemeClr val="dk1"/>
                </a:solidFill>
                <a:latin typeface="Calibri"/>
                <a:ea typeface="Calibri"/>
                <a:cs typeface="Calibri"/>
                <a:sym typeface="Calibri"/>
              </a:rPr>
              <a:t>SickKids # 1000080735/</a:t>
            </a:r>
            <a:r>
              <a:rPr lang="en-CA" sz="1200" i="0" u="none" strike="noStrike" cap="none" dirty="0" err="1">
                <a:solidFill>
                  <a:schemeClr val="dk1"/>
                </a:solidFill>
                <a:latin typeface="Calibri"/>
                <a:ea typeface="Calibri"/>
                <a:cs typeface="Calibri"/>
                <a:sym typeface="Calibri"/>
              </a:rPr>
              <a:t>Comité</a:t>
            </a:r>
            <a:r>
              <a:rPr lang="en-CA" sz="1200" i="0" u="none" strike="noStrike" cap="none" dirty="0">
                <a:solidFill>
                  <a:schemeClr val="dk1"/>
                </a:solidFill>
                <a:latin typeface="Calibri"/>
                <a:ea typeface="Calibri"/>
                <a:cs typeface="Calibri"/>
                <a:sym typeface="Calibri"/>
              </a:rPr>
              <a:t> National de </a:t>
            </a:r>
            <a:r>
              <a:rPr lang="en-CA" sz="1200" i="0" u="none" strike="noStrike" cap="none" dirty="0" err="1">
                <a:solidFill>
                  <a:schemeClr val="dk1"/>
                </a:solidFill>
                <a:latin typeface="Calibri"/>
                <a:ea typeface="Calibri"/>
                <a:cs typeface="Calibri"/>
                <a:sym typeface="Calibri"/>
              </a:rPr>
              <a:t>Bioéthique</a:t>
            </a:r>
            <a:r>
              <a:rPr lang="en-CA" sz="1200" i="0" u="none" strike="noStrike" cap="none" dirty="0">
                <a:solidFill>
                  <a:schemeClr val="dk1"/>
                </a:solidFill>
                <a:latin typeface="Calibri"/>
                <a:ea typeface="Calibri"/>
                <a:cs typeface="Calibri"/>
                <a:sym typeface="Calibri"/>
              </a:rPr>
              <a:t> du Tchad</a:t>
            </a:r>
            <a:endParaRPr lang="en-CA" sz="1200" dirty="0"/>
          </a:p>
        </p:txBody>
      </p:sp>
      <p:sp>
        <p:nvSpPr>
          <p:cNvPr id="20" name="TextBox 19">
            <a:extLst>
              <a:ext uri="{FF2B5EF4-FFF2-40B4-BE49-F238E27FC236}">
                <a16:creationId xmlns:a16="http://schemas.microsoft.com/office/drawing/2014/main" id="{F91A0978-39C2-C046-6BE0-C734C783699A}"/>
              </a:ext>
            </a:extLst>
          </p:cNvPr>
          <p:cNvSpPr txBox="1"/>
          <p:nvPr/>
        </p:nvSpPr>
        <p:spPr>
          <a:xfrm>
            <a:off x="7156452" y="691942"/>
            <a:ext cx="6279502" cy="361574"/>
          </a:xfrm>
          <a:prstGeom prst="rect">
            <a:avLst/>
          </a:prstGeom>
          <a:noFill/>
        </p:spPr>
        <p:txBody>
          <a:bodyPr wrap="square">
            <a:spAutoFit/>
          </a:bodyPr>
          <a:lstStyle/>
          <a:p>
            <a:pPr>
              <a:lnSpc>
                <a:spcPct val="115000"/>
              </a:lnSpc>
              <a:spcAft>
                <a:spcPts val="800"/>
              </a:spcAft>
              <a:buNone/>
            </a:pPr>
            <a:r>
              <a:rPr lang="en-CA" sz="1600" b="1" kern="100" dirty="0">
                <a:effectLst/>
                <a:latin typeface="Aptos" panose="020B0004020202020204" pitchFamily="34" charset="0"/>
                <a:ea typeface="Aptos" panose="020B0004020202020204" pitchFamily="34" charset="0"/>
                <a:cs typeface="Times New Roman" panose="02020603050405020304" pitchFamily="18" charset="0"/>
              </a:rPr>
              <a:t>Health Centres Randomized, </a:t>
            </a:r>
            <a:r>
              <a:rPr lang="en-CA" sz="1600" b="1" kern="100" dirty="0" err="1">
                <a:effectLst/>
                <a:latin typeface="Aptos" panose="020B0004020202020204" pitchFamily="34" charset="0"/>
                <a:ea typeface="Aptos" panose="020B0004020202020204" pitchFamily="34" charset="0"/>
                <a:cs typeface="Times New Roman" panose="02020603050405020304" pitchFamily="18" charset="0"/>
              </a:rPr>
              <a:t>Ngouri</a:t>
            </a:r>
            <a:r>
              <a:rPr lang="en-CA" sz="1600" b="1" kern="100" dirty="0">
                <a:effectLst/>
                <a:latin typeface="Aptos" panose="020B0004020202020204" pitchFamily="34" charset="0"/>
                <a:ea typeface="Aptos" panose="020B0004020202020204" pitchFamily="34" charset="0"/>
                <a:cs typeface="Times New Roman" panose="02020603050405020304" pitchFamily="18" charset="0"/>
              </a:rPr>
              <a:t>, Chad</a:t>
            </a:r>
          </a:p>
        </p:txBody>
      </p:sp>
      <p:grpSp>
        <p:nvGrpSpPr>
          <p:cNvPr id="22" name="Group 21">
            <a:extLst>
              <a:ext uri="{FF2B5EF4-FFF2-40B4-BE49-F238E27FC236}">
                <a16:creationId xmlns:a16="http://schemas.microsoft.com/office/drawing/2014/main" id="{420F9B63-C2A9-6688-96E2-A9FDDE4A5B5D}"/>
              </a:ext>
            </a:extLst>
          </p:cNvPr>
          <p:cNvGrpSpPr/>
          <p:nvPr/>
        </p:nvGrpSpPr>
        <p:grpSpPr>
          <a:xfrm>
            <a:off x="9610589" y="2276603"/>
            <a:ext cx="360" cy="360"/>
            <a:chOff x="9610589" y="2276603"/>
            <a:chExt cx="360" cy="360"/>
          </a:xfrm>
        </p:grpSpPr>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0FE897C7-21F8-371D-2CEC-C363DAEEAE13}"/>
                    </a:ext>
                  </a:extLst>
                </p14:cNvPr>
                <p14:cNvContentPartPr/>
                <p14:nvPr/>
              </p14:nvContentPartPr>
              <p14:xfrm>
                <a:off x="9610589" y="2276603"/>
                <a:ext cx="360" cy="360"/>
              </p14:xfrm>
            </p:contentPart>
          </mc:Choice>
          <mc:Fallback xmlns="">
            <p:pic>
              <p:nvPicPr>
                <p:cNvPr id="8" name="Ink 7">
                  <a:extLst>
                    <a:ext uri="{FF2B5EF4-FFF2-40B4-BE49-F238E27FC236}">
                      <a16:creationId xmlns:a16="http://schemas.microsoft.com/office/drawing/2014/main" id="{0FE897C7-21F8-371D-2CEC-C363DAEEAE13}"/>
                    </a:ext>
                  </a:extLst>
                </p:cNvPr>
                <p:cNvPicPr/>
                <p:nvPr/>
              </p:nvPicPr>
              <p:blipFill>
                <a:blip r:embed="rId8"/>
                <a:stretch>
                  <a:fillRect/>
                </a:stretch>
              </p:blipFill>
              <p:spPr>
                <a:xfrm>
                  <a:off x="9604469" y="227048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7" name="Ink 16">
                  <a:extLst>
                    <a:ext uri="{FF2B5EF4-FFF2-40B4-BE49-F238E27FC236}">
                      <a16:creationId xmlns:a16="http://schemas.microsoft.com/office/drawing/2014/main" id="{40B70BCB-BDEF-4DAF-C696-72A2C1E7413A}"/>
                    </a:ext>
                  </a:extLst>
                </p14:cNvPr>
                <p14:cNvContentPartPr/>
                <p14:nvPr/>
              </p14:nvContentPartPr>
              <p14:xfrm>
                <a:off x="9610589" y="2276603"/>
                <a:ext cx="360" cy="360"/>
              </p14:xfrm>
            </p:contentPart>
          </mc:Choice>
          <mc:Fallback xmlns="">
            <p:pic>
              <p:nvPicPr>
                <p:cNvPr id="17" name="Ink 16">
                  <a:extLst>
                    <a:ext uri="{FF2B5EF4-FFF2-40B4-BE49-F238E27FC236}">
                      <a16:creationId xmlns:a16="http://schemas.microsoft.com/office/drawing/2014/main" id="{40B70BCB-BDEF-4DAF-C696-72A2C1E7413A}"/>
                    </a:ext>
                  </a:extLst>
                </p:cNvPr>
                <p:cNvPicPr/>
                <p:nvPr/>
              </p:nvPicPr>
              <p:blipFill>
                <a:blip r:embed="rId8"/>
                <a:stretch>
                  <a:fillRect/>
                </a:stretch>
              </p:blipFill>
              <p:spPr>
                <a:xfrm>
                  <a:off x="9604469" y="2270483"/>
                  <a:ext cx="12600" cy="126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0">
            <p14:nvContentPartPr>
              <p14:cNvPr id="23" name="Ink 22">
                <a:extLst>
                  <a:ext uri="{FF2B5EF4-FFF2-40B4-BE49-F238E27FC236}">
                    <a16:creationId xmlns:a16="http://schemas.microsoft.com/office/drawing/2014/main" id="{482919F3-2510-CB97-EADE-B9B1F71964A7}"/>
                  </a:ext>
                </a:extLst>
              </p14:cNvPr>
              <p14:cNvContentPartPr/>
              <p14:nvPr/>
            </p14:nvContentPartPr>
            <p14:xfrm>
              <a:off x="9610589" y="2295323"/>
              <a:ext cx="360" cy="360"/>
            </p14:xfrm>
          </p:contentPart>
        </mc:Choice>
        <mc:Fallback xmlns="">
          <p:pic>
            <p:nvPicPr>
              <p:cNvPr id="23" name="Ink 22">
                <a:extLst>
                  <a:ext uri="{FF2B5EF4-FFF2-40B4-BE49-F238E27FC236}">
                    <a16:creationId xmlns:a16="http://schemas.microsoft.com/office/drawing/2014/main" id="{482919F3-2510-CB97-EADE-B9B1F71964A7}"/>
                  </a:ext>
                </a:extLst>
              </p:cNvPr>
              <p:cNvPicPr/>
              <p:nvPr/>
            </p:nvPicPr>
            <p:blipFill>
              <a:blip r:embed="rId8"/>
              <a:stretch>
                <a:fillRect/>
              </a:stretch>
            </p:blipFill>
            <p:spPr>
              <a:xfrm>
                <a:off x="9604469" y="2289203"/>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4" name="Ink 23">
                <a:extLst>
                  <a:ext uri="{FF2B5EF4-FFF2-40B4-BE49-F238E27FC236}">
                    <a16:creationId xmlns:a16="http://schemas.microsoft.com/office/drawing/2014/main" id="{93FE9F1E-A99C-6C7F-7BD0-825271A4D8DF}"/>
                  </a:ext>
                </a:extLst>
              </p14:cNvPr>
              <p14:cNvContentPartPr/>
              <p14:nvPr/>
            </p14:nvContentPartPr>
            <p14:xfrm>
              <a:off x="9638309" y="2323043"/>
              <a:ext cx="360" cy="360"/>
            </p14:xfrm>
          </p:contentPart>
        </mc:Choice>
        <mc:Fallback xmlns="">
          <p:pic>
            <p:nvPicPr>
              <p:cNvPr id="24" name="Ink 23">
                <a:extLst>
                  <a:ext uri="{FF2B5EF4-FFF2-40B4-BE49-F238E27FC236}">
                    <a16:creationId xmlns:a16="http://schemas.microsoft.com/office/drawing/2014/main" id="{93FE9F1E-A99C-6C7F-7BD0-825271A4D8DF}"/>
                  </a:ext>
                </a:extLst>
              </p:cNvPr>
              <p:cNvPicPr/>
              <p:nvPr/>
            </p:nvPicPr>
            <p:blipFill>
              <a:blip r:embed="rId12"/>
              <a:stretch>
                <a:fillRect/>
              </a:stretch>
            </p:blipFill>
            <p:spPr>
              <a:xfrm>
                <a:off x="9575309" y="2260043"/>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5" name="Ink 24">
                <a:extLst>
                  <a:ext uri="{FF2B5EF4-FFF2-40B4-BE49-F238E27FC236}">
                    <a16:creationId xmlns:a16="http://schemas.microsoft.com/office/drawing/2014/main" id="{E1799462-D9A4-2B43-C2A6-FC64AA2CD97E}"/>
                  </a:ext>
                </a:extLst>
              </p14:cNvPr>
              <p14:cNvContentPartPr/>
              <p14:nvPr/>
            </p14:nvContentPartPr>
            <p14:xfrm>
              <a:off x="11243189" y="1679363"/>
              <a:ext cx="360" cy="360"/>
            </p14:xfrm>
          </p:contentPart>
        </mc:Choice>
        <mc:Fallback xmlns="">
          <p:pic>
            <p:nvPicPr>
              <p:cNvPr id="25" name="Ink 24">
                <a:extLst>
                  <a:ext uri="{FF2B5EF4-FFF2-40B4-BE49-F238E27FC236}">
                    <a16:creationId xmlns:a16="http://schemas.microsoft.com/office/drawing/2014/main" id="{E1799462-D9A4-2B43-C2A6-FC64AA2CD97E}"/>
                  </a:ext>
                </a:extLst>
              </p:cNvPr>
              <p:cNvPicPr/>
              <p:nvPr/>
            </p:nvPicPr>
            <p:blipFill>
              <a:blip r:embed="rId14"/>
              <a:stretch>
                <a:fillRect/>
              </a:stretch>
            </p:blipFill>
            <p:spPr>
              <a:xfrm>
                <a:off x="11237069" y="1673243"/>
                <a:ext cx="12600" cy="12600"/>
              </a:xfrm>
              <a:prstGeom prst="rect">
                <a:avLst/>
              </a:prstGeom>
            </p:spPr>
          </p:pic>
        </mc:Fallback>
      </mc:AlternateContent>
    </p:spTree>
    <p:extLst>
      <p:ext uri="{BB962C8B-B14F-4D97-AF65-F5344CB8AC3E}">
        <p14:creationId xmlns:p14="http://schemas.microsoft.com/office/powerpoint/2010/main" val="3395460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FA8D7-4A65-C4BE-A553-067471E8637F}"/>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1E7CC489-C383-2D33-9D1E-AB56C33B23B5}"/>
              </a:ext>
            </a:extLst>
          </p:cNvPr>
          <p:cNvGrpSpPr/>
          <p:nvPr/>
        </p:nvGrpSpPr>
        <p:grpSpPr>
          <a:xfrm rot="-5400000">
            <a:off x="-3343165" y="3343166"/>
            <a:ext cx="6858000" cy="171670"/>
            <a:chOff x="0" y="0"/>
            <a:chExt cx="2709333" cy="67820"/>
          </a:xfrm>
        </p:grpSpPr>
        <p:sp>
          <p:nvSpPr>
            <p:cNvPr id="5" name="Freeform 5">
              <a:extLst>
                <a:ext uri="{FF2B5EF4-FFF2-40B4-BE49-F238E27FC236}">
                  <a16:creationId xmlns:a16="http://schemas.microsoft.com/office/drawing/2014/main" id="{B438AA6A-71C6-2001-97E8-EDEA878FB720}"/>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a:extLst>
                <a:ext uri="{FF2B5EF4-FFF2-40B4-BE49-F238E27FC236}">
                  <a16:creationId xmlns:a16="http://schemas.microsoft.com/office/drawing/2014/main" id="{BBB0210A-1E63-79F7-7A89-92711938E25B}"/>
                </a:ext>
              </a:extLst>
            </p:cNvPr>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a:extLst>
              <a:ext uri="{FF2B5EF4-FFF2-40B4-BE49-F238E27FC236}">
                <a16:creationId xmlns:a16="http://schemas.microsoft.com/office/drawing/2014/main" id="{9375157A-19E3-B6A1-070D-C2D18332FF72}"/>
              </a:ext>
            </a:extLst>
          </p:cNvPr>
          <p:cNvSpPr txBox="1"/>
          <p:nvPr/>
        </p:nvSpPr>
        <p:spPr>
          <a:xfrm>
            <a:off x="447821" y="513460"/>
            <a:ext cx="4591050" cy="738985"/>
          </a:xfrm>
          <a:prstGeom prst="rect">
            <a:avLst/>
          </a:prstGeom>
        </p:spPr>
        <p:txBody>
          <a:bodyPr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Methods</a:t>
            </a:r>
          </a:p>
        </p:txBody>
      </p:sp>
      <p:grpSp>
        <p:nvGrpSpPr>
          <p:cNvPr id="8" name="Group 8">
            <a:extLst>
              <a:ext uri="{FF2B5EF4-FFF2-40B4-BE49-F238E27FC236}">
                <a16:creationId xmlns:a16="http://schemas.microsoft.com/office/drawing/2014/main" id="{3DAEEA73-7839-CB9F-0722-7A5FCB34DF4F}"/>
              </a:ext>
            </a:extLst>
          </p:cNvPr>
          <p:cNvGrpSpPr/>
          <p:nvPr/>
        </p:nvGrpSpPr>
        <p:grpSpPr>
          <a:xfrm>
            <a:off x="447821" y="2332013"/>
            <a:ext cx="5275367" cy="815159"/>
            <a:chOff x="0" y="-66675"/>
            <a:chExt cx="10550733" cy="1630319"/>
          </a:xfrm>
        </p:grpSpPr>
        <p:sp>
          <p:nvSpPr>
            <p:cNvPr id="9" name="TextBox 9">
              <a:extLst>
                <a:ext uri="{FF2B5EF4-FFF2-40B4-BE49-F238E27FC236}">
                  <a16:creationId xmlns:a16="http://schemas.microsoft.com/office/drawing/2014/main" id="{406979F6-7C9A-3292-EAA3-107D994D0451}"/>
                </a:ext>
              </a:extLst>
            </p:cNvPr>
            <p:cNvSpPr txBox="1"/>
            <p:nvPr/>
          </p:nvSpPr>
          <p:spPr>
            <a:xfrm>
              <a:off x="0" y="-66675"/>
              <a:ext cx="10550733" cy="670056"/>
            </a:xfrm>
            <a:prstGeom prst="rect">
              <a:avLst/>
            </a:prstGeom>
          </p:spPr>
          <p:txBody>
            <a:bodyPr lIns="0" tIns="0" rIns="0" bIns="0" rtlCol="0" anchor="t">
              <a:spAutoFit/>
            </a:bodyPr>
            <a:lstStyle/>
            <a:p>
              <a:pPr>
                <a:lnSpc>
                  <a:spcPts val="2800"/>
                </a:lnSpc>
              </a:pPr>
              <a:r>
                <a:rPr lang="en-US" sz="2000" b="1" dirty="0">
                  <a:solidFill>
                    <a:srgbClr val="F10808"/>
                  </a:solidFill>
                  <a:latin typeface="Proxima Nova Condensed Bold"/>
                  <a:ea typeface="Proxima Nova Condensed Bold"/>
                  <a:cs typeface="Proxima Nova Condensed Bold"/>
                  <a:sym typeface="Proxima Nova Condensed Bold"/>
                </a:rPr>
                <a:t> </a:t>
              </a:r>
            </a:p>
          </p:txBody>
        </p:sp>
        <p:sp>
          <p:nvSpPr>
            <p:cNvPr id="10" name="TextBox 10">
              <a:extLst>
                <a:ext uri="{FF2B5EF4-FFF2-40B4-BE49-F238E27FC236}">
                  <a16:creationId xmlns:a16="http://schemas.microsoft.com/office/drawing/2014/main" id="{AB6EA5A6-2B46-E2E4-E892-F5A1BF383A90}"/>
                </a:ext>
              </a:extLst>
            </p:cNvPr>
            <p:cNvSpPr txBox="1"/>
            <p:nvPr/>
          </p:nvSpPr>
          <p:spPr>
            <a:xfrm>
              <a:off x="0" y="986820"/>
              <a:ext cx="10550733" cy="576824"/>
            </a:xfrm>
            <a:prstGeom prst="rect">
              <a:avLst/>
            </a:prstGeom>
          </p:spPr>
          <p:txBody>
            <a:bodyPr lIns="0" tIns="0" rIns="0" bIns="0" rtlCol="0" anchor="t">
              <a:spAutoFit/>
            </a:bodyPr>
            <a:lstStyle/>
            <a:p>
              <a:pPr>
                <a:lnSpc>
                  <a:spcPts val="2426"/>
                </a:lnSpc>
                <a:spcBef>
                  <a:spcPct val="0"/>
                </a:spcBef>
              </a:pPr>
              <a:endParaRPr lang="en-US" sz="1700" dirty="0">
                <a:solidFill>
                  <a:srgbClr val="000000"/>
                </a:solidFill>
                <a:latin typeface="Calibri"/>
                <a:ea typeface="Calibri"/>
                <a:cs typeface="Calibri"/>
              </a:endParaRPr>
            </a:p>
          </p:txBody>
        </p:sp>
      </p:grpSp>
      <p:grpSp>
        <p:nvGrpSpPr>
          <p:cNvPr id="11" name="Group 11">
            <a:extLst>
              <a:ext uri="{FF2B5EF4-FFF2-40B4-BE49-F238E27FC236}">
                <a16:creationId xmlns:a16="http://schemas.microsoft.com/office/drawing/2014/main" id="{C6FF631C-DA3F-C0B3-4CF6-D84FBFA96423}"/>
              </a:ext>
            </a:extLst>
          </p:cNvPr>
          <p:cNvGrpSpPr/>
          <p:nvPr/>
        </p:nvGrpSpPr>
        <p:grpSpPr>
          <a:xfrm rot="5400000">
            <a:off x="5701672" y="367671"/>
            <a:ext cx="788657" cy="12192000"/>
            <a:chOff x="0" y="0"/>
            <a:chExt cx="311568" cy="4816593"/>
          </a:xfrm>
        </p:grpSpPr>
        <p:sp>
          <p:nvSpPr>
            <p:cNvPr id="12" name="Freeform 12">
              <a:extLst>
                <a:ext uri="{FF2B5EF4-FFF2-40B4-BE49-F238E27FC236}">
                  <a16:creationId xmlns:a16="http://schemas.microsoft.com/office/drawing/2014/main" id="{D45FD149-2AF1-C527-1DE7-4DDB7351ADDA}"/>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a:extLst>
                <a:ext uri="{FF2B5EF4-FFF2-40B4-BE49-F238E27FC236}">
                  <a16:creationId xmlns:a16="http://schemas.microsoft.com/office/drawing/2014/main" id="{3C525EA7-888F-B35C-CF33-7791973BEB82}"/>
                </a:ext>
              </a:extLst>
            </p:cNvPr>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a:extLst>
              <a:ext uri="{FF2B5EF4-FFF2-40B4-BE49-F238E27FC236}">
                <a16:creationId xmlns:a16="http://schemas.microsoft.com/office/drawing/2014/main" id="{E3FE6631-ED4D-7056-9033-65E9FA2C5704}"/>
              </a:ext>
            </a:extLst>
          </p:cNvPr>
          <p:cNvSpPr/>
          <p:nvPr/>
        </p:nvSpPr>
        <p:spPr>
          <a:xfrm>
            <a:off x="-359" y="6312278"/>
            <a:ext cx="1465265" cy="490857"/>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a:extLst>
              <a:ext uri="{FF2B5EF4-FFF2-40B4-BE49-F238E27FC236}">
                <a16:creationId xmlns:a16="http://schemas.microsoft.com/office/drawing/2014/main" id="{4609F0A3-6839-2449-AEF3-43755D3B8FE3}"/>
              </a:ext>
            </a:extLst>
          </p:cNvPr>
          <p:cNvGrpSpPr/>
          <p:nvPr/>
        </p:nvGrpSpPr>
        <p:grpSpPr>
          <a:xfrm>
            <a:off x="11043528" y="6069343"/>
            <a:ext cx="1148473" cy="788657"/>
            <a:chOff x="0" y="0"/>
            <a:chExt cx="1463276" cy="1004833"/>
          </a:xfrm>
        </p:grpSpPr>
        <p:sp>
          <p:nvSpPr>
            <p:cNvPr id="16" name="Freeform 16">
              <a:extLst>
                <a:ext uri="{FF2B5EF4-FFF2-40B4-BE49-F238E27FC236}">
                  <a16:creationId xmlns:a16="http://schemas.microsoft.com/office/drawing/2014/main" id="{EA6B643D-D0A3-A6B9-0B3E-F589E19447EA}"/>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8" name="CasellaDiTesto 17">
            <a:extLst>
              <a:ext uri="{FF2B5EF4-FFF2-40B4-BE49-F238E27FC236}">
                <a16:creationId xmlns:a16="http://schemas.microsoft.com/office/drawing/2014/main" id="{8DCA42B7-869C-716B-F0A5-2061D112192A}"/>
              </a:ext>
            </a:extLst>
          </p:cNvPr>
          <p:cNvSpPr txBox="1"/>
          <p:nvPr/>
        </p:nvSpPr>
        <p:spPr>
          <a:xfrm>
            <a:off x="7799916" y="1939997"/>
            <a:ext cx="2841101" cy="964238"/>
          </a:xfrm>
          <a:prstGeom prst="rect">
            <a:avLst/>
          </a:prstGeom>
          <a:noFill/>
        </p:spPr>
        <p:txBody>
          <a:bodyPr rot="0" spcFirstLastPara="0" vertOverflow="overflow" horzOverflow="overflow" vert="horz" wrap="square" lIns="60960" tIns="30480" rIns="60960" bIns="30480" numCol="1" spcCol="0" rtlCol="0" fromWordArt="0" anchor="t" anchorCtr="0" forceAA="0" compatLnSpc="1">
            <a:prstTxWarp prst="textNoShape">
              <a:avLst/>
            </a:prstTxWarp>
            <a:spAutoFit/>
          </a:bodyPr>
          <a:lstStyle/>
          <a:p>
            <a:r>
              <a:rPr lang="it-IT" sz="2933" dirty="0">
                <a:ea typeface="Calibri"/>
                <a:cs typeface="Calibri"/>
              </a:rPr>
              <a:t>USE IMAGE HERE</a:t>
            </a:r>
          </a:p>
        </p:txBody>
      </p:sp>
      <p:sp>
        <p:nvSpPr>
          <p:cNvPr id="21" name="TextBox 20">
            <a:extLst>
              <a:ext uri="{FF2B5EF4-FFF2-40B4-BE49-F238E27FC236}">
                <a16:creationId xmlns:a16="http://schemas.microsoft.com/office/drawing/2014/main" id="{C3F15EC0-1FE2-B51D-9C32-D83BB1A4D2E6}"/>
              </a:ext>
            </a:extLst>
          </p:cNvPr>
          <p:cNvSpPr txBox="1"/>
          <p:nvPr/>
        </p:nvSpPr>
        <p:spPr>
          <a:xfrm>
            <a:off x="171671" y="1291970"/>
            <a:ext cx="6807627" cy="4893391"/>
          </a:xfrm>
          <a:prstGeom prst="rect">
            <a:avLst/>
          </a:prstGeom>
          <a:noFill/>
        </p:spPr>
        <p:txBody>
          <a:bodyPr wrap="square">
            <a:spAutoFit/>
          </a:bodyPr>
          <a:lstStyle/>
          <a:p>
            <a:pPr marL="0" indent="0">
              <a:buNone/>
            </a:pPr>
            <a:endParaRPr lang="en-US" sz="1400" b="1" dirty="0">
              <a:cs typeface="Calibri" panose="020F0502020204030204" pitchFamily="34" charset="0"/>
            </a:endParaRPr>
          </a:p>
          <a:p>
            <a:pPr marL="0" indent="0">
              <a:buNone/>
            </a:pPr>
            <a:r>
              <a:rPr lang="en-US" sz="1400" b="1" dirty="0">
                <a:cs typeface="Calibri" panose="020F0502020204030204" pitchFamily="34" charset="0"/>
              </a:rPr>
              <a:t>Period 1: Baseline</a:t>
            </a:r>
            <a:r>
              <a:rPr lang="en-US" sz="1400" dirty="0">
                <a:cs typeface="Calibri" panose="020F0502020204030204" pitchFamily="34" charset="0"/>
              </a:rPr>
              <a:t> (June 30, 2022- July 1, 2023)</a:t>
            </a:r>
          </a:p>
          <a:p>
            <a:pPr marL="0" indent="0">
              <a:buNone/>
            </a:pPr>
            <a:endParaRPr lang="en-US" sz="1400" dirty="0">
              <a:cs typeface="Calibri" panose="020F0502020204030204" pitchFamily="34" charset="0"/>
            </a:endParaRPr>
          </a:p>
          <a:p>
            <a:pPr marL="285750" indent="-285750" fontAlgn="t">
              <a:spcAft>
                <a:spcPts val="800"/>
              </a:spcAft>
              <a:buFont typeface="Arial" panose="020B0604020202020204" pitchFamily="34" charset="0"/>
              <a:buChar char="•"/>
            </a:pPr>
            <a:r>
              <a:rPr lang="en-US" sz="1400" dirty="0">
                <a:cs typeface="Calibri" panose="020F0502020204030204" pitchFamily="34" charset="0"/>
              </a:rPr>
              <a:t>12-month enrollment </a:t>
            </a:r>
          </a:p>
          <a:p>
            <a:pPr marL="285750" indent="-285750" rtl="0" eaLnBrk="1" fontAlgn="t" latinLnBrk="0" hangingPunct="1">
              <a:spcBef>
                <a:spcPts val="0"/>
              </a:spcBef>
              <a:spcAft>
                <a:spcPts val="800"/>
              </a:spcAft>
              <a:buFont typeface="Arial" panose="020B0604020202020204" pitchFamily="34" charset="0"/>
              <a:buChar char="•"/>
            </a:pPr>
            <a:r>
              <a:rPr lang="en-US" sz="1400" b="0" i="0" u="none" strike="noStrike" kern="100" dirty="0">
                <a:effectLst/>
                <a:cs typeface="Calibri" panose="020F0502020204030204" pitchFamily="34" charset="0"/>
              </a:rPr>
              <a:t>pulse oximeters introduced /7 items measured as usual care</a:t>
            </a:r>
          </a:p>
          <a:p>
            <a:pPr rtl="0" eaLnBrk="1" fontAlgn="t" latinLnBrk="0" hangingPunct="1">
              <a:spcBef>
                <a:spcPts val="0"/>
              </a:spcBef>
              <a:spcAft>
                <a:spcPts val="800"/>
              </a:spcAft>
            </a:pPr>
            <a:endParaRPr lang="en-US" sz="1400" dirty="0">
              <a:cs typeface="Calibri" panose="020F0502020204030204" pitchFamily="34" charset="0"/>
            </a:endParaRPr>
          </a:p>
          <a:p>
            <a:r>
              <a:rPr lang="en-US" sz="1400" b="1" dirty="0">
                <a:cs typeface="Calibri" panose="020F0502020204030204" pitchFamily="34" charset="0"/>
              </a:rPr>
              <a:t>Period 2: Intervention</a:t>
            </a:r>
            <a:r>
              <a:rPr lang="en-US" sz="1400" dirty="0">
                <a:cs typeface="Calibri" panose="020F0502020204030204" pitchFamily="34" charset="0"/>
              </a:rPr>
              <a:t> (September 11, 2023 – September 10, 2024)</a:t>
            </a:r>
          </a:p>
          <a:p>
            <a:endParaRPr lang="en-US" sz="1400" dirty="0">
              <a:cs typeface="Calibri" panose="020F0502020204030204" pitchFamily="34" charset="0"/>
            </a:endParaRPr>
          </a:p>
          <a:p>
            <a:pPr marL="285750" indent="-285750">
              <a:lnSpc>
                <a:spcPct val="150000"/>
              </a:lnSpc>
              <a:buFont typeface="Arial" panose="020B0604020202020204" pitchFamily="34" charset="0"/>
              <a:buChar char="•"/>
            </a:pPr>
            <a:r>
              <a:rPr lang="en-US" sz="1400" dirty="0">
                <a:cs typeface="Calibri" panose="020F0502020204030204" pitchFamily="34" charset="0"/>
              </a:rPr>
              <a:t>12-month enrollment </a:t>
            </a:r>
          </a:p>
          <a:p>
            <a:pPr marL="285750" indent="-285750">
              <a:lnSpc>
                <a:spcPct val="150000"/>
              </a:lnSpc>
              <a:buFont typeface="Arial" panose="020B0604020202020204" pitchFamily="34" charset="0"/>
              <a:buChar char="•"/>
            </a:pPr>
            <a:r>
              <a:rPr lang="en-US" sz="1400" dirty="0">
                <a:cs typeface="Calibri" panose="020F0502020204030204" pitchFamily="34" charset="0"/>
              </a:rPr>
              <a:t>data collection /refreshers/ questionnaires</a:t>
            </a:r>
          </a:p>
          <a:p>
            <a:pPr marL="285750" indent="-285750">
              <a:lnSpc>
                <a:spcPct val="150000"/>
              </a:lnSpc>
              <a:buFont typeface="Arial" panose="020B0604020202020204" pitchFamily="34" charset="0"/>
              <a:buChar char="•"/>
            </a:pPr>
            <a:endParaRPr lang="en-US" sz="1400" dirty="0">
              <a:cs typeface="Calibri" panose="020F0502020204030204" pitchFamily="34" charset="0"/>
            </a:endParaRPr>
          </a:p>
          <a:p>
            <a:r>
              <a:rPr lang="en-US" sz="1400" b="1" dirty="0">
                <a:cs typeface="Calibri" panose="020F0502020204030204" pitchFamily="34" charset="0"/>
              </a:rPr>
              <a:t>Analysis</a:t>
            </a:r>
          </a:p>
          <a:p>
            <a:pPr marL="285750" indent="-285750">
              <a:lnSpc>
                <a:spcPct val="150000"/>
              </a:lnSpc>
              <a:buFont typeface="Arial" panose="020B0604020202020204" pitchFamily="34" charset="0"/>
              <a:buChar char="•"/>
            </a:pPr>
            <a:r>
              <a:rPr lang="en-GB" sz="1400" dirty="0"/>
              <a:t>Bayesian model (blinded interim analysis with DSMB)</a:t>
            </a:r>
          </a:p>
          <a:p>
            <a:pPr marL="285750" indent="-285750">
              <a:lnSpc>
                <a:spcPct val="150000"/>
              </a:lnSpc>
              <a:buFont typeface="Arial" panose="020B0604020202020204" pitchFamily="34" charset="0"/>
              <a:buChar char="•"/>
            </a:pPr>
            <a:r>
              <a:rPr lang="en-GB" sz="1400" dirty="0"/>
              <a:t>posterior probability of mortality reduction, relative risk, 95% credible interval</a:t>
            </a:r>
          </a:p>
          <a:p>
            <a:pPr marL="285750" indent="-285750">
              <a:lnSpc>
                <a:spcPct val="150000"/>
              </a:lnSpc>
              <a:buFont typeface="Arial" panose="020B0604020202020204" pitchFamily="34" charset="0"/>
              <a:buChar char="•"/>
            </a:pPr>
            <a:r>
              <a:rPr lang="en-US" sz="1400" dirty="0"/>
              <a:t>main unit of analysis was program admission</a:t>
            </a:r>
            <a:r>
              <a:rPr lang="en-GB" sz="1400" dirty="0"/>
              <a:t> </a:t>
            </a:r>
          </a:p>
          <a:p>
            <a:pPr marL="285750" indent="-285750">
              <a:lnSpc>
                <a:spcPct val="150000"/>
              </a:lnSpc>
              <a:buFont typeface="Arial" panose="020B0604020202020204" pitchFamily="34" charset="0"/>
              <a:buChar char="•"/>
            </a:pPr>
            <a:r>
              <a:rPr lang="en-GB" sz="1400" dirty="0"/>
              <a:t>primary analysis adjusted for cluster-specific mortality baseline period </a:t>
            </a:r>
          </a:p>
          <a:p>
            <a:pPr marL="285750" indent="-285750">
              <a:lnSpc>
                <a:spcPct val="150000"/>
              </a:lnSpc>
              <a:buFont typeface="Arial" panose="020B0604020202020204" pitchFamily="34" charset="0"/>
              <a:buChar char="•"/>
            </a:pPr>
            <a:r>
              <a:rPr lang="en-CA" sz="1400" dirty="0"/>
              <a:t>95% probability of reduction in mortality judged sufficient to conclude benefit</a:t>
            </a:r>
            <a:endParaRPr lang="en-US" sz="1400" dirty="0">
              <a:cs typeface="Calibri" panose="020F0502020204030204" pitchFamily="34" charset="0"/>
            </a:endParaRPr>
          </a:p>
        </p:txBody>
      </p:sp>
      <p:pic>
        <p:nvPicPr>
          <p:cNvPr id="3" name="Picture 2" descr="Two health workers conduct a check-up on a child during the OptiMA project in Ngouri, January 2023.&#10;&#10;AI-generated content may be incorrect.">
            <a:extLst>
              <a:ext uri="{FF2B5EF4-FFF2-40B4-BE49-F238E27FC236}">
                <a16:creationId xmlns:a16="http://schemas.microsoft.com/office/drawing/2014/main" id="{2854A372-5045-F016-6C77-1651228A3B48}"/>
              </a:ext>
            </a:extLst>
          </p:cNvPr>
          <p:cNvPicPr>
            <a:picLocks noChangeAspect="1"/>
          </p:cNvPicPr>
          <p:nvPr/>
        </p:nvPicPr>
        <p:blipFill>
          <a:blip r:embed="rId5"/>
          <a:stretch>
            <a:fillRect/>
          </a:stretch>
        </p:blipFill>
        <p:spPr>
          <a:xfrm>
            <a:off x="6822240" y="1504293"/>
            <a:ext cx="4935778" cy="3285757"/>
          </a:xfrm>
          <a:prstGeom prst="rect">
            <a:avLst/>
          </a:prstGeom>
        </p:spPr>
      </p:pic>
    </p:spTree>
    <p:extLst>
      <p:ext uri="{BB962C8B-B14F-4D97-AF65-F5344CB8AC3E}">
        <p14:creationId xmlns:p14="http://schemas.microsoft.com/office/powerpoint/2010/main" val="1352856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rot="-5400000">
            <a:off x="-3343165" y="3343166"/>
            <a:ext cx="6858000" cy="171670"/>
            <a:chOff x="0" y="0"/>
            <a:chExt cx="2709333" cy="67820"/>
          </a:xfrm>
        </p:grpSpPr>
        <p:sp>
          <p:nvSpPr>
            <p:cNvPr id="5" name="Freeform 5"/>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p:cNvSpPr txBox="1"/>
          <p:nvPr/>
        </p:nvSpPr>
        <p:spPr>
          <a:xfrm>
            <a:off x="268111" y="570455"/>
            <a:ext cx="6525467" cy="738985"/>
          </a:xfrm>
          <a:prstGeom prst="rect">
            <a:avLst/>
          </a:prstGeom>
        </p:spPr>
        <p:txBody>
          <a:bodyPr wrap="square"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Results: </a:t>
            </a:r>
            <a:r>
              <a:rPr lang="en-US" sz="5634" b="1" dirty="0">
                <a:solidFill>
                  <a:srgbClr val="FF0000"/>
                </a:solidFill>
                <a:latin typeface="Calibri"/>
                <a:ea typeface="Calibri"/>
                <a:cs typeface="Calibri"/>
                <a:sym typeface="Proxima Nova Condensed Bold"/>
              </a:rPr>
              <a:t>Enrollment</a:t>
            </a:r>
          </a:p>
        </p:txBody>
      </p:sp>
      <p:grpSp>
        <p:nvGrpSpPr>
          <p:cNvPr id="11" name="Group 11"/>
          <p:cNvGrpSpPr/>
          <p:nvPr/>
        </p:nvGrpSpPr>
        <p:grpSpPr>
          <a:xfrm rot="5400000">
            <a:off x="5738613" y="457610"/>
            <a:ext cx="714772" cy="12192000"/>
            <a:chOff x="0" y="0"/>
            <a:chExt cx="311568" cy="4816593"/>
          </a:xfrm>
        </p:grpSpPr>
        <p:sp>
          <p:nvSpPr>
            <p:cNvPr id="12" name="Freeform 12"/>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p:cNvSpPr/>
          <p:nvPr/>
        </p:nvSpPr>
        <p:spPr>
          <a:xfrm>
            <a:off x="37615" y="6223518"/>
            <a:ext cx="1408630" cy="594034"/>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p:cNvGrpSpPr/>
          <p:nvPr/>
        </p:nvGrpSpPr>
        <p:grpSpPr>
          <a:xfrm>
            <a:off x="11131420" y="6251709"/>
            <a:ext cx="1060581" cy="606291"/>
            <a:chOff x="0" y="0"/>
            <a:chExt cx="1463276" cy="1004833"/>
          </a:xfrm>
        </p:grpSpPr>
        <p:sp>
          <p:nvSpPr>
            <p:cNvPr id="16" name="Freeform 16"/>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3" name="TextBox 2">
            <a:extLst>
              <a:ext uri="{FF2B5EF4-FFF2-40B4-BE49-F238E27FC236}">
                <a16:creationId xmlns:a16="http://schemas.microsoft.com/office/drawing/2014/main" id="{73D2FECD-C45C-59CE-47F1-A39A0C064D25}"/>
              </a:ext>
            </a:extLst>
          </p:cNvPr>
          <p:cNvSpPr txBox="1"/>
          <p:nvPr/>
        </p:nvSpPr>
        <p:spPr>
          <a:xfrm>
            <a:off x="1096493" y="1824055"/>
            <a:ext cx="6181530" cy="2923877"/>
          </a:xfrm>
          <a:prstGeom prst="rect">
            <a:avLst/>
          </a:prstGeom>
          <a:noFill/>
        </p:spPr>
        <p:txBody>
          <a:bodyPr wrap="square">
            <a:spAutoFit/>
          </a:bodyPr>
          <a:lstStyle/>
          <a:p>
            <a:pPr>
              <a:lnSpc>
                <a:spcPct val="150000"/>
              </a:lnSpc>
            </a:pPr>
            <a:r>
              <a:rPr lang="en-US" sz="1600" b="1" dirty="0"/>
              <a:t>Overall</a:t>
            </a:r>
          </a:p>
          <a:p>
            <a:pPr marL="285750" indent="-285750">
              <a:lnSpc>
                <a:spcPct val="150000"/>
              </a:lnSpc>
              <a:buFont typeface="Arial" panose="020B0604020202020204" pitchFamily="34" charset="0"/>
              <a:buChar char="•"/>
            </a:pPr>
            <a:r>
              <a:rPr lang="en-US" sz="1600" b="1" dirty="0"/>
              <a:t>34 </a:t>
            </a:r>
            <a:r>
              <a:rPr lang="en-US" sz="1600" dirty="0"/>
              <a:t>clusters </a:t>
            </a:r>
          </a:p>
          <a:p>
            <a:pPr marL="285750" indent="-285750">
              <a:lnSpc>
                <a:spcPct val="150000"/>
              </a:lnSpc>
              <a:buFont typeface="Arial" panose="020B0604020202020204" pitchFamily="34" charset="0"/>
              <a:buChar char="•"/>
            </a:pPr>
            <a:r>
              <a:rPr lang="en-US" sz="1600" b="1" dirty="0"/>
              <a:t>10,846 </a:t>
            </a:r>
            <a:r>
              <a:rPr lang="en-US" sz="1600" dirty="0"/>
              <a:t>individual patients</a:t>
            </a:r>
          </a:p>
          <a:p>
            <a:pPr marL="285750" indent="-285750">
              <a:lnSpc>
                <a:spcPct val="150000"/>
              </a:lnSpc>
              <a:buFont typeface="Arial" panose="020B0604020202020204" pitchFamily="34" charset="0"/>
              <a:buChar char="•"/>
            </a:pPr>
            <a:r>
              <a:rPr lang="en-US" sz="1600" b="1" dirty="0"/>
              <a:t>68</a:t>
            </a:r>
            <a:r>
              <a:rPr lang="en-US" sz="1600" dirty="0"/>
              <a:t> eligible staff</a:t>
            </a:r>
          </a:p>
          <a:p>
            <a:pPr marL="285750" indent="-285750">
              <a:lnSpc>
                <a:spcPct val="150000"/>
              </a:lnSpc>
              <a:buFont typeface="Arial" panose="020B0604020202020204" pitchFamily="34" charset="0"/>
              <a:buChar char="•"/>
            </a:pPr>
            <a:r>
              <a:rPr lang="en-US" sz="1600" b="1" dirty="0"/>
              <a:t>14677 </a:t>
            </a:r>
            <a:r>
              <a:rPr lang="en-US" sz="1600" dirty="0"/>
              <a:t>program-admissions</a:t>
            </a:r>
          </a:p>
          <a:p>
            <a:pPr marL="285750" indent="-285750">
              <a:lnSpc>
                <a:spcPct val="150000"/>
              </a:lnSpc>
              <a:buFont typeface="Arial" panose="020B0604020202020204" pitchFamily="34" charset="0"/>
              <a:buChar char="•"/>
            </a:pPr>
            <a:r>
              <a:rPr lang="en-US" sz="1600" b="1" dirty="0"/>
              <a:t>6</a:t>
            </a:r>
            <a:r>
              <a:rPr lang="en-US" sz="1600" dirty="0"/>
              <a:t> primary outcome unknown</a:t>
            </a:r>
          </a:p>
          <a:p>
            <a:pPr>
              <a:lnSpc>
                <a:spcPct val="150000"/>
              </a:lnSpc>
            </a:pPr>
            <a:endParaRPr lang="en-US" sz="1600" b="1" dirty="0"/>
          </a:p>
          <a:p>
            <a:endParaRPr lang="en-US" sz="1600" b="1" dirty="0"/>
          </a:p>
        </p:txBody>
      </p:sp>
      <p:sp>
        <p:nvSpPr>
          <p:cNvPr id="21" name="TextBox 20">
            <a:extLst>
              <a:ext uri="{FF2B5EF4-FFF2-40B4-BE49-F238E27FC236}">
                <a16:creationId xmlns:a16="http://schemas.microsoft.com/office/drawing/2014/main" id="{EF3E6709-A610-48B5-C072-9138BCD8568F}"/>
              </a:ext>
            </a:extLst>
          </p:cNvPr>
          <p:cNvSpPr txBox="1"/>
          <p:nvPr/>
        </p:nvSpPr>
        <p:spPr>
          <a:xfrm>
            <a:off x="5766334" y="1771059"/>
            <a:ext cx="6181530" cy="2590261"/>
          </a:xfrm>
          <a:prstGeom prst="rect">
            <a:avLst/>
          </a:prstGeom>
          <a:noFill/>
        </p:spPr>
        <p:txBody>
          <a:bodyPr wrap="square">
            <a:spAutoFit/>
          </a:bodyPr>
          <a:lstStyle/>
          <a:p>
            <a:r>
              <a:rPr lang="en-US" sz="1600" b="1" dirty="0"/>
              <a:t>Participant characteristics</a:t>
            </a:r>
          </a:p>
          <a:p>
            <a:endParaRPr lang="en-US" sz="1600" b="1" dirty="0"/>
          </a:p>
          <a:p>
            <a:pPr marL="285750" indent="-285750">
              <a:buFont typeface="Arial" panose="020B0604020202020204" pitchFamily="34" charset="0"/>
              <a:buChar char="•"/>
            </a:pPr>
            <a:r>
              <a:rPr lang="en-US" sz="1600" b="1" dirty="0"/>
              <a:t>Age: 17.1 (9.2) months </a:t>
            </a:r>
            <a:r>
              <a:rPr lang="en-US" sz="1600" dirty="0">
                <a:solidFill>
                  <a:schemeClr val="bg1">
                    <a:lumMod val="50000"/>
                  </a:schemeClr>
                </a:solidFill>
              </a:rPr>
              <a:t>Mean (SD) </a:t>
            </a:r>
            <a:endParaRPr lang="en-US" sz="1600" b="1" dirty="0"/>
          </a:p>
          <a:p>
            <a:pPr marL="285750" indent="-285750">
              <a:lnSpc>
                <a:spcPts val="2800"/>
              </a:lnSpc>
              <a:buFont typeface="Arial" panose="020B0604020202020204" pitchFamily="34" charset="0"/>
              <a:buChar char="•"/>
            </a:pPr>
            <a:r>
              <a:rPr lang="en-US" sz="1600" b="1" dirty="0"/>
              <a:t>Males: 6363</a:t>
            </a:r>
            <a:r>
              <a:rPr lang="en-US" sz="1600" dirty="0"/>
              <a:t> (</a:t>
            </a:r>
            <a:r>
              <a:rPr lang="en-US" sz="1600" b="1" dirty="0"/>
              <a:t>43·4%) </a:t>
            </a:r>
            <a:r>
              <a:rPr lang="en-US" sz="1600" dirty="0">
                <a:solidFill>
                  <a:schemeClr val="bg1">
                    <a:lumMod val="50000"/>
                  </a:schemeClr>
                </a:solidFill>
              </a:rPr>
              <a:t>Number (%)</a:t>
            </a:r>
            <a:endParaRPr lang="en-US" sz="1600" b="1" dirty="0"/>
          </a:p>
          <a:p>
            <a:pPr marL="285750" indent="-285750">
              <a:lnSpc>
                <a:spcPts val="2800"/>
              </a:lnSpc>
              <a:buFont typeface="Arial" panose="020B0604020202020204" pitchFamily="34" charset="0"/>
              <a:buChar char="•"/>
            </a:pPr>
            <a:r>
              <a:rPr lang="en-US" sz="1600" b="1" dirty="0"/>
              <a:t>MUAC: 118 (6) mm </a:t>
            </a:r>
            <a:r>
              <a:rPr lang="en-US" sz="1600" dirty="0">
                <a:solidFill>
                  <a:schemeClr val="bg1">
                    <a:lumMod val="50000"/>
                  </a:schemeClr>
                </a:solidFill>
              </a:rPr>
              <a:t>Mean (SD) </a:t>
            </a:r>
            <a:endParaRPr lang="en-US" sz="1600" b="1" dirty="0"/>
          </a:p>
          <a:p>
            <a:pPr marL="285750" indent="-285750">
              <a:lnSpc>
                <a:spcPts val="2800"/>
              </a:lnSpc>
              <a:buFont typeface="Arial" panose="020B0604020202020204" pitchFamily="34" charset="0"/>
              <a:buChar char="•"/>
            </a:pPr>
            <a:r>
              <a:rPr lang="en-US" sz="1600" b="1" dirty="0"/>
              <a:t>Oedema:  275 (1·9 %) </a:t>
            </a:r>
            <a:r>
              <a:rPr lang="en-US" sz="1600" dirty="0">
                <a:solidFill>
                  <a:schemeClr val="bg1">
                    <a:lumMod val="50000"/>
                  </a:schemeClr>
                </a:solidFill>
              </a:rPr>
              <a:t>Number of children (%) </a:t>
            </a:r>
            <a:endParaRPr lang="en-US" sz="1600" b="1" dirty="0"/>
          </a:p>
          <a:p>
            <a:pPr marL="285750" indent="-285750">
              <a:lnSpc>
                <a:spcPts val="2800"/>
              </a:lnSpc>
              <a:buFont typeface="Arial" panose="020B0604020202020204" pitchFamily="34" charset="0"/>
              <a:buChar char="•"/>
            </a:pPr>
            <a:r>
              <a:rPr lang="en-US" sz="1600" b="1" dirty="0"/>
              <a:t>Length of stay in the program: 29 (29-43) days </a:t>
            </a:r>
            <a:r>
              <a:rPr lang="en-US" sz="1600" dirty="0">
                <a:solidFill>
                  <a:schemeClr val="bg1">
                    <a:lumMod val="50000"/>
                  </a:schemeClr>
                </a:solidFill>
              </a:rPr>
              <a:t>Median (IQR) </a:t>
            </a:r>
            <a:endParaRPr lang="en-US" sz="1600" b="1" dirty="0"/>
          </a:p>
          <a:p>
            <a:pPr marL="285750" indent="-285750">
              <a:lnSpc>
                <a:spcPts val="2800"/>
              </a:lnSpc>
              <a:buFont typeface="Arial" panose="020B0604020202020204" pitchFamily="34" charset="0"/>
              <a:buChar char="•"/>
            </a:pPr>
            <a:r>
              <a:rPr lang="en-US" sz="1600" b="1" dirty="0"/>
              <a:t>In program more than 60 days: 1672 </a:t>
            </a:r>
            <a:r>
              <a:rPr lang="en-US" sz="1600" dirty="0"/>
              <a:t>(11·4%) </a:t>
            </a:r>
            <a:r>
              <a:rPr lang="en-US" sz="1600" dirty="0">
                <a:solidFill>
                  <a:schemeClr val="bg1">
                    <a:lumMod val="50000"/>
                  </a:schemeClr>
                </a:solidFill>
              </a:rPr>
              <a:t>Number (%) </a:t>
            </a:r>
            <a:endParaRPr lang="en-US" sz="1600" b="1" dirty="0">
              <a:solidFill>
                <a:srgbClr val="F10808"/>
              </a:solidFill>
              <a:latin typeface="Proxima Nova Condensed Bold"/>
              <a:ea typeface="Proxima Nova Condensed Bold"/>
              <a:cs typeface="Proxima Nova Condensed Bold"/>
              <a:sym typeface="Proxima Nova Condensed Bold"/>
            </a:endParaRPr>
          </a:p>
        </p:txBody>
      </p:sp>
      <p:sp>
        <p:nvSpPr>
          <p:cNvPr id="23" name="TextBox 22">
            <a:extLst>
              <a:ext uri="{FF2B5EF4-FFF2-40B4-BE49-F238E27FC236}">
                <a16:creationId xmlns:a16="http://schemas.microsoft.com/office/drawing/2014/main" id="{FF283389-4FAF-BCA8-7CDD-4CEEE4A8B70C}"/>
              </a:ext>
            </a:extLst>
          </p:cNvPr>
          <p:cNvSpPr txBox="1"/>
          <p:nvPr/>
        </p:nvSpPr>
        <p:spPr>
          <a:xfrm>
            <a:off x="486084" y="5589816"/>
            <a:ext cx="6307494" cy="361574"/>
          </a:xfrm>
          <a:prstGeom prst="rect">
            <a:avLst/>
          </a:prstGeom>
          <a:noFill/>
        </p:spPr>
        <p:txBody>
          <a:bodyPr wrap="square">
            <a:spAutoFit/>
          </a:bodyPr>
          <a:lstStyle/>
          <a:p>
            <a:pPr marL="457200">
              <a:lnSpc>
                <a:spcPct val="115000"/>
              </a:lnSpc>
              <a:spcAft>
                <a:spcPts val="800"/>
              </a:spcAft>
              <a:buNone/>
            </a:pPr>
            <a:r>
              <a:rPr lang="en-CA" sz="1600" kern="100" dirty="0">
                <a:effectLst/>
                <a:latin typeface="Aptos" panose="020B0004020202020204" pitchFamily="34" charset="0"/>
                <a:ea typeface="Aptos" panose="020B0004020202020204" pitchFamily="34" charset="0"/>
                <a:cs typeface="Times New Roman" panose="02020603050405020304" pitchFamily="18" charset="0"/>
              </a:rPr>
              <a:t>*Manuscript currently under peer review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E9C7A-0065-1CBD-246A-FD5369EA48FF}"/>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DB7AFB35-402C-2344-1CDF-F24AF00B7116}"/>
              </a:ext>
            </a:extLst>
          </p:cNvPr>
          <p:cNvGrpSpPr/>
          <p:nvPr/>
        </p:nvGrpSpPr>
        <p:grpSpPr>
          <a:xfrm rot="-5400000">
            <a:off x="-3343165" y="3343166"/>
            <a:ext cx="6858000" cy="171670"/>
            <a:chOff x="0" y="0"/>
            <a:chExt cx="2709333" cy="67820"/>
          </a:xfrm>
        </p:grpSpPr>
        <p:sp>
          <p:nvSpPr>
            <p:cNvPr id="5" name="Freeform 5">
              <a:extLst>
                <a:ext uri="{FF2B5EF4-FFF2-40B4-BE49-F238E27FC236}">
                  <a16:creationId xmlns:a16="http://schemas.microsoft.com/office/drawing/2014/main" id="{8E25F7F4-70DA-EC2B-54C8-4452A8577ACD}"/>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a:extLst>
                <a:ext uri="{FF2B5EF4-FFF2-40B4-BE49-F238E27FC236}">
                  <a16:creationId xmlns:a16="http://schemas.microsoft.com/office/drawing/2014/main" id="{CB416B4F-E217-D902-D8BC-5C1C8D45C5FC}"/>
                </a:ext>
              </a:extLst>
            </p:cNvPr>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a:extLst>
              <a:ext uri="{FF2B5EF4-FFF2-40B4-BE49-F238E27FC236}">
                <a16:creationId xmlns:a16="http://schemas.microsoft.com/office/drawing/2014/main" id="{E0670547-FB1D-787C-8718-BF6898EED958}"/>
              </a:ext>
            </a:extLst>
          </p:cNvPr>
          <p:cNvSpPr txBox="1"/>
          <p:nvPr/>
        </p:nvSpPr>
        <p:spPr>
          <a:xfrm>
            <a:off x="444499" y="558800"/>
            <a:ext cx="8354267" cy="1469954"/>
          </a:xfrm>
          <a:prstGeom prst="rect">
            <a:avLst/>
          </a:prstGeom>
        </p:spPr>
        <p:txBody>
          <a:bodyPr wrap="square"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Results: </a:t>
            </a:r>
            <a:r>
              <a:rPr lang="en-US" sz="6000" b="1" dirty="0">
                <a:solidFill>
                  <a:srgbClr val="F10808"/>
                </a:solidFill>
                <a:latin typeface="Calibri"/>
                <a:ea typeface="Calibri"/>
                <a:cs typeface="Calibri"/>
                <a:sym typeface="Proxima Nova Condensed Bold"/>
              </a:rPr>
              <a:t>Primary outcome </a:t>
            </a:r>
          </a:p>
          <a:p>
            <a:pPr>
              <a:lnSpc>
                <a:spcPts val="5666"/>
              </a:lnSpc>
            </a:pPr>
            <a:endParaRPr lang="en-US" sz="5634" b="1" dirty="0">
              <a:solidFill>
                <a:srgbClr val="000000"/>
              </a:solidFill>
              <a:latin typeface="Calibri"/>
              <a:ea typeface="Calibri"/>
              <a:cs typeface="Calibri"/>
              <a:sym typeface="Proxima Nova Condensed Bold"/>
            </a:endParaRPr>
          </a:p>
        </p:txBody>
      </p:sp>
      <p:grpSp>
        <p:nvGrpSpPr>
          <p:cNvPr id="8" name="Group 8">
            <a:extLst>
              <a:ext uri="{FF2B5EF4-FFF2-40B4-BE49-F238E27FC236}">
                <a16:creationId xmlns:a16="http://schemas.microsoft.com/office/drawing/2014/main" id="{88C579F2-736D-42FD-72ED-6C8C7BFD252B}"/>
              </a:ext>
            </a:extLst>
          </p:cNvPr>
          <p:cNvGrpSpPr/>
          <p:nvPr/>
        </p:nvGrpSpPr>
        <p:grpSpPr>
          <a:xfrm>
            <a:off x="454250" y="1245918"/>
            <a:ext cx="11300155" cy="811113"/>
            <a:chOff x="0" y="-2056201"/>
            <a:chExt cx="10869017" cy="3619845"/>
          </a:xfrm>
        </p:grpSpPr>
        <p:sp>
          <p:nvSpPr>
            <p:cNvPr id="9" name="TextBox 9">
              <a:extLst>
                <a:ext uri="{FF2B5EF4-FFF2-40B4-BE49-F238E27FC236}">
                  <a16:creationId xmlns:a16="http://schemas.microsoft.com/office/drawing/2014/main" id="{D86E9D17-BBEF-134A-7502-901B4E3F0AD8}"/>
                </a:ext>
              </a:extLst>
            </p:cNvPr>
            <p:cNvSpPr txBox="1"/>
            <p:nvPr/>
          </p:nvSpPr>
          <p:spPr>
            <a:xfrm>
              <a:off x="0" y="-2056201"/>
              <a:ext cx="10869017" cy="1504035"/>
            </a:xfrm>
            <a:prstGeom prst="rect">
              <a:avLst/>
            </a:prstGeom>
          </p:spPr>
          <p:txBody>
            <a:bodyPr wrap="square" lIns="0" tIns="0" rIns="0" bIns="0" rtlCol="0" anchor="t">
              <a:spAutoFit/>
            </a:bodyPr>
            <a:lstStyle/>
            <a:p>
              <a:pPr>
                <a:lnSpc>
                  <a:spcPts val="2800"/>
                </a:lnSpc>
              </a:pPr>
              <a:endParaRPr lang="en-US" sz="2000" b="1" dirty="0">
                <a:solidFill>
                  <a:srgbClr val="F10808"/>
                </a:solidFill>
                <a:latin typeface="Calibri"/>
                <a:ea typeface="Calibri"/>
                <a:cs typeface="Calibri"/>
                <a:sym typeface="Proxima Nova Condensed Bold"/>
              </a:endParaRPr>
            </a:p>
          </p:txBody>
        </p:sp>
        <p:sp>
          <p:nvSpPr>
            <p:cNvPr id="10" name="TextBox 10">
              <a:extLst>
                <a:ext uri="{FF2B5EF4-FFF2-40B4-BE49-F238E27FC236}">
                  <a16:creationId xmlns:a16="http://schemas.microsoft.com/office/drawing/2014/main" id="{9E623C63-8F61-2F95-979A-98326C9CA7EC}"/>
                </a:ext>
              </a:extLst>
            </p:cNvPr>
            <p:cNvSpPr txBox="1"/>
            <p:nvPr/>
          </p:nvSpPr>
          <p:spPr>
            <a:xfrm>
              <a:off x="0" y="986820"/>
              <a:ext cx="10550733" cy="576824"/>
            </a:xfrm>
            <a:prstGeom prst="rect">
              <a:avLst/>
            </a:prstGeom>
          </p:spPr>
          <p:txBody>
            <a:bodyPr lIns="0" tIns="0" rIns="0" bIns="0" rtlCol="0" anchor="t">
              <a:spAutoFit/>
            </a:bodyPr>
            <a:lstStyle/>
            <a:p>
              <a:pPr>
                <a:lnSpc>
                  <a:spcPts val="2426"/>
                </a:lnSpc>
                <a:spcBef>
                  <a:spcPct val="0"/>
                </a:spcBef>
              </a:pPr>
              <a:endParaRPr lang="en-US" sz="1700" dirty="0">
                <a:solidFill>
                  <a:srgbClr val="000000"/>
                </a:solidFill>
                <a:latin typeface="Calibri"/>
                <a:ea typeface="Calibri"/>
                <a:cs typeface="Calibri"/>
              </a:endParaRPr>
            </a:p>
          </p:txBody>
        </p:sp>
      </p:grpSp>
      <p:sp>
        <p:nvSpPr>
          <p:cNvPr id="14" name="Freeform 14">
            <a:extLst>
              <a:ext uri="{FF2B5EF4-FFF2-40B4-BE49-F238E27FC236}">
                <a16:creationId xmlns:a16="http://schemas.microsoft.com/office/drawing/2014/main" id="{A1133FFC-6D67-503A-5FE0-2807DC627CE9}"/>
              </a:ext>
            </a:extLst>
          </p:cNvPr>
          <p:cNvSpPr/>
          <p:nvPr/>
        </p:nvSpPr>
        <p:spPr>
          <a:xfrm>
            <a:off x="-359" y="6117336"/>
            <a:ext cx="1834917" cy="6858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a:extLst>
              <a:ext uri="{FF2B5EF4-FFF2-40B4-BE49-F238E27FC236}">
                <a16:creationId xmlns:a16="http://schemas.microsoft.com/office/drawing/2014/main" id="{A3429600-35F8-3A66-FDA9-F5DF68A02978}"/>
              </a:ext>
            </a:extLst>
          </p:cNvPr>
          <p:cNvGrpSpPr/>
          <p:nvPr/>
        </p:nvGrpSpPr>
        <p:grpSpPr>
          <a:xfrm>
            <a:off x="11043528" y="6069343"/>
            <a:ext cx="1148473" cy="788657"/>
            <a:chOff x="0" y="0"/>
            <a:chExt cx="1463276" cy="1004833"/>
          </a:xfrm>
        </p:grpSpPr>
        <p:sp>
          <p:nvSpPr>
            <p:cNvPr id="16" name="Freeform 16">
              <a:extLst>
                <a:ext uri="{FF2B5EF4-FFF2-40B4-BE49-F238E27FC236}">
                  <a16:creationId xmlns:a16="http://schemas.microsoft.com/office/drawing/2014/main" id="{69EFE241-AE6C-76AA-1D44-3C796FBADB96}"/>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8" name="TextBox 17">
            <a:extLst>
              <a:ext uri="{FF2B5EF4-FFF2-40B4-BE49-F238E27FC236}">
                <a16:creationId xmlns:a16="http://schemas.microsoft.com/office/drawing/2014/main" id="{BE57D0B7-BE3A-35C6-96D6-038AA85236B8}"/>
              </a:ext>
            </a:extLst>
          </p:cNvPr>
          <p:cNvSpPr txBox="1"/>
          <p:nvPr/>
        </p:nvSpPr>
        <p:spPr>
          <a:xfrm>
            <a:off x="1127929" y="4764615"/>
            <a:ext cx="9357149" cy="1103892"/>
          </a:xfrm>
          <a:prstGeom prst="rect">
            <a:avLst/>
          </a:prstGeom>
          <a:noFill/>
        </p:spPr>
        <p:txBody>
          <a:bodyPr wrap="square">
            <a:spAutoFit/>
          </a:bodyPr>
          <a:lstStyle/>
          <a:p>
            <a:pPr>
              <a:lnSpc>
                <a:spcPct val="115000"/>
              </a:lnSpc>
              <a:spcAft>
                <a:spcPts val="800"/>
              </a:spcAft>
            </a:pPr>
            <a:r>
              <a:rPr lang="en-CA" b="1" kern="100" dirty="0">
                <a:latin typeface="Times New Roman" panose="02020603050405020304" pitchFamily="18" charset="0"/>
                <a:ea typeface="Aptos" panose="020B0004020202020204" pitchFamily="34" charset="0"/>
                <a:cs typeface="Times New Roman" panose="02020603050405020304" pitchFamily="18" charset="0"/>
              </a:rPr>
              <a:t>Odds Ratio</a:t>
            </a:r>
            <a:r>
              <a:rPr lang="en-CA" b="1" kern="100" dirty="0">
                <a:latin typeface="Aptos" panose="020B0004020202020204" pitchFamily="34" charset="0"/>
                <a:ea typeface="Aptos" panose="020B0004020202020204" pitchFamily="34" charset="0"/>
                <a:cs typeface="Times New Roman" panose="02020603050405020304" pitchFamily="18" charset="0"/>
              </a:rPr>
              <a:t> </a:t>
            </a:r>
            <a:r>
              <a:rPr lang="en-CA" b="1" kern="100" dirty="0">
                <a:latin typeface="Times New Roman" panose="02020603050405020304" pitchFamily="18" charset="0"/>
                <a:ea typeface="Aptos" panose="020B0004020202020204" pitchFamily="34" charset="0"/>
                <a:cs typeface="Times New Roman" panose="02020603050405020304" pitchFamily="18" charset="0"/>
              </a:rPr>
              <a:t>(95% </a:t>
            </a:r>
            <a:r>
              <a:rPr lang="en-CA" b="1" kern="100" dirty="0" err="1">
                <a:latin typeface="Times New Roman" panose="02020603050405020304" pitchFamily="18" charset="0"/>
                <a:ea typeface="Aptos" panose="020B0004020202020204" pitchFamily="34" charset="0"/>
                <a:cs typeface="Times New Roman" panose="02020603050405020304" pitchFamily="18" charset="0"/>
              </a:rPr>
              <a:t>CrI</a:t>
            </a:r>
            <a:r>
              <a:rPr lang="en-CA" b="1" kern="100" dirty="0">
                <a:latin typeface="Times New Roman" panose="02020603050405020304" pitchFamily="18" charset="0"/>
                <a:ea typeface="Aptos" panose="020B0004020202020204" pitchFamily="34" charset="0"/>
                <a:cs typeface="Times New Roman" panose="02020603050405020304" pitchFamily="18" charset="0"/>
              </a:rPr>
              <a:t>) </a:t>
            </a:r>
            <a:r>
              <a:rPr lang="en-CA" kern="100" dirty="0">
                <a:latin typeface="Times New Roman" panose="02020603050405020304" pitchFamily="18" charset="0"/>
                <a:ea typeface="Aptos" panose="020B0004020202020204" pitchFamily="34" charset="0"/>
                <a:cs typeface="Times New Roman" panose="02020603050405020304" pitchFamily="18" charset="0"/>
              </a:rPr>
              <a:t>0.58 (0.30,1.07)</a:t>
            </a:r>
            <a:endParaRPr lang="en-CA" b="1"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CA" b="1" kern="100" dirty="0">
                <a:latin typeface="Times New Roman" panose="02020603050405020304" pitchFamily="18" charset="0"/>
                <a:ea typeface="Aptos" panose="020B0004020202020204" pitchFamily="34" charset="0"/>
                <a:cs typeface="Times New Roman" panose="02020603050405020304" pitchFamily="18" charset="0"/>
              </a:rPr>
              <a:t>Posterior Probability of Benefit </a:t>
            </a:r>
            <a:r>
              <a:rPr lang="en-CA" b="1" kern="100" dirty="0">
                <a:solidFill>
                  <a:srgbClr val="FF0000"/>
                </a:solidFill>
                <a:latin typeface="Times New Roman" panose="02020603050405020304" pitchFamily="18" charset="0"/>
                <a:ea typeface="Aptos" panose="020B0004020202020204" pitchFamily="34" charset="0"/>
                <a:cs typeface="Times New Roman" panose="02020603050405020304" pitchFamily="18" charset="0"/>
              </a:rPr>
              <a:t>96.1%</a:t>
            </a:r>
            <a:endParaRPr lang="en-CA" kern="100" dirty="0">
              <a:latin typeface="Aptos" panose="020B0004020202020204" pitchFamily="34" charset="0"/>
              <a:ea typeface="Aptos" panose="020B0004020202020204" pitchFamily="34" charset="0"/>
              <a:cs typeface="Times New Roman" panose="02020603050405020304" pitchFamily="18" charset="0"/>
            </a:endParaRPr>
          </a:p>
          <a:p>
            <a:endParaRPr lang="en-US" sz="1100" dirty="0"/>
          </a:p>
        </p:txBody>
      </p:sp>
      <p:sp>
        <p:nvSpPr>
          <p:cNvPr id="27" name="Rectangle 2">
            <a:extLst>
              <a:ext uri="{FF2B5EF4-FFF2-40B4-BE49-F238E27FC236}">
                <a16:creationId xmlns:a16="http://schemas.microsoft.com/office/drawing/2014/main" id="{36DF6F4B-D6C1-AE15-3C9F-380E8B2529BA}"/>
              </a:ext>
            </a:extLst>
          </p:cNvPr>
          <p:cNvSpPr>
            <a:spLocks noChangeArrowheads="1"/>
          </p:cNvSpPr>
          <p:nvPr/>
        </p:nvSpPr>
        <p:spPr bwMode="auto">
          <a:xfrm>
            <a:off x="569945" y="266055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graphicFrame>
        <p:nvGraphicFramePr>
          <p:cNvPr id="12" name="Table 11">
            <a:extLst>
              <a:ext uri="{FF2B5EF4-FFF2-40B4-BE49-F238E27FC236}">
                <a16:creationId xmlns:a16="http://schemas.microsoft.com/office/drawing/2014/main" id="{C0BC5B05-9076-4B2E-35D3-D265096918D5}"/>
              </a:ext>
            </a:extLst>
          </p:cNvPr>
          <p:cNvGraphicFramePr>
            <a:graphicFrameLocks noGrp="1"/>
          </p:cNvGraphicFramePr>
          <p:nvPr>
            <p:extLst>
              <p:ext uri="{D42A27DB-BD31-4B8C-83A1-F6EECF244321}">
                <p14:modId xmlns:p14="http://schemas.microsoft.com/office/powerpoint/2010/main" val="2464362523"/>
              </p:ext>
            </p:extLst>
          </p:nvPr>
        </p:nvGraphicFramePr>
        <p:xfrm>
          <a:off x="1127929" y="1743868"/>
          <a:ext cx="7943665" cy="2290570"/>
        </p:xfrm>
        <a:graphic>
          <a:graphicData uri="http://schemas.openxmlformats.org/drawingml/2006/table">
            <a:tbl>
              <a:tblPr firstRow="1" firstCol="1" bandRow="1"/>
              <a:tblGrid>
                <a:gridCol w="4070052">
                  <a:extLst>
                    <a:ext uri="{9D8B030D-6E8A-4147-A177-3AD203B41FA5}">
                      <a16:colId xmlns:a16="http://schemas.microsoft.com/office/drawing/2014/main" val="3912606161"/>
                    </a:ext>
                  </a:extLst>
                </a:gridCol>
                <a:gridCol w="1686984">
                  <a:extLst>
                    <a:ext uri="{9D8B030D-6E8A-4147-A177-3AD203B41FA5}">
                      <a16:colId xmlns:a16="http://schemas.microsoft.com/office/drawing/2014/main" val="3411573798"/>
                    </a:ext>
                  </a:extLst>
                </a:gridCol>
                <a:gridCol w="2186629">
                  <a:extLst>
                    <a:ext uri="{9D8B030D-6E8A-4147-A177-3AD203B41FA5}">
                      <a16:colId xmlns:a16="http://schemas.microsoft.com/office/drawing/2014/main" val="2285966547"/>
                    </a:ext>
                  </a:extLst>
                </a:gridCol>
              </a:tblGrid>
              <a:tr h="722247">
                <a:tc>
                  <a:txBody>
                    <a:bodyPr/>
                    <a:lstStyle/>
                    <a:p>
                      <a:pPr>
                        <a:lnSpc>
                          <a:spcPct val="115000"/>
                        </a:lnSpc>
                        <a:spcAft>
                          <a:spcPts val="800"/>
                        </a:spcAft>
                        <a:buNone/>
                      </a:pPr>
                      <a:r>
                        <a:rPr lang="en-CA" sz="20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CA"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b="1" kern="100" dirty="0">
                          <a:effectLst/>
                          <a:latin typeface="Times New Roman" panose="02020603050405020304" pitchFamily="18" charset="0"/>
                          <a:ea typeface="Aptos" panose="020B0004020202020204" pitchFamily="34" charset="0"/>
                          <a:cs typeface="Times New Roman" panose="02020603050405020304" pitchFamily="18" charset="0"/>
                        </a:rPr>
                        <a:t>RISQ</a:t>
                      </a:r>
                      <a:endParaRPr lang="en-CA"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b="1" kern="100" dirty="0">
                          <a:effectLst/>
                          <a:latin typeface="Times New Roman" panose="02020603050405020304" pitchFamily="18" charset="0"/>
                          <a:ea typeface="Aptos" panose="020B0004020202020204" pitchFamily="34" charset="0"/>
                          <a:cs typeface="Times New Roman" panose="02020603050405020304" pitchFamily="18" charset="0"/>
                        </a:rPr>
                        <a:t>Usual Care</a:t>
                      </a:r>
                      <a:endParaRPr lang="en-CA" sz="20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5694104"/>
                  </a:ext>
                </a:extLst>
              </a:tr>
              <a:tr h="715859">
                <a:tc>
                  <a:txBody>
                    <a:bodyPr/>
                    <a:lstStyle/>
                    <a:p>
                      <a:pPr>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Program Admissions </a:t>
                      </a:r>
                      <a:r>
                        <a:rPr lang="en-CA" sz="2000" kern="100" dirty="0">
                          <a:effectLst/>
                          <a:latin typeface="Times New Roman" panose="02020603050405020304" pitchFamily="18" charset="0"/>
                          <a:ea typeface="Aptos" panose="020B0004020202020204" pitchFamily="34" charset="0"/>
                          <a:cs typeface="Times New Roman" panose="02020603050405020304" pitchFamily="18" charset="0"/>
                        </a:rPr>
                        <a:t>N</a:t>
                      </a:r>
                    </a:p>
                    <a:p>
                      <a:pPr>
                        <a:lnSpc>
                          <a:spcPct val="115000"/>
                        </a:lnSpc>
                        <a:spcAft>
                          <a:spcPts val="800"/>
                        </a:spcAft>
                        <a:buNone/>
                      </a:pPr>
                      <a:endParaRPr lang="en-CA"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kern="100" dirty="0">
                          <a:effectLst/>
                          <a:latin typeface="Times New Roman" panose="02020603050405020304" pitchFamily="18" charset="0"/>
                          <a:ea typeface="Aptos" panose="020B0004020202020204" pitchFamily="34" charset="0"/>
                          <a:cs typeface="Times New Roman" panose="02020603050405020304" pitchFamily="18" charset="0"/>
                        </a:rPr>
                        <a:t>7497</a:t>
                      </a:r>
                      <a:endParaRPr lang="en-CA"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kern="100" dirty="0">
                          <a:effectLst/>
                          <a:latin typeface="Times New Roman" panose="02020603050405020304" pitchFamily="18" charset="0"/>
                          <a:ea typeface="Aptos" panose="020B0004020202020204" pitchFamily="34" charset="0"/>
                          <a:cs typeface="Times New Roman" panose="02020603050405020304" pitchFamily="18" charset="0"/>
                        </a:rPr>
                        <a:t>7174</a:t>
                      </a:r>
                      <a:endParaRPr lang="en-CA"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2234798"/>
                  </a:ext>
                </a:extLst>
              </a:tr>
              <a:tr h="695333">
                <a:tc>
                  <a:txBody>
                    <a:bodyPr/>
                    <a:lstStyle/>
                    <a:p>
                      <a:pPr>
                        <a:lnSpc>
                          <a:spcPct val="115000"/>
                        </a:lnSpc>
                        <a:spcAft>
                          <a:spcPts val="800"/>
                        </a:spcAft>
                        <a:buNone/>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60-day in-program Mortality</a:t>
                      </a:r>
                    </a:p>
                    <a:p>
                      <a:pPr>
                        <a:lnSpc>
                          <a:spcPct val="115000"/>
                        </a:lnSpc>
                        <a:spcAft>
                          <a:spcPts val="800"/>
                        </a:spcAft>
                        <a:buNone/>
                      </a:pPr>
                      <a:r>
                        <a:rPr lang="en-US" sz="2000" b="1" kern="100" dirty="0">
                          <a:solidFill>
                            <a:schemeClr val="bg2">
                              <a:lumMod val="75000"/>
                            </a:schemeClr>
                          </a:solidFill>
                          <a:effectLst/>
                          <a:latin typeface="Times New Roman" panose="02020603050405020304" pitchFamily="18" charset="0"/>
                          <a:ea typeface="Aptos" panose="020B0004020202020204" pitchFamily="34" charset="0"/>
                          <a:cs typeface="Times New Roman" panose="02020603050405020304" pitchFamily="18" charset="0"/>
                        </a:rPr>
                        <a:t>  N(%</a:t>
                      </a:r>
                      <a:r>
                        <a:rPr lang="en-US" sz="2000" kern="100" dirty="0">
                          <a:solidFill>
                            <a:schemeClr val="bg2">
                              <a:lumMod val="75000"/>
                            </a:schemeClr>
                          </a:solidFill>
                          <a:effectLst/>
                          <a:latin typeface="Times New Roman" panose="02020603050405020304" pitchFamily="18" charset="0"/>
                          <a:ea typeface="Aptos" panose="020B0004020202020204" pitchFamily="34" charset="0"/>
                          <a:cs typeface="Times New Roman" panose="02020603050405020304" pitchFamily="18" charset="0"/>
                        </a:rPr>
                        <a:t>)</a:t>
                      </a:r>
                      <a:endParaRPr lang="en-CA" sz="2000" kern="100" dirty="0">
                        <a:solidFill>
                          <a:schemeClr val="bg2">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kern="100" dirty="0">
                          <a:effectLst/>
                          <a:latin typeface="Times New Roman" panose="02020603050405020304" pitchFamily="18" charset="0"/>
                          <a:ea typeface="Aptos" panose="020B0004020202020204" pitchFamily="34" charset="0"/>
                          <a:cs typeface="Times New Roman" panose="02020603050405020304" pitchFamily="18" charset="0"/>
                        </a:rPr>
                        <a:t>35 (0.47)</a:t>
                      </a:r>
                      <a:endParaRPr lang="en-CA"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kern="100" dirty="0">
                          <a:effectLst/>
                          <a:latin typeface="Times New Roman" panose="02020603050405020304" pitchFamily="18" charset="0"/>
                          <a:ea typeface="Aptos" panose="020B0004020202020204" pitchFamily="34" charset="0"/>
                          <a:cs typeface="Times New Roman" panose="02020603050405020304" pitchFamily="18" charset="0"/>
                        </a:rPr>
                        <a:t>59 (0.82)</a:t>
                      </a:r>
                      <a:endParaRPr lang="en-CA"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9338909"/>
                  </a:ext>
                </a:extLst>
              </a:tr>
            </a:tbl>
          </a:graphicData>
        </a:graphic>
      </p:graphicFrame>
      <p:sp>
        <p:nvSpPr>
          <p:cNvPr id="20" name="Rectangle 1">
            <a:extLst>
              <a:ext uri="{FF2B5EF4-FFF2-40B4-BE49-F238E27FC236}">
                <a16:creationId xmlns:a16="http://schemas.microsoft.com/office/drawing/2014/main" id="{794D302B-C4A7-2D05-4EC0-490CFD4D52FA}"/>
              </a:ext>
            </a:extLst>
          </p:cNvPr>
          <p:cNvSpPr>
            <a:spLocks noChangeArrowheads="1"/>
          </p:cNvSpPr>
          <p:nvPr/>
        </p:nvSpPr>
        <p:spPr bwMode="auto">
          <a:xfrm>
            <a:off x="303078" y="209594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Tree>
    <p:extLst>
      <p:ext uri="{BB962C8B-B14F-4D97-AF65-F5344CB8AC3E}">
        <p14:creationId xmlns:p14="http://schemas.microsoft.com/office/powerpoint/2010/main" val="2620952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FA603-46CE-0D0A-5FA3-77B2216B3431}"/>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A8E80A28-B4D8-D30E-58F8-31CBC358AB7B}"/>
              </a:ext>
            </a:extLst>
          </p:cNvPr>
          <p:cNvGrpSpPr/>
          <p:nvPr/>
        </p:nvGrpSpPr>
        <p:grpSpPr>
          <a:xfrm rot="-5400000">
            <a:off x="-3343165" y="3343166"/>
            <a:ext cx="6858000" cy="171670"/>
            <a:chOff x="0" y="0"/>
            <a:chExt cx="2709333" cy="67820"/>
          </a:xfrm>
        </p:grpSpPr>
        <p:sp>
          <p:nvSpPr>
            <p:cNvPr id="5" name="Freeform 5">
              <a:extLst>
                <a:ext uri="{FF2B5EF4-FFF2-40B4-BE49-F238E27FC236}">
                  <a16:creationId xmlns:a16="http://schemas.microsoft.com/office/drawing/2014/main" id="{4F24FCF7-8675-7882-B3AB-15B10E81207B}"/>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a:extLst>
                <a:ext uri="{FF2B5EF4-FFF2-40B4-BE49-F238E27FC236}">
                  <a16:creationId xmlns:a16="http://schemas.microsoft.com/office/drawing/2014/main" id="{FBA1E66E-969A-28CA-654D-80CDA2F993AD}"/>
                </a:ext>
              </a:extLst>
            </p:cNvPr>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a:extLst>
              <a:ext uri="{FF2B5EF4-FFF2-40B4-BE49-F238E27FC236}">
                <a16:creationId xmlns:a16="http://schemas.microsoft.com/office/drawing/2014/main" id="{62C7979B-9E36-D8EB-7802-3F1D6EC5C5E9}"/>
              </a:ext>
            </a:extLst>
          </p:cNvPr>
          <p:cNvSpPr txBox="1"/>
          <p:nvPr/>
        </p:nvSpPr>
        <p:spPr>
          <a:xfrm>
            <a:off x="444499" y="558800"/>
            <a:ext cx="9259337" cy="738985"/>
          </a:xfrm>
          <a:prstGeom prst="rect">
            <a:avLst/>
          </a:prstGeom>
        </p:spPr>
        <p:txBody>
          <a:bodyPr wrap="square"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Results: </a:t>
            </a:r>
            <a:r>
              <a:rPr lang="en-US" sz="5634" b="1" dirty="0">
                <a:solidFill>
                  <a:srgbClr val="FF0000"/>
                </a:solidFill>
                <a:latin typeface="Calibri"/>
                <a:ea typeface="Calibri"/>
                <a:cs typeface="Calibri"/>
                <a:sym typeface="Proxima Nova Condensed Bold"/>
              </a:rPr>
              <a:t>Secondary Outcome</a:t>
            </a:r>
          </a:p>
        </p:txBody>
      </p:sp>
      <p:sp>
        <p:nvSpPr>
          <p:cNvPr id="9" name="TextBox 9">
            <a:extLst>
              <a:ext uri="{FF2B5EF4-FFF2-40B4-BE49-F238E27FC236}">
                <a16:creationId xmlns:a16="http://schemas.microsoft.com/office/drawing/2014/main" id="{85F955C4-03AA-0836-5CF3-963C63040663}"/>
              </a:ext>
            </a:extLst>
          </p:cNvPr>
          <p:cNvSpPr txBox="1"/>
          <p:nvPr/>
        </p:nvSpPr>
        <p:spPr>
          <a:xfrm>
            <a:off x="835196" y="1453316"/>
            <a:ext cx="5257415" cy="417294"/>
          </a:xfrm>
          <a:prstGeom prst="rect">
            <a:avLst/>
          </a:prstGeom>
        </p:spPr>
        <p:txBody>
          <a:bodyPr wrap="square" lIns="0" tIns="0" rIns="0" bIns="0" rtlCol="0" anchor="t">
            <a:spAutoFit/>
          </a:bodyPr>
          <a:lstStyle/>
          <a:p>
            <a:pPr>
              <a:lnSpc>
                <a:spcPct val="150000"/>
              </a:lnSpc>
            </a:pPr>
            <a:r>
              <a:rPr lang="en-US" sz="2000" b="1" dirty="0">
                <a:solidFill>
                  <a:srgbClr val="FF0000"/>
                </a:solidFill>
              </a:rPr>
              <a:t> </a:t>
            </a:r>
            <a:r>
              <a:rPr lang="en-US" b="1" dirty="0">
                <a:latin typeface="Times New Roman" panose="02020603050405020304" pitchFamily="18" charset="0"/>
                <a:cs typeface="Times New Roman" panose="02020603050405020304" pitchFamily="18" charset="0"/>
              </a:rPr>
              <a:t>Hospitalization</a:t>
            </a:r>
          </a:p>
        </p:txBody>
      </p:sp>
      <p:grpSp>
        <p:nvGrpSpPr>
          <p:cNvPr id="11" name="Group 11">
            <a:extLst>
              <a:ext uri="{FF2B5EF4-FFF2-40B4-BE49-F238E27FC236}">
                <a16:creationId xmlns:a16="http://schemas.microsoft.com/office/drawing/2014/main" id="{4DCEDC05-88DE-5BC2-59CB-677483474DCA}"/>
              </a:ext>
            </a:extLst>
          </p:cNvPr>
          <p:cNvGrpSpPr/>
          <p:nvPr/>
        </p:nvGrpSpPr>
        <p:grpSpPr>
          <a:xfrm rot="5400000">
            <a:off x="5739286" y="512519"/>
            <a:ext cx="788657" cy="12192000"/>
            <a:chOff x="0" y="0"/>
            <a:chExt cx="311568" cy="4816593"/>
          </a:xfrm>
        </p:grpSpPr>
        <p:sp>
          <p:nvSpPr>
            <p:cNvPr id="12" name="Freeform 12">
              <a:extLst>
                <a:ext uri="{FF2B5EF4-FFF2-40B4-BE49-F238E27FC236}">
                  <a16:creationId xmlns:a16="http://schemas.microsoft.com/office/drawing/2014/main" id="{45C72C33-C975-4615-27E3-54B35A83911A}"/>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a:p>
          </p:txBody>
        </p:sp>
        <p:sp>
          <p:nvSpPr>
            <p:cNvPr id="13" name="TextBox 13">
              <a:extLst>
                <a:ext uri="{FF2B5EF4-FFF2-40B4-BE49-F238E27FC236}">
                  <a16:creationId xmlns:a16="http://schemas.microsoft.com/office/drawing/2014/main" id="{1C5FB44B-4CF4-E78F-45BA-86E931196B8A}"/>
                </a:ext>
              </a:extLst>
            </p:cNvPr>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a:extLst>
              <a:ext uri="{FF2B5EF4-FFF2-40B4-BE49-F238E27FC236}">
                <a16:creationId xmlns:a16="http://schemas.microsoft.com/office/drawing/2014/main" id="{4F8DDC0D-FF3B-FCD3-26BE-984059CE9036}"/>
              </a:ext>
            </a:extLst>
          </p:cNvPr>
          <p:cNvSpPr/>
          <p:nvPr/>
        </p:nvSpPr>
        <p:spPr>
          <a:xfrm>
            <a:off x="-358" y="6214188"/>
            <a:ext cx="1539910" cy="588948"/>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grpSp>
        <p:nvGrpSpPr>
          <p:cNvPr id="15" name="Group 15">
            <a:extLst>
              <a:ext uri="{FF2B5EF4-FFF2-40B4-BE49-F238E27FC236}">
                <a16:creationId xmlns:a16="http://schemas.microsoft.com/office/drawing/2014/main" id="{2E38F00E-BC69-75A6-96ED-5FFE720CE3E3}"/>
              </a:ext>
            </a:extLst>
          </p:cNvPr>
          <p:cNvGrpSpPr/>
          <p:nvPr/>
        </p:nvGrpSpPr>
        <p:grpSpPr>
          <a:xfrm>
            <a:off x="11043528" y="6069343"/>
            <a:ext cx="1148473" cy="788657"/>
            <a:chOff x="0" y="0"/>
            <a:chExt cx="1463276" cy="1004833"/>
          </a:xfrm>
        </p:grpSpPr>
        <p:sp>
          <p:nvSpPr>
            <p:cNvPr id="16" name="Freeform 16">
              <a:extLst>
                <a:ext uri="{FF2B5EF4-FFF2-40B4-BE49-F238E27FC236}">
                  <a16:creationId xmlns:a16="http://schemas.microsoft.com/office/drawing/2014/main" id="{4AD4A16B-AB2A-9C78-EC4B-76327528E446}"/>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4"/>
              <a:stretch>
                <a:fillRect l="-32" r="-32"/>
              </a:stretch>
            </a:blipFill>
          </p:spPr>
          <p:txBody>
            <a:bodyPr/>
            <a:lstStyle/>
            <a:p>
              <a:endParaRPr lang="en-CA" sz="1200"/>
            </a:p>
          </p:txBody>
        </p:sp>
      </p:grpSp>
      <p:sp>
        <p:nvSpPr>
          <p:cNvPr id="17" name="TextBox 16">
            <a:extLst>
              <a:ext uri="{FF2B5EF4-FFF2-40B4-BE49-F238E27FC236}">
                <a16:creationId xmlns:a16="http://schemas.microsoft.com/office/drawing/2014/main" id="{2F8AD1A1-37D9-917A-F386-C58E8EC91FB9}"/>
              </a:ext>
            </a:extLst>
          </p:cNvPr>
          <p:cNvSpPr txBox="1"/>
          <p:nvPr/>
        </p:nvSpPr>
        <p:spPr>
          <a:xfrm>
            <a:off x="2478295" y="5386442"/>
            <a:ext cx="9877562" cy="1150571"/>
          </a:xfrm>
          <a:prstGeom prst="rect">
            <a:avLst/>
          </a:prstGeom>
          <a:noFill/>
        </p:spPr>
        <p:txBody>
          <a:bodyPr wrap="square">
            <a:spAutoFit/>
          </a:bodyPr>
          <a:lstStyle/>
          <a:p>
            <a:r>
              <a:rPr lang="en-US" b="1" dirty="0">
                <a:latin typeface="Times New Roman" panose="02020603050405020304" pitchFamily="18" charset="0"/>
                <a:cs typeface="Times New Roman" panose="02020603050405020304" pitchFamily="18" charset="0"/>
              </a:rPr>
              <a:t>Fidelity Assessments</a:t>
            </a:r>
          </a:p>
          <a:p>
            <a:pPr marL="285750" indent="-285750">
              <a:lnSpc>
                <a:spcPct val="150000"/>
              </a:lnSpc>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RISQ scores were documented on </a:t>
            </a:r>
            <a:r>
              <a:rPr lang="en-US" sz="1800" b="1" dirty="0">
                <a:latin typeface="Times New Roman" panose="02020603050405020304" pitchFamily="18" charset="0"/>
                <a:cs typeface="Times New Roman" panose="02020603050405020304" pitchFamily="18" charset="0"/>
              </a:rPr>
              <a:t>99·9%</a:t>
            </a:r>
            <a:r>
              <a:rPr lang="en-US" sz="1800" dirty="0">
                <a:latin typeface="Times New Roman" panose="02020603050405020304" pitchFamily="18" charset="0"/>
                <a:cs typeface="Times New Roman" panose="02020603050405020304" pitchFamily="18" charset="0"/>
              </a:rPr>
              <a:t> of the forms</a:t>
            </a:r>
          </a:p>
          <a:p>
            <a:pPr marL="285750" indent="-285750">
              <a:lnSpc>
                <a:spcPct val="150000"/>
              </a:lnSpc>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Errors in 171 </a:t>
            </a:r>
            <a:r>
              <a:rPr lang="en-US" sz="1800" b="1" dirty="0">
                <a:latin typeface="Times New Roman" panose="02020603050405020304" pitchFamily="18" charset="0"/>
                <a:cs typeface="Times New Roman" panose="02020603050405020304" pitchFamily="18" charset="0"/>
              </a:rPr>
              <a:t>(2·8%) </a:t>
            </a:r>
            <a:r>
              <a:rPr lang="en-US" sz="1800" dirty="0">
                <a:latin typeface="Times New Roman" panose="02020603050405020304" pitchFamily="18" charset="0"/>
                <a:cs typeface="Times New Roman" panose="02020603050405020304" pitchFamily="18" charset="0"/>
              </a:rPr>
              <a:t>of the 6606 visits where RISQ score calculations were checked. </a:t>
            </a:r>
            <a:endParaRPr lang="en-CA" sz="1800" dirty="0">
              <a:latin typeface="Times New Roman" panose="02020603050405020304" pitchFamily="18" charset="0"/>
              <a:cs typeface="Times New Roman" panose="02020603050405020304" pitchFamily="18" charset="0"/>
            </a:endParaRPr>
          </a:p>
        </p:txBody>
      </p:sp>
      <p:graphicFrame>
        <p:nvGraphicFramePr>
          <p:cNvPr id="3" name="Table 2">
            <a:extLst>
              <a:ext uri="{FF2B5EF4-FFF2-40B4-BE49-F238E27FC236}">
                <a16:creationId xmlns:a16="http://schemas.microsoft.com/office/drawing/2014/main" id="{A3A9AA0D-429F-8427-D80A-04E139FD6029}"/>
              </a:ext>
            </a:extLst>
          </p:cNvPr>
          <p:cNvGraphicFramePr>
            <a:graphicFrameLocks noGrp="1"/>
          </p:cNvGraphicFramePr>
          <p:nvPr>
            <p:extLst>
              <p:ext uri="{D42A27DB-BD31-4B8C-83A1-F6EECF244321}">
                <p14:modId xmlns:p14="http://schemas.microsoft.com/office/powerpoint/2010/main" val="2111845581"/>
              </p:ext>
            </p:extLst>
          </p:nvPr>
        </p:nvGraphicFramePr>
        <p:xfrm>
          <a:off x="928895" y="1946413"/>
          <a:ext cx="8113505" cy="2149864"/>
        </p:xfrm>
        <a:graphic>
          <a:graphicData uri="http://schemas.openxmlformats.org/drawingml/2006/table">
            <a:tbl>
              <a:tblPr firstRow="1" firstCol="1" bandRow="1"/>
              <a:tblGrid>
                <a:gridCol w="4080418">
                  <a:extLst>
                    <a:ext uri="{9D8B030D-6E8A-4147-A177-3AD203B41FA5}">
                      <a16:colId xmlns:a16="http://schemas.microsoft.com/office/drawing/2014/main" val="1611076126"/>
                    </a:ext>
                  </a:extLst>
                </a:gridCol>
                <a:gridCol w="1821153">
                  <a:extLst>
                    <a:ext uri="{9D8B030D-6E8A-4147-A177-3AD203B41FA5}">
                      <a16:colId xmlns:a16="http://schemas.microsoft.com/office/drawing/2014/main" val="1971484030"/>
                    </a:ext>
                  </a:extLst>
                </a:gridCol>
                <a:gridCol w="2211934">
                  <a:extLst>
                    <a:ext uri="{9D8B030D-6E8A-4147-A177-3AD203B41FA5}">
                      <a16:colId xmlns:a16="http://schemas.microsoft.com/office/drawing/2014/main" val="3458827300"/>
                    </a:ext>
                  </a:extLst>
                </a:gridCol>
              </a:tblGrid>
              <a:tr h="633944">
                <a:tc>
                  <a:txBody>
                    <a:bodyPr/>
                    <a:lstStyle/>
                    <a:p>
                      <a:pPr>
                        <a:lnSpc>
                          <a:spcPct val="115000"/>
                        </a:lnSpc>
                        <a:spcAft>
                          <a:spcPts val="800"/>
                        </a:spcAft>
                        <a:buNone/>
                      </a:pPr>
                      <a:r>
                        <a:rPr lang="en-CA" sz="2000" kern="100" dirty="0">
                          <a:effectLst/>
                          <a:latin typeface="Times New Roman" panose="02020603050405020304" pitchFamily="18" charset="0"/>
                          <a:ea typeface="Aptos" panose="020B0004020202020204" pitchFamily="34" charset="0"/>
                          <a:cs typeface="Times New Roman" panose="02020603050405020304" pitchFamily="18" charset="0"/>
                        </a:rPr>
                        <a:t> </a:t>
                      </a: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b="1" kern="100" dirty="0">
                          <a:effectLst/>
                          <a:latin typeface="Times New Roman" panose="02020603050405020304" pitchFamily="18" charset="0"/>
                          <a:ea typeface="Aptos" panose="020B0004020202020204" pitchFamily="34" charset="0"/>
                          <a:cs typeface="Times New Roman" panose="02020603050405020304" pitchFamily="18" charset="0"/>
                        </a:rPr>
                        <a:t>RISQ</a:t>
                      </a:r>
                      <a:endParaRPr lang="en-CA" sz="2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CA" sz="2000" b="1" kern="100" dirty="0">
                          <a:effectLst/>
                          <a:latin typeface="Times New Roman" panose="02020603050405020304" pitchFamily="18" charset="0"/>
                          <a:ea typeface="Aptos" panose="020B0004020202020204" pitchFamily="34" charset="0"/>
                          <a:cs typeface="Times New Roman" panose="02020603050405020304" pitchFamily="18" charset="0"/>
                        </a:rPr>
                        <a:t>Usual Care</a:t>
                      </a:r>
                      <a:endParaRPr lang="en-CA" sz="2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6245026"/>
                  </a:ext>
                </a:extLst>
              </a:tr>
              <a:tr h="723395">
                <a:tc>
                  <a:txBody>
                    <a:bodyPr/>
                    <a:lstStyle/>
                    <a:p>
                      <a:pPr>
                        <a:lnSpc>
                          <a:spcPct val="115000"/>
                        </a:lnSpc>
                        <a:spcAft>
                          <a:spcPts val="800"/>
                        </a:spcAft>
                        <a:buNone/>
                      </a:pPr>
                      <a:r>
                        <a:rPr lang="en-US" sz="2000" kern="100">
                          <a:effectLst/>
                          <a:latin typeface="Times New Roman" panose="02020603050405020304" pitchFamily="18" charset="0"/>
                          <a:ea typeface="Aptos" panose="020B0004020202020204" pitchFamily="34" charset="0"/>
                          <a:cs typeface="Times New Roman" panose="02020603050405020304" pitchFamily="18" charset="0"/>
                        </a:rPr>
                        <a:t>Program Admission N</a:t>
                      </a:r>
                      <a:endParaRPr lang="en-CA" sz="2000" kern="10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7497</a:t>
                      </a:r>
                      <a:endParaRPr lang="en-CA" sz="2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7174</a:t>
                      </a:r>
                      <a:endParaRPr lang="en-CA" sz="2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95753570"/>
                  </a:ext>
                </a:extLst>
              </a:tr>
              <a:tr h="792525">
                <a:tc>
                  <a:txBody>
                    <a:bodyPr/>
                    <a:lstStyle/>
                    <a:p>
                      <a:pPr>
                        <a:lnSpc>
                          <a:spcPct val="115000"/>
                        </a:lnSpc>
                        <a:spcAft>
                          <a:spcPts val="800"/>
                        </a:spcAft>
                        <a:buNone/>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Any Hospitalization</a:t>
                      </a:r>
                      <a:r>
                        <a:rPr lang="en-CA" sz="2000" b="1"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CA" sz="2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800"/>
                        </a:spcAft>
                        <a:buNone/>
                      </a:pPr>
                      <a:r>
                        <a:rPr lang="en-US" sz="2000" b="1" kern="100" dirty="0">
                          <a:solidFill>
                            <a:schemeClr val="bg1">
                              <a:lumMod val="50000"/>
                            </a:schemeClr>
                          </a:solidFill>
                          <a:effectLst/>
                          <a:latin typeface="Times New Roman" panose="02020603050405020304" pitchFamily="18" charset="0"/>
                          <a:ea typeface="Aptos" panose="020B0004020202020204" pitchFamily="34" charset="0"/>
                          <a:cs typeface="Times New Roman" panose="02020603050405020304" pitchFamily="18" charset="0"/>
                        </a:rPr>
                        <a:t>N (%)</a:t>
                      </a:r>
                      <a:endParaRPr lang="en-CA" sz="2000" b="1" kern="100" dirty="0">
                        <a:solidFill>
                          <a:schemeClr val="bg1">
                            <a:lumMod val="50000"/>
                          </a:schemeClr>
                        </a:solidFill>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293 (3.9)</a:t>
                      </a:r>
                      <a:endParaRPr lang="en-CA" sz="2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430 (6.0)</a:t>
                      </a:r>
                      <a:endParaRPr lang="en-CA" sz="2000" kern="100" dirty="0">
                        <a:effectLst/>
                        <a:latin typeface="Times New Roman" panose="02020603050405020304" pitchFamily="18" charset="0"/>
                        <a:ea typeface="Aptos" panose="020B0004020202020204" pitchFamily="34" charset="0"/>
                        <a:cs typeface="Times New Roman" panose="02020603050405020304" pitchFamily="18" charset="0"/>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2102311"/>
                  </a:ext>
                </a:extLst>
              </a:tr>
            </a:tbl>
          </a:graphicData>
        </a:graphic>
      </p:graphicFrame>
      <p:sp>
        <p:nvSpPr>
          <p:cNvPr id="8" name="TextBox 7">
            <a:extLst>
              <a:ext uri="{FF2B5EF4-FFF2-40B4-BE49-F238E27FC236}">
                <a16:creationId xmlns:a16="http://schemas.microsoft.com/office/drawing/2014/main" id="{87C83250-FC88-146B-A172-CBBBFD4349F7}"/>
              </a:ext>
            </a:extLst>
          </p:cNvPr>
          <p:cNvSpPr txBox="1"/>
          <p:nvPr/>
        </p:nvSpPr>
        <p:spPr>
          <a:xfrm>
            <a:off x="835196" y="4352024"/>
            <a:ext cx="6159500" cy="2105320"/>
          </a:xfrm>
          <a:prstGeom prst="rect">
            <a:avLst/>
          </a:prstGeom>
          <a:noFill/>
        </p:spPr>
        <p:txBody>
          <a:bodyPr wrap="square">
            <a:spAutoFit/>
          </a:bodyPr>
          <a:lstStyle/>
          <a:p>
            <a:pPr>
              <a:lnSpc>
                <a:spcPct val="115000"/>
              </a:lnSpc>
              <a:spcAft>
                <a:spcPts val="800"/>
              </a:spcAft>
            </a:pPr>
            <a:r>
              <a:rPr lang="en-CA" sz="1800" b="1" kern="100" dirty="0">
                <a:latin typeface="Times New Roman" panose="02020603050405020304" pitchFamily="18" charset="0"/>
                <a:ea typeface="Aptos" panose="020B0004020202020204" pitchFamily="34" charset="0"/>
                <a:cs typeface="Times New Roman" panose="02020603050405020304" pitchFamily="18" charset="0"/>
              </a:rPr>
              <a:t>Odds Ratio</a:t>
            </a:r>
            <a:r>
              <a:rPr lang="en-CA" sz="1800" b="1" kern="100" dirty="0">
                <a:latin typeface="Aptos" panose="020B0004020202020204" pitchFamily="34" charset="0"/>
                <a:ea typeface="Aptos" panose="020B0004020202020204" pitchFamily="34" charset="0"/>
                <a:cs typeface="Times New Roman" panose="02020603050405020304" pitchFamily="18" charset="0"/>
              </a:rPr>
              <a:t> </a:t>
            </a:r>
            <a:r>
              <a:rPr lang="en-CA" sz="1800" b="1" kern="100" dirty="0">
                <a:latin typeface="Times New Roman" panose="02020603050405020304" pitchFamily="18" charset="0"/>
                <a:ea typeface="Aptos" panose="020B0004020202020204" pitchFamily="34" charset="0"/>
                <a:cs typeface="Times New Roman" panose="02020603050405020304" pitchFamily="18" charset="0"/>
              </a:rPr>
              <a:t>(95% </a:t>
            </a:r>
            <a:r>
              <a:rPr lang="en-CA" sz="1800" b="1" kern="100" dirty="0" err="1">
                <a:latin typeface="Times New Roman" panose="02020603050405020304" pitchFamily="18" charset="0"/>
                <a:ea typeface="Aptos" panose="020B0004020202020204" pitchFamily="34" charset="0"/>
                <a:cs typeface="Times New Roman" panose="02020603050405020304" pitchFamily="18" charset="0"/>
              </a:rPr>
              <a:t>CrI</a:t>
            </a:r>
            <a:r>
              <a:rPr lang="en-CA" sz="1800" b="1" kern="100" dirty="0">
                <a:latin typeface="Times New Roman" panose="02020603050405020304" pitchFamily="18" charset="0"/>
                <a:ea typeface="Aptos" panose="020B0004020202020204" pitchFamily="34" charset="0"/>
                <a:cs typeface="Times New Roman" panose="02020603050405020304" pitchFamily="18" charset="0"/>
              </a:rPr>
              <a:t>) </a:t>
            </a:r>
            <a:r>
              <a:rPr lang="en-CA" dirty="0">
                <a:latin typeface="Times New Roman" panose="02020603050405020304" pitchFamily="18" charset="0"/>
                <a:cs typeface="Times New Roman" panose="02020603050405020304" pitchFamily="18" charset="0"/>
              </a:rPr>
              <a:t>0·66 (95% </a:t>
            </a:r>
            <a:r>
              <a:rPr lang="en-CA" dirty="0" err="1">
                <a:latin typeface="Times New Roman" panose="02020603050405020304" pitchFamily="18" charset="0"/>
                <a:cs typeface="Times New Roman" panose="02020603050405020304" pitchFamily="18" charset="0"/>
              </a:rPr>
              <a:t>CrI</a:t>
            </a:r>
            <a:r>
              <a:rPr lang="en-CA" dirty="0">
                <a:latin typeface="Times New Roman" panose="02020603050405020304" pitchFamily="18" charset="0"/>
                <a:cs typeface="Times New Roman" panose="02020603050405020304" pitchFamily="18" charset="0"/>
              </a:rPr>
              <a:t> 0·39–1.07)</a:t>
            </a:r>
          </a:p>
          <a:p>
            <a:pPr>
              <a:lnSpc>
                <a:spcPct val="115000"/>
              </a:lnSpc>
              <a:spcAft>
                <a:spcPts val="800"/>
              </a:spcAft>
            </a:pPr>
            <a:r>
              <a:rPr lang="en-CA" b="1" kern="100" dirty="0">
                <a:latin typeface="Times New Roman" panose="02020603050405020304" pitchFamily="18" charset="0"/>
                <a:ea typeface="Aptos" panose="020B0004020202020204" pitchFamily="34" charset="0"/>
                <a:cs typeface="Times New Roman" panose="02020603050405020304" pitchFamily="18" charset="0"/>
              </a:rPr>
              <a:t>Posterior Probability of Benefit </a:t>
            </a:r>
            <a:r>
              <a:rPr lang="en-US" b="1" kern="100" dirty="0">
                <a:solidFill>
                  <a:srgbClr val="EE0000"/>
                </a:solidFill>
                <a:latin typeface="Times New Roman" panose="02020603050405020304" pitchFamily="18" charset="0"/>
                <a:ea typeface="Aptos" panose="020B0004020202020204" pitchFamily="34" charset="0"/>
                <a:cs typeface="Times New Roman" panose="02020603050405020304" pitchFamily="18" charset="0"/>
              </a:rPr>
              <a:t>95.7%</a:t>
            </a:r>
            <a:endParaRPr lang="en-CA"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800"/>
              </a:spcAft>
            </a:pPr>
            <a:endParaRPr lang="en-CA"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800"/>
              </a:spcAft>
            </a:pPr>
            <a:endParaRPr lang="en-CA"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800"/>
              </a:spcAft>
              <a:buNone/>
            </a:pPr>
            <a:r>
              <a:rPr lang="en-CA" sz="1800" b="1" kern="100" dirty="0">
                <a:latin typeface="Times New Roman" panose="02020603050405020304" pitchFamily="18" charset="0"/>
                <a:ea typeface="Aptos" panose="020B0004020202020204" pitchFamily="34" charset="0"/>
                <a:cs typeface="Times New Roman" panose="02020603050405020304" pitchFamily="18" charset="0"/>
              </a:rPr>
              <a:t> </a:t>
            </a:r>
            <a:endParaRPr lang="en-CA" sz="18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2925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BB33A-95E9-FEA7-4946-75ECAE039B99}"/>
            </a:ext>
          </a:extLst>
        </p:cNvPr>
        <p:cNvGrpSpPr/>
        <p:nvPr/>
      </p:nvGrpSpPr>
      <p:grpSpPr>
        <a:xfrm>
          <a:off x="0" y="0"/>
          <a:ext cx="0" cy="0"/>
          <a:chOff x="0" y="0"/>
          <a:chExt cx="0" cy="0"/>
        </a:xfrm>
      </p:grpSpPr>
      <p:grpSp>
        <p:nvGrpSpPr>
          <p:cNvPr id="4" name="Group 4">
            <a:extLst>
              <a:ext uri="{FF2B5EF4-FFF2-40B4-BE49-F238E27FC236}">
                <a16:creationId xmlns:a16="http://schemas.microsoft.com/office/drawing/2014/main" id="{4B5F342D-1019-904E-7E8D-5FBC866A952C}"/>
              </a:ext>
            </a:extLst>
          </p:cNvPr>
          <p:cNvGrpSpPr/>
          <p:nvPr/>
        </p:nvGrpSpPr>
        <p:grpSpPr>
          <a:xfrm rot="-5400000">
            <a:off x="-3343165" y="3343166"/>
            <a:ext cx="6858000" cy="171670"/>
            <a:chOff x="0" y="0"/>
            <a:chExt cx="2709333" cy="67820"/>
          </a:xfrm>
        </p:grpSpPr>
        <p:sp>
          <p:nvSpPr>
            <p:cNvPr id="5" name="Freeform 5">
              <a:extLst>
                <a:ext uri="{FF2B5EF4-FFF2-40B4-BE49-F238E27FC236}">
                  <a16:creationId xmlns:a16="http://schemas.microsoft.com/office/drawing/2014/main" id="{F24B3933-52E3-AC1D-DC20-856C95285EBA}"/>
                </a:ext>
              </a:extLst>
            </p:cNvPr>
            <p:cNvSpPr/>
            <p:nvPr/>
          </p:nvSpPr>
          <p:spPr>
            <a:xfrm>
              <a:off x="0" y="0"/>
              <a:ext cx="2709333" cy="67820"/>
            </a:xfrm>
            <a:custGeom>
              <a:avLst/>
              <a:gdLst/>
              <a:ahLst/>
              <a:cxnLst/>
              <a:rect l="l" t="t" r="r" b="b"/>
              <a:pathLst>
                <a:path w="2709333" h="67820">
                  <a:moveTo>
                    <a:pt x="0" y="0"/>
                  </a:moveTo>
                  <a:lnTo>
                    <a:pt x="2709333" y="0"/>
                  </a:lnTo>
                  <a:lnTo>
                    <a:pt x="2709333" y="67820"/>
                  </a:lnTo>
                  <a:lnTo>
                    <a:pt x="0" y="67820"/>
                  </a:lnTo>
                  <a:close/>
                </a:path>
              </a:pathLst>
            </a:custGeom>
            <a:solidFill>
              <a:srgbClr val="F10808"/>
            </a:solidFill>
          </p:spPr>
          <p:txBody>
            <a:bodyPr/>
            <a:lstStyle/>
            <a:p>
              <a:endParaRPr lang="en-CA" sz="1200"/>
            </a:p>
          </p:txBody>
        </p:sp>
        <p:sp>
          <p:nvSpPr>
            <p:cNvPr id="6" name="TextBox 6">
              <a:extLst>
                <a:ext uri="{FF2B5EF4-FFF2-40B4-BE49-F238E27FC236}">
                  <a16:creationId xmlns:a16="http://schemas.microsoft.com/office/drawing/2014/main" id="{B0CA6771-BEC0-92BF-C7DD-4200728CF97B}"/>
                </a:ext>
              </a:extLst>
            </p:cNvPr>
            <p:cNvSpPr txBox="1"/>
            <p:nvPr/>
          </p:nvSpPr>
          <p:spPr>
            <a:xfrm>
              <a:off x="0" y="-38100"/>
              <a:ext cx="2709333" cy="105920"/>
            </a:xfrm>
            <a:prstGeom prst="rect">
              <a:avLst/>
            </a:prstGeom>
          </p:spPr>
          <p:txBody>
            <a:bodyPr lIns="33867" tIns="33867" rIns="33867" bIns="33867" rtlCol="0" anchor="ctr"/>
            <a:lstStyle/>
            <a:p>
              <a:pPr algn="ctr">
                <a:lnSpc>
                  <a:spcPts val="2053"/>
                </a:lnSpc>
              </a:pPr>
              <a:endParaRPr sz="1200"/>
            </a:p>
          </p:txBody>
        </p:sp>
      </p:grpSp>
      <p:sp>
        <p:nvSpPr>
          <p:cNvPr id="7" name="TextBox 7">
            <a:extLst>
              <a:ext uri="{FF2B5EF4-FFF2-40B4-BE49-F238E27FC236}">
                <a16:creationId xmlns:a16="http://schemas.microsoft.com/office/drawing/2014/main" id="{B4C1010B-5847-16C1-FEDB-A7FB9CF3312B}"/>
              </a:ext>
            </a:extLst>
          </p:cNvPr>
          <p:cNvSpPr txBox="1"/>
          <p:nvPr/>
        </p:nvSpPr>
        <p:spPr>
          <a:xfrm>
            <a:off x="444500" y="558800"/>
            <a:ext cx="7570496" cy="2200924"/>
          </a:xfrm>
          <a:prstGeom prst="rect">
            <a:avLst/>
          </a:prstGeom>
        </p:spPr>
        <p:txBody>
          <a:bodyPr wrap="square" lIns="0" tIns="0" rIns="0" bIns="0" rtlCol="0" anchor="t">
            <a:spAutoFit/>
          </a:bodyPr>
          <a:lstStyle/>
          <a:p>
            <a:pPr>
              <a:lnSpc>
                <a:spcPts val="5666"/>
              </a:lnSpc>
            </a:pPr>
            <a:r>
              <a:rPr lang="en-US" sz="5634" b="1" dirty="0">
                <a:solidFill>
                  <a:srgbClr val="000000"/>
                </a:solidFill>
                <a:latin typeface="Calibri"/>
                <a:ea typeface="Calibri"/>
                <a:cs typeface="Calibri"/>
                <a:sym typeface="Proxima Nova Condensed Bold"/>
              </a:rPr>
              <a:t>Implications and Impact</a:t>
            </a:r>
          </a:p>
          <a:p>
            <a:pPr>
              <a:lnSpc>
                <a:spcPts val="5666"/>
              </a:lnSpc>
            </a:pPr>
            <a:endParaRPr lang="en-US" sz="5634" b="1" dirty="0">
              <a:solidFill>
                <a:srgbClr val="000000"/>
              </a:solidFill>
              <a:latin typeface="Calibri"/>
              <a:ea typeface="Calibri"/>
              <a:cs typeface="Calibri"/>
              <a:sym typeface="Proxima Nova Condensed Bold"/>
            </a:endParaRPr>
          </a:p>
          <a:p>
            <a:pPr>
              <a:lnSpc>
                <a:spcPts val="5666"/>
              </a:lnSpc>
            </a:pPr>
            <a:endParaRPr lang="en-US" sz="5634" b="1" dirty="0">
              <a:solidFill>
                <a:srgbClr val="000000"/>
              </a:solidFill>
              <a:latin typeface="Calibri"/>
              <a:ea typeface="Calibri"/>
              <a:cs typeface="Calibri"/>
              <a:sym typeface="Proxima Nova Condensed Bold"/>
            </a:endParaRPr>
          </a:p>
        </p:txBody>
      </p:sp>
      <p:grpSp>
        <p:nvGrpSpPr>
          <p:cNvPr id="8" name="Group 8">
            <a:extLst>
              <a:ext uri="{FF2B5EF4-FFF2-40B4-BE49-F238E27FC236}">
                <a16:creationId xmlns:a16="http://schemas.microsoft.com/office/drawing/2014/main" id="{E13319DF-D4C6-1B79-6843-57E2AFE0A4F5}"/>
              </a:ext>
            </a:extLst>
          </p:cNvPr>
          <p:cNvGrpSpPr/>
          <p:nvPr/>
        </p:nvGrpSpPr>
        <p:grpSpPr>
          <a:xfrm>
            <a:off x="639793" y="1097984"/>
            <a:ext cx="7648032" cy="5489708"/>
            <a:chOff x="0" y="-2407252"/>
            <a:chExt cx="12300237" cy="10979419"/>
          </a:xfrm>
        </p:grpSpPr>
        <p:sp>
          <p:nvSpPr>
            <p:cNvPr id="9" name="TextBox 9">
              <a:extLst>
                <a:ext uri="{FF2B5EF4-FFF2-40B4-BE49-F238E27FC236}">
                  <a16:creationId xmlns:a16="http://schemas.microsoft.com/office/drawing/2014/main" id="{95FB3DFD-410C-2F94-37E7-47AF66D0F59B}"/>
                </a:ext>
              </a:extLst>
            </p:cNvPr>
            <p:cNvSpPr txBox="1"/>
            <p:nvPr/>
          </p:nvSpPr>
          <p:spPr>
            <a:xfrm>
              <a:off x="0" y="-2407252"/>
              <a:ext cx="12300237" cy="10979419"/>
            </a:xfrm>
            <a:prstGeom prst="rect">
              <a:avLst/>
            </a:prstGeom>
          </p:spPr>
          <p:txBody>
            <a:bodyPr wrap="square" lIns="0" tIns="0" rIns="0" bIns="0" rtlCol="0" anchor="t">
              <a:spAutoFit/>
            </a:bodyPr>
            <a:lstStyle/>
            <a:p>
              <a:pPr>
                <a:lnSpc>
                  <a:spcPct val="150000"/>
                </a:lnSpc>
              </a:pPr>
              <a:endParaRPr lang="en-US" sz="1400" b="1" dirty="0"/>
            </a:p>
            <a:p>
              <a:pPr>
                <a:lnSpc>
                  <a:spcPct val="150000"/>
                </a:lnSpc>
              </a:pPr>
              <a:endParaRPr lang="en-US" sz="1400" b="1" dirty="0"/>
            </a:p>
            <a:p>
              <a:pPr>
                <a:lnSpc>
                  <a:spcPct val="150000"/>
                </a:lnSpc>
              </a:pPr>
              <a:r>
                <a:rPr lang="en-US" sz="1400" b="1" dirty="0"/>
                <a:t>Mechanisms of effect:</a:t>
              </a:r>
            </a:p>
            <a:p>
              <a:pPr marL="285750" indent="-285750">
                <a:lnSpc>
                  <a:spcPct val="150000"/>
                </a:lnSpc>
                <a:buFont typeface="Arial" panose="020B0604020202020204" pitchFamily="34" charset="0"/>
                <a:buChar char="•"/>
              </a:pPr>
              <a:r>
                <a:rPr lang="en-US" sz="1400" dirty="0"/>
                <a:t> Rapid identification and prioritization in </a:t>
              </a:r>
              <a:r>
                <a:rPr lang="en-US" sz="1400" b="1" dirty="0"/>
                <a:t>outpatient settings</a:t>
              </a:r>
              <a:endParaRPr lang="en-US" sz="1400" dirty="0"/>
            </a:p>
            <a:p>
              <a:pPr marL="285750" indent="-285750">
                <a:lnSpc>
                  <a:spcPct val="150000"/>
                </a:lnSpc>
                <a:buFont typeface="Arial" panose="020B0604020202020204" pitchFamily="34" charset="0"/>
                <a:buChar char="•"/>
              </a:pPr>
              <a:r>
                <a:rPr lang="en-US" sz="1400" dirty="0"/>
                <a:t> Integrated simplified approaches to severity of illness assessment and management</a:t>
              </a:r>
            </a:p>
            <a:p>
              <a:pPr marL="285750" indent="-285750">
                <a:lnSpc>
                  <a:spcPct val="150000"/>
                </a:lnSpc>
                <a:buFont typeface="Arial" panose="020B0604020202020204" pitchFamily="34" charset="0"/>
                <a:buChar char="•"/>
              </a:pPr>
              <a:r>
                <a:rPr lang="en-US" sz="1400" dirty="0"/>
                <a:t> Potential for longitudinal monitoring of clinical trajectory</a:t>
              </a:r>
            </a:p>
            <a:p>
              <a:pPr marL="285750" indent="-285750">
                <a:lnSpc>
                  <a:spcPct val="150000"/>
                </a:lnSpc>
                <a:buFont typeface="Arial" panose="020B0604020202020204" pitchFamily="34" charset="0"/>
                <a:buChar char="•"/>
              </a:pPr>
              <a:endParaRPr lang="en-US" sz="1400" dirty="0"/>
            </a:p>
            <a:p>
              <a:pPr>
                <a:lnSpc>
                  <a:spcPct val="150000"/>
                </a:lnSpc>
              </a:pPr>
              <a:endParaRPr lang="en-US" sz="1400" dirty="0"/>
            </a:p>
            <a:p>
              <a:pPr>
                <a:lnSpc>
                  <a:spcPct val="150000"/>
                </a:lnSpc>
              </a:pPr>
              <a:r>
                <a:rPr lang="en-US" sz="1400" dirty="0">
                  <a:solidFill>
                    <a:srgbClr val="F10808"/>
                  </a:solidFill>
                  <a:latin typeface="Proxima Nova Condensed Bold"/>
                  <a:ea typeface="Proxima Nova Condensed Bold"/>
                  <a:cs typeface="Proxima Nova Condensed Bold"/>
                  <a:sym typeface="Proxima Nova Condensed Bold"/>
                </a:rPr>
                <a:t> </a:t>
              </a:r>
              <a:r>
                <a:rPr lang="en-US" sz="1400" b="1" dirty="0">
                  <a:ea typeface="Proxima Nova Condensed Bold"/>
                  <a:cs typeface="Proxima Nova Condensed Bold"/>
                  <a:sym typeface="Proxima Nova Condensed Bold"/>
                </a:rPr>
                <a:t>Impact:</a:t>
              </a:r>
            </a:p>
            <a:p>
              <a:pPr marL="285750" indent="-285750">
                <a:lnSpc>
                  <a:spcPct val="150000"/>
                </a:lnSpc>
                <a:buFont typeface="Arial" panose="020B0604020202020204" pitchFamily="34" charset="0"/>
                <a:buChar char="•"/>
              </a:pPr>
              <a:r>
                <a:rPr lang="en-GB" sz="1400" dirty="0"/>
                <a:t>Evidence- based</a:t>
              </a:r>
            </a:p>
            <a:p>
              <a:pPr marL="285750" indent="-285750">
                <a:lnSpc>
                  <a:spcPct val="150000"/>
                </a:lnSpc>
                <a:buFont typeface="Arial" panose="020B0604020202020204" pitchFamily="34" charset="0"/>
                <a:buChar char="•"/>
              </a:pPr>
              <a:r>
                <a:rPr lang="en-GB" sz="1400" dirty="0"/>
                <a:t>Applicability across the healthcare team</a:t>
              </a:r>
            </a:p>
            <a:p>
              <a:pPr marL="285750" indent="-285750">
                <a:lnSpc>
                  <a:spcPct val="150000"/>
                </a:lnSpc>
                <a:buFont typeface="Arial" panose="020B0604020202020204" pitchFamily="34" charset="0"/>
                <a:buChar char="•"/>
              </a:pPr>
              <a:r>
                <a:rPr lang="en-GB" sz="1400" dirty="0"/>
                <a:t>Operationally feasible</a:t>
              </a:r>
            </a:p>
            <a:p>
              <a:pPr marL="285750" indent="-285750">
                <a:lnSpc>
                  <a:spcPct val="150000"/>
                </a:lnSpc>
                <a:buFont typeface="Arial" panose="020B0604020202020204" pitchFamily="34" charset="0"/>
                <a:buChar char="•"/>
              </a:pPr>
              <a:r>
                <a:rPr lang="en-GB" sz="1400" dirty="0"/>
                <a:t>Potential for more efficient care </a:t>
              </a:r>
              <a:r>
                <a:rPr lang="en-GB" sz="1400" b="1" dirty="0"/>
                <a:t>(reduction of cost for hospital care)</a:t>
              </a:r>
            </a:p>
            <a:p>
              <a:pPr marL="285750" indent="-285750">
                <a:lnSpc>
                  <a:spcPct val="150000"/>
                </a:lnSpc>
                <a:buFont typeface="Arial" panose="020B0604020202020204" pitchFamily="34" charset="0"/>
                <a:buChar char="•"/>
              </a:pPr>
              <a:r>
                <a:rPr lang="en-GB" sz="1400" dirty="0"/>
                <a:t>May reduce preventable deaths and hospitalisation </a:t>
              </a:r>
              <a:r>
                <a:rPr lang="en-GB" sz="1400" b="1" dirty="0"/>
                <a:t>(lives saved per 1000 children admitted)</a:t>
              </a:r>
            </a:p>
            <a:p>
              <a:pPr>
                <a:lnSpc>
                  <a:spcPct val="150000"/>
                </a:lnSpc>
              </a:pPr>
              <a:endParaRPr lang="en-GB" sz="1400" b="1" dirty="0"/>
            </a:p>
            <a:p>
              <a:pPr>
                <a:lnSpc>
                  <a:spcPct val="150000"/>
                </a:lnSpc>
              </a:pPr>
              <a:endParaRPr lang="en-US" sz="1400" dirty="0">
                <a:ea typeface="Proxima Nova Condensed Bold"/>
                <a:cs typeface="Proxima Nova Condensed Bold"/>
                <a:sym typeface="Proxima Nova Condensed Bold"/>
              </a:endParaRPr>
            </a:p>
            <a:p>
              <a:pPr>
                <a:lnSpc>
                  <a:spcPts val="2800"/>
                </a:lnSpc>
              </a:pPr>
              <a:endParaRPr lang="en-US" sz="1400" b="1" dirty="0">
                <a:ea typeface="Proxima Nova Condensed Bold"/>
                <a:cs typeface="Proxima Nova Condensed Bold"/>
                <a:sym typeface="Proxima Nova Condensed Bold"/>
              </a:endParaRPr>
            </a:p>
          </p:txBody>
        </p:sp>
        <p:sp>
          <p:nvSpPr>
            <p:cNvPr id="10" name="TextBox 10">
              <a:extLst>
                <a:ext uri="{FF2B5EF4-FFF2-40B4-BE49-F238E27FC236}">
                  <a16:creationId xmlns:a16="http://schemas.microsoft.com/office/drawing/2014/main" id="{44C2E46B-84FC-1705-D068-07B98FBD5BFB}"/>
                </a:ext>
              </a:extLst>
            </p:cNvPr>
            <p:cNvSpPr txBox="1"/>
            <p:nvPr/>
          </p:nvSpPr>
          <p:spPr>
            <a:xfrm>
              <a:off x="0" y="986820"/>
              <a:ext cx="10550733" cy="576824"/>
            </a:xfrm>
            <a:prstGeom prst="rect">
              <a:avLst/>
            </a:prstGeom>
          </p:spPr>
          <p:txBody>
            <a:bodyPr lIns="0" tIns="0" rIns="0" bIns="0" rtlCol="0" anchor="t">
              <a:spAutoFit/>
            </a:bodyPr>
            <a:lstStyle/>
            <a:p>
              <a:pPr>
                <a:lnSpc>
                  <a:spcPts val="2426"/>
                </a:lnSpc>
                <a:spcBef>
                  <a:spcPct val="0"/>
                </a:spcBef>
              </a:pPr>
              <a:endParaRPr lang="en-US" sz="1700" dirty="0">
                <a:solidFill>
                  <a:srgbClr val="000000"/>
                </a:solidFill>
                <a:latin typeface="Calibri"/>
                <a:ea typeface="Calibri"/>
                <a:cs typeface="Calibri"/>
              </a:endParaRPr>
            </a:p>
          </p:txBody>
        </p:sp>
      </p:grpSp>
      <p:grpSp>
        <p:nvGrpSpPr>
          <p:cNvPr id="11" name="Group 11">
            <a:extLst>
              <a:ext uri="{FF2B5EF4-FFF2-40B4-BE49-F238E27FC236}">
                <a16:creationId xmlns:a16="http://schemas.microsoft.com/office/drawing/2014/main" id="{9EF67181-0450-15AC-FE36-1883A3DF6157}"/>
              </a:ext>
            </a:extLst>
          </p:cNvPr>
          <p:cNvGrpSpPr/>
          <p:nvPr/>
        </p:nvGrpSpPr>
        <p:grpSpPr>
          <a:xfrm rot="5400000">
            <a:off x="5711831" y="367672"/>
            <a:ext cx="788657" cy="12192000"/>
            <a:chOff x="0" y="0"/>
            <a:chExt cx="311568" cy="4816593"/>
          </a:xfrm>
        </p:grpSpPr>
        <p:sp>
          <p:nvSpPr>
            <p:cNvPr id="12" name="Freeform 12">
              <a:extLst>
                <a:ext uri="{FF2B5EF4-FFF2-40B4-BE49-F238E27FC236}">
                  <a16:creationId xmlns:a16="http://schemas.microsoft.com/office/drawing/2014/main" id="{E983CA76-3E17-CD30-5EB4-2C4A7D88A030}"/>
                </a:ext>
              </a:extLst>
            </p:cNvPr>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CA" sz="1200" dirty="0"/>
            </a:p>
          </p:txBody>
        </p:sp>
        <p:sp>
          <p:nvSpPr>
            <p:cNvPr id="13" name="TextBox 13">
              <a:extLst>
                <a:ext uri="{FF2B5EF4-FFF2-40B4-BE49-F238E27FC236}">
                  <a16:creationId xmlns:a16="http://schemas.microsoft.com/office/drawing/2014/main" id="{39747C98-94A2-B49E-86B4-B3FCD2124E82}"/>
                </a:ext>
              </a:extLst>
            </p:cNvPr>
            <p:cNvSpPr txBox="1"/>
            <p:nvPr/>
          </p:nvSpPr>
          <p:spPr>
            <a:xfrm>
              <a:off x="0" y="171450"/>
              <a:ext cx="311568" cy="4645143"/>
            </a:xfrm>
            <a:prstGeom prst="rect">
              <a:avLst/>
            </a:prstGeom>
          </p:spPr>
          <p:txBody>
            <a:bodyPr lIns="33867" tIns="33867" rIns="33867" bIns="33867" rtlCol="0" anchor="ctr"/>
            <a:lstStyle/>
            <a:p>
              <a:pPr>
                <a:lnSpc>
                  <a:spcPts val="5666"/>
                </a:lnSpc>
                <a:spcBef>
                  <a:spcPct val="0"/>
                </a:spcBef>
              </a:pPr>
              <a:endParaRPr sz="1200"/>
            </a:p>
          </p:txBody>
        </p:sp>
      </p:grpSp>
      <p:sp>
        <p:nvSpPr>
          <p:cNvPr id="14" name="Freeform 14">
            <a:extLst>
              <a:ext uri="{FF2B5EF4-FFF2-40B4-BE49-F238E27FC236}">
                <a16:creationId xmlns:a16="http://schemas.microsoft.com/office/drawing/2014/main" id="{8F7FB08D-6DF7-596A-42DF-A76553E09F2F}"/>
              </a:ext>
            </a:extLst>
          </p:cNvPr>
          <p:cNvSpPr/>
          <p:nvPr/>
        </p:nvSpPr>
        <p:spPr>
          <a:xfrm>
            <a:off x="-359" y="6117336"/>
            <a:ext cx="1834917" cy="68580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3"/>
            <a:stretch>
              <a:fillRect/>
            </a:stretch>
          </a:blipFill>
        </p:spPr>
        <p:txBody>
          <a:bodyPr/>
          <a:lstStyle/>
          <a:p>
            <a:endParaRPr lang="en-CA" sz="1200"/>
          </a:p>
        </p:txBody>
      </p:sp>
      <p:pic>
        <p:nvPicPr>
          <p:cNvPr id="3" name="Picture 2" descr="The image is a research report comparing the accuracy of manual and multi-model pulse oximeters in measuring temperature and respiratory rate in malnourished children.&#10;&#10;AI-generated content may be incorrect.">
            <a:extLst>
              <a:ext uri="{FF2B5EF4-FFF2-40B4-BE49-F238E27FC236}">
                <a16:creationId xmlns:a16="http://schemas.microsoft.com/office/drawing/2014/main" id="{7C9A1064-BDBB-C0D5-4DE1-BE63785560E6}"/>
              </a:ext>
            </a:extLst>
          </p:cNvPr>
          <p:cNvPicPr>
            <a:picLocks noChangeAspect="1"/>
          </p:cNvPicPr>
          <p:nvPr/>
        </p:nvPicPr>
        <p:blipFill>
          <a:blip r:embed="rId4"/>
          <a:stretch>
            <a:fillRect/>
          </a:stretch>
        </p:blipFill>
        <p:spPr>
          <a:xfrm>
            <a:off x="8384692" y="1165192"/>
            <a:ext cx="3383777" cy="1629827"/>
          </a:xfrm>
          <a:prstGeom prst="rect">
            <a:avLst/>
          </a:prstGeom>
          <a:ln>
            <a:solidFill>
              <a:srgbClr val="C00000"/>
            </a:solidFill>
          </a:ln>
        </p:spPr>
      </p:pic>
      <p:pic>
        <p:nvPicPr>
          <p:cNvPr id="22" name="Picture 21" descr="The journal article discusses the use of a scoring system to assess the severity of illness and the level of care transition in hospitalized children with severe acute malnutrition.&#10;&#10;AI-generated content may be incorrect.">
            <a:extLst>
              <a:ext uri="{FF2B5EF4-FFF2-40B4-BE49-F238E27FC236}">
                <a16:creationId xmlns:a16="http://schemas.microsoft.com/office/drawing/2014/main" id="{6C174C48-0C9D-FDE5-116F-7A10F6E84880}"/>
              </a:ext>
            </a:extLst>
          </p:cNvPr>
          <p:cNvPicPr>
            <a:picLocks noChangeAspect="1"/>
          </p:cNvPicPr>
          <p:nvPr/>
        </p:nvPicPr>
        <p:blipFill>
          <a:blip r:embed="rId5"/>
          <a:stretch>
            <a:fillRect/>
          </a:stretch>
        </p:blipFill>
        <p:spPr>
          <a:xfrm>
            <a:off x="8384796" y="2977734"/>
            <a:ext cx="3290737" cy="1039626"/>
          </a:xfrm>
          <a:prstGeom prst="rect">
            <a:avLst/>
          </a:prstGeom>
          <a:ln>
            <a:solidFill>
              <a:srgbClr val="C00000"/>
            </a:solidFill>
          </a:ln>
        </p:spPr>
      </p:pic>
      <p:pic>
        <p:nvPicPr>
          <p:cNvPr id="15" name="Picture 14" descr="SCIENTICAL&#10;&#10;AI-generated content may be incorrect.">
            <a:extLst>
              <a:ext uri="{FF2B5EF4-FFF2-40B4-BE49-F238E27FC236}">
                <a16:creationId xmlns:a16="http://schemas.microsoft.com/office/drawing/2014/main" id="{7BD7358B-5758-0719-412B-50BAE28F4759}"/>
              </a:ext>
            </a:extLst>
          </p:cNvPr>
          <p:cNvPicPr>
            <a:picLocks noChangeAspect="1"/>
          </p:cNvPicPr>
          <p:nvPr/>
        </p:nvPicPr>
        <p:blipFill>
          <a:blip r:embed="rId6"/>
          <a:stretch>
            <a:fillRect/>
          </a:stretch>
        </p:blipFill>
        <p:spPr>
          <a:xfrm>
            <a:off x="11045853" y="6064677"/>
            <a:ext cx="1146147" cy="786452"/>
          </a:xfrm>
          <a:prstGeom prst="rect">
            <a:avLst/>
          </a:prstGeom>
        </p:spPr>
      </p:pic>
      <p:pic>
        <p:nvPicPr>
          <p:cNvPr id="18" name="Picture 17" descr="The image depicts a study protocol for a cluster-randomized trial assessing the Responses to Illness Severity Quantification (RISQ) system in children aged 6 to 59 months in Ngouri, Chad, as detailed in the CRIMSON trial protocol.&#10;&#10;AI-generated content may be incorrect.">
            <a:extLst>
              <a:ext uri="{FF2B5EF4-FFF2-40B4-BE49-F238E27FC236}">
                <a16:creationId xmlns:a16="http://schemas.microsoft.com/office/drawing/2014/main" id="{79E8B0D0-1928-E0AF-030E-574E1AFC8EBC}"/>
              </a:ext>
            </a:extLst>
          </p:cNvPr>
          <p:cNvPicPr>
            <a:picLocks noChangeAspect="1"/>
          </p:cNvPicPr>
          <p:nvPr/>
        </p:nvPicPr>
        <p:blipFill>
          <a:blip r:embed="rId7"/>
          <a:stretch>
            <a:fillRect/>
          </a:stretch>
        </p:blipFill>
        <p:spPr>
          <a:xfrm>
            <a:off x="8384692" y="4329570"/>
            <a:ext cx="3187135" cy="1728235"/>
          </a:xfrm>
          <a:prstGeom prst="rect">
            <a:avLst/>
          </a:prstGeom>
          <a:ln>
            <a:solidFill>
              <a:srgbClr val="C00000"/>
            </a:solidFill>
          </a:ln>
        </p:spPr>
      </p:pic>
    </p:spTree>
    <p:extLst>
      <p:ext uri="{BB962C8B-B14F-4D97-AF65-F5344CB8AC3E}">
        <p14:creationId xmlns:p14="http://schemas.microsoft.com/office/powerpoint/2010/main" val="19957256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1B85CE15D05A41B9ADFE827D8416BA" ma:contentTypeVersion="21" ma:contentTypeDescription="Create a new document." ma:contentTypeScope="" ma:versionID="2e2873156ee6248d2f85753f48610be8">
  <xsd:schema xmlns:xsd="http://www.w3.org/2001/XMLSchema" xmlns:xs="http://www.w3.org/2001/XMLSchema" xmlns:p="http://schemas.microsoft.com/office/2006/metadata/properties" xmlns:ns1="http://schemas.microsoft.com/sharepoint/v3" xmlns:ns2="d0e73e88-ec28-4baa-b6c0-bc9210992c81" xmlns:ns3="724997bc-3792-46da-8231-7d6cdca023c4" xmlns:ns4="20c1abfa-485b-41c9-a329-38772ca1fd48" targetNamespace="http://schemas.microsoft.com/office/2006/metadata/properties" ma:root="true" ma:fieldsID="16e90156e9d5bff506a20dfd5e13c896" ns1:_="" ns2:_="" ns3:_="" ns4:_="">
    <xsd:import namespace="http://schemas.microsoft.com/sharepoint/v3"/>
    <xsd:import namespace="d0e73e88-ec28-4baa-b6c0-bc9210992c81"/>
    <xsd:import namespace="724997bc-3792-46da-8231-7d6cdca023c4"/>
    <xsd:import namespace="20c1abfa-485b-41c9-a329-38772ca1fd4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e73e88-ec28-4baa-b6c0-bc9210992c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8169e7-20d4-4f95-9450-953b2d8ea5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4997bc-3792-46da-8231-7d6cdca023c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c1abfa-485b-41c9-a329-38772ca1fd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98c43b9-cabb-4760-9d86-b267addeb84a}" ma:internalName="TaxCatchAll" ma:showField="CatchAllData" ma:web="724997bc-3792-46da-8231-7d6cdca023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e73e88-ec28-4baa-b6c0-bc9210992c81">
      <Terms xmlns="http://schemas.microsoft.com/office/infopath/2007/PartnerControls"/>
    </lcf76f155ced4ddcb4097134ff3c332f>
    <TaxCatchAll xmlns="20c1abfa-485b-41c9-a329-38772ca1fd48"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0A5B866D-FCC6-4F76-9E18-8FADDFB9737E}">
  <ds:schemaRefs>
    <ds:schemaRef ds:uri="http://schemas.microsoft.com/sharepoint/v3/contenttype/forms"/>
  </ds:schemaRefs>
</ds:datastoreItem>
</file>

<file path=customXml/itemProps2.xml><?xml version="1.0" encoding="utf-8"?>
<ds:datastoreItem xmlns:ds="http://schemas.openxmlformats.org/officeDocument/2006/customXml" ds:itemID="{C2C23FFE-63F9-4DB6-BDE5-F2506DBB4F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e73e88-ec28-4baa-b6c0-bc9210992c81"/>
    <ds:schemaRef ds:uri="724997bc-3792-46da-8231-7d6cdca023c4"/>
    <ds:schemaRef ds:uri="20c1abfa-485b-41c9-a329-38772ca1f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9017C73-F211-4BCC-A95F-D54852BAB4F6}">
  <ds:schemaRefs>
    <ds:schemaRef ds:uri="http://schemas.microsoft.com/office/2006/metadata/properties"/>
    <ds:schemaRef ds:uri="http://schemas.microsoft.com/office/infopath/2007/PartnerControls"/>
    <ds:schemaRef ds:uri="d0e73e88-ec28-4baa-b6c0-bc9210992c81"/>
    <ds:schemaRef ds:uri="20c1abfa-485b-41c9-a329-38772ca1fd48"/>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6204</TotalTime>
  <Words>2479</Words>
  <Application>Microsoft Office PowerPoint</Application>
  <PresentationFormat>Widescreen</PresentationFormat>
  <Paragraphs>350</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Nancy Dale</dc:creator>
  <cp:lastModifiedBy>Nancy Dale</cp:lastModifiedBy>
  <cp:revision>20</cp:revision>
  <dcterms:created xsi:type="dcterms:W3CDTF">2026-04-01T13:50:13Z</dcterms:created>
  <dcterms:modified xsi:type="dcterms:W3CDTF">2026-09-09T11:40:11Z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0x010100671B85CE15D05A41B9ADFE827D8416BA</vt:lpwstr>
  </property>
  <property fmtid="{D5CDD505-2E9C-101B-9397-08002B2CF9AE}" pid="3" name="MediaServiceImageTags">
    <vt:lpwstr/>
  </property>
</Properties>
</file>