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7"/>
  </p:notesMasterIdLst>
  <p:sldIdLst>
    <p:sldId id="360" r:id="rId5"/>
    <p:sldId id="260" r:id="rId6"/>
    <p:sldId id="309" r:id="rId7"/>
    <p:sldId id="335" r:id="rId8"/>
    <p:sldId id="361" r:id="rId9"/>
    <p:sldId id="362" r:id="rId10"/>
    <p:sldId id="363" r:id="rId11"/>
    <p:sldId id="364" r:id="rId12"/>
    <p:sldId id="343" r:id="rId13"/>
    <p:sldId id="366" r:id="rId14"/>
    <p:sldId id="367" r:id="rId15"/>
    <p:sldId id="365" r:id="rId16"/>
    <p:sldId id="369" r:id="rId17"/>
    <p:sldId id="368" r:id="rId18"/>
    <p:sldId id="370" r:id="rId19"/>
    <p:sldId id="344" r:id="rId20"/>
    <p:sldId id="345" r:id="rId21"/>
    <p:sldId id="346" r:id="rId22"/>
    <p:sldId id="371" r:id="rId23"/>
    <p:sldId id="347" r:id="rId24"/>
    <p:sldId id="348" r:id="rId25"/>
    <p:sldId id="349"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1pPr>
    <a:lvl2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2pPr>
    <a:lvl3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3pPr>
    <a:lvl4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4pPr>
    <a:lvl5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5pPr>
    <a:lvl6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6pPr>
    <a:lvl7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7pPr>
    <a:lvl8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8pPr>
    <a:lvl9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61AFE2"/>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LT Std 65 Medium"/>
          <a:ea typeface="Helvetica Neue LT Std 65 Medium"/>
          <a:cs typeface="Helvetica Neue LT Std 65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LT Std 65 Medium"/>
          <a:ea typeface="Helvetica Neue LT Std 65 Medium"/>
          <a:cs typeface="Helvetica Neue LT Std 65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LT Std 65 Medium"/>
          <a:ea typeface="Helvetica Neue LT Std 65 Medium"/>
          <a:cs typeface="Helvetica Neue LT Std 65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LT Std 65 Medium"/>
          <a:ea typeface="Helvetica Neue LT Std 65 Medium"/>
          <a:cs typeface="Helvetica Neue LT Std 65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Helvetica Neue LT Std 75 Bold"/>
          <a:ea typeface="Helvetica Neue LT Std 75 Bold"/>
          <a:cs typeface="Helvetica Neue LT Std 75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Helvetica Neue LT Std 75 Bold"/>
          <a:ea typeface="Helvetica Neue LT Std 75 Bold"/>
          <a:cs typeface="Helvetica Neue LT Std 75 Bol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LT Std 75 Bold"/>
          <a:ea typeface="Helvetica Neue LT Std 75 Bold"/>
          <a:cs typeface="Helvetica Neue LT Std 75 Bol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LT Std 65 Medium"/>
          <a:ea typeface="Helvetica Neue LT Std 65 Medium"/>
          <a:cs typeface="Helvetica Neue LT Std 65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LT Std 65 Medium"/>
          <a:ea typeface="Helvetica Neue LT Std 65 Medium"/>
          <a:cs typeface="Helvetica Neue LT Std 65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Helvetica Neue LT Std 75 Bold"/>
          <a:ea typeface="Helvetica Neue LT Std 75 Bold"/>
          <a:cs typeface="Helvetica Neue LT Std 75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Helvetica Neue LT Std 75 Bold"/>
          <a:ea typeface="Helvetica Neue LT Std 75 Bold"/>
          <a:cs typeface="Helvetica Neue LT Std 75 Bold"/>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Helvetica Neue LT Std 75 Bold"/>
          <a:ea typeface="Helvetica Neue LT Std 75 Bold"/>
          <a:cs typeface="Helvetica Neue LT Std 75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75351"/>
  </p:normalViewPr>
  <p:slideViewPr>
    <p:cSldViewPr snapToGrid="0" snapToObjects="1">
      <p:cViewPr varScale="1">
        <p:scale>
          <a:sx n="24" d="100"/>
          <a:sy n="24" d="100"/>
        </p:scale>
        <p:origin x="1182" y="7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1143000" y="685800"/>
            <a:ext cx="4572000" cy="3429000"/>
          </a:xfrm>
          <a:prstGeom prst="rect">
            <a:avLst/>
          </a:prstGeom>
        </p:spPr>
        <p:txBody>
          <a:bodyPr/>
          <a:lstStyle/>
          <a:p>
            <a:endParaRPr/>
          </a:p>
        </p:txBody>
      </p:sp>
      <p:sp>
        <p:nvSpPr>
          <p:cNvPr id="123" name="Shape 12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Waterborne illnesses are among the leading causes of preventable mortality and morbidity among displaced people.</a:t>
            </a:r>
          </a:p>
          <a:p>
            <a:endParaRPr lang="en-US" dirty="0"/>
          </a:p>
          <a:p>
            <a:r>
              <a:rPr lang="en-US" dirty="0"/>
              <a:t>Safe water is essential for protecting public health, and we as humanitarian responders have a number of guidelines to help us deliver safe water…</a:t>
            </a:r>
          </a:p>
          <a:p>
            <a:endParaRPr lang="en-US" dirty="0"/>
          </a:p>
          <a:p>
            <a:r>
              <a:rPr lang="en-US" dirty="0"/>
              <a:t>…But do they work?</a:t>
            </a:r>
          </a:p>
        </p:txBody>
      </p:sp>
    </p:spTree>
    <p:extLst>
      <p:ext uri="{BB962C8B-B14F-4D97-AF65-F5344CB8AC3E}">
        <p14:creationId xmlns:p14="http://schemas.microsoft.com/office/powerpoint/2010/main" val="468445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We had developed some pretty advanced data analytics as part of our earlier research.</a:t>
            </a:r>
          </a:p>
          <a:p>
            <a:pPr marL="0" lvl="0" indent="0">
              <a:buFont typeface="Arial"/>
              <a:buNone/>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We realized that if we could put those analytics up on the cloud, any fieldworker anywhere in the world could simply upload their monitoring data and use it to generate a custom, site-specific, and evidence-based FRC target that ensures water remains safe to drink for the entire time its stored and used in people’s homes.</a:t>
            </a:r>
            <a:endParaRPr lang="en-CA" sz="2200" dirty="0">
              <a:effectLst/>
              <a:latin typeface="Arial" panose="020B0604020202020204" pitchFamily="34" charset="0"/>
              <a:ea typeface="+mj-ea"/>
              <a:cs typeface="Arial" panose="020B0604020202020204" pitchFamily="34" charset="0"/>
              <a:sym typeface="Helvetica Neue"/>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10</a:t>
            </a:fld>
            <a:endParaRPr lang="en-GB"/>
          </a:p>
        </p:txBody>
      </p:sp>
    </p:spTree>
    <p:extLst>
      <p:ext uri="{BB962C8B-B14F-4D97-AF65-F5344CB8AC3E}">
        <p14:creationId xmlns:p14="http://schemas.microsoft.com/office/powerpoint/2010/main" val="1221102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The Safe Water Optimization Tool was born!!</a:t>
            </a:r>
          </a:p>
          <a:p>
            <a:pPr marL="457200" lvl="0" indent="-457200">
              <a:buFont typeface="Arial"/>
              <a:buAutoNum type="arabicPeriod"/>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endParaRPr lang="en-CA" sz="2200" dirty="0">
              <a:effectLst/>
              <a:latin typeface="Arial" panose="020B0604020202020204" pitchFamily="34" charset="0"/>
              <a:ea typeface="+mj-ea"/>
              <a:cs typeface="Arial" panose="020B0604020202020204" pitchFamily="34" charset="0"/>
              <a:sym typeface="Helvetica Neue"/>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11</a:t>
            </a:fld>
            <a:endParaRPr lang="en-GB"/>
          </a:p>
        </p:txBody>
      </p:sp>
    </p:spTree>
    <p:extLst>
      <p:ext uri="{BB962C8B-B14F-4D97-AF65-F5344CB8AC3E}">
        <p14:creationId xmlns:p14="http://schemas.microsoft.com/office/powerpoint/2010/main" val="740870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Here’s how the SWOT as we call it for short works:</a:t>
            </a:r>
          </a:p>
          <a:p>
            <a:pPr marL="0" lvl="0" indent="0">
              <a:buFont typeface="Arial"/>
              <a:buNone/>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First, field workers collect paired water quality data, first from the water distribution points, and then from households after the usual duration that water is stored and used in people’s homes.</a:t>
            </a:r>
          </a:p>
          <a:p>
            <a:pPr marL="0" lvl="0" indent="0">
              <a:buFont typeface="Arial"/>
              <a:buNone/>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Step two, they upload that data to the SWOT web tool.</a:t>
            </a:r>
          </a:p>
          <a:p>
            <a:pPr marL="0" lvl="0" indent="0">
              <a:buFont typeface="Arial"/>
              <a:buNone/>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Step three, that data is used to train the SWOT analytics, which generate a recommendation on how much FRC there must be at water distribution points in order to ensure there’s enough residual protection for the entire duration of household storage and use.</a:t>
            </a:r>
          </a:p>
          <a:p>
            <a:pPr marL="0" lvl="0" indent="0">
              <a:buFont typeface="Arial"/>
              <a:buNone/>
            </a:pPr>
            <a:endParaRPr lang="en-CA" sz="2200" dirty="0">
              <a:effectLst/>
              <a:latin typeface="Arial" panose="020B0604020202020204" pitchFamily="34" charset="0"/>
              <a:ea typeface="+mj-ea"/>
              <a:cs typeface="Arial" panose="020B0604020202020204" pitchFamily="34" charset="0"/>
              <a:sym typeface="Helvetica Neue"/>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12</a:t>
            </a:fld>
            <a:endParaRPr lang="en-GB"/>
          </a:p>
        </p:txBody>
      </p:sp>
    </p:spTree>
    <p:extLst>
      <p:ext uri="{BB962C8B-B14F-4D97-AF65-F5344CB8AC3E}">
        <p14:creationId xmlns:p14="http://schemas.microsoft.com/office/powerpoint/2010/main" val="1291451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The SWOT is built on two analytical engines that help unlock the life-preserving information inside monitoring data.</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CA" sz="2200" dirty="0">
              <a:latin typeface="Arial" panose="020B0604020202020204" pitchFamily="34" charset="0"/>
              <a:ea typeface="+mj-ea"/>
              <a:cs typeface="Arial" panose="020B0604020202020204" pitchFamily="34" charset="0"/>
              <a:sym typeface="Helvetica Neue"/>
            </a:endParaRPr>
          </a:p>
          <a:p>
            <a:pPr marL="0" marR="0" lvl="0" indent="0" defTabSz="457200" eaLnBrk="1" fontAlgn="auto" latinLnBrk="0" hangingPunct="1">
              <a:lnSpc>
                <a:spcPct val="117999"/>
              </a:lnSpc>
              <a:spcBef>
                <a:spcPts val="0"/>
              </a:spcBef>
              <a:spcAft>
                <a:spcPts val="0"/>
              </a:spcAft>
              <a:buClrTx/>
              <a:buSzTx/>
              <a:buFont typeface="Arial"/>
              <a:buNone/>
              <a:tabLst/>
              <a:defRPr/>
            </a:pPr>
            <a:r>
              <a:rPr lang="en-CA" sz="2200" dirty="0">
                <a:latin typeface="Arial" panose="020B0604020202020204" pitchFamily="34" charset="0"/>
                <a:ea typeface="+mj-ea"/>
                <a:cs typeface="Arial" panose="020B0604020202020204" pitchFamily="34" charset="0"/>
                <a:sym typeface="Helvetica Neue"/>
              </a:rPr>
              <a:t>One of these is a Machine Learning engine, which utilizes artificial neural networks, a type of ‘supervised learning’ AI that mimics the structure of a neuron in which a set of inputs are mapped to a set of outputs and builds a predictive model. </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endParaRPr lang="en-CA" sz="2200" dirty="0">
              <a:latin typeface="Arial" panose="020B0604020202020204" pitchFamily="34" charset="0"/>
              <a:ea typeface="+mj-ea"/>
              <a:cs typeface="Arial" panose="020B0604020202020204" pitchFamily="34" charset="0"/>
              <a:sym typeface="Helvetica Neue"/>
            </a:endParaRPr>
          </a:p>
          <a:p>
            <a:pPr marL="457200" lvl="0" indent="-457200">
              <a:buFont typeface="Arial"/>
              <a:buAutoNum type="arabicPeriod"/>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endParaRPr lang="en-CA" sz="2200" dirty="0">
              <a:effectLst/>
              <a:latin typeface="Arial" panose="020B0604020202020204" pitchFamily="34" charset="0"/>
              <a:ea typeface="+mj-ea"/>
              <a:cs typeface="Arial" panose="020B0604020202020204" pitchFamily="34" charset="0"/>
              <a:sym typeface="Helvetica Neue"/>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13</a:t>
            </a:fld>
            <a:endParaRPr lang="en-GB"/>
          </a:p>
        </p:txBody>
      </p:sp>
    </p:spTree>
    <p:extLst>
      <p:ext uri="{BB962C8B-B14F-4D97-AF65-F5344CB8AC3E}">
        <p14:creationId xmlns:p14="http://schemas.microsoft.com/office/powerpoint/2010/main" val="3245933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 typeface="Arial"/>
              <a:buNone/>
              <a:tabLst/>
              <a:defRPr/>
            </a:pPr>
            <a:r>
              <a:rPr lang="en-CA" sz="2200" dirty="0">
                <a:latin typeface="Arial" panose="020B0604020202020204" pitchFamily="34" charset="0"/>
                <a:ea typeface="+mj-ea"/>
                <a:cs typeface="Arial" panose="020B0604020202020204" pitchFamily="34" charset="0"/>
                <a:sym typeface="Helvetica Neue"/>
              </a:rPr>
              <a:t>The second is a Numerical Modelling engine based on engineering optimization principles. </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CA" sz="2200" dirty="0">
              <a:latin typeface="Arial" panose="020B0604020202020204" pitchFamily="34" charset="0"/>
              <a:ea typeface="+mj-ea"/>
              <a:cs typeface="Arial" panose="020B0604020202020204" pitchFamily="34" charset="0"/>
              <a:sym typeface="Helvetica Neue"/>
            </a:endParaRPr>
          </a:p>
          <a:p>
            <a:pPr marL="0" marR="0" lvl="0" indent="0" defTabSz="457200" eaLnBrk="1" fontAlgn="auto" latinLnBrk="0" hangingPunct="1">
              <a:lnSpc>
                <a:spcPct val="117999"/>
              </a:lnSpc>
              <a:spcBef>
                <a:spcPts val="0"/>
              </a:spcBef>
              <a:spcAft>
                <a:spcPts val="0"/>
              </a:spcAft>
              <a:buClrTx/>
              <a:buSzTx/>
              <a:buFont typeface="Arial"/>
              <a:buNone/>
              <a:tabLst/>
              <a:defRPr/>
            </a:pPr>
            <a:r>
              <a:rPr lang="en-CA" sz="2200" dirty="0">
                <a:latin typeface="Arial" panose="020B0604020202020204" pitchFamily="34" charset="0"/>
                <a:ea typeface="+mj-ea"/>
                <a:cs typeface="Arial" panose="020B0604020202020204" pitchFamily="34" charset="0"/>
                <a:sym typeface="Helvetica Neue"/>
              </a:rPr>
              <a:t>Here, we use field data to analytical solve the general integrated rate law – a fundamental law from chemistry that tells us </a:t>
            </a:r>
            <a:r>
              <a:rPr lang="en-CA" sz="2200" dirty="0">
                <a:effectLst/>
                <a:latin typeface="+mj-lt"/>
                <a:ea typeface="+mj-ea"/>
                <a:cs typeface="+mj-cs"/>
                <a:sym typeface="Helvetica Neue"/>
              </a:rPr>
              <a:t>us how fast the concentration of a chemical species is changing over time as it reacts. </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CA" sz="2200" dirty="0">
              <a:effectLst/>
              <a:latin typeface="+mj-lt"/>
              <a:ea typeface="+mj-ea"/>
              <a:cs typeface="+mj-cs"/>
              <a:sym typeface="Helvetica Neue"/>
            </a:endParaRPr>
          </a:p>
          <a:p>
            <a:pPr marL="0" marR="0" lvl="0" indent="0" defTabSz="457200" eaLnBrk="1" fontAlgn="auto" latinLnBrk="0" hangingPunct="1">
              <a:lnSpc>
                <a:spcPct val="117999"/>
              </a:lnSpc>
              <a:spcBef>
                <a:spcPts val="0"/>
              </a:spcBef>
              <a:spcAft>
                <a:spcPts val="0"/>
              </a:spcAft>
              <a:buClrTx/>
              <a:buSzTx/>
              <a:buFont typeface="Arial"/>
              <a:buNone/>
              <a:tabLst/>
              <a:defRPr/>
            </a:pPr>
            <a:r>
              <a:rPr lang="en-CA" sz="2200" dirty="0">
                <a:effectLst/>
                <a:latin typeface="+mj-lt"/>
                <a:ea typeface="+mj-ea"/>
                <a:cs typeface="+mj-cs"/>
                <a:sym typeface="Helvetica Neue"/>
              </a:rPr>
              <a:t>This allows us to predict FRC at different times under the prevailing decay conditions represented in the site data.</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CA" sz="2200" dirty="0">
              <a:effectLst/>
              <a:latin typeface="+mj-lt"/>
              <a:ea typeface="+mj-ea"/>
              <a:cs typeface="+mj-cs"/>
              <a:sym typeface="Helvetica Neue"/>
            </a:endParaRPr>
          </a:p>
          <a:p>
            <a:pPr marL="0" marR="0" lvl="0" indent="0" defTabSz="457200" eaLnBrk="1" fontAlgn="auto" latinLnBrk="0" hangingPunct="1">
              <a:lnSpc>
                <a:spcPct val="117999"/>
              </a:lnSpc>
              <a:spcBef>
                <a:spcPts val="0"/>
              </a:spcBef>
              <a:spcAft>
                <a:spcPts val="0"/>
              </a:spcAft>
              <a:buClrTx/>
              <a:buSzTx/>
              <a:buFont typeface="Arial"/>
              <a:buNone/>
              <a:tabLst/>
              <a:defRPr/>
            </a:pPr>
            <a:r>
              <a:rPr lang="en-CA" sz="2200" dirty="0">
                <a:effectLst/>
                <a:latin typeface="+mj-lt"/>
                <a:ea typeface="+mj-ea"/>
                <a:cs typeface="+mj-cs"/>
                <a:sym typeface="Helvetica Neue"/>
              </a:rPr>
              <a:t>All analytics and software development we’ve done is open source and can be accessed via </a:t>
            </a:r>
            <a:r>
              <a:rPr lang="en-CA" sz="2200" dirty="0" err="1">
                <a:effectLst/>
                <a:latin typeface="+mj-lt"/>
                <a:ea typeface="+mj-ea"/>
                <a:cs typeface="+mj-cs"/>
                <a:sym typeface="Helvetica Neue"/>
              </a:rPr>
              <a:t>Github</a:t>
            </a:r>
            <a:r>
              <a:rPr lang="en-CA" sz="2200" dirty="0">
                <a:effectLst/>
                <a:latin typeface="+mj-lt"/>
                <a:ea typeface="+mj-ea"/>
                <a:cs typeface="+mj-cs"/>
                <a:sym typeface="Helvetica Neue"/>
              </a:rPr>
              <a:t>.</a:t>
            </a:r>
          </a:p>
        </p:txBody>
      </p:sp>
      <p:sp>
        <p:nvSpPr>
          <p:cNvPr id="4" name="Slide Number Placeholder 3"/>
          <p:cNvSpPr>
            <a:spLocks noGrp="1"/>
          </p:cNvSpPr>
          <p:nvPr>
            <p:ph type="sldNum" sz="quarter" idx="10"/>
          </p:nvPr>
        </p:nvSpPr>
        <p:spPr/>
        <p:txBody>
          <a:bodyPr/>
          <a:lstStyle/>
          <a:p>
            <a:fld id="{C896F4FD-D990-401E-B5C2-E415F0A86969}" type="slidenum">
              <a:rPr lang="en-GB" smtClean="0"/>
              <a:t>14</a:t>
            </a:fld>
            <a:endParaRPr lang="en-GB"/>
          </a:p>
        </p:txBody>
      </p:sp>
    </p:spTree>
    <p:extLst>
      <p:ext uri="{BB962C8B-B14F-4D97-AF65-F5344CB8AC3E}">
        <p14:creationId xmlns:p14="http://schemas.microsoft.com/office/powerpoint/2010/main" val="3081569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a:buNone/>
            </a:pPr>
            <a:r>
              <a:rPr lang="en-CA" sz="2200" dirty="0">
                <a:effectLst/>
                <a:latin typeface="+mj-lt"/>
                <a:ea typeface="+mj-ea"/>
                <a:cs typeface="+mj-cs"/>
                <a:sym typeface="Helvetica Neue"/>
              </a:rPr>
              <a:t>Step four, based on outputs from the two analytical engines, the SWOT issues a recommendation -- sent via email to field workers -- on how much FRC they need to have at water distribution points. </a:t>
            </a:r>
          </a:p>
          <a:p>
            <a:pPr marL="0" lvl="0" indent="0">
              <a:buFont typeface="Arial"/>
              <a:buNone/>
            </a:pPr>
            <a:endParaRPr lang="en-CA" sz="2200" dirty="0">
              <a:effectLst/>
              <a:latin typeface="+mj-lt"/>
              <a:ea typeface="+mj-ea"/>
              <a:cs typeface="+mj-cs"/>
              <a:sym typeface="Helvetica Neue"/>
            </a:endParaRPr>
          </a:p>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Fieldworkers implement the SWOT’s FRC recommendation, and continue to monitor water quality and upload data. </a:t>
            </a:r>
          </a:p>
          <a:p>
            <a:pPr marL="0" lvl="0" indent="0">
              <a:buFont typeface="Arial"/>
              <a:buNone/>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The SWOT learns from new data coming in and adjusts the FRC target as conditions change in the field.</a:t>
            </a:r>
          </a:p>
          <a:p>
            <a:pPr marL="457200" lvl="0" indent="-457200">
              <a:buFont typeface="Arial"/>
              <a:buAutoNum type="arabicPeriod"/>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endParaRPr lang="en-CA" sz="2200" dirty="0">
              <a:effectLst/>
              <a:latin typeface="Arial" panose="020B0604020202020204" pitchFamily="34" charset="0"/>
              <a:ea typeface="+mj-ea"/>
              <a:cs typeface="Arial" panose="020B0604020202020204" pitchFamily="34" charset="0"/>
              <a:sym typeface="Helvetica Neue"/>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15</a:t>
            </a:fld>
            <a:endParaRPr lang="en-GB"/>
          </a:p>
        </p:txBody>
      </p:sp>
    </p:spTree>
    <p:extLst>
      <p:ext uri="{BB962C8B-B14F-4D97-AF65-F5344CB8AC3E}">
        <p14:creationId xmlns:p14="http://schemas.microsoft.com/office/powerpoint/2010/main" val="659566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 typeface="Arial"/>
              <a:buNone/>
              <a:tabLst/>
              <a:defRPr/>
            </a:pPr>
            <a:r>
              <a:rPr lang="en-US" dirty="0">
                <a:latin typeface="Arial" panose="020B0604020202020204" pitchFamily="34" charset="0"/>
                <a:cs typeface="Arial" panose="020B0604020202020204" pitchFamily="34" charset="0"/>
              </a:rPr>
              <a:t>Once we built the SWOT, we set out to evaluate </a:t>
            </a:r>
            <a:r>
              <a:rPr lang="en-GB" sz="2200" dirty="0">
                <a:effectLst/>
                <a:latin typeface="+mj-lt"/>
                <a:ea typeface="+mj-ea"/>
                <a:cs typeface="+mj-cs"/>
                <a:sym typeface="Helvetica Neue"/>
              </a:rPr>
              <a:t>its effectiveness for optimizing household water safety</a:t>
            </a:r>
            <a:r>
              <a:rPr lang="en-CA" sz="2200" dirty="0">
                <a:effectLst/>
                <a:latin typeface="+mj-lt"/>
                <a:ea typeface="+mj-ea"/>
                <a:cs typeface="+mj-cs"/>
                <a:sym typeface="Helvetica Neue"/>
              </a:rPr>
              <a:t> through </a:t>
            </a:r>
            <a:r>
              <a:rPr lang="en-US" sz="2200" dirty="0">
                <a:effectLst/>
                <a:latin typeface="Arial" panose="020B0604020202020204" pitchFamily="34" charset="0"/>
                <a:ea typeface="+mj-ea"/>
                <a:cs typeface="Arial" panose="020B0604020202020204" pitchFamily="34" charset="0"/>
                <a:sym typeface="Helvetica Neue"/>
              </a:rPr>
              <a:t>a</a:t>
            </a:r>
            <a:r>
              <a:rPr lang="en-US" dirty="0">
                <a:latin typeface="Arial" panose="020B0604020202020204" pitchFamily="34" charset="0"/>
                <a:cs typeface="Arial" panose="020B0604020202020204" pitchFamily="34" charset="0"/>
              </a:rPr>
              <a:t> proof-of-concept study at </a:t>
            </a:r>
            <a:r>
              <a:rPr lang="en-US" dirty="0" err="1">
                <a:latin typeface="Arial" panose="020B0604020202020204" pitchFamily="34" charset="0"/>
                <a:cs typeface="Arial" panose="020B0604020202020204" pitchFamily="34" charset="0"/>
              </a:rPr>
              <a:t>Kutupalong-Balukhali</a:t>
            </a:r>
            <a:r>
              <a:rPr lang="en-US" dirty="0">
                <a:latin typeface="Arial" panose="020B0604020202020204" pitchFamily="34" charset="0"/>
                <a:cs typeface="Arial" panose="020B0604020202020204" pitchFamily="34" charset="0"/>
              </a:rPr>
              <a:t> in Bangladesh, a massive refugee settlement that hosts around ~1m Rohingya people who have fled </a:t>
            </a:r>
            <a:r>
              <a:rPr lang="en-US" dirty="0" err="1">
                <a:latin typeface="Arial" panose="020B0604020202020204" pitchFamily="34" charset="0"/>
                <a:cs typeface="Arial" panose="020B0604020202020204" pitchFamily="34" charset="0"/>
              </a:rPr>
              <a:t>neighbouring</a:t>
            </a:r>
            <a:r>
              <a:rPr lang="en-US" dirty="0">
                <a:latin typeface="Arial" panose="020B0604020202020204" pitchFamily="34" charset="0"/>
                <a:cs typeface="Arial" panose="020B0604020202020204" pitchFamily="34" charset="0"/>
              </a:rPr>
              <a:t> Myanmar.</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US" dirty="0">
              <a:latin typeface="Arial" panose="020B060402020202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 typeface="Arial"/>
              <a:buNone/>
              <a:tabLst/>
              <a:defRPr/>
            </a:pPr>
            <a:r>
              <a:rPr lang="en-US" dirty="0">
                <a:latin typeface="Arial" panose="020B0604020202020204" pitchFamily="34" charset="0"/>
                <a:cs typeface="Arial" panose="020B0604020202020204" pitchFamily="34" charset="0"/>
              </a:rPr>
              <a:t>At </a:t>
            </a:r>
            <a:r>
              <a:rPr lang="en-US" dirty="0" err="1">
                <a:latin typeface="Arial" panose="020B0604020202020204" pitchFamily="34" charset="0"/>
                <a:cs typeface="Arial" panose="020B0604020202020204" pitchFamily="34" charset="0"/>
              </a:rPr>
              <a:t>Kutapolong</a:t>
            </a:r>
            <a:r>
              <a:rPr lang="en-US" dirty="0">
                <a:latin typeface="Arial" panose="020B0604020202020204" pitchFamily="34" charset="0"/>
                <a:cs typeface="Arial" panose="020B0604020202020204" pitchFamily="34" charset="0"/>
              </a:rPr>
              <a:t>, MSF was carrying out medical and water and sanitation activities including operating water supply systems in multiple parts of the camp.</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US" dirty="0">
              <a:latin typeface="Arial" panose="020B060402020202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 typeface="Arial"/>
              <a:buNone/>
              <a:tabLst/>
              <a:defRPr/>
            </a:pPr>
            <a:r>
              <a:rPr lang="en-US" dirty="0">
                <a:latin typeface="Arial" panose="020B0604020202020204" pitchFamily="34" charset="0"/>
                <a:cs typeface="Arial" panose="020B0604020202020204" pitchFamily="34" charset="0"/>
              </a:rPr>
              <a:t>We selected Camp 1 in the NW sector of </a:t>
            </a:r>
            <a:r>
              <a:rPr lang="en-US" dirty="0" err="1">
                <a:latin typeface="Arial" panose="020B0604020202020204" pitchFamily="34" charset="0"/>
                <a:cs typeface="Arial" panose="020B0604020202020204" pitchFamily="34" charset="0"/>
              </a:rPr>
              <a:t>Kutapolong</a:t>
            </a:r>
            <a:r>
              <a:rPr lang="en-US" dirty="0">
                <a:latin typeface="Arial" panose="020B0604020202020204" pitchFamily="34" charset="0"/>
                <a:cs typeface="Arial" panose="020B0604020202020204" pitchFamily="34" charset="0"/>
              </a:rPr>
              <a:t>, where MSF operated a water supply system serving 83,000 people. </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16</a:t>
            </a:fld>
            <a:endParaRPr lang="en-GB"/>
          </a:p>
        </p:txBody>
      </p:sp>
    </p:spTree>
    <p:extLst>
      <p:ext uri="{BB962C8B-B14F-4D97-AF65-F5344CB8AC3E}">
        <p14:creationId xmlns:p14="http://schemas.microsoft.com/office/powerpoint/2010/main" val="2689353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sz="2400" b="0" dirty="0">
                <a:solidFill>
                  <a:srgbClr val="000000"/>
                </a:solidFill>
              </a:rPr>
              <a:t>1. Across the 10 networks in Camp 1, we measured 3 water quality parameters directly from water leaving the tap: FRC; water temperature; and electrical conductivity (or EC). [NEXT]</a:t>
            </a:r>
            <a:endParaRPr lang="en-US" dirty="0">
              <a:latin typeface="Arial" panose="020B0604020202020204" pitchFamily="34" charset="0"/>
              <a:cs typeface="Arial" panose="020B0604020202020204" pitchFamily="34" charset="0"/>
            </a:endParaRPr>
          </a:p>
          <a:p>
            <a:pPr marL="0" lvl="0" indent="0">
              <a:buFont typeface="Arial"/>
              <a:buNone/>
            </a:pPr>
            <a:r>
              <a:rPr lang="en-US" dirty="0">
                <a:sym typeface="Wingdings" pitchFamily="2" charset="2"/>
              </a:rPr>
              <a:t>2. Once users had collected their water from the tapstand, we accompanied them back to their shelters where we marked each container of water. [NEXT]</a:t>
            </a:r>
            <a:endParaRPr lang="en-US" dirty="0">
              <a:latin typeface="Arial" panose="020B0604020202020204" pitchFamily="34" charset="0"/>
              <a:cs typeface="Arial" panose="020B0604020202020204" pitchFamily="34" charset="0"/>
              <a:sym typeface="Wingdings" pitchFamily="2" charset="2"/>
            </a:endParaRPr>
          </a:p>
          <a:p>
            <a:pPr marL="0" marR="0" lvl="0" indent="0" algn="l" defTabSz="457200" eaLnBrk="1" fontAlgn="auto" latinLnBrk="0" hangingPunct="1">
              <a:lnSpc>
                <a:spcPct val="117999"/>
              </a:lnSpc>
              <a:spcBef>
                <a:spcPts val="0"/>
              </a:spcBef>
              <a:spcAft>
                <a:spcPts val="0"/>
              </a:spcAft>
              <a:buClrTx/>
              <a:buSzTx/>
              <a:buFont typeface="Arial"/>
              <a:buNone/>
              <a:tabLst/>
              <a:defRPr/>
            </a:pPr>
            <a:r>
              <a:rPr lang="en-US" dirty="0">
                <a:latin typeface="Arial" panose="020B0604020202020204" pitchFamily="34" charset="0"/>
                <a:cs typeface="Arial" panose="020B0604020202020204" pitchFamily="34" charset="0"/>
                <a:sym typeface="Wingdings" pitchFamily="2" charset="2"/>
              </a:rPr>
              <a:t>3. We then </a:t>
            </a:r>
            <a:r>
              <a:rPr lang="en-GB" sz="2400" dirty="0">
                <a:sym typeface="Helvetica Neue"/>
              </a:rPr>
              <a:t>returned to that same household 4 to 18 hours later and measured FRC again from the same container. [NEXT]</a:t>
            </a:r>
          </a:p>
          <a:p>
            <a:pPr marL="0" marR="0" lvl="0" indent="0" algn="l" defTabSz="457200" eaLnBrk="1" fontAlgn="auto" latinLnBrk="0" hangingPunct="1">
              <a:lnSpc>
                <a:spcPct val="117999"/>
              </a:lnSpc>
              <a:spcBef>
                <a:spcPts val="0"/>
              </a:spcBef>
              <a:spcAft>
                <a:spcPts val="0"/>
              </a:spcAft>
              <a:buClrTx/>
              <a:buSzTx/>
              <a:buFont typeface="Arial"/>
              <a:buNone/>
              <a:tabLst/>
              <a:defRPr/>
            </a:pPr>
            <a:endParaRPr lang="en-GB" sz="2400" dirty="0">
              <a:sym typeface="Helvetica Neue"/>
            </a:endParaRPr>
          </a:p>
          <a:p>
            <a:pPr marL="0" marR="0" lvl="0" indent="0" algn="l" defTabSz="457200" eaLnBrk="1" fontAlgn="auto" latinLnBrk="0" hangingPunct="1">
              <a:lnSpc>
                <a:spcPct val="117999"/>
              </a:lnSpc>
              <a:spcBef>
                <a:spcPts val="0"/>
              </a:spcBef>
              <a:spcAft>
                <a:spcPts val="0"/>
              </a:spcAft>
              <a:buClrTx/>
              <a:buSzTx/>
              <a:buFont typeface="Arial"/>
              <a:buNone/>
              <a:tabLst/>
              <a:defRPr/>
            </a:pPr>
            <a:r>
              <a:rPr lang="en-GB" sz="2400" dirty="0">
                <a:effectLst/>
                <a:latin typeface="+mj-lt"/>
                <a:ea typeface="+mj-ea"/>
                <a:cs typeface="+mj-cs"/>
                <a:sym typeface="Helvetica Neue"/>
              </a:rPr>
              <a:t>Between July and December, we collected 2095 paired observations following this protocol.</a:t>
            </a:r>
          </a:p>
          <a:p>
            <a:pPr marL="0" marR="0" lvl="0" indent="0" algn="l" defTabSz="457200" eaLnBrk="1" fontAlgn="auto" latinLnBrk="0" hangingPunct="1">
              <a:lnSpc>
                <a:spcPct val="117999"/>
              </a:lnSpc>
              <a:spcBef>
                <a:spcPts val="0"/>
              </a:spcBef>
              <a:spcAft>
                <a:spcPts val="0"/>
              </a:spcAft>
              <a:buClrTx/>
              <a:buSzTx/>
              <a:buFont typeface="Arial"/>
              <a:buNone/>
              <a:tabLst/>
              <a:defRPr/>
            </a:pPr>
            <a:endParaRPr lang="en-GB" sz="2400" dirty="0">
              <a:effectLst/>
              <a:latin typeface="+mj-lt"/>
              <a:ea typeface="+mj-ea"/>
              <a:cs typeface="+mj-cs"/>
              <a:sym typeface="Helvetica Neue"/>
            </a:endParaRPr>
          </a:p>
          <a:p>
            <a:pPr marL="0" marR="0" lvl="0" indent="0" algn="l" defTabSz="457200" eaLnBrk="1" fontAlgn="auto" latinLnBrk="0" hangingPunct="1">
              <a:lnSpc>
                <a:spcPct val="117999"/>
              </a:lnSpc>
              <a:spcBef>
                <a:spcPts val="0"/>
              </a:spcBef>
              <a:spcAft>
                <a:spcPts val="0"/>
              </a:spcAft>
              <a:buClrTx/>
              <a:buSzTx/>
              <a:buFont typeface="Arial"/>
              <a:buNone/>
              <a:tabLst/>
              <a:defRPr/>
            </a:pPr>
            <a:r>
              <a:rPr lang="en-GB" sz="2200" dirty="0">
                <a:effectLst/>
                <a:latin typeface="+mj-lt"/>
                <a:ea typeface="+mj-ea"/>
                <a:cs typeface="+mj-cs"/>
                <a:sym typeface="Helvetica Neue"/>
              </a:rPr>
              <a:t>We used data from July to September to train the SWOT's analytical models and generate a site-specific water chlorination target.</a:t>
            </a:r>
          </a:p>
          <a:p>
            <a:pPr marL="0" marR="0" lvl="0" indent="0" algn="l" defTabSz="457200" eaLnBrk="1" fontAlgn="auto" latinLnBrk="0" hangingPunct="1">
              <a:lnSpc>
                <a:spcPct val="117999"/>
              </a:lnSpc>
              <a:spcBef>
                <a:spcPts val="0"/>
              </a:spcBef>
              <a:spcAft>
                <a:spcPts val="0"/>
              </a:spcAft>
              <a:buClrTx/>
              <a:buSzTx/>
              <a:buFont typeface="Arial"/>
              <a:buNone/>
              <a:tabLst/>
              <a:defRPr/>
            </a:pPr>
            <a:endParaRPr lang="en-GB" sz="2200" dirty="0">
              <a:effectLst/>
              <a:latin typeface="+mj-lt"/>
              <a:ea typeface="+mj-ea"/>
              <a:cs typeface="+mj-cs"/>
              <a:sym typeface="Helvetica Neue"/>
            </a:endParaRPr>
          </a:p>
          <a:p>
            <a:pPr marL="0" marR="0" lvl="0" indent="0" algn="l" defTabSz="457200" eaLnBrk="1" fontAlgn="auto" latinLnBrk="0" hangingPunct="1">
              <a:lnSpc>
                <a:spcPct val="117999"/>
              </a:lnSpc>
              <a:spcBef>
                <a:spcPts val="0"/>
              </a:spcBef>
              <a:spcAft>
                <a:spcPts val="0"/>
              </a:spcAft>
              <a:buClrTx/>
              <a:buSzTx/>
              <a:buFont typeface="Arial"/>
              <a:buNone/>
              <a:tabLst/>
              <a:defRPr/>
            </a:pPr>
            <a:r>
              <a:rPr lang="en-GB" sz="2200" dirty="0">
                <a:effectLst/>
                <a:latin typeface="+mj-lt"/>
                <a:ea typeface="+mj-ea"/>
                <a:cs typeface="+mj-cs"/>
                <a:sym typeface="Helvetica Neue"/>
              </a:rPr>
              <a:t>We used data from Oct-Dec to assess evaluate the </a:t>
            </a:r>
            <a:r>
              <a:rPr lang="en-US" dirty="0">
                <a:sym typeface="Wingdings" pitchFamily="2" charset="2"/>
              </a:rPr>
              <a:t>household water safety effectiveness of the SWOT FRC recommendation versus the current Sphere FRC guideline.</a:t>
            </a:r>
          </a:p>
          <a:p>
            <a:pPr marL="0" marR="0" lvl="0" indent="0" algn="l" defTabSz="457200" eaLnBrk="1" fontAlgn="auto" latinLnBrk="0" hangingPunct="1">
              <a:lnSpc>
                <a:spcPct val="117999"/>
              </a:lnSpc>
              <a:spcBef>
                <a:spcPts val="0"/>
              </a:spcBef>
              <a:spcAft>
                <a:spcPts val="0"/>
              </a:spcAft>
              <a:buClrTx/>
              <a:buSzTx/>
              <a:buFont typeface="Arial"/>
              <a:buNone/>
              <a:tabLst/>
              <a:defRPr/>
            </a:pPr>
            <a:endParaRPr lang="en-US" dirty="0">
              <a:sym typeface="Wingdings" pitchFamily="2" charset="2"/>
            </a:endParaRPr>
          </a:p>
          <a:p>
            <a:pPr marL="0" marR="0" lvl="0" indent="0" algn="l" defTabSz="457200" eaLnBrk="1" fontAlgn="auto" latinLnBrk="0" hangingPunct="1">
              <a:lnSpc>
                <a:spcPct val="117999"/>
              </a:lnSpc>
              <a:spcBef>
                <a:spcPts val="0"/>
              </a:spcBef>
              <a:spcAft>
                <a:spcPts val="0"/>
              </a:spcAft>
              <a:buClrTx/>
              <a:buSzTx/>
              <a:buFont typeface="Arial"/>
              <a:buNone/>
              <a:tabLst/>
              <a:defRPr/>
            </a:pPr>
            <a:r>
              <a:rPr lang="en-US" dirty="0">
                <a:latin typeface="Arial" panose="020B0604020202020204" pitchFamily="34" charset="0"/>
                <a:cs typeface="Arial" panose="020B0604020202020204" pitchFamily="34" charset="0"/>
                <a:sym typeface="Wingdings" pitchFamily="2" charset="2"/>
              </a:rPr>
              <a:t>We also conducted a rapid KAP survey to gather contextual data, including the typical</a:t>
            </a:r>
            <a:r>
              <a:rPr lang="en-US" dirty="0">
                <a:sym typeface="Wingdings" pitchFamily="2" charset="2"/>
              </a:rPr>
              <a:t> maximum length of time that water is stored and used in households.</a:t>
            </a:r>
          </a:p>
          <a:p>
            <a:pPr marL="0" marR="0" lvl="0" indent="0" algn="l" defTabSz="457200" eaLnBrk="1" fontAlgn="auto" latinLnBrk="0" hangingPunct="1">
              <a:lnSpc>
                <a:spcPct val="117999"/>
              </a:lnSpc>
              <a:spcBef>
                <a:spcPts val="0"/>
              </a:spcBef>
              <a:spcAft>
                <a:spcPts val="0"/>
              </a:spcAft>
              <a:buClrTx/>
              <a:buSzTx/>
              <a:buFont typeface="Arial"/>
              <a:buNone/>
              <a:tabLst/>
              <a:defRPr/>
            </a:pPr>
            <a:endParaRPr lang="en-US" dirty="0">
              <a:sym typeface="Wingdings" pitchFamily="2" charset="2"/>
            </a:endParaRPr>
          </a:p>
          <a:p>
            <a:pPr marL="0" marR="0" lvl="0" indent="0" algn="l" defTabSz="457200" eaLnBrk="1" fontAlgn="auto" latinLnBrk="0" hangingPunct="1">
              <a:lnSpc>
                <a:spcPct val="117999"/>
              </a:lnSpc>
              <a:spcBef>
                <a:spcPts val="0"/>
              </a:spcBef>
              <a:spcAft>
                <a:spcPts val="0"/>
              </a:spcAft>
              <a:buClrTx/>
              <a:buSzTx/>
              <a:buFont typeface="Arial"/>
              <a:buNone/>
              <a:tabLst/>
              <a:defRPr/>
            </a:pPr>
            <a:r>
              <a:rPr lang="en-CA" dirty="0"/>
              <a:t>We obtained ethics approval from the MSF ERB, </a:t>
            </a:r>
            <a:r>
              <a:rPr lang="en-GB" dirty="0"/>
              <a:t>York University Ethics Review Board, and the Ethical Review Committee of the Centre for Injury Prevention and Research Bangladesh</a:t>
            </a:r>
            <a:r>
              <a:rPr lang="en-CA" dirty="0"/>
              <a:t>.</a:t>
            </a:r>
            <a:endParaRPr lang="en-US" dirty="0">
              <a:latin typeface="Arial" panose="020B0604020202020204" pitchFamily="34" charset="0"/>
              <a:cs typeface="Arial" panose="020B0604020202020204" pitchFamily="34" charset="0"/>
            </a:endParaRPr>
          </a:p>
          <a:p>
            <a:pPr marL="0" lvl="0" indent="0">
              <a:buFont typeface="Arial"/>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17</a:t>
            </a:fld>
            <a:endParaRPr lang="en-GB"/>
          </a:p>
        </p:txBody>
      </p:sp>
    </p:spTree>
    <p:extLst>
      <p:ext uri="{BB962C8B-B14F-4D97-AF65-F5344CB8AC3E}">
        <p14:creationId xmlns:p14="http://schemas.microsoft.com/office/powerpoint/2010/main" val="1268205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2200" dirty="0">
                <a:effectLst/>
                <a:latin typeface="+mj-lt"/>
                <a:ea typeface="+mj-ea"/>
                <a:cs typeface="+mj-cs"/>
                <a:sym typeface="Helvetica Neue"/>
              </a:rPr>
              <a:t>From the KAP survey, we learned that the maximum length of time water is typically stored in households was around 15 hours. </a:t>
            </a:r>
          </a:p>
          <a:p>
            <a:endParaRPr lang="en-GB" sz="2200" dirty="0">
              <a:effectLst/>
              <a:latin typeface="+mj-lt"/>
              <a:ea typeface="+mj-ea"/>
              <a:cs typeface="+mj-cs"/>
              <a:sym typeface="Helvetica Neue"/>
            </a:endParaRPr>
          </a:p>
          <a:p>
            <a:r>
              <a:rPr lang="en-GB" sz="2200" dirty="0">
                <a:effectLst/>
                <a:latin typeface="+mj-lt"/>
                <a:ea typeface="+mj-ea"/>
                <a:cs typeface="+mj-cs"/>
                <a:sym typeface="Helvetica Neue"/>
              </a:rPr>
              <a:t>The SWOT recommended that FRC at water distribution points be set to 0.8 mg/L to 1.0 mg/L in order to have 0.2 mg/L FRC at the household up to 15 hours later. [NEXT]</a:t>
            </a:r>
          </a:p>
          <a:p>
            <a:endParaRPr lang="en-GB" sz="2200" dirty="0">
              <a:effectLst/>
              <a:latin typeface="+mj-lt"/>
              <a:ea typeface="+mj-ea"/>
              <a:cs typeface="+mj-cs"/>
              <a:sym typeface="Helvetica Neue"/>
            </a:endParaRPr>
          </a:p>
          <a:p>
            <a:r>
              <a:rPr lang="en-GB" sz="2200" dirty="0">
                <a:effectLst/>
                <a:latin typeface="+mj-lt"/>
                <a:ea typeface="+mj-ea"/>
                <a:cs typeface="+mj-cs"/>
                <a:sym typeface="Helvetica Neue"/>
              </a:rPr>
              <a:t>We evaluated the household water safety effectiveness of the SWOT FRC recommendation versus the Sphere FRC guideline by assessing the proportion of household samples that exceeded the household water safety threshold of 0.2 mg/L at follow-up when upstream FRC was in line with either range.</a:t>
            </a:r>
          </a:p>
          <a:p>
            <a:r>
              <a:rPr lang="en-GB" sz="2200" dirty="0">
                <a:effectLst/>
                <a:latin typeface="+mj-lt"/>
                <a:ea typeface="+mj-ea"/>
                <a:cs typeface="+mj-cs"/>
                <a:sym typeface="Helvetica Neue"/>
              </a:rPr>
              <a:t>	</a:t>
            </a:r>
          </a:p>
          <a:p>
            <a:endParaRPr lang="en-GB" sz="2200" dirty="0">
              <a:effectLst/>
              <a:latin typeface="+mj-lt"/>
              <a:ea typeface="+mj-ea"/>
              <a:cs typeface="+mj-cs"/>
              <a:sym typeface="Helvetica Neue"/>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18</a:t>
            </a:fld>
            <a:endParaRPr lang="en-GB"/>
          </a:p>
        </p:txBody>
      </p:sp>
    </p:spTree>
    <p:extLst>
      <p:ext uri="{BB962C8B-B14F-4D97-AF65-F5344CB8AC3E}">
        <p14:creationId xmlns:p14="http://schemas.microsoft.com/office/powerpoint/2010/main" val="656818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2200" dirty="0">
                <a:effectLst/>
                <a:latin typeface="+mj-lt"/>
                <a:ea typeface="+mj-ea"/>
                <a:cs typeface="+mj-cs"/>
                <a:sym typeface="Helvetica Neue"/>
              </a:rPr>
              <a:t>In the Bangladesh </a:t>
            </a:r>
            <a:r>
              <a:rPr lang="en-GB" sz="2200" dirty="0" err="1">
                <a:effectLst/>
                <a:latin typeface="+mj-lt"/>
                <a:ea typeface="+mj-ea"/>
                <a:cs typeface="+mj-cs"/>
                <a:sym typeface="Helvetica Neue"/>
              </a:rPr>
              <a:t>PoC</a:t>
            </a:r>
            <a:r>
              <a:rPr lang="en-GB" sz="2200" dirty="0">
                <a:effectLst/>
                <a:latin typeface="+mj-lt"/>
                <a:ea typeface="+mj-ea"/>
                <a:cs typeface="+mj-cs"/>
                <a:sym typeface="Helvetica Neue"/>
              </a:rPr>
              <a:t>, we observed that the existing Sphere FRC guideline yielded safe water in 43% of sampled households 15h later.</a:t>
            </a:r>
          </a:p>
          <a:p>
            <a:endParaRPr lang="en-GB" sz="2200" dirty="0">
              <a:effectLst/>
              <a:latin typeface="+mj-lt"/>
              <a:ea typeface="+mj-ea"/>
              <a:cs typeface="+mj-cs"/>
              <a:sym typeface="Helvetica Neue"/>
            </a:endParaRPr>
          </a:p>
          <a:p>
            <a:r>
              <a:rPr lang="en-GB" sz="2200" dirty="0">
                <a:effectLst/>
                <a:latin typeface="+mj-lt"/>
                <a:ea typeface="+mj-ea"/>
                <a:cs typeface="+mj-cs"/>
                <a:sym typeface="Helvetica Neue"/>
              </a:rPr>
              <a:t>In comparison, the SWOT recommendation of 0.8 – 1.0 mg/L yielded safe water in 85% of sampled households 15h later. [NEXT]</a:t>
            </a:r>
          </a:p>
          <a:p>
            <a:endParaRPr lang="en-GB" sz="2200" dirty="0">
              <a:effectLst/>
              <a:latin typeface="+mj-lt"/>
              <a:ea typeface="+mj-ea"/>
              <a:cs typeface="+mj-cs"/>
              <a:sym typeface="Helvetica Neue"/>
            </a:endParaRPr>
          </a:p>
          <a:p>
            <a:r>
              <a:rPr lang="en-GB" sz="2200" dirty="0">
                <a:effectLst/>
                <a:latin typeface="+mj-lt"/>
                <a:ea typeface="+mj-ea"/>
                <a:cs typeface="+mj-cs"/>
                <a:sym typeface="Helvetica Neue"/>
              </a:rPr>
              <a:t>Overall, the Bangladesh </a:t>
            </a:r>
            <a:r>
              <a:rPr lang="en-GB" sz="2200" dirty="0" err="1">
                <a:effectLst/>
                <a:latin typeface="+mj-lt"/>
                <a:ea typeface="+mj-ea"/>
                <a:cs typeface="+mj-cs"/>
                <a:sym typeface="Helvetica Neue"/>
              </a:rPr>
              <a:t>PoC</a:t>
            </a:r>
            <a:r>
              <a:rPr lang="en-GB" sz="2200" dirty="0">
                <a:effectLst/>
                <a:latin typeface="+mj-lt"/>
                <a:ea typeface="+mj-ea"/>
                <a:cs typeface="+mj-cs"/>
                <a:sym typeface="Helvetica Neue"/>
              </a:rPr>
              <a:t> demonstrated that implementing the SWOT recommendation at tapstands would nearly double the proportion of households with safe water compared to the existing Sphere guideline. [NEXT]</a:t>
            </a:r>
          </a:p>
          <a:p>
            <a:endParaRPr lang="en-GB" sz="2200" dirty="0">
              <a:effectLst/>
              <a:latin typeface="+mj-lt"/>
              <a:ea typeface="+mj-ea"/>
              <a:cs typeface="+mj-cs"/>
              <a:sym typeface="Helvetica Neue"/>
            </a:endParaRPr>
          </a:p>
          <a:p>
            <a:r>
              <a:rPr lang="en-GB" sz="2200" dirty="0">
                <a:effectLst/>
                <a:latin typeface="+mj-lt"/>
                <a:ea typeface="+mj-ea"/>
                <a:cs typeface="+mj-cs"/>
                <a:sym typeface="Helvetica Neue"/>
              </a:rPr>
              <a:t>One of the major concerns that comes up about chlorinated water is taste and odour driven rejection – so we did some digging on this through the KAP survey as well. </a:t>
            </a:r>
          </a:p>
          <a:p>
            <a:r>
              <a:rPr lang="en-GB" sz="2200" dirty="0">
                <a:effectLst/>
                <a:latin typeface="+mj-lt"/>
                <a:ea typeface="+mj-ea"/>
                <a:cs typeface="+mj-cs"/>
                <a:sym typeface="Helvetica Neue"/>
              </a:rPr>
              <a:t>	We found that about 80% of respondents had no complaints about the taste/odour of chlorinated water. Only a small minority of around 10% had such complaints, indicating a generally high level of acceptance of water chlorination in this population.</a:t>
            </a:r>
          </a:p>
        </p:txBody>
      </p:sp>
      <p:sp>
        <p:nvSpPr>
          <p:cNvPr id="4" name="Slide Number Placeholder 3"/>
          <p:cNvSpPr>
            <a:spLocks noGrp="1"/>
          </p:cNvSpPr>
          <p:nvPr>
            <p:ph type="sldNum" sz="quarter" idx="10"/>
          </p:nvPr>
        </p:nvSpPr>
        <p:spPr/>
        <p:txBody>
          <a:bodyPr/>
          <a:lstStyle/>
          <a:p>
            <a:fld id="{C896F4FD-D990-401E-B5C2-E415F0A86969}" type="slidenum">
              <a:rPr lang="en-GB" smtClean="0"/>
              <a:t>19</a:t>
            </a:fld>
            <a:endParaRPr lang="en-GB"/>
          </a:p>
        </p:txBody>
      </p:sp>
    </p:spTree>
    <p:extLst>
      <p:ext uri="{BB962C8B-B14F-4D97-AF65-F5344CB8AC3E}">
        <p14:creationId xmlns:p14="http://schemas.microsoft.com/office/powerpoint/2010/main" val="3958606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Hi. My name is Imran Ali. I want to answer this question today and tell you about the work we’re doing to ensure water is safe and public health is protected in emergencies.</a:t>
            </a:r>
          </a:p>
          <a:p>
            <a:endParaRPr lang="en-US" dirty="0"/>
          </a:p>
          <a:p>
            <a:r>
              <a:rPr lang="en-US" dirty="0"/>
              <a:t>I’m giving this presentation on behalf of an amazing group of collaborators at MSF OCA and the Dahdaleh Institute for Global Health Research at York University.</a:t>
            </a:r>
          </a:p>
        </p:txBody>
      </p:sp>
    </p:spTree>
    <p:extLst>
      <p:ext uri="{BB962C8B-B14F-4D97-AF65-F5344CB8AC3E}">
        <p14:creationId xmlns:p14="http://schemas.microsoft.com/office/powerpoint/2010/main" val="4265949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spcAft>
                <a:spcPts val="0"/>
              </a:spcAft>
              <a:buFont typeface="+mj-lt"/>
              <a:buNone/>
            </a:pPr>
            <a:r>
              <a:rPr lang="en-GB" sz="2700" b="0" dirty="0">
                <a:latin typeface="Arial" panose="020B0604020202020204" pitchFamily="34" charset="0"/>
                <a:cs typeface="Arial" panose="020B0604020202020204" pitchFamily="34" charset="0"/>
                <a:sym typeface="Helvetica Neue"/>
              </a:rPr>
              <a:t>The Bangladesh </a:t>
            </a:r>
            <a:r>
              <a:rPr lang="en-GB" sz="2700" b="0" dirty="0" err="1">
                <a:latin typeface="Arial" panose="020B0604020202020204" pitchFamily="34" charset="0"/>
                <a:cs typeface="Arial" panose="020B0604020202020204" pitchFamily="34" charset="0"/>
                <a:sym typeface="Helvetica Neue"/>
              </a:rPr>
              <a:t>PoC</a:t>
            </a:r>
            <a:r>
              <a:rPr lang="en-GB" sz="2700" b="0" dirty="0">
                <a:latin typeface="Arial" panose="020B0604020202020204" pitchFamily="34" charset="0"/>
                <a:cs typeface="Arial" panose="020B0604020202020204" pitchFamily="34" charset="0"/>
                <a:sym typeface="Helvetica Neue"/>
              </a:rPr>
              <a:t> study showed that the SWOT outperforms Sphere FRC guidelines for ensuring household water safety.</a:t>
            </a:r>
          </a:p>
          <a:p>
            <a:pPr marL="0" indent="0">
              <a:spcAft>
                <a:spcPts val="0"/>
              </a:spcAft>
              <a:buFont typeface="+mj-lt"/>
              <a:buNone/>
            </a:pPr>
            <a:endParaRPr lang="en-GB" sz="2700" b="0" dirty="0">
              <a:latin typeface="Arial" panose="020B0604020202020204" pitchFamily="34" charset="0"/>
              <a:cs typeface="Arial" panose="020B0604020202020204" pitchFamily="34" charset="0"/>
              <a:sym typeface="Helvetica Neue"/>
            </a:endParaRPr>
          </a:p>
          <a:p>
            <a:pPr marL="0" indent="0">
              <a:spcAft>
                <a:spcPts val="0"/>
              </a:spcAft>
              <a:buFont typeface="+mj-lt"/>
              <a:buNone/>
            </a:pPr>
            <a:r>
              <a:rPr lang="en-GB" sz="2700" b="0" dirty="0">
                <a:latin typeface="Arial" panose="020B0604020202020204" pitchFamily="34" charset="0"/>
                <a:cs typeface="Arial" panose="020B0604020202020204" pitchFamily="34" charset="0"/>
                <a:sym typeface="Helvetica Neue"/>
              </a:rPr>
              <a:t>By improving household water safety, the SWOT has the potential to yield public health benefits and improve monitoring, reporting, and accountability for water safety</a:t>
            </a:r>
            <a:r>
              <a:rPr lang="en-GB" sz="2800" b="0" dirty="0">
                <a:latin typeface="Arial" panose="020B0604020202020204" pitchFamily="34" charset="0"/>
                <a:cs typeface="Arial" panose="020B0604020202020204" pitchFamily="34" charset="0"/>
                <a:sym typeface="Helvetica Neue"/>
              </a:rPr>
              <a:t> to populations &amp; donors</a:t>
            </a:r>
            <a:r>
              <a:rPr lang="en-GB" sz="2700" b="0" dirty="0">
                <a:latin typeface="Arial" panose="020B0604020202020204" pitchFamily="34" charset="0"/>
                <a:cs typeface="Arial" panose="020B0604020202020204" pitchFamily="34" charset="0"/>
                <a:sym typeface="Helvetica Neue"/>
              </a:rPr>
              <a:t>. </a:t>
            </a:r>
          </a:p>
          <a:p>
            <a:pPr marL="0" indent="0">
              <a:spcAft>
                <a:spcPts val="0"/>
              </a:spcAft>
              <a:buFont typeface="+mj-lt"/>
              <a:buNone/>
            </a:pPr>
            <a:endParaRPr lang="en-GB" sz="2700" b="0" dirty="0">
              <a:latin typeface="Arial" panose="020B0604020202020204" pitchFamily="34" charset="0"/>
              <a:cs typeface="Arial" panose="020B0604020202020204" pitchFamily="34" charset="0"/>
              <a:sym typeface="Helvetica Neue"/>
            </a:endParaRPr>
          </a:p>
          <a:p>
            <a:pPr marL="0" indent="0">
              <a:spcAft>
                <a:spcPts val="0"/>
              </a:spcAft>
              <a:buFont typeface="+mj-lt"/>
              <a:buNone/>
            </a:pPr>
            <a:r>
              <a:rPr lang="en-GB" sz="2700" b="0" dirty="0">
                <a:latin typeface="Arial" panose="020B0604020202020204" pitchFamily="34" charset="0"/>
                <a:cs typeface="Arial" panose="020B0604020202020204" pitchFamily="34" charset="0"/>
                <a:sym typeface="Helvetica Neue"/>
              </a:rPr>
              <a:t>The SWOT is ready! So go use it!  You can check it out at the URL there and request an implementation for your project. </a:t>
            </a:r>
          </a:p>
          <a:p>
            <a:pPr marL="0" indent="0">
              <a:spcAft>
                <a:spcPts val="0"/>
              </a:spcAft>
              <a:buFont typeface="+mj-lt"/>
              <a:buNone/>
            </a:pPr>
            <a:endParaRPr lang="en-GB" sz="2700" b="0" dirty="0">
              <a:latin typeface="Arial" panose="020B0604020202020204" pitchFamily="34" charset="0"/>
              <a:cs typeface="Arial" panose="020B0604020202020204" pitchFamily="34" charset="0"/>
              <a:sym typeface="Helvetica Neue"/>
            </a:endParaRPr>
          </a:p>
          <a:p>
            <a:pPr marL="0" indent="0">
              <a:spcAft>
                <a:spcPts val="0"/>
              </a:spcAft>
              <a:buFont typeface="+mj-lt"/>
              <a:buNone/>
            </a:pPr>
            <a:r>
              <a:rPr lang="en-GB" sz="2700" b="0" dirty="0">
                <a:latin typeface="Arial" panose="020B0604020202020204" pitchFamily="34" charset="0"/>
                <a:cs typeface="Arial" panose="020B0604020202020204" pitchFamily="34" charset="0"/>
                <a:sym typeface="Helvetica Neue"/>
              </a:rPr>
              <a:t>Right now, we have new field trials under way in Nigeria (with MSF) and in Tanzania (with UNHCR &amp; NRC), and shortly with </a:t>
            </a:r>
            <a:r>
              <a:rPr lang="en-GB" sz="2700" b="0" dirty="0" err="1">
                <a:latin typeface="Arial" panose="020B0604020202020204" pitchFamily="34" charset="0"/>
                <a:cs typeface="Arial" panose="020B0604020202020204" pitchFamily="34" charset="0"/>
                <a:sym typeface="Helvetica Neue"/>
              </a:rPr>
              <a:t>Medair</a:t>
            </a:r>
            <a:r>
              <a:rPr lang="en-GB" sz="2700" b="0" dirty="0">
                <a:latin typeface="Arial" panose="020B0604020202020204" pitchFamily="34" charset="0"/>
                <a:cs typeface="Arial" panose="020B0604020202020204" pitchFamily="34" charset="0"/>
                <a:sym typeface="Helvetica Neue"/>
              </a:rPr>
              <a:t> and other agencies too. </a:t>
            </a:r>
          </a:p>
          <a:p>
            <a:pPr marL="0" indent="0">
              <a:spcAft>
                <a:spcPts val="0"/>
              </a:spcAft>
              <a:buFont typeface="+mj-lt"/>
              <a:buNone/>
            </a:pPr>
            <a:endParaRPr lang="en-GB" sz="2700" b="0" dirty="0">
              <a:latin typeface="Arial" panose="020B0604020202020204" pitchFamily="34" charset="0"/>
              <a:cs typeface="Arial" panose="020B0604020202020204" pitchFamily="34" charset="0"/>
              <a:sym typeface="Helvetica Neue"/>
            </a:endParaRPr>
          </a:p>
          <a:p>
            <a:pPr marL="0" indent="0">
              <a:spcAft>
                <a:spcPts val="0"/>
              </a:spcAft>
              <a:buFont typeface="+mj-lt"/>
              <a:buNone/>
            </a:pPr>
            <a:r>
              <a:rPr lang="en-GB" sz="2700" b="0" dirty="0">
                <a:latin typeface="Arial" panose="020B0604020202020204" pitchFamily="34" charset="0"/>
                <a:cs typeface="Arial" panose="020B0604020202020204" pitchFamily="34" charset="0"/>
                <a:sym typeface="Helvetica Neue"/>
              </a:rPr>
              <a:t>Our next steps in growing the SWOT are to: </a:t>
            </a:r>
          </a:p>
          <a:p>
            <a:pPr marL="993775" indent="-444500">
              <a:spcAft>
                <a:spcPts val="0"/>
              </a:spcAft>
            </a:pPr>
            <a:r>
              <a:rPr lang="en-GB" sz="2700" b="0" dirty="0">
                <a:latin typeface="Arial" panose="020B0604020202020204" pitchFamily="34" charset="0"/>
                <a:cs typeface="Arial" panose="020B0604020202020204" pitchFamily="34" charset="0"/>
                <a:sym typeface="Helvetica Neue"/>
              </a:rPr>
              <a:t>Diversify applications to </a:t>
            </a:r>
            <a:r>
              <a:rPr lang="en-GB" sz="2700" b="0" dirty="0">
                <a:solidFill>
                  <a:srgbClr val="61AFE2"/>
                </a:solidFill>
                <a:latin typeface="Arial" panose="020B0604020202020204" pitchFamily="34" charset="0"/>
                <a:cs typeface="Arial" panose="020B0604020202020204" pitchFamily="34" charset="0"/>
                <a:sym typeface="Helvetica Neue"/>
              </a:rPr>
              <a:t>surface water treatment</a:t>
            </a:r>
            <a:r>
              <a:rPr lang="en-GB" sz="2700" b="0" dirty="0">
                <a:latin typeface="Arial" panose="020B0604020202020204" pitchFamily="34" charset="0"/>
                <a:cs typeface="Arial" panose="020B0604020202020204" pitchFamily="34" charset="0"/>
                <a:sym typeface="Helvetica Neue"/>
              </a:rPr>
              <a:t>, </a:t>
            </a:r>
            <a:r>
              <a:rPr lang="en-GB" sz="2700" b="0" dirty="0">
                <a:solidFill>
                  <a:srgbClr val="61AFE2"/>
                </a:solidFill>
                <a:latin typeface="Arial" panose="020B0604020202020204" pitchFamily="34" charset="0"/>
                <a:cs typeface="Arial" panose="020B0604020202020204" pitchFamily="34" charset="0"/>
                <a:sym typeface="Helvetica Neue"/>
              </a:rPr>
              <a:t>water trucking</a:t>
            </a:r>
            <a:r>
              <a:rPr lang="en-GB" sz="2700" b="0" dirty="0">
                <a:latin typeface="Arial" panose="020B0604020202020204" pitchFamily="34" charset="0"/>
                <a:cs typeface="Arial" panose="020B0604020202020204" pitchFamily="34" charset="0"/>
                <a:sym typeface="Helvetica Neue"/>
              </a:rPr>
              <a:t>, </a:t>
            </a:r>
            <a:r>
              <a:rPr lang="en-GB" sz="2700" b="0" dirty="0">
                <a:solidFill>
                  <a:srgbClr val="61AFE2"/>
                </a:solidFill>
                <a:latin typeface="Arial" panose="020B0604020202020204" pitchFamily="34" charset="0"/>
                <a:cs typeface="Arial" panose="020B0604020202020204" pitchFamily="34" charset="0"/>
                <a:sym typeface="Helvetica Neue"/>
              </a:rPr>
              <a:t>medical facilities, and intermittent water systems </a:t>
            </a:r>
            <a:r>
              <a:rPr lang="en-GB" sz="2700" b="0" dirty="0">
                <a:latin typeface="Arial" panose="020B0604020202020204" pitchFamily="34" charset="0"/>
                <a:cs typeface="Arial" panose="020B0604020202020204" pitchFamily="34" charset="0"/>
                <a:sym typeface="Helvetica Neue"/>
              </a:rPr>
              <a:t>in non-emergency settings. </a:t>
            </a:r>
          </a:p>
          <a:p>
            <a:pPr marL="993775" indent="-444500">
              <a:spcAft>
                <a:spcPts val="0"/>
              </a:spcAft>
            </a:pPr>
            <a:r>
              <a:rPr lang="en-GB" sz="2700" b="0" dirty="0">
                <a:latin typeface="Arial" panose="020B0604020202020204" pitchFamily="34" charset="0"/>
                <a:cs typeface="Arial" panose="020B0604020202020204" pitchFamily="34" charset="0"/>
                <a:sym typeface="Helvetica Neue"/>
              </a:rPr>
              <a:t>And to develop rapid protocols for evaluating chlorine taste/odour rejection thresholds and disinfection by-products – both of which constitute important upper limits to chlorination practice. </a:t>
            </a:r>
          </a:p>
          <a:p>
            <a:pPr marL="993775" indent="-444500">
              <a:spcAft>
                <a:spcPts val="0"/>
              </a:spcAft>
            </a:pPr>
            <a:endParaRPr lang="en-GB" sz="2700" b="0" dirty="0">
              <a:latin typeface="Arial" panose="020B0604020202020204" pitchFamily="34" charset="0"/>
              <a:cs typeface="Arial" panose="020B0604020202020204" pitchFamily="34" charset="0"/>
              <a:sym typeface="Helvetica Neue"/>
            </a:endParaRPr>
          </a:p>
          <a:p>
            <a:pPr marL="993775" indent="-444500">
              <a:spcAft>
                <a:spcPts val="0"/>
              </a:spcAft>
            </a:pPr>
            <a:r>
              <a:rPr lang="en-GB" sz="2700" b="0" dirty="0">
                <a:latin typeface="Arial" panose="020B0604020202020204" pitchFamily="34" charset="0"/>
                <a:cs typeface="Arial" panose="020B0604020202020204" pitchFamily="34" charset="0"/>
                <a:sym typeface="Helvetica Neue"/>
              </a:rPr>
              <a:t>Put together, all of these tools will form part of the overall SWOT toolkit for advancing effective and acceptable safe water practice in humanitarian response. </a:t>
            </a:r>
          </a:p>
          <a:p>
            <a:pPr marL="993775" indent="-444500">
              <a:spcAft>
                <a:spcPts val="0"/>
              </a:spcAft>
            </a:pPr>
            <a:endParaRPr lang="en-GB" sz="2700" b="0" dirty="0">
              <a:latin typeface="Arial" panose="020B0604020202020204" pitchFamily="34" charset="0"/>
              <a:cs typeface="Arial" panose="020B0604020202020204" pitchFamily="34" charset="0"/>
              <a:sym typeface="Helvetica Neue"/>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20</a:t>
            </a:fld>
            <a:endParaRPr lang="en-GB"/>
          </a:p>
        </p:txBody>
      </p:sp>
    </p:spTree>
    <p:extLst>
      <p:ext uri="{BB962C8B-B14F-4D97-AF65-F5344CB8AC3E}">
        <p14:creationId xmlns:p14="http://schemas.microsoft.com/office/powerpoint/2010/main" val="1924951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a:buNone/>
            </a:pPr>
            <a:r>
              <a:rPr lang="en-US" dirty="0">
                <a:latin typeface="Arial" panose="020B0604020202020204" pitchFamily="34" charset="0"/>
                <a:cs typeface="Arial" panose="020B0604020202020204" pitchFamily="34" charset="0"/>
              </a:rPr>
              <a:t>Thank you. Please check it out at the link above. </a:t>
            </a:r>
          </a:p>
          <a:p>
            <a:pPr marL="0" lvl="0" indent="0">
              <a:buFont typeface="Arial"/>
              <a:buNone/>
            </a:pPr>
            <a:endParaRPr lang="en-US" dirty="0">
              <a:latin typeface="Arial" panose="020B0604020202020204" pitchFamily="34" charset="0"/>
              <a:cs typeface="Arial" panose="020B0604020202020204" pitchFamily="34" charset="0"/>
            </a:endParaRPr>
          </a:p>
          <a:p>
            <a:pPr marL="0" lvl="0" indent="0">
              <a:buFont typeface="Arial"/>
              <a:buNone/>
            </a:pPr>
            <a:r>
              <a:rPr lang="en-US" dirty="0">
                <a:latin typeface="Arial" panose="020B0604020202020204" pitchFamily="34" charset="0"/>
                <a:cs typeface="Arial" panose="020B0604020202020204" pitchFamily="34" charset="0"/>
              </a:rPr>
              <a:t>We would like to thank the </a:t>
            </a:r>
            <a:r>
              <a:rPr lang="en-US" dirty="0" err="1">
                <a:latin typeface="Arial" panose="020B0604020202020204" pitchFamily="34" charset="0"/>
                <a:cs typeface="Arial" panose="020B0604020202020204" pitchFamily="34" charset="0"/>
              </a:rPr>
              <a:t>Achmea</a:t>
            </a:r>
            <a:r>
              <a:rPr lang="en-US" dirty="0">
                <a:latin typeface="Arial" panose="020B0604020202020204" pitchFamily="34" charset="0"/>
                <a:cs typeface="Arial" panose="020B0604020202020204" pitchFamily="34" charset="0"/>
              </a:rPr>
              <a:t> Foundation for supporting this work. </a:t>
            </a:r>
          </a:p>
          <a:p>
            <a:pPr marL="0" lvl="0" indent="0">
              <a:buFont typeface="Arial"/>
              <a:buNone/>
            </a:pPr>
            <a:endParaRPr lang="en-US" dirty="0">
              <a:latin typeface="Arial" panose="020B0604020202020204" pitchFamily="34" charset="0"/>
              <a:cs typeface="Arial" panose="020B0604020202020204" pitchFamily="34" charset="0"/>
            </a:endParaRPr>
          </a:p>
          <a:p>
            <a:pPr marL="0" lvl="0" indent="0">
              <a:buFont typeface="Arial"/>
              <a:buNone/>
            </a:pPr>
            <a:r>
              <a:rPr lang="en-US" dirty="0">
                <a:latin typeface="Arial" panose="020B0604020202020204" pitchFamily="34" charset="0"/>
                <a:cs typeface="Arial" panose="020B0604020202020204" pitchFamily="34" charset="0"/>
              </a:rPr>
              <a:t>We have a great number of people to thank without whom this work would not be possible, including at MSF OCA and the field teams in Nigeria, Tanzania, and Bangladesh. </a:t>
            </a:r>
          </a:p>
          <a:p>
            <a:pPr marL="0" lvl="0" indent="0">
              <a:buFont typeface="Arial"/>
              <a:buNone/>
            </a:pPr>
            <a:endParaRPr lang="en-US" dirty="0">
              <a:latin typeface="Arial" panose="020B0604020202020204" pitchFamily="34" charset="0"/>
              <a:cs typeface="Arial" panose="020B0604020202020204" pitchFamily="34" charset="0"/>
            </a:endParaRPr>
          </a:p>
          <a:p>
            <a:pPr marL="0" lvl="0" indent="0">
              <a:buFont typeface="Arial"/>
              <a:buNone/>
            </a:pPr>
            <a:r>
              <a:rPr lang="en-US" dirty="0">
                <a:latin typeface="Arial" panose="020B0604020202020204" pitchFamily="34" charset="0"/>
                <a:cs typeface="Arial" panose="020B0604020202020204" pitchFamily="34" charset="0"/>
              </a:rPr>
              <a:t>Also, we want to give a </a:t>
            </a:r>
            <a:r>
              <a:rPr lang="en-US" dirty="0" err="1">
                <a:latin typeface="Arial" panose="020B0604020202020204" pitchFamily="34" charset="0"/>
                <a:cs typeface="Arial" panose="020B0604020202020204" pitchFamily="34" charset="0"/>
              </a:rPr>
              <a:t>shoutout</a:t>
            </a:r>
            <a:r>
              <a:rPr lang="en-US" dirty="0">
                <a:latin typeface="Arial" panose="020B0604020202020204" pitchFamily="34" charset="0"/>
                <a:cs typeface="Arial" panose="020B0604020202020204" pitchFamily="34" charset="0"/>
              </a:rPr>
              <a:t> to Rizwan Ali, our volunteer graphic designer, for designing our dope SWOT logo!</a:t>
            </a:r>
          </a:p>
          <a:p>
            <a:pPr marL="0" lvl="0" indent="0">
              <a:buFont typeface="Arial"/>
              <a:buNone/>
            </a:pPr>
            <a:endParaRPr lang="en-US" dirty="0">
              <a:latin typeface="Arial" panose="020B0604020202020204" pitchFamily="34" charset="0"/>
              <a:cs typeface="Arial" panose="020B0604020202020204" pitchFamily="34" charset="0"/>
            </a:endParaRPr>
          </a:p>
          <a:p>
            <a:pPr marL="0" lvl="0" indent="0">
              <a:buFont typeface="Arial"/>
              <a:buNone/>
            </a:pPr>
            <a:r>
              <a:rPr lang="en-US" dirty="0">
                <a:latin typeface="Arial" panose="020B0604020202020204" pitchFamily="34" charset="0"/>
                <a:cs typeface="Arial" panose="020B0604020202020204" pitchFamily="34" charset="0"/>
              </a:rPr>
              <a:t>Thank you!</a:t>
            </a:r>
          </a:p>
        </p:txBody>
      </p:sp>
      <p:sp>
        <p:nvSpPr>
          <p:cNvPr id="4" name="Slide Number Placeholder 3"/>
          <p:cNvSpPr>
            <a:spLocks noGrp="1"/>
          </p:cNvSpPr>
          <p:nvPr>
            <p:ph type="sldNum" sz="quarter" idx="10"/>
          </p:nvPr>
        </p:nvSpPr>
        <p:spPr/>
        <p:txBody>
          <a:bodyPr/>
          <a:lstStyle/>
          <a:p>
            <a:fld id="{C896F4FD-D990-401E-B5C2-E415F0A86969}" type="slidenum">
              <a:rPr lang="en-GB" smtClean="0"/>
              <a:t>21</a:t>
            </a:fld>
            <a:endParaRPr lang="en-GB"/>
          </a:p>
        </p:txBody>
      </p:sp>
    </p:spTree>
    <p:extLst>
      <p:ext uri="{BB962C8B-B14F-4D97-AF65-F5344CB8AC3E}">
        <p14:creationId xmlns:p14="http://schemas.microsoft.com/office/powerpoint/2010/main" val="2816137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22</a:t>
            </a:fld>
            <a:endParaRPr lang="en-GB"/>
          </a:p>
        </p:txBody>
      </p:sp>
    </p:spTree>
    <p:extLst>
      <p:ext uri="{BB962C8B-B14F-4D97-AF65-F5344CB8AC3E}">
        <p14:creationId xmlns:p14="http://schemas.microsoft.com/office/powerpoint/2010/main" val="2981689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CA" sz="1200" dirty="0"/>
              <a:t>Let me tell you where this story begins…</a:t>
            </a:r>
          </a:p>
          <a:p>
            <a:pPr marL="0" indent="0">
              <a:buFont typeface="Arial"/>
              <a:buNone/>
            </a:pPr>
            <a:endParaRPr lang="en-CA" sz="1200" dirty="0"/>
          </a:p>
          <a:p>
            <a:pPr marL="0" marR="0" lvl="0" indent="0" defTabSz="457200" eaLnBrk="1" fontAlgn="auto" latinLnBrk="0" hangingPunct="1">
              <a:lnSpc>
                <a:spcPct val="117999"/>
              </a:lnSpc>
              <a:spcBef>
                <a:spcPts val="0"/>
              </a:spcBef>
              <a:spcAft>
                <a:spcPts val="0"/>
              </a:spcAft>
              <a:buClrTx/>
              <a:buSzTx/>
              <a:buFont typeface="Arial"/>
              <a:buNone/>
              <a:tabLst/>
              <a:defRPr/>
            </a:pPr>
            <a:r>
              <a:rPr lang="en-US" sz="1200" baseline="0" dirty="0">
                <a:latin typeface="Arial" panose="020B0604020202020204" pitchFamily="34" charset="0"/>
                <a:ea typeface="+mj-ea"/>
                <a:cs typeface="Arial" panose="020B0604020202020204" pitchFamily="34" charset="0"/>
                <a:sym typeface="Helvetica Neue"/>
              </a:rPr>
              <a:t>In </a:t>
            </a:r>
            <a:r>
              <a:rPr lang="en-US" sz="1200" baseline="0" dirty="0" err="1">
                <a:latin typeface="Arial" panose="020B0604020202020204" pitchFamily="34" charset="0"/>
                <a:ea typeface="+mj-ea"/>
                <a:cs typeface="Arial" panose="020B0604020202020204" pitchFamily="34" charset="0"/>
                <a:sym typeface="Helvetica Neue"/>
              </a:rPr>
              <a:t>Maban</a:t>
            </a:r>
            <a:r>
              <a:rPr lang="en-US" sz="1200" baseline="0" dirty="0">
                <a:latin typeface="Arial" panose="020B0604020202020204" pitchFamily="34" charset="0"/>
                <a:ea typeface="+mj-ea"/>
                <a:cs typeface="Arial" panose="020B0604020202020204" pitchFamily="34" charset="0"/>
                <a:sym typeface="Helvetica Neue"/>
              </a:rPr>
              <a:t> County, South Sudan, in 2012-13, MSF responded to major refugee crisis. The </a:t>
            </a:r>
            <a:r>
              <a:rPr lang="en-US" sz="1200" baseline="0" dirty="0" err="1">
                <a:latin typeface="Arial" panose="020B0604020202020204" pitchFamily="34" charset="0"/>
                <a:ea typeface="+mj-ea"/>
                <a:cs typeface="Arial" panose="020B0604020202020204" pitchFamily="34" charset="0"/>
                <a:sym typeface="Helvetica Neue"/>
              </a:rPr>
              <a:t>Maban</a:t>
            </a:r>
            <a:r>
              <a:rPr lang="en-US" sz="1200" baseline="0" dirty="0">
                <a:latin typeface="Arial" panose="020B0604020202020204" pitchFamily="34" charset="0"/>
                <a:ea typeface="+mj-ea"/>
                <a:cs typeface="Arial" panose="020B0604020202020204" pitchFamily="34" charset="0"/>
                <a:sym typeface="Helvetica Neue"/>
              </a:rPr>
              <a:t> County refugee camps were overwhelmed, under-serviced, and faced multiple outbreaks of waterborne illness. </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US" sz="1200" baseline="0" dirty="0">
              <a:latin typeface="Arial" panose="020B0604020202020204" pitchFamily="34" charset="0"/>
              <a:ea typeface="+mj-ea"/>
              <a:cs typeface="Arial" panose="020B0604020202020204" pitchFamily="34" charset="0"/>
              <a:sym typeface="Helvetica Neue"/>
            </a:endParaRPr>
          </a:p>
          <a:p>
            <a:pPr marL="0" marR="0" lvl="0" indent="0" defTabSz="457200" eaLnBrk="1" fontAlgn="auto" latinLnBrk="0" hangingPunct="1">
              <a:lnSpc>
                <a:spcPct val="117999"/>
              </a:lnSpc>
              <a:spcBef>
                <a:spcPts val="0"/>
              </a:spcBef>
              <a:spcAft>
                <a:spcPts val="0"/>
              </a:spcAft>
              <a:buClrTx/>
              <a:buSzTx/>
              <a:buFont typeface="Arial"/>
              <a:buNone/>
              <a:tabLst/>
              <a:defRPr/>
            </a:pPr>
            <a:r>
              <a:rPr lang="en-US" sz="1200" baseline="0" dirty="0">
                <a:latin typeface="Arial" panose="020B0604020202020204" pitchFamily="34" charset="0"/>
                <a:ea typeface="+mj-ea"/>
                <a:cs typeface="Arial" panose="020B0604020202020204" pitchFamily="34" charset="0"/>
                <a:sym typeface="Helvetica Neue"/>
              </a:rPr>
              <a:t>This is an image of a Hepatitis E isolation ward in the </a:t>
            </a:r>
            <a:r>
              <a:rPr lang="en-US" sz="1200" baseline="0" dirty="0" err="1">
                <a:latin typeface="Arial" panose="020B0604020202020204" pitchFamily="34" charset="0"/>
                <a:ea typeface="+mj-ea"/>
                <a:cs typeface="Arial" panose="020B0604020202020204" pitchFamily="34" charset="0"/>
                <a:sym typeface="Helvetica Neue"/>
              </a:rPr>
              <a:t>Batil</a:t>
            </a:r>
            <a:r>
              <a:rPr lang="en-US" sz="1200" baseline="0" dirty="0">
                <a:latin typeface="Arial" panose="020B0604020202020204" pitchFamily="34" charset="0"/>
                <a:ea typeface="+mj-ea"/>
                <a:cs typeface="Arial" panose="020B0604020202020204" pitchFamily="34" charset="0"/>
                <a:sym typeface="Helvetica Neue"/>
              </a:rPr>
              <a:t> camp. Hepatitis E is a vicious waterborne illness for which there is no cure. All we can do medically is offer supportive care.</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US" sz="1200" baseline="0" dirty="0">
              <a:latin typeface="Arial" panose="020B0604020202020204" pitchFamily="34" charset="0"/>
              <a:ea typeface="+mj-ea"/>
              <a:cs typeface="Arial" panose="020B0604020202020204" pitchFamily="34" charset="0"/>
              <a:sym typeface="Helvetica Neue"/>
            </a:endParaRPr>
          </a:p>
          <a:p>
            <a:pPr marL="0" marR="0" lvl="0" indent="0" defTabSz="457200" eaLnBrk="1" fontAlgn="auto" latinLnBrk="0" hangingPunct="1">
              <a:lnSpc>
                <a:spcPct val="117999"/>
              </a:lnSpc>
              <a:spcBef>
                <a:spcPts val="0"/>
              </a:spcBef>
              <a:spcAft>
                <a:spcPts val="0"/>
              </a:spcAft>
              <a:buClrTx/>
              <a:buSzTx/>
              <a:buFont typeface="Arial"/>
              <a:buNone/>
              <a:tabLst/>
              <a:defRPr/>
            </a:pPr>
            <a:r>
              <a:rPr lang="en-US" sz="1200" baseline="0" dirty="0">
                <a:latin typeface="Arial" panose="020B0604020202020204" pitchFamily="34" charset="0"/>
                <a:ea typeface="+mj-ea"/>
                <a:cs typeface="Arial" panose="020B0604020202020204" pitchFamily="34" charset="0"/>
                <a:sym typeface="Helvetica Neue"/>
              </a:rPr>
              <a:t>In the general population in these camps, the crude fatality rate associated with Hep E was around 2%.</a:t>
            </a:r>
          </a:p>
          <a:p>
            <a:pPr marL="0" marR="0" lvl="0" indent="0" defTabSz="457200" eaLnBrk="1" fontAlgn="auto" latinLnBrk="0" hangingPunct="1">
              <a:lnSpc>
                <a:spcPct val="117999"/>
              </a:lnSpc>
              <a:spcBef>
                <a:spcPts val="0"/>
              </a:spcBef>
              <a:spcAft>
                <a:spcPts val="0"/>
              </a:spcAft>
              <a:buClrTx/>
              <a:buSzTx/>
              <a:buFont typeface="Arial"/>
              <a:buNone/>
              <a:tabLst/>
              <a:defRPr/>
            </a:pPr>
            <a:r>
              <a:rPr lang="en-US" sz="1200" baseline="0" dirty="0">
                <a:latin typeface="Arial" panose="020B0604020202020204" pitchFamily="34" charset="0"/>
                <a:ea typeface="+mj-ea"/>
                <a:cs typeface="Arial" panose="020B0604020202020204" pitchFamily="34" charset="0"/>
                <a:sym typeface="Helvetica Neue"/>
              </a:rPr>
              <a:t>But for pregnant women in their 2</a:t>
            </a:r>
            <a:r>
              <a:rPr lang="en-US" sz="1200" baseline="30000" dirty="0">
                <a:latin typeface="Arial" panose="020B0604020202020204" pitchFamily="34" charset="0"/>
                <a:ea typeface="+mj-ea"/>
                <a:cs typeface="Arial" panose="020B0604020202020204" pitchFamily="34" charset="0"/>
                <a:sym typeface="Helvetica Neue"/>
              </a:rPr>
              <a:t>nd</a:t>
            </a:r>
            <a:r>
              <a:rPr lang="en-US" sz="1200" baseline="0" dirty="0">
                <a:latin typeface="Arial" panose="020B0604020202020204" pitchFamily="34" charset="0"/>
                <a:ea typeface="+mj-ea"/>
                <a:cs typeface="Arial" panose="020B0604020202020204" pitchFamily="34" charset="0"/>
                <a:sym typeface="Helvetica Neue"/>
              </a:rPr>
              <a:t> or 3</a:t>
            </a:r>
            <a:r>
              <a:rPr lang="en-US" sz="1200" baseline="30000" dirty="0">
                <a:latin typeface="Arial" panose="020B0604020202020204" pitchFamily="34" charset="0"/>
                <a:ea typeface="+mj-ea"/>
                <a:cs typeface="Arial" panose="020B0604020202020204" pitchFamily="34" charset="0"/>
                <a:sym typeface="Helvetica Neue"/>
              </a:rPr>
              <a:t>rd</a:t>
            </a:r>
            <a:r>
              <a:rPr lang="en-US" sz="1200" baseline="0" dirty="0">
                <a:latin typeface="Arial" panose="020B0604020202020204" pitchFamily="34" charset="0"/>
                <a:ea typeface="+mj-ea"/>
                <a:cs typeface="Arial" panose="020B0604020202020204" pitchFamily="34" charset="0"/>
                <a:sym typeface="Helvetica Neue"/>
              </a:rPr>
              <a:t> trimester, it jumped to 20%. </a:t>
            </a:r>
          </a:p>
          <a:p>
            <a:pPr marL="0" marR="0" lvl="0" indent="0" defTabSz="457200" eaLnBrk="1" fontAlgn="auto" latinLnBrk="0" hangingPunct="1">
              <a:lnSpc>
                <a:spcPct val="117999"/>
              </a:lnSpc>
              <a:spcBef>
                <a:spcPts val="0"/>
              </a:spcBef>
              <a:spcAft>
                <a:spcPts val="0"/>
              </a:spcAft>
              <a:buClrTx/>
              <a:buSzTx/>
              <a:buFont typeface="Arial"/>
              <a:buNone/>
              <a:tabLst/>
              <a:defRPr/>
            </a:pPr>
            <a:r>
              <a:rPr lang="en-US" sz="1200" baseline="0" dirty="0">
                <a:latin typeface="Arial" panose="020B0604020202020204" pitchFamily="34" charset="0"/>
                <a:ea typeface="+mj-ea"/>
                <a:cs typeface="Arial" panose="020B0604020202020204" pitchFamily="34" charset="0"/>
                <a:sym typeface="Helvetica Neue"/>
              </a:rPr>
              <a:t>And when we had one case come in, it often meant two deaths as the child would either die in utero or be delivered so prematurely they had very little chance of survival. </a:t>
            </a:r>
          </a:p>
          <a:p>
            <a:pPr marL="0" marR="0" lvl="0" indent="0" defTabSz="457200" eaLnBrk="1" fontAlgn="auto" latinLnBrk="0" hangingPunct="1">
              <a:lnSpc>
                <a:spcPct val="117999"/>
              </a:lnSpc>
              <a:spcBef>
                <a:spcPts val="0"/>
              </a:spcBef>
              <a:spcAft>
                <a:spcPts val="0"/>
              </a:spcAft>
              <a:buClrTx/>
              <a:buSzTx/>
              <a:buFont typeface="Arial"/>
              <a:buNone/>
              <a:tabLst/>
              <a:defRPr/>
            </a:pPr>
            <a:r>
              <a:rPr lang="en-US" sz="1200" baseline="0" dirty="0">
                <a:latin typeface="Arial" panose="020B0604020202020204" pitchFamily="34" charset="0"/>
                <a:ea typeface="+mj-ea"/>
                <a:cs typeface="Arial" panose="020B0604020202020204" pitchFamily="34" charset="0"/>
                <a:sym typeface="Helvetica Neue"/>
              </a:rPr>
              <a:t>This was incredibly difficult for all of the MSF team to witness.</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US" sz="1200" baseline="0" dirty="0">
              <a:latin typeface="Arial" panose="020B0604020202020204" pitchFamily="34" charset="0"/>
              <a:ea typeface="+mj-ea"/>
              <a:cs typeface="Arial" panose="020B0604020202020204" pitchFamily="34" charset="0"/>
              <a:sym typeface="Helvetica Neue"/>
            </a:endParaRPr>
          </a:p>
          <a:p>
            <a:pPr marL="0" marR="0" lvl="0" indent="0" defTabSz="457200" eaLnBrk="1" fontAlgn="auto" latinLnBrk="0" hangingPunct="1">
              <a:lnSpc>
                <a:spcPct val="117999"/>
              </a:lnSpc>
              <a:spcBef>
                <a:spcPts val="0"/>
              </a:spcBef>
              <a:spcAft>
                <a:spcPts val="0"/>
              </a:spcAft>
              <a:buClrTx/>
              <a:buSzTx/>
              <a:buFont typeface="Arial"/>
              <a:buNone/>
              <a:tabLst/>
              <a:defRPr/>
            </a:pPr>
            <a:r>
              <a:rPr lang="en-US" sz="1200" baseline="0" dirty="0">
                <a:latin typeface="Arial" panose="020B0604020202020204" pitchFamily="34" charset="0"/>
                <a:ea typeface="+mj-ea"/>
                <a:cs typeface="Arial" panose="020B0604020202020204" pitchFamily="34" charset="0"/>
                <a:sym typeface="Helvetica Neue"/>
              </a:rPr>
              <a:t>It firmed our resolve to beat back the outbreak by stopping its transmission through the environment. To do this, we had to improve water, sanitation, and hygiene (WASH) services in the camps. </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CA" sz="1200" baseline="0" dirty="0"/>
          </a:p>
          <a:p>
            <a:pPr marL="0" marR="0" lvl="0" indent="0" defTabSz="457200" eaLnBrk="1" fontAlgn="auto" latinLnBrk="0" hangingPunct="1">
              <a:lnSpc>
                <a:spcPct val="117999"/>
              </a:lnSpc>
              <a:spcBef>
                <a:spcPts val="0"/>
              </a:spcBef>
              <a:spcAft>
                <a:spcPts val="0"/>
              </a:spcAft>
              <a:buClrTx/>
              <a:buSzTx/>
              <a:buFont typeface="Arial"/>
              <a:buNone/>
              <a:tabLst/>
              <a:defRPr/>
            </a:pPr>
            <a:r>
              <a:rPr lang="en-CA" sz="1200" baseline="0" dirty="0"/>
              <a:t>With UNHCR, Oxfam, and other agencies, we worked to improve WASH services in the camps and eventually beat back the outbreak. </a:t>
            </a:r>
          </a:p>
        </p:txBody>
      </p:sp>
      <p:sp>
        <p:nvSpPr>
          <p:cNvPr id="4" name="Slide Number Placeholder 3"/>
          <p:cNvSpPr>
            <a:spLocks noGrp="1"/>
          </p:cNvSpPr>
          <p:nvPr>
            <p:ph type="sldNum" sz="quarter" idx="10"/>
          </p:nvPr>
        </p:nvSpPr>
        <p:spPr/>
        <p:txBody>
          <a:bodyPr/>
          <a:lstStyle/>
          <a:p>
            <a:fld id="{376CFE04-0456-4859-864C-E2A51F41C35D}" type="slidenum">
              <a:rPr lang="en-CA" smtClean="0"/>
              <a:pPr/>
              <a:t>3</a:t>
            </a:fld>
            <a:endParaRPr lang="en-CA"/>
          </a:p>
        </p:txBody>
      </p:sp>
    </p:spTree>
    <p:extLst>
      <p:ext uri="{BB962C8B-B14F-4D97-AF65-F5344CB8AC3E}">
        <p14:creationId xmlns:p14="http://schemas.microsoft.com/office/powerpoint/2010/main" val="1976775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3"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GB" sz="2200" dirty="0">
                <a:effectLst/>
                <a:latin typeface="Arial" panose="020B0604020202020204" pitchFamily="34" charset="0"/>
                <a:ea typeface="+mj-ea"/>
                <a:cs typeface="Arial" panose="020B0604020202020204" pitchFamily="34" charset="0"/>
                <a:sym typeface="Helvetica Neue"/>
              </a:rPr>
              <a:t>One of the big things we worked on was improving water treatment and water safety in the camps. </a:t>
            </a:r>
          </a:p>
          <a:p>
            <a:pPr marL="0" marR="0" lvl="3"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endParaRPr lang="en-GB" sz="2200" dirty="0">
              <a:effectLst/>
              <a:latin typeface="Arial" panose="020B0604020202020204" pitchFamily="34" charset="0"/>
              <a:ea typeface="+mj-ea"/>
              <a:cs typeface="Arial" panose="020B0604020202020204" pitchFamily="34" charset="0"/>
              <a:sym typeface="Helvetica Neue"/>
            </a:endParaRPr>
          </a:p>
          <a:p>
            <a:pPr marL="0" marR="0" lvl="3"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GB" sz="2200" dirty="0">
                <a:effectLst/>
                <a:latin typeface="Arial" panose="020B0604020202020204" pitchFamily="34" charset="0"/>
                <a:ea typeface="+mj-ea"/>
                <a:cs typeface="Arial" panose="020B0604020202020204" pitchFamily="34" charset="0"/>
                <a:sym typeface="Helvetica Neue"/>
              </a:rPr>
              <a:t>To do this, we were guided by core humanitarian standards on how to chlorinate water to make sure it’s disinfected and then has some residual protection to keep it safe.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latin typeface="Arial" panose="020B0604020202020204" pitchFamily="34" charset="0"/>
                <a:cs typeface="Arial" panose="020B0604020202020204" pitchFamily="34" charset="0"/>
              </a:rPr>
              <a:t>The MSF, Sphere, and other guidelines all say the same thing: that </a:t>
            </a:r>
            <a:r>
              <a:rPr lang="en-US" sz="1200" dirty="0">
                <a:latin typeface="Arial" panose="020B0604020202020204" pitchFamily="34" charset="0"/>
                <a:cs typeface="Arial" panose="020B0604020202020204" pitchFamily="34" charset="0"/>
              </a:rPr>
              <a:t>free residual chlorine (or FRC for short) at water distribution points should be between:</a:t>
            </a:r>
          </a:p>
          <a:p>
            <a:pPr marL="0" marR="0" lvl="8"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Arial" panose="020B0604020202020204" pitchFamily="34" charset="0"/>
                <a:cs typeface="Arial" panose="020B0604020202020204" pitchFamily="34" charset="0"/>
              </a:rPr>
              <a:t>	0.2 - 0.5 mg/L, under normal conditions; </a:t>
            </a:r>
          </a:p>
          <a:p>
            <a:pPr marL="0" marR="0" lvl="8"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Arial" panose="020B0604020202020204" pitchFamily="34" charset="0"/>
                <a:cs typeface="Arial" panose="020B0604020202020204" pitchFamily="34" charset="0"/>
              </a:rPr>
              <a:t>	or increased to 0.5 - 1.0 mg/L, during outbreaks</a:t>
            </a:r>
            <a:r>
              <a:rPr lang="en-US" sz="1200" baseline="0" dirty="0">
                <a:latin typeface="Arial" panose="020B0604020202020204" pitchFamily="34" charset="0"/>
                <a:cs typeface="Arial" panose="020B0604020202020204" pitchFamily="34" charset="0"/>
              </a:rPr>
              <a:t> or when pH or turbidity are elevated.</a:t>
            </a:r>
          </a:p>
          <a:p>
            <a:pPr marL="1371600" lvl="3" indent="0">
              <a:buFont typeface="Arial" panose="020B0604020202020204" pitchFamily="34" charset="0"/>
              <a:buNone/>
            </a:pPr>
            <a:endParaRPr lang="en-US" sz="1200" baseline="0" dirty="0">
              <a:latin typeface="Arial" panose="020B0604020202020204" pitchFamily="34" charset="0"/>
              <a:cs typeface="Arial" panose="020B0604020202020204" pitchFamily="34" charset="0"/>
            </a:endParaRPr>
          </a:p>
          <a:p>
            <a:pPr marL="0" lvl="0" indent="0">
              <a:buFont typeface="Arial" panose="020B0604020202020204" pitchFamily="34" charset="0"/>
              <a:buNone/>
            </a:pPr>
            <a:r>
              <a:rPr lang="en-CA" sz="1200" kern="1200" dirty="0">
                <a:solidFill>
                  <a:schemeClr val="tx1"/>
                </a:solidFill>
                <a:effectLst/>
                <a:latin typeface="Arial" panose="020B0604020202020204" pitchFamily="34" charset="0"/>
                <a:ea typeface="+mn-ea"/>
                <a:cs typeface="Arial" panose="020B0604020202020204" pitchFamily="34" charset="0"/>
              </a:rPr>
              <a:t>But even when we achieved these targets at water distribution points, when we went to people’s tents, and tested the water they were actually drinking we often found that it had no chlorine protection. </a:t>
            </a:r>
          </a:p>
          <a:p>
            <a:pPr marL="0" lvl="0" indent="0">
              <a:buFont typeface="Arial" panose="020B0604020202020204" pitchFamily="34" charset="0"/>
              <a:buNone/>
            </a:pPr>
            <a:endParaRPr lang="en-CA"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 typeface="Arial" panose="020B0604020202020204" pitchFamily="34" charset="0"/>
              <a:buNone/>
            </a:pPr>
            <a:r>
              <a:rPr lang="en-CA" sz="1200" kern="1200" dirty="0">
                <a:solidFill>
                  <a:schemeClr val="tx1"/>
                </a:solidFill>
                <a:effectLst/>
                <a:latin typeface="Arial" panose="020B0604020202020204" pitchFamily="34" charset="0"/>
                <a:ea typeface="+mn-ea"/>
                <a:cs typeface="Arial" panose="020B0604020202020204" pitchFamily="34" charset="0"/>
              </a:rPr>
              <a:t>In fact, there was also evidence that water in people’s tents was being </a:t>
            </a:r>
            <a:r>
              <a:rPr lang="en-CA" sz="1200" kern="1200" dirty="0" err="1">
                <a:solidFill>
                  <a:schemeClr val="tx1"/>
                </a:solidFill>
                <a:effectLst/>
                <a:latin typeface="Arial" panose="020B0604020202020204" pitchFamily="34" charset="0"/>
                <a:ea typeface="+mn-ea"/>
                <a:cs typeface="Arial" panose="020B0604020202020204" pitchFamily="34" charset="0"/>
              </a:rPr>
              <a:t>fecally</a:t>
            </a:r>
            <a:r>
              <a:rPr lang="en-CA" sz="1200" kern="1200" dirty="0">
                <a:solidFill>
                  <a:schemeClr val="tx1"/>
                </a:solidFill>
                <a:effectLst/>
                <a:latin typeface="Arial" panose="020B0604020202020204" pitchFamily="34" charset="0"/>
                <a:ea typeface="+mn-ea"/>
                <a:cs typeface="Arial" panose="020B0604020202020204" pitchFamily="34" charset="0"/>
              </a:rPr>
              <a:t> contaminated, all in the midst of major waterborne outbreaks!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4</a:t>
            </a:fld>
            <a:endParaRPr lang="en-GB"/>
          </a:p>
        </p:txBody>
      </p:sp>
    </p:spTree>
    <p:extLst>
      <p:ext uri="{BB962C8B-B14F-4D97-AF65-F5344CB8AC3E}">
        <p14:creationId xmlns:p14="http://schemas.microsoft.com/office/powerpoint/2010/main" val="3759429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3"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CA" sz="2200" dirty="0">
                <a:effectLst/>
                <a:latin typeface="Arial" panose="020B0604020202020204" pitchFamily="34" charset="0"/>
                <a:ea typeface="+mj-ea"/>
                <a:cs typeface="Arial" panose="020B0604020202020204" pitchFamily="34" charset="0"/>
                <a:sym typeface="Helvetica Neue"/>
              </a:rPr>
              <a:t>We started to do some digging on these guidelines, and discovered that the FRC standards are not actually based on any field evidence from humanitarian settings! </a:t>
            </a:r>
          </a:p>
          <a:p>
            <a:pPr marL="0" marR="0" lvl="3"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endParaRPr lang="en-CA" sz="2200" dirty="0">
              <a:effectLst/>
              <a:latin typeface="Arial" panose="020B0604020202020204" pitchFamily="34" charset="0"/>
              <a:ea typeface="+mj-ea"/>
              <a:cs typeface="Arial" panose="020B0604020202020204" pitchFamily="34" charset="0"/>
              <a:sym typeface="Helvetica Neue"/>
            </a:endParaRPr>
          </a:p>
          <a:p>
            <a:pPr marL="0" marR="0" lvl="3"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CA" sz="2400" b="0" baseline="0" dirty="0">
                <a:latin typeface="Arial" panose="020B0604020202020204" pitchFamily="34" charset="0"/>
                <a:ea typeface="+mj-ea"/>
                <a:cs typeface="Arial" panose="020B0604020202020204" pitchFamily="34" charset="0"/>
                <a:sym typeface="Helvetica Neue"/>
              </a:rPr>
              <a:t>Instead, they come from conventions meant for municipal piped water systems in cities! </a:t>
            </a:r>
          </a:p>
          <a:p>
            <a:pPr marL="0" marR="0" lvl="3"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endParaRPr lang="en-CA" sz="2400" b="0" baseline="0" dirty="0">
              <a:latin typeface="Arial" panose="020B0604020202020204" pitchFamily="34" charset="0"/>
              <a:ea typeface="+mj-ea"/>
              <a:cs typeface="Arial" panose="020B0604020202020204" pitchFamily="34" charset="0"/>
              <a:sym typeface="Helvetica Neue"/>
            </a:endParaRPr>
          </a:p>
          <a:p>
            <a:pPr marL="0" marR="0" lvl="3"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CA" sz="2400" b="0" baseline="0" dirty="0">
                <a:latin typeface="Arial" panose="020B0604020202020204" pitchFamily="34" charset="0"/>
                <a:ea typeface="+mj-ea"/>
                <a:cs typeface="Arial" panose="020B0604020202020204" pitchFamily="34" charset="0"/>
                <a:sym typeface="Helvetica Neue"/>
              </a:rPr>
              <a:t>So no wonder they didn’t work in refugee camps.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5</a:t>
            </a:fld>
            <a:endParaRPr lang="en-GB"/>
          </a:p>
        </p:txBody>
      </p:sp>
    </p:spTree>
    <p:extLst>
      <p:ext uri="{BB962C8B-B14F-4D97-AF65-F5344CB8AC3E}">
        <p14:creationId xmlns:p14="http://schemas.microsoft.com/office/powerpoint/2010/main" val="1387347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3"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US" dirty="0">
                <a:latin typeface="Arial" panose="020B0604020202020204" pitchFamily="34" charset="0"/>
                <a:cs typeface="Arial" panose="020B0604020202020204" pitchFamily="34" charset="0"/>
              </a:rPr>
              <a:t>We shared our concerns about the humanitarian FRC guidelines in an article in the Bulletin of the World Health Organization… </a:t>
            </a:r>
          </a:p>
          <a:p>
            <a:pPr marL="0" marR="0" lvl="3"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endParaRPr lang="en-US" dirty="0">
              <a:latin typeface="Arial" panose="020B0604020202020204" pitchFamily="34" charset="0"/>
              <a:cs typeface="Arial" panose="020B0604020202020204" pitchFamily="34" charset="0"/>
            </a:endParaRPr>
          </a:p>
          <a:p>
            <a:pPr marL="0" marR="0" lvl="3"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US" dirty="0">
                <a:latin typeface="Arial" panose="020B0604020202020204" pitchFamily="34" charset="0"/>
                <a:cs typeface="Arial" panose="020B0604020202020204" pitchFamily="34" charset="0"/>
              </a:rPr>
              <a:t>And as we looked into it more, we found many </a:t>
            </a:r>
            <a:r>
              <a:rPr lang="en-CA" sz="2400" b="0" baseline="0" dirty="0">
                <a:latin typeface="Arial" panose="020B0604020202020204" pitchFamily="34" charset="0"/>
                <a:ea typeface="+mj-ea"/>
                <a:cs typeface="Arial" panose="020B0604020202020204" pitchFamily="34" charset="0"/>
                <a:sym typeface="Helvetica Neue"/>
              </a:rPr>
              <a:t>reports of water being recontaminated and leading to the spread of waterborne illnesses among displaced populations.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6</a:t>
            </a:fld>
            <a:endParaRPr lang="en-GB"/>
          </a:p>
        </p:txBody>
      </p:sp>
    </p:spTree>
    <p:extLst>
      <p:ext uri="{BB962C8B-B14F-4D97-AF65-F5344CB8AC3E}">
        <p14:creationId xmlns:p14="http://schemas.microsoft.com/office/powerpoint/2010/main" val="2319927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In response to this, we launched work to develop the first evidence-based </a:t>
            </a:r>
            <a:r>
              <a:rPr lang="en-CA" sz="1200" b="0" baseline="0" dirty="0">
                <a:latin typeface="Arial" panose="020B0604020202020204" pitchFamily="34" charset="0"/>
                <a:ea typeface="+mj-ea"/>
                <a:cs typeface="Arial" panose="020B0604020202020204" pitchFamily="34" charset="0"/>
                <a:sym typeface="Helvetica Neue"/>
              </a:rPr>
              <a:t>guidance for water chlorination in emergencies.</a:t>
            </a:r>
          </a:p>
          <a:p>
            <a:pPr marL="0" lvl="0" indent="0">
              <a:buFont typeface="Arial"/>
              <a:buNone/>
            </a:pPr>
            <a:endParaRPr lang="en-CA" sz="1200" b="0" baseline="0" dirty="0">
              <a:latin typeface="Arial" panose="020B0604020202020204" pitchFamily="34" charset="0"/>
              <a:ea typeface="+mj-ea"/>
              <a:cs typeface="Arial" panose="020B0604020202020204" pitchFamily="34" charset="0"/>
              <a:sym typeface="Helvetica Neue"/>
            </a:endParaRPr>
          </a:p>
          <a:p>
            <a:pPr marL="0" lvl="0" indent="0">
              <a:buFont typeface="Arial"/>
              <a:buNone/>
            </a:pPr>
            <a:r>
              <a:rPr lang="en-CA" sz="1200" b="0" baseline="0" dirty="0">
                <a:latin typeface="Arial" panose="020B0604020202020204" pitchFamily="34" charset="0"/>
                <a:ea typeface="+mj-ea"/>
                <a:cs typeface="Arial" panose="020B0604020202020204" pitchFamily="34" charset="0"/>
                <a:sym typeface="Helvetica Neue"/>
              </a:rPr>
              <a:t>We carried out a large multi-site study in refugee camps in South Sudan, Jordan, Rwanda, and Tanzania.</a:t>
            </a:r>
          </a:p>
          <a:p>
            <a:pPr marL="0" lvl="0" indent="0">
              <a:buFont typeface="Arial"/>
              <a:buNone/>
            </a:pPr>
            <a:endParaRPr lang="en-CA" sz="1200" b="0" baseline="0" dirty="0">
              <a:latin typeface="Arial" panose="020B0604020202020204" pitchFamily="34" charset="0"/>
              <a:ea typeface="+mj-ea"/>
              <a:cs typeface="Arial" panose="020B0604020202020204" pitchFamily="34" charset="0"/>
              <a:sym typeface="Helvetica Neue"/>
            </a:endParaRPr>
          </a:p>
          <a:p>
            <a:pPr marL="0" lvl="0" indent="0">
              <a:buFont typeface="Arial"/>
              <a:buNone/>
            </a:pPr>
            <a:r>
              <a:rPr lang="en-CA" sz="1200" b="0" baseline="0" dirty="0">
                <a:latin typeface="Arial" panose="020B0604020202020204" pitchFamily="34" charset="0"/>
                <a:ea typeface="+mj-ea"/>
                <a:cs typeface="Arial" panose="020B0604020202020204" pitchFamily="34" charset="0"/>
                <a:sym typeface="Helvetica Neue"/>
              </a:rPr>
              <a:t>We generated a new set of evidence-based FRC targets suitable for different temperature and environmental conditions. </a:t>
            </a:r>
          </a:p>
          <a:p>
            <a:pPr marL="0" lvl="0" indent="0">
              <a:buFont typeface="Arial"/>
              <a:buNone/>
            </a:pPr>
            <a:endParaRPr lang="en-CA" sz="1200" b="0" baseline="0" dirty="0">
              <a:latin typeface="Arial" panose="020B0604020202020204" pitchFamily="34" charset="0"/>
              <a:ea typeface="+mj-ea"/>
              <a:cs typeface="Arial" panose="020B0604020202020204" pitchFamily="34" charset="0"/>
              <a:sym typeface="Helvetica Neue"/>
            </a:endParaRPr>
          </a:p>
          <a:p>
            <a:pPr marL="0" lvl="0" indent="0">
              <a:buFont typeface="Arial"/>
              <a:buNone/>
            </a:pPr>
            <a:r>
              <a:rPr lang="en-CA" sz="1200" b="0" baseline="0" dirty="0">
                <a:latin typeface="Arial" panose="020B0604020202020204" pitchFamily="34" charset="0"/>
                <a:ea typeface="+mj-ea"/>
                <a:cs typeface="Arial" panose="020B0604020202020204" pitchFamily="34" charset="0"/>
                <a:sym typeface="Helvetica Neue"/>
              </a:rPr>
              <a:t>This is work that we previously presented at Sci Days. You can check out this guidance document by scanning this QR code with your phone.</a:t>
            </a:r>
          </a:p>
          <a:p>
            <a:pPr marL="0" lvl="0" indent="0">
              <a:buFont typeface="Arial"/>
              <a:buNone/>
            </a:pPr>
            <a:endParaRPr lang="en-CA" sz="1200" b="0" baseline="0" dirty="0">
              <a:latin typeface="Arial" panose="020B0604020202020204" pitchFamily="34" charset="0"/>
              <a:ea typeface="+mj-ea"/>
              <a:cs typeface="Arial" panose="020B0604020202020204" pitchFamily="34" charset="0"/>
              <a:sym typeface="Helvetica Neue"/>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7</a:t>
            </a:fld>
            <a:endParaRPr lang="en-GB"/>
          </a:p>
        </p:txBody>
      </p:sp>
    </p:spTree>
    <p:extLst>
      <p:ext uri="{BB962C8B-B14F-4D97-AF65-F5344CB8AC3E}">
        <p14:creationId xmlns:p14="http://schemas.microsoft.com/office/powerpoint/2010/main" val="3014059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a:buNone/>
            </a:pPr>
            <a:r>
              <a:rPr lang="en-CA" sz="1200" b="0" baseline="0" dirty="0">
                <a:latin typeface="Arial" panose="020B0604020202020204" pitchFamily="34" charset="0"/>
                <a:ea typeface="+mj-ea"/>
                <a:cs typeface="Arial" panose="020B0604020202020204" pitchFamily="34" charset="0"/>
                <a:sym typeface="Helvetica Neue"/>
              </a:rPr>
              <a:t>But there was a lingering problem of external validity.</a:t>
            </a:r>
          </a:p>
          <a:p>
            <a:pPr marL="0" lvl="0" indent="0">
              <a:buFont typeface="Arial"/>
              <a:buNone/>
            </a:pPr>
            <a:endParaRPr lang="en-CA" sz="1200" b="0" baseline="0" dirty="0">
              <a:latin typeface="Arial" panose="020B0604020202020204" pitchFamily="34" charset="0"/>
              <a:ea typeface="+mj-ea"/>
              <a:cs typeface="Arial" panose="020B0604020202020204" pitchFamily="34" charset="0"/>
              <a:sym typeface="Helvetica Neue"/>
            </a:endParaRPr>
          </a:p>
          <a:p>
            <a:pPr marL="0" lvl="0" indent="0">
              <a:buFont typeface="Arial"/>
              <a:buNone/>
            </a:pPr>
            <a:r>
              <a:rPr lang="en-CA" sz="1200" b="0" baseline="0" dirty="0">
                <a:latin typeface="Arial" panose="020B0604020202020204" pitchFamily="34" charset="0"/>
                <a:ea typeface="+mj-ea"/>
                <a:cs typeface="Arial" panose="020B0604020202020204" pitchFamily="34" charset="0"/>
                <a:sym typeface="Helvetica Neue"/>
              </a:rPr>
              <a:t>If the new guidance was based on evidence from 4 specific sites, how did we know for sure it would work elsewhere? In Bangladesh? In Nigeria? In Yemen?</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8</a:t>
            </a:fld>
            <a:endParaRPr lang="en-GB"/>
          </a:p>
        </p:txBody>
      </p:sp>
    </p:spTree>
    <p:extLst>
      <p:ext uri="{BB962C8B-B14F-4D97-AF65-F5344CB8AC3E}">
        <p14:creationId xmlns:p14="http://schemas.microsoft.com/office/powerpoint/2010/main" val="1580089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This got us thinking…</a:t>
            </a:r>
          </a:p>
          <a:p>
            <a:pPr marL="0" lvl="0" indent="0">
              <a:buFont typeface="Arial"/>
              <a:buNone/>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Humanitarian agencies are regularly collecting water quality monitoring data in refugee and IDP camps all the time.</a:t>
            </a:r>
          </a:p>
          <a:p>
            <a:pPr marL="0" lvl="0" indent="0">
              <a:buFont typeface="Arial"/>
              <a:buNone/>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Mostly it just gets used for reporting purposes… but there’s potentially life-preserving information inside that data.</a:t>
            </a:r>
          </a:p>
          <a:p>
            <a:pPr marL="0" lvl="0" indent="0">
              <a:buFont typeface="Arial"/>
              <a:buNone/>
            </a:pPr>
            <a:endParaRPr lang="en-CA" sz="2200" dirty="0">
              <a:latin typeface="Arial" panose="020B0604020202020204" pitchFamily="34" charset="0"/>
              <a:ea typeface="+mj-ea"/>
              <a:cs typeface="Arial" panose="020B0604020202020204" pitchFamily="34" charset="0"/>
              <a:sym typeface="Helvetica Neue"/>
            </a:endParaRPr>
          </a:p>
          <a:p>
            <a:pPr marL="457200" lvl="0" indent="-457200">
              <a:buFont typeface="Arial"/>
              <a:buAutoNum type="arabicPeriod"/>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endParaRPr lang="en-CA" sz="2200" dirty="0">
              <a:effectLst/>
              <a:latin typeface="Arial" panose="020B0604020202020204" pitchFamily="34" charset="0"/>
              <a:ea typeface="+mj-ea"/>
              <a:cs typeface="Arial" panose="020B0604020202020204" pitchFamily="34" charset="0"/>
              <a:sym typeface="Helvetica Neue"/>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9</a:t>
            </a:fld>
            <a:endParaRPr lang="en-GB"/>
          </a:p>
        </p:txBody>
      </p:sp>
    </p:spTree>
    <p:extLst>
      <p:ext uri="{BB962C8B-B14F-4D97-AF65-F5344CB8AC3E}">
        <p14:creationId xmlns:p14="http://schemas.microsoft.com/office/powerpoint/2010/main" val="1265470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2" name="Image"/>
          <p:cNvSpPr>
            <a:spLocks noGrp="1"/>
          </p:cNvSpPr>
          <p:nvPr>
            <p:ph type="pic" sz="half" idx="13"/>
          </p:nvPr>
        </p:nvSpPr>
        <p:spPr>
          <a:xfrm>
            <a:off x="5928841" y="286330"/>
            <a:ext cx="12526318" cy="8355228"/>
          </a:xfrm>
          <a:prstGeom prst="rect">
            <a:avLst/>
          </a:prstGeom>
        </p:spPr>
        <p:txBody>
          <a:bodyPr lIns="91439" tIns="45719" rIns="91439" bIns="45719" anchor="t">
            <a:noAutofit/>
          </a:bodyPr>
          <a:lstStyle/>
          <a:p>
            <a:endParaRPr/>
          </a:p>
        </p:txBody>
      </p:sp>
      <p:sp>
        <p:nvSpPr>
          <p:cNvPr id="23" name="Title Text"/>
          <p:cNvSpPr txBox="1">
            <a:spLocks noGrp="1"/>
          </p:cNvSpPr>
          <p:nvPr>
            <p:ph type="title"/>
          </p:nvPr>
        </p:nvSpPr>
        <p:spPr>
          <a:xfrm>
            <a:off x="5860770" y="8803202"/>
            <a:ext cx="12646882" cy="1347470"/>
          </a:xfrm>
          <a:prstGeom prst="rect">
            <a:avLst/>
          </a:prstGeom>
        </p:spPr>
        <p:txBody>
          <a:bodyPr anchor="b"/>
          <a:lstStyle>
            <a:lvl1pPr>
              <a:defRPr sz="4800"/>
            </a:lvl1pPr>
          </a:lstStyle>
          <a:p>
            <a:r>
              <a:t>Title Text</a:t>
            </a:r>
          </a:p>
        </p:txBody>
      </p:sp>
      <p:sp>
        <p:nvSpPr>
          <p:cNvPr id="24" name="Body Level One…"/>
          <p:cNvSpPr txBox="1">
            <a:spLocks noGrp="1"/>
          </p:cNvSpPr>
          <p:nvPr>
            <p:ph type="body" sz="quarter" idx="1"/>
          </p:nvPr>
        </p:nvSpPr>
        <p:spPr>
          <a:xfrm>
            <a:off x="5799310" y="10200199"/>
            <a:ext cx="12675445" cy="2075966"/>
          </a:xfrm>
          <a:prstGeom prst="rect">
            <a:avLst/>
          </a:prstGeom>
        </p:spPr>
        <p:txBody>
          <a:bodyPr anchor="t"/>
          <a:lstStyle>
            <a:lvl1pPr marL="0" indent="0">
              <a:spcBef>
                <a:spcPts val="4500"/>
              </a:spcBef>
              <a:buSzTx/>
              <a:buNone/>
              <a:defRPr sz="3800"/>
            </a:lvl1pPr>
            <a:lvl2pPr marL="0" indent="0">
              <a:spcBef>
                <a:spcPts val="4500"/>
              </a:spcBef>
              <a:buSzTx/>
              <a:buNone/>
              <a:defRPr sz="3800"/>
            </a:lvl2pPr>
            <a:lvl3pPr marL="0" indent="0">
              <a:spcBef>
                <a:spcPts val="4500"/>
              </a:spcBef>
              <a:buSzTx/>
              <a:buNone/>
              <a:defRPr sz="3800"/>
            </a:lvl3pPr>
            <a:lvl4pPr marL="0" indent="0">
              <a:spcBef>
                <a:spcPts val="4500"/>
              </a:spcBef>
              <a:buSzTx/>
              <a:buNone/>
              <a:defRPr sz="3800"/>
            </a:lvl4pPr>
            <a:lvl5pPr marL="0" indent="0">
              <a:spcBef>
                <a:spcPts val="4500"/>
              </a:spcBef>
              <a:buSzTx/>
              <a:buNone/>
              <a:defRPr sz="3800"/>
            </a:lvl5p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2" name="Title Text"/>
          <p:cNvSpPr txBox="1">
            <a:spLocks noGrp="1"/>
          </p:cNvSpPr>
          <p:nvPr>
            <p:ph type="title"/>
          </p:nvPr>
        </p:nvSpPr>
        <p:spPr>
          <a:xfrm>
            <a:off x="4833937" y="4536280"/>
            <a:ext cx="14716127" cy="4643439"/>
          </a:xfrm>
          <a:prstGeom prst="rect">
            <a:avLst/>
          </a:prstGeom>
        </p:spPr>
        <p:txBody>
          <a:bodyPr/>
          <a:lstStyle/>
          <a:p>
            <a:r>
              <a:t>Title Text</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0" name="Image"/>
          <p:cNvSpPr>
            <a:spLocks noGrp="1"/>
          </p:cNvSpPr>
          <p:nvPr>
            <p:ph type="pic" sz="half" idx="13"/>
          </p:nvPr>
        </p:nvSpPr>
        <p:spPr>
          <a:xfrm rot="13588">
            <a:off x="9278219" y="1780548"/>
            <a:ext cx="13208823" cy="8805883"/>
          </a:xfrm>
          <a:prstGeom prst="rect">
            <a:avLst/>
          </a:prstGeom>
        </p:spPr>
        <p:txBody>
          <a:bodyPr lIns="91439" tIns="45719" rIns="91439" bIns="45719" anchor="t">
            <a:noAutofit/>
          </a:bodyPr>
          <a:lstStyle/>
          <a:p>
            <a:endParaRPr/>
          </a:p>
        </p:txBody>
      </p:sp>
      <p:sp>
        <p:nvSpPr>
          <p:cNvPr id="41" name="Title Text"/>
          <p:cNvSpPr txBox="1">
            <a:spLocks noGrp="1"/>
          </p:cNvSpPr>
          <p:nvPr>
            <p:ph type="title"/>
          </p:nvPr>
        </p:nvSpPr>
        <p:spPr>
          <a:xfrm>
            <a:off x="1390253" y="318694"/>
            <a:ext cx="7500939" cy="5607846"/>
          </a:xfrm>
          <a:prstGeom prst="rect">
            <a:avLst/>
          </a:prstGeom>
        </p:spPr>
        <p:txBody>
          <a:bodyPr anchor="b"/>
          <a:lstStyle>
            <a:lvl1pPr>
              <a:defRPr sz="7300"/>
            </a:lvl1pPr>
          </a:lstStyle>
          <a:p>
            <a:r>
              <a:t>Title Text</a:t>
            </a:r>
          </a:p>
        </p:txBody>
      </p:sp>
      <p:sp>
        <p:nvSpPr>
          <p:cNvPr id="42" name="Body Level One…"/>
          <p:cNvSpPr txBox="1">
            <a:spLocks noGrp="1"/>
          </p:cNvSpPr>
          <p:nvPr>
            <p:ph type="body" sz="quarter" idx="1"/>
          </p:nvPr>
        </p:nvSpPr>
        <p:spPr>
          <a:xfrm>
            <a:off x="1390253" y="6261846"/>
            <a:ext cx="7500939" cy="5291337"/>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0" name="Title Text"/>
          <p:cNvSpPr txBox="1">
            <a:spLocks noGrp="1"/>
          </p:cNvSpPr>
          <p:nvPr>
            <p:ph type="title"/>
          </p:nvPr>
        </p:nvSpPr>
        <p:spPr>
          <a:prstGeom prst="rect">
            <a:avLst/>
          </a:prstGeom>
        </p:spPr>
        <p:txBody>
          <a:bodyPr/>
          <a:lstStyle/>
          <a:p>
            <a:r>
              <a:t>Title Text</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7" name="Body Level One…"/>
          <p:cNvSpPr txBox="1">
            <a:spLocks noGrp="1"/>
          </p:cNvSpPr>
          <p:nvPr>
            <p:ph type="body" idx="1"/>
          </p:nvPr>
        </p:nvSpPr>
        <p:spPr>
          <a:xfrm>
            <a:off x="4387453" y="1785936"/>
            <a:ext cx="15609094" cy="101441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6" name="Body Level One…"/>
          <p:cNvSpPr txBox="1">
            <a:spLocks noGrp="1"/>
          </p:cNvSpPr>
          <p:nvPr>
            <p:ph type="body" sz="quarter" idx="1"/>
          </p:nvPr>
        </p:nvSpPr>
        <p:spPr>
          <a:xfrm>
            <a:off x="4833937" y="7272367"/>
            <a:ext cx="14716127" cy="647702"/>
          </a:xfrm>
          <a:prstGeom prst="rect">
            <a:avLst/>
          </a:prstGeom>
        </p:spPr>
        <p:txBody>
          <a:bodyPr anchor="t"/>
          <a:lstStyle>
            <a:lvl1pPr marL="0" indent="0" algn="ctr">
              <a:spcBef>
                <a:spcPts val="0"/>
              </a:spcBef>
              <a:buSzTx/>
              <a:buNone/>
              <a:defRPr sz="3200">
                <a:solidFill>
                  <a:srgbClr val="EE230C"/>
                </a:solidFill>
              </a:defRPr>
            </a:lvl1pPr>
            <a:lvl2pPr marL="888999" indent="-444499" algn="ctr">
              <a:spcBef>
                <a:spcPts val="0"/>
              </a:spcBef>
              <a:defRPr sz="3200">
                <a:solidFill>
                  <a:srgbClr val="EE230C"/>
                </a:solidFill>
              </a:defRPr>
            </a:lvl2pPr>
            <a:lvl3pPr marL="1333499" indent="-444499" algn="ctr">
              <a:spcBef>
                <a:spcPts val="0"/>
              </a:spcBef>
              <a:defRPr sz="3200">
                <a:solidFill>
                  <a:srgbClr val="EE230C"/>
                </a:solidFill>
              </a:defRPr>
            </a:lvl3pPr>
            <a:lvl4pPr marL="1777999" indent="-444499" algn="ctr">
              <a:spcBef>
                <a:spcPts val="0"/>
              </a:spcBef>
              <a:defRPr sz="3200">
                <a:solidFill>
                  <a:srgbClr val="EE230C"/>
                </a:solidFill>
              </a:defRPr>
            </a:lvl4pPr>
            <a:lvl5pPr marL="2222499" indent="-444499" algn="ctr">
              <a:spcBef>
                <a:spcPts val="0"/>
              </a:spcBef>
              <a:defRPr sz="3200">
                <a:solidFill>
                  <a:srgbClr val="EE230C"/>
                </a:solidFill>
              </a:defRPr>
            </a:lvl5pPr>
          </a:lstStyle>
          <a:p>
            <a:r>
              <a:t>Body Level One</a:t>
            </a:r>
          </a:p>
          <a:p>
            <a:pPr lvl="1"/>
            <a:r>
              <a:t>Body Level Two</a:t>
            </a:r>
          </a:p>
          <a:p>
            <a:pPr lvl="2"/>
            <a:r>
              <a:t>Body Level Three</a:t>
            </a:r>
          </a:p>
          <a:p>
            <a:pPr lvl="3"/>
            <a:r>
              <a:t>Body Level Four</a:t>
            </a:r>
          </a:p>
          <a:p>
            <a:pPr lvl="4"/>
            <a:r>
              <a:t>Body Level Five</a:t>
            </a:r>
          </a:p>
        </p:txBody>
      </p:sp>
      <p:sp>
        <p:nvSpPr>
          <p:cNvPr id="97" name="“Type a quote here.”"/>
          <p:cNvSpPr txBox="1">
            <a:spLocks noGrp="1"/>
          </p:cNvSpPr>
          <p:nvPr>
            <p:ph type="body" sz="quarter" idx="13"/>
          </p:nvPr>
        </p:nvSpPr>
        <p:spPr>
          <a:xfrm>
            <a:off x="782215" y="4564765"/>
            <a:ext cx="22819570" cy="2183192"/>
          </a:xfrm>
          <a:prstGeom prst="rect">
            <a:avLst/>
          </a:prstGeom>
        </p:spPr>
        <p:txBody>
          <a:bodyPr/>
          <a:lstStyle>
            <a:lvl1pPr marL="0" indent="0" algn="ctr">
              <a:spcBef>
                <a:spcPts val="0"/>
              </a:spcBef>
              <a:buSzTx/>
              <a:buNone/>
              <a:defRPr sz="6200" b="1">
                <a:solidFill>
                  <a:srgbClr val="535353"/>
                </a:solidFill>
              </a:defRPr>
            </a:lvl1pPr>
          </a:lstStyle>
          <a:p>
            <a:r>
              <a:t>“Quote here”</a:t>
            </a: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5" name="Image"/>
          <p:cNvSpPr>
            <a:spLocks noGrp="1"/>
          </p:cNvSpPr>
          <p:nvPr>
            <p:ph type="pic" idx="13"/>
          </p:nvPr>
        </p:nvSpPr>
        <p:spPr>
          <a:xfrm>
            <a:off x="3450866" y="422981"/>
            <a:ext cx="17482268" cy="11663951"/>
          </a:xfrm>
          <a:prstGeom prst="rect">
            <a:avLst/>
          </a:prstGeom>
        </p:spPr>
        <p:txBody>
          <a:bodyPr lIns="91439" tIns="45719" rIns="91439" bIns="45719" anchor="t">
            <a:noAutofit/>
          </a:bodyPr>
          <a:lstStyle/>
          <a:p>
            <a:endParaRP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kstdia">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1" name="Titel 10"/>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2888643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19200" y="12712704"/>
            <a:ext cx="5689600" cy="730251"/>
          </a:xfrm>
          <a:prstGeom prst="rect">
            <a:avLst/>
          </a:prstGeom>
        </p:spPr>
        <p:txBody>
          <a:bodyPr/>
          <a:lstStyle/>
          <a:p>
            <a:fld id="{9D1F5D5C-9AA8-4944-9A23-A11DC91631E8}" type="datetimeFigureOut">
              <a:rPr lang="en-US" smtClean="0"/>
              <a:t>10/20/2021</a:t>
            </a:fld>
            <a:endParaRPr lang="en-US"/>
          </a:p>
        </p:txBody>
      </p:sp>
      <p:sp>
        <p:nvSpPr>
          <p:cNvPr id="3" name="Footer Placeholder 2"/>
          <p:cNvSpPr>
            <a:spLocks noGrp="1"/>
          </p:cNvSpPr>
          <p:nvPr>
            <p:ph type="ftr" sz="quarter" idx="11"/>
          </p:nvPr>
        </p:nvSpPr>
        <p:spPr>
          <a:xfrm>
            <a:off x="8331200" y="12712704"/>
            <a:ext cx="7721600" cy="730251"/>
          </a:xfrm>
          <a:prstGeom prst="rect">
            <a:avLst/>
          </a:prstGeom>
        </p:spPr>
        <p:txBody>
          <a:bodyPr/>
          <a:lstStyle/>
          <a:p>
            <a:endParaRPr lang="en-US"/>
          </a:p>
        </p:txBody>
      </p:sp>
      <p:sp>
        <p:nvSpPr>
          <p:cNvPr id="4" name="Slide Number Placeholder 3"/>
          <p:cNvSpPr>
            <a:spLocks noGrp="1"/>
          </p:cNvSpPr>
          <p:nvPr>
            <p:ph type="sldNum" sz="quarter" idx="12"/>
          </p:nvPr>
        </p:nvSpPr>
        <p:spPr>
          <a:xfrm>
            <a:off x="20095581" y="12712704"/>
            <a:ext cx="448838" cy="482821"/>
          </a:xfrm>
          <a:prstGeom prst="rect">
            <a:avLst/>
          </a:prstGeom>
        </p:spPr>
        <p:txBody>
          <a:bodyPr/>
          <a:lstStyle/>
          <a:p>
            <a:fld id="{934D4E66-639B-0D49-BCE4-24C79307984B}" type="slidenum">
              <a:rPr lang="en-US" smtClean="0"/>
              <a:t>‹#›</a:t>
            </a:fld>
            <a:endParaRPr lang="en-US"/>
          </a:p>
        </p:txBody>
      </p:sp>
    </p:spTree>
    <p:extLst>
      <p:ext uri="{BB962C8B-B14F-4D97-AF65-F5344CB8AC3E}">
        <p14:creationId xmlns:p14="http://schemas.microsoft.com/office/powerpoint/2010/main" val="11390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11"/>
          <a:stretch>
            <a:fillRect/>
          </a:stretch>
        </p:blipFill>
        <p:spPr>
          <a:xfrm>
            <a:off x="321532" y="11461860"/>
            <a:ext cx="5370014" cy="2009553"/>
          </a:xfrm>
          <a:prstGeom prst="rect">
            <a:avLst/>
          </a:prstGeom>
          <a:ln w="12700">
            <a:miter lim="400000"/>
          </a:ln>
        </p:spPr>
      </p:pic>
      <p:pic>
        <p:nvPicPr>
          <p:cNvPr id="3" name="Picture 4" descr="Picture 4"/>
          <p:cNvPicPr>
            <a:picLocks noChangeAspect="1"/>
          </p:cNvPicPr>
          <p:nvPr/>
        </p:nvPicPr>
        <p:blipFill>
          <a:blip r:embed="rId12"/>
          <a:stretch>
            <a:fillRect/>
          </a:stretch>
        </p:blipFill>
        <p:spPr>
          <a:xfrm>
            <a:off x="21212187" y="11587577"/>
            <a:ext cx="2714475" cy="1861853"/>
          </a:xfrm>
          <a:prstGeom prst="rect">
            <a:avLst/>
          </a:prstGeom>
          <a:ln w="12700">
            <a:miter lim="400000"/>
          </a:ln>
        </p:spPr>
      </p:pic>
      <p:sp>
        <p:nvSpPr>
          <p:cNvPr id="4" name="Title Text"/>
          <p:cNvSpPr txBox="1">
            <a:spLocks noGrp="1"/>
          </p:cNvSpPr>
          <p:nvPr>
            <p:ph type="title"/>
          </p:nvPr>
        </p:nvSpPr>
        <p:spPr>
          <a:xfrm>
            <a:off x="4387453" y="357186"/>
            <a:ext cx="15609094" cy="3036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normAutofit/>
          </a:bodyPr>
          <a:lstStyle/>
          <a:p>
            <a:r>
              <a:t>Title Text</a:t>
            </a:r>
          </a:p>
        </p:txBody>
      </p:sp>
      <p:sp>
        <p:nvSpPr>
          <p:cNvPr id="5" name="Body Level One…"/>
          <p:cNvSpPr txBox="1">
            <a:spLocks noGrp="1"/>
          </p:cNvSpPr>
          <p:nvPr>
            <p:ph type="body" idx="1"/>
          </p:nvPr>
        </p:nvSpPr>
        <p:spPr>
          <a:xfrm>
            <a:off x="13610166" y="3962400"/>
            <a:ext cx="9550401" cy="975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1954104" y="13073062"/>
            <a:ext cx="466267" cy="477670"/>
          </a:xfrm>
          <a:prstGeom prst="rect">
            <a:avLst/>
          </a:prstGeom>
          <a:ln w="12700">
            <a:miter lim="400000"/>
          </a:ln>
        </p:spPr>
        <p:txBody>
          <a:bodyPr wrap="none" lIns="71436" tIns="71436" rIns="71436" bIns="71436">
            <a:spAutoFit/>
          </a:bodyPr>
          <a:lstStyle>
            <a:lvl1pPr>
              <a:defRPr sz="2200" b="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6" r:id="rId5"/>
    <p:sldLayoutId id="2147483658" r:id="rId6"/>
    <p:sldLayoutId id="2147483659" r:id="rId7"/>
    <p:sldLayoutId id="2147483661" r:id="rId8"/>
    <p:sldLayoutId id="2147483662" r:id="rId9"/>
  </p:sldLayoutIdLst>
  <p:transition spd="med"/>
  <p:txStyles>
    <p:title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p:titleStyle>
    <p:bodyStyle>
      <a:lvl1pPr marL="611187" marR="0" indent="-611187"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1pPr>
      <a:lvl2pPr marL="1055687" marR="0" indent="-611187"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2pPr>
      <a:lvl3pPr marL="1500187" marR="0" indent="-611187"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3pPr>
      <a:lvl4pPr marL="1944686" marR="0" indent="-611187"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4pPr>
      <a:lvl5pPr marL="2389186" marR="0" indent="-611186"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5pPr>
      <a:lvl6pPr marL="2833686" marR="0" indent="-611186"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6pPr>
      <a:lvl7pPr marL="3278187" marR="0" indent="-611187"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7pPr>
      <a:lvl8pPr marL="3722687" marR="0" indent="-611187"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8pPr>
      <a:lvl9pPr marL="4167187" marR="0" indent="-611187"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9pPr>
    </p:bodyStyle>
    <p:otherStyle>
      <a:lvl1pPr marL="0" marR="0" indent="0" algn="ctr" defTabSz="82153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1pPr>
      <a:lvl2pPr marL="0" marR="0" indent="0" algn="ctr" defTabSz="82153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2pPr>
      <a:lvl3pPr marL="0" marR="0" indent="0" algn="ctr" defTabSz="82153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3pPr>
      <a:lvl4pPr marL="0" marR="0" indent="0" algn="ctr" defTabSz="82153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4pPr>
      <a:lvl5pPr marL="0" marR="0" indent="0" algn="ctr" defTabSz="82153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5pPr>
      <a:lvl6pPr marL="0" marR="0" indent="0" algn="ctr" defTabSz="82153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6pPr>
      <a:lvl7pPr marL="0" marR="0" indent="0" algn="ctr" defTabSz="82153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7pPr>
      <a:lvl8pPr marL="0" marR="0" indent="0" algn="ctr" defTabSz="82153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8pPr>
      <a:lvl9pPr marL="0" marR="0" indent="0" algn="ctr" defTabSz="82153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25.png"/><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png"/><Relationship Id="rId11" Type="http://schemas.openxmlformats.org/officeDocument/2006/relationships/image" Target="../media/image28.tiff"/><Relationship Id="rId5" Type="http://schemas.openxmlformats.org/officeDocument/2006/relationships/image" Target="../media/image27.tiff"/><Relationship Id="rId10" Type="http://schemas.openxmlformats.org/officeDocument/2006/relationships/hyperlink" Target="mailto:imran@safeh2o.app" TargetMode="External"/><Relationship Id="rId4" Type="http://schemas.openxmlformats.org/officeDocument/2006/relationships/image" Target="../media/image26.tiff"/><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hyperlink" Target="mailto:imran@safeh2o.ap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1.xml"/><Relationship Id="rId5" Type="http://schemas.openxmlformats.org/officeDocument/2006/relationships/image" Target="../media/image9.tiff"/><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2.xml"/><Relationship Id="rId5" Type="http://schemas.openxmlformats.org/officeDocument/2006/relationships/image" Target="../media/image9.tiff"/><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13.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5.xml"/><Relationship Id="rId5" Type="http://schemas.openxmlformats.org/officeDocument/2006/relationships/image" Target="../media/image13.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EBA06F-04B8-C64F-BF62-16CC10F1D10F}"/>
              </a:ext>
            </a:extLst>
          </p:cNvPr>
          <p:cNvSpPr/>
          <p:nvPr/>
        </p:nvSpPr>
        <p:spPr>
          <a:xfrm>
            <a:off x="0" y="0"/>
            <a:ext cx="24384000" cy="13716000"/>
          </a:xfrm>
          <a:prstGeom prst="rect">
            <a:avLst/>
          </a:prstGeom>
          <a:solidFill>
            <a:srgbClr val="00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5" name="Title 4">
            <a:extLst>
              <a:ext uri="{FF2B5EF4-FFF2-40B4-BE49-F238E27FC236}">
                <a16:creationId xmlns:a16="http://schemas.microsoft.com/office/drawing/2014/main" id="{B868298F-10B1-254B-83DC-5747F04D9F06}"/>
              </a:ext>
            </a:extLst>
          </p:cNvPr>
          <p:cNvSpPr>
            <a:spLocks noGrp="1"/>
          </p:cNvSpPr>
          <p:nvPr>
            <p:ph type="title"/>
          </p:nvPr>
        </p:nvSpPr>
        <p:spPr>
          <a:xfrm>
            <a:off x="1097280" y="4536280"/>
            <a:ext cx="22677119" cy="4643439"/>
          </a:xfrm>
        </p:spPr>
        <p:txBody>
          <a:bodyPr>
            <a:noAutofit/>
          </a:bodyPr>
          <a:lstStyle/>
          <a:p>
            <a:pPr algn="l"/>
            <a:r>
              <a:rPr lang="en-US" sz="8800" dirty="0">
                <a:solidFill>
                  <a:schemeClr val="bg1"/>
                </a:solidFill>
              </a:rPr>
              <a:t>Waterborne illnesses are one of leading threats in displacement crises.</a:t>
            </a:r>
            <a:br>
              <a:rPr lang="en-US" sz="8800" dirty="0">
                <a:solidFill>
                  <a:schemeClr val="bg1"/>
                </a:solidFill>
              </a:rPr>
            </a:br>
            <a:br>
              <a:rPr lang="en-US" sz="8800" dirty="0">
                <a:solidFill>
                  <a:schemeClr val="bg1"/>
                </a:solidFill>
              </a:rPr>
            </a:br>
            <a:r>
              <a:rPr lang="en-US" sz="8800" dirty="0">
                <a:solidFill>
                  <a:schemeClr val="bg1"/>
                </a:solidFill>
              </a:rPr>
              <a:t>Safe water is essential for protecting public health. We have guidelines to do this.</a:t>
            </a:r>
            <a:br>
              <a:rPr lang="en-US" sz="8800" dirty="0">
                <a:solidFill>
                  <a:schemeClr val="bg1"/>
                </a:solidFill>
              </a:rPr>
            </a:br>
            <a:br>
              <a:rPr lang="en-US" sz="8800" dirty="0">
                <a:solidFill>
                  <a:schemeClr val="bg1"/>
                </a:solidFill>
              </a:rPr>
            </a:br>
            <a:r>
              <a:rPr lang="en-US" sz="8800" dirty="0">
                <a:solidFill>
                  <a:schemeClr val="bg1"/>
                </a:solidFill>
              </a:rPr>
              <a:t>…But do they work?</a:t>
            </a:r>
          </a:p>
        </p:txBody>
      </p:sp>
    </p:spTree>
    <p:extLst>
      <p:ext uri="{BB962C8B-B14F-4D97-AF65-F5344CB8AC3E}">
        <p14:creationId xmlns:p14="http://schemas.microsoft.com/office/powerpoint/2010/main" val="6326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B509962-9923-8D44-9F2C-DE79C135077A}"/>
              </a:ext>
            </a:extLst>
          </p:cNvPr>
          <p:cNvSpPr/>
          <p:nvPr/>
        </p:nvSpPr>
        <p:spPr>
          <a:xfrm>
            <a:off x="3391512" y="3515866"/>
            <a:ext cx="6759519" cy="3139321"/>
          </a:xfrm>
          <a:prstGeom prst="rect">
            <a:avLst/>
          </a:prstGeom>
        </p:spPr>
        <p:txBody>
          <a:bodyPr wrap="square">
            <a:spAutoFit/>
          </a:bodyPr>
          <a:lstStyle/>
          <a:p>
            <a:pPr lvl="0"/>
            <a:r>
              <a:rPr lang="en-CA" sz="6600" b="0" dirty="0">
                <a:solidFill>
                  <a:srgbClr val="61AFE2"/>
                </a:solidFill>
                <a:latin typeface="Arial" panose="020B0604020202020204" pitchFamily="34" charset="0"/>
                <a:cs typeface="Arial" panose="020B0604020202020204" pitchFamily="34" charset="0"/>
                <a:sym typeface="Helvetica Neue"/>
              </a:rPr>
              <a:t>Site-specific</a:t>
            </a:r>
          </a:p>
          <a:p>
            <a:pPr lvl="0"/>
            <a:r>
              <a:rPr lang="en-CA" sz="6600" b="0" dirty="0">
                <a:solidFill>
                  <a:srgbClr val="61AFE2"/>
                </a:solidFill>
                <a:latin typeface="Arial" panose="020B0604020202020204" pitchFamily="34" charset="0"/>
                <a:cs typeface="Arial" panose="020B0604020202020204" pitchFamily="34" charset="0"/>
                <a:sym typeface="Helvetica Neue"/>
              </a:rPr>
              <a:t>Evidence-based </a:t>
            </a:r>
          </a:p>
          <a:p>
            <a:pPr lvl="0"/>
            <a:r>
              <a:rPr lang="en-CA" sz="6600" dirty="0">
                <a:solidFill>
                  <a:srgbClr val="61AFE2"/>
                </a:solidFill>
                <a:latin typeface="Arial" panose="020B0604020202020204" pitchFamily="34" charset="0"/>
                <a:cs typeface="Arial" panose="020B0604020202020204" pitchFamily="34" charset="0"/>
                <a:sym typeface="Helvetica Neue"/>
              </a:rPr>
              <a:t>FRC Target</a:t>
            </a:r>
          </a:p>
        </p:txBody>
      </p:sp>
      <p:sp>
        <p:nvSpPr>
          <p:cNvPr id="11" name="Rectangle 10">
            <a:extLst>
              <a:ext uri="{FF2B5EF4-FFF2-40B4-BE49-F238E27FC236}">
                <a16:creationId xmlns:a16="http://schemas.microsoft.com/office/drawing/2014/main" id="{8D5D542D-8F5B-A449-99B4-5C7B641564EB}"/>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13" name="Title 3">
            <a:extLst>
              <a:ext uri="{FF2B5EF4-FFF2-40B4-BE49-F238E27FC236}">
                <a16:creationId xmlns:a16="http://schemas.microsoft.com/office/drawing/2014/main" id="{0857A907-D152-684B-8728-088B51CCADC4}"/>
              </a:ext>
            </a:extLst>
          </p:cNvPr>
          <p:cNvSpPr txBox="1">
            <a:spLocks/>
          </p:cNvSpPr>
          <p:nvPr/>
        </p:nvSpPr>
        <p:spPr>
          <a:xfrm>
            <a:off x="661240" y="1070197"/>
            <a:ext cx="12628040" cy="1847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normAutofit fontScale="975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dirty="0">
                <a:latin typeface="Arial" panose="020B0604020202020204" pitchFamily="34" charset="0"/>
                <a:cs typeface="Arial" panose="020B0604020202020204" pitchFamily="34" charset="0"/>
              </a:rPr>
              <a:t>An opportunity!</a:t>
            </a:r>
          </a:p>
        </p:txBody>
      </p:sp>
      <p:pic>
        <p:nvPicPr>
          <p:cNvPr id="10" name="Picture 9" descr="11.png">
            <a:extLst>
              <a:ext uri="{FF2B5EF4-FFF2-40B4-BE49-F238E27FC236}">
                <a16:creationId xmlns:a16="http://schemas.microsoft.com/office/drawing/2014/main" id="{75533C73-C9E9-834B-A900-7CFD29C54568}"/>
              </a:ext>
            </a:extLst>
          </p:cNvPr>
          <p:cNvPicPr>
            <a:picLocks noChangeAspect="1"/>
          </p:cNvPicPr>
          <p:nvPr/>
        </p:nvPicPr>
        <p:blipFill rotWithShape="1">
          <a:blip r:embed="rId3">
            <a:extLst>
              <a:ext uri="{28A0092B-C50C-407E-A947-70E740481C1C}">
                <a14:useLocalDpi xmlns:a14="http://schemas.microsoft.com/office/drawing/2010/main" val="0"/>
              </a:ext>
            </a:extLst>
          </a:blip>
          <a:srcRect l="19640" t="20427" r="18086" b="50366"/>
          <a:stretch/>
        </p:blipFill>
        <p:spPr>
          <a:xfrm>
            <a:off x="5784503" y="8476967"/>
            <a:ext cx="15802034" cy="4168836"/>
          </a:xfrm>
          <a:prstGeom prst="rect">
            <a:avLst/>
          </a:prstGeom>
        </p:spPr>
      </p:pic>
      <p:sp>
        <p:nvSpPr>
          <p:cNvPr id="2" name="Up Arrow 1">
            <a:extLst>
              <a:ext uri="{FF2B5EF4-FFF2-40B4-BE49-F238E27FC236}">
                <a16:creationId xmlns:a16="http://schemas.microsoft.com/office/drawing/2014/main" id="{ACB71E51-CBBF-2748-BC6E-09861F00218B}"/>
              </a:ext>
            </a:extLst>
          </p:cNvPr>
          <p:cNvSpPr/>
          <p:nvPr/>
        </p:nvSpPr>
        <p:spPr>
          <a:xfrm>
            <a:off x="11353800" y="6613553"/>
            <a:ext cx="1737360" cy="2743200"/>
          </a:xfrm>
          <a:prstGeom prst="up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pic>
        <p:nvPicPr>
          <p:cNvPr id="4" name="Graphic 3" descr="Cloud">
            <a:extLst>
              <a:ext uri="{FF2B5EF4-FFF2-40B4-BE49-F238E27FC236}">
                <a16:creationId xmlns:a16="http://schemas.microsoft.com/office/drawing/2014/main" id="{0D1C7328-4BE9-4840-A8B8-ADC148EA61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74831" y="2834092"/>
            <a:ext cx="4419600" cy="4419600"/>
          </a:xfrm>
          <a:prstGeom prst="rect">
            <a:avLst/>
          </a:prstGeom>
        </p:spPr>
      </p:pic>
    </p:spTree>
    <p:extLst>
      <p:ext uri="{BB962C8B-B14F-4D97-AF65-F5344CB8AC3E}">
        <p14:creationId xmlns:p14="http://schemas.microsoft.com/office/powerpoint/2010/main" val="345687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B509962-9923-8D44-9F2C-DE79C135077A}"/>
              </a:ext>
            </a:extLst>
          </p:cNvPr>
          <p:cNvSpPr/>
          <p:nvPr/>
        </p:nvSpPr>
        <p:spPr>
          <a:xfrm>
            <a:off x="3391512" y="3515866"/>
            <a:ext cx="6759519" cy="3139321"/>
          </a:xfrm>
          <a:prstGeom prst="rect">
            <a:avLst/>
          </a:prstGeom>
        </p:spPr>
        <p:txBody>
          <a:bodyPr wrap="square">
            <a:spAutoFit/>
          </a:bodyPr>
          <a:lstStyle/>
          <a:p>
            <a:pPr lvl="0"/>
            <a:r>
              <a:rPr lang="en-CA" sz="6600" b="0" dirty="0">
                <a:solidFill>
                  <a:srgbClr val="61AFE2"/>
                </a:solidFill>
                <a:latin typeface="Arial" panose="020B0604020202020204" pitchFamily="34" charset="0"/>
                <a:cs typeface="Arial" panose="020B0604020202020204" pitchFamily="34" charset="0"/>
                <a:sym typeface="Helvetica Neue"/>
              </a:rPr>
              <a:t>Site-specific</a:t>
            </a:r>
          </a:p>
          <a:p>
            <a:pPr lvl="0"/>
            <a:r>
              <a:rPr lang="en-CA" sz="6600" b="0" dirty="0">
                <a:solidFill>
                  <a:srgbClr val="61AFE2"/>
                </a:solidFill>
                <a:latin typeface="Arial" panose="020B0604020202020204" pitchFamily="34" charset="0"/>
                <a:cs typeface="Arial" panose="020B0604020202020204" pitchFamily="34" charset="0"/>
                <a:sym typeface="Helvetica Neue"/>
              </a:rPr>
              <a:t>Evidence-based </a:t>
            </a:r>
          </a:p>
          <a:p>
            <a:pPr lvl="0"/>
            <a:r>
              <a:rPr lang="en-CA" sz="6600" dirty="0">
                <a:solidFill>
                  <a:srgbClr val="61AFE2"/>
                </a:solidFill>
                <a:latin typeface="Arial" panose="020B0604020202020204" pitchFamily="34" charset="0"/>
                <a:cs typeface="Arial" panose="020B0604020202020204" pitchFamily="34" charset="0"/>
                <a:sym typeface="Helvetica Neue"/>
              </a:rPr>
              <a:t>FRC Target</a:t>
            </a:r>
          </a:p>
        </p:txBody>
      </p:sp>
      <p:sp>
        <p:nvSpPr>
          <p:cNvPr id="11" name="Rectangle 10">
            <a:extLst>
              <a:ext uri="{FF2B5EF4-FFF2-40B4-BE49-F238E27FC236}">
                <a16:creationId xmlns:a16="http://schemas.microsoft.com/office/drawing/2014/main" id="{8D5D542D-8F5B-A449-99B4-5C7B641564EB}"/>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13" name="Title 3">
            <a:extLst>
              <a:ext uri="{FF2B5EF4-FFF2-40B4-BE49-F238E27FC236}">
                <a16:creationId xmlns:a16="http://schemas.microsoft.com/office/drawing/2014/main" id="{0857A907-D152-684B-8728-088B51CCADC4}"/>
              </a:ext>
            </a:extLst>
          </p:cNvPr>
          <p:cNvSpPr txBox="1">
            <a:spLocks/>
          </p:cNvSpPr>
          <p:nvPr/>
        </p:nvSpPr>
        <p:spPr>
          <a:xfrm>
            <a:off x="661240" y="1070197"/>
            <a:ext cx="12628040" cy="1847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normAutofit fontScale="975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dirty="0">
                <a:latin typeface="Arial" panose="020B0604020202020204" pitchFamily="34" charset="0"/>
                <a:cs typeface="Arial" panose="020B0604020202020204" pitchFamily="34" charset="0"/>
              </a:rPr>
              <a:t>An opportunity!</a:t>
            </a:r>
          </a:p>
        </p:txBody>
      </p:sp>
      <p:pic>
        <p:nvPicPr>
          <p:cNvPr id="10" name="Picture 9" descr="11.png">
            <a:extLst>
              <a:ext uri="{FF2B5EF4-FFF2-40B4-BE49-F238E27FC236}">
                <a16:creationId xmlns:a16="http://schemas.microsoft.com/office/drawing/2014/main" id="{75533C73-C9E9-834B-A900-7CFD29C54568}"/>
              </a:ext>
            </a:extLst>
          </p:cNvPr>
          <p:cNvPicPr>
            <a:picLocks noChangeAspect="1"/>
          </p:cNvPicPr>
          <p:nvPr/>
        </p:nvPicPr>
        <p:blipFill rotWithShape="1">
          <a:blip r:embed="rId3">
            <a:extLst>
              <a:ext uri="{28A0092B-C50C-407E-A947-70E740481C1C}">
                <a14:useLocalDpi xmlns:a14="http://schemas.microsoft.com/office/drawing/2010/main" val="0"/>
              </a:ext>
            </a:extLst>
          </a:blip>
          <a:srcRect l="19640" t="20427" r="18086" b="50366"/>
          <a:stretch/>
        </p:blipFill>
        <p:spPr>
          <a:xfrm>
            <a:off x="5784503" y="8476967"/>
            <a:ext cx="15802034" cy="4168836"/>
          </a:xfrm>
          <a:prstGeom prst="rect">
            <a:avLst/>
          </a:prstGeom>
        </p:spPr>
      </p:pic>
      <p:sp>
        <p:nvSpPr>
          <p:cNvPr id="2" name="Up Arrow 1">
            <a:extLst>
              <a:ext uri="{FF2B5EF4-FFF2-40B4-BE49-F238E27FC236}">
                <a16:creationId xmlns:a16="http://schemas.microsoft.com/office/drawing/2014/main" id="{ACB71E51-CBBF-2748-BC6E-09861F00218B}"/>
              </a:ext>
            </a:extLst>
          </p:cNvPr>
          <p:cNvSpPr/>
          <p:nvPr/>
        </p:nvSpPr>
        <p:spPr>
          <a:xfrm>
            <a:off x="11353800" y="6613553"/>
            <a:ext cx="1737360" cy="2743200"/>
          </a:xfrm>
          <a:prstGeom prst="up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pic>
        <p:nvPicPr>
          <p:cNvPr id="4" name="Graphic 3" descr="Cloud">
            <a:extLst>
              <a:ext uri="{FF2B5EF4-FFF2-40B4-BE49-F238E27FC236}">
                <a16:creationId xmlns:a16="http://schemas.microsoft.com/office/drawing/2014/main" id="{0D1C7328-4BE9-4840-A8B8-ADC148EA61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74831" y="2834092"/>
            <a:ext cx="4419600" cy="44196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D7725F88-527D-2D47-A92C-4CA9FF29A3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11183" y="2061751"/>
            <a:ext cx="9793490" cy="4080621"/>
          </a:xfrm>
          <a:prstGeom prst="rect">
            <a:avLst/>
          </a:prstGeom>
        </p:spPr>
      </p:pic>
    </p:spTree>
    <p:extLst>
      <p:ext uri="{BB962C8B-B14F-4D97-AF65-F5344CB8AC3E}">
        <p14:creationId xmlns:p14="http://schemas.microsoft.com/office/powerpoint/2010/main" val="106437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5D542D-8F5B-A449-99B4-5C7B641564EB}"/>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8" name="Content Placeholder 2">
            <a:extLst>
              <a:ext uri="{FF2B5EF4-FFF2-40B4-BE49-F238E27FC236}">
                <a16:creationId xmlns:a16="http://schemas.microsoft.com/office/drawing/2014/main" id="{F9277AC7-8304-AA48-BFA3-E1869A753F13}"/>
              </a:ext>
            </a:extLst>
          </p:cNvPr>
          <p:cNvSpPr txBox="1">
            <a:spLocks/>
          </p:cNvSpPr>
          <p:nvPr/>
        </p:nvSpPr>
        <p:spPr>
          <a:xfrm>
            <a:off x="-43543" y="3003888"/>
            <a:ext cx="13996610" cy="3036096"/>
          </a:xfrm>
          <a:prstGeom prst="rect">
            <a:avLst/>
          </a:prstGeom>
          <a:noFill/>
          <a:ln>
            <a:noFill/>
          </a:ln>
        </p:spPr>
        <p:txBody>
          <a:bodyPr vert="horz" lIns="0" tIns="0" rIns="0" bIns="0" rtlCol="0" anchor="t">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19238" indent="-685800">
              <a:buFont typeface="Wingdings" pitchFamily="2" charset="2"/>
              <a:buChar char="§"/>
            </a:pPr>
            <a:endParaRPr lang="en-CA" sz="5000" b="0" dirty="0">
              <a:solidFill>
                <a:schemeClr val="tx1">
                  <a:lumMod val="50000"/>
                </a:schemeClr>
              </a:solidFill>
              <a:latin typeface="Arial" panose="020B0604020202020204" pitchFamily="34" charset="0"/>
              <a:cs typeface="Arial" panose="020B0604020202020204" pitchFamily="34" charset="0"/>
            </a:endParaRPr>
          </a:p>
        </p:txBody>
      </p:sp>
      <p:pic>
        <p:nvPicPr>
          <p:cNvPr id="12" name="Picture 11" descr="A close up of a logo&#10;&#10;Description automatically generated">
            <a:extLst>
              <a:ext uri="{FF2B5EF4-FFF2-40B4-BE49-F238E27FC236}">
                <a16:creationId xmlns:a16="http://schemas.microsoft.com/office/drawing/2014/main" id="{E25CBF2C-288C-1B4E-B8CD-51D54BBF2343}"/>
              </a:ext>
            </a:extLst>
          </p:cNvPr>
          <p:cNvPicPr>
            <a:picLocks noChangeAspect="1"/>
          </p:cNvPicPr>
          <p:nvPr/>
        </p:nvPicPr>
        <p:blipFill rotWithShape="1">
          <a:blip r:embed="rId3"/>
          <a:srcRect l="7343"/>
          <a:stretch/>
        </p:blipFill>
        <p:spPr>
          <a:xfrm>
            <a:off x="3959542" y="0"/>
            <a:ext cx="16464916" cy="13716000"/>
          </a:xfrm>
          <a:prstGeom prst="rect">
            <a:avLst/>
          </a:prstGeom>
        </p:spPr>
      </p:pic>
    </p:spTree>
    <p:extLst>
      <p:ext uri="{BB962C8B-B14F-4D97-AF65-F5344CB8AC3E}">
        <p14:creationId xmlns:p14="http://schemas.microsoft.com/office/powerpoint/2010/main" val="40634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5D542D-8F5B-A449-99B4-5C7B641564EB}"/>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8" name="Content Placeholder 2">
            <a:extLst>
              <a:ext uri="{FF2B5EF4-FFF2-40B4-BE49-F238E27FC236}">
                <a16:creationId xmlns:a16="http://schemas.microsoft.com/office/drawing/2014/main" id="{F9277AC7-8304-AA48-BFA3-E1869A753F13}"/>
              </a:ext>
            </a:extLst>
          </p:cNvPr>
          <p:cNvSpPr txBox="1">
            <a:spLocks/>
          </p:cNvSpPr>
          <p:nvPr/>
        </p:nvSpPr>
        <p:spPr>
          <a:xfrm>
            <a:off x="-43543" y="3003888"/>
            <a:ext cx="13996610" cy="3036096"/>
          </a:xfrm>
          <a:prstGeom prst="rect">
            <a:avLst/>
          </a:prstGeom>
          <a:noFill/>
          <a:ln>
            <a:noFill/>
          </a:ln>
        </p:spPr>
        <p:txBody>
          <a:bodyPr vert="horz" lIns="0" tIns="0" rIns="0" bIns="0" rtlCol="0" anchor="t">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833438" indent="0">
              <a:buNone/>
            </a:pPr>
            <a:endParaRPr lang="en-CA" sz="5000" b="0" dirty="0">
              <a:solidFill>
                <a:schemeClr val="tx1">
                  <a:lumMod val="50000"/>
                </a:schemeClr>
              </a:solidFill>
              <a:latin typeface="Arial" panose="020B0604020202020204" pitchFamily="34" charset="0"/>
              <a:cs typeface="Arial" panose="020B0604020202020204" pitchFamily="34" charset="0"/>
            </a:endParaRPr>
          </a:p>
        </p:txBody>
      </p:sp>
      <p:pic>
        <p:nvPicPr>
          <p:cNvPr id="12" name="Picture 11" descr="A close up of a logo&#10;&#10;Description automatically generated">
            <a:extLst>
              <a:ext uri="{FF2B5EF4-FFF2-40B4-BE49-F238E27FC236}">
                <a16:creationId xmlns:a16="http://schemas.microsoft.com/office/drawing/2014/main" id="{E25CBF2C-288C-1B4E-B8CD-51D54BBF2343}"/>
              </a:ext>
            </a:extLst>
          </p:cNvPr>
          <p:cNvPicPr>
            <a:picLocks noChangeAspect="1"/>
          </p:cNvPicPr>
          <p:nvPr/>
        </p:nvPicPr>
        <p:blipFill rotWithShape="1">
          <a:blip r:embed="rId3">
            <a:alphaModFix/>
          </a:blip>
          <a:srcRect l="7343"/>
          <a:stretch/>
        </p:blipFill>
        <p:spPr>
          <a:xfrm>
            <a:off x="3959542" y="0"/>
            <a:ext cx="16464916" cy="13716000"/>
          </a:xfrm>
          <a:prstGeom prst="rect">
            <a:avLst/>
          </a:prstGeom>
          <a:solidFill>
            <a:srgbClr val="FFFFFF"/>
          </a:solidFill>
        </p:spPr>
      </p:pic>
      <p:sp>
        <p:nvSpPr>
          <p:cNvPr id="5" name="Donut 4">
            <a:extLst>
              <a:ext uri="{FF2B5EF4-FFF2-40B4-BE49-F238E27FC236}">
                <a16:creationId xmlns:a16="http://schemas.microsoft.com/office/drawing/2014/main" id="{CA8A3536-3A89-3D4B-A12B-68A887372958}"/>
              </a:ext>
            </a:extLst>
          </p:cNvPr>
          <p:cNvSpPr/>
          <p:nvPr/>
        </p:nvSpPr>
        <p:spPr>
          <a:xfrm>
            <a:off x="15297286" y="7086528"/>
            <a:ext cx="5127172" cy="2488016"/>
          </a:xfrm>
          <a:prstGeom prst="donut">
            <a:avLst>
              <a:gd name="adj" fmla="val 2002"/>
            </a:avLst>
          </a:prstGeom>
          <a:solidFill>
            <a:srgbClr val="FF0000"/>
          </a:solidFill>
          <a:ln w="28575"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2" name="Rectangle 1">
            <a:extLst>
              <a:ext uri="{FF2B5EF4-FFF2-40B4-BE49-F238E27FC236}">
                <a16:creationId xmlns:a16="http://schemas.microsoft.com/office/drawing/2014/main" id="{C279EF62-DD44-FF49-A5EA-8B9F8CFD0A81}"/>
              </a:ext>
            </a:extLst>
          </p:cNvPr>
          <p:cNvSpPr/>
          <p:nvPr/>
        </p:nvSpPr>
        <p:spPr>
          <a:xfrm>
            <a:off x="304756" y="1836564"/>
            <a:ext cx="7559084" cy="5932071"/>
          </a:xfrm>
          <a:prstGeom prst="rect">
            <a:avLst/>
          </a:prstGeom>
          <a:solidFill>
            <a:schemeClr val="bg1"/>
          </a:solidFill>
          <a:ln w="25400" cap="flat">
            <a:solidFill>
              <a:schemeClr val="tx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pic>
        <p:nvPicPr>
          <p:cNvPr id="6" name="Picture 2" descr="https://upload.wikimedia.org/wikipedia/commons/4/44/Neuron3.png">
            <a:extLst>
              <a:ext uri="{FF2B5EF4-FFF2-40B4-BE49-F238E27FC236}">
                <a16:creationId xmlns:a16="http://schemas.microsoft.com/office/drawing/2014/main" id="{CE9843EC-D366-D04F-BD96-62D694B3D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56" y="3926424"/>
            <a:ext cx="7309572" cy="384221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urved Connector 6">
            <a:extLst>
              <a:ext uri="{FF2B5EF4-FFF2-40B4-BE49-F238E27FC236}">
                <a16:creationId xmlns:a16="http://schemas.microsoft.com/office/drawing/2014/main" id="{54713EE8-9DE5-AF4E-8BF1-949E4DA7BDF4}"/>
              </a:ext>
            </a:extLst>
          </p:cNvPr>
          <p:cNvCxnSpPr>
            <a:cxnSpLocks/>
          </p:cNvCxnSpPr>
          <p:nvPr/>
        </p:nvCxnSpPr>
        <p:spPr>
          <a:xfrm rot="10800000">
            <a:off x="7863841" y="4328160"/>
            <a:ext cx="8312075" cy="3087106"/>
          </a:xfrm>
          <a:prstGeom prst="curvedConnector3">
            <a:avLst>
              <a:gd name="adj1" fmla="val 50000"/>
            </a:avLst>
          </a:prstGeom>
          <a:ln w="5715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9" name="TextBox 8">
            <a:extLst>
              <a:ext uri="{FF2B5EF4-FFF2-40B4-BE49-F238E27FC236}">
                <a16:creationId xmlns:a16="http://schemas.microsoft.com/office/drawing/2014/main" id="{35535635-04CD-B943-929B-3FA23DA257B8}"/>
              </a:ext>
            </a:extLst>
          </p:cNvPr>
          <p:cNvSpPr txBox="1"/>
          <p:nvPr/>
        </p:nvSpPr>
        <p:spPr>
          <a:xfrm>
            <a:off x="590822" y="1836564"/>
            <a:ext cx="6513468" cy="20524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kumimoji="0" lang="en-US" sz="6200" i="0" u="none" strike="noStrike" normalizeH="0" baseline="0" dirty="0">
                <a:ln w="0"/>
                <a:solidFill>
                  <a:srgbClr val="000000"/>
                </a:solidFill>
                <a:effectLst>
                  <a:outerShdw blurRad="38100" dist="25400" dir="5400000" algn="ctr" rotWithShape="0">
                    <a:srgbClr val="6E747A">
                      <a:alpha val="43000"/>
                    </a:srgbClr>
                  </a:outerShdw>
                </a:effectLst>
                <a:uFillTx/>
                <a:latin typeface="Arial"/>
                <a:ea typeface="Arial"/>
                <a:cs typeface="Arial"/>
                <a:sym typeface="Arial"/>
              </a:rPr>
              <a:t>Artificial Neural Networks (ANN)</a:t>
            </a:r>
          </a:p>
        </p:txBody>
      </p:sp>
    </p:spTree>
    <p:extLst>
      <p:ext uri="{BB962C8B-B14F-4D97-AF65-F5344CB8AC3E}">
        <p14:creationId xmlns:p14="http://schemas.microsoft.com/office/powerpoint/2010/main" val="362753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5D542D-8F5B-A449-99B4-5C7B641564EB}"/>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8" name="Content Placeholder 2">
            <a:extLst>
              <a:ext uri="{FF2B5EF4-FFF2-40B4-BE49-F238E27FC236}">
                <a16:creationId xmlns:a16="http://schemas.microsoft.com/office/drawing/2014/main" id="{F9277AC7-8304-AA48-BFA3-E1869A753F13}"/>
              </a:ext>
            </a:extLst>
          </p:cNvPr>
          <p:cNvSpPr txBox="1">
            <a:spLocks/>
          </p:cNvSpPr>
          <p:nvPr/>
        </p:nvSpPr>
        <p:spPr>
          <a:xfrm>
            <a:off x="-43543" y="3003888"/>
            <a:ext cx="13996610" cy="3036096"/>
          </a:xfrm>
          <a:prstGeom prst="rect">
            <a:avLst/>
          </a:prstGeom>
          <a:noFill/>
          <a:ln>
            <a:noFill/>
          </a:ln>
        </p:spPr>
        <p:txBody>
          <a:bodyPr vert="horz" lIns="0" tIns="0" rIns="0" bIns="0" rtlCol="0" anchor="t">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833438" indent="0">
              <a:buNone/>
            </a:pPr>
            <a:endParaRPr lang="en-CA" sz="5000" b="0" dirty="0">
              <a:solidFill>
                <a:schemeClr val="tx1">
                  <a:lumMod val="50000"/>
                </a:schemeClr>
              </a:solidFill>
              <a:latin typeface="Arial" panose="020B0604020202020204" pitchFamily="34" charset="0"/>
              <a:cs typeface="Arial" panose="020B0604020202020204" pitchFamily="34" charset="0"/>
            </a:endParaRPr>
          </a:p>
        </p:txBody>
      </p:sp>
      <p:pic>
        <p:nvPicPr>
          <p:cNvPr id="12" name="Picture 11" descr="A close up of a logo&#10;&#10;Description automatically generated">
            <a:extLst>
              <a:ext uri="{FF2B5EF4-FFF2-40B4-BE49-F238E27FC236}">
                <a16:creationId xmlns:a16="http://schemas.microsoft.com/office/drawing/2014/main" id="{E25CBF2C-288C-1B4E-B8CD-51D54BBF2343}"/>
              </a:ext>
            </a:extLst>
          </p:cNvPr>
          <p:cNvPicPr>
            <a:picLocks noChangeAspect="1"/>
          </p:cNvPicPr>
          <p:nvPr/>
        </p:nvPicPr>
        <p:blipFill rotWithShape="1">
          <a:blip r:embed="rId3">
            <a:alphaModFix/>
          </a:blip>
          <a:srcRect l="7343"/>
          <a:stretch/>
        </p:blipFill>
        <p:spPr>
          <a:xfrm>
            <a:off x="3959542" y="0"/>
            <a:ext cx="16464916" cy="13716000"/>
          </a:xfrm>
          <a:prstGeom prst="rect">
            <a:avLst/>
          </a:prstGeom>
          <a:solidFill>
            <a:srgbClr val="FFFFFF"/>
          </a:solidFill>
        </p:spPr>
      </p:pic>
      <p:sp>
        <p:nvSpPr>
          <p:cNvPr id="5" name="Donut 4">
            <a:extLst>
              <a:ext uri="{FF2B5EF4-FFF2-40B4-BE49-F238E27FC236}">
                <a16:creationId xmlns:a16="http://schemas.microsoft.com/office/drawing/2014/main" id="{CA8A3536-3A89-3D4B-A12B-68A887372958}"/>
              </a:ext>
            </a:extLst>
          </p:cNvPr>
          <p:cNvSpPr/>
          <p:nvPr/>
        </p:nvSpPr>
        <p:spPr>
          <a:xfrm>
            <a:off x="15297286" y="7086528"/>
            <a:ext cx="5127172" cy="2488016"/>
          </a:xfrm>
          <a:prstGeom prst="donut">
            <a:avLst>
              <a:gd name="adj" fmla="val 2002"/>
            </a:avLst>
          </a:prstGeom>
          <a:solidFill>
            <a:srgbClr val="FF0000"/>
          </a:solidFill>
          <a:ln w="28575"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2" name="Rectangle 1">
            <a:extLst>
              <a:ext uri="{FF2B5EF4-FFF2-40B4-BE49-F238E27FC236}">
                <a16:creationId xmlns:a16="http://schemas.microsoft.com/office/drawing/2014/main" id="{C279EF62-DD44-FF49-A5EA-8B9F8CFD0A81}"/>
              </a:ext>
            </a:extLst>
          </p:cNvPr>
          <p:cNvSpPr/>
          <p:nvPr/>
        </p:nvSpPr>
        <p:spPr>
          <a:xfrm>
            <a:off x="304756" y="1836564"/>
            <a:ext cx="7559084" cy="5932071"/>
          </a:xfrm>
          <a:prstGeom prst="rect">
            <a:avLst/>
          </a:prstGeom>
          <a:solidFill>
            <a:schemeClr val="bg1"/>
          </a:solidFill>
          <a:ln w="25400" cap="flat">
            <a:solidFill>
              <a:schemeClr val="tx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pic>
        <p:nvPicPr>
          <p:cNvPr id="6" name="Picture 2" descr="https://upload.wikimedia.org/wikipedia/commons/4/44/Neuron3.png">
            <a:extLst>
              <a:ext uri="{FF2B5EF4-FFF2-40B4-BE49-F238E27FC236}">
                <a16:creationId xmlns:a16="http://schemas.microsoft.com/office/drawing/2014/main" id="{CE9843EC-D366-D04F-BD96-62D694B3D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56" y="3926424"/>
            <a:ext cx="7309572" cy="384221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urved Connector 6">
            <a:extLst>
              <a:ext uri="{FF2B5EF4-FFF2-40B4-BE49-F238E27FC236}">
                <a16:creationId xmlns:a16="http://schemas.microsoft.com/office/drawing/2014/main" id="{54713EE8-9DE5-AF4E-8BF1-949E4DA7BDF4}"/>
              </a:ext>
            </a:extLst>
          </p:cNvPr>
          <p:cNvCxnSpPr>
            <a:cxnSpLocks/>
          </p:cNvCxnSpPr>
          <p:nvPr/>
        </p:nvCxnSpPr>
        <p:spPr>
          <a:xfrm rot="10800000">
            <a:off x="7863841" y="4328160"/>
            <a:ext cx="8312075" cy="3087106"/>
          </a:xfrm>
          <a:prstGeom prst="curvedConnector3">
            <a:avLst>
              <a:gd name="adj1" fmla="val 50000"/>
            </a:avLst>
          </a:prstGeom>
          <a:ln w="5715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9" name="TextBox 8">
            <a:extLst>
              <a:ext uri="{FF2B5EF4-FFF2-40B4-BE49-F238E27FC236}">
                <a16:creationId xmlns:a16="http://schemas.microsoft.com/office/drawing/2014/main" id="{35535635-04CD-B943-929B-3FA23DA257B8}"/>
              </a:ext>
            </a:extLst>
          </p:cNvPr>
          <p:cNvSpPr txBox="1"/>
          <p:nvPr/>
        </p:nvSpPr>
        <p:spPr>
          <a:xfrm>
            <a:off x="590822" y="1836564"/>
            <a:ext cx="6513468" cy="20524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kumimoji="0" lang="en-US" sz="6200" i="0" u="none" strike="noStrike" normalizeH="0" baseline="0" dirty="0">
                <a:ln w="0"/>
                <a:solidFill>
                  <a:srgbClr val="000000"/>
                </a:solidFill>
                <a:effectLst>
                  <a:outerShdw blurRad="38100" dist="25400" dir="5400000" algn="ctr" rotWithShape="0">
                    <a:srgbClr val="6E747A">
                      <a:alpha val="43000"/>
                    </a:srgbClr>
                  </a:outerShdw>
                </a:effectLst>
                <a:uFillTx/>
                <a:latin typeface="Arial"/>
                <a:ea typeface="Arial"/>
                <a:cs typeface="Arial"/>
                <a:sym typeface="Arial"/>
              </a:rPr>
              <a:t>Artificial Neural Networks</a:t>
            </a:r>
          </a:p>
        </p:txBody>
      </p:sp>
      <p:sp>
        <p:nvSpPr>
          <p:cNvPr id="13" name="Rectangle 12">
            <a:extLst>
              <a:ext uri="{FF2B5EF4-FFF2-40B4-BE49-F238E27FC236}">
                <a16:creationId xmlns:a16="http://schemas.microsoft.com/office/drawing/2014/main" id="{28502B4D-4DBC-944E-A083-178925EBCC5F}"/>
              </a:ext>
            </a:extLst>
          </p:cNvPr>
          <p:cNvSpPr/>
          <p:nvPr/>
        </p:nvSpPr>
        <p:spPr>
          <a:xfrm>
            <a:off x="1852508" y="8254880"/>
            <a:ext cx="12100559" cy="3624556"/>
          </a:xfrm>
          <a:prstGeom prst="rect">
            <a:avLst/>
          </a:prstGeom>
          <a:solidFill>
            <a:schemeClr val="bg1"/>
          </a:solidFill>
          <a:ln w="25400" cap="flat">
            <a:solidFill>
              <a:schemeClr val="tx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15" name="TextBox 14">
            <a:extLst>
              <a:ext uri="{FF2B5EF4-FFF2-40B4-BE49-F238E27FC236}">
                <a16:creationId xmlns:a16="http://schemas.microsoft.com/office/drawing/2014/main" id="{0990983A-445F-904A-B2F1-2B9AC24F221E}"/>
              </a:ext>
            </a:extLst>
          </p:cNvPr>
          <p:cNvSpPr txBox="1"/>
          <p:nvPr/>
        </p:nvSpPr>
        <p:spPr>
          <a:xfrm>
            <a:off x="2321410" y="8402567"/>
            <a:ext cx="11631658" cy="10983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lang="en-US" dirty="0">
                <a:ln w="0"/>
                <a:solidFill>
                  <a:srgbClr val="000000"/>
                </a:solidFill>
                <a:effectLst>
                  <a:outerShdw blurRad="38100" dist="25400" dir="5400000" algn="ctr" rotWithShape="0">
                    <a:srgbClr val="6E747A">
                      <a:alpha val="43000"/>
                    </a:srgbClr>
                  </a:outerShdw>
                </a:effectLst>
              </a:rPr>
              <a:t>Numerical Modelling</a:t>
            </a:r>
            <a:endParaRPr kumimoji="0" lang="en-US" sz="6200" i="0" u="none" strike="noStrike" normalizeH="0" baseline="0" dirty="0">
              <a:ln w="0"/>
              <a:solidFill>
                <a:srgbClr val="000000"/>
              </a:solidFill>
              <a:effectLst>
                <a:outerShdw blurRad="38100" dist="25400" dir="5400000" algn="ctr" rotWithShape="0">
                  <a:srgbClr val="6E747A">
                    <a:alpha val="43000"/>
                  </a:srgbClr>
                </a:outerShdw>
              </a:effectLst>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E11745B6-4CAE-8644-845E-C3BE2D1C3817}"/>
                  </a:ext>
                </a:extLst>
              </p:cNvPr>
              <p:cNvSpPr/>
              <p:nvPr/>
            </p:nvSpPr>
            <p:spPr>
              <a:xfrm>
                <a:off x="3222911" y="9627462"/>
                <a:ext cx="9080563" cy="21254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a:latin typeface="Cambria Math" panose="02040503050406030204" pitchFamily="18" charset="0"/>
                            </a:rPr>
                            <m:t>1</m:t>
                          </m:r>
                        </m:num>
                        <m:den>
                          <m:sSup>
                            <m:sSupPr>
                              <m:ctrlPr>
                                <a:rPr lang="en-US" i="1">
                                  <a:latin typeface="Cambria Math" panose="02040503050406030204" pitchFamily="18" charset="0"/>
                                </a:rPr>
                              </m:ctrlPr>
                            </m:sSupPr>
                            <m:e>
                              <m:r>
                                <a:rPr lang="en-US" i="1">
                                  <a:latin typeface="Cambria Math" panose="02040503050406030204" pitchFamily="18" charset="0"/>
                                </a:rPr>
                                <m:t>𝐶</m:t>
                              </m:r>
                            </m:e>
                            <m:sup>
                              <m:r>
                                <a:rPr lang="en-US" i="1">
                                  <a:latin typeface="Cambria Math" panose="02040503050406030204" pitchFamily="18" charset="0"/>
                                </a:rPr>
                                <m:t>𝑛</m:t>
                              </m:r>
                              <m:r>
                                <a:rPr lang="en-US">
                                  <a:latin typeface="Cambria Math" panose="02040503050406030204" pitchFamily="18" charset="0"/>
                                </a:rPr>
                                <m:t>−1</m:t>
                              </m:r>
                            </m:sup>
                          </m:sSup>
                        </m:den>
                      </m:f>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1</m:t>
                          </m:r>
                        </m:num>
                        <m:den>
                          <m:sSubSup>
                            <m:sSubSupPr>
                              <m:ctrlPr>
                                <a:rPr lang="en-US" i="1">
                                  <a:latin typeface="Cambria Math" panose="02040503050406030204" pitchFamily="18" charset="0"/>
                                </a:rPr>
                              </m:ctrlPr>
                            </m:sSubSupPr>
                            <m:e>
                              <m:r>
                                <a:rPr lang="en-US" i="1">
                                  <a:latin typeface="Cambria Math" panose="02040503050406030204" pitchFamily="18" charset="0"/>
                                </a:rPr>
                                <m:t>𝐶</m:t>
                              </m:r>
                            </m:e>
                            <m:sub>
                              <m:r>
                                <a:rPr lang="en-US">
                                  <a:latin typeface="Cambria Math" panose="02040503050406030204" pitchFamily="18" charset="0"/>
                                </a:rPr>
                                <m:t>0</m:t>
                              </m:r>
                            </m:sub>
                            <m:sup>
                              <m:r>
                                <a:rPr lang="en-US" i="1">
                                  <a:latin typeface="Cambria Math" panose="02040503050406030204" pitchFamily="18" charset="0"/>
                                </a:rPr>
                                <m:t>𝑛</m:t>
                              </m:r>
                              <m:r>
                                <a:rPr lang="en-US">
                                  <a:latin typeface="Cambria Math" panose="02040503050406030204" pitchFamily="18" charset="0"/>
                                </a:rPr>
                                <m:t>−1</m:t>
                              </m:r>
                            </m:sup>
                          </m:sSubSup>
                        </m:den>
                      </m:f>
                      <m:r>
                        <a:rPr lang="en-CA" b="1" i="0" smtClean="0">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𝑛</m:t>
                          </m:r>
                          <m:r>
                            <a:rPr lang="en-US">
                              <a:latin typeface="Cambria Math" panose="02040503050406030204" pitchFamily="18" charset="0"/>
                            </a:rPr>
                            <m:t>−1</m:t>
                          </m:r>
                        </m:e>
                      </m:d>
                      <m:r>
                        <a:rPr lang="en-US" i="1">
                          <a:latin typeface="Cambria Math" panose="02040503050406030204" pitchFamily="18" charset="0"/>
                        </a:rPr>
                        <m:t>𝑘𝑡</m:t>
                      </m:r>
                    </m:oMath>
                  </m:oMathPara>
                </a14:m>
                <a:endParaRPr lang="en-US" dirty="0"/>
              </a:p>
            </p:txBody>
          </p:sp>
        </mc:Choice>
        <mc:Fallback xmlns="">
          <p:sp>
            <p:nvSpPr>
              <p:cNvPr id="16" name="Rectangle 15">
                <a:extLst>
                  <a:ext uri="{FF2B5EF4-FFF2-40B4-BE49-F238E27FC236}">
                    <a16:creationId xmlns:a16="http://schemas.microsoft.com/office/drawing/2014/main" id="{E11745B6-4CAE-8644-845E-C3BE2D1C3817}"/>
                  </a:ext>
                </a:extLst>
              </p:cNvPr>
              <p:cNvSpPr>
                <a:spLocks noRot="1" noChangeAspect="1" noMove="1" noResize="1" noEditPoints="1" noAdjustHandles="1" noChangeArrowheads="1" noChangeShapeType="1" noTextEdit="1"/>
              </p:cNvSpPr>
              <p:nvPr/>
            </p:nvSpPr>
            <p:spPr>
              <a:xfrm>
                <a:off x="3222911" y="9627462"/>
                <a:ext cx="9080563" cy="2125454"/>
              </a:xfrm>
              <a:prstGeom prst="rect">
                <a:avLst/>
              </a:prstGeom>
              <a:blipFill>
                <a:blip r:embed="rId5"/>
                <a:stretch>
                  <a:fillRect l="-1397" b="-5357"/>
                </a:stretch>
              </a:blipFill>
            </p:spPr>
            <p:txBody>
              <a:bodyPr/>
              <a:lstStyle/>
              <a:p>
                <a:r>
                  <a:rPr lang="en-US">
                    <a:noFill/>
                  </a:rPr>
                  <a:t> </a:t>
                </a:r>
              </a:p>
            </p:txBody>
          </p:sp>
        </mc:Fallback>
      </mc:AlternateContent>
      <p:cxnSp>
        <p:nvCxnSpPr>
          <p:cNvPr id="17" name="Curved Connector 16">
            <a:extLst>
              <a:ext uri="{FF2B5EF4-FFF2-40B4-BE49-F238E27FC236}">
                <a16:creationId xmlns:a16="http://schemas.microsoft.com/office/drawing/2014/main" id="{12CC3149-C2E7-D84F-B281-A2213B9703BF}"/>
              </a:ext>
            </a:extLst>
          </p:cNvPr>
          <p:cNvCxnSpPr>
            <a:cxnSpLocks/>
          </p:cNvCxnSpPr>
          <p:nvPr/>
        </p:nvCxnSpPr>
        <p:spPr>
          <a:xfrm rot="10800000" flipV="1">
            <a:off x="13953067" y="9189330"/>
            <a:ext cx="2095502" cy="1224828"/>
          </a:xfrm>
          <a:prstGeom prst="curvedConnector3">
            <a:avLst/>
          </a:prstGeom>
          <a:noFill/>
          <a:ln w="57150" cap="flat">
            <a:solidFill>
              <a:srgbClr val="FF0000"/>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9876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5D542D-8F5B-A449-99B4-5C7B641564EB}"/>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8" name="Content Placeholder 2">
            <a:extLst>
              <a:ext uri="{FF2B5EF4-FFF2-40B4-BE49-F238E27FC236}">
                <a16:creationId xmlns:a16="http://schemas.microsoft.com/office/drawing/2014/main" id="{F9277AC7-8304-AA48-BFA3-E1869A753F13}"/>
              </a:ext>
            </a:extLst>
          </p:cNvPr>
          <p:cNvSpPr txBox="1">
            <a:spLocks/>
          </p:cNvSpPr>
          <p:nvPr/>
        </p:nvSpPr>
        <p:spPr>
          <a:xfrm>
            <a:off x="-43543" y="3003888"/>
            <a:ext cx="13996610" cy="3036096"/>
          </a:xfrm>
          <a:prstGeom prst="rect">
            <a:avLst/>
          </a:prstGeom>
          <a:noFill/>
          <a:ln>
            <a:noFill/>
          </a:ln>
        </p:spPr>
        <p:txBody>
          <a:bodyPr vert="horz" lIns="0" tIns="0" rIns="0" bIns="0" rtlCol="0" anchor="t">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833438" indent="0">
              <a:buNone/>
            </a:pPr>
            <a:endParaRPr lang="en-CA" sz="5000" b="0" dirty="0">
              <a:solidFill>
                <a:schemeClr val="tx1">
                  <a:lumMod val="50000"/>
                </a:schemeClr>
              </a:solidFill>
              <a:latin typeface="Arial" panose="020B0604020202020204" pitchFamily="34" charset="0"/>
              <a:cs typeface="Arial" panose="020B0604020202020204" pitchFamily="34" charset="0"/>
            </a:endParaRPr>
          </a:p>
        </p:txBody>
      </p:sp>
      <p:pic>
        <p:nvPicPr>
          <p:cNvPr id="12" name="Picture 11" descr="A close up of a logo&#10;&#10;Description automatically generated">
            <a:extLst>
              <a:ext uri="{FF2B5EF4-FFF2-40B4-BE49-F238E27FC236}">
                <a16:creationId xmlns:a16="http://schemas.microsoft.com/office/drawing/2014/main" id="{E25CBF2C-288C-1B4E-B8CD-51D54BBF2343}"/>
              </a:ext>
            </a:extLst>
          </p:cNvPr>
          <p:cNvPicPr>
            <a:picLocks noChangeAspect="1"/>
          </p:cNvPicPr>
          <p:nvPr/>
        </p:nvPicPr>
        <p:blipFill rotWithShape="1">
          <a:blip r:embed="rId3">
            <a:alphaModFix/>
          </a:blip>
          <a:srcRect l="7343"/>
          <a:stretch/>
        </p:blipFill>
        <p:spPr>
          <a:xfrm>
            <a:off x="3959542" y="0"/>
            <a:ext cx="16464916" cy="13716000"/>
          </a:xfrm>
          <a:prstGeom prst="rect">
            <a:avLst/>
          </a:prstGeom>
          <a:solidFill>
            <a:srgbClr val="FFFFFF"/>
          </a:solidFill>
        </p:spPr>
      </p:pic>
      <p:sp>
        <p:nvSpPr>
          <p:cNvPr id="10" name="Rectangle 9">
            <a:extLst>
              <a:ext uri="{FF2B5EF4-FFF2-40B4-BE49-F238E27FC236}">
                <a16:creationId xmlns:a16="http://schemas.microsoft.com/office/drawing/2014/main" id="{060C9E8C-B0BF-604A-B7D6-40789E1F1A7E}"/>
              </a:ext>
            </a:extLst>
          </p:cNvPr>
          <p:cNvSpPr/>
          <p:nvPr/>
        </p:nvSpPr>
        <p:spPr>
          <a:xfrm>
            <a:off x="0" y="-1"/>
            <a:ext cx="20424458" cy="10165501"/>
          </a:xfrm>
          <a:prstGeom prst="rect">
            <a:avLst/>
          </a:prstGeom>
          <a:solidFill>
            <a:schemeClr val="bg1">
              <a:alpha val="68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14" name="Donut 13">
            <a:extLst>
              <a:ext uri="{FF2B5EF4-FFF2-40B4-BE49-F238E27FC236}">
                <a16:creationId xmlns:a16="http://schemas.microsoft.com/office/drawing/2014/main" id="{6CE06659-F3B9-BF4F-9853-38B69AAD7A38}"/>
              </a:ext>
            </a:extLst>
          </p:cNvPr>
          <p:cNvSpPr/>
          <p:nvPr/>
        </p:nvSpPr>
        <p:spPr>
          <a:xfrm>
            <a:off x="15000015" y="10165501"/>
            <a:ext cx="5127172" cy="2488016"/>
          </a:xfrm>
          <a:prstGeom prst="donut">
            <a:avLst>
              <a:gd name="adj" fmla="val 2002"/>
            </a:avLst>
          </a:prstGeom>
          <a:solidFill>
            <a:srgbClr val="FF0000"/>
          </a:solidFill>
          <a:ln w="28575"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18" name="TextBox 17">
            <a:extLst>
              <a:ext uri="{FF2B5EF4-FFF2-40B4-BE49-F238E27FC236}">
                <a16:creationId xmlns:a16="http://schemas.microsoft.com/office/drawing/2014/main" id="{37014E30-8941-024F-B004-06AF26248D26}"/>
              </a:ext>
            </a:extLst>
          </p:cNvPr>
          <p:cNvSpPr txBox="1"/>
          <p:nvPr/>
        </p:nvSpPr>
        <p:spPr>
          <a:xfrm>
            <a:off x="1544623" y="1716237"/>
            <a:ext cx="16018978" cy="3960697"/>
          </a:xfrm>
          <a:prstGeom prst="rect">
            <a:avLst/>
          </a:prstGeom>
          <a:solidFill>
            <a:schemeClr val="bg1"/>
          </a:solidFill>
          <a:ln w="44450" cap="flat">
            <a:solidFill>
              <a:srgbClr val="0066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2476500" algn="l"/>
            <a:r>
              <a:rPr lang="en-CA" dirty="0">
                <a:solidFill>
                  <a:srgbClr val="0066FF"/>
                </a:solidFill>
              </a:rPr>
              <a:t>The FRC target at the tapstand should be </a:t>
            </a:r>
            <a:r>
              <a:rPr lang="en-CA" u="sng" dirty="0">
                <a:solidFill>
                  <a:srgbClr val="0066FF"/>
                </a:solidFill>
              </a:rPr>
              <a:t>0.8 – 1.0 mg/L</a:t>
            </a:r>
            <a:r>
              <a:rPr lang="en-CA" dirty="0">
                <a:solidFill>
                  <a:srgbClr val="0066FF"/>
                </a:solidFill>
              </a:rPr>
              <a:t> to ensure safe water at the household up to </a:t>
            </a:r>
            <a:r>
              <a:rPr lang="en-CA" u="sng" dirty="0">
                <a:solidFill>
                  <a:srgbClr val="0066FF"/>
                </a:solidFill>
              </a:rPr>
              <a:t>15 hours</a:t>
            </a:r>
            <a:r>
              <a:rPr lang="en-CA" dirty="0">
                <a:solidFill>
                  <a:srgbClr val="0066FF"/>
                </a:solidFill>
              </a:rPr>
              <a:t> post collection.</a:t>
            </a:r>
          </a:p>
        </p:txBody>
      </p:sp>
      <p:cxnSp>
        <p:nvCxnSpPr>
          <p:cNvPr id="19" name="Curved Connector 18">
            <a:extLst>
              <a:ext uri="{FF2B5EF4-FFF2-40B4-BE49-F238E27FC236}">
                <a16:creationId xmlns:a16="http://schemas.microsoft.com/office/drawing/2014/main" id="{568207CE-13EA-1E4C-95A6-2A54CBEC78A3}"/>
              </a:ext>
            </a:extLst>
          </p:cNvPr>
          <p:cNvCxnSpPr>
            <a:cxnSpLocks/>
          </p:cNvCxnSpPr>
          <p:nvPr/>
        </p:nvCxnSpPr>
        <p:spPr>
          <a:xfrm rot="16200000" flipV="1">
            <a:off x="13514052" y="6115951"/>
            <a:ext cx="4488566" cy="3610533"/>
          </a:xfrm>
          <a:prstGeom prst="curvedConnector3">
            <a:avLst/>
          </a:prstGeom>
          <a:ln w="57150">
            <a:solidFill>
              <a:srgbClr val="FF0000"/>
            </a:solidFill>
            <a:tailEnd type="triangle"/>
          </a:ln>
        </p:spPr>
        <p:style>
          <a:lnRef idx="1">
            <a:schemeClr val="accent5"/>
          </a:lnRef>
          <a:fillRef idx="0">
            <a:schemeClr val="accent5"/>
          </a:fillRef>
          <a:effectRef idx="0">
            <a:schemeClr val="accent5"/>
          </a:effectRef>
          <a:fontRef idx="minor">
            <a:schemeClr val="tx1"/>
          </a:fontRef>
        </p:style>
      </p:cxnSp>
      <p:pic>
        <p:nvPicPr>
          <p:cNvPr id="20" name="Picture 19" descr="A picture containing food&#10;&#10;Description automatically generated">
            <a:extLst>
              <a:ext uri="{FF2B5EF4-FFF2-40B4-BE49-F238E27FC236}">
                <a16:creationId xmlns:a16="http://schemas.microsoft.com/office/drawing/2014/main" id="{95B010F8-81EE-1F4D-AEC4-89B8D772F3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386" y="2712335"/>
            <a:ext cx="1968500" cy="1968500"/>
          </a:xfrm>
          <a:prstGeom prst="rect">
            <a:avLst/>
          </a:prstGeom>
        </p:spPr>
      </p:pic>
    </p:spTree>
    <p:extLst>
      <p:ext uri="{BB962C8B-B14F-4D97-AF65-F5344CB8AC3E}">
        <p14:creationId xmlns:p14="http://schemas.microsoft.com/office/powerpoint/2010/main" val="54423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9277AC7-8304-AA48-BFA3-E1869A753F13}"/>
              </a:ext>
            </a:extLst>
          </p:cNvPr>
          <p:cNvSpPr txBox="1">
            <a:spLocks/>
          </p:cNvSpPr>
          <p:nvPr/>
        </p:nvSpPr>
        <p:spPr>
          <a:xfrm>
            <a:off x="-43543" y="3003888"/>
            <a:ext cx="13996610" cy="3036096"/>
          </a:xfrm>
          <a:prstGeom prst="rect">
            <a:avLst/>
          </a:prstGeom>
          <a:noFill/>
          <a:ln>
            <a:noFill/>
          </a:ln>
        </p:spPr>
        <p:txBody>
          <a:bodyPr vert="horz" lIns="0" tIns="0" rIns="0" bIns="0" rtlCol="0" anchor="t">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19238" indent="-685800">
              <a:buFont typeface="Wingdings" pitchFamily="2" charset="2"/>
              <a:buChar char="§"/>
            </a:pPr>
            <a:endParaRPr lang="en-CA" sz="5000" b="0" dirty="0">
              <a:solidFill>
                <a:schemeClr val="tx1">
                  <a:lumMod val="50000"/>
                </a:schemeClr>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ECFEB49-4AB7-4646-95FC-3ACFEA10CB90}"/>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9" name="Title 3">
            <a:extLst>
              <a:ext uri="{FF2B5EF4-FFF2-40B4-BE49-F238E27FC236}">
                <a16:creationId xmlns:a16="http://schemas.microsoft.com/office/drawing/2014/main" id="{B91E9DD4-2CF5-8442-949A-4E5AF5EA3EF7}"/>
              </a:ext>
            </a:extLst>
          </p:cNvPr>
          <p:cNvSpPr txBox="1">
            <a:spLocks/>
          </p:cNvSpPr>
          <p:nvPr/>
        </p:nvSpPr>
        <p:spPr>
          <a:xfrm>
            <a:off x="661240" y="1271365"/>
            <a:ext cx="19254392" cy="1847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normAutofit fontScale="75000" lnSpcReduction="200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dirty="0">
                <a:latin typeface="Arial" panose="020B0604020202020204" pitchFamily="34" charset="0"/>
                <a:cs typeface="Arial" panose="020B0604020202020204" pitchFamily="34" charset="0"/>
              </a:rPr>
              <a:t>Proof of Concept Study: Bangladesh</a:t>
            </a:r>
          </a:p>
        </p:txBody>
      </p:sp>
      <p:pic>
        <p:nvPicPr>
          <p:cNvPr id="12" name="Picture 11">
            <a:extLst>
              <a:ext uri="{FF2B5EF4-FFF2-40B4-BE49-F238E27FC236}">
                <a16:creationId xmlns:a16="http://schemas.microsoft.com/office/drawing/2014/main" id="{32168441-C042-3341-979A-9B4250C47C53}"/>
              </a:ext>
            </a:extLst>
          </p:cNvPr>
          <p:cNvPicPr>
            <a:picLocks noChangeAspect="1"/>
          </p:cNvPicPr>
          <p:nvPr/>
        </p:nvPicPr>
        <p:blipFill>
          <a:blip r:embed="rId3"/>
          <a:stretch>
            <a:fillRect/>
          </a:stretch>
        </p:blipFill>
        <p:spPr>
          <a:xfrm>
            <a:off x="679958" y="3003889"/>
            <a:ext cx="8162534" cy="8491426"/>
          </a:xfrm>
          <a:prstGeom prst="rect">
            <a:avLst/>
          </a:prstGeom>
        </p:spPr>
      </p:pic>
      <p:graphicFrame>
        <p:nvGraphicFramePr>
          <p:cNvPr id="14" name="Table 13">
            <a:extLst>
              <a:ext uri="{FF2B5EF4-FFF2-40B4-BE49-F238E27FC236}">
                <a16:creationId xmlns:a16="http://schemas.microsoft.com/office/drawing/2014/main" id="{43086510-EDA7-8641-99F5-9557612DE5E1}"/>
              </a:ext>
            </a:extLst>
          </p:cNvPr>
          <p:cNvGraphicFramePr>
            <a:graphicFrameLocks noGrp="1"/>
          </p:cNvGraphicFramePr>
          <p:nvPr>
            <p:extLst>
              <p:ext uri="{D42A27DB-BD31-4B8C-83A1-F6EECF244321}">
                <p14:modId xmlns:p14="http://schemas.microsoft.com/office/powerpoint/2010/main" val="2645161846"/>
              </p:ext>
            </p:extLst>
          </p:nvPr>
        </p:nvGraphicFramePr>
        <p:xfrm>
          <a:off x="9584982" y="3799369"/>
          <a:ext cx="14119060" cy="6117261"/>
        </p:xfrm>
        <a:graphic>
          <a:graphicData uri="http://schemas.openxmlformats.org/drawingml/2006/table">
            <a:tbl>
              <a:tblPr firstRow="1" bandRow="1">
                <a:tableStyleId>{C7B018BB-80A7-4F77-B60F-C8B233D01FF8}</a:tableStyleId>
              </a:tblPr>
              <a:tblGrid>
                <a:gridCol w="4631151">
                  <a:extLst>
                    <a:ext uri="{9D8B030D-6E8A-4147-A177-3AD203B41FA5}">
                      <a16:colId xmlns:a16="http://schemas.microsoft.com/office/drawing/2014/main" val="4038333808"/>
                    </a:ext>
                  </a:extLst>
                </a:gridCol>
                <a:gridCol w="9487909">
                  <a:extLst>
                    <a:ext uri="{9D8B030D-6E8A-4147-A177-3AD203B41FA5}">
                      <a16:colId xmlns:a16="http://schemas.microsoft.com/office/drawing/2014/main" val="3819351187"/>
                    </a:ext>
                  </a:extLst>
                </a:gridCol>
              </a:tblGrid>
              <a:tr h="65859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800" b="1" kern="1200" dirty="0">
                          <a:solidFill>
                            <a:schemeClr val="lt1"/>
                          </a:solidFill>
                          <a:latin typeface="Arial" panose="020B0604020202020204" pitchFamily="34" charset="0"/>
                          <a:ea typeface="+mn-ea"/>
                          <a:cs typeface="Arial" panose="020B0604020202020204" pitchFamily="34" charset="0"/>
                        </a:rPr>
                        <a:t>SWOT </a:t>
                      </a:r>
                      <a:r>
                        <a:rPr lang="en-CA" sz="2800" b="1" kern="1200" dirty="0" err="1">
                          <a:solidFill>
                            <a:schemeClr val="lt1"/>
                          </a:solidFill>
                          <a:latin typeface="Arial" panose="020B0604020202020204" pitchFamily="34" charset="0"/>
                          <a:ea typeface="+mn-ea"/>
                          <a:cs typeface="Arial" panose="020B0604020202020204" pitchFamily="34" charset="0"/>
                        </a:rPr>
                        <a:t>PoC</a:t>
                      </a:r>
                      <a:r>
                        <a:rPr lang="en-CA" sz="2800" b="1" kern="1200" dirty="0">
                          <a:solidFill>
                            <a:schemeClr val="lt1"/>
                          </a:solidFill>
                          <a:latin typeface="Arial" panose="020B0604020202020204" pitchFamily="34" charset="0"/>
                          <a:ea typeface="+mn-ea"/>
                          <a:cs typeface="Arial" panose="020B0604020202020204" pitchFamily="34" charset="0"/>
                        </a:rPr>
                        <a:t> at </a:t>
                      </a:r>
                      <a:r>
                        <a:rPr lang="en-CA" sz="2800" b="1" kern="1200" dirty="0" err="1">
                          <a:solidFill>
                            <a:schemeClr val="lt1"/>
                          </a:solidFill>
                          <a:latin typeface="Arial" panose="020B0604020202020204" pitchFamily="34" charset="0"/>
                          <a:ea typeface="+mn-ea"/>
                          <a:cs typeface="Arial" panose="020B0604020202020204" pitchFamily="34" charset="0"/>
                        </a:rPr>
                        <a:t>Kutupalong-Balukhali</a:t>
                      </a:r>
                      <a:r>
                        <a:rPr lang="en-CA" sz="2800" b="1" kern="1200" dirty="0">
                          <a:solidFill>
                            <a:schemeClr val="lt1"/>
                          </a:solidFill>
                          <a:latin typeface="Arial" panose="020B0604020202020204" pitchFamily="34" charset="0"/>
                          <a:ea typeface="+mn-ea"/>
                          <a:cs typeface="Arial" panose="020B0604020202020204" pitchFamily="34" charset="0"/>
                        </a:rPr>
                        <a:t> Extension Site, Cox’s Bazaar </a:t>
                      </a:r>
                    </a:p>
                  </a:txBody>
                  <a:tcPr marL="182880" marR="182880" marT="91440" marB="91440" anchor="ctr"/>
                </a:tc>
                <a:tc hMerge="1">
                  <a:txBody>
                    <a:bodyPr/>
                    <a:lstStyle/>
                    <a:p>
                      <a:pPr marL="0" algn="l" defTabSz="914400" rtl="0" eaLnBrk="1" latinLnBrk="0" hangingPunct="1"/>
                      <a:endParaRPr lang="en-CA" sz="1800" kern="1200" dirty="0">
                        <a:solidFill>
                          <a:schemeClr val="dk1"/>
                        </a:solidFill>
                        <a:latin typeface="+mn-lt"/>
                        <a:ea typeface="+mn-ea"/>
                        <a:cs typeface="+mn-cs"/>
                      </a:endParaRPr>
                    </a:p>
                  </a:txBody>
                  <a:tcPr/>
                </a:tc>
                <a:extLst>
                  <a:ext uri="{0D108BD9-81ED-4DB2-BD59-A6C34878D82A}">
                    <a16:rowId xmlns:a16="http://schemas.microsoft.com/office/drawing/2014/main" val="533812008"/>
                  </a:ext>
                </a:extLst>
              </a:tr>
              <a:tr h="987885">
                <a:tc>
                  <a:txBody>
                    <a:bodyPr/>
                    <a:lstStyle/>
                    <a:p>
                      <a:r>
                        <a:rPr lang="en-CA" sz="2400" b="1" dirty="0">
                          <a:latin typeface="Arial" panose="020B0604020202020204" pitchFamily="34" charset="0"/>
                          <a:cs typeface="Arial" panose="020B0604020202020204" pitchFamily="34" charset="0"/>
                        </a:rPr>
                        <a:t>Context</a:t>
                      </a:r>
                    </a:p>
                  </a:txBody>
                  <a:tcPr marL="182880" marR="182880" marT="91440" marB="91440" anchor="ctr"/>
                </a:tc>
                <a:tc>
                  <a:txBody>
                    <a:bodyPr/>
                    <a:lstStyle/>
                    <a:p>
                      <a:r>
                        <a:rPr lang="en-CA" sz="2400" b="1" dirty="0">
                          <a:latin typeface="Arial" panose="020B0604020202020204" pitchFamily="34" charset="0"/>
                          <a:cs typeface="Arial" panose="020B0604020202020204" pitchFamily="34" charset="0"/>
                        </a:rPr>
                        <a:t>Rohingya refugees from Myanmar</a:t>
                      </a:r>
                    </a:p>
                    <a:p>
                      <a:r>
                        <a:rPr lang="en-CA" sz="2400" b="1" dirty="0">
                          <a:latin typeface="Arial" panose="020B0604020202020204" pitchFamily="34" charset="0"/>
                          <a:cs typeface="Arial" panose="020B0604020202020204" pitchFamily="34" charset="0"/>
                        </a:rPr>
                        <a:t>Up to 1M people in entire K-B Extension Site</a:t>
                      </a:r>
                    </a:p>
                  </a:txBody>
                  <a:tcPr marL="182880" marR="182880" marT="91440" marB="91440" anchor="ctr"/>
                </a:tc>
                <a:extLst>
                  <a:ext uri="{0D108BD9-81ED-4DB2-BD59-A6C34878D82A}">
                    <a16:rowId xmlns:a16="http://schemas.microsoft.com/office/drawing/2014/main" val="794807462"/>
                  </a:ext>
                </a:extLst>
              </a:tr>
              <a:tr h="592731">
                <a:tc>
                  <a:txBody>
                    <a:bodyPr/>
                    <a:lstStyle/>
                    <a:p>
                      <a:r>
                        <a:rPr lang="en-CA" sz="2400" b="1" dirty="0">
                          <a:latin typeface="Arial" panose="020B0604020202020204" pitchFamily="34" charset="0"/>
                          <a:cs typeface="Arial" panose="020B0604020202020204" pitchFamily="34" charset="0"/>
                        </a:rPr>
                        <a:t>Implementation Site</a:t>
                      </a:r>
                    </a:p>
                  </a:txBody>
                  <a:tcPr marL="182880" marR="182880" marT="91440" marB="91440" anchor="ctr"/>
                </a:tc>
                <a:tc>
                  <a:txBody>
                    <a:bodyPr/>
                    <a:lstStyle/>
                    <a:p>
                      <a:r>
                        <a:rPr lang="en-CA" sz="2400" b="1" dirty="0">
                          <a:latin typeface="Arial" panose="020B0604020202020204" pitchFamily="34" charset="0"/>
                          <a:cs typeface="Arial" panose="020B0604020202020204" pitchFamily="34" charset="0"/>
                        </a:rPr>
                        <a:t>Camp 1 in NW sector of K-B</a:t>
                      </a:r>
                    </a:p>
                  </a:txBody>
                  <a:tcPr marL="182880" marR="182880" marT="91440" marB="91440" anchor="ctr"/>
                </a:tc>
                <a:extLst>
                  <a:ext uri="{0D108BD9-81ED-4DB2-BD59-A6C34878D82A}">
                    <a16:rowId xmlns:a16="http://schemas.microsoft.com/office/drawing/2014/main" val="3897981397"/>
                  </a:ext>
                </a:extLst>
              </a:tr>
              <a:tr h="592731">
                <a:tc>
                  <a:txBody>
                    <a:bodyPr/>
                    <a:lstStyle/>
                    <a:p>
                      <a:r>
                        <a:rPr lang="en-CA" sz="2400" b="1" dirty="0">
                          <a:latin typeface="Arial" panose="020B0604020202020204" pitchFamily="34" charset="0"/>
                          <a:cs typeface="Arial" panose="020B0604020202020204" pitchFamily="34" charset="0"/>
                        </a:rPr>
                        <a:t>Population </a:t>
                      </a:r>
                    </a:p>
                  </a:txBody>
                  <a:tcPr marL="182880" marR="182880" marT="91440" marB="91440" anchor="ctr"/>
                </a:tc>
                <a:tc>
                  <a:txBody>
                    <a:bodyPr/>
                    <a:lstStyle/>
                    <a:p>
                      <a:r>
                        <a:rPr lang="en-CA" sz="2400" b="1" dirty="0">
                          <a:latin typeface="Arial" panose="020B0604020202020204" pitchFamily="34" charset="0"/>
                          <a:cs typeface="Arial" panose="020B0604020202020204" pitchFamily="34" charset="0"/>
                        </a:rPr>
                        <a:t>83,000 people</a:t>
                      </a:r>
                    </a:p>
                  </a:txBody>
                  <a:tcPr marL="182880" marR="182880" marT="91440" marB="91440" anchor="ctr"/>
                </a:tc>
                <a:extLst>
                  <a:ext uri="{0D108BD9-81ED-4DB2-BD59-A6C34878D82A}">
                    <a16:rowId xmlns:a16="http://schemas.microsoft.com/office/drawing/2014/main" val="1784317265"/>
                  </a:ext>
                </a:extLst>
              </a:tr>
              <a:tr h="592731">
                <a:tc>
                  <a:txBody>
                    <a:bodyPr/>
                    <a:lstStyle/>
                    <a:p>
                      <a:r>
                        <a:rPr lang="en-CA" sz="2400" b="1" dirty="0">
                          <a:latin typeface="Arial" panose="020B0604020202020204" pitchFamily="34" charset="0"/>
                          <a:cs typeface="Arial" panose="020B0604020202020204" pitchFamily="34" charset="0"/>
                        </a:rPr>
                        <a:t>Water System Operators</a:t>
                      </a:r>
                    </a:p>
                  </a:txBody>
                  <a:tcPr marL="182880" marR="182880" marT="91440" marB="91440" anchor="ctr"/>
                </a:tc>
                <a:tc>
                  <a:txBody>
                    <a:bodyPr/>
                    <a:lstStyle/>
                    <a:p>
                      <a:r>
                        <a:rPr lang="en-CA" sz="2400" b="1" dirty="0">
                          <a:latin typeface="Arial" panose="020B0604020202020204" pitchFamily="34" charset="0"/>
                          <a:cs typeface="Arial" panose="020B0604020202020204" pitchFamily="34" charset="0"/>
                        </a:rPr>
                        <a:t>MSF and BRAC</a:t>
                      </a:r>
                    </a:p>
                  </a:txBody>
                  <a:tcPr marL="182880" marR="182880" marT="91440" marB="91440" anchor="ctr"/>
                </a:tc>
                <a:extLst>
                  <a:ext uri="{0D108BD9-81ED-4DB2-BD59-A6C34878D82A}">
                    <a16:rowId xmlns:a16="http://schemas.microsoft.com/office/drawing/2014/main" val="2718521280"/>
                  </a:ext>
                </a:extLst>
              </a:tr>
              <a:tr h="592731">
                <a:tc>
                  <a:txBody>
                    <a:bodyPr/>
                    <a:lstStyle/>
                    <a:p>
                      <a:r>
                        <a:rPr lang="en-CA" sz="2400" b="1" dirty="0">
                          <a:latin typeface="Arial" panose="020B0604020202020204" pitchFamily="34" charset="0"/>
                          <a:cs typeface="Arial" panose="020B0604020202020204" pitchFamily="34" charset="0"/>
                        </a:rPr>
                        <a:t># of Networks</a:t>
                      </a:r>
                    </a:p>
                  </a:txBody>
                  <a:tcPr marL="182880" marR="182880" marT="91440" marB="91440" anchor="ctr"/>
                </a:tc>
                <a:tc>
                  <a:txBody>
                    <a:bodyPr/>
                    <a:lstStyle/>
                    <a:p>
                      <a:r>
                        <a:rPr lang="en-CA" sz="2400" b="1" dirty="0">
                          <a:latin typeface="Arial" panose="020B0604020202020204" pitchFamily="34" charset="0"/>
                          <a:cs typeface="Arial" panose="020B0604020202020204" pitchFamily="34" charset="0"/>
                        </a:rPr>
                        <a:t>10</a:t>
                      </a:r>
                    </a:p>
                  </a:txBody>
                  <a:tcPr marL="182880" marR="182880" marT="91440" marB="91440" anchor="ctr"/>
                </a:tc>
                <a:extLst>
                  <a:ext uri="{0D108BD9-81ED-4DB2-BD59-A6C34878D82A}">
                    <a16:rowId xmlns:a16="http://schemas.microsoft.com/office/drawing/2014/main" val="3552501115"/>
                  </a:ext>
                </a:extLst>
              </a:tr>
              <a:tr h="592731">
                <a:tc>
                  <a:txBody>
                    <a:bodyPr/>
                    <a:lstStyle/>
                    <a:p>
                      <a:r>
                        <a:rPr lang="en-CA" sz="2400" b="1" dirty="0">
                          <a:latin typeface="Arial" panose="020B0604020202020204" pitchFamily="34" charset="0"/>
                          <a:cs typeface="Arial" panose="020B0604020202020204" pitchFamily="34" charset="0"/>
                        </a:rPr>
                        <a:t># of Boreholes</a:t>
                      </a:r>
                    </a:p>
                  </a:txBody>
                  <a:tcPr marL="182880" marR="182880" marT="91440" marB="91440" anchor="ctr"/>
                </a:tc>
                <a:tc>
                  <a:txBody>
                    <a:bodyPr/>
                    <a:lstStyle/>
                    <a:p>
                      <a:r>
                        <a:rPr lang="en-CA" sz="2400" b="1" dirty="0">
                          <a:latin typeface="Arial" panose="020B0604020202020204" pitchFamily="34" charset="0"/>
                          <a:cs typeface="Arial" panose="020B0604020202020204" pitchFamily="34" charset="0"/>
                        </a:rPr>
                        <a:t>14 </a:t>
                      </a:r>
                    </a:p>
                    <a:p>
                      <a:r>
                        <a:rPr lang="en-CA" sz="2400" b="1" dirty="0">
                          <a:latin typeface="Arial" panose="020B0604020202020204" pitchFamily="34" charset="0"/>
                          <a:cs typeface="Arial" panose="020B0604020202020204" pitchFamily="34" charset="0"/>
                        </a:rPr>
                        <a:t>Solar/hybrid power with inline chlorination</a:t>
                      </a:r>
                    </a:p>
                  </a:txBody>
                  <a:tcPr marL="182880" marR="182880" marT="91440" marB="91440" anchor="ctr"/>
                </a:tc>
                <a:extLst>
                  <a:ext uri="{0D108BD9-81ED-4DB2-BD59-A6C34878D82A}">
                    <a16:rowId xmlns:a16="http://schemas.microsoft.com/office/drawing/2014/main" val="3570661939"/>
                  </a:ext>
                </a:extLst>
              </a:tr>
              <a:tr h="592731">
                <a:tc>
                  <a:txBody>
                    <a:bodyPr/>
                    <a:lstStyle/>
                    <a:p>
                      <a:r>
                        <a:rPr lang="en-CA" sz="2400" b="1" dirty="0">
                          <a:latin typeface="Arial" panose="020B0604020202020204" pitchFamily="34" charset="0"/>
                          <a:cs typeface="Arial" panose="020B0604020202020204" pitchFamily="34" charset="0"/>
                        </a:rPr>
                        <a:t># of Tapstands</a:t>
                      </a:r>
                    </a:p>
                  </a:txBody>
                  <a:tcPr marL="182880" marR="182880" marT="91440" marB="91440" anchor="ctr"/>
                </a:tc>
                <a:tc>
                  <a:txBody>
                    <a:bodyPr/>
                    <a:lstStyle/>
                    <a:p>
                      <a:r>
                        <a:rPr lang="en-CA" sz="2400" b="1" dirty="0">
                          <a:latin typeface="Arial" panose="020B0604020202020204" pitchFamily="34" charset="0"/>
                          <a:cs typeface="Arial" panose="020B0604020202020204" pitchFamily="34" charset="0"/>
                        </a:rPr>
                        <a:t>190</a:t>
                      </a:r>
                    </a:p>
                  </a:txBody>
                  <a:tcPr marL="182880" marR="182880" marT="91440" marB="91440" anchor="ctr"/>
                </a:tc>
                <a:extLst>
                  <a:ext uri="{0D108BD9-81ED-4DB2-BD59-A6C34878D82A}">
                    <a16:rowId xmlns:a16="http://schemas.microsoft.com/office/drawing/2014/main" val="865376690"/>
                  </a:ext>
                </a:extLst>
              </a:tr>
              <a:tr h="592731">
                <a:tc>
                  <a:txBody>
                    <a:bodyPr/>
                    <a:lstStyle/>
                    <a:p>
                      <a:r>
                        <a:rPr lang="en-CA" sz="2400" b="1" dirty="0">
                          <a:latin typeface="Arial" panose="020B0604020202020204" pitchFamily="34" charset="0"/>
                          <a:cs typeface="Arial" panose="020B0604020202020204" pitchFamily="34" charset="0"/>
                        </a:rPr>
                        <a:t>SWOT Study Period</a:t>
                      </a:r>
                    </a:p>
                  </a:txBody>
                  <a:tcPr marL="182880" marR="182880" marT="91440" marB="91440" anchor="ctr"/>
                </a:tc>
                <a:tc>
                  <a:txBody>
                    <a:bodyPr/>
                    <a:lstStyle/>
                    <a:p>
                      <a:r>
                        <a:rPr lang="en-CA" sz="2400" b="1" dirty="0">
                          <a:latin typeface="Arial" panose="020B0604020202020204" pitchFamily="34" charset="0"/>
                          <a:cs typeface="Arial" panose="020B0604020202020204" pitchFamily="34" charset="0"/>
                        </a:rPr>
                        <a:t>July – December 2019</a:t>
                      </a:r>
                    </a:p>
                  </a:txBody>
                  <a:tcPr marL="182880" marR="182880" marT="91440" marB="91440" anchor="ctr"/>
                </a:tc>
                <a:extLst>
                  <a:ext uri="{0D108BD9-81ED-4DB2-BD59-A6C34878D82A}">
                    <a16:rowId xmlns:a16="http://schemas.microsoft.com/office/drawing/2014/main" val="2934198762"/>
                  </a:ext>
                </a:extLst>
              </a:tr>
            </a:tbl>
          </a:graphicData>
        </a:graphic>
      </p:graphicFrame>
    </p:spTree>
    <p:extLst>
      <p:ext uri="{BB962C8B-B14F-4D97-AF65-F5344CB8AC3E}">
        <p14:creationId xmlns:p14="http://schemas.microsoft.com/office/powerpoint/2010/main" val="410330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823A91-03F2-4649-B78E-E3AAC7CE5266}"/>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9" name="Title 3">
            <a:extLst>
              <a:ext uri="{FF2B5EF4-FFF2-40B4-BE49-F238E27FC236}">
                <a16:creationId xmlns:a16="http://schemas.microsoft.com/office/drawing/2014/main" id="{72D23CB0-ED0D-E14A-A911-DF4FAC26CB00}"/>
              </a:ext>
            </a:extLst>
          </p:cNvPr>
          <p:cNvSpPr txBox="1">
            <a:spLocks/>
          </p:cNvSpPr>
          <p:nvPr/>
        </p:nvSpPr>
        <p:spPr>
          <a:xfrm>
            <a:off x="661240" y="1070197"/>
            <a:ext cx="8774572" cy="1847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normAutofit fontScale="975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dirty="0">
                <a:latin typeface="Arial" panose="020B0604020202020204" pitchFamily="34" charset="0"/>
                <a:cs typeface="Arial" panose="020B0604020202020204" pitchFamily="34" charset="0"/>
              </a:rPr>
              <a:t>Methods</a:t>
            </a:r>
          </a:p>
        </p:txBody>
      </p:sp>
      <p:pic>
        <p:nvPicPr>
          <p:cNvPr id="10" name="Picture 9" descr="11.png">
            <a:extLst>
              <a:ext uri="{FF2B5EF4-FFF2-40B4-BE49-F238E27FC236}">
                <a16:creationId xmlns:a16="http://schemas.microsoft.com/office/drawing/2014/main" id="{502A836C-75D3-DC4E-B09B-B5CA13FD7A03}"/>
              </a:ext>
            </a:extLst>
          </p:cNvPr>
          <p:cNvPicPr>
            <a:picLocks noChangeAspect="1"/>
          </p:cNvPicPr>
          <p:nvPr/>
        </p:nvPicPr>
        <p:blipFill rotWithShape="1">
          <a:blip r:embed="rId3">
            <a:extLst>
              <a:ext uri="{28A0092B-C50C-407E-A947-70E740481C1C}">
                <a14:useLocalDpi xmlns:a14="http://schemas.microsoft.com/office/drawing/2010/main" val="0"/>
              </a:ext>
            </a:extLst>
          </a:blip>
          <a:srcRect l="19640" t="20427" r="65451" b="50366"/>
          <a:stretch/>
        </p:blipFill>
        <p:spPr>
          <a:xfrm>
            <a:off x="2248052" y="2317242"/>
            <a:ext cx="3850163" cy="4242783"/>
          </a:xfrm>
          <a:prstGeom prst="rect">
            <a:avLst/>
          </a:prstGeom>
        </p:spPr>
      </p:pic>
      <p:pic>
        <p:nvPicPr>
          <p:cNvPr id="12" name="Picture 11" descr="11.png">
            <a:extLst>
              <a:ext uri="{FF2B5EF4-FFF2-40B4-BE49-F238E27FC236}">
                <a16:creationId xmlns:a16="http://schemas.microsoft.com/office/drawing/2014/main" id="{477C63BF-07B6-EA46-88E4-251151412FCF}"/>
              </a:ext>
            </a:extLst>
          </p:cNvPr>
          <p:cNvPicPr>
            <a:picLocks noChangeAspect="1"/>
          </p:cNvPicPr>
          <p:nvPr/>
        </p:nvPicPr>
        <p:blipFill rotWithShape="1">
          <a:blip r:embed="rId3">
            <a:extLst>
              <a:ext uri="{28A0092B-C50C-407E-A947-70E740481C1C}">
                <a14:useLocalDpi xmlns:a14="http://schemas.microsoft.com/office/drawing/2010/main" val="0"/>
              </a:ext>
            </a:extLst>
          </a:blip>
          <a:srcRect l="54244" t="20427" r="18086" b="50366"/>
          <a:stretch/>
        </p:blipFill>
        <p:spPr>
          <a:xfrm>
            <a:off x="15782931" y="2317026"/>
            <a:ext cx="7145866" cy="4242783"/>
          </a:xfrm>
          <a:prstGeom prst="rect">
            <a:avLst/>
          </a:prstGeom>
        </p:spPr>
      </p:pic>
      <p:sp>
        <p:nvSpPr>
          <p:cNvPr id="13" name="TextBox 12">
            <a:extLst>
              <a:ext uri="{FF2B5EF4-FFF2-40B4-BE49-F238E27FC236}">
                <a16:creationId xmlns:a16="http://schemas.microsoft.com/office/drawing/2014/main" id="{2F060D6C-C450-8247-924F-AA5439AD5241}"/>
              </a:ext>
            </a:extLst>
          </p:cNvPr>
          <p:cNvSpPr txBox="1"/>
          <p:nvPr/>
        </p:nvSpPr>
        <p:spPr>
          <a:xfrm>
            <a:off x="981686" y="5617029"/>
            <a:ext cx="6382894" cy="2914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742950" indent="-742950" algn="l">
              <a:buFont typeface="+mj-lt"/>
              <a:buAutoNum type="arabicPeriod"/>
            </a:pPr>
            <a:r>
              <a:rPr lang="en-US" sz="3600" dirty="0">
                <a:solidFill>
                  <a:srgbClr val="0066FF"/>
                </a:solidFill>
              </a:rPr>
              <a:t>Measure water quality at tapstand:</a:t>
            </a:r>
          </a:p>
          <a:p>
            <a:pPr algn="l"/>
            <a:r>
              <a:rPr lang="en-US" sz="3600" dirty="0">
                <a:solidFill>
                  <a:srgbClr val="0066FF"/>
                </a:solidFill>
              </a:rPr>
              <a:t>	- FRC</a:t>
            </a:r>
          </a:p>
          <a:p>
            <a:pPr algn="l"/>
            <a:r>
              <a:rPr lang="en-US" sz="3600" dirty="0">
                <a:solidFill>
                  <a:srgbClr val="0066FF"/>
                </a:solidFill>
              </a:rPr>
              <a:t>	- Temp</a:t>
            </a:r>
          </a:p>
          <a:p>
            <a:pPr algn="l"/>
            <a:r>
              <a:rPr lang="en-US" sz="3600" dirty="0">
                <a:solidFill>
                  <a:srgbClr val="0066FF"/>
                </a:solidFill>
              </a:rPr>
              <a:t>	- EC</a:t>
            </a:r>
          </a:p>
        </p:txBody>
      </p:sp>
      <p:cxnSp>
        <p:nvCxnSpPr>
          <p:cNvPr id="20" name="Straight Connector 19">
            <a:extLst>
              <a:ext uri="{FF2B5EF4-FFF2-40B4-BE49-F238E27FC236}">
                <a16:creationId xmlns:a16="http://schemas.microsoft.com/office/drawing/2014/main" id="{E09453FC-096B-8246-8219-6F51BCF6CC84}"/>
              </a:ext>
            </a:extLst>
          </p:cNvPr>
          <p:cNvCxnSpPr>
            <a:cxnSpLocks/>
          </p:cNvCxnSpPr>
          <p:nvPr/>
        </p:nvCxnSpPr>
        <p:spPr>
          <a:xfrm>
            <a:off x="6098215" y="4616556"/>
            <a:ext cx="9640945" cy="0"/>
          </a:xfrm>
          <a:prstGeom prst="line">
            <a:avLst/>
          </a:prstGeom>
          <a:noFill/>
          <a:ln w="50800" cap="flat">
            <a:solidFill>
              <a:srgbClr val="61AFE2"/>
            </a:solidFill>
            <a:prstDash val="sysDot"/>
            <a:round/>
          </a:ln>
          <a:effectLst/>
          <a:sp3d/>
        </p:spPr>
        <p:style>
          <a:lnRef idx="0">
            <a:scrgbClr r="0" g="0" b="0"/>
          </a:lnRef>
          <a:fillRef idx="0">
            <a:scrgbClr r="0" g="0" b="0"/>
          </a:fillRef>
          <a:effectRef idx="0">
            <a:scrgbClr r="0" g="0" b="0"/>
          </a:effectRef>
          <a:fontRef idx="none"/>
        </p:style>
      </p:cxnSp>
      <p:sp>
        <p:nvSpPr>
          <p:cNvPr id="22" name="TextBox 21">
            <a:extLst>
              <a:ext uri="{FF2B5EF4-FFF2-40B4-BE49-F238E27FC236}">
                <a16:creationId xmlns:a16="http://schemas.microsoft.com/office/drawing/2014/main" id="{A0C488EF-38A6-7542-8ED8-F22B7122437D}"/>
              </a:ext>
            </a:extLst>
          </p:cNvPr>
          <p:cNvSpPr txBox="1"/>
          <p:nvPr/>
        </p:nvSpPr>
        <p:spPr>
          <a:xfrm>
            <a:off x="9115573" y="5617029"/>
            <a:ext cx="5492663" cy="1806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742950" indent="-742950" algn="l">
              <a:buFont typeface="+mj-lt"/>
              <a:buAutoNum type="arabicPeriod" startAt="2"/>
            </a:pPr>
            <a:r>
              <a:rPr lang="en-US" sz="3600" dirty="0">
                <a:solidFill>
                  <a:srgbClr val="0066FF"/>
                </a:solidFill>
              </a:rPr>
              <a:t>Accompany water-user to shelter, mark container</a:t>
            </a:r>
          </a:p>
        </p:txBody>
      </p:sp>
      <p:sp>
        <p:nvSpPr>
          <p:cNvPr id="23" name="Rectangle 22">
            <a:extLst>
              <a:ext uri="{FF2B5EF4-FFF2-40B4-BE49-F238E27FC236}">
                <a16:creationId xmlns:a16="http://schemas.microsoft.com/office/drawing/2014/main" id="{6B5B001A-B3F6-C84A-BCBD-D3CC6726E377}"/>
              </a:ext>
            </a:extLst>
          </p:cNvPr>
          <p:cNvSpPr/>
          <p:nvPr/>
        </p:nvSpPr>
        <p:spPr>
          <a:xfrm>
            <a:off x="16359228" y="5617029"/>
            <a:ext cx="5993272" cy="2862322"/>
          </a:xfrm>
          <a:prstGeom prst="rect">
            <a:avLst/>
          </a:prstGeom>
        </p:spPr>
        <p:txBody>
          <a:bodyPr wrap="square">
            <a:spAutoFit/>
          </a:bodyPr>
          <a:lstStyle/>
          <a:p>
            <a:pPr marL="742950" indent="-742950" algn="l">
              <a:buFont typeface="+mj-lt"/>
              <a:buAutoNum type="arabicPeriod" startAt="3"/>
            </a:pPr>
            <a:r>
              <a:rPr lang="en-GB" sz="3600" dirty="0">
                <a:solidFill>
                  <a:srgbClr val="0066FF"/>
                </a:solidFill>
                <a:sym typeface="Helvetica Neue"/>
              </a:rPr>
              <a:t>Return after 4 to 18 hours of household storage/use and measure FRC again from same container.</a:t>
            </a:r>
            <a:endParaRPr lang="en-US" sz="3600" dirty="0">
              <a:solidFill>
                <a:srgbClr val="0066FF"/>
              </a:solidFill>
            </a:endParaRPr>
          </a:p>
        </p:txBody>
      </p:sp>
      <p:sp>
        <p:nvSpPr>
          <p:cNvPr id="26" name="TextBox 25">
            <a:extLst>
              <a:ext uri="{FF2B5EF4-FFF2-40B4-BE49-F238E27FC236}">
                <a16:creationId xmlns:a16="http://schemas.microsoft.com/office/drawing/2014/main" id="{50A7DF08-D6AD-A64D-84AA-4B271C8F984C}"/>
              </a:ext>
            </a:extLst>
          </p:cNvPr>
          <p:cNvSpPr txBox="1"/>
          <p:nvPr/>
        </p:nvSpPr>
        <p:spPr>
          <a:xfrm>
            <a:off x="5148943" y="8316696"/>
            <a:ext cx="19235057" cy="2914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R="0" algn="l" defTabSz="821530" rtl="0" fontAlgn="auto" latinLnBrk="0" hangingPunct="0">
              <a:lnSpc>
                <a:spcPct val="100000"/>
              </a:lnSpc>
              <a:spcBef>
                <a:spcPts val="0"/>
              </a:spcBef>
              <a:spcAft>
                <a:spcPts val="0"/>
              </a:spcAft>
              <a:buClrTx/>
              <a:buSzTx/>
              <a:tabLst/>
            </a:pPr>
            <a:r>
              <a:rPr kumimoji="0" lang="en-US" sz="3600" b="0" i="0" u="none" strike="noStrike" cap="none" spc="0" normalizeH="0" baseline="0" dirty="0">
                <a:ln>
                  <a:noFill/>
                </a:ln>
                <a:solidFill>
                  <a:srgbClr val="535353"/>
                </a:solidFill>
                <a:effectLst/>
                <a:uFillTx/>
                <a:latin typeface="Arial"/>
                <a:ea typeface="Arial"/>
                <a:cs typeface="Arial"/>
                <a:sym typeface="Arial"/>
              </a:rPr>
              <a:t>Total dataset: </a:t>
            </a:r>
            <a:r>
              <a:rPr lang="en-US" sz="3600" dirty="0"/>
              <a:t>July-Dec 2019 (6 mo.)</a:t>
            </a:r>
            <a:r>
              <a:rPr kumimoji="0" lang="en-US" sz="3600" i="0" u="none" strike="noStrike" cap="none" spc="0" normalizeH="0" baseline="0" dirty="0">
                <a:ln>
                  <a:noFill/>
                </a:ln>
                <a:solidFill>
                  <a:srgbClr val="535353"/>
                </a:solidFill>
                <a:effectLst/>
                <a:uFillTx/>
                <a:latin typeface="Arial"/>
                <a:ea typeface="Arial"/>
                <a:cs typeface="Arial"/>
                <a:sym typeface="Arial"/>
              </a:rPr>
              <a:t>: n= 2095 </a:t>
            </a:r>
          </a:p>
          <a:p>
            <a:pPr marR="0" algn="l" defTabSz="821530" rtl="0" fontAlgn="auto" latinLnBrk="0" hangingPunct="0">
              <a:lnSpc>
                <a:spcPct val="100000"/>
              </a:lnSpc>
              <a:spcBef>
                <a:spcPts val="0"/>
              </a:spcBef>
              <a:spcAft>
                <a:spcPts val="0"/>
              </a:spcAft>
              <a:buClrTx/>
              <a:buSzTx/>
              <a:tabLst/>
            </a:pPr>
            <a:r>
              <a:rPr kumimoji="0" lang="en-US" sz="3600" b="0" i="0" u="none" strike="noStrike" cap="none" spc="0" normalizeH="0" baseline="0" dirty="0">
                <a:ln>
                  <a:noFill/>
                </a:ln>
                <a:solidFill>
                  <a:srgbClr val="535353"/>
                </a:solidFill>
                <a:effectLst/>
                <a:uFillTx/>
                <a:sym typeface="Arial"/>
              </a:rPr>
              <a:t>Training </a:t>
            </a:r>
            <a:r>
              <a:rPr lang="en-US" sz="3600" b="0" dirty="0"/>
              <a:t>data: </a:t>
            </a:r>
            <a:r>
              <a:rPr kumimoji="0" lang="en-US" sz="3600" i="0" u="none" strike="noStrike" cap="none" spc="0" normalizeH="0" baseline="0" dirty="0">
                <a:ln>
                  <a:noFill/>
                </a:ln>
                <a:solidFill>
                  <a:srgbClr val="535353"/>
                </a:solidFill>
                <a:effectLst/>
                <a:uFillTx/>
                <a:latin typeface="Arial"/>
                <a:ea typeface="Arial"/>
                <a:cs typeface="Arial"/>
                <a:sym typeface="Arial"/>
              </a:rPr>
              <a:t>July-Sept, n=899</a:t>
            </a:r>
          </a:p>
          <a:p>
            <a:pPr marR="0" algn="l" defTabSz="821530" rtl="0" fontAlgn="auto" latinLnBrk="0" hangingPunct="0">
              <a:lnSpc>
                <a:spcPct val="100000"/>
              </a:lnSpc>
              <a:spcBef>
                <a:spcPts val="0"/>
              </a:spcBef>
              <a:spcAft>
                <a:spcPts val="0"/>
              </a:spcAft>
              <a:buClrTx/>
              <a:buSzTx/>
              <a:tabLst/>
            </a:pPr>
            <a:r>
              <a:rPr lang="en-US" sz="3600" b="0" dirty="0"/>
              <a:t>Evaluation data: </a:t>
            </a:r>
            <a:r>
              <a:rPr lang="en-US" sz="3600" dirty="0"/>
              <a:t>Oct-Dec, n=1196</a:t>
            </a:r>
          </a:p>
          <a:p>
            <a:pPr marR="0" algn="l" defTabSz="821530" rtl="0" fontAlgn="auto" latinLnBrk="0" hangingPunct="0">
              <a:lnSpc>
                <a:spcPct val="100000"/>
              </a:lnSpc>
              <a:spcBef>
                <a:spcPts val="0"/>
              </a:spcBef>
              <a:spcAft>
                <a:spcPts val="0"/>
              </a:spcAft>
              <a:buClrTx/>
              <a:buSzTx/>
              <a:tabLst/>
            </a:pPr>
            <a:r>
              <a:rPr kumimoji="0" lang="en-US" sz="3600" b="0" i="0" u="none" strike="noStrike" cap="none" spc="0" normalizeH="0" baseline="0" dirty="0">
                <a:ln>
                  <a:noFill/>
                </a:ln>
                <a:solidFill>
                  <a:srgbClr val="535353"/>
                </a:solidFill>
                <a:effectLst/>
                <a:uFillTx/>
                <a:sym typeface="Arial"/>
              </a:rPr>
              <a:t>Rapid KAP survey:</a:t>
            </a:r>
            <a:r>
              <a:rPr lang="en-US" sz="3600" b="0" dirty="0"/>
              <a:t> </a:t>
            </a:r>
            <a:r>
              <a:rPr lang="en-US" sz="3600" dirty="0"/>
              <a:t>C</a:t>
            </a:r>
            <a:r>
              <a:rPr kumimoji="0" lang="en-US" sz="3600" i="0" u="none" strike="noStrike" cap="none" spc="0" normalizeH="0" baseline="0" dirty="0">
                <a:ln>
                  <a:noFill/>
                </a:ln>
                <a:solidFill>
                  <a:srgbClr val="535353"/>
                </a:solidFill>
                <a:effectLst/>
                <a:uFillTx/>
                <a:sym typeface="Arial"/>
              </a:rPr>
              <a:t>ontextual data incl. HH storage time</a:t>
            </a:r>
          </a:p>
          <a:p>
            <a:pPr algn="l"/>
            <a:r>
              <a:rPr lang="en-CA" sz="3600" b="0" dirty="0"/>
              <a:t>Ethics approval: </a:t>
            </a:r>
            <a:r>
              <a:rPr lang="en-CA" sz="3600" dirty="0"/>
              <a:t>MSF ERB, </a:t>
            </a:r>
            <a:r>
              <a:rPr lang="en-GB" sz="3600" dirty="0"/>
              <a:t>York University ERB, and National ERB in Bangladesh</a:t>
            </a:r>
            <a:endParaRPr lang="en-CA" sz="3600" dirty="0"/>
          </a:p>
        </p:txBody>
      </p:sp>
    </p:spTree>
    <p:extLst>
      <p:ext uri="{BB962C8B-B14F-4D97-AF65-F5344CB8AC3E}">
        <p14:creationId xmlns:p14="http://schemas.microsoft.com/office/powerpoint/2010/main" val="202954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30E508-3F9C-1E40-BF03-F91BED5B45AD}"/>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9" name="Title 3">
            <a:extLst>
              <a:ext uri="{FF2B5EF4-FFF2-40B4-BE49-F238E27FC236}">
                <a16:creationId xmlns:a16="http://schemas.microsoft.com/office/drawing/2014/main" id="{7057D8DF-B9D9-704C-A270-B0A204FF9211}"/>
              </a:ext>
            </a:extLst>
          </p:cNvPr>
          <p:cNvSpPr txBox="1">
            <a:spLocks/>
          </p:cNvSpPr>
          <p:nvPr/>
        </p:nvSpPr>
        <p:spPr>
          <a:xfrm>
            <a:off x="661240" y="1070197"/>
            <a:ext cx="8774572" cy="1847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normAutofit fontScale="975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dirty="0">
                <a:latin typeface="Arial" panose="020B0604020202020204" pitchFamily="34" charset="0"/>
                <a:cs typeface="Arial" panose="020B0604020202020204" pitchFamily="34" charset="0"/>
              </a:rPr>
              <a:t>Results</a:t>
            </a:r>
          </a:p>
        </p:txBody>
      </p:sp>
      <p:pic>
        <p:nvPicPr>
          <p:cNvPr id="11" name="Picture 10" descr="A close up of a map&#10;&#10;Description automatically generated">
            <a:extLst>
              <a:ext uri="{FF2B5EF4-FFF2-40B4-BE49-F238E27FC236}">
                <a16:creationId xmlns:a16="http://schemas.microsoft.com/office/drawing/2014/main" id="{E0EC38F2-CDEA-A346-B6C6-EBC785C576BF}"/>
              </a:ext>
            </a:extLst>
          </p:cNvPr>
          <p:cNvPicPr>
            <a:picLocks noChangeAspect="1"/>
          </p:cNvPicPr>
          <p:nvPr/>
        </p:nvPicPr>
        <p:blipFill rotWithShape="1">
          <a:blip r:embed="rId3">
            <a:extLst>
              <a:ext uri="{28A0092B-C50C-407E-A947-70E740481C1C}">
                <a14:useLocalDpi xmlns:a14="http://schemas.microsoft.com/office/drawing/2010/main" val="0"/>
              </a:ext>
            </a:extLst>
          </a:blip>
          <a:srcRect t="11343"/>
          <a:stretch/>
        </p:blipFill>
        <p:spPr>
          <a:xfrm>
            <a:off x="9655279" y="1909936"/>
            <a:ext cx="14728721" cy="9793500"/>
          </a:xfrm>
          <a:prstGeom prst="rect">
            <a:avLst/>
          </a:prstGeom>
          <a:ln>
            <a:solidFill>
              <a:schemeClr val="tx2"/>
            </a:solidFill>
          </a:ln>
        </p:spPr>
      </p:pic>
      <p:sp>
        <p:nvSpPr>
          <p:cNvPr id="13" name="TextBox 12">
            <a:extLst>
              <a:ext uri="{FF2B5EF4-FFF2-40B4-BE49-F238E27FC236}">
                <a16:creationId xmlns:a16="http://schemas.microsoft.com/office/drawing/2014/main" id="{4DC52188-A0F0-3444-8972-A90D05AAF355}"/>
              </a:ext>
            </a:extLst>
          </p:cNvPr>
          <p:cNvSpPr txBox="1"/>
          <p:nvPr/>
        </p:nvSpPr>
        <p:spPr>
          <a:xfrm>
            <a:off x="14556988" y="1924172"/>
            <a:ext cx="10046479" cy="3098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l" defTabSz="82153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66FF"/>
                </a:solidFill>
                <a:effectLst/>
                <a:uFillTx/>
                <a:latin typeface="Arial"/>
                <a:ea typeface="Arial"/>
                <a:cs typeface="Arial"/>
                <a:sym typeface="Arial"/>
              </a:rPr>
              <a:t>Evaluation period: </a:t>
            </a:r>
            <a:r>
              <a:rPr kumimoji="0" lang="en-US" sz="3200" i="0" u="none" strike="noStrike" cap="none" spc="0" normalizeH="0" baseline="0" dirty="0">
                <a:ln>
                  <a:noFill/>
                </a:ln>
                <a:solidFill>
                  <a:srgbClr val="0066FF"/>
                </a:solidFill>
                <a:effectLst/>
                <a:uFillTx/>
                <a:latin typeface="Arial"/>
                <a:ea typeface="Arial"/>
                <a:cs typeface="Arial"/>
                <a:sym typeface="Arial"/>
              </a:rPr>
              <a:t>Oct-Dec 2019</a:t>
            </a:r>
          </a:p>
          <a:p>
            <a:pPr marL="0" marR="0" indent="0" algn="l" defTabSz="821530" rtl="0" fontAlgn="auto" latinLnBrk="0" hangingPunct="0">
              <a:lnSpc>
                <a:spcPct val="100000"/>
              </a:lnSpc>
              <a:spcBef>
                <a:spcPts val="0"/>
              </a:spcBef>
              <a:spcAft>
                <a:spcPts val="0"/>
              </a:spcAft>
              <a:buClrTx/>
              <a:buSzTx/>
              <a:buFontTx/>
              <a:buNone/>
              <a:tabLst/>
            </a:pPr>
            <a:r>
              <a:rPr lang="en-US" sz="3200" b="0" dirty="0">
                <a:solidFill>
                  <a:srgbClr val="0066FF"/>
                </a:solidFill>
              </a:rPr>
              <a:t>Targeted protection time: </a:t>
            </a:r>
            <a:r>
              <a:rPr lang="en-US" sz="3200" dirty="0">
                <a:solidFill>
                  <a:srgbClr val="0066FF"/>
                </a:solidFill>
              </a:rPr>
              <a:t>15 hours</a:t>
            </a:r>
          </a:p>
          <a:p>
            <a:pPr marL="0" marR="0" indent="0" algn="l" defTabSz="821530" rtl="0" fontAlgn="auto" latinLnBrk="0" hangingPunct="0">
              <a:lnSpc>
                <a:spcPct val="100000"/>
              </a:lnSpc>
              <a:spcBef>
                <a:spcPts val="0"/>
              </a:spcBef>
              <a:spcAft>
                <a:spcPts val="0"/>
              </a:spcAft>
              <a:buClrTx/>
              <a:buSzTx/>
              <a:buFontTx/>
              <a:buNone/>
              <a:tabLst/>
            </a:pPr>
            <a:r>
              <a:rPr lang="en-US" sz="3200" b="0" dirty="0">
                <a:solidFill>
                  <a:srgbClr val="0066FF"/>
                </a:solidFill>
              </a:rPr>
              <a:t>SWOT FRC Target: </a:t>
            </a:r>
            <a:r>
              <a:rPr lang="en-US" sz="3200" dirty="0">
                <a:solidFill>
                  <a:srgbClr val="0066FF"/>
                </a:solidFill>
              </a:rPr>
              <a:t>0.8 – 1.0 mg/L</a:t>
            </a:r>
          </a:p>
          <a:p>
            <a:pPr marL="0" marR="0" indent="0" algn="l" defTabSz="821530" rtl="0" fontAlgn="auto" latinLnBrk="0" hangingPunct="0">
              <a:lnSpc>
                <a:spcPct val="100000"/>
              </a:lnSpc>
              <a:spcBef>
                <a:spcPts val="0"/>
              </a:spcBef>
              <a:spcAft>
                <a:spcPts val="0"/>
              </a:spcAft>
              <a:buClrTx/>
              <a:buSzTx/>
              <a:buFontTx/>
              <a:buNone/>
              <a:tabLst/>
            </a:pPr>
            <a:r>
              <a:rPr lang="en-US" sz="3200" b="0" dirty="0">
                <a:solidFill>
                  <a:srgbClr val="0066FF"/>
                </a:solidFill>
              </a:rPr>
              <a:t>Data subset: </a:t>
            </a:r>
            <a:r>
              <a:rPr lang="en-US" sz="3200" dirty="0">
                <a:solidFill>
                  <a:srgbClr val="0066FF"/>
                </a:solidFill>
              </a:rPr>
              <a:t>Samples with HH follow-up at 12-18h</a:t>
            </a:r>
            <a:r>
              <a:rPr kumimoji="0" lang="en-US" sz="3200" b="0" i="0" u="none" strike="noStrike" cap="none" spc="0" normalizeH="0" baseline="0" dirty="0">
                <a:ln>
                  <a:noFill/>
                </a:ln>
                <a:solidFill>
                  <a:srgbClr val="0066FF"/>
                </a:solidFill>
                <a:effectLst/>
                <a:uFillTx/>
                <a:latin typeface="Arial"/>
                <a:ea typeface="Arial"/>
                <a:cs typeface="Arial"/>
                <a:sym typeface="Arial"/>
              </a:rPr>
              <a:t> </a:t>
            </a:r>
          </a:p>
          <a:p>
            <a:pPr marL="0" marR="0" indent="0" algn="l" defTabSz="821530" rtl="0" fontAlgn="auto" latinLnBrk="0" hangingPunct="0">
              <a:lnSpc>
                <a:spcPct val="100000"/>
              </a:lnSpc>
              <a:spcBef>
                <a:spcPts val="0"/>
              </a:spcBef>
              <a:spcAft>
                <a:spcPts val="0"/>
              </a:spcAft>
              <a:buClrTx/>
              <a:buSzTx/>
              <a:buFontTx/>
              <a:buNone/>
              <a:tabLst/>
            </a:pPr>
            <a:r>
              <a:rPr lang="en-US" sz="3200" b="0" dirty="0">
                <a:solidFill>
                  <a:srgbClr val="0066FF"/>
                </a:solidFill>
              </a:rPr>
              <a:t>Average time in subset: </a:t>
            </a:r>
            <a:r>
              <a:rPr lang="en-US" sz="3200" dirty="0">
                <a:solidFill>
                  <a:srgbClr val="0066FF"/>
                </a:solidFill>
              </a:rPr>
              <a:t>16.5 hours</a:t>
            </a:r>
          </a:p>
          <a:p>
            <a:pPr marL="0" marR="0" indent="0" algn="l" defTabSz="82153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66FF"/>
                </a:solidFill>
                <a:effectLst/>
                <a:uFillTx/>
                <a:latin typeface="Arial"/>
                <a:ea typeface="Arial"/>
                <a:cs typeface="Arial"/>
                <a:sym typeface="Arial"/>
              </a:rPr>
              <a:t># of observations: </a:t>
            </a:r>
            <a:r>
              <a:rPr kumimoji="0" lang="en-US" sz="3200" i="0" u="none" strike="noStrike" cap="none" spc="0" normalizeH="0" baseline="0" dirty="0">
                <a:ln>
                  <a:noFill/>
                </a:ln>
                <a:solidFill>
                  <a:srgbClr val="0066FF"/>
                </a:solidFill>
                <a:effectLst/>
                <a:uFillTx/>
                <a:latin typeface="Arial"/>
                <a:ea typeface="Arial"/>
                <a:cs typeface="Arial"/>
                <a:sym typeface="Arial"/>
              </a:rPr>
              <a:t>435 </a:t>
            </a:r>
          </a:p>
        </p:txBody>
      </p:sp>
      <p:sp>
        <p:nvSpPr>
          <p:cNvPr id="14" name="TextBox 13">
            <a:extLst>
              <a:ext uri="{FF2B5EF4-FFF2-40B4-BE49-F238E27FC236}">
                <a16:creationId xmlns:a16="http://schemas.microsoft.com/office/drawing/2014/main" id="{CF0EB8D8-B400-0D4D-B35C-C8EC02055283}"/>
              </a:ext>
            </a:extLst>
          </p:cNvPr>
          <p:cNvSpPr txBox="1"/>
          <p:nvPr/>
        </p:nvSpPr>
        <p:spPr>
          <a:xfrm>
            <a:off x="9655279" y="1081674"/>
            <a:ext cx="11365911" cy="8829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l" defTabSz="82153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535353"/>
                </a:solidFill>
                <a:effectLst/>
                <a:uFillTx/>
                <a:latin typeface="Arial"/>
                <a:ea typeface="Arial"/>
                <a:cs typeface="Arial"/>
                <a:sym typeface="Arial"/>
              </a:rPr>
              <a:t>Household Water Safety Evaluation:</a:t>
            </a:r>
          </a:p>
        </p:txBody>
      </p:sp>
      <p:sp>
        <p:nvSpPr>
          <p:cNvPr id="15" name="TextBox 14">
            <a:extLst>
              <a:ext uri="{FF2B5EF4-FFF2-40B4-BE49-F238E27FC236}">
                <a16:creationId xmlns:a16="http://schemas.microsoft.com/office/drawing/2014/main" id="{63D0388D-929D-1D4B-A9AA-2E9A93E8BD05}"/>
              </a:ext>
            </a:extLst>
          </p:cNvPr>
          <p:cNvSpPr txBox="1"/>
          <p:nvPr/>
        </p:nvSpPr>
        <p:spPr>
          <a:xfrm>
            <a:off x="661240" y="4827298"/>
            <a:ext cx="9671479" cy="3837586"/>
          </a:xfrm>
          <a:prstGeom prst="rect">
            <a:avLst/>
          </a:prstGeom>
          <a:solidFill>
            <a:schemeClr val="bg1"/>
          </a:solidFill>
          <a:ln w="44450" cap="flat">
            <a:solidFill>
              <a:srgbClr val="0066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2476500" algn="l"/>
            <a:r>
              <a:rPr lang="en-CA" sz="4000" dirty="0">
                <a:solidFill>
                  <a:srgbClr val="0066FF"/>
                </a:solidFill>
              </a:rPr>
              <a:t>The FRC target at the water distribution points should be </a:t>
            </a:r>
            <a:r>
              <a:rPr lang="en-CA" sz="4000" u="sng" dirty="0">
                <a:solidFill>
                  <a:srgbClr val="0066FF"/>
                </a:solidFill>
              </a:rPr>
              <a:t>0.8 – 1.0 mg/L</a:t>
            </a:r>
            <a:r>
              <a:rPr lang="en-CA" sz="4000" dirty="0">
                <a:solidFill>
                  <a:srgbClr val="0066FF"/>
                </a:solidFill>
              </a:rPr>
              <a:t> to ensure safe water at the household (≥0.2 mg/L FRC) up to </a:t>
            </a:r>
            <a:r>
              <a:rPr lang="en-CA" sz="4000" u="sng" dirty="0">
                <a:solidFill>
                  <a:srgbClr val="0066FF"/>
                </a:solidFill>
              </a:rPr>
              <a:t>15 hours</a:t>
            </a:r>
            <a:r>
              <a:rPr lang="en-CA" sz="4000" dirty="0">
                <a:solidFill>
                  <a:srgbClr val="0066FF"/>
                </a:solidFill>
              </a:rPr>
              <a:t> post collection.</a:t>
            </a:r>
          </a:p>
        </p:txBody>
      </p:sp>
      <p:pic>
        <p:nvPicPr>
          <p:cNvPr id="16" name="Picture 15" descr="A picture containing food&#10;&#10;Description automatically generated">
            <a:extLst>
              <a:ext uri="{FF2B5EF4-FFF2-40B4-BE49-F238E27FC236}">
                <a16:creationId xmlns:a16="http://schemas.microsoft.com/office/drawing/2014/main" id="{FED48273-4C17-FB4E-B88B-C69C3FCF5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114" y="5578961"/>
            <a:ext cx="1968500" cy="1968500"/>
          </a:xfrm>
          <a:prstGeom prst="rect">
            <a:avLst/>
          </a:prstGeom>
        </p:spPr>
      </p:pic>
    </p:spTree>
    <p:extLst>
      <p:ext uri="{BB962C8B-B14F-4D97-AF65-F5344CB8AC3E}">
        <p14:creationId xmlns:p14="http://schemas.microsoft.com/office/powerpoint/2010/main" val="361114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30E508-3F9C-1E40-BF03-F91BED5B45AD}"/>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9" name="Title 3">
            <a:extLst>
              <a:ext uri="{FF2B5EF4-FFF2-40B4-BE49-F238E27FC236}">
                <a16:creationId xmlns:a16="http://schemas.microsoft.com/office/drawing/2014/main" id="{7057D8DF-B9D9-704C-A270-B0A204FF9211}"/>
              </a:ext>
            </a:extLst>
          </p:cNvPr>
          <p:cNvSpPr txBox="1">
            <a:spLocks/>
          </p:cNvSpPr>
          <p:nvPr/>
        </p:nvSpPr>
        <p:spPr>
          <a:xfrm>
            <a:off x="661240" y="1070197"/>
            <a:ext cx="8774572" cy="1847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normAutofit fontScale="975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dirty="0">
                <a:latin typeface="Arial" panose="020B0604020202020204" pitchFamily="34" charset="0"/>
                <a:cs typeface="Arial" panose="020B0604020202020204" pitchFamily="34" charset="0"/>
              </a:rPr>
              <a:t>Results</a:t>
            </a:r>
          </a:p>
        </p:txBody>
      </p:sp>
      <p:pic>
        <p:nvPicPr>
          <p:cNvPr id="11" name="Picture 10" descr="A close up of a map&#10;&#10;Description automatically generated">
            <a:extLst>
              <a:ext uri="{FF2B5EF4-FFF2-40B4-BE49-F238E27FC236}">
                <a16:creationId xmlns:a16="http://schemas.microsoft.com/office/drawing/2014/main" id="{E0EC38F2-CDEA-A346-B6C6-EBC785C576BF}"/>
              </a:ext>
            </a:extLst>
          </p:cNvPr>
          <p:cNvPicPr>
            <a:picLocks noChangeAspect="1"/>
          </p:cNvPicPr>
          <p:nvPr/>
        </p:nvPicPr>
        <p:blipFill rotWithShape="1">
          <a:blip r:embed="rId3">
            <a:extLst>
              <a:ext uri="{28A0092B-C50C-407E-A947-70E740481C1C}">
                <a14:useLocalDpi xmlns:a14="http://schemas.microsoft.com/office/drawing/2010/main" val="0"/>
              </a:ext>
            </a:extLst>
          </a:blip>
          <a:srcRect t="11343"/>
          <a:stretch/>
        </p:blipFill>
        <p:spPr>
          <a:xfrm>
            <a:off x="9655279" y="1909936"/>
            <a:ext cx="14728721" cy="9793500"/>
          </a:xfrm>
          <a:prstGeom prst="rect">
            <a:avLst/>
          </a:prstGeom>
          <a:ln>
            <a:solidFill>
              <a:schemeClr val="tx2"/>
            </a:solidFill>
          </a:ln>
        </p:spPr>
      </p:pic>
      <p:sp>
        <p:nvSpPr>
          <p:cNvPr id="14" name="TextBox 13">
            <a:extLst>
              <a:ext uri="{FF2B5EF4-FFF2-40B4-BE49-F238E27FC236}">
                <a16:creationId xmlns:a16="http://schemas.microsoft.com/office/drawing/2014/main" id="{CF0EB8D8-B400-0D4D-B35C-C8EC02055283}"/>
              </a:ext>
            </a:extLst>
          </p:cNvPr>
          <p:cNvSpPr txBox="1"/>
          <p:nvPr/>
        </p:nvSpPr>
        <p:spPr>
          <a:xfrm>
            <a:off x="9655279" y="1081674"/>
            <a:ext cx="11365911" cy="8829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l" defTabSz="82153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535353"/>
                </a:solidFill>
                <a:effectLst/>
                <a:uFillTx/>
                <a:latin typeface="Arial"/>
                <a:ea typeface="Arial"/>
                <a:cs typeface="Arial"/>
                <a:sym typeface="Arial"/>
              </a:rPr>
              <a:t>Household Water Safety Evaluation:</a:t>
            </a:r>
          </a:p>
        </p:txBody>
      </p:sp>
      <p:pic>
        <p:nvPicPr>
          <p:cNvPr id="12" name="Picture 11" descr="A close up of a map&#10;&#10;Description automatically generated">
            <a:extLst>
              <a:ext uri="{FF2B5EF4-FFF2-40B4-BE49-F238E27FC236}">
                <a16:creationId xmlns:a16="http://schemas.microsoft.com/office/drawing/2014/main" id="{9304299B-C0AF-7C48-A578-1BA762CA11FA}"/>
              </a:ext>
            </a:extLst>
          </p:cNvPr>
          <p:cNvPicPr>
            <a:picLocks noChangeAspect="1"/>
          </p:cNvPicPr>
          <p:nvPr/>
        </p:nvPicPr>
        <p:blipFill rotWithShape="1">
          <a:blip r:embed="rId3">
            <a:extLst>
              <a:ext uri="{28A0092B-C50C-407E-A947-70E740481C1C}">
                <a14:useLocalDpi xmlns:a14="http://schemas.microsoft.com/office/drawing/2010/main" val="0"/>
              </a:ext>
            </a:extLst>
          </a:blip>
          <a:srcRect l="10504" t="91092" r="6571" b="-780"/>
          <a:stretch/>
        </p:blipFill>
        <p:spPr>
          <a:xfrm>
            <a:off x="-163286" y="4889581"/>
            <a:ext cx="25073779" cy="2197019"/>
          </a:xfrm>
          <a:prstGeom prst="rect">
            <a:avLst/>
          </a:prstGeom>
          <a:ln>
            <a:solidFill>
              <a:schemeClr val="tx2"/>
            </a:solidFill>
          </a:ln>
        </p:spPr>
      </p:pic>
      <p:cxnSp>
        <p:nvCxnSpPr>
          <p:cNvPr id="17" name="Straight Connector 16">
            <a:extLst>
              <a:ext uri="{FF2B5EF4-FFF2-40B4-BE49-F238E27FC236}">
                <a16:creationId xmlns:a16="http://schemas.microsoft.com/office/drawing/2014/main" id="{3D7F958C-D250-BB4A-BA5D-D54AA89A310E}"/>
              </a:ext>
            </a:extLst>
          </p:cNvPr>
          <p:cNvCxnSpPr>
            <a:cxnSpLocks/>
          </p:cNvCxnSpPr>
          <p:nvPr/>
        </p:nvCxnSpPr>
        <p:spPr>
          <a:xfrm>
            <a:off x="228600" y="6694715"/>
            <a:ext cx="11140440" cy="4765765"/>
          </a:xfrm>
          <a:prstGeom prst="line">
            <a:avLst/>
          </a:prstGeom>
          <a:noFill/>
          <a:ln w="25400" cap="flat">
            <a:solidFill>
              <a:schemeClr val="bg2"/>
            </a:solidFill>
            <a:prstDash val="solid"/>
            <a:round/>
          </a:ln>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C0213C5B-6C4C-E849-AC07-30A7392CE7A5}"/>
              </a:ext>
            </a:extLst>
          </p:cNvPr>
          <p:cNvCxnSpPr>
            <a:cxnSpLocks/>
          </p:cNvCxnSpPr>
          <p:nvPr/>
        </p:nvCxnSpPr>
        <p:spPr>
          <a:xfrm flipH="1">
            <a:off x="23134320" y="6713041"/>
            <a:ext cx="1249682" cy="4990395"/>
          </a:xfrm>
          <a:prstGeom prst="line">
            <a:avLst/>
          </a:prstGeom>
          <a:noFill/>
          <a:ln w="25400" cap="flat">
            <a:solidFill>
              <a:schemeClr val="bg2"/>
            </a:solidFill>
            <a:prstDash val="solid"/>
            <a:round/>
          </a:ln>
          <a:effectLst/>
          <a:sp3d/>
        </p:spPr>
        <p:style>
          <a:lnRef idx="0">
            <a:scrgbClr r="0" g="0" b="0"/>
          </a:lnRef>
          <a:fillRef idx="0">
            <a:scrgbClr r="0" g="0" b="0"/>
          </a:fillRef>
          <a:effectRef idx="0">
            <a:scrgbClr r="0" g="0" b="0"/>
          </a:effectRef>
          <a:fontRef idx="none"/>
        </p:style>
      </p:cxnSp>
      <p:sp>
        <p:nvSpPr>
          <p:cNvPr id="19" name="TextBox 18">
            <a:extLst>
              <a:ext uri="{FF2B5EF4-FFF2-40B4-BE49-F238E27FC236}">
                <a16:creationId xmlns:a16="http://schemas.microsoft.com/office/drawing/2014/main" id="{0F296E4C-A868-D942-A30D-639A3BDF1509}"/>
              </a:ext>
            </a:extLst>
          </p:cNvPr>
          <p:cNvSpPr txBox="1"/>
          <p:nvPr/>
        </p:nvSpPr>
        <p:spPr>
          <a:xfrm>
            <a:off x="7667718" y="139061"/>
            <a:ext cx="16018978" cy="4914804"/>
          </a:xfrm>
          <a:prstGeom prst="rect">
            <a:avLst/>
          </a:prstGeom>
          <a:solidFill>
            <a:schemeClr val="bg1"/>
          </a:solidFill>
          <a:ln w="44450" cap="flat">
            <a:solidFill>
              <a:srgbClr val="0066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2476500" algn="l"/>
            <a:r>
              <a:rPr lang="en-CA" dirty="0">
                <a:solidFill>
                  <a:srgbClr val="0066FF"/>
                </a:solidFill>
              </a:rPr>
              <a:t>Implementing the SWOT FRC recommendation at the tapstand would double the proportion of households with safe water at the Bangladesh site.</a:t>
            </a:r>
          </a:p>
        </p:txBody>
      </p:sp>
    </p:spTree>
    <p:extLst>
      <p:ext uri="{BB962C8B-B14F-4D97-AF65-F5344CB8AC3E}">
        <p14:creationId xmlns:p14="http://schemas.microsoft.com/office/powerpoint/2010/main" val="392051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B1A8CA6A-ACC7-FE45-866A-7A047C220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9927" y="11468655"/>
            <a:ext cx="5138481" cy="2141034"/>
          </a:xfrm>
          <a:prstGeom prst="rect">
            <a:avLst/>
          </a:prstGeom>
        </p:spPr>
      </p:pic>
      <p:pic>
        <p:nvPicPr>
          <p:cNvPr id="11" name="Picture 10" descr="A blue and white sign&#10;&#10;Description automatically generated">
            <a:extLst>
              <a:ext uri="{FF2B5EF4-FFF2-40B4-BE49-F238E27FC236}">
                <a16:creationId xmlns:a16="http://schemas.microsoft.com/office/drawing/2014/main" id="{CB59A652-268A-BF48-870C-D838F934C4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2161" y="11715750"/>
            <a:ext cx="1601804" cy="160180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5E994DC0-9CF5-544E-8C54-2960608C58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2810" y="11419599"/>
            <a:ext cx="1561229" cy="2225911"/>
          </a:xfrm>
          <a:prstGeom prst="rect">
            <a:avLst/>
          </a:prstGeom>
        </p:spPr>
      </p:pic>
      <p:sp>
        <p:nvSpPr>
          <p:cNvPr id="15" name="Rectangle 14">
            <a:extLst>
              <a:ext uri="{FF2B5EF4-FFF2-40B4-BE49-F238E27FC236}">
                <a16:creationId xmlns:a16="http://schemas.microsoft.com/office/drawing/2014/main" id="{AB594D4C-B1CC-2F40-BD19-B684DF8C9F5E}"/>
              </a:ext>
            </a:extLst>
          </p:cNvPr>
          <p:cNvSpPr/>
          <p:nvPr/>
        </p:nvSpPr>
        <p:spPr>
          <a:xfrm>
            <a:off x="0" y="-87086"/>
            <a:ext cx="24384000" cy="11325779"/>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pic>
        <p:nvPicPr>
          <p:cNvPr id="21" name="Picture Placeholder 4" descr="A picture containing person, indoor, holding, man&#10;&#10;Description automatically generated">
            <a:extLst>
              <a:ext uri="{FF2B5EF4-FFF2-40B4-BE49-F238E27FC236}">
                <a16:creationId xmlns:a16="http://schemas.microsoft.com/office/drawing/2014/main" id="{93C96F3E-E51F-3C45-B0CA-3A9A9887EA47}"/>
              </a:ext>
            </a:extLst>
          </p:cNvPr>
          <p:cNvPicPr>
            <a:picLocks noChangeAspect="1"/>
          </p:cNvPicPr>
          <p:nvPr/>
        </p:nvPicPr>
        <p:blipFill rotWithShape="1">
          <a:blip r:embed="rId6">
            <a:extLst>
              <a:ext uri="{28A0092B-C50C-407E-A947-70E740481C1C}">
                <a14:useLocalDpi xmlns:a14="http://schemas.microsoft.com/office/drawing/2010/main" val="0"/>
              </a:ext>
            </a:extLst>
          </a:blip>
          <a:srcRect l="4731" t="1" r="13603" b="1"/>
          <a:stretch/>
        </p:blipFill>
        <p:spPr>
          <a:xfrm>
            <a:off x="-1665048" y="-8538"/>
            <a:ext cx="15925538" cy="11261592"/>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16" name="Title">
            <a:extLst>
              <a:ext uri="{FF2B5EF4-FFF2-40B4-BE49-F238E27FC236}">
                <a16:creationId xmlns:a16="http://schemas.microsoft.com/office/drawing/2014/main" id="{A1645014-097B-354D-8958-2B841D4E75FB}"/>
              </a:ext>
            </a:extLst>
          </p:cNvPr>
          <p:cNvSpPr txBox="1">
            <a:spLocks/>
          </p:cNvSpPr>
          <p:nvPr/>
        </p:nvSpPr>
        <p:spPr>
          <a:xfrm>
            <a:off x="14639926" y="181529"/>
            <a:ext cx="9234010" cy="4846895"/>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noAutofit/>
          </a:bodyPr>
          <a:lstStyle>
            <a:lvl1pPr marL="0" marR="0" indent="0" algn="ctr" defTabSz="821530" rtl="0" latinLnBrk="0">
              <a:lnSpc>
                <a:spcPct val="100000"/>
              </a:lnSpc>
              <a:spcBef>
                <a:spcPts val="0"/>
              </a:spcBef>
              <a:spcAft>
                <a:spcPts val="0"/>
              </a:spcAft>
              <a:buClrTx/>
              <a:buSzTx/>
              <a:buFontTx/>
              <a:buNone/>
              <a:tabLst/>
              <a:defRPr sz="73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r" hangingPunct="1">
              <a:lnSpc>
                <a:spcPct val="90000"/>
              </a:lnSpc>
            </a:pPr>
            <a:r>
              <a:rPr lang="en-GB" sz="6000" dirty="0"/>
              <a:t>Development of a</a:t>
            </a:r>
            <a:br>
              <a:rPr lang="en-GB" sz="6000" dirty="0"/>
            </a:br>
            <a:r>
              <a:rPr lang="en-GB" sz="6000" dirty="0"/>
              <a:t>machine-learning enabled </a:t>
            </a:r>
            <a:r>
              <a:rPr lang="en-GB" sz="6000" dirty="0">
                <a:solidFill>
                  <a:srgbClr val="0066FF"/>
                </a:solidFill>
              </a:rPr>
              <a:t>Safe Water Optimization Tool</a:t>
            </a:r>
            <a:r>
              <a:rPr lang="en-GB" sz="6000" i="1" dirty="0">
                <a:solidFill>
                  <a:srgbClr val="0066FF"/>
                </a:solidFill>
              </a:rPr>
              <a:t> </a:t>
            </a:r>
            <a:r>
              <a:rPr lang="en-GB" sz="6000" dirty="0"/>
              <a:t>for humanitarian response </a:t>
            </a:r>
          </a:p>
        </p:txBody>
      </p:sp>
      <p:sp>
        <p:nvSpPr>
          <p:cNvPr id="17" name="Body">
            <a:extLst>
              <a:ext uri="{FF2B5EF4-FFF2-40B4-BE49-F238E27FC236}">
                <a16:creationId xmlns:a16="http://schemas.microsoft.com/office/drawing/2014/main" id="{65635FB9-EC9C-A546-8944-D94F9D598C00}"/>
              </a:ext>
            </a:extLst>
          </p:cNvPr>
          <p:cNvSpPr txBox="1">
            <a:spLocks/>
          </p:cNvSpPr>
          <p:nvPr/>
        </p:nvSpPr>
        <p:spPr>
          <a:xfrm>
            <a:off x="14639926" y="5623158"/>
            <a:ext cx="9234009" cy="5375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normAutofit fontScale="70000" lnSpcReduction="20000"/>
          </a:bodyPr>
          <a:lstStyle>
            <a:lvl1pPr marL="0" marR="0" indent="0" algn="ctr" defTabSz="821530"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Arial"/>
                <a:ea typeface="Arial"/>
                <a:cs typeface="Arial"/>
                <a:sym typeface="Arial"/>
              </a:defRPr>
            </a:lvl5pPr>
            <a:lvl6pPr marL="2833686" marR="0" indent="-611186"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6pPr>
            <a:lvl7pPr marL="3278187" marR="0" indent="-611187"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7pPr>
            <a:lvl8pPr marL="3722687" marR="0" indent="-611187"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8pPr>
            <a:lvl9pPr marL="4167187" marR="0" indent="-611187"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9pPr>
          </a:lstStyle>
          <a:p>
            <a:pPr algn="r" hangingPunct="1"/>
            <a:r>
              <a:rPr lang="en-GB" sz="5100" b="1" dirty="0"/>
              <a:t>Syed Imran Ali, PhD </a:t>
            </a:r>
          </a:p>
          <a:p>
            <a:pPr algn="r" hangingPunct="1"/>
            <a:r>
              <a:rPr lang="en-GB" sz="5100" dirty="0"/>
              <a:t>J. </a:t>
            </a:r>
            <a:r>
              <a:rPr lang="en-GB" sz="5100" dirty="0" err="1"/>
              <a:t>Fesselet</a:t>
            </a:r>
            <a:r>
              <a:rPr lang="en-GB" sz="5100" dirty="0"/>
              <a:t>, M. Arnold, U. Khan, S. S. Ali, </a:t>
            </a:r>
          </a:p>
          <a:p>
            <a:pPr algn="r" hangingPunct="1"/>
            <a:r>
              <a:rPr lang="en-GB" sz="5100" dirty="0"/>
              <a:t>M. </a:t>
            </a:r>
            <a:r>
              <a:rPr lang="en-GB" sz="5100" dirty="0" err="1"/>
              <a:t>Spendlove</a:t>
            </a:r>
            <a:r>
              <a:rPr lang="en-GB" sz="5100" dirty="0"/>
              <a:t>, A. </a:t>
            </a:r>
            <a:r>
              <a:rPr lang="en-GB" sz="5100" dirty="0" err="1"/>
              <a:t>Vasileiou</a:t>
            </a:r>
            <a:r>
              <a:rPr lang="en-GB" sz="5100" dirty="0"/>
              <a:t>, M. De Santi, </a:t>
            </a:r>
          </a:p>
          <a:p>
            <a:pPr algn="r" hangingPunct="1"/>
            <a:r>
              <a:rPr lang="en-GB" sz="5100" dirty="0"/>
              <a:t>R. Shakir, D. Adler, and J. </a:t>
            </a:r>
            <a:r>
              <a:rPr lang="en-GB" sz="5100" dirty="0" err="1"/>
              <a:t>Orbinski</a:t>
            </a:r>
            <a:endParaRPr lang="en-CA" sz="5100" dirty="0"/>
          </a:p>
          <a:p>
            <a:pPr algn="r" hangingPunct="1"/>
            <a:endParaRPr lang="en-GB" sz="5100" baseline="30000" dirty="0"/>
          </a:p>
          <a:p>
            <a:pPr algn="r" hangingPunct="1"/>
            <a:endParaRPr lang="en-GB" sz="4500" i="1" dirty="0"/>
          </a:p>
          <a:p>
            <a:pPr algn="r" hangingPunct="1"/>
            <a:r>
              <a:rPr lang="en-GB" sz="4500" i="1" dirty="0" err="1"/>
              <a:t>Dahdaleh</a:t>
            </a:r>
            <a:r>
              <a:rPr lang="en-GB" sz="4500" i="1" dirty="0"/>
              <a:t> Institute for Global Health Research, York University, Toronto ,Canada </a:t>
            </a:r>
          </a:p>
          <a:p>
            <a:pPr algn="r" hangingPunct="1"/>
            <a:endParaRPr lang="en-GB" sz="4500" i="1" dirty="0"/>
          </a:p>
          <a:p>
            <a:pPr algn="r" hangingPunct="1"/>
            <a:r>
              <a:rPr lang="en-GB" sz="4500" i="1" dirty="0"/>
              <a:t>Médecins Sans </a:t>
            </a:r>
            <a:r>
              <a:rPr lang="en-GB" sz="4500" i="1" dirty="0" err="1"/>
              <a:t>Frontières</a:t>
            </a:r>
            <a:r>
              <a:rPr lang="en-GB" sz="4500" i="1" dirty="0"/>
              <a:t>, Amsterdam, The Netherlands</a:t>
            </a:r>
            <a:endParaRPr lang="en-CA" sz="4500" i="1" dirty="0"/>
          </a:p>
        </p:txBody>
      </p:sp>
      <p:sp>
        <p:nvSpPr>
          <p:cNvPr id="10" name="TextBox 1">
            <a:extLst>
              <a:ext uri="{FF2B5EF4-FFF2-40B4-BE49-F238E27FC236}">
                <a16:creationId xmlns:a16="http://schemas.microsoft.com/office/drawing/2014/main" id="{5415A195-06A7-43A3-AC4A-7E05257E8AC1}"/>
              </a:ext>
            </a:extLst>
          </p:cNvPr>
          <p:cNvSpPr txBox="1"/>
          <p:nvPr/>
        </p:nvSpPr>
        <p:spPr>
          <a:xfrm>
            <a:off x="269630" y="346885"/>
            <a:ext cx="3938953" cy="12522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71436" tIns="71436" rIns="71436" bIns="71436" numCol="1" spcCol="38100" rtlCol="0" fromWordArt="0" anchor="ctr"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1pPr>
            <a:lvl2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2pPr>
            <a:lvl3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3pPr>
            <a:lvl4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4pPr>
            <a:lvl5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5pPr>
            <a:lvl6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6pPr>
            <a:lvl7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7pPr>
            <a:lvl8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8pPr>
            <a:lvl9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9pPr>
          </a:lstStyle>
          <a:p>
            <a:pPr algn="l"/>
            <a:r>
              <a:rPr lang="en-GB" sz="1800" dirty="0">
                <a:solidFill>
                  <a:srgbClr val="000000"/>
                </a:solidFill>
              </a:rPr>
              <a:t>Conflict of Interest</a:t>
            </a:r>
            <a:endParaRPr lang="en-US" sz="1800">
              <a:solidFill>
                <a:srgbClr val="000000"/>
              </a:solidFill>
            </a:endParaRPr>
          </a:p>
          <a:p>
            <a:pPr algn="l"/>
            <a:endParaRPr lang="en-GB" sz="1800" dirty="0">
              <a:solidFill>
                <a:srgbClr val="000000"/>
              </a:solidFill>
            </a:endParaRPr>
          </a:p>
          <a:p>
            <a:pPr algn="l"/>
            <a:r>
              <a:rPr lang="en-GB" sz="1800" dirty="0">
                <a:solidFill>
                  <a:srgbClr val="000000"/>
                </a:solidFill>
              </a:rPr>
              <a:t>The author has declared no conflict of interest.</a:t>
            </a:r>
          </a:p>
        </p:txBody>
      </p:sp>
    </p:spTree>
    <p:extLst>
      <p:ext uri="{BB962C8B-B14F-4D97-AF65-F5344CB8AC3E}">
        <p14:creationId xmlns:p14="http://schemas.microsoft.com/office/powerpoint/2010/main" val="424405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9277AC7-8304-AA48-BFA3-E1869A753F13}"/>
              </a:ext>
            </a:extLst>
          </p:cNvPr>
          <p:cNvSpPr txBox="1">
            <a:spLocks/>
          </p:cNvSpPr>
          <p:nvPr/>
        </p:nvSpPr>
        <p:spPr>
          <a:xfrm>
            <a:off x="883006" y="2917362"/>
            <a:ext cx="12318159" cy="8603912"/>
          </a:xfrm>
          <a:prstGeom prst="rect">
            <a:avLst/>
          </a:prstGeom>
          <a:noFill/>
          <a:ln>
            <a:noFill/>
          </a:ln>
        </p:spPr>
        <p:txBody>
          <a:bodyPr vert="horz" lIns="0" tIns="0" rIns="0" bIns="0" rtlCol="0" anchor="t">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spcAft>
                <a:spcPts val="0"/>
              </a:spcAft>
              <a:buFont typeface="+mj-lt"/>
              <a:buAutoNum type="arabicPeriod"/>
            </a:pPr>
            <a:r>
              <a:rPr lang="en-GB" sz="4000" dirty="0">
                <a:latin typeface="Arial" panose="020B0604020202020204" pitchFamily="34" charset="0"/>
                <a:cs typeface="Arial" panose="020B0604020202020204" pitchFamily="34" charset="0"/>
                <a:sym typeface="Helvetica Neue"/>
              </a:rPr>
              <a:t>SWOT outperforms Sphere FRC guidelines for ensuring household water safety</a:t>
            </a:r>
            <a:endParaRPr lang="en-GB" sz="4000" b="0" dirty="0">
              <a:latin typeface="Arial" panose="020B0604020202020204" pitchFamily="34" charset="0"/>
              <a:cs typeface="Arial" panose="020B0604020202020204" pitchFamily="34" charset="0"/>
              <a:sym typeface="Helvetica Neue"/>
            </a:endParaRPr>
          </a:p>
          <a:p>
            <a:pPr marL="457200" indent="-457200">
              <a:spcAft>
                <a:spcPts val="0"/>
              </a:spcAft>
              <a:buFont typeface="+mj-lt"/>
              <a:buAutoNum type="arabicPeriod"/>
            </a:pPr>
            <a:endParaRPr lang="en-GB" sz="4000" b="0" dirty="0">
              <a:latin typeface="Arial" panose="020B0604020202020204" pitchFamily="34" charset="0"/>
              <a:cs typeface="Arial" panose="020B0604020202020204" pitchFamily="34" charset="0"/>
              <a:sym typeface="Helvetica Neue"/>
            </a:endParaRPr>
          </a:p>
          <a:p>
            <a:pPr marL="457200" indent="-457200">
              <a:spcAft>
                <a:spcPts val="0"/>
              </a:spcAft>
              <a:buFont typeface="+mj-lt"/>
              <a:buAutoNum type="arabicPeriod"/>
            </a:pPr>
            <a:r>
              <a:rPr lang="en-GB" sz="4000" dirty="0">
                <a:latin typeface="Arial" panose="020B0604020202020204" pitchFamily="34" charset="0"/>
                <a:cs typeface="Arial" panose="020B0604020202020204" pitchFamily="34" charset="0"/>
                <a:sym typeface="Helvetica Neue"/>
              </a:rPr>
              <a:t>Implement and evaluate the SWOT in future water supply projects </a:t>
            </a:r>
            <a:r>
              <a:rPr lang="en-GB" sz="4000" dirty="0">
                <a:solidFill>
                  <a:srgbClr val="0066FF"/>
                </a:solidFill>
                <a:latin typeface="Arial" panose="020B0604020202020204" pitchFamily="34" charset="0"/>
                <a:cs typeface="Arial" panose="020B0604020202020204" pitchFamily="34" charset="0"/>
                <a:sym typeface="Wingdings" pitchFamily="2" charset="2"/>
              </a:rPr>
              <a:t> request a field trial!</a:t>
            </a:r>
            <a:endParaRPr lang="en-GB" sz="4000" dirty="0">
              <a:solidFill>
                <a:srgbClr val="0066FF"/>
              </a:solidFill>
              <a:latin typeface="Arial" panose="020B0604020202020204" pitchFamily="34" charset="0"/>
              <a:cs typeface="Arial" panose="020B0604020202020204" pitchFamily="34" charset="0"/>
              <a:sym typeface="Helvetica Neue"/>
            </a:endParaRPr>
          </a:p>
          <a:p>
            <a:pPr marL="457200" indent="-457200">
              <a:spcAft>
                <a:spcPts val="0"/>
              </a:spcAft>
              <a:buFont typeface="+mj-lt"/>
              <a:buAutoNum type="arabicPeriod"/>
            </a:pPr>
            <a:endParaRPr lang="en-GB" sz="4000" b="0" dirty="0">
              <a:latin typeface="Arial" panose="020B0604020202020204" pitchFamily="34" charset="0"/>
              <a:cs typeface="Arial" panose="020B0604020202020204" pitchFamily="34" charset="0"/>
              <a:sym typeface="Helvetica Neue"/>
            </a:endParaRPr>
          </a:p>
          <a:p>
            <a:pPr marL="457200" indent="-457200">
              <a:spcAft>
                <a:spcPts val="0"/>
              </a:spcAft>
              <a:buFont typeface="+mj-lt"/>
              <a:buAutoNum type="arabicPeriod"/>
            </a:pPr>
            <a:r>
              <a:rPr lang="en-GB" sz="4000" dirty="0">
                <a:latin typeface="Arial" panose="020B0604020202020204" pitchFamily="34" charset="0"/>
                <a:cs typeface="Arial" panose="020B0604020202020204" pitchFamily="34" charset="0"/>
                <a:sym typeface="Helvetica Neue"/>
              </a:rPr>
              <a:t>Next steps: </a:t>
            </a:r>
            <a:endParaRPr lang="en-GB" sz="4000" dirty="0">
              <a:latin typeface="Arial" panose="020B0604020202020204" pitchFamily="34" charset="0"/>
              <a:cs typeface="Arial" panose="020B0604020202020204" pitchFamily="34" charset="0"/>
              <a:sym typeface="Wingdings" pitchFamily="2" charset="2"/>
            </a:endParaRPr>
          </a:p>
          <a:p>
            <a:pPr marL="400050" lvl="2" indent="0">
              <a:spcAft>
                <a:spcPts val="0"/>
              </a:spcAft>
              <a:buNone/>
            </a:pPr>
            <a:r>
              <a:rPr lang="en-GB" sz="4000" dirty="0">
                <a:latin typeface="Arial" panose="020B0604020202020204" pitchFamily="34" charset="0"/>
                <a:cs typeface="Arial" panose="020B0604020202020204" pitchFamily="34" charset="0"/>
                <a:sym typeface="Wingdings" pitchFamily="2" charset="2"/>
              </a:rPr>
              <a:t></a:t>
            </a:r>
            <a:r>
              <a:rPr lang="en-GB" sz="4000" dirty="0">
                <a:latin typeface="Arial" panose="020B0604020202020204" pitchFamily="34" charset="0"/>
                <a:cs typeface="Arial" panose="020B0604020202020204" pitchFamily="34" charset="0"/>
                <a:sym typeface="Helvetica Neue"/>
              </a:rPr>
              <a:t> Diversify applications to </a:t>
            </a:r>
            <a:r>
              <a:rPr lang="en-GB" sz="4000" dirty="0">
                <a:solidFill>
                  <a:srgbClr val="61AFE2"/>
                </a:solidFill>
                <a:latin typeface="Arial" panose="020B0604020202020204" pitchFamily="34" charset="0"/>
                <a:cs typeface="Arial" panose="020B0604020202020204" pitchFamily="34" charset="0"/>
                <a:sym typeface="Helvetica Neue"/>
              </a:rPr>
              <a:t>surface water treatment</a:t>
            </a:r>
            <a:r>
              <a:rPr lang="en-GB" sz="4000" dirty="0">
                <a:latin typeface="Arial" panose="020B0604020202020204" pitchFamily="34" charset="0"/>
                <a:cs typeface="Arial" panose="020B0604020202020204" pitchFamily="34" charset="0"/>
                <a:sym typeface="Helvetica Neue"/>
              </a:rPr>
              <a:t>, </a:t>
            </a:r>
            <a:r>
              <a:rPr lang="en-GB" sz="4000" dirty="0">
                <a:solidFill>
                  <a:srgbClr val="61AFE2"/>
                </a:solidFill>
                <a:latin typeface="Arial" panose="020B0604020202020204" pitchFamily="34" charset="0"/>
                <a:cs typeface="Arial" panose="020B0604020202020204" pitchFamily="34" charset="0"/>
                <a:sym typeface="Helvetica Neue"/>
              </a:rPr>
              <a:t>water trucking</a:t>
            </a:r>
            <a:r>
              <a:rPr lang="en-GB" sz="4000" dirty="0">
                <a:latin typeface="Arial" panose="020B0604020202020204" pitchFamily="34" charset="0"/>
                <a:cs typeface="Arial" panose="020B0604020202020204" pitchFamily="34" charset="0"/>
                <a:sym typeface="Helvetica Neue"/>
              </a:rPr>
              <a:t>, </a:t>
            </a:r>
            <a:r>
              <a:rPr lang="en-GB" sz="4000" dirty="0">
                <a:solidFill>
                  <a:srgbClr val="61AFE2"/>
                </a:solidFill>
                <a:latin typeface="Arial" panose="020B0604020202020204" pitchFamily="34" charset="0"/>
                <a:cs typeface="Arial" panose="020B0604020202020204" pitchFamily="34" charset="0"/>
                <a:sym typeface="Helvetica Neue"/>
              </a:rPr>
              <a:t>medical facilities</a:t>
            </a:r>
            <a:r>
              <a:rPr lang="en-GB" sz="4000" dirty="0">
                <a:latin typeface="Arial" panose="020B0604020202020204" pitchFamily="34" charset="0"/>
                <a:cs typeface="Arial" panose="020B0604020202020204" pitchFamily="34" charset="0"/>
                <a:sym typeface="Helvetica Neue"/>
              </a:rPr>
              <a:t>, and </a:t>
            </a:r>
            <a:r>
              <a:rPr lang="en-GB" sz="4000" dirty="0">
                <a:solidFill>
                  <a:srgbClr val="61AFE2"/>
                </a:solidFill>
                <a:latin typeface="Arial" panose="020B0604020202020204" pitchFamily="34" charset="0"/>
                <a:cs typeface="Arial" panose="020B0604020202020204" pitchFamily="34" charset="0"/>
                <a:sym typeface="Helvetica Neue"/>
              </a:rPr>
              <a:t>intermittent water systems</a:t>
            </a:r>
            <a:endParaRPr lang="en-GB" sz="4000" dirty="0">
              <a:latin typeface="Arial" panose="020B0604020202020204" pitchFamily="34" charset="0"/>
              <a:cs typeface="Arial" panose="020B0604020202020204" pitchFamily="34" charset="0"/>
              <a:sym typeface="Helvetica Neue"/>
            </a:endParaRPr>
          </a:p>
          <a:p>
            <a:pPr marL="400050" lvl="2" indent="0">
              <a:spcAft>
                <a:spcPts val="0"/>
              </a:spcAft>
              <a:buNone/>
            </a:pPr>
            <a:r>
              <a:rPr lang="en-GB" sz="4000" dirty="0">
                <a:latin typeface="Arial" panose="020B0604020202020204" pitchFamily="34" charset="0"/>
                <a:cs typeface="Arial" panose="020B0604020202020204" pitchFamily="34" charset="0"/>
                <a:sym typeface="Wingdings" pitchFamily="2" charset="2"/>
              </a:rPr>
              <a:t> </a:t>
            </a:r>
            <a:r>
              <a:rPr lang="en-GB" sz="4000" dirty="0">
                <a:latin typeface="Arial" panose="020B0604020202020204" pitchFamily="34" charset="0"/>
                <a:cs typeface="Arial" panose="020B0604020202020204" pitchFamily="34" charset="0"/>
                <a:sym typeface="Helvetica Neue"/>
              </a:rPr>
              <a:t>Develop rapid protocols to evaluate </a:t>
            </a:r>
            <a:r>
              <a:rPr lang="en-GB" sz="4000" dirty="0">
                <a:solidFill>
                  <a:schemeClr val="accent5"/>
                </a:solidFill>
                <a:latin typeface="Arial" panose="020B0604020202020204" pitchFamily="34" charset="0"/>
                <a:cs typeface="Arial" panose="020B0604020202020204" pitchFamily="34" charset="0"/>
                <a:sym typeface="Helvetica Neue"/>
              </a:rPr>
              <a:t>chlorine taste/odour rejection thresholds </a:t>
            </a:r>
            <a:r>
              <a:rPr lang="en-GB" sz="4000" dirty="0">
                <a:latin typeface="Arial" panose="020B0604020202020204" pitchFamily="34" charset="0"/>
                <a:cs typeface="Arial" panose="020B0604020202020204" pitchFamily="34" charset="0"/>
                <a:sym typeface="Helvetica Neue"/>
              </a:rPr>
              <a:t>and </a:t>
            </a:r>
            <a:r>
              <a:rPr lang="en-GB" sz="4000" dirty="0">
                <a:solidFill>
                  <a:schemeClr val="accent5"/>
                </a:solidFill>
                <a:latin typeface="Arial" panose="020B0604020202020204" pitchFamily="34" charset="0"/>
                <a:cs typeface="Arial" panose="020B0604020202020204" pitchFamily="34" charset="0"/>
                <a:sym typeface="Helvetica Neue"/>
              </a:rPr>
              <a:t>DBPs</a:t>
            </a:r>
            <a:endParaRPr lang="en-GB" sz="3600" dirty="0">
              <a:latin typeface="Arial" panose="020B0604020202020204" pitchFamily="34" charset="0"/>
              <a:cs typeface="Arial" panose="020B0604020202020204" pitchFamily="34" charset="0"/>
              <a:sym typeface="Helvetica Neue"/>
            </a:endParaRPr>
          </a:p>
        </p:txBody>
      </p:sp>
      <p:sp>
        <p:nvSpPr>
          <p:cNvPr id="7" name="Rectangle 6">
            <a:extLst>
              <a:ext uri="{FF2B5EF4-FFF2-40B4-BE49-F238E27FC236}">
                <a16:creationId xmlns:a16="http://schemas.microsoft.com/office/drawing/2014/main" id="{1AC3C862-D55F-584C-ABA7-19ED6C8A0F2B}"/>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9" name="Title 3">
            <a:extLst>
              <a:ext uri="{FF2B5EF4-FFF2-40B4-BE49-F238E27FC236}">
                <a16:creationId xmlns:a16="http://schemas.microsoft.com/office/drawing/2014/main" id="{3DA0FDB1-6BF6-484C-BC0F-8435B5A42789}"/>
              </a:ext>
            </a:extLst>
          </p:cNvPr>
          <p:cNvSpPr txBox="1">
            <a:spLocks/>
          </p:cNvSpPr>
          <p:nvPr/>
        </p:nvSpPr>
        <p:spPr>
          <a:xfrm>
            <a:off x="661240" y="1070197"/>
            <a:ext cx="8774572" cy="1847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normAutofit fontScale="975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dirty="0">
                <a:latin typeface="Arial" panose="020B0604020202020204" pitchFamily="34" charset="0"/>
                <a:cs typeface="Arial" panose="020B0604020202020204" pitchFamily="34" charset="0"/>
              </a:rPr>
              <a:t>Conclusions</a:t>
            </a:r>
          </a:p>
        </p:txBody>
      </p:sp>
      <p:pic>
        <p:nvPicPr>
          <p:cNvPr id="10" name="Picture 9" descr="A screenshot of a social media post&#10;&#10;Description automatically generated">
            <a:extLst>
              <a:ext uri="{FF2B5EF4-FFF2-40B4-BE49-F238E27FC236}">
                <a16:creationId xmlns:a16="http://schemas.microsoft.com/office/drawing/2014/main" id="{19B4E693-D529-A748-BF7D-495A64B02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6865" y="4136562"/>
            <a:ext cx="8774572" cy="7214850"/>
          </a:xfrm>
          <a:prstGeom prst="rect">
            <a:avLst/>
          </a:prstGeom>
          <a:ln>
            <a:solidFill>
              <a:schemeClr val="tx2"/>
            </a:solidFill>
          </a:ln>
        </p:spPr>
      </p:pic>
      <p:sp>
        <p:nvSpPr>
          <p:cNvPr id="12" name="Snip Diagonal Corner Rectangle 11">
            <a:extLst>
              <a:ext uri="{FF2B5EF4-FFF2-40B4-BE49-F238E27FC236}">
                <a16:creationId xmlns:a16="http://schemas.microsoft.com/office/drawing/2014/main" id="{14065C21-EA88-7449-9071-0920736A5014}"/>
              </a:ext>
            </a:extLst>
          </p:cNvPr>
          <p:cNvSpPr/>
          <p:nvPr/>
        </p:nvSpPr>
        <p:spPr>
          <a:xfrm>
            <a:off x="14066521" y="2722966"/>
            <a:ext cx="7193279" cy="1080000"/>
          </a:xfrm>
          <a:prstGeom prst="snip2DiagRect">
            <a:avLst>
              <a:gd name="adj1" fmla="val 0"/>
              <a:gd name="adj2" fmla="val 50000"/>
            </a:avLst>
          </a:prstGeom>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71436" tIns="71436" rIns="71436" bIns="71436" numCol="1" spcCol="38100" rtlCol="0" anchor="ctr">
            <a:spAutoFit/>
          </a:bodyPr>
          <a:lstStyle/>
          <a:p>
            <a:r>
              <a:rPr lang="en-CA" sz="4800" dirty="0"/>
              <a:t>www.safeh2o.app</a:t>
            </a:r>
            <a:endParaRPr lang="en-US" sz="4800" dirty="0"/>
          </a:p>
        </p:txBody>
      </p:sp>
      <p:pic>
        <p:nvPicPr>
          <p:cNvPr id="13" name="Picture 12" descr="A picture containing food&#10;&#10;Description automatically generated">
            <a:extLst>
              <a:ext uri="{FF2B5EF4-FFF2-40B4-BE49-F238E27FC236}">
                <a16:creationId xmlns:a16="http://schemas.microsoft.com/office/drawing/2014/main" id="{4A5A1A86-B183-7D42-8E5F-89325D11A2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59800" y="1933112"/>
            <a:ext cx="1968500" cy="1968500"/>
          </a:xfrm>
          <a:prstGeom prst="rect">
            <a:avLst/>
          </a:prstGeom>
        </p:spPr>
      </p:pic>
    </p:spTree>
    <p:extLst>
      <p:ext uri="{BB962C8B-B14F-4D97-AF65-F5344CB8AC3E}">
        <p14:creationId xmlns:p14="http://schemas.microsoft.com/office/powerpoint/2010/main" val="315963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FC0BDF-493C-9948-8D0C-CA84D22E3534}"/>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9" name="Title 3">
            <a:extLst>
              <a:ext uri="{FF2B5EF4-FFF2-40B4-BE49-F238E27FC236}">
                <a16:creationId xmlns:a16="http://schemas.microsoft.com/office/drawing/2014/main" id="{FAFADB1C-4803-6042-8538-38A38EB9F894}"/>
              </a:ext>
            </a:extLst>
          </p:cNvPr>
          <p:cNvSpPr txBox="1">
            <a:spLocks/>
          </p:cNvSpPr>
          <p:nvPr/>
        </p:nvSpPr>
        <p:spPr>
          <a:xfrm>
            <a:off x="661240" y="1070197"/>
            <a:ext cx="13932584" cy="1847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normAutofit fontScale="975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dirty="0">
                <a:latin typeface="Arial" panose="020B0604020202020204" pitchFamily="34" charset="0"/>
                <a:cs typeface="Arial" panose="020B0604020202020204" pitchFamily="34" charset="0"/>
              </a:rPr>
              <a:t>Acknowledgments</a:t>
            </a:r>
          </a:p>
        </p:txBody>
      </p:sp>
      <p:pic>
        <p:nvPicPr>
          <p:cNvPr id="10" name="Picture 9" descr="A picture containing drawing&#10;&#10;Description automatically generated">
            <a:extLst>
              <a:ext uri="{FF2B5EF4-FFF2-40B4-BE49-F238E27FC236}">
                <a16:creationId xmlns:a16="http://schemas.microsoft.com/office/drawing/2014/main" id="{BB39271E-99D6-2C41-95A5-AFA1785BF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5379" y="3002828"/>
            <a:ext cx="6564912" cy="1868755"/>
          </a:xfrm>
          <a:prstGeom prst="rect">
            <a:avLst/>
          </a:prstGeom>
        </p:spPr>
      </p:pic>
      <p:pic>
        <p:nvPicPr>
          <p:cNvPr id="2" name="Picture 1">
            <a:extLst>
              <a:ext uri="{FF2B5EF4-FFF2-40B4-BE49-F238E27FC236}">
                <a16:creationId xmlns:a16="http://schemas.microsoft.com/office/drawing/2014/main" id="{B45220AD-ACDC-C54E-9404-737CA6D1B3EF}"/>
              </a:ext>
            </a:extLst>
          </p:cNvPr>
          <p:cNvPicPr>
            <a:picLocks noChangeAspect="1"/>
          </p:cNvPicPr>
          <p:nvPr/>
        </p:nvPicPr>
        <p:blipFill>
          <a:blip r:embed="rId4">
            <a:alphaModFix amt="20000"/>
          </a:blip>
          <a:stretch>
            <a:fillRect/>
          </a:stretch>
        </p:blipFill>
        <p:spPr>
          <a:xfrm>
            <a:off x="9770291" y="5429501"/>
            <a:ext cx="4570332" cy="4320000"/>
          </a:xfrm>
          <a:prstGeom prst="rect">
            <a:avLst/>
          </a:prstGeom>
          <a:ln>
            <a:solidFill>
              <a:schemeClr val="tx1"/>
            </a:solidFill>
          </a:ln>
        </p:spPr>
      </p:pic>
      <p:sp>
        <p:nvSpPr>
          <p:cNvPr id="14" name="TextBox 13">
            <a:extLst>
              <a:ext uri="{FF2B5EF4-FFF2-40B4-BE49-F238E27FC236}">
                <a16:creationId xmlns:a16="http://schemas.microsoft.com/office/drawing/2014/main" id="{F7D308F6-9E5E-B14C-8AE6-657F54B38DE1}"/>
              </a:ext>
            </a:extLst>
          </p:cNvPr>
          <p:cNvSpPr txBox="1"/>
          <p:nvPr/>
        </p:nvSpPr>
        <p:spPr>
          <a:xfrm>
            <a:off x="9727146" y="5763583"/>
            <a:ext cx="4747325" cy="12522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t">
            <a:spAutoFit/>
          </a:bodyPr>
          <a:lstStyle/>
          <a:p>
            <a:r>
              <a:rPr lang="en-US" sz="3600" dirty="0">
                <a:solidFill>
                  <a:srgbClr val="0066FF"/>
                </a:solidFill>
              </a:rPr>
              <a:t>MSF field team in </a:t>
            </a:r>
            <a:r>
              <a:rPr lang="en-US" sz="3600" dirty="0" err="1">
                <a:solidFill>
                  <a:srgbClr val="0066FF"/>
                </a:solidFill>
              </a:rPr>
              <a:t>Mbawa</a:t>
            </a:r>
            <a:r>
              <a:rPr lang="en-US" sz="3600" dirty="0">
                <a:solidFill>
                  <a:srgbClr val="0066FF"/>
                </a:solidFill>
              </a:rPr>
              <a:t>, Nigeria</a:t>
            </a:r>
          </a:p>
        </p:txBody>
      </p:sp>
      <p:pic>
        <p:nvPicPr>
          <p:cNvPr id="3" name="Picture 2">
            <a:extLst>
              <a:ext uri="{FF2B5EF4-FFF2-40B4-BE49-F238E27FC236}">
                <a16:creationId xmlns:a16="http://schemas.microsoft.com/office/drawing/2014/main" id="{123F1D4F-45E9-DC44-B76A-9F96C0069540}"/>
              </a:ext>
            </a:extLst>
          </p:cNvPr>
          <p:cNvPicPr>
            <a:picLocks noChangeAspect="1"/>
          </p:cNvPicPr>
          <p:nvPr/>
        </p:nvPicPr>
        <p:blipFill>
          <a:blip r:embed="rId5">
            <a:alphaModFix amt="20000"/>
          </a:blip>
          <a:stretch>
            <a:fillRect/>
          </a:stretch>
        </p:blipFill>
        <p:spPr>
          <a:xfrm>
            <a:off x="14753729" y="5408957"/>
            <a:ext cx="4537206" cy="4316400"/>
          </a:xfrm>
          <a:prstGeom prst="rect">
            <a:avLst/>
          </a:prstGeom>
          <a:ln>
            <a:solidFill>
              <a:schemeClr val="tx1"/>
            </a:solidFill>
          </a:ln>
        </p:spPr>
      </p:pic>
      <p:sp>
        <p:nvSpPr>
          <p:cNvPr id="15" name="TextBox 14">
            <a:extLst>
              <a:ext uri="{FF2B5EF4-FFF2-40B4-BE49-F238E27FC236}">
                <a16:creationId xmlns:a16="http://schemas.microsoft.com/office/drawing/2014/main" id="{1A4CC140-E596-5E4E-AD19-819285A9A58F}"/>
              </a:ext>
            </a:extLst>
          </p:cNvPr>
          <p:cNvSpPr txBox="1"/>
          <p:nvPr/>
        </p:nvSpPr>
        <p:spPr>
          <a:xfrm>
            <a:off x="14687245" y="5730873"/>
            <a:ext cx="4670173" cy="2668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t">
            <a:spAutoFit/>
          </a:bodyPr>
          <a:lstStyle/>
          <a:p>
            <a:r>
              <a:rPr lang="en-US" sz="3600" dirty="0">
                <a:solidFill>
                  <a:srgbClr val="0066FF"/>
                </a:solidFill>
              </a:rPr>
              <a:t>UNHCR &amp; NRC field teams in </a:t>
            </a:r>
            <a:r>
              <a:rPr lang="en-US" sz="3600" dirty="0" err="1">
                <a:solidFill>
                  <a:srgbClr val="0066FF"/>
                </a:solidFill>
              </a:rPr>
              <a:t>Nyaragusu</a:t>
            </a:r>
            <a:r>
              <a:rPr lang="en-US" sz="3600" dirty="0">
                <a:solidFill>
                  <a:srgbClr val="0066FF"/>
                </a:solidFill>
              </a:rPr>
              <a:t>, Tanzania</a:t>
            </a:r>
          </a:p>
          <a:p>
            <a:r>
              <a:rPr lang="en-US" sz="2800" b="0" dirty="0">
                <a:solidFill>
                  <a:schemeClr val="bg2"/>
                </a:solidFill>
              </a:rPr>
              <a:t>Anne </a:t>
            </a:r>
            <a:r>
              <a:rPr lang="en-US" sz="2800" b="0" dirty="0" err="1">
                <a:solidFill>
                  <a:schemeClr val="bg2"/>
                </a:solidFill>
              </a:rPr>
              <a:t>Hyvaerinen</a:t>
            </a:r>
            <a:r>
              <a:rPr lang="en-US" sz="2800" b="0" dirty="0">
                <a:solidFill>
                  <a:schemeClr val="bg2"/>
                </a:solidFill>
              </a:rPr>
              <a:t>, UNHCR</a:t>
            </a:r>
          </a:p>
          <a:p>
            <a:r>
              <a:rPr lang="en-US" sz="2800" b="0" dirty="0" err="1">
                <a:solidFill>
                  <a:schemeClr val="bg2"/>
                </a:solidFill>
              </a:rPr>
              <a:t>Nosakhare</a:t>
            </a:r>
            <a:r>
              <a:rPr lang="en-US" sz="2800" b="0" dirty="0">
                <a:solidFill>
                  <a:schemeClr val="bg2"/>
                </a:solidFill>
              </a:rPr>
              <a:t> </a:t>
            </a:r>
            <a:r>
              <a:rPr lang="en-US" sz="2800" b="0" dirty="0" err="1">
                <a:solidFill>
                  <a:schemeClr val="bg2"/>
                </a:solidFill>
              </a:rPr>
              <a:t>Boadi</a:t>
            </a:r>
            <a:r>
              <a:rPr lang="en-US" sz="2800" b="0" dirty="0">
                <a:solidFill>
                  <a:schemeClr val="bg2"/>
                </a:solidFill>
              </a:rPr>
              <a:t>, UNHCR</a:t>
            </a:r>
          </a:p>
        </p:txBody>
      </p:sp>
      <p:sp>
        <p:nvSpPr>
          <p:cNvPr id="16" name="TextBox 15">
            <a:extLst>
              <a:ext uri="{FF2B5EF4-FFF2-40B4-BE49-F238E27FC236}">
                <a16:creationId xmlns:a16="http://schemas.microsoft.com/office/drawing/2014/main" id="{3724ECC1-198B-DD45-9228-4AEFCC0B0C02}"/>
              </a:ext>
            </a:extLst>
          </p:cNvPr>
          <p:cNvSpPr txBox="1"/>
          <p:nvPr/>
        </p:nvSpPr>
        <p:spPr>
          <a:xfrm>
            <a:off x="661240" y="5386176"/>
            <a:ext cx="8853132" cy="457625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r>
              <a:rPr lang="en-US" sz="3600" dirty="0">
                <a:solidFill>
                  <a:srgbClr val="0066FF"/>
                </a:solidFill>
              </a:rPr>
              <a:t>MSF Amsterdam HQ: </a:t>
            </a:r>
          </a:p>
          <a:p>
            <a:r>
              <a:rPr lang="en-US" sz="3600" dirty="0">
                <a:solidFill>
                  <a:srgbClr val="61AFE2"/>
                </a:solidFill>
              </a:rPr>
              <a:t>SWOT Steering Committee:</a:t>
            </a:r>
            <a:r>
              <a:rPr lang="en-US" sz="3600" dirty="0">
                <a:solidFill>
                  <a:schemeClr val="bg2"/>
                </a:solidFill>
              </a:rPr>
              <a:t> </a:t>
            </a:r>
            <a:r>
              <a:rPr lang="en-US" sz="3600" b="0" dirty="0">
                <a:solidFill>
                  <a:schemeClr val="bg2"/>
                </a:solidFill>
              </a:rPr>
              <a:t>Melissa McRae, Kathy </a:t>
            </a:r>
            <a:r>
              <a:rPr lang="en-US" sz="3600" b="0" dirty="0" err="1">
                <a:solidFill>
                  <a:schemeClr val="bg2"/>
                </a:solidFill>
              </a:rPr>
              <a:t>Rombouts</a:t>
            </a:r>
            <a:r>
              <a:rPr lang="en-US" sz="3600" b="0" dirty="0">
                <a:solidFill>
                  <a:schemeClr val="bg2"/>
                </a:solidFill>
              </a:rPr>
              <a:t>, Stephane </a:t>
            </a:r>
            <a:r>
              <a:rPr lang="en-US" sz="3600" b="0" dirty="0" err="1">
                <a:solidFill>
                  <a:schemeClr val="bg2"/>
                </a:solidFill>
              </a:rPr>
              <a:t>Chambet</a:t>
            </a:r>
            <a:r>
              <a:rPr lang="en-US" sz="3600" b="0" dirty="0">
                <a:solidFill>
                  <a:schemeClr val="bg2"/>
                </a:solidFill>
              </a:rPr>
              <a:t>-Weil, </a:t>
            </a:r>
            <a:r>
              <a:rPr lang="en-US" sz="3600" b="0" dirty="0" err="1">
                <a:solidFill>
                  <a:schemeClr val="bg2"/>
                </a:solidFill>
              </a:rPr>
              <a:t>Biserka</a:t>
            </a:r>
            <a:r>
              <a:rPr lang="en-US" sz="3600" b="0" dirty="0">
                <a:solidFill>
                  <a:schemeClr val="bg2"/>
                </a:solidFill>
              </a:rPr>
              <a:t> Pop-</a:t>
            </a:r>
            <a:r>
              <a:rPr lang="en-US" sz="3600" b="0" dirty="0" err="1">
                <a:solidFill>
                  <a:schemeClr val="bg2"/>
                </a:solidFill>
              </a:rPr>
              <a:t>Stefanijia</a:t>
            </a:r>
            <a:r>
              <a:rPr lang="en-US" sz="3600" b="0" dirty="0">
                <a:solidFill>
                  <a:schemeClr val="bg2"/>
                </a:solidFill>
              </a:rPr>
              <a:t>, Juan </a:t>
            </a:r>
            <a:r>
              <a:rPr lang="en-US" sz="3600" b="0" dirty="0" err="1">
                <a:solidFill>
                  <a:schemeClr val="bg2"/>
                </a:solidFill>
              </a:rPr>
              <a:t>Nocua</a:t>
            </a:r>
            <a:r>
              <a:rPr lang="en-US" sz="3600" b="0" dirty="0">
                <a:solidFill>
                  <a:schemeClr val="bg2"/>
                </a:solidFill>
              </a:rPr>
              <a:t>, Jeff </a:t>
            </a:r>
            <a:r>
              <a:rPr lang="en-US" sz="3600" b="0" dirty="0" err="1">
                <a:solidFill>
                  <a:schemeClr val="bg2"/>
                </a:solidFill>
              </a:rPr>
              <a:t>Fesselet</a:t>
            </a:r>
            <a:endParaRPr lang="en-US" sz="3600" b="0" dirty="0">
              <a:solidFill>
                <a:schemeClr val="bg2"/>
              </a:solidFill>
            </a:endParaRPr>
          </a:p>
          <a:p>
            <a:r>
              <a:rPr lang="en-US" sz="3600" dirty="0" err="1">
                <a:solidFill>
                  <a:srgbClr val="61AFE2"/>
                </a:solidFill>
              </a:rPr>
              <a:t>WatSan</a:t>
            </a:r>
            <a:r>
              <a:rPr lang="en-US" sz="3600" dirty="0">
                <a:solidFill>
                  <a:srgbClr val="61AFE2"/>
                </a:solidFill>
              </a:rPr>
              <a:t> Unit Advisors:</a:t>
            </a:r>
            <a:r>
              <a:rPr lang="en-US" sz="3600" dirty="0">
                <a:solidFill>
                  <a:schemeClr val="bg2"/>
                </a:solidFill>
              </a:rPr>
              <a:t> </a:t>
            </a:r>
            <a:r>
              <a:rPr lang="en-US" sz="3600" b="0" dirty="0">
                <a:solidFill>
                  <a:schemeClr val="bg2"/>
                </a:solidFill>
              </a:rPr>
              <a:t>Dawn Taylor, Nick Schreiner, </a:t>
            </a:r>
            <a:r>
              <a:rPr lang="en-US" sz="3600" b="0" dirty="0" err="1">
                <a:solidFill>
                  <a:schemeClr val="bg2"/>
                </a:solidFill>
              </a:rPr>
              <a:t>Biserka</a:t>
            </a:r>
            <a:r>
              <a:rPr lang="en-US" sz="3600" b="0" dirty="0">
                <a:solidFill>
                  <a:schemeClr val="bg2"/>
                </a:solidFill>
              </a:rPr>
              <a:t> Pop-</a:t>
            </a:r>
            <a:r>
              <a:rPr lang="en-US" sz="3600" b="0" dirty="0" err="1">
                <a:solidFill>
                  <a:schemeClr val="bg2"/>
                </a:solidFill>
              </a:rPr>
              <a:t>Stefanijia</a:t>
            </a:r>
            <a:endParaRPr lang="en-US" sz="3600" b="0" dirty="0">
              <a:solidFill>
                <a:schemeClr val="bg2"/>
              </a:solidFill>
            </a:endParaRPr>
          </a:p>
          <a:p>
            <a:r>
              <a:rPr lang="en-US" sz="3600" dirty="0">
                <a:solidFill>
                  <a:srgbClr val="61AFE2"/>
                </a:solidFill>
              </a:rPr>
              <a:t>IT Dept:</a:t>
            </a:r>
            <a:r>
              <a:rPr lang="en-US" sz="3600" dirty="0">
                <a:solidFill>
                  <a:schemeClr val="bg2"/>
                </a:solidFill>
              </a:rPr>
              <a:t> </a:t>
            </a:r>
            <a:r>
              <a:rPr lang="en-US" sz="3600" b="0" dirty="0" err="1">
                <a:solidFill>
                  <a:schemeClr val="bg2"/>
                </a:solidFill>
              </a:rPr>
              <a:t>Remon</a:t>
            </a:r>
            <a:r>
              <a:rPr lang="en-US" sz="3600" b="0" dirty="0">
                <a:solidFill>
                  <a:schemeClr val="bg2"/>
                </a:solidFill>
              </a:rPr>
              <a:t> van </a:t>
            </a:r>
            <a:r>
              <a:rPr lang="en-US" sz="3600" b="0" dirty="0" err="1">
                <a:solidFill>
                  <a:schemeClr val="bg2"/>
                </a:solidFill>
              </a:rPr>
              <a:t>Roeden</a:t>
            </a:r>
            <a:r>
              <a:rPr lang="en-US" sz="3600" b="0" dirty="0">
                <a:solidFill>
                  <a:schemeClr val="bg2"/>
                </a:solidFill>
              </a:rPr>
              <a:t>, </a:t>
            </a:r>
            <a:r>
              <a:rPr lang="en-US" sz="3600" b="0" dirty="0" err="1">
                <a:solidFill>
                  <a:schemeClr val="bg2"/>
                </a:solidFill>
              </a:rPr>
              <a:t>Tijs</a:t>
            </a:r>
            <a:r>
              <a:rPr lang="en-US" sz="3600" b="0" dirty="0">
                <a:solidFill>
                  <a:schemeClr val="bg2"/>
                </a:solidFill>
              </a:rPr>
              <a:t> Berends</a:t>
            </a:r>
          </a:p>
        </p:txBody>
      </p:sp>
      <p:sp>
        <p:nvSpPr>
          <p:cNvPr id="17" name="TextBox 16">
            <a:extLst>
              <a:ext uri="{FF2B5EF4-FFF2-40B4-BE49-F238E27FC236}">
                <a16:creationId xmlns:a16="http://schemas.microsoft.com/office/drawing/2014/main" id="{E8F915C2-A964-8645-A369-01A0FC7339AA}"/>
              </a:ext>
            </a:extLst>
          </p:cNvPr>
          <p:cNvSpPr txBox="1"/>
          <p:nvPr/>
        </p:nvSpPr>
        <p:spPr>
          <a:xfrm>
            <a:off x="13308001" y="10178847"/>
            <a:ext cx="5768976" cy="12522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algn="l"/>
            <a:r>
              <a:rPr lang="en-US" sz="3600" b="0" dirty="0">
                <a:solidFill>
                  <a:srgbClr val="0066FF"/>
                </a:solidFill>
              </a:rPr>
              <a:t>Thanks to Rizwan Ali for the dope logo design! </a:t>
            </a:r>
          </a:p>
        </p:txBody>
      </p:sp>
      <p:pic>
        <p:nvPicPr>
          <p:cNvPr id="19" name="Picture 18" descr="A close up of a logo&#10;&#10;Description automatically generated">
            <a:extLst>
              <a:ext uri="{FF2B5EF4-FFF2-40B4-BE49-F238E27FC236}">
                <a16:creationId xmlns:a16="http://schemas.microsoft.com/office/drawing/2014/main" id="{2B2B27D5-2162-DE47-8209-80F00035FB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9927" y="11468655"/>
            <a:ext cx="5138481" cy="2141034"/>
          </a:xfrm>
          <a:prstGeom prst="rect">
            <a:avLst/>
          </a:prstGeom>
        </p:spPr>
      </p:pic>
      <p:pic>
        <p:nvPicPr>
          <p:cNvPr id="20" name="Picture 19" descr="A blue and white sign&#10;&#10;Description automatically generated">
            <a:extLst>
              <a:ext uri="{FF2B5EF4-FFF2-40B4-BE49-F238E27FC236}">
                <a16:creationId xmlns:a16="http://schemas.microsoft.com/office/drawing/2014/main" id="{4BFEA7F6-654A-7945-B55C-7839AF16B9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2161" y="11715750"/>
            <a:ext cx="1601804" cy="1601804"/>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5E6D67E4-0C21-094F-8EFA-775002FEC0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82810" y="11419599"/>
            <a:ext cx="1561229" cy="2225911"/>
          </a:xfrm>
          <a:prstGeom prst="rect">
            <a:avLst/>
          </a:prstGeom>
        </p:spPr>
      </p:pic>
      <p:sp>
        <p:nvSpPr>
          <p:cNvPr id="31" name="Freeform 30">
            <a:extLst>
              <a:ext uri="{FF2B5EF4-FFF2-40B4-BE49-F238E27FC236}">
                <a16:creationId xmlns:a16="http://schemas.microsoft.com/office/drawing/2014/main" id="{707FD203-813C-4E44-8798-D2ED585D0F91}"/>
              </a:ext>
            </a:extLst>
          </p:cNvPr>
          <p:cNvSpPr/>
          <p:nvPr/>
        </p:nvSpPr>
        <p:spPr>
          <a:xfrm>
            <a:off x="18389600" y="10617200"/>
            <a:ext cx="1374755" cy="1651000"/>
          </a:xfrm>
          <a:custGeom>
            <a:avLst/>
            <a:gdLst>
              <a:gd name="connsiteX0" fmla="*/ 0 w 1374755"/>
              <a:gd name="connsiteY0" fmla="*/ 0 h 1651000"/>
              <a:gd name="connsiteX1" fmla="*/ 1371600 w 1374755"/>
              <a:gd name="connsiteY1" fmla="*/ 584200 h 1651000"/>
              <a:gd name="connsiteX2" fmla="*/ 381000 w 1374755"/>
              <a:gd name="connsiteY2" fmla="*/ 1651000 h 1651000"/>
            </a:gdLst>
            <a:ahLst/>
            <a:cxnLst>
              <a:cxn ang="0">
                <a:pos x="connsiteX0" y="connsiteY0"/>
              </a:cxn>
              <a:cxn ang="0">
                <a:pos x="connsiteX1" y="connsiteY1"/>
              </a:cxn>
              <a:cxn ang="0">
                <a:pos x="connsiteX2" y="connsiteY2"/>
              </a:cxn>
            </a:cxnLst>
            <a:rect l="l" t="t" r="r" b="b"/>
            <a:pathLst>
              <a:path w="1374755" h="1651000">
                <a:moveTo>
                  <a:pt x="0" y="0"/>
                </a:moveTo>
                <a:cubicBezTo>
                  <a:pt x="654050" y="154516"/>
                  <a:pt x="1308100" y="309033"/>
                  <a:pt x="1371600" y="584200"/>
                </a:cubicBezTo>
                <a:cubicBezTo>
                  <a:pt x="1435100" y="859367"/>
                  <a:pt x="520700" y="1481667"/>
                  <a:pt x="381000" y="1651000"/>
                </a:cubicBezTo>
              </a:path>
            </a:pathLst>
          </a:custGeom>
          <a:noFill/>
          <a:ln w="44450" cap="flat">
            <a:solidFill>
              <a:srgbClr val="FF0000"/>
            </a:solidFill>
            <a:prstDash val="solid"/>
            <a:round/>
            <a:tailEnd type="stealth"/>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grpSp>
        <p:nvGrpSpPr>
          <p:cNvPr id="36" name="Group 35">
            <a:extLst>
              <a:ext uri="{FF2B5EF4-FFF2-40B4-BE49-F238E27FC236}">
                <a16:creationId xmlns:a16="http://schemas.microsoft.com/office/drawing/2014/main" id="{88AF89AF-69F2-E142-B07C-2A220DE11C6C}"/>
              </a:ext>
            </a:extLst>
          </p:cNvPr>
          <p:cNvGrpSpPr/>
          <p:nvPr/>
        </p:nvGrpSpPr>
        <p:grpSpPr>
          <a:xfrm>
            <a:off x="13991194" y="137850"/>
            <a:ext cx="10211505" cy="3708000"/>
            <a:chOff x="13991194" y="137850"/>
            <a:chExt cx="10211505" cy="3708000"/>
          </a:xfrm>
        </p:grpSpPr>
        <p:sp>
          <p:nvSpPr>
            <p:cNvPr id="35" name="Rectangle 34">
              <a:extLst>
                <a:ext uri="{FF2B5EF4-FFF2-40B4-BE49-F238E27FC236}">
                  <a16:creationId xmlns:a16="http://schemas.microsoft.com/office/drawing/2014/main" id="{249C74DB-BB0A-4D43-92CE-F5E02D364F4E}"/>
                </a:ext>
              </a:extLst>
            </p:cNvPr>
            <p:cNvSpPr/>
            <p:nvPr/>
          </p:nvSpPr>
          <p:spPr>
            <a:xfrm>
              <a:off x="14023851" y="137850"/>
              <a:ext cx="10178848" cy="3708000"/>
            </a:xfrm>
            <a:prstGeom prst="rect">
              <a:avLst/>
            </a:prstGeom>
            <a:solidFill>
              <a:schemeClr val="accent4"/>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pic>
          <p:nvPicPr>
            <p:cNvPr id="33" name="Picture 32" descr="A picture containing food&#10;&#10;Description automatically generated">
              <a:extLst>
                <a:ext uri="{FF2B5EF4-FFF2-40B4-BE49-F238E27FC236}">
                  <a16:creationId xmlns:a16="http://schemas.microsoft.com/office/drawing/2014/main" id="{6A9DD4B7-D69D-1343-BBF3-0D880196BA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01542" y="268479"/>
              <a:ext cx="1968500" cy="1968500"/>
            </a:xfrm>
            <a:prstGeom prst="rect">
              <a:avLst/>
            </a:prstGeom>
          </p:spPr>
        </p:pic>
        <p:sp>
          <p:nvSpPr>
            <p:cNvPr id="34" name="Rectangle 33">
              <a:extLst>
                <a:ext uri="{FF2B5EF4-FFF2-40B4-BE49-F238E27FC236}">
                  <a16:creationId xmlns:a16="http://schemas.microsoft.com/office/drawing/2014/main" id="{8F25183A-20CA-964D-80F0-4858B693EAFC}"/>
                </a:ext>
              </a:extLst>
            </p:cNvPr>
            <p:cNvSpPr/>
            <p:nvPr/>
          </p:nvSpPr>
          <p:spPr>
            <a:xfrm>
              <a:off x="13991194" y="2196856"/>
              <a:ext cx="9517761" cy="1446550"/>
            </a:xfrm>
            <a:prstGeom prst="rect">
              <a:avLst/>
            </a:prstGeom>
          </p:spPr>
          <p:txBody>
            <a:bodyPr wrap="square">
              <a:spAutoFit/>
            </a:bodyPr>
            <a:lstStyle/>
            <a:p>
              <a:r>
                <a:rPr lang="en-US" sz="4400" i="1" dirty="0"/>
                <a:t>Want to use the SWOT?</a:t>
              </a:r>
            </a:p>
            <a:p>
              <a:r>
                <a:rPr lang="en-US" sz="4400" dirty="0"/>
                <a:t>Contact us at </a:t>
              </a:r>
              <a:r>
                <a:rPr lang="en-US" sz="4400" dirty="0">
                  <a:hlinkClick r:id="rId10"/>
                </a:rPr>
                <a:t>hello@safeh2o.app</a:t>
              </a:r>
              <a:endParaRPr lang="en-US" sz="4400" dirty="0"/>
            </a:p>
          </p:txBody>
        </p:sp>
      </p:grpSp>
      <p:pic>
        <p:nvPicPr>
          <p:cNvPr id="5" name="Picture 4">
            <a:extLst>
              <a:ext uri="{FF2B5EF4-FFF2-40B4-BE49-F238E27FC236}">
                <a16:creationId xmlns:a16="http://schemas.microsoft.com/office/drawing/2014/main" id="{86CA449A-1CBD-6045-800A-307BA0787D68}"/>
              </a:ext>
            </a:extLst>
          </p:cNvPr>
          <p:cNvPicPr>
            <a:picLocks noChangeAspect="1"/>
          </p:cNvPicPr>
          <p:nvPr/>
        </p:nvPicPr>
        <p:blipFill>
          <a:blip r:embed="rId11">
            <a:alphaModFix amt="20000"/>
          </a:blip>
          <a:stretch>
            <a:fillRect/>
          </a:stretch>
        </p:blipFill>
        <p:spPr>
          <a:xfrm>
            <a:off x="19579980" y="5429501"/>
            <a:ext cx="4505653" cy="4320000"/>
          </a:xfrm>
          <a:prstGeom prst="rect">
            <a:avLst/>
          </a:prstGeom>
          <a:ln>
            <a:solidFill>
              <a:schemeClr val="tx1"/>
            </a:solidFill>
          </a:ln>
        </p:spPr>
      </p:pic>
      <p:sp>
        <p:nvSpPr>
          <p:cNvPr id="23" name="TextBox 22">
            <a:extLst>
              <a:ext uri="{FF2B5EF4-FFF2-40B4-BE49-F238E27FC236}">
                <a16:creationId xmlns:a16="http://schemas.microsoft.com/office/drawing/2014/main" id="{1740E67F-264C-7F4C-B11A-5C190518DF23}"/>
              </a:ext>
            </a:extLst>
          </p:cNvPr>
          <p:cNvSpPr txBox="1"/>
          <p:nvPr/>
        </p:nvSpPr>
        <p:spPr>
          <a:xfrm>
            <a:off x="19443192" y="5740892"/>
            <a:ext cx="4747325" cy="1806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t">
            <a:spAutoFit/>
          </a:bodyPr>
          <a:lstStyle/>
          <a:p>
            <a:r>
              <a:rPr lang="en-US" sz="3600" dirty="0">
                <a:solidFill>
                  <a:srgbClr val="0066FF"/>
                </a:solidFill>
              </a:rPr>
              <a:t>MSF &amp; BRAC field teams in Cox’s Bazar, Bangladesh</a:t>
            </a:r>
          </a:p>
        </p:txBody>
      </p:sp>
      <p:sp>
        <p:nvSpPr>
          <p:cNvPr id="22" name="Snip Diagonal Corner Rectangle 21">
            <a:extLst>
              <a:ext uri="{FF2B5EF4-FFF2-40B4-BE49-F238E27FC236}">
                <a16:creationId xmlns:a16="http://schemas.microsoft.com/office/drawing/2014/main" id="{352C6313-4C0C-8B49-9915-133DFF32B700}"/>
              </a:ext>
            </a:extLst>
          </p:cNvPr>
          <p:cNvSpPr/>
          <p:nvPr/>
        </p:nvSpPr>
        <p:spPr>
          <a:xfrm>
            <a:off x="14975606" y="983599"/>
            <a:ext cx="7193279" cy="1080000"/>
          </a:xfrm>
          <a:prstGeom prst="snip2DiagRect">
            <a:avLst>
              <a:gd name="adj1" fmla="val 0"/>
              <a:gd name="adj2" fmla="val 50000"/>
            </a:avLst>
          </a:prstGeom>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71436" tIns="71436" rIns="71436" bIns="71436" numCol="1" spcCol="38100" rtlCol="0" anchor="ctr">
            <a:spAutoFit/>
          </a:bodyPr>
          <a:lstStyle/>
          <a:p>
            <a:r>
              <a:rPr lang="en-CA" sz="4800" dirty="0"/>
              <a:t>www.safeh2o.app</a:t>
            </a:r>
            <a:endParaRPr lang="en-US" sz="4800" dirty="0"/>
          </a:p>
        </p:txBody>
      </p:sp>
    </p:spTree>
    <p:extLst>
      <p:ext uri="{BB962C8B-B14F-4D97-AF65-F5344CB8AC3E}">
        <p14:creationId xmlns:p14="http://schemas.microsoft.com/office/powerpoint/2010/main" val="384958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9277AC7-8304-AA48-BFA3-E1869A753F13}"/>
              </a:ext>
            </a:extLst>
          </p:cNvPr>
          <p:cNvSpPr txBox="1">
            <a:spLocks/>
          </p:cNvSpPr>
          <p:nvPr/>
        </p:nvSpPr>
        <p:spPr>
          <a:xfrm>
            <a:off x="661240" y="4102888"/>
            <a:ext cx="23211131" cy="6488912"/>
          </a:xfrm>
          <a:prstGeom prst="rect">
            <a:avLst/>
          </a:prstGeom>
          <a:noFill/>
          <a:ln>
            <a:noFill/>
          </a:ln>
        </p:spPr>
        <p:txBody>
          <a:bodyPr vert="horz" lIns="0" tIns="0" rIns="0" bIns="0" rtlCol="0" anchor="t">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mj-lt"/>
              <a:buAutoNum type="arabicPeriod"/>
            </a:pPr>
            <a:r>
              <a:rPr lang="en-CA" b="0" dirty="0">
                <a:latin typeface="Arial" panose="020B0604020202020204" pitchFamily="34" charset="0"/>
                <a:cs typeface="Arial" panose="020B0604020202020204" pitchFamily="34" charset="0"/>
              </a:rPr>
              <a:t> Ali, S. I., S. S. Ali, and J. </a:t>
            </a:r>
            <a:r>
              <a:rPr lang="en-CA" b="0" dirty="0" err="1">
                <a:latin typeface="Arial" panose="020B0604020202020204" pitchFamily="34" charset="0"/>
                <a:cs typeface="Arial" panose="020B0604020202020204" pitchFamily="34" charset="0"/>
              </a:rPr>
              <a:t>Fesselet</a:t>
            </a:r>
            <a:r>
              <a:rPr lang="en-CA" b="0" dirty="0">
                <a:latin typeface="Arial" panose="020B0604020202020204" pitchFamily="34" charset="0"/>
                <a:cs typeface="Arial" panose="020B0604020202020204" pitchFamily="34" charset="0"/>
              </a:rPr>
              <a:t>, ‘Effectiveness of emergency water treatment practices in refugee camps in South Sudan,’ Bulletin of the  World Health Organization 93(2015): 550–558. </a:t>
            </a:r>
            <a:endParaRPr lang="en-US" b="0" dirty="0">
              <a:latin typeface="Arial" panose="020B0604020202020204" pitchFamily="34" charset="0"/>
              <a:cs typeface="Arial" panose="020B0604020202020204" pitchFamily="34" charset="0"/>
            </a:endParaRPr>
          </a:p>
          <a:p>
            <a:pPr marL="342900" indent="-342900">
              <a:buFont typeface="+mj-lt"/>
              <a:buAutoNum type="arabicPeriod"/>
            </a:pPr>
            <a:r>
              <a:rPr lang="en-CA" b="0" dirty="0">
                <a:latin typeface="Arial" panose="020B0604020202020204" pitchFamily="34" charset="0"/>
                <a:cs typeface="Arial" panose="020B0604020202020204" pitchFamily="34" charset="0"/>
              </a:rPr>
              <a:t>Steele, A.; Clarke, B.; Watkins, O. Impact of jerry can disinfection in a camp environment - experiences in an IDP camp in Northern Uganda. </a:t>
            </a:r>
            <a:r>
              <a:rPr lang="en-CA" b="0" i="1" dirty="0">
                <a:latin typeface="Arial" panose="020B0604020202020204" pitchFamily="34" charset="0"/>
                <a:cs typeface="Arial" panose="020B0604020202020204" pitchFamily="34" charset="0"/>
              </a:rPr>
              <a:t>Journal of Water and Health</a:t>
            </a:r>
            <a:r>
              <a:rPr lang="en-CA" b="0" dirty="0">
                <a:latin typeface="Arial" panose="020B0604020202020204" pitchFamily="34" charset="0"/>
                <a:cs typeface="Arial" panose="020B0604020202020204" pitchFamily="34" charset="0"/>
              </a:rPr>
              <a:t> 2008, </a:t>
            </a:r>
            <a:r>
              <a:rPr lang="en-CA" b="0" i="1" dirty="0">
                <a:latin typeface="Arial" panose="020B0604020202020204" pitchFamily="34" charset="0"/>
                <a:cs typeface="Arial" panose="020B0604020202020204" pitchFamily="34" charset="0"/>
              </a:rPr>
              <a:t>6</a:t>
            </a:r>
            <a:r>
              <a:rPr lang="en-CA" b="0" dirty="0">
                <a:latin typeface="Arial" panose="020B0604020202020204" pitchFamily="34" charset="0"/>
                <a:cs typeface="Arial" panose="020B0604020202020204" pitchFamily="34" charset="0"/>
              </a:rPr>
              <a:t> (4), 559–564.</a:t>
            </a:r>
            <a:endParaRPr lang="en-US" b="0" dirty="0">
              <a:latin typeface="Arial" panose="020B0604020202020204" pitchFamily="34" charset="0"/>
              <a:cs typeface="Arial" panose="020B0604020202020204" pitchFamily="34" charset="0"/>
            </a:endParaRPr>
          </a:p>
          <a:p>
            <a:pPr marL="342900" indent="-342900">
              <a:buFont typeface="+mj-lt"/>
              <a:buAutoNum type="arabicPeriod"/>
            </a:pPr>
            <a:r>
              <a:rPr lang="en-CA" b="0" dirty="0" err="1">
                <a:latin typeface="Arial" panose="020B0604020202020204" pitchFamily="34" charset="0"/>
                <a:cs typeface="Arial" panose="020B0604020202020204" pitchFamily="34" charset="0"/>
              </a:rPr>
              <a:t>Swerdlow</a:t>
            </a:r>
            <a:r>
              <a:rPr lang="en-CA" b="0" dirty="0">
                <a:latin typeface="Arial" panose="020B0604020202020204" pitchFamily="34" charset="0"/>
                <a:cs typeface="Arial" panose="020B0604020202020204" pitchFamily="34" charset="0"/>
              </a:rPr>
              <a:t>, D. L.; </a:t>
            </a:r>
            <a:r>
              <a:rPr lang="en-CA" b="0" dirty="0" err="1">
                <a:latin typeface="Arial" panose="020B0604020202020204" pitchFamily="34" charset="0"/>
                <a:cs typeface="Arial" panose="020B0604020202020204" pitchFamily="34" charset="0"/>
              </a:rPr>
              <a:t>Malenga</a:t>
            </a:r>
            <a:r>
              <a:rPr lang="en-CA" b="0" dirty="0">
                <a:latin typeface="Arial" panose="020B0604020202020204" pitchFamily="34" charset="0"/>
                <a:cs typeface="Arial" panose="020B0604020202020204" pitchFamily="34" charset="0"/>
              </a:rPr>
              <a:t>, G.; </a:t>
            </a:r>
            <a:r>
              <a:rPr lang="en-CA" b="0" dirty="0" err="1">
                <a:latin typeface="Arial" panose="020B0604020202020204" pitchFamily="34" charset="0"/>
                <a:cs typeface="Arial" panose="020B0604020202020204" pitchFamily="34" charset="0"/>
              </a:rPr>
              <a:t>Begkoyian</a:t>
            </a:r>
            <a:r>
              <a:rPr lang="en-CA" b="0" dirty="0">
                <a:latin typeface="Arial" panose="020B0604020202020204" pitchFamily="34" charset="0"/>
                <a:cs typeface="Arial" panose="020B0604020202020204" pitchFamily="34" charset="0"/>
              </a:rPr>
              <a:t>, G.; </a:t>
            </a:r>
            <a:r>
              <a:rPr lang="en-CA" b="0" dirty="0" err="1">
                <a:latin typeface="Arial" panose="020B0604020202020204" pitchFamily="34" charset="0"/>
                <a:cs typeface="Arial" panose="020B0604020202020204" pitchFamily="34" charset="0"/>
              </a:rPr>
              <a:t>Nyangulu</a:t>
            </a:r>
            <a:r>
              <a:rPr lang="en-CA" b="0" dirty="0">
                <a:latin typeface="Arial" panose="020B0604020202020204" pitchFamily="34" charset="0"/>
                <a:cs typeface="Arial" panose="020B0604020202020204" pitchFamily="34" charset="0"/>
              </a:rPr>
              <a:t>, D.; </a:t>
            </a:r>
            <a:r>
              <a:rPr lang="en-CA" b="0" dirty="0" err="1">
                <a:latin typeface="Arial" panose="020B0604020202020204" pitchFamily="34" charset="0"/>
                <a:cs typeface="Arial" panose="020B0604020202020204" pitchFamily="34" charset="0"/>
              </a:rPr>
              <a:t>Toole</a:t>
            </a:r>
            <a:r>
              <a:rPr lang="en-CA" b="0" dirty="0">
                <a:latin typeface="Arial" panose="020B0604020202020204" pitchFamily="34" charset="0"/>
                <a:cs typeface="Arial" panose="020B0604020202020204" pitchFamily="34" charset="0"/>
              </a:rPr>
              <a:t>, M.; Waldman, R. J.; </a:t>
            </a:r>
            <a:r>
              <a:rPr lang="en-CA" b="0" dirty="0" err="1">
                <a:latin typeface="Arial" panose="020B0604020202020204" pitchFamily="34" charset="0"/>
                <a:cs typeface="Arial" panose="020B0604020202020204" pitchFamily="34" charset="0"/>
              </a:rPr>
              <a:t>Puhr</a:t>
            </a:r>
            <a:r>
              <a:rPr lang="en-CA" b="0" dirty="0">
                <a:latin typeface="Arial" panose="020B0604020202020204" pitchFamily="34" charset="0"/>
                <a:cs typeface="Arial" panose="020B0604020202020204" pitchFamily="34" charset="0"/>
              </a:rPr>
              <a:t>, D. N. D.; </a:t>
            </a:r>
            <a:r>
              <a:rPr lang="en-CA" b="0" dirty="0" err="1">
                <a:latin typeface="Arial" panose="020B0604020202020204" pitchFamily="34" charset="0"/>
                <a:cs typeface="Arial" panose="020B0604020202020204" pitchFamily="34" charset="0"/>
              </a:rPr>
              <a:t>Tauxe</a:t>
            </a:r>
            <a:r>
              <a:rPr lang="en-CA" b="0" dirty="0">
                <a:latin typeface="Arial" panose="020B0604020202020204" pitchFamily="34" charset="0"/>
                <a:cs typeface="Arial" panose="020B0604020202020204" pitchFamily="34" charset="0"/>
              </a:rPr>
              <a:t>, R. V. Epidemic cholera among refugees in Malawi, Africa: treatment and transmission. </a:t>
            </a:r>
            <a:r>
              <a:rPr lang="en-CA" b="0" i="1" dirty="0">
                <a:latin typeface="Arial" panose="020B0604020202020204" pitchFamily="34" charset="0"/>
                <a:cs typeface="Arial" panose="020B0604020202020204" pitchFamily="34" charset="0"/>
              </a:rPr>
              <a:t>Epidemiology and Infection</a:t>
            </a:r>
            <a:r>
              <a:rPr lang="en-CA" b="0" dirty="0">
                <a:latin typeface="Arial" panose="020B0604020202020204" pitchFamily="34" charset="0"/>
                <a:cs typeface="Arial" panose="020B0604020202020204" pitchFamily="34" charset="0"/>
              </a:rPr>
              <a:t> 1997, </a:t>
            </a:r>
            <a:r>
              <a:rPr lang="en-CA" b="0" i="1" dirty="0">
                <a:latin typeface="Arial" panose="020B0604020202020204" pitchFamily="34" charset="0"/>
                <a:cs typeface="Arial" panose="020B0604020202020204" pitchFamily="34" charset="0"/>
              </a:rPr>
              <a:t>118</a:t>
            </a:r>
            <a:r>
              <a:rPr lang="en-CA" b="0" dirty="0">
                <a:latin typeface="Arial" panose="020B0604020202020204" pitchFamily="34" charset="0"/>
                <a:cs typeface="Arial" panose="020B0604020202020204" pitchFamily="34" charset="0"/>
              </a:rPr>
              <a:t> (3), 207–214.</a:t>
            </a:r>
            <a:endParaRPr lang="en-US" b="0" dirty="0">
              <a:latin typeface="Arial" panose="020B0604020202020204" pitchFamily="34" charset="0"/>
              <a:cs typeface="Arial" panose="020B0604020202020204" pitchFamily="34" charset="0"/>
            </a:endParaRPr>
          </a:p>
          <a:p>
            <a:pPr marL="342900" indent="-342900">
              <a:buFont typeface="+mj-lt"/>
              <a:buAutoNum type="arabicPeriod"/>
            </a:pPr>
            <a:r>
              <a:rPr lang="en-CA" b="0" dirty="0">
                <a:latin typeface="Arial" panose="020B0604020202020204" pitchFamily="34" charset="0"/>
                <a:cs typeface="Arial" panose="020B0604020202020204" pitchFamily="34" charset="0"/>
              </a:rPr>
              <a:t>Roberts, L.; </a:t>
            </a:r>
            <a:r>
              <a:rPr lang="en-CA" b="0" dirty="0" err="1">
                <a:latin typeface="Arial" panose="020B0604020202020204" pitchFamily="34" charset="0"/>
                <a:cs typeface="Arial" panose="020B0604020202020204" pitchFamily="34" charset="0"/>
              </a:rPr>
              <a:t>Chartier</a:t>
            </a:r>
            <a:r>
              <a:rPr lang="en-CA" b="0" dirty="0">
                <a:latin typeface="Arial" panose="020B0604020202020204" pitchFamily="34" charset="0"/>
                <a:cs typeface="Arial" panose="020B0604020202020204" pitchFamily="34" charset="0"/>
              </a:rPr>
              <a:t>, Y.; </a:t>
            </a:r>
            <a:r>
              <a:rPr lang="en-CA" b="0" dirty="0" err="1">
                <a:latin typeface="Arial" panose="020B0604020202020204" pitchFamily="34" charset="0"/>
                <a:cs typeface="Arial" panose="020B0604020202020204" pitchFamily="34" charset="0"/>
              </a:rPr>
              <a:t>Chartier</a:t>
            </a:r>
            <a:r>
              <a:rPr lang="en-CA" b="0" dirty="0">
                <a:latin typeface="Arial" panose="020B0604020202020204" pitchFamily="34" charset="0"/>
                <a:cs typeface="Arial" panose="020B0604020202020204" pitchFamily="34" charset="0"/>
              </a:rPr>
              <a:t>, O.; </a:t>
            </a:r>
            <a:r>
              <a:rPr lang="en-CA" b="0" dirty="0" err="1">
                <a:latin typeface="Arial" panose="020B0604020202020204" pitchFamily="34" charset="0"/>
                <a:cs typeface="Arial" panose="020B0604020202020204" pitchFamily="34" charset="0"/>
              </a:rPr>
              <a:t>Malenga</a:t>
            </a:r>
            <a:r>
              <a:rPr lang="en-CA" b="0" dirty="0">
                <a:latin typeface="Arial" panose="020B0604020202020204" pitchFamily="34" charset="0"/>
                <a:cs typeface="Arial" panose="020B0604020202020204" pitchFamily="34" charset="0"/>
              </a:rPr>
              <a:t>, G.; </a:t>
            </a:r>
            <a:r>
              <a:rPr lang="en-CA" b="0" dirty="0" err="1">
                <a:latin typeface="Arial" panose="020B0604020202020204" pitchFamily="34" charset="0"/>
                <a:cs typeface="Arial" panose="020B0604020202020204" pitchFamily="34" charset="0"/>
              </a:rPr>
              <a:t>Toole</a:t>
            </a:r>
            <a:r>
              <a:rPr lang="en-CA" b="0" dirty="0">
                <a:latin typeface="Arial" panose="020B0604020202020204" pitchFamily="34" charset="0"/>
                <a:cs typeface="Arial" panose="020B0604020202020204" pitchFamily="34" charset="0"/>
              </a:rPr>
              <a:t>, M.; </a:t>
            </a:r>
            <a:r>
              <a:rPr lang="en-CA" b="0" dirty="0" err="1">
                <a:latin typeface="Arial" panose="020B0604020202020204" pitchFamily="34" charset="0"/>
                <a:cs typeface="Arial" panose="020B0604020202020204" pitchFamily="34" charset="0"/>
              </a:rPr>
              <a:t>Rodka</a:t>
            </a:r>
            <a:r>
              <a:rPr lang="en-CA" b="0" dirty="0">
                <a:latin typeface="Arial" panose="020B0604020202020204" pitchFamily="34" charset="0"/>
                <a:cs typeface="Arial" panose="020B0604020202020204" pitchFamily="34" charset="0"/>
              </a:rPr>
              <a:t>, H. Keeping clean water clean in a Malawi refugee camp: a randomized intervention trial. </a:t>
            </a:r>
            <a:r>
              <a:rPr lang="en-CA" b="0" i="1" dirty="0">
                <a:latin typeface="Arial" panose="020B0604020202020204" pitchFamily="34" charset="0"/>
                <a:cs typeface="Arial" panose="020B0604020202020204" pitchFamily="34" charset="0"/>
              </a:rPr>
              <a:t>Bulletin of the World Health Organization</a:t>
            </a:r>
            <a:r>
              <a:rPr lang="en-CA" b="0" dirty="0">
                <a:latin typeface="Arial" panose="020B0604020202020204" pitchFamily="34" charset="0"/>
                <a:cs typeface="Arial" panose="020B0604020202020204" pitchFamily="34" charset="0"/>
              </a:rPr>
              <a:t> 2001, </a:t>
            </a:r>
            <a:r>
              <a:rPr lang="en-CA" b="0" i="1" dirty="0">
                <a:latin typeface="Arial" panose="020B0604020202020204" pitchFamily="34" charset="0"/>
                <a:cs typeface="Arial" panose="020B0604020202020204" pitchFamily="34" charset="0"/>
              </a:rPr>
              <a:t>79</a:t>
            </a:r>
            <a:r>
              <a:rPr lang="en-CA" b="0" dirty="0">
                <a:latin typeface="Arial" panose="020B0604020202020204" pitchFamily="34" charset="0"/>
                <a:cs typeface="Arial" panose="020B0604020202020204" pitchFamily="34" charset="0"/>
              </a:rPr>
              <a:t> (4), 280–287.</a:t>
            </a:r>
            <a:endParaRPr lang="en-US" b="0" dirty="0">
              <a:latin typeface="Arial" panose="020B0604020202020204" pitchFamily="34" charset="0"/>
              <a:cs typeface="Arial" panose="020B0604020202020204" pitchFamily="34" charset="0"/>
            </a:endParaRPr>
          </a:p>
          <a:p>
            <a:pPr marL="342900" indent="-342900">
              <a:buFont typeface="+mj-lt"/>
              <a:buAutoNum type="arabicPeriod"/>
            </a:pPr>
            <a:r>
              <a:rPr lang="en-CA" b="0" dirty="0" err="1">
                <a:latin typeface="Arial" panose="020B0604020202020204" pitchFamily="34" charset="0"/>
                <a:cs typeface="Arial" panose="020B0604020202020204" pitchFamily="34" charset="0"/>
              </a:rPr>
              <a:t>Mahamud</a:t>
            </a:r>
            <a:r>
              <a:rPr lang="en-CA" b="0" dirty="0">
                <a:latin typeface="Arial" panose="020B0604020202020204" pitchFamily="34" charset="0"/>
                <a:cs typeface="Arial" panose="020B0604020202020204" pitchFamily="34" charset="0"/>
              </a:rPr>
              <a:t>, A. S.; Ahmed, J. A.; </a:t>
            </a:r>
            <a:r>
              <a:rPr lang="en-CA" b="0" dirty="0" err="1">
                <a:latin typeface="Arial" panose="020B0604020202020204" pitchFamily="34" charset="0"/>
                <a:cs typeface="Arial" panose="020B0604020202020204" pitchFamily="34" charset="0"/>
              </a:rPr>
              <a:t>Nyoka</a:t>
            </a:r>
            <a:r>
              <a:rPr lang="en-CA" b="0" dirty="0">
                <a:latin typeface="Arial" panose="020B0604020202020204" pitchFamily="34" charset="0"/>
                <a:cs typeface="Arial" panose="020B0604020202020204" pitchFamily="34" charset="0"/>
              </a:rPr>
              <a:t>, R.; </a:t>
            </a:r>
            <a:r>
              <a:rPr lang="en-CA" b="0" dirty="0" err="1">
                <a:latin typeface="Arial" panose="020B0604020202020204" pitchFamily="34" charset="0"/>
                <a:cs typeface="Arial" panose="020B0604020202020204" pitchFamily="34" charset="0"/>
              </a:rPr>
              <a:t>Auko</a:t>
            </a:r>
            <a:r>
              <a:rPr lang="en-CA" b="0" dirty="0">
                <a:latin typeface="Arial" panose="020B0604020202020204" pitchFamily="34" charset="0"/>
                <a:cs typeface="Arial" panose="020B0604020202020204" pitchFamily="34" charset="0"/>
              </a:rPr>
              <a:t>, E.; </a:t>
            </a:r>
            <a:r>
              <a:rPr lang="en-CA" b="0" dirty="0" err="1">
                <a:latin typeface="Arial" panose="020B0604020202020204" pitchFamily="34" charset="0"/>
                <a:cs typeface="Arial" panose="020B0604020202020204" pitchFamily="34" charset="0"/>
              </a:rPr>
              <a:t>Kahi</a:t>
            </a:r>
            <a:r>
              <a:rPr lang="en-CA" b="0" dirty="0">
                <a:latin typeface="Arial" panose="020B0604020202020204" pitchFamily="34" charset="0"/>
                <a:cs typeface="Arial" panose="020B0604020202020204" pitchFamily="34" charset="0"/>
              </a:rPr>
              <a:t>, V.; </a:t>
            </a:r>
            <a:r>
              <a:rPr lang="en-CA" b="0" dirty="0" err="1">
                <a:latin typeface="Arial" panose="020B0604020202020204" pitchFamily="34" charset="0"/>
                <a:cs typeface="Arial" panose="020B0604020202020204" pitchFamily="34" charset="0"/>
              </a:rPr>
              <a:t>Nguhi</a:t>
            </a:r>
            <a:r>
              <a:rPr lang="en-CA" b="0" dirty="0">
                <a:latin typeface="Arial" panose="020B0604020202020204" pitchFamily="34" charset="0"/>
                <a:cs typeface="Arial" panose="020B0604020202020204" pitchFamily="34" charset="0"/>
              </a:rPr>
              <a:t>, M.; Burton, J. W.; </a:t>
            </a:r>
            <a:r>
              <a:rPr lang="en-CA" b="0" dirty="0" err="1">
                <a:latin typeface="Arial" panose="020B0604020202020204" pitchFamily="34" charset="0"/>
                <a:cs typeface="Arial" panose="020B0604020202020204" pitchFamily="34" charset="0"/>
              </a:rPr>
              <a:t>Muhindo</a:t>
            </a:r>
            <a:r>
              <a:rPr lang="en-CA" b="0" dirty="0">
                <a:latin typeface="Arial" panose="020B0604020202020204" pitchFamily="34" charset="0"/>
                <a:cs typeface="Arial" panose="020B0604020202020204" pitchFamily="34" charset="0"/>
              </a:rPr>
              <a:t>, B. Z.; </a:t>
            </a:r>
            <a:r>
              <a:rPr lang="en-CA" b="0" dirty="0" err="1">
                <a:latin typeface="Arial" panose="020B0604020202020204" pitchFamily="34" charset="0"/>
                <a:cs typeface="Arial" panose="020B0604020202020204" pitchFamily="34" charset="0"/>
              </a:rPr>
              <a:t>Breiman</a:t>
            </a:r>
            <a:r>
              <a:rPr lang="en-CA" b="0" dirty="0">
                <a:latin typeface="Arial" panose="020B0604020202020204" pitchFamily="34" charset="0"/>
                <a:cs typeface="Arial" panose="020B0604020202020204" pitchFamily="34" charset="0"/>
              </a:rPr>
              <a:t>, R. F.; </a:t>
            </a:r>
            <a:r>
              <a:rPr lang="en-CA" b="0" dirty="0" err="1">
                <a:latin typeface="Arial" panose="020B0604020202020204" pitchFamily="34" charset="0"/>
                <a:cs typeface="Arial" panose="020B0604020202020204" pitchFamily="34" charset="0"/>
              </a:rPr>
              <a:t>Eidex</a:t>
            </a:r>
            <a:r>
              <a:rPr lang="en-CA" b="0" dirty="0">
                <a:latin typeface="Arial" panose="020B0604020202020204" pitchFamily="34" charset="0"/>
                <a:cs typeface="Arial" panose="020B0604020202020204" pitchFamily="34" charset="0"/>
              </a:rPr>
              <a:t>, R. B. Epidemic cholera in Kakuma Refugee Camp, Kenya, 2009 : the importance of sanitation and soap. </a:t>
            </a:r>
            <a:r>
              <a:rPr lang="en-CA" b="0" i="1" dirty="0">
                <a:latin typeface="Arial" panose="020B0604020202020204" pitchFamily="34" charset="0"/>
                <a:cs typeface="Arial" panose="020B0604020202020204" pitchFamily="34" charset="0"/>
              </a:rPr>
              <a:t>Journal of Infection in Developing Countries</a:t>
            </a:r>
            <a:r>
              <a:rPr lang="en-CA" b="0" dirty="0">
                <a:latin typeface="Arial" panose="020B0604020202020204" pitchFamily="34" charset="0"/>
                <a:cs typeface="Arial" panose="020B0604020202020204" pitchFamily="34" charset="0"/>
              </a:rPr>
              <a:t> 2012, </a:t>
            </a:r>
            <a:r>
              <a:rPr lang="en-CA" b="0" i="1" dirty="0">
                <a:latin typeface="Arial" panose="020B0604020202020204" pitchFamily="34" charset="0"/>
                <a:cs typeface="Arial" panose="020B0604020202020204" pitchFamily="34" charset="0"/>
              </a:rPr>
              <a:t>6</a:t>
            </a:r>
            <a:r>
              <a:rPr lang="en-CA" b="0" dirty="0">
                <a:latin typeface="Arial" panose="020B0604020202020204" pitchFamily="34" charset="0"/>
                <a:cs typeface="Arial" panose="020B0604020202020204" pitchFamily="34" charset="0"/>
              </a:rPr>
              <a:t> (3), 234–241.</a:t>
            </a:r>
            <a:endParaRPr lang="en-US" b="0" dirty="0">
              <a:latin typeface="Arial" panose="020B0604020202020204" pitchFamily="34" charset="0"/>
              <a:cs typeface="Arial" panose="020B0604020202020204" pitchFamily="34" charset="0"/>
            </a:endParaRPr>
          </a:p>
          <a:p>
            <a:pPr marL="342900" indent="-342900">
              <a:buFont typeface="+mj-lt"/>
              <a:buAutoNum type="arabicPeriod"/>
            </a:pPr>
            <a:r>
              <a:rPr lang="en-CA" b="0" dirty="0">
                <a:latin typeface="Arial" panose="020B0604020202020204" pitchFamily="34" charset="0"/>
                <a:cs typeface="Arial" panose="020B0604020202020204" pitchFamily="34" charset="0"/>
              </a:rPr>
              <a:t>Shultz, A.; </a:t>
            </a:r>
            <a:r>
              <a:rPr lang="en-CA" b="0" dirty="0" err="1">
                <a:latin typeface="Arial" panose="020B0604020202020204" pitchFamily="34" charset="0"/>
                <a:cs typeface="Arial" panose="020B0604020202020204" pitchFamily="34" charset="0"/>
              </a:rPr>
              <a:t>Omollo</a:t>
            </a:r>
            <a:r>
              <a:rPr lang="en-CA" b="0" dirty="0">
                <a:latin typeface="Arial" panose="020B0604020202020204" pitchFamily="34" charset="0"/>
                <a:cs typeface="Arial" panose="020B0604020202020204" pitchFamily="34" charset="0"/>
              </a:rPr>
              <a:t>, J. O.; Burke, H.; Qassim, M.; Ochieng, J. B.; Weinberg, M.; </a:t>
            </a:r>
            <a:r>
              <a:rPr lang="en-CA" b="0" dirty="0" err="1">
                <a:latin typeface="Arial" panose="020B0604020202020204" pitchFamily="34" charset="0"/>
                <a:cs typeface="Arial" panose="020B0604020202020204" pitchFamily="34" charset="0"/>
              </a:rPr>
              <a:t>Feikin</a:t>
            </a:r>
            <a:r>
              <a:rPr lang="en-CA" b="0" dirty="0">
                <a:latin typeface="Arial" panose="020B0604020202020204" pitchFamily="34" charset="0"/>
                <a:cs typeface="Arial" panose="020B0604020202020204" pitchFamily="34" charset="0"/>
              </a:rPr>
              <a:t>, D. R.; </a:t>
            </a:r>
            <a:r>
              <a:rPr lang="en-CA" b="0" dirty="0" err="1">
                <a:latin typeface="Arial" panose="020B0604020202020204" pitchFamily="34" charset="0"/>
                <a:cs typeface="Arial" panose="020B0604020202020204" pitchFamily="34" charset="0"/>
              </a:rPr>
              <a:t>Breiman</a:t>
            </a:r>
            <a:r>
              <a:rPr lang="en-CA" b="0" dirty="0">
                <a:latin typeface="Arial" panose="020B0604020202020204" pitchFamily="34" charset="0"/>
                <a:cs typeface="Arial" panose="020B0604020202020204" pitchFamily="34" charset="0"/>
              </a:rPr>
              <a:t>, R. F. Cholera Outbreak in Kenyan Refugee Camp: Risk Factors for Illness and Importance of Sanitation. </a:t>
            </a:r>
            <a:r>
              <a:rPr lang="en-CA" b="0" i="1" dirty="0">
                <a:latin typeface="Arial" panose="020B0604020202020204" pitchFamily="34" charset="0"/>
                <a:cs typeface="Arial" panose="020B0604020202020204" pitchFamily="34" charset="0"/>
              </a:rPr>
              <a:t>American Journal of Tropical Medicine and Hygiene</a:t>
            </a:r>
            <a:r>
              <a:rPr lang="en-CA" b="0" dirty="0">
                <a:latin typeface="Arial" panose="020B0604020202020204" pitchFamily="34" charset="0"/>
                <a:cs typeface="Arial" panose="020B0604020202020204" pitchFamily="34" charset="0"/>
              </a:rPr>
              <a:t> 2009, </a:t>
            </a:r>
            <a:r>
              <a:rPr lang="en-CA" b="0" i="1" dirty="0">
                <a:latin typeface="Arial" panose="020B0604020202020204" pitchFamily="34" charset="0"/>
                <a:cs typeface="Arial" panose="020B0604020202020204" pitchFamily="34" charset="0"/>
              </a:rPr>
              <a:t>80</a:t>
            </a:r>
            <a:r>
              <a:rPr lang="en-CA" b="0" dirty="0">
                <a:latin typeface="Arial" panose="020B0604020202020204" pitchFamily="34" charset="0"/>
                <a:cs typeface="Arial" panose="020B0604020202020204" pitchFamily="34" charset="0"/>
              </a:rPr>
              <a:t> (4), 640–645.</a:t>
            </a:r>
            <a:endParaRPr lang="en-US" b="0" dirty="0">
              <a:latin typeface="Arial" panose="020B0604020202020204" pitchFamily="34" charset="0"/>
              <a:cs typeface="Arial" panose="020B0604020202020204" pitchFamily="34" charset="0"/>
            </a:endParaRPr>
          </a:p>
          <a:p>
            <a:pPr marL="342900" indent="-342900">
              <a:buFont typeface="+mj-lt"/>
              <a:buAutoNum type="arabicPeriod"/>
            </a:pPr>
            <a:r>
              <a:rPr lang="en-CA" b="0" dirty="0">
                <a:latin typeface="Arial" panose="020B0604020202020204" pitchFamily="34" charset="0"/>
                <a:cs typeface="Arial" panose="020B0604020202020204" pitchFamily="34" charset="0"/>
              </a:rPr>
              <a:t>Walden, V. M.; Lamond, E.; Field, S. A. Container contamination as a possible source of a diarrhoea outbreak in </a:t>
            </a:r>
            <a:r>
              <a:rPr lang="en-CA" b="0" dirty="0" err="1">
                <a:latin typeface="Arial" panose="020B0604020202020204" pitchFamily="34" charset="0"/>
                <a:cs typeface="Arial" panose="020B0604020202020204" pitchFamily="34" charset="0"/>
              </a:rPr>
              <a:t>Abou</a:t>
            </a:r>
            <a:r>
              <a:rPr lang="en-CA" b="0" dirty="0">
                <a:latin typeface="Arial" panose="020B0604020202020204" pitchFamily="34" charset="0"/>
                <a:cs typeface="Arial" panose="020B0604020202020204" pitchFamily="34" charset="0"/>
              </a:rPr>
              <a:t> </a:t>
            </a:r>
            <a:r>
              <a:rPr lang="en-CA" b="0" dirty="0" err="1">
                <a:latin typeface="Arial" panose="020B0604020202020204" pitchFamily="34" charset="0"/>
                <a:cs typeface="Arial" panose="020B0604020202020204" pitchFamily="34" charset="0"/>
              </a:rPr>
              <a:t>Shouk</a:t>
            </a:r>
            <a:r>
              <a:rPr lang="en-CA" b="0" dirty="0">
                <a:latin typeface="Arial" panose="020B0604020202020204" pitchFamily="34" charset="0"/>
                <a:cs typeface="Arial" panose="020B0604020202020204" pitchFamily="34" charset="0"/>
              </a:rPr>
              <a:t> camp, Darfur province, Sudan. </a:t>
            </a:r>
            <a:r>
              <a:rPr lang="en-CA" b="0" i="1" dirty="0">
                <a:latin typeface="Arial" panose="020B0604020202020204" pitchFamily="34" charset="0"/>
                <a:cs typeface="Arial" panose="020B0604020202020204" pitchFamily="34" charset="0"/>
              </a:rPr>
              <a:t>Disasters</a:t>
            </a:r>
            <a:r>
              <a:rPr lang="en-CA" b="0" dirty="0">
                <a:latin typeface="Arial" panose="020B0604020202020204" pitchFamily="34" charset="0"/>
                <a:cs typeface="Arial" panose="020B0604020202020204" pitchFamily="34" charset="0"/>
              </a:rPr>
              <a:t> 2005, </a:t>
            </a:r>
            <a:r>
              <a:rPr lang="en-CA" b="0" i="1" dirty="0">
                <a:latin typeface="Arial" panose="020B0604020202020204" pitchFamily="34" charset="0"/>
                <a:cs typeface="Arial" panose="020B0604020202020204" pitchFamily="34" charset="0"/>
              </a:rPr>
              <a:t>29</a:t>
            </a:r>
            <a:r>
              <a:rPr lang="en-CA" b="0" dirty="0">
                <a:latin typeface="Arial" panose="020B0604020202020204" pitchFamily="34" charset="0"/>
                <a:cs typeface="Arial" panose="020B0604020202020204" pitchFamily="34" charset="0"/>
              </a:rPr>
              <a:t> (3), 213–221.</a:t>
            </a:r>
          </a:p>
          <a:p>
            <a:pPr marL="1519238" indent="-685800">
              <a:buFont typeface="Wingdings" pitchFamily="2" charset="2"/>
              <a:buChar char="§"/>
            </a:pPr>
            <a:endParaRPr lang="en-CA" b="0" dirty="0">
              <a:solidFill>
                <a:schemeClr val="tx1">
                  <a:lumMod val="50000"/>
                </a:schemeClr>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ACE2283-DA05-6748-AD0F-6875564EC44E}"/>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9" name="Title 3">
            <a:extLst>
              <a:ext uri="{FF2B5EF4-FFF2-40B4-BE49-F238E27FC236}">
                <a16:creationId xmlns:a16="http://schemas.microsoft.com/office/drawing/2014/main" id="{1807AC8B-4B33-3544-AFB3-032CD5C3E68A}"/>
              </a:ext>
            </a:extLst>
          </p:cNvPr>
          <p:cNvSpPr txBox="1">
            <a:spLocks/>
          </p:cNvSpPr>
          <p:nvPr/>
        </p:nvSpPr>
        <p:spPr>
          <a:xfrm>
            <a:off x="661240" y="1070197"/>
            <a:ext cx="8774572" cy="1847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normAutofit fontScale="975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dirty="0">
                <a:latin typeface="Arial" panose="020B0604020202020204" pitchFamily="34" charset="0"/>
                <a:cs typeface="Arial" panose="020B0604020202020204" pitchFamily="34" charset="0"/>
              </a:rPr>
              <a:t>References</a:t>
            </a:r>
          </a:p>
        </p:txBody>
      </p:sp>
      <p:grpSp>
        <p:nvGrpSpPr>
          <p:cNvPr id="10" name="Group 9">
            <a:extLst>
              <a:ext uri="{FF2B5EF4-FFF2-40B4-BE49-F238E27FC236}">
                <a16:creationId xmlns:a16="http://schemas.microsoft.com/office/drawing/2014/main" id="{4C5CD48E-5D5A-DA4F-9B27-1E8D292C34C7}"/>
              </a:ext>
            </a:extLst>
          </p:cNvPr>
          <p:cNvGrpSpPr/>
          <p:nvPr/>
        </p:nvGrpSpPr>
        <p:grpSpPr>
          <a:xfrm>
            <a:off x="13991194" y="137850"/>
            <a:ext cx="10211505" cy="3708000"/>
            <a:chOff x="13991194" y="137850"/>
            <a:chExt cx="10211505" cy="3708000"/>
          </a:xfrm>
        </p:grpSpPr>
        <p:sp>
          <p:nvSpPr>
            <p:cNvPr id="11" name="Rectangle 10">
              <a:extLst>
                <a:ext uri="{FF2B5EF4-FFF2-40B4-BE49-F238E27FC236}">
                  <a16:creationId xmlns:a16="http://schemas.microsoft.com/office/drawing/2014/main" id="{9586D025-825F-424E-AAE0-BFB1B80AFF00}"/>
                </a:ext>
              </a:extLst>
            </p:cNvPr>
            <p:cNvSpPr/>
            <p:nvPr/>
          </p:nvSpPr>
          <p:spPr>
            <a:xfrm>
              <a:off x="14023851" y="137850"/>
              <a:ext cx="10178848" cy="3708000"/>
            </a:xfrm>
            <a:prstGeom prst="rect">
              <a:avLst/>
            </a:prstGeom>
            <a:solidFill>
              <a:schemeClr val="accent4"/>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pic>
          <p:nvPicPr>
            <p:cNvPr id="13" name="Picture 12" descr="A picture containing food&#10;&#10;Description automatically generated">
              <a:extLst>
                <a:ext uri="{FF2B5EF4-FFF2-40B4-BE49-F238E27FC236}">
                  <a16:creationId xmlns:a16="http://schemas.microsoft.com/office/drawing/2014/main" id="{D4514DDB-5FD2-094F-ADD1-FE267C725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1542" y="268479"/>
              <a:ext cx="1968500" cy="1968500"/>
            </a:xfrm>
            <a:prstGeom prst="rect">
              <a:avLst/>
            </a:prstGeom>
          </p:spPr>
        </p:pic>
        <p:sp>
          <p:nvSpPr>
            <p:cNvPr id="14" name="Rectangle 13">
              <a:extLst>
                <a:ext uri="{FF2B5EF4-FFF2-40B4-BE49-F238E27FC236}">
                  <a16:creationId xmlns:a16="http://schemas.microsoft.com/office/drawing/2014/main" id="{5A53CAC7-1438-0648-A51E-13B6AEFA130D}"/>
                </a:ext>
              </a:extLst>
            </p:cNvPr>
            <p:cNvSpPr/>
            <p:nvPr/>
          </p:nvSpPr>
          <p:spPr>
            <a:xfrm>
              <a:off x="13991194" y="2196856"/>
              <a:ext cx="9517761" cy="1446550"/>
            </a:xfrm>
            <a:prstGeom prst="rect">
              <a:avLst/>
            </a:prstGeom>
          </p:spPr>
          <p:txBody>
            <a:bodyPr wrap="square">
              <a:spAutoFit/>
            </a:bodyPr>
            <a:lstStyle/>
            <a:p>
              <a:r>
                <a:rPr lang="en-US" sz="4400" i="1" dirty="0"/>
                <a:t>Want to use the SWOT?</a:t>
              </a:r>
            </a:p>
            <a:p>
              <a:r>
                <a:rPr lang="en-US" sz="4400" dirty="0"/>
                <a:t>Contact us at </a:t>
              </a:r>
              <a:r>
                <a:rPr lang="en-US" sz="4400" dirty="0">
                  <a:hlinkClick r:id="rId4"/>
                </a:rPr>
                <a:t>hello@safeh2o.app</a:t>
              </a:r>
              <a:endParaRPr lang="en-US" sz="4400" dirty="0"/>
            </a:p>
          </p:txBody>
        </p:sp>
      </p:grpSp>
      <p:sp>
        <p:nvSpPr>
          <p:cNvPr id="15" name="Snip Diagonal Corner Rectangle 14">
            <a:extLst>
              <a:ext uri="{FF2B5EF4-FFF2-40B4-BE49-F238E27FC236}">
                <a16:creationId xmlns:a16="http://schemas.microsoft.com/office/drawing/2014/main" id="{046CA91E-EECB-5747-BAA3-47394C311C04}"/>
              </a:ext>
            </a:extLst>
          </p:cNvPr>
          <p:cNvSpPr/>
          <p:nvPr/>
        </p:nvSpPr>
        <p:spPr>
          <a:xfrm>
            <a:off x="15008263" y="988337"/>
            <a:ext cx="7193279" cy="1080000"/>
          </a:xfrm>
          <a:prstGeom prst="snip2DiagRect">
            <a:avLst>
              <a:gd name="adj1" fmla="val 0"/>
              <a:gd name="adj2" fmla="val 50000"/>
            </a:avLst>
          </a:prstGeom>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71436" tIns="71436" rIns="71436" bIns="71436" numCol="1" spcCol="38100" rtlCol="0" anchor="ctr">
            <a:spAutoFit/>
          </a:bodyPr>
          <a:lstStyle/>
          <a:p>
            <a:r>
              <a:rPr lang="en-CA" sz="4800" dirty="0"/>
              <a:t>www.safeh2o.app</a:t>
            </a:r>
            <a:endParaRPr lang="en-US" sz="4800" dirty="0"/>
          </a:p>
        </p:txBody>
      </p:sp>
    </p:spTree>
    <p:extLst>
      <p:ext uri="{BB962C8B-B14F-4D97-AF65-F5344CB8AC3E}">
        <p14:creationId xmlns:p14="http://schemas.microsoft.com/office/powerpoint/2010/main" val="424151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4449379" cy="16312320"/>
          </a:xfrm>
          <a:prstGeom prst="rect">
            <a:avLst/>
          </a:prstGeom>
        </p:spPr>
      </p:pic>
    </p:spTree>
    <p:extLst>
      <p:ext uri="{BB962C8B-B14F-4D97-AF65-F5344CB8AC3E}">
        <p14:creationId xmlns:p14="http://schemas.microsoft.com/office/powerpoint/2010/main" val="189656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042A6B-97E7-F24D-9781-55D80FD20C31}"/>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4" name="Title 3"/>
          <p:cNvSpPr>
            <a:spLocks noGrp="1"/>
          </p:cNvSpPr>
          <p:nvPr>
            <p:ph type="title"/>
          </p:nvPr>
        </p:nvSpPr>
        <p:spPr>
          <a:xfrm>
            <a:off x="661240" y="1070197"/>
            <a:ext cx="15340760" cy="1847165"/>
          </a:xfrm>
        </p:spPr>
        <p:txBody>
          <a:bodyPr>
            <a:normAutofit fontScale="90000"/>
          </a:bodyPr>
          <a:lstStyle/>
          <a:p>
            <a:pPr algn="l"/>
            <a:r>
              <a:rPr lang="en-US" dirty="0">
                <a:latin typeface="Arial" panose="020B0604020202020204" pitchFamily="34" charset="0"/>
                <a:cs typeface="Arial" panose="020B0604020202020204" pitchFamily="34" charset="0"/>
              </a:rPr>
              <a:t>Chlorination Guidelines</a:t>
            </a:r>
          </a:p>
        </p:txBody>
      </p:sp>
      <p:sp>
        <p:nvSpPr>
          <p:cNvPr id="10" name="Content Placeholder 2"/>
          <p:cNvSpPr txBox="1">
            <a:spLocks/>
          </p:cNvSpPr>
          <p:nvPr/>
        </p:nvSpPr>
        <p:spPr>
          <a:xfrm>
            <a:off x="661240" y="3079985"/>
            <a:ext cx="14487320" cy="3614055"/>
          </a:xfrm>
          <a:prstGeom prst="rect">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vert="horz" lIns="0" tIns="0" rIns="0" bIns="0" rtlCol="0" anchor="ctr">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08000" indent="0">
              <a:buNone/>
            </a:pPr>
            <a:r>
              <a:rPr lang="en-GB" sz="4400" dirty="0">
                <a:solidFill>
                  <a:schemeClr val="bg1">
                    <a:lumMod val="50000"/>
                  </a:schemeClr>
                </a:solidFill>
                <a:latin typeface="Arial" panose="020B0604020202020204" pitchFamily="34" charset="0"/>
                <a:cs typeface="Arial" panose="020B0604020202020204" pitchFamily="34" charset="0"/>
              </a:rPr>
              <a:t>Free residual chlorine (FRC) </a:t>
            </a:r>
            <a:r>
              <a:rPr lang="en-US" sz="4400" dirty="0">
                <a:solidFill>
                  <a:schemeClr val="bg1">
                    <a:lumMod val="50000"/>
                  </a:schemeClr>
                </a:solidFill>
                <a:latin typeface="Arial" panose="020B0604020202020204" pitchFamily="34" charset="0"/>
                <a:cs typeface="Arial" panose="020B0604020202020204" pitchFamily="34" charset="0"/>
              </a:rPr>
              <a:t>at camp tapstands:</a:t>
            </a:r>
          </a:p>
          <a:p>
            <a:pPr marL="508000" indent="0">
              <a:buNone/>
            </a:pPr>
            <a:r>
              <a:rPr lang="en-GB" sz="4400" dirty="0">
                <a:solidFill>
                  <a:schemeClr val="bg1">
                    <a:lumMod val="50000"/>
                  </a:schemeClr>
                </a:solidFill>
                <a:latin typeface="Arial" panose="020B0604020202020204" pitchFamily="34" charset="0"/>
                <a:cs typeface="Arial" panose="020B0604020202020204" pitchFamily="34" charset="0"/>
                <a:sym typeface="Wingdings" pitchFamily="2" charset="2"/>
              </a:rPr>
              <a:t> </a:t>
            </a:r>
            <a:r>
              <a:rPr lang="en-GB" sz="4400" dirty="0">
                <a:solidFill>
                  <a:schemeClr val="bg1">
                    <a:lumMod val="50000"/>
                  </a:schemeClr>
                </a:solidFill>
                <a:latin typeface="Arial" panose="020B0604020202020204" pitchFamily="34" charset="0"/>
                <a:cs typeface="Arial" panose="020B0604020202020204" pitchFamily="34" charset="0"/>
              </a:rPr>
              <a:t>0.2 - 0.5 mg/L under normal conditions</a:t>
            </a:r>
            <a:endParaRPr lang="en-US" sz="4400" dirty="0">
              <a:solidFill>
                <a:schemeClr val="bg1">
                  <a:lumMod val="50000"/>
                </a:schemeClr>
              </a:solidFill>
              <a:latin typeface="Arial" panose="020B0604020202020204" pitchFamily="34" charset="0"/>
              <a:cs typeface="Arial" panose="020B0604020202020204" pitchFamily="34" charset="0"/>
            </a:endParaRPr>
          </a:p>
          <a:p>
            <a:pPr marL="508000" indent="0">
              <a:buNone/>
            </a:pPr>
            <a:r>
              <a:rPr lang="en-GB" sz="4400" dirty="0">
                <a:solidFill>
                  <a:schemeClr val="bg1">
                    <a:lumMod val="50000"/>
                  </a:schemeClr>
                </a:solidFill>
                <a:latin typeface="Arial" panose="020B0604020202020204" pitchFamily="34" charset="0"/>
                <a:cs typeface="Arial" panose="020B0604020202020204" pitchFamily="34" charset="0"/>
                <a:sym typeface="Wingdings" pitchFamily="2" charset="2"/>
              </a:rPr>
              <a:t> </a:t>
            </a:r>
            <a:r>
              <a:rPr lang="en-GB" sz="4400" dirty="0">
                <a:solidFill>
                  <a:schemeClr val="bg1">
                    <a:lumMod val="50000"/>
                  </a:schemeClr>
                </a:solidFill>
                <a:latin typeface="Arial" panose="020B0604020202020204" pitchFamily="34" charset="0"/>
                <a:cs typeface="Arial" panose="020B0604020202020204" pitchFamily="34" charset="0"/>
              </a:rPr>
              <a:t>0.5 - 1.0 mg/L during outbreaks or when pH or turbidity are elevated</a:t>
            </a:r>
            <a:endParaRPr lang="en-US" sz="4400" dirty="0">
              <a:solidFill>
                <a:schemeClr val="bg1">
                  <a:lumMod val="50000"/>
                </a:schemeClr>
              </a:solidFill>
              <a:latin typeface="Arial" panose="020B0604020202020204" pitchFamily="34" charset="0"/>
              <a:cs typeface="Arial" panose="020B0604020202020204" pitchFamily="34" charset="0"/>
            </a:endParaRPr>
          </a:p>
        </p:txBody>
      </p:sp>
      <p:pic>
        <p:nvPicPr>
          <p:cNvPr id="13" name="Picture 12" descr="Publichealthengineering-Cove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80928" y="840268"/>
            <a:ext cx="5466181" cy="6691969"/>
          </a:xfrm>
          <a:prstGeom prst="rect">
            <a:avLst/>
          </a:prstGeom>
          <a:ln>
            <a:solidFill>
              <a:schemeClr val="tx1">
                <a:lumMod val="60000"/>
                <a:lumOff val="40000"/>
              </a:schemeClr>
            </a:solidFill>
          </a:ln>
        </p:spPr>
      </p:pic>
      <p:pic>
        <p:nvPicPr>
          <p:cNvPr id="2" name="Picture 1">
            <a:extLst>
              <a:ext uri="{FF2B5EF4-FFF2-40B4-BE49-F238E27FC236}">
                <a16:creationId xmlns:a16="http://schemas.microsoft.com/office/drawing/2014/main" id="{4F0E27DA-8EB2-564D-921D-F5BE36024C52}"/>
              </a:ext>
            </a:extLst>
          </p:cNvPr>
          <p:cNvPicPr>
            <a:picLocks noChangeAspect="1"/>
          </p:cNvPicPr>
          <p:nvPr/>
        </p:nvPicPr>
        <p:blipFill>
          <a:blip r:embed="rId5"/>
          <a:stretch>
            <a:fillRect/>
          </a:stretch>
        </p:blipFill>
        <p:spPr>
          <a:xfrm>
            <a:off x="16374205" y="4979222"/>
            <a:ext cx="5027658" cy="7248207"/>
          </a:xfrm>
          <a:prstGeom prst="rect">
            <a:avLst/>
          </a:prstGeom>
          <a:ln>
            <a:solidFill>
              <a:schemeClr val="tx1">
                <a:lumMod val="60000"/>
                <a:lumOff val="40000"/>
              </a:schemeClr>
            </a:solidFill>
          </a:ln>
        </p:spPr>
      </p:pic>
    </p:spTree>
    <p:custDataLst>
      <p:tags r:id="rId1"/>
    </p:custDataLst>
    <p:extLst>
      <p:ext uri="{BB962C8B-B14F-4D97-AF65-F5344CB8AC3E}">
        <p14:creationId xmlns:p14="http://schemas.microsoft.com/office/powerpoint/2010/main" val="407022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042A6B-97E7-F24D-9781-55D80FD20C31}"/>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4" name="Title 3"/>
          <p:cNvSpPr>
            <a:spLocks noGrp="1"/>
          </p:cNvSpPr>
          <p:nvPr>
            <p:ph type="title"/>
          </p:nvPr>
        </p:nvSpPr>
        <p:spPr>
          <a:xfrm>
            <a:off x="661240" y="1070197"/>
            <a:ext cx="15340760" cy="1847165"/>
          </a:xfrm>
        </p:spPr>
        <p:txBody>
          <a:bodyPr>
            <a:normAutofit fontScale="90000"/>
          </a:bodyPr>
          <a:lstStyle/>
          <a:p>
            <a:pPr algn="l"/>
            <a:r>
              <a:rPr lang="en-US" dirty="0">
                <a:latin typeface="Arial" panose="020B0604020202020204" pitchFamily="34" charset="0"/>
                <a:cs typeface="Arial" panose="020B0604020202020204" pitchFamily="34" charset="0"/>
              </a:rPr>
              <a:t>Chlorination Guidelines</a:t>
            </a:r>
          </a:p>
        </p:txBody>
      </p:sp>
      <p:sp>
        <p:nvSpPr>
          <p:cNvPr id="10" name="Content Placeholder 2"/>
          <p:cNvSpPr txBox="1">
            <a:spLocks/>
          </p:cNvSpPr>
          <p:nvPr/>
        </p:nvSpPr>
        <p:spPr>
          <a:xfrm>
            <a:off x="661240" y="3079985"/>
            <a:ext cx="14487320" cy="3614055"/>
          </a:xfrm>
          <a:prstGeom prst="rect">
            <a:avLst/>
          </a:prstGeom>
          <a:solidFill>
            <a:schemeClr val="accent1">
              <a:lumMod val="20000"/>
              <a:lumOff val="80000"/>
              <a:alpha val="38000"/>
            </a:schemeClr>
          </a:solidFill>
          <a:ln>
            <a:noFill/>
          </a:ln>
        </p:spPr>
        <p:style>
          <a:lnRef idx="2">
            <a:schemeClr val="dk1"/>
          </a:lnRef>
          <a:fillRef idx="1">
            <a:schemeClr val="lt1"/>
          </a:fillRef>
          <a:effectRef idx="0">
            <a:schemeClr val="dk1"/>
          </a:effectRef>
          <a:fontRef idx="minor">
            <a:schemeClr val="dk1"/>
          </a:fontRef>
        </p:style>
        <p:txBody>
          <a:bodyPr vert="horz" lIns="0" tIns="0" rIns="0" bIns="0" rtlCol="0" anchor="ctr">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08000" indent="0">
              <a:buNone/>
            </a:pPr>
            <a:r>
              <a:rPr lang="en-GB" sz="4400" dirty="0">
                <a:solidFill>
                  <a:schemeClr val="bg1">
                    <a:lumMod val="85000"/>
                  </a:schemeClr>
                </a:solidFill>
                <a:latin typeface="Arial" panose="020B0604020202020204" pitchFamily="34" charset="0"/>
                <a:cs typeface="Arial" panose="020B0604020202020204" pitchFamily="34" charset="0"/>
              </a:rPr>
              <a:t>Free residual chlorine (FRC) </a:t>
            </a:r>
            <a:r>
              <a:rPr lang="en-US" sz="4400" dirty="0">
                <a:solidFill>
                  <a:schemeClr val="bg1">
                    <a:lumMod val="85000"/>
                  </a:schemeClr>
                </a:solidFill>
                <a:latin typeface="Arial" panose="020B0604020202020204" pitchFamily="34" charset="0"/>
                <a:cs typeface="Arial" panose="020B0604020202020204" pitchFamily="34" charset="0"/>
              </a:rPr>
              <a:t>at camp tapstands:</a:t>
            </a:r>
          </a:p>
          <a:p>
            <a:pPr marL="508000" indent="0">
              <a:buNone/>
            </a:pPr>
            <a:r>
              <a:rPr lang="en-GB" sz="4400" dirty="0">
                <a:solidFill>
                  <a:schemeClr val="bg1">
                    <a:lumMod val="85000"/>
                  </a:schemeClr>
                </a:solidFill>
                <a:latin typeface="Arial" panose="020B0604020202020204" pitchFamily="34" charset="0"/>
                <a:cs typeface="Arial" panose="020B0604020202020204" pitchFamily="34" charset="0"/>
                <a:sym typeface="Wingdings" pitchFamily="2" charset="2"/>
              </a:rPr>
              <a:t> </a:t>
            </a:r>
            <a:r>
              <a:rPr lang="en-GB" sz="4400" dirty="0">
                <a:solidFill>
                  <a:schemeClr val="bg1">
                    <a:lumMod val="85000"/>
                  </a:schemeClr>
                </a:solidFill>
                <a:latin typeface="Arial" panose="020B0604020202020204" pitchFamily="34" charset="0"/>
                <a:cs typeface="Arial" panose="020B0604020202020204" pitchFamily="34" charset="0"/>
              </a:rPr>
              <a:t>0.2 - 0.5 mg/L under normal conditions</a:t>
            </a:r>
            <a:endParaRPr lang="en-US" sz="4400" dirty="0">
              <a:solidFill>
                <a:schemeClr val="bg1">
                  <a:lumMod val="85000"/>
                </a:schemeClr>
              </a:solidFill>
              <a:latin typeface="Arial" panose="020B0604020202020204" pitchFamily="34" charset="0"/>
              <a:cs typeface="Arial" panose="020B0604020202020204" pitchFamily="34" charset="0"/>
            </a:endParaRPr>
          </a:p>
          <a:p>
            <a:pPr marL="508000" indent="0">
              <a:buNone/>
            </a:pPr>
            <a:r>
              <a:rPr lang="en-GB" sz="4400" dirty="0">
                <a:solidFill>
                  <a:schemeClr val="bg1">
                    <a:lumMod val="85000"/>
                  </a:schemeClr>
                </a:solidFill>
                <a:latin typeface="Arial" panose="020B0604020202020204" pitchFamily="34" charset="0"/>
                <a:cs typeface="Arial" panose="020B0604020202020204" pitchFamily="34" charset="0"/>
                <a:sym typeface="Wingdings" pitchFamily="2" charset="2"/>
              </a:rPr>
              <a:t> </a:t>
            </a:r>
            <a:r>
              <a:rPr lang="en-GB" sz="4400" dirty="0">
                <a:solidFill>
                  <a:schemeClr val="bg1">
                    <a:lumMod val="85000"/>
                  </a:schemeClr>
                </a:solidFill>
                <a:latin typeface="Arial" panose="020B0604020202020204" pitchFamily="34" charset="0"/>
                <a:cs typeface="Arial" panose="020B0604020202020204" pitchFamily="34" charset="0"/>
              </a:rPr>
              <a:t>0.5 - 1.0 mg/L during outbreaks or when pH or turbidity are elevated</a:t>
            </a:r>
            <a:endParaRPr lang="en-US" sz="4400" dirty="0">
              <a:solidFill>
                <a:schemeClr val="bg1">
                  <a:lumMod val="85000"/>
                </a:schemeClr>
              </a:solidFill>
              <a:latin typeface="Arial" panose="020B0604020202020204" pitchFamily="34" charset="0"/>
              <a:cs typeface="Arial" panose="020B0604020202020204" pitchFamily="34" charset="0"/>
            </a:endParaRPr>
          </a:p>
        </p:txBody>
      </p:sp>
      <p:pic>
        <p:nvPicPr>
          <p:cNvPr id="13" name="Picture 12" descr="Publichealthengineering-Cove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80928" y="840268"/>
            <a:ext cx="5466181" cy="6691969"/>
          </a:xfrm>
          <a:prstGeom prst="rect">
            <a:avLst/>
          </a:prstGeom>
          <a:ln>
            <a:solidFill>
              <a:schemeClr val="tx1">
                <a:lumMod val="60000"/>
                <a:lumOff val="40000"/>
              </a:schemeClr>
            </a:solidFill>
          </a:ln>
        </p:spPr>
      </p:pic>
      <p:pic>
        <p:nvPicPr>
          <p:cNvPr id="2" name="Picture 1">
            <a:extLst>
              <a:ext uri="{FF2B5EF4-FFF2-40B4-BE49-F238E27FC236}">
                <a16:creationId xmlns:a16="http://schemas.microsoft.com/office/drawing/2014/main" id="{4F0E27DA-8EB2-564D-921D-F5BE36024C52}"/>
              </a:ext>
            </a:extLst>
          </p:cNvPr>
          <p:cNvPicPr>
            <a:picLocks noChangeAspect="1"/>
          </p:cNvPicPr>
          <p:nvPr/>
        </p:nvPicPr>
        <p:blipFill>
          <a:blip r:embed="rId5"/>
          <a:stretch>
            <a:fillRect/>
          </a:stretch>
        </p:blipFill>
        <p:spPr>
          <a:xfrm>
            <a:off x="16374205" y="4979222"/>
            <a:ext cx="5027658" cy="7248207"/>
          </a:xfrm>
          <a:prstGeom prst="rect">
            <a:avLst/>
          </a:prstGeom>
          <a:ln>
            <a:solidFill>
              <a:schemeClr val="tx1">
                <a:lumMod val="60000"/>
                <a:lumOff val="40000"/>
              </a:schemeClr>
            </a:solidFill>
          </a:ln>
        </p:spPr>
      </p:pic>
      <p:sp>
        <p:nvSpPr>
          <p:cNvPr id="3" name="Rectangle 2">
            <a:extLst>
              <a:ext uri="{FF2B5EF4-FFF2-40B4-BE49-F238E27FC236}">
                <a16:creationId xmlns:a16="http://schemas.microsoft.com/office/drawing/2014/main" id="{F8E1AA88-9E62-9047-9787-FF83AD70F19E}"/>
              </a:ext>
            </a:extLst>
          </p:cNvPr>
          <p:cNvSpPr/>
          <p:nvPr/>
        </p:nvSpPr>
        <p:spPr>
          <a:xfrm>
            <a:off x="465909" y="3609739"/>
            <a:ext cx="14805567" cy="2554545"/>
          </a:xfrm>
          <a:prstGeom prst="rect">
            <a:avLst/>
          </a:prstGeom>
        </p:spPr>
        <p:txBody>
          <a:bodyPr wrap="square">
            <a:spAutoFit/>
          </a:bodyPr>
          <a:lstStyle/>
          <a:p>
            <a:pPr marL="295275"/>
            <a:r>
              <a:rPr lang="en-CA" sz="8000" dirty="0">
                <a:solidFill>
                  <a:schemeClr val="tx1">
                    <a:lumMod val="50000"/>
                  </a:schemeClr>
                </a:solidFill>
                <a:highlight>
                  <a:srgbClr val="FFFF00"/>
                </a:highlight>
                <a:latin typeface="Arial" panose="020B0604020202020204" pitchFamily="34" charset="0"/>
                <a:cs typeface="Arial" panose="020B0604020202020204" pitchFamily="34" charset="0"/>
              </a:rPr>
              <a:t>FRC guidelines not based on any field evidence!</a:t>
            </a:r>
          </a:p>
        </p:txBody>
      </p:sp>
    </p:spTree>
    <p:custDataLst>
      <p:tags r:id="rId1"/>
    </p:custDataLst>
    <p:extLst>
      <p:ext uri="{BB962C8B-B14F-4D97-AF65-F5344CB8AC3E}">
        <p14:creationId xmlns:p14="http://schemas.microsoft.com/office/powerpoint/2010/main" val="365792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042A6B-97E7-F24D-9781-55D80FD20C31}"/>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4" name="Title 3"/>
          <p:cNvSpPr>
            <a:spLocks noGrp="1"/>
          </p:cNvSpPr>
          <p:nvPr>
            <p:ph type="title"/>
          </p:nvPr>
        </p:nvSpPr>
        <p:spPr>
          <a:xfrm>
            <a:off x="661240" y="1070197"/>
            <a:ext cx="15340760" cy="1847165"/>
          </a:xfrm>
        </p:spPr>
        <p:txBody>
          <a:bodyPr>
            <a:normAutofit fontScale="90000"/>
          </a:bodyPr>
          <a:lstStyle/>
          <a:p>
            <a:pPr algn="l"/>
            <a:r>
              <a:rPr lang="en-US" dirty="0">
                <a:latin typeface="Arial" panose="020B0604020202020204" pitchFamily="34" charset="0"/>
                <a:cs typeface="Arial" panose="020B0604020202020204" pitchFamily="34" charset="0"/>
              </a:rPr>
              <a:t>Chlorination Guidelines</a:t>
            </a:r>
          </a:p>
        </p:txBody>
      </p:sp>
      <p:sp>
        <p:nvSpPr>
          <p:cNvPr id="10" name="Content Placeholder 2"/>
          <p:cNvSpPr txBox="1">
            <a:spLocks/>
          </p:cNvSpPr>
          <p:nvPr/>
        </p:nvSpPr>
        <p:spPr>
          <a:xfrm>
            <a:off x="661240" y="3079985"/>
            <a:ext cx="14487320" cy="3614055"/>
          </a:xfrm>
          <a:prstGeom prst="rect">
            <a:avLst/>
          </a:prstGeom>
          <a:solidFill>
            <a:schemeClr val="accent1">
              <a:lumMod val="20000"/>
              <a:lumOff val="80000"/>
              <a:alpha val="38000"/>
            </a:schemeClr>
          </a:solidFill>
          <a:ln>
            <a:noFill/>
          </a:ln>
        </p:spPr>
        <p:style>
          <a:lnRef idx="2">
            <a:schemeClr val="dk1"/>
          </a:lnRef>
          <a:fillRef idx="1">
            <a:schemeClr val="lt1"/>
          </a:fillRef>
          <a:effectRef idx="0">
            <a:schemeClr val="dk1"/>
          </a:effectRef>
          <a:fontRef idx="minor">
            <a:schemeClr val="dk1"/>
          </a:fontRef>
        </p:style>
        <p:txBody>
          <a:bodyPr vert="horz" lIns="0" tIns="0" rIns="0" bIns="0" rtlCol="0" anchor="ctr">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08000" indent="0">
              <a:buNone/>
            </a:pPr>
            <a:r>
              <a:rPr lang="en-GB" sz="4400" dirty="0">
                <a:solidFill>
                  <a:schemeClr val="bg1">
                    <a:lumMod val="85000"/>
                  </a:schemeClr>
                </a:solidFill>
                <a:latin typeface="Arial" panose="020B0604020202020204" pitchFamily="34" charset="0"/>
                <a:cs typeface="Arial" panose="020B0604020202020204" pitchFamily="34" charset="0"/>
              </a:rPr>
              <a:t>Free residual chlorine (FRC) </a:t>
            </a:r>
            <a:r>
              <a:rPr lang="en-US" sz="4400" dirty="0">
                <a:solidFill>
                  <a:schemeClr val="bg1">
                    <a:lumMod val="85000"/>
                  </a:schemeClr>
                </a:solidFill>
                <a:latin typeface="Arial" panose="020B0604020202020204" pitchFamily="34" charset="0"/>
                <a:cs typeface="Arial" panose="020B0604020202020204" pitchFamily="34" charset="0"/>
              </a:rPr>
              <a:t>at camp tapstands:</a:t>
            </a:r>
          </a:p>
          <a:p>
            <a:pPr marL="508000" indent="0">
              <a:buNone/>
            </a:pPr>
            <a:r>
              <a:rPr lang="en-GB" sz="4400" dirty="0">
                <a:solidFill>
                  <a:schemeClr val="bg1">
                    <a:lumMod val="85000"/>
                  </a:schemeClr>
                </a:solidFill>
                <a:latin typeface="Arial" panose="020B0604020202020204" pitchFamily="34" charset="0"/>
                <a:cs typeface="Arial" panose="020B0604020202020204" pitchFamily="34" charset="0"/>
                <a:sym typeface="Wingdings" pitchFamily="2" charset="2"/>
              </a:rPr>
              <a:t> </a:t>
            </a:r>
            <a:r>
              <a:rPr lang="en-GB" sz="4400" dirty="0">
                <a:solidFill>
                  <a:schemeClr val="bg1">
                    <a:lumMod val="85000"/>
                  </a:schemeClr>
                </a:solidFill>
                <a:latin typeface="Arial" panose="020B0604020202020204" pitchFamily="34" charset="0"/>
                <a:cs typeface="Arial" panose="020B0604020202020204" pitchFamily="34" charset="0"/>
              </a:rPr>
              <a:t>0.2 - 0.5 mg/L under normal conditions</a:t>
            </a:r>
            <a:endParaRPr lang="en-US" sz="4400" dirty="0">
              <a:solidFill>
                <a:schemeClr val="bg1">
                  <a:lumMod val="85000"/>
                </a:schemeClr>
              </a:solidFill>
              <a:latin typeface="Arial" panose="020B0604020202020204" pitchFamily="34" charset="0"/>
              <a:cs typeface="Arial" panose="020B0604020202020204" pitchFamily="34" charset="0"/>
            </a:endParaRPr>
          </a:p>
          <a:p>
            <a:pPr marL="508000" indent="0">
              <a:buNone/>
            </a:pPr>
            <a:r>
              <a:rPr lang="en-GB" sz="4400" dirty="0">
                <a:solidFill>
                  <a:schemeClr val="bg1">
                    <a:lumMod val="85000"/>
                  </a:schemeClr>
                </a:solidFill>
                <a:latin typeface="Arial" panose="020B0604020202020204" pitchFamily="34" charset="0"/>
                <a:cs typeface="Arial" panose="020B0604020202020204" pitchFamily="34" charset="0"/>
                <a:sym typeface="Wingdings" pitchFamily="2" charset="2"/>
              </a:rPr>
              <a:t> </a:t>
            </a:r>
            <a:r>
              <a:rPr lang="en-GB" sz="4400" dirty="0">
                <a:solidFill>
                  <a:schemeClr val="bg1">
                    <a:lumMod val="85000"/>
                  </a:schemeClr>
                </a:solidFill>
                <a:latin typeface="Arial" panose="020B0604020202020204" pitchFamily="34" charset="0"/>
                <a:cs typeface="Arial" panose="020B0604020202020204" pitchFamily="34" charset="0"/>
              </a:rPr>
              <a:t>0.5 - 1.0 mg/L during outbreaks or when pH or turbidity are elevated</a:t>
            </a:r>
            <a:endParaRPr lang="en-US" sz="4400" dirty="0">
              <a:solidFill>
                <a:schemeClr val="bg1">
                  <a:lumMod val="85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8E1AA88-9E62-9047-9787-FF83AD70F19E}"/>
              </a:ext>
            </a:extLst>
          </p:cNvPr>
          <p:cNvSpPr/>
          <p:nvPr/>
        </p:nvSpPr>
        <p:spPr>
          <a:xfrm>
            <a:off x="465909" y="3609739"/>
            <a:ext cx="14805567" cy="2554545"/>
          </a:xfrm>
          <a:prstGeom prst="rect">
            <a:avLst/>
          </a:prstGeom>
        </p:spPr>
        <p:txBody>
          <a:bodyPr wrap="square">
            <a:spAutoFit/>
          </a:bodyPr>
          <a:lstStyle/>
          <a:p>
            <a:pPr marL="295275"/>
            <a:r>
              <a:rPr lang="en-CA" sz="8000" dirty="0">
                <a:solidFill>
                  <a:schemeClr val="tx1">
                    <a:lumMod val="50000"/>
                  </a:schemeClr>
                </a:solidFill>
                <a:highlight>
                  <a:srgbClr val="FFFF00"/>
                </a:highlight>
                <a:latin typeface="Arial" panose="020B0604020202020204" pitchFamily="34" charset="0"/>
                <a:cs typeface="Arial" panose="020B0604020202020204" pitchFamily="34" charset="0"/>
              </a:rPr>
              <a:t>FRC guidelines not based on any field evidence!</a:t>
            </a:r>
          </a:p>
        </p:txBody>
      </p:sp>
      <p:pic>
        <p:nvPicPr>
          <p:cNvPr id="8" name="Picture 7" descr="Screen Shot 2015-11-20 at 5.06.12 PM.png">
            <a:extLst>
              <a:ext uri="{FF2B5EF4-FFF2-40B4-BE49-F238E27FC236}">
                <a16:creationId xmlns:a16="http://schemas.microsoft.com/office/drawing/2014/main" id="{21619EB4-F6CB-1D42-B736-7307D2B01787}"/>
              </a:ext>
            </a:extLst>
          </p:cNvPr>
          <p:cNvPicPr>
            <a:picLocks noChangeAspect="1"/>
          </p:cNvPicPr>
          <p:nvPr/>
        </p:nvPicPr>
        <p:blipFill rotWithShape="1">
          <a:blip r:embed="rId4">
            <a:extLst>
              <a:ext uri="{28A0092B-C50C-407E-A947-70E740481C1C}">
                <a14:useLocalDpi xmlns:a14="http://schemas.microsoft.com/office/drawing/2010/main" val="0"/>
              </a:ext>
            </a:extLst>
          </a:blip>
          <a:srcRect t="10697" b="35898"/>
          <a:stretch/>
        </p:blipFill>
        <p:spPr>
          <a:xfrm>
            <a:off x="14768623" y="5582419"/>
            <a:ext cx="10272430" cy="5034677"/>
          </a:xfrm>
          <a:prstGeom prst="rect">
            <a:avLst/>
          </a:prstGeom>
        </p:spPr>
      </p:pic>
      <p:pic>
        <p:nvPicPr>
          <p:cNvPr id="9" name="Picture 8">
            <a:extLst>
              <a:ext uri="{FF2B5EF4-FFF2-40B4-BE49-F238E27FC236}">
                <a16:creationId xmlns:a16="http://schemas.microsoft.com/office/drawing/2014/main" id="{E4E5E635-BEED-854D-A59E-1FB9777B5ECC}"/>
              </a:ext>
            </a:extLst>
          </p:cNvPr>
          <p:cNvPicPr>
            <a:picLocks noChangeAspect="1"/>
          </p:cNvPicPr>
          <p:nvPr/>
        </p:nvPicPr>
        <p:blipFill rotWithShape="1">
          <a:blip r:embed="rId5"/>
          <a:srcRect l="10363" t="29664" r="9358" b="25135"/>
          <a:stretch/>
        </p:blipFill>
        <p:spPr>
          <a:xfrm>
            <a:off x="15473405" y="3486136"/>
            <a:ext cx="8630180" cy="2208769"/>
          </a:xfrm>
          <a:prstGeom prst="rect">
            <a:avLst/>
          </a:prstGeom>
        </p:spPr>
      </p:pic>
      <p:sp>
        <p:nvSpPr>
          <p:cNvPr id="11" name="Content Placeholder 2">
            <a:extLst>
              <a:ext uri="{FF2B5EF4-FFF2-40B4-BE49-F238E27FC236}">
                <a16:creationId xmlns:a16="http://schemas.microsoft.com/office/drawing/2014/main" id="{ABCAB198-D65E-D04B-963D-743B9850CD5C}"/>
              </a:ext>
            </a:extLst>
          </p:cNvPr>
          <p:cNvSpPr txBox="1">
            <a:spLocks/>
          </p:cNvSpPr>
          <p:nvPr/>
        </p:nvSpPr>
        <p:spPr>
          <a:xfrm>
            <a:off x="539596" y="7009061"/>
            <a:ext cx="14731880" cy="4359979"/>
          </a:xfrm>
          <a:prstGeom prst="rect">
            <a:avLst/>
          </a:prstGeom>
          <a:noFill/>
          <a:ln>
            <a:noFill/>
          </a:ln>
        </p:spPr>
        <p:txBody>
          <a:bodyPr vert="horz" lIns="0" tIns="0" rIns="0" bIns="0" rtlCol="0" anchor="t">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19238" indent="-685800">
              <a:buFont typeface="Wingdings" pitchFamily="2" charset="2"/>
              <a:buChar char="§"/>
            </a:pPr>
            <a:r>
              <a:rPr lang="en-CA" sz="5000" b="0" dirty="0">
                <a:solidFill>
                  <a:schemeClr val="tx1">
                    <a:lumMod val="50000"/>
                  </a:schemeClr>
                </a:solidFill>
                <a:latin typeface="Arial" panose="020B0604020202020204" pitchFamily="34" charset="0"/>
                <a:cs typeface="Arial" panose="020B0604020202020204" pitchFamily="34" charset="0"/>
              </a:rPr>
              <a:t>Water recontamination linked to spread of waterborne diseases in Uganda, Malawi, Kenya, Sudan</a:t>
            </a:r>
            <a:r>
              <a:rPr lang="en-CA" sz="5000" b="0" baseline="30000" dirty="0">
                <a:solidFill>
                  <a:schemeClr val="tx1">
                    <a:lumMod val="50000"/>
                  </a:schemeClr>
                </a:solidFill>
                <a:latin typeface="Arial" panose="020B0604020202020204" pitchFamily="34" charset="0"/>
                <a:cs typeface="Arial" panose="020B0604020202020204" pitchFamily="34" charset="0"/>
              </a:rPr>
              <a:t>2-7</a:t>
            </a:r>
          </a:p>
          <a:p>
            <a:pPr marL="1519238" indent="-685800">
              <a:buFont typeface="Wingdings" pitchFamily="2" charset="2"/>
              <a:buChar char="§"/>
            </a:pPr>
            <a:endParaRPr lang="en-CA" sz="5000" b="0" dirty="0">
              <a:solidFill>
                <a:schemeClr val="tx1">
                  <a:lumMod val="50000"/>
                </a:schemeClr>
              </a:solidFill>
              <a:latin typeface="Arial" panose="020B0604020202020204" pitchFamily="34" charset="0"/>
              <a:cs typeface="Arial" panose="020B0604020202020204" pitchFamily="34" charset="0"/>
            </a:endParaRPr>
          </a:p>
          <a:p>
            <a:pPr marL="1519238" indent="-685800">
              <a:buFont typeface="Wingdings" pitchFamily="2" charset="2"/>
              <a:buChar char="§"/>
            </a:pPr>
            <a:endParaRPr lang="en-CA" sz="5000" b="0" dirty="0">
              <a:solidFill>
                <a:schemeClr val="tx1">
                  <a:lumMod val="5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7169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C4F6EE-0E77-D042-8817-2A727701D019}"/>
              </a:ext>
            </a:extLst>
          </p:cNvPr>
          <p:cNvSpPr>
            <a:spLocks noGrp="1"/>
          </p:cNvSpPr>
          <p:nvPr>
            <p:ph type="title"/>
          </p:nvPr>
        </p:nvSpPr>
        <p:spPr/>
        <p:txBody>
          <a:bodyPr/>
          <a:lstStyle/>
          <a:p>
            <a:endParaRPr lang="en-US" dirty="0"/>
          </a:p>
        </p:txBody>
      </p:sp>
      <p:sp>
        <p:nvSpPr>
          <p:cNvPr id="10" name="Rectangle 9">
            <a:extLst>
              <a:ext uri="{FF2B5EF4-FFF2-40B4-BE49-F238E27FC236}">
                <a16:creationId xmlns:a16="http://schemas.microsoft.com/office/drawing/2014/main" id="{747D57CA-F509-6443-A0F4-B83EAA5590E0}"/>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12" name="Title 3">
            <a:extLst>
              <a:ext uri="{FF2B5EF4-FFF2-40B4-BE49-F238E27FC236}">
                <a16:creationId xmlns:a16="http://schemas.microsoft.com/office/drawing/2014/main" id="{B761465C-B197-0F4F-BAA2-6A7AF25A9448}"/>
              </a:ext>
            </a:extLst>
          </p:cNvPr>
          <p:cNvSpPr txBox="1">
            <a:spLocks/>
          </p:cNvSpPr>
          <p:nvPr/>
        </p:nvSpPr>
        <p:spPr>
          <a:xfrm>
            <a:off x="579120" y="2298884"/>
            <a:ext cx="11466847" cy="3867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normAutofit fontScale="975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sz="10000" dirty="0">
                <a:latin typeface="Arial" panose="020B0604020202020204" pitchFamily="34" charset="0"/>
                <a:cs typeface="Arial" panose="020B0604020202020204" pitchFamily="34" charset="0"/>
              </a:rPr>
              <a:t>Evidence-based Guidelines!</a:t>
            </a:r>
          </a:p>
        </p:txBody>
      </p:sp>
      <p:pic>
        <p:nvPicPr>
          <p:cNvPr id="14" name="Picture 13" descr="ALI-HIF_WASH_Showcase_jan2019_document.jpg">
            <a:extLst>
              <a:ext uri="{FF2B5EF4-FFF2-40B4-BE49-F238E27FC236}">
                <a16:creationId xmlns:a16="http://schemas.microsoft.com/office/drawing/2014/main" id="{F70CD18E-F8C6-5A4E-92E4-40FE88FBC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8035" y="710881"/>
            <a:ext cx="8684467" cy="12294238"/>
          </a:xfrm>
          <a:prstGeom prst="rect">
            <a:avLst/>
          </a:prstGeom>
          <a:ln w="3175" cmpd="sng">
            <a:solidFill>
              <a:schemeClr val="bg1">
                <a:lumMod val="75000"/>
              </a:schemeClr>
            </a:solidFill>
          </a:ln>
        </p:spPr>
      </p:pic>
      <p:pic>
        <p:nvPicPr>
          <p:cNvPr id="4" name="Picture 3" descr="A picture containing crossword, text, black, white&#10;&#10;Description automatically generated">
            <a:extLst>
              <a:ext uri="{FF2B5EF4-FFF2-40B4-BE49-F238E27FC236}">
                <a16:creationId xmlns:a16="http://schemas.microsoft.com/office/drawing/2014/main" id="{A65B1B07-FC45-3F44-905D-0ED97A72BA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9484" y="4232665"/>
            <a:ext cx="2514106" cy="2514106"/>
          </a:xfrm>
          <a:prstGeom prst="rect">
            <a:avLst/>
          </a:prstGeom>
        </p:spPr>
      </p:pic>
    </p:spTree>
    <p:custDataLst>
      <p:tags r:id="rId1"/>
    </p:custDataLst>
    <p:extLst>
      <p:ext uri="{BB962C8B-B14F-4D97-AF65-F5344CB8AC3E}">
        <p14:creationId xmlns:p14="http://schemas.microsoft.com/office/powerpoint/2010/main" val="205858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C4F6EE-0E77-D042-8817-2A727701D019}"/>
              </a:ext>
            </a:extLst>
          </p:cNvPr>
          <p:cNvSpPr>
            <a:spLocks noGrp="1"/>
          </p:cNvSpPr>
          <p:nvPr>
            <p:ph type="title"/>
          </p:nvPr>
        </p:nvSpPr>
        <p:spPr/>
        <p:txBody>
          <a:bodyPr/>
          <a:lstStyle/>
          <a:p>
            <a:endParaRPr lang="en-US" dirty="0"/>
          </a:p>
        </p:txBody>
      </p:sp>
      <p:sp>
        <p:nvSpPr>
          <p:cNvPr id="10" name="Rectangle 9">
            <a:extLst>
              <a:ext uri="{FF2B5EF4-FFF2-40B4-BE49-F238E27FC236}">
                <a16:creationId xmlns:a16="http://schemas.microsoft.com/office/drawing/2014/main" id="{747D57CA-F509-6443-A0F4-B83EAA5590E0}"/>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12" name="Title 3">
            <a:extLst>
              <a:ext uri="{FF2B5EF4-FFF2-40B4-BE49-F238E27FC236}">
                <a16:creationId xmlns:a16="http://schemas.microsoft.com/office/drawing/2014/main" id="{B761465C-B197-0F4F-BAA2-6A7AF25A9448}"/>
              </a:ext>
            </a:extLst>
          </p:cNvPr>
          <p:cNvSpPr txBox="1">
            <a:spLocks/>
          </p:cNvSpPr>
          <p:nvPr/>
        </p:nvSpPr>
        <p:spPr>
          <a:xfrm>
            <a:off x="579120" y="2298884"/>
            <a:ext cx="11466847" cy="3867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normAutofit fontScale="975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sz="10000" dirty="0">
                <a:latin typeface="Arial" panose="020B0604020202020204" pitchFamily="34" charset="0"/>
                <a:cs typeface="Arial" panose="020B0604020202020204" pitchFamily="34" charset="0"/>
              </a:rPr>
              <a:t>Evidence-based Guidelines!</a:t>
            </a:r>
          </a:p>
        </p:txBody>
      </p:sp>
      <p:pic>
        <p:nvPicPr>
          <p:cNvPr id="14" name="Picture 13" descr="ALI-HIF_WASH_Showcase_jan2019_document.jpg">
            <a:extLst>
              <a:ext uri="{FF2B5EF4-FFF2-40B4-BE49-F238E27FC236}">
                <a16:creationId xmlns:a16="http://schemas.microsoft.com/office/drawing/2014/main" id="{F70CD18E-F8C6-5A4E-92E4-40FE88FBC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8035" y="710881"/>
            <a:ext cx="8684467" cy="12294238"/>
          </a:xfrm>
          <a:prstGeom prst="rect">
            <a:avLst/>
          </a:prstGeom>
          <a:ln w="3175" cmpd="sng">
            <a:solidFill>
              <a:schemeClr val="bg1">
                <a:lumMod val="75000"/>
              </a:schemeClr>
            </a:solidFill>
          </a:ln>
        </p:spPr>
      </p:pic>
      <p:pic>
        <p:nvPicPr>
          <p:cNvPr id="4" name="Picture 3" descr="A picture containing crossword, text, black, white&#10;&#10;Description automatically generated">
            <a:extLst>
              <a:ext uri="{FF2B5EF4-FFF2-40B4-BE49-F238E27FC236}">
                <a16:creationId xmlns:a16="http://schemas.microsoft.com/office/drawing/2014/main" id="{A65B1B07-FC45-3F44-905D-0ED97A72BA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9484" y="4232665"/>
            <a:ext cx="2514106" cy="2514106"/>
          </a:xfrm>
          <a:prstGeom prst="rect">
            <a:avLst/>
          </a:prstGeom>
        </p:spPr>
      </p:pic>
      <p:sp>
        <p:nvSpPr>
          <p:cNvPr id="8" name="Rectangle 7">
            <a:extLst>
              <a:ext uri="{FF2B5EF4-FFF2-40B4-BE49-F238E27FC236}">
                <a16:creationId xmlns:a16="http://schemas.microsoft.com/office/drawing/2014/main" id="{ABDCE720-B039-6D4F-92FF-7AB6665FF0F4}"/>
              </a:ext>
            </a:extLst>
          </p:cNvPr>
          <p:cNvSpPr/>
          <p:nvPr/>
        </p:nvSpPr>
        <p:spPr>
          <a:xfrm>
            <a:off x="-1447635" y="8108145"/>
            <a:ext cx="14805567" cy="1785104"/>
          </a:xfrm>
          <a:prstGeom prst="rect">
            <a:avLst/>
          </a:prstGeom>
        </p:spPr>
        <p:txBody>
          <a:bodyPr wrap="square">
            <a:spAutoFit/>
          </a:bodyPr>
          <a:lstStyle/>
          <a:p>
            <a:pPr marL="295275"/>
            <a:r>
              <a:rPr lang="en-CA" sz="11000" dirty="0">
                <a:solidFill>
                  <a:schemeClr val="tx1">
                    <a:lumMod val="50000"/>
                  </a:schemeClr>
                </a:solidFill>
                <a:highlight>
                  <a:srgbClr val="FFFF00"/>
                </a:highlight>
                <a:latin typeface="Arial" panose="020B0604020202020204" pitchFamily="34" charset="0"/>
                <a:cs typeface="Arial" panose="020B0604020202020204" pitchFamily="34" charset="0"/>
              </a:rPr>
              <a:t>External validity?</a:t>
            </a:r>
          </a:p>
        </p:txBody>
      </p:sp>
    </p:spTree>
    <p:custDataLst>
      <p:tags r:id="rId1"/>
    </p:custDataLst>
    <p:extLst>
      <p:ext uri="{BB962C8B-B14F-4D97-AF65-F5344CB8AC3E}">
        <p14:creationId xmlns:p14="http://schemas.microsoft.com/office/powerpoint/2010/main" val="20131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5D542D-8F5B-A449-99B4-5C7B641564EB}"/>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13" name="Title 3">
            <a:extLst>
              <a:ext uri="{FF2B5EF4-FFF2-40B4-BE49-F238E27FC236}">
                <a16:creationId xmlns:a16="http://schemas.microsoft.com/office/drawing/2014/main" id="{0857A907-D152-684B-8728-088B51CCADC4}"/>
              </a:ext>
            </a:extLst>
          </p:cNvPr>
          <p:cNvSpPr txBox="1">
            <a:spLocks/>
          </p:cNvSpPr>
          <p:nvPr/>
        </p:nvSpPr>
        <p:spPr>
          <a:xfrm>
            <a:off x="661240" y="1070197"/>
            <a:ext cx="12628040" cy="1847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normAutofit fontScale="975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dirty="0">
                <a:latin typeface="Arial" panose="020B0604020202020204" pitchFamily="34" charset="0"/>
                <a:cs typeface="Arial" panose="020B0604020202020204" pitchFamily="34" charset="0"/>
              </a:rPr>
              <a:t>An opportunity!</a:t>
            </a:r>
          </a:p>
        </p:txBody>
      </p:sp>
      <p:pic>
        <p:nvPicPr>
          <p:cNvPr id="10" name="Picture 9" descr="11.png">
            <a:extLst>
              <a:ext uri="{FF2B5EF4-FFF2-40B4-BE49-F238E27FC236}">
                <a16:creationId xmlns:a16="http://schemas.microsoft.com/office/drawing/2014/main" id="{75533C73-C9E9-834B-A900-7CFD29C54568}"/>
              </a:ext>
            </a:extLst>
          </p:cNvPr>
          <p:cNvPicPr>
            <a:picLocks noChangeAspect="1"/>
          </p:cNvPicPr>
          <p:nvPr/>
        </p:nvPicPr>
        <p:blipFill rotWithShape="1">
          <a:blip r:embed="rId3">
            <a:extLst>
              <a:ext uri="{28A0092B-C50C-407E-A947-70E740481C1C}">
                <a14:useLocalDpi xmlns:a14="http://schemas.microsoft.com/office/drawing/2010/main" val="0"/>
              </a:ext>
            </a:extLst>
          </a:blip>
          <a:srcRect l="19640" t="20427" r="18086" b="50366"/>
          <a:stretch/>
        </p:blipFill>
        <p:spPr>
          <a:xfrm>
            <a:off x="5784503" y="8476967"/>
            <a:ext cx="15802034" cy="4168836"/>
          </a:xfrm>
          <a:prstGeom prst="rect">
            <a:avLst/>
          </a:prstGeom>
        </p:spPr>
      </p:pic>
    </p:spTree>
    <p:extLst>
      <p:ext uri="{BB962C8B-B14F-4D97-AF65-F5344CB8AC3E}">
        <p14:creationId xmlns:p14="http://schemas.microsoft.com/office/powerpoint/2010/main" val="176317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2|1.2|1.2"/>
</p:tagLst>
</file>

<file path=ppt/tags/tag2.xml><?xml version="1.0" encoding="utf-8"?>
<p:tagLst xmlns:a="http://schemas.openxmlformats.org/drawingml/2006/main" xmlns:r="http://schemas.openxmlformats.org/officeDocument/2006/relationships" xmlns:p="http://schemas.openxmlformats.org/presentationml/2006/main">
  <p:tag name="TIMING" val="|1.2|1.2|1.2"/>
</p:tagLst>
</file>

<file path=ppt/tags/tag3.xml><?xml version="1.0" encoding="utf-8"?>
<p:tagLst xmlns:a="http://schemas.openxmlformats.org/drawingml/2006/main" xmlns:r="http://schemas.openxmlformats.org/officeDocument/2006/relationships" xmlns:p="http://schemas.openxmlformats.org/presentationml/2006/main">
  <p:tag name="TIMING" val="|1.2|1.2|1.2"/>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ags/tag5.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White">
  <a:themeElements>
    <a:clrScheme name="White">
      <a:dk1>
        <a:srgbClr val="535353"/>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e2f035dc-877f-47c5-a098-0c6fdb408b4f">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F656C67CEBF1B4EA4579FD3E3AFD5F7" ma:contentTypeVersion="6" ma:contentTypeDescription="Create a new document." ma:contentTypeScope="" ma:versionID="0a4da1f39be4a4643d4d8e5bc18bd4eb">
  <xsd:schema xmlns:xsd="http://www.w3.org/2001/XMLSchema" xmlns:xs="http://www.w3.org/2001/XMLSchema" xmlns:p="http://schemas.microsoft.com/office/2006/metadata/properties" xmlns:ns2="5895eead-2303-49e7-ae5e-1c41a0da3250" xmlns:ns3="e2f035dc-877f-47c5-a098-0c6fdb408b4f" targetNamespace="http://schemas.microsoft.com/office/2006/metadata/properties" ma:root="true" ma:fieldsID="fe335e4f5f8d9dface2ac2651128f73e" ns2:_="" ns3:_="">
    <xsd:import namespace="5895eead-2303-49e7-ae5e-1c41a0da3250"/>
    <xsd:import namespace="e2f035dc-877f-47c5-a098-0c6fdb408b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95eead-2303-49e7-ae5e-1c41a0da32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f035dc-877f-47c5-a098-0c6fdb408b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8E1D57-9AB3-40DC-A365-C9BACC72E98F}">
  <ds:schemaRefs>
    <ds:schemaRef ds:uri="http://schemas.microsoft.com/sharepoint/v3/contenttype/forms"/>
  </ds:schemaRefs>
</ds:datastoreItem>
</file>

<file path=customXml/itemProps2.xml><?xml version="1.0" encoding="utf-8"?>
<ds:datastoreItem xmlns:ds="http://schemas.openxmlformats.org/officeDocument/2006/customXml" ds:itemID="{1A5D58E8-01BF-45AD-B385-7D54D3C2B92B}">
  <ds:schemaRefs>
    <ds:schemaRef ds:uri="5895eead-2303-49e7-ae5e-1c41a0da3250"/>
    <ds:schemaRef ds:uri="http://purl.org/dc/dcmitype/"/>
    <ds:schemaRef ds:uri="http://purl.org/dc/elements/1.1/"/>
    <ds:schemaRef ds:uri="e2f035dc-877f-47c5-a098-0c6fdb408b4f"/>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2AEAF19-BB6E-41F4-99A4-FC76A8B2D4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95eead-2303-49e7-ae5e-1c41a0da3250"/>
    <ds:schemaRef ds:uri="e2f035dc-877f-47c5-a098-0c6fdb408b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3778</TotalTime>
  <Words>3120</Words>
  <Application>Microsoft Office PowerPoint</Application>
  <PresentationFormat>Custom</PresentationFormat>
  <Paragraphs>283</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Cambria Math</vt:lpstr>
      <vt:lpstr>Helvetica</vt:lpstr>
      <vt:lpstr>Helvetica Neue</vt:lpstr>
      <vt:lpstr>Helvetica Neue Light</vt:lpstr>
      <vt:lpstr>Helvetica Neue LT Std 75 Bold</vt:lpstr>
      <vt:lpstr>Wingdings</vt:lpstr>
      <vt:lpstr>White</vt:lpstr>
      <vt:lpstr>Waterborne illnesses are one of leading threats in displacement crises.  Safe water is essential for protecting public health. We have guidelines to do this.  …But do they work?</vt:lpstr>
      <vt:lpstr>PowerPoint Presentation</vt:lpstr>
      <vt:lpstr>PowerPoint Presentation</vt:lpstr>
      <vt:lpstr>Chlorination Guidelines</vt:lpstr>
      <vt:lpstr>Chlorination Guidelines</vt:lpstr>
      <vt:lpstr>Chlorination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Waterborne illnesses are one of leading threats in displacement crises.  Safe water is essential for protecting public health. We have guidelines to do this.  …But do they work?</dc:title>
  <dc:creator>Syed Imran Ali</dc:creator>
  <cp:lastModifiedBy>Medical Editing Intern - Ertha C Sefu Omba</cp:lastModifiedBy>
  <cp:revision>190</cp:revision>
  <dcterms:created xsi:type="dcterms:W3CDTF">2020-04-13T17:13:40Z</dcterms:created>
  <dcterms:modified xsi:type="dcterms:W3CDTF">2021-10-20T06:40:38Z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0x010100EF656C67CEBF1B4EA4579FD3E3AFD5F7</vt:lpwstr>
  </property>
  <property fmtid="{D5CDD505-2E9C-101B-9397-08002B2CF9AE}" pid="3" name="Order">
    <vt:r8>277300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ies>
</file>