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6" r:id="rId6"/>
    <p:sldId id="267" r:id="rId7"/>
    <p:sldId id="261" r:id="rId8"/>
    <p:sldId id="268" r:id="rId9"/>
    <p:sldId id="258" r:id="rId10"/>
    <p:sldId id="259" r:id="rId11"/>
    <p:sldId id="269" r:id="rId12"/>
    <p:sldId id="270" r:id="rId13"/>
    <p:sldId id="271" r:id="rId14"/>
    <p:sldId id="272" r:id="rId15"/>
    <p:sldId id="273" r:id="rId16"/>
    <p:sldId id="260" r:id="rId17"/>
    <p:sldId id="264" r:id="rId18"/>
    <p:sldId id="262" r:id="rId19"/>
    <p:sldId id="263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ko Kozuki" initials="NK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872C4-E950-80AF-3A07-5E97BF0B24B2}" v="5" dt="2020-05-06T07:26:12.061"/>
    <p1510:client id="{D83A68A0-AC83-4030-9FF6-DF454A103ED5}" v="971" dt="2020-04-22T03:04:39.68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2"/>
    <p:restoredTop sz="64175" autoAdjust="0"/>
  </p:normalViewPr>
  <p:slideViewPr>
    <p:cSldViewPr snapToGrid="0">
      <p:cViewPr varScale="1">
        <p:scale>
          <a:sx n="10" d="100"/>
          <a:sy n="10" d="100"/>
        </p:scale>
        <p:origin x="1017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1T20:02:11.094" idx="6">
    <p:pos x="13874" y="2028"/>
    <p:text>I edited the last bullet point, just FYI, as we can now say that that article is "in press"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0367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2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56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C31C78E-E87B-476C-B627-F8F68322B0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1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C31C78E-E87B-476C-B627-F8F68322B0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4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99711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0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1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68650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baseline="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en-US" sz="2400" b="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4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42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03561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3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289457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833937" y="6341809"/>
            <a:ext cx="14716127" cy="65604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272367"/>
            <a:ext cx="14716127" cy="6477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EE230C"/>
                </a:solidFill>
              </a:defRPr>
            </a:lvl1pPr>
            <a:lvl2pPr marL="888999" indent="-444499" algn="ctr">
              <a:spcBef>
                <a:spcPts val="0"/>
              </a:spcBef>
              <a:defRPr sz="3200">
                <a:solidFill>
                  <a:srgbClr val="EE230C"/>
                </a:solidFill>
              </a:defRPr>
            </a:lvl2pPr>
            <a:lvl3pPr marL="1333499" indent="-444499" algn="ctr">
              <a:spcBef>
                <a:spcPts val="0"/>
              </a:spcBef>
              <a:defRPr sz="3200">
                <a:solidFill>
                  <a:srgbClr val="EE230C"/>
                </a:solidFill>
              </a:defRPr>
            </a:lvl3pPr>
            <a:lvl4pPr marL="1777999" indent="-444499" algn="ctr">
              <a:spcBef>
                <a:spcPts val="0"/>
              </a:spcBef>
              <a:defRPr sz="3200">
                <a:solidFill>
                  <a:srgbClr val="EE230C"/>
                </a:solidFill>
              </a:defRPr>
            </a:lvl4pPr>
            <a:lvl5pPr marL="2222499" indent="-444499" algn="ctr">
              <a:spcBef>
                <a:spcPts val="0"/>
              </a:spcBef>
              <a:defRPr sz="3200">
                <a:solidFill>
                  <a:srgbClr val="EE230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782215" y="4564765"/>
            <a:ext cx="22819570" cy="218319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6200" b="1">
                <a:solidFill>
                  <a:srgbClr val="535353"/>
                </a:solidFill>
              </a:defRPr>
            </a:lvl1pPr>
          </a:lstStyle>
          <a:p>
            <a:r>
              <a:t>“Quote here”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>
            <a:spLocks noGrp="1"/>
          </p:cNvSpPr>
          <p:nvPr>
            <p:ph type="pic" idx="13"/>
          </p:nvPr>
        </p:nvSpPr>
        <p:spPr>
          <a:xfrm>
            <a:off x="3450866" y="422981"/>
            <a:ext cx="17482268" cy="116639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5992" y="12447657"/>
            <a:ext cx="4658148" cy="73025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98296" y="12447657"/>
            <a:ext cx="9435548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980" y="13073062"/>
            <a:ext cx="490516" cy="482821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4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sz="half" idx="13"/>
          </p:nvPr>
        </p:nvSpPr>
        <p:spPr>
          <a:xfrm>
            <a:off x="5928841" y="286330"/>
            <a:ext cx="12526318" cy="835522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5860770" y="8803202"/>
            <a:ext cx="12646882" cy="134747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99310" y="10200199"/>
            <a:ext cx="12675445" cy="207596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500"/>
              </a:spcBef>
              <a:buSzTx/>
              <a:buNone/>
              <a:defRPr sz="3800"/>
            </a:lvl1pPr>
            <a:lvl2pPr marL="0" indent="0">
              <a:spcBef>
                <a:spcPts val="4500"/>
              </a:spcBef>
              <a:buSzTx/>
              <a:buNone/>
              <a:defRPr sz="3800"/>
            </a:lvl2pPr>
            <a:lvl3pPr marL="0" indent="0">
              <a:spcBef>
                <a:spcPts val="4500"/>
              </a:spcBef>
              <a:buSzTx/>
              <a:buNone/>
              <a:defRPr sz="3800"/>
            </a:lvl3pPr>
            <a:lvl4pPr marL="0" indent="0">
              <a:spcBef>
                <a:spcPts val="4500"/>
              </a:spcBef>
              <a:buSzTx/>
              <a:buNone/>
              <a:defRPr sz="3800"/>
            </a:lvl4pPr>
            <a:lvl5pPr marL="0" indent="0">
              <a:spcBef>
                <a:spcPts val="450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 rot="13588">
            <a:off x="9278219" y="1780548"/>
            <a:ext cx="13208823" cy="8805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390253" y="318694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7300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0253" y="6261846"/>
            <a:ext cx="7500939" cy="529133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17912"/>
            <a:ext cx="15609094" cy="884039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13"/>
          </p:nvPr>
        </p:nvSpPr>
        <p:spPr>
          <a:xfrm>
            <a:off x="8768853" y="3078557"/>
            <a:ext cx="12774195" cy="85161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68053" y="3129357"/>
            <a:ext cx="6988176" cy="8414531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7" cy="47307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12746831" y="6539541"/>
            <a:ext cx="8157370" cy="54410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12763500" y="717386"/>
            <a:ext cx="8161616" cy="54410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half" idx="15"/>
          </p:nvPr>
        </p:nvSpPr>
        <p:spPr>
          <a:xfrm>
            <a:off x="1822694" y="717386"/>
            <a:ext cx="10623306" cy="70822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sz="quarter" idx="16"/>
          </p:nvPr>
        </p:nvSpPr>
        <p:spPr>
          <a:xfrm>
            <a:off x="6689159" y="8159585"/>
            <a:ext cx="5739657" cy="38264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12187" y="11587577"/>
            <a:ext cx="2714475" cy="18618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387453" y="357186"/>
            <a:ext cx="15609094" cy="303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7" cy="47767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2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11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055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500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944686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3891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8336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278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722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167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quicksand.co.in/" TargetMode="External"/><Relationship Id="rId7" Type="http://schemas.openxmlformats.org/officeDocument/2006/relationships/comments" Target="../comments/comment1.xml"/><Relationship Id="rId2" Type="http://schemas.openxmlformats.org/officeDocument/2006/relationships/hyperlink" Target="http://www.ennonline.net/fex/52/communityhealthworkerssa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mcn.12716" TargetMode="External"/><Relationship Id="rId5" Type="http://schemas.openxmlformats.org/officeDocument/2006/relationships/hyperlink" Target="https://www.acutemalnutrition.org/en/Simplified-Approaches-Tools" TargetMode="External"/><Relationship Id="rId4" Type="http://schemas.openxmlformats.org/officeDocument/2006/relationships/hyperlink" Target="https://www.linkedin.com/in/lucasnen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tritionhealth.or.ke/" TargetMode="External"/><Relationship Id="rId3" Type="http://schemas.openxmlformats.org/officeDocument/2006/relationships/hyperlink" Target="https://vimeo.com/342703415" TargetMode="External"/><Relationship Id="rId7" Type="http://schemas.openxmlformats.org/officeDocument/2006/relationships/hyperlink" Target="https://doi.org/10.1186/s12889-019-7497-3" TargetMode="External"/><Relationship Id="rId2" Type="http://schemas.openxmlformats.org/officeDocument/2006/relationships/hyperlink" Target="https://vimeo.com/32504253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nowledgeagainsthunger.org/research/treatment/linking-cmam-and-iccm/" TargetMode="External"/><Relationship Id="rId5" Type="http://schemas.openxmlformats.org/officeDocument/2006/relationships/hyperlink" Target="https://www.malariaconsortium.org/resources/video-library/1215/fighting-malnutrition-in-rural-nigeria" TargetMode="External"/><Relationship Id="rId4" Type="http://schemas.openxmlformats.org/officeDocument/2006/relationships/hyperlink" Target="https://www.malariaconsortium.org/resources/publications/1231/improving-access-to-treatment-for-severe-acute-malnutrition-in-niger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"/>
          <p:cNvSpPr txBox="1">
            <a:spLocks noGrp="1"/>
          </p:cNvSpPr>
          <p:nvPr>
            <p:ph type="title"/>
          </p:nvPr>
        </p:nvSpPr>
        <p:spPr>
          <a:xfrm>
            <a:off x="3063201" y="8899376"/>
            <a:ext cx="17407423" cy="134747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Simplified tools for delivery of acute malnutrition treatment by community health workers in humanitarian contexts</a:t>
            </a:r>
            <a:endParaRPr b="0" dirty="0"/>
          </a:p>
        </p:txBody>
      </p:sp>
      <p:sp>
        <p:nvSpPr>
          <p:cNvPr id="127" name="Body"/>
          <p:cNvSpPr txBox="1">
            <a:spLocks noGrp="1"/>
          </p:cNvSpPr>
          <p:nvPr>
            <p:ph type="body" sz="quarter" idx="1"/>
          </p:nvPr>
        </p:nvSpPr>
        <p:spPr>
          <a:xfrm>
            <a:off x="5976863" y="10963857"/>
            <a:ext cx="12672083" cy="11925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i="1" dirty="0"/>
              <a:t>Authors: Naoko Kozuki, Olatunde Adesoro, Elburg van Boetzelaer, Olusola Oresanya, Annie Zhou, Helen Counihan, Prudence Hamade, Regine Kopplow, </a:t>
            </a:r>
            <a:r>
              <a:rPr lang="en-GB" sz="2400" b="1" i="1" dirty="0"/>
              <a:t>Bethany Marron</a:t>
            </a:r>
            <a:r>
              <a:rPr lang="en-GB" sz="2400" i="1" dirty="0"/>
              <a:t> </a:t>
            </a:r>
            <a:endParaRPr lang="en-US" sz="2400" i="1" dirty="0"/>
          </a:p>
          <a:p>
            <a:endParaRPr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30" y="882574"/>
            <a:ext cx="10192963" cy="67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800927" y="7702897"/>
            <a:ext cx="3789241" cy="3904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/>
              <a:t>Photo by Alan Winslow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E159512-3321-496B-BD37-75A63CCE7DC7}"/>
              </a:ext>
            </a:extLst>
          </p:cNvPr>
          <p:cNvSpPr txBox="1"/>
          <p:nvPr/>
        </p:nvSpPr>
        <p:spPr>
          <a:xfrm>
            <a:off x="269630" y="346885"/>
            <a:ext cx="3938953" cy="1252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1436" tIns="71436" rIns="71436" bIns="7143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2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2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2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2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2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2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2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2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2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800" dirty="0">
                <a:solidFill>
                  <a:srgbClr val="000000"/>
                </a:solidFill>
              </a:rPr>
              <a:t>Conflict of Interest</a:t>
            </a:r>
            <a:endParaRPr lang="en-US" sz="1800">
              <a:solidFill>
                <a:srgbClr val="000000"/>
              </a:solidFill>
            </a:endParaRPr>
          </a:p>
          <a:p>
            <a:pPr algn="l"/>
            <a:endParaRPr lang="en-GB" sz="1800" dirty="0">
              <a:solidFill>
                <a:srgbClr val="000000"/>
              </a:solidFill>
            </a:endParaRPr>
          </a:p>
          <a:p>
            <a:pPr algn="l"/>
            <a:r>
              <a:rPr lang="en-GB" sz="1800" dirty="0">
                <a:solidFill>
                  <a:srgbClr val="000000"/>
                </a:solidFill>
              </a:rPr>
              <a:t>The author has declared no conflict of interest.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7793" y="967820"/>
            <a:ext cx="13614089" cy="5007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91440" algn="l"/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Negative feedback – common 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sym typeface="Arial"/>
            </a:endParaRP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</a:rPr>
              <a:t>Difficult to turn away moderately malnourished cases</a:t>
            </a: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sym typeface="Arial"/>
            </a:endParaRP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sym typeface="Arial"/>
              </a:rPr>
              <a:t>iCCM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sym typeface="Arial"/>
              </a:rPr>
              <a:t> and SAM treatment tools not integrated</a:t>
            </a: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</a:rPr>
              <a:t>Skepticism: are CHWs playing favorites?</a:t>
            </a: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sym typeface="Arial"/>
            </a:endParaRPr>
          </a:p>
          <a:p>
            <a:pPr marL="571500" marR="0" indent="-5715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sym typeface="Arial"/>
              </a:rPr>
              <a:t>Logistical challenges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sym typeface="Arial"/>
              </a:rPr>
              <a:t> of access 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sym typeface="Arial"/>
            </a:endParaRP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7792" y="6283242"/>
            <a:ext cx="19600607" cy="6053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sym typeface="Arial"/>
              </a:rPr>
              <a:t>Negative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sym typeface="Arial"/>
              </a:rPr>
              <a:t> feedback—unique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sym typeface="Arial"/>
            </a:endParaRP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r>
              <a:rPr lang="en-US" sz="4000" b="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iCCM</a:t>
            </a:r>
            <a:r>
              <a:rPr lang="en-US" sz="4000" b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only received quarterly supervision, so frequency of supervision required was difficult (Nigeria)</a:t>
            </a: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misperception – treatment refusal because some didn’t recognize that  CHW treatment was the same as the health facility (Malawi)</a:t>
            </a: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Caregivers stopped care-seeking after realizing child was “better” (South Sudan)</a:t>
            </a:r>
          </a:p>
          <a:p>
            <a:pPr lvl="0" algn="l"/>
            <a:endParaRPr lang="en-US" sz="4000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918" y="976715"/>
            <a:ext cx="7823724" cy="521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506050" y="6219495"/>
            <a:ext cx="3789241" cy="3904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/>
              <a:t>Photo by Alan Winslow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02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859" y="0"/>
            <a:ext cx="19751040" cy="2712720"/>
          </a:xfrm>
        </p:spPr>
        <p:txBody>
          <a:bodyPr>
            <a:normAutofit/>
          </a:bodyPr>
          <a:lstStyle/>
          <a:p>
            <a:r>
              <a:rPr lang="en-US" sz="9500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236" y="2216657"/>
            <a:ext cx="21718286" cy="11090270"/>
          </a:xfrm>
        </p:spPr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SzTx/>
              <a:buNone/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hangingPunct="0">
              <a:spcBef>
                <a:spcPts val="0"/>
              </a:spcBef>
              <a:buSzTx/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by low-literate and literate CHWs</a:t>
            </a:r>
          </a:p>
          <a:p>
            <a:pPr marL="571500" indent="-5715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CHWs can achieve acute malnutrition cure rates comparable to Sphere standards</a:t>
            </a:r>
          </a:p>
          <a:p>
            <a:pPr marL="571500" indent="-5715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acceptance by CHWs and caregivers</a:t>
            </a:r>
          </a:p>
          <a:p>
            <a:pPr marL="91440" indent="0">
              <a:buNone/>
            </a:pPr>
            <a:r>
              <a:rPr lang="en-US" sz="4000" b="1" dirty="0"/>
              <a:t>However,</a:t>
            </a:r>
            <a:r>
              <a:rPr lang="en-US" sz="4000" dirty="0"/>
              <a:t> </a:t>
            </a:r>
          </a:p>
          <a:p>
            <a:pPr marL="571500" indent="-5715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CHWs may perform lower when new medications are introduced</a:t>
            </a:r>
          </a:p>
          <a:p>
            <a:pPr marL="0" indent="0" hangingPunct="0">
              <a:spcBef>
                <a:spcPts val="0"/>
              </a:spcBef>
              <a:buSzTx/>
              <a:buNone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may not be the only barrier to increasing coverage of acute malnutrition treatment</a:t>
            </a:r>
          </a:p>
          <a:p>
            <a:pPr marL="571500" indent="-5715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 an issue – proper supply tracking was difficult even in small pilots 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727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859" y="0"/>
            <a:ext cx="19751040" cy="2712720"/>
          </a:xfrm>
        </p:spPr>
        <p:txBody>
          <a:bodyPr>
            <a:normAutofit/>
          </a:bodyPr>
          <a:lstStyle/>
          <a:p>
            <a:r>
              <a:rPr lang="en-US" sz="9500" b="1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236" y="2216657"/>
            <a:ext cx="21718286" cy="11090270"/>
          </a:xfrm>
        </p:spPr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SzTx/>
              <a:buNone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3901B-3E1C-4F1D-80D6-0A2B936F1FA3}"/>
              </a:ext>
            </a:extLst>
          </p:cNvPr>
          <p:cNvSpPr txBox="1"/>
          <p:nvPr/>
        </p:nvSpPr>
        <p:spPr>
          <a:xfrm>
            <a:off x="2105891" y="3328771"/>
            <a:ext cx="20172218" cy="59195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</a:rPr>
              <a:t>Treatment protocol not identical across sites – data not exactly "apples to apples"</a:t>
            </a:r>
          </a:p>
          <a:p>
            <a:pPr marL="400050" lvl="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endParaRPr lang="en-US" sz="4000" b="0" dirty="0">
              <a:solidFill>
                <a:schemeClr val="tx1">
                  <a:lumMod val="50000"/>
                </a:schemeClr>
              </a:solidFill>
            </a:endParaRPr>
          </a:p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</a:rPr>
              <a:t>Each pilot program received heavy support from implementing partners – need to investigate under "real life conditions" for scale-up</a:t>
            </a:r>
          </a:p>
          <a:p>
            <a:pPr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</a:pPr>
            <a:endParaRPr lang="en-US" sz="4000" b="0" dirty="0">
              <a:solidFill>
                <a:schemeClr val="tx1">
                  <a:lumMod val="50000"/>
                </a:schemeClr>
              </a:solidFill>
            </a:endParaRPr>
          </a:p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</a:rPr>
              <a:t>No gold standard way to test performance – e.g. IRC recommended written / verbal exam for subsequent pilots to ensure rare conditions (e.g. co-morbidity of malnutrition + </a:t>
            </a:r>
            <a:r>
              <a:rPr lang="en-US" sz="4000" b="0" dirty="0" err="1">
                <a:solidFill>
                  <a:schemeClr val="tx1">
                    <a:lumMod val="50000"/>
                  </a:schemeClr>
                </a:solidFill>
              </a:rPr>
              <a:t>iCCM</a:t>
            </a:r>
            <a:r>
              <a:rPr lang="en-US" sz="4000" b="0" dirty="0">
                <a:solidFill>
                  <a:schemeClr val="tx1">
                    <a:lumMod val="50000"/>
                  </a:schemeClr>
                </a:solidFill>
              </a:rPr>
              <a:t> conditions) are caught</a:t>
            </a:r>
          </a:p>
          <a:p>
            <a:pPr algn="l" defTabSz="914400"/>
            <a:endParaRPr lang="en-US" sz="44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2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412" y="645944"/>
            <a:ext cx="22138104" cy="3036096"/>
          </a:xfrm>
        </p:spPr>
        <p:txBody>
          <a:bodyPr>
            <a:noAutofit/>
          </a:bodyPr>
          <a:lstStyle/>
          <a:p>
            <a:r>
              <a:rPr lang="en-US" sz="9500" dirty="0"/>
              <a:t>Potential adaptations in context of COVID-19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8097B-E138-4BA7-82B4-A4E7891AC1E5}"/>
              </a:ext>
            </a:extLst>
          </p:cNvPr>
          <p:cNvSpPr txBox="1"/>
          <p:nvPr/>
        </p:nvSpPr>
        <p:spPr>
          <a:xfrm>
            <a:off x="2048628" y="4255341"/>
            <a:ext cx="20172218" cy="6889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</a:rPr>
              <a:t>Logistical issues that this model seeks to address further exacerbated in pandemic</a:t>
            </a:r>
          </a:p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endParaRPr lang="en-US" sz="4000" b="0" dirty="0">
              <a:solidFill>
                <a:schemeClr val="tx1">
                  <a:lumMod val="50000"/>
                </a:schemeClr>
              </a:solidFill>
            </a:endParaRPr>
          </a:p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</a:rPr>
              <a:t>CHW community-based treatment can reduce congestion at outpatient treatment sites</a:t>
            </a:r>
          </a:p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endParaRPr lang="en-US" sz="4000" b="0" dirty="0">
              <a:solidFill>
                <a:schemeClr val="tx1">
                  <a:lumMod val="50000"/>
                </a:schemeClr>
              </a:solidFill>
            </a:endParaRPr>
          </a:p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</a:rPr>
              <a:t>MUAC only treatment protocol can be implemented whilst maintaining infection prevention and control (IPC) guidance</a:t>
            </a:r>
          </a:p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endParaRPr lang="en-US" sz="4000" b="0" dirty="0">
              <a:solidFill>
                <a:schemeClr val="tx1">
                  <a:lumMod val="50000"/>
                </a:schemeClr>
              </a:solidFill>
            </a:endParaRPr>
          </a:p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</a:rPr>
              <a:t>Emerging evidence on outpatient simplified treatment protocols can be easily adopted by CHWs </a:t>
            </a:r>
          </a:p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endParaRPr lang="en-US" sz="40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288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116556"/>
            <a:ext cx="15609094" cy="3036096"/>
          </a:xfrm>
        </p:spPr>
        <p:txBody>
          <a:bodyPr>
            <a:normAutofit/>
          </a:bodyPr>
          <a:lstStyle/>
          <a:p>
            <a:r>
              <a:rPr lang="en-US" sz="9500" dirty="0"/>
              <a:t>Acknowledgements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8700" y="2723123"/>
            <a:ext cx="20813173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600" b="0" dirty="0">
                <a:solidFill>
                  <a:schemeClr val="tx1">
                    <a:lumMod val="50000"/>
                  </a:schemeClr>
                </a:solidFill>
              </a:rPr>
              <a:t>Participating community health workers, supervisors, health facility in-charges and staff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600" b="0" dirty="0">
                <a:solidFill>
                  <a:schemeClr val="tx1">
                    <a:lumMod val="50000"/>
                  </a:schemeClr>
                </a:solidFill>
              </a:rPr>
              <a:t>South Sudan national and county </a:t>
            </a:r>
            <a:r>
              <a:rPr lang="en-US" sz="3600" b="0" dirty="0" err="1">
                <a:solidFill>
                  <a:schemeClr val="tx1">
                    <a:lumMod val="50000"/>
                  </a:schemeClr>
                </a:solidFill>
              </a:rPr>
              <a:t>MoH</a:t>
            </a:r>
            <a:endParaRPr lang="en-US" sz="36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600" b="0" dirty="0">
                <a:solidFill>
                  <a:schemeClr val="tx1">
                    <a:lumMod val="50000"/>
                  </a:schemeClr>
                </a:solidFill>
              </a:rPr>
              <a:t>Nigeria national and state </a:t>
            </a:r>
            <a:r>
              <a:rPr lang="en-US" sz="3600" b="0" dirty="0" err="1">
                <a:solidFill>
                  <a:schemeClr val="tx1">
                    <a:lumMod val="50000"/>
                  </a:schemeClr>
                </a:solidFill>
              </a:rPr>
              <a:t>MoH</a:t>
            </a:r>
            <a:endParaRPr lang="en-US" sz="36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600" b="0" dirty="0">
                <a:solidFill>
                  <a:schemeClr val="tx1">
                    <a:lumMod val="50000"/>
                  </a:schemeClr>
                </a:solidFill>
              </a:rPr>
              <a:t>Malawi national and district </a:t>
            </a:r>
            <a:r>
              <a:rPr lang="en-US" sz="3600" b="0" dirty="0" err="1">
                <a:solidFill>
                  <a:schemeClr val="tx1">
                    <a:lumMod val="50000"/>
                  </a:schemeClr>
                </a:solidFill>
              </a:rPr>
              <a:t>MoH</a:t>
            </a:r>
            <a:endParaRPr lang="en-US" sz="36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600" b="0" dirty="0">
                <a:solidFill>
                  <a:schemeClr val="tx1">
                    <a:lumMod val="50000"/>
                  </a:schemeClr>
                </a:solidFill>
              </a:rPr>
              <a:t>International Rescue Committee South Sudan research team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600" b="0" dirty="0">
                <a:solidFill>
                  <a:schemeClr val="tx1">
                    <a:lumMod val="50000"/>
                  </a:schemeClr>
                </a:solidFill>
              </a:rPr>
              <a:t>Malaria Consortium Nigeria research team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600" b="0" dirty="0">
                <a:solidFill>
                  <a:schemeClr val="tx1">
                    <a:lumMod val="50000"/>
                  </a:schemeClr>
                </a:solidFill>
              </a:rPr>
              <a:t>Concern Worldwide Malawi research team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600" b="0" dirty="0">
                <a:solidFill>
                  <a:schemeClr val="tx1">
                    <a:lumMod val="50000"/>
                  </a:schemeClr>
                </a:solidFill>
              </a:rPr>
              <a:t>Alan Winslow, photographer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600" b="0" dirty="0">
                <a:solidFill>
                  <a:schemeClr val="tx1">
                    <a:lumMod val="50000"/>
                  </a:schemeClr>
                </a:solidFill>
              </a:rPr>
              <a:t>Eleanor Crook Foundation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3600" b="0" dirty="0">
                <a:solidFill>
                  <a:schemeClr val="tx1">
                    <a:lumMod val="50000"/>
                  </a:schemeClr>
                </a:solidFill>
              </a:rPr>
              <a:t>Naoko Kozuki</a:t>
            </a:r>
            <a:r>
              <a:rPr lang="en-GB" sz="3600" b="0" baseline="30000" dirty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en-GB" sz="3600" b="0" dirty="0">
                <a:solidFill>
                  <a:schemeClr val="tx1">
                    <a:lumMod val="50000"/>
                  </a:schemeClr>
                </a:solidFill>
              </a:rPr>
              <a:t>, Olatunde Adesoro</a:t>
            </a:r>
            <a:r>
              <a:rPr lang="en-GB" sz="3600" b="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GB" sz="3600" b="0" dirty="0">
                <a:solidFill>
                  <a:schemeClr val="tx1">
                    <a:lumMod val="50000"/>
                  </a:schemeClr>
                </a:solidFill>
              </a:rPr>
              <a:t>, Elburg van Boetzelaer</a:t>
            </a:r>
            <a:r>
              <a:rPr lang="en-GB" sz="3600" b="0" baseline="300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GB" sz="3600" b="0" dirty="0">
                <a:solidFill>
                  <a:schemeClr val="tx1">
                    <a:lumMod val="50000"/>
                  </a:schemeClr>
                </a:solidFill>
              </a:rPr>
              <a:t>, Olusola Oresanya</a:t>
            </a:r>
            <a:r>
              <a:rPr lang="en-GB" sz="3600" b="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GB" sz="3600" b="0" dirty="0">
                <a:solidFill>
                  <a:schemeClr val="tx1">
                    <a:lumMod val="50000"/>
                  </a:schemeClr>
                </a:solidFill>
              </a:rPr>
              <a:t>, Annie Zhou</a:t>
            </a:r>
            <a:r>
              <a:rPr lang="en-GB" sz="3600" b="0" baseline="30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GB" sz="3600" b="0" dirty="0">
                <a:solidFill>
                  <a:schemeClr val="tx1">
                    <a:lumMod val="50000"/>
                  </a:schemeClr>
                </a:solidFill>
              </a:rPr>
              <a:t>, Helen Counihan</a:t>
            </a:r>
            <a:r>
              <a:rPr lang="en-GB" sz="3600" b="0" baseline="30000" dirty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en-GB" sz="3600" b="0" dirty="0">
                <a:solidFill>
                  <a:schemeClr val="tx1">
                    <a:lumMod val="50000"/>
                  </a:schemeClr>
                </a:solidFill>
              </a:rPr>
              <a:t>, Prudence Hamade</a:t>
            </a:r>
            <a:r>
              <a:rPr lang="en-GB" sz="3600" b="0" baseline="30000" dirty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en-GB" sz="3600" b="0" dirty="0">
                <a:solidFill>
                  <a:schemeClr val="tx1">
                    <a:lumMod val="50000"/>
                  </a:schemeClr>
                </a:solidFill>
              </a:rPr>
              <a:t>, Regine Kopplow</a:t>
            </a:r>
            <a:r>
              <a:rPr lang="en-GB" sz="3600" b="0" baseline="30000" dirty="0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lang="en-GB" sz="3600" b="0" dirty="0">
                <a:solidFill>
                  <a:schemeClr val="tx1">
                    <a:lumMod val="50000"/>
                  </a:schemeClr>
                </a:solidFill>
              </a:rPr>
              <a:t>, Bethany Marron</a:t>
            </a:r>
            <a:r>
              <a:rPr lang="en-GB" sz="3600" b="0" baseline="30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GB" sz="3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l"/>
            <a:endParaRPr lang="en-US" sz="4400" b="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GB" sz="2000" b="0" dirty="0">
                <a:solidFill>
                  <a:schemeClr val="tx1">
                    <a:lumMod val="50000"/>
                  </a:schemeClr>
                </a:solidFill>
              </a:rPr>
              <a:t>Author affiliations: </a:t>
            </a:r>
            <a:r>
              <a:rPr lang="en-GB" sz="2000" b="0" baseline="30000" dirty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</a:rPr>
              <a:t>International Rescue Committee, Washington, DC, USA; </a:t>
            </a:r>
            <a:r>
              <a:rPr lang="en-GB" sz="2000" b="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</a:rPr>
              <a:t>Malaria Consortium, Abuja, Nigeria; </a:t>
            </a:r>
            <a:r>
              <a:rPr lang="en-GB" sz="2000" b="0" baseline="300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</a:rPr>
              <a:t>International Rescue Committee,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</a:rPr>
              <a:t>Panthou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</a:rPr>
              <a:t>, South Sudan; </a:t>
            </a:r>
            <a:r>
              <a:rPr lang="en-GB" sz="2000" b="0" baseline="30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</a:rPr>
              <a:t>International Rescue Committee, New York, NY, USA;</a:t>
            </a:r>
            <a:r>
              <a:rPr lang="en-GB" sz="2000" b="0" baseline="30000" dirty="0">
                <a:solidFill>
                  <a:schemeClr val="tx1">
                    <a:lumMod val="50000"/>
                  </a:schemeClr>
                </a:solidFill>
              </a:rPr>
              <a:t> 5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</a:rPr>
              <a:t>Malaria Consortium, London, UK; </a:t>
            </a:r>
            <a:r>
              <a:rPr lang="en-GB" sz="2000" b="0" baseline="30000" dirty="0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</a:rPr>
              <a:t>Concern Worldwide, Berlin, Germany </a:t>
            </a:r>
            <a:endParaRPr lang="en-US" sz="20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830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868503"/>
            <a:ext cx="19895128" cy="9423255"/>
          </a:xfrm>
        </p:spPr>
        <p:txBody>
          <a:bodyPr>
            <a:normAutofit/>
          </a:bodyPr>
          <a:lstStyle/>
          <a:p>
            <a:pPr marL="0" lvl="0" indent="0" hangingPunct="0">
              <a:spcBef>
                <a:spcPts val="0"/>
              </a:spcBef>
              <a:buSzTx/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Simplified Toolkit Development</a:t>
            </a:r>
          </a:p>
          <a:p>
            <a:pPr marL="400050" lvl="0" indent="-457200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 Exchange</a:t>
            </a:r>
          </a:p>
          <a:p>
            <a:pPr marL="857250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kern="1200" dirty="0">
                <a:ea typeface="+mn-ea"/>
              </a:rPr>
              <a:t>Casie Tesfai, Bethany Marron, Anna Kim and Irene </a:t>
            </a:r>
            <a:r>
              <a:rPr lang="en-US" sz="2800" kern="1200" err="1">
                <a:ea typeface="+mn-ea"/>
              </a:rPr>
              <a:t>Makura</a:t>
            </a:r>
            <a:r>
              <a:rPr lang="en-US" sz="2800" kern="1200" dirty="0">
                <a:ea typeface="+mn-ea"/>
              </a:rPr>
              <a:t> (2016). Enabling low-literacy community health workers to treat uncomplicated SAM as part of community case management: innovation and field tests. Field Exchange 52, June 2016. p3. </a:t>
            </a:r>
            <a:r>
              <a:rPr lang="en-US" sz="2800" kern="1200" dirty="0">
                <a:ea typeface="+mn-ea"/>
                <a:hlinkClick r:id="rId2"/>
              </a:rPr>
              <a:t>www.ennonline.net/fex/52/communityhealthworkerssam</a:t>
            </a:r>
            <a:endParaRPr lang="en-US" sz="2800" kern="1200" dirty="0">
              <a:ea typeface="+mn-ea"/>
            </a:endParaRPr>
          </a:p>
          <a:p>
            <a:pPr marL="457200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Centered Design (HCD) consultants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Quicksand </a:t>
            </a:r>
            <a:r>
              <a:rPr lang="en-US" sz="2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http://quicksand.co.in/</a:t>
            </a:r>
            <a:endParaRPr lang="en-US" sz="2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Lucas Nene, individual consultant: </a:t>
            </a:r>
            <a:r>
              <a:rPr lang="en-US" sz="2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https://www.linkedin.com/in/lucasnene</a:t>
            </a:r>
            <a:endParaRPr lang="en-US" sz="2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 simplified toolkit</a:t>
            </a:r>
          </a:p>
          <a:p>
            <a:pPr marL="731520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acutemalnutrition.org</a:t>
            </a:r>
            <a:endParaRPr lang="en-US" sz="2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hangingPunct="0">
              <a:spcBef>
                <a:spcPts val="0"/>
              </a:spcBef>
              <a:buSzTx/>
              <a:buNone/>
            </a:pP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hangingPunct="0">
              <a:spcBef>
                <a:spcPts val="0"/>
              </a:spcBef>
              <a:buSzTx/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South Sudan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Maternal &amp; Child Nutrition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kern="1200" dirty="0">
                <a:ea typeface="+mn-ea"/>
              </a:rPr>
              <a:t>Van Boetzelaer E, Zhou A, Tesfai C, Kozuki N. Performance of low‐literate community health workers treating severe acute malnutrition in South Sudan. Matern Child </a:t>
            </a:r>
            <a:r>
              <a:rPr lang="en-US" sz="2800" kern="1200" dirty="0" err="1">
                <a:ea typeface="+mn-ea"/>
              </a:rPr>
              <a:t>Nutr</a:t>
            </a:r>
            <a:r>
              <a:rPr lang="en-US" sz="2800" kern="1200" dirty="0">
                <a:ea typeface="+mn-ea"/>
              </a:rPr>
              <a:t>. 2019;15(S1):e12716. </a:t>
            </a:r>
            <a:r>
              <a:rPr lang="en-US" sz="2800" kern="1200" dirty="0">
                <a:ea typeface="+mn-ea"/>
                <a:hlinkClick r:id="rId6"/>
              </a:rPr>
              <a:t>https://doi.org/10.1111/mcn.12716</a:t>
            </a:r>
            <a:endParaRPr lang="en-US" sz="2800" kern="1200" dirty="0">
              <a:ea typeface="+mn-ea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b="1" kern="1200" dirty="0">
                <a:ea typeface="+mn-ea"/>
              </a:rPr>
              <a:t>Journal of Global Health </a:t>
            </a:r>
            <a:endParaRPr lang="en-US" sz="28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kern="1200" dirty="0">
                <a:ea typeface="+mn-ea"/>
              </a:rPr>
              <a:t>Naoko </a:t>
            </a:r>
            <a:r>
              <a:rPr lang="en-US" sz="2800" kern="1200" err="1">
                <a:ea typeface="+mn-ea"/>
              </a:rPr>
              <a:t>Kozuki</a:t>
            </a:r>
            <a:r>
              <a:rPr lang="en-US" sz="2800" kern="1200" dirty="0">
                <a:ea typeface="+mn-ea"/>
              </a:rPr>
              <a:t>, </a:t>
            </a:r>
            <a:r>
              <a:rPr lang="en-US" sz="2800" kern="1200" err="1">
                <a:ea typeface="+mn-ea"/>
              </a:rPr>
              <a:t>Casie</a:t>
            </a:r>
            <a:r>
              <a:rPr lang="en-US" sz="2800" kern="1200" dirty="0">
                <a:ea typeface="+mn-ea"/>
              </a:rPr>
              <a:t> </a:t>
            </a:r>
            <a:r>
              <a:rPr lang="en-US" sz="2800" kern="1200" err="1">
                <a:ea typeface="+mn-ea"/>
              </a:rPr>
              <a:t>Tesfai</a:t>
            </a:r>
            <a:r>
              <a:rPr lang="en-US" sz="2800" kern="1200" dirty="0">
                <a:ea typeface="+mn-ea"/>
              </a:rPr>
              <a:t>, Annie Zhou and </a:t>
            </a:r>
            <a:r>
              <a:rPr lang="en-US" sz="2800" kern="1200" err="1">
                <a:ea typeface="+mn-ea"/>
              </a:rPr>
              <a:t>Elburg</a:t>
            </a:r>
            <a:r>
              <a:rPr lang="en-US" sz="2800" kern="1200" dirty="0">
                <a:ea typeface="+mn-ea"/>
              </a:rPr>
              <a:t> van </a:t>
            </a:r>
            <a:r>
              <a:rPr lang="en-US" sz="2800" kern="1200" err="1">
                <a:ea typeface="+mn-ea"/>
              </a:rPr>
              <a:t>Boetzelaer</a:t>
            </a:r>
            <a:r>
              <a:rPr lang="en-US" sz="2800" kern="1200">
                <a:ea typeface="+mn-ea"/>
              </a:rPr>
              <a:t>. Severe acute malnutrition treatment </a:t>
            </a:r>
            <a:r>
              <a:rPr lang="en-US" sz="2800" kern="1200" dirty="0">
                <a:ea typeface="+mn-ea"/>
              </a:rPr>
              <a:t>delivered by </a:t>
            </a:r>
            <a:r>
              <a:rPr lang="en-US" sz="2800" kern="1200">
                <a:ea typeface="+mn-ea"/>
              </a:rPr>
              <a:t>low-literate community health workers in South Sudan: a prospective cohort study.  J of Glob Health.  In press (2020). </a:t>
            </a:r>
            <a:endParaRPr lang="en-US" sz="2800" kern="1200">
              <a:latin typeface="Helvetic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44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77815" y="3393282"/>
            <a:ext cx="18182330" cy="97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South Sudan (continued)</a:t>
            </a:r>
          </a:p>
          <a:p>
            <a:pPr marL="400050" indent="-457200" algn="l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Wiley video abstract</a:t>
            </a:r>
          </a:p>
          <a:p>
            <a:pPr marL="857250" lvl="1" indent="-457200" algn="l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English: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https://vimeo.com/325042535</a:t>
            </a:r>
            <a:endParaRPr lang="en-US" sz="2800" b="0" dirty="0">
              <a:solidFill>
                <a:schemeClr val="tx1">
                  <a:lumMod val="50000"/>
                </a:schemeClr>
              </a:solidFill>
            </a:endParaRPr>
          </a:p>
          <a:p>
            <a:pPr marL="857250" lvl="1" indent="-457200" algn="l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French: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https://vimeo.com/342703415</a:t>
            </a:r>
            <a:endParaRPr lang="en-US" sz="2800" b="0" dirty="0">
              <a:solidFill>
                <a:schemeClr val="tx1">
                  <a:lumMod val="50000"/>
                </a:schemeClr>
              </a:solidFill>
            </a:endParaRPr>
          </a:p>
          <a:p>
            <a:pPr marL="857250" lvl="1" indent="-4572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l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Nigeria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Research brief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hlinkClick r:id="rId4"/>
              </a:rPr>
              <a:t>Improving access to treatment for severe acute malnutrition in Nigeria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Project video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hlinkClick r:id="rId5"/>
              </a:rPr>
              <a:t>Fighting malnutrition in rural Nigeria</a:t>
            </a:r>
            <a:endParaRPr lang="en-US" sz="2800" b="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endParaRPr lang="en-US" sz="2400" b="1" dirty="0"/>
          </a:p>
          <a:p>
            <a:pPr algn="l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Kenya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Research brief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Linking CMAM and iCCM in Kenya: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hlinkClick r:id="rId6"/>
              </a:rPr>
              <a:t>https://knowledgeagainsthunger.org/research/treatment/linking-cmam-and-iccm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hlinkClick r:id="rId6"/>
              </a:rPr>
              <a:t>/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Research Protocol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Integrated and simplified approaches to community management of acute malnutrition in rural Kenya: a cluster randomized trial protocol 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hlinkClick r:id="rId7"/>
              </a:rPr>
              <a:t>https://doi.org/10.1186/s12889-019-7497-3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Nutrition portal; Kenya National Ministry of Health, Nutrition and Dietetic Unit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  <a:hlinkClick r:id="rId8"/>
              </a:rPr>
              <a:t> http://www.nutritionhealth.or.ke</a:t>
            </a:r>
            <a:r>
              <a:rPr lang="en-US" sz="2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 algn="l"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87453" y="357186"/>
            <a:ext cx="15609094" cy="3036096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2096870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309060"/>
            <a:ext cx="15609094" cy="3036096"/>
          </a:xfrm>
        </p:spPr>
        <p:txBody>
          <a:bodyPr>
            <a:normAutofit/>
          </a:bodyPr>
          <a:lstStyle/>
          <a:p>
            <a:r>
              <a:rPr lang="en-US" sz="9500" dirty="0"/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5891" y="3328772"/>
            <a:ext cx="20172218" cy="95697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00050" lvl="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5000" dirty="0">
                <a:solidFill>
                  <a:schemeClr val="tx1">
                    <a:lumMod val="50000"/>
                  </a:schemeClr>
                </a:solidFill>
              </a:rPr>
              <a:t>49.5</a:t>
            </a:r>
            <a:r>
              <a:rPr lang="en-US" sz="4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million</a:t>
            </a:r>
            <a:r>
              <a:rPr lang="en-US" sz="4400" b="0" dirty="0">
                <a:solidFill>
                  <a:schemeClr val="tx1">
                    <a:lumMod val="50000"/>
                  </a:schemeClr>
                </a:solidFill>
              </a:rPr>
              <a:t> children are wasted; </a:t>
            </a:r>
            <a:r>
              <a:rPr lang="en-US" sz="5000" dirty="0">
                <a:solidFill>
                  <a:schemeClr val="tx1">
                    <a:lumMod val="50000"/>
                  </a:schemeClr>
                </a:solidFill>
              </a:rPr>
              <a:t>16</a:t>
            </a:r>
            <a:r>
              <a:rPr lang="en-US" sz="4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million </a:t>
            </a:r>
            <a:r>
              <a:rPr lang="en-US" sz="4400" b="0" dirty="0">
                <a:solidFill>
                  <a:schemeClr val="tx1">
                    <a:lumMod val="50000"/>
                  </a:schemeClr>
                </a:solidFill>
              </a:rPr>
              <a:t>of these children are severely wasted.</a:t>
            </a:r>
          </a:p>
          <a:p>
            <a:pPr marL="400050" lvl="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endParaRPr lang="en-US" sz="2500" b="0" dirty="0">
              <a:solidFill>
                <a:schemeClr val="tx1">
                  <a:lumMod val="50000"/>
                </a:schemeClr>
              </a:solidFill>
            </a:endParaRPr>
          </a:p>
          <a:p>
            <a:pPr marL="40005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400" b="0" dirty="0">
                <a:solidFill>
                  <a:schemeClr val="tx1">
                    <a:lumMod val="50000"/>
                  </a:schemeClr>
                </a:solidFill>
              </a:rPr>
              <a:t>Despite global efforts to scale up outpatient treatment programs known as  community-based management for acute malnutrition (CMAM) programs, only </a:t>
            </a:r>
            <a:r>
              <a:rPr lang="en-US" sz="5000" dirty="0">
                <a:solidFill>
                  <a:schemeClr val="tx1">
                    <a:lumMod val="50000"/>
                  </a:schemeClr>
                </a:solidFill>
              </a:rPr>
              <a:t>4.4 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million</a:t>
            </a:r>
            <a:r>
              <a:rPr lang="en-US" sz="4400" b="0" dirty="0">
                <a:solidFill>
                  <a:schemeClr val="tx1">
                    <a:lumMod val="50000"/>
                  </a:schemeClr>
                </a:solidFill>
              </a:rPr>
              <a:t> children under five were treated for severe acute malnutrition (SAM) in 2017.</a:t>
            </a:r>
          </a:p>
          <a:p>
            <a:pPr marL="400050" lvl="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endParaRPr lang="en-US" sz="2500" b="0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0" indent="-457200" algn="l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500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access</a:t>
            </a:r>
          </a:p>
          <a:p>
            <a:pPr marL="857250" lvl="1" indent="-4572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4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costs</a:t>
            </a:r>
          </a:p>
          <a:p>
            <a:pPr marL="857250" lvl="1" indent="-4572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4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</a:p>
          <a:p>
            <a:pPr marL="857250" lvl="1" indent="-4572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44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of malnutrition and treatment</a:t>
            </a:r>
            <a:endParaRPr lang="en-US" sz="4400" b="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4400" b="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endParaRPr lang="en-US" sz="44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755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284997"/>
            <a:ext cx="15609094" cy="3036096"/>
          </a:xfrm>
        </p:spPr>
        <p:txBody>
          <a:bodyPr>
            <a:normAutofit/>
          </a:bodyPr>
          <a:lstStyle/>
          <a:p>
            <a:r>
              <a:rPr lang="en-US" sz="9500" dirty="0"/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5346" y="3062429"/>
            <a:ext cx="13013793" cy="87100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900" b="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900" b="0" dirty="0">
                <a:solidFill>
                  <a:schemeClr val="tx1">
                    <a:lumMod val="50000"/>
                  </a:schemeClr>
                </a:solidFill>
              </a:rPr>
              <a:t>Integrated community case management (</a:t>
            </a:r>
            <a:r>
              <a:rPr lang="en-US" sz="3900" b="0" dirty="0" err="1">
                <a:solidFill>
                  <a:schemeClr val="tx1">
                    <a:lumMod val="50000"/>
                  </a:schemeClr>
                </a:solidFill>
              </a:rPr>
              <a:t>iCCM</a:t>
            </a:r>
            <a:r>
              <a:rPr lang="en-US" sz="3900" b="0" dirty="0">
                <a:solidFill>
                  <a:schemeClr val="tx1">
                    <a:lumMod val="50000"/>
                  </a:schemeClr>
                </a:solidFill>
              </a:rPr>
              <a:t>) is a global strategy that </a:t>
            </a:r>
            <a:r>
              <a:rPr lang="en-US" sz="4200" dirty="0">
                <a:solidFill>
                  <a:schemeClr val="tx1">
                    <a:lumMod val="50000"/>
                  </a:schemeClr>
                </a:solidFill>
              </a:rPr>
              <a:t>utilizes CHWs to increase access to life-saving treatment </a:t>
            </a:r>
            <a:r>
              <a:rPr lang="en-US" sz="3900" b="0" dirty="0">
                <a:solidFill>
                  <a:schemeClr val="tx1">
                    <a:lumMod val="50000"/>
                  </a:schemeClr>
                </a:solidFill>
              </a:rPr>
              <a:t>for pneumonia, diarrhea and malaria.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900" b="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900" b="0" dirty="0">
                <a:solidFill>
                  <a:schemeClr val="tx1">
                    <a:lumMod val="50000"/>
                  </a:schemeClr>
                </a:solidFill>
              </a:rPr>
              <a:t>Currently, malnutrition is only addressed by </a:t>
            </a:r>
            <a:r>
              <a:rPr lang="en-US" sz="3900" b="0" dirty="0" err="1">
                <a:solidFill>
                  <a:schemeClr val="tx1">
                    <a:lumMod val="50000"/>
                  </a:schemeClr>
                </a:solidFill>
              </a:rPr>
              <a:t>iCCM</a:t>
            </a:r>
            <a:r>
              <a:rPr lang="en-US" sz="3900" b="0" dirty="0">
                <a:solidFill>
                  <a:schemeClr val="tx1">
                    <a:lumMod val="50000"/>
                  </a:schemeClr>
                </a:solidFill>
              </a:rPr>
              <a:t> as a </a:t>
            </a:r>
            <a:r>
              <a:rPr lang="en-US" sz="4200" dirty="0">
                <a:solidFill>
                  <a:schemeClr val="tx1">
                    <a:lumMod val="50000"/>
                  </a:schemeClr>
                </a:solidFill>
              </a:rPr>
              <a:t>referral trigger.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900" b="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900" b="0" dirty="0">
                <a:solidFill>
                  <a:schemeClr val="tx1">
                    <a:lumMod val="50000"/>
                  </a:schemeClr>
                </a:solidFill>
              </a:rPr>
              <a:t>While a few studies indicate </a:t>
            </a:r>
            <a:r>
              <a:rPr lang="en-US" sz="4200" dirty="0">
                <a:solidFill>
                  <a:schemeClr val="tx1">
                    <a:lumMod val="50000"/>
                  </a:schemeClr>
                </a:solidFill>
              </a:rPr>
              <a:t>community-based models promising</a:t>
            </a:r>
            <a:r>
              <a:rPr lang="en-US" sz="3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900" b="0" dirty="0">
                <a:solidFill>
                  <a:schemeClr val="tx1">
                    <a:lumMod val="50000"/>
                  </a:schemeClr>
                </a:solidFill>
              </a:rPr>
              <a:t>to provide treatment for SAM, models adapted for </a:t>
            </a:r>
            <a:r>
              <a:rPr lang="en-US" sz="4200" dirty="0">
                <a:solidFill>
                  <a:schemeClr val="tx1">
                    <a:lumMod val="50000"/>
                  </a:schemeClr>
                </a:solidFill>
              </a:rPr>
              <a:t>low-literacy</a:t>
            </a:r>
            <a:r>
              <a:rPr lang="en-US" sz="3900" b="0" dirty="0">
                <a:solidFill>
                  <a:schemeClr val="tx1">
                    <a:lumMod val="50000"/>
                  </a:schemeClr>
                </a:solidFill>
              </a:rPr>
              <a:t> settings have not been studied.</a:t>
            </a:r>
            <a:endParaRPr lang="en-US" sz="39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endParaRPr lang="en-US" sz="39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5612"/>
          <a:stretch/>
        </p:blipFill>
        <p:spPr>
          <a:xfrm>
            <a:off x="14904293" y="4343399"/>
            <a:ext cx="8298499" cy="571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028705" y="10058400"/>
            <a:ext cx="3789241" cy="3904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/>
              <a:t>Photo by Alan Winslow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6477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610" y="5560592"/>
            <a:ext cx="7429873" cy="557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260934"/>
            <a:ext cx="15609094" cy="3036096"/>
          </a:xfrm>
        </p:spPr>
        <p:txBody>
          <a:bodyPr>
            <a:normAutofit/>
          </a:bodyPr>
          <a:lstStyle/>
          <a:p>
            <a:r>
              <a:rPr lang="en-US" sz="9500" dirty="0"/>
              <a:t>Simplified Toolkit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947" y="3128819"/>
            <a:ext cx="5134416" cy="1159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r>
              <a:rPr lang="en-US" sz="6600" dirty="0">
                <a:solidFill>
                  <a:schemeClr val="accent5">
                    <a:lumMod val="50000"/>
                  </a:schemeClr>
                </a:solidFill>
              </a:rPr>
              <a:t>Assessment</a:t>
            </a:r>
            <a:endParaRPr kumimoji="0" lang="en-US" sz="6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t="41708" b="42302"/>
          <a:stretch>
            <a:fillRect/>
          </a:stretch>
        </p:blipFill>
        <p:spPr bwMode="auto">
          <a:xfrm>
            <a:off x="920759" y="6639407"/>
            <a:ext cx="8647784" cy="10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5139380" y="7723717"/>
            <a:ext cx="585551" cy="95151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8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0928" r="4877" b="21943"/>
          <a:stretch/>
        </p:blipFill>
        <p:spPr>
          <a:xfrm>
            <a:off x="953416" y="8675236"/>
            <a:ext cx="8371928" cy="1139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58238" y="3128819"/>
            <a:ext cx="4238337" cy="1159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r>
              <a:rPr lang="en-US" sz="6600" dirty="0">
                <a:solidFill>
                  <a:schemeClr val="accent5">
                    <a:lumMod val="50000"/>
                  </a:schemeClr>
                </a:solidFill>
              </a:rPr>
              <a:t>Treatment</a:t>
            </a:r>
            <a:endParaRPr kumimoji="0" lang="en-US" sz="6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1"/>
          <a:stretch/>
        </p:blipFill>
        <p:spPr>
          <a:xfrm>
            <a:off x="12085302" y="4288749"/>
            <a:ext cx="4651969" cy="535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129313" y="9640150"/>
            <a:ext cx="3789241" cy="3904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/>
              <a:t>Photos by Alan Winslow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Arial"/>
            </a:endParaRPr>
          </a:p>
        </p:txBody>
      </p:sp>
      <p:pic>
        <p:nvPicPr>
          <p:cNvPr id="14" name="Picture 8" descr="Image result for rut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7649"/>
          <a:stretch/>
        </p:blipFill>
        <p:spPr bwMode="auto">
          <a:xfrm rot="20848613">
            <a:off x="17062728" y="10884569"/>
            <a:ext cx="3029356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254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260934"/>
            <a:ext cx="15609094" cy="3036096"/>
          </a:xfrm>
        </p:spPr>
        <p:txBody>
          <a:bodyPr>
            <a:normAutofit/>
          </a:bodyPr>
          <a:lstStyle/>
          <a:p>
            <a:r>
              <a:rPr lang="en-US" sz="9500" dirty="0"/>
              <a:t>Simplified Toolkit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0996" y="2941589"/>
            <a:ext cx="4332914" cy="1159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r>
              <a:rPr lang="en-US" sz="6600" dirty="0">
                <a:solidFill>
                  <a:schemeClr val="accent5">
                    <a:lumMod val="50000"/>
                  </a:schemeClr>
                </a:solidFill>
              </a:rPr>
              <a:t>Recording</a:t>
            </a:r>
            <a:endParaRPr kumimoji="0" lang="en-US" sz="62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803" r="3767"/>
          <a:stretch/>
        </p:blipFill>
        <p:spPr>
          <a:xfrm>
            <a:off x="9496332" y="7110016"/>
            <a:ext cx="9422219" cy="573129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3627" r="13698"/>
          <a:stretch/>
        </p:blipFill>
        <p:spPr>
          <a:xfrm>
            <a:off x="16267627" y="4206242"/>
            <a:ext cx="7457840" cy="5769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2" y="4860758"/>
            <a:ext cx="7289327" cy="4857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957802" y="3554227"/>
            <a:ext cx="2077489" cy="5443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South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Sudan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09821" y="6458001"/>
            <a:ext cx="1091642" cy="5443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Kenya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823" y="9718325"/>
            <a:ext cx="3789241" cy="3904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/>
              <a:t>Photo by Alan Winslow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3243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116556"/>
            <a:ext cx="15609094" cy="3036096"/>
          </a:xfrm>
        </p:spPr>
        <p:txBody>
          <a:bodyPr>
            <a:normAutofit/>
          </a:bodyPr>
          <a:lstStyle/>
          <a:p>
            <a:r>
              <a:rPr lang="en-US" sz="9500" dirty="0"/>
              <a:t>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05891" y="2249442"/>
            <a:ext cx="20172218" cy="108029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Study Objective:</a:t>
            </a:r>
          </a:p>
          <a:p>
            <a:pPr algn="l"/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800" b="0" dirty="0">
                <a:solidFill>
                  <a:schemeClr val="tx1">
                    <a:lumMod val="50000"/>
                  </a:schemeClr>
                </a:solidFill>
              </a:rPr>
              <a:t>To assess the feasibility and acceptability of low-literate community health workers providing treatment for uncomplicated cases of severe acute malnutrition in their home communities, using simplified tools and job aids.</a:t>
            </a:r>
          </a:p>
          <a:p>
            <a:pPr algn="l"/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Methods (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prospective mixed-methods feasibility studies)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000" b="0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800" b="0" u="sng" dirty="0">
                <a:solidFill>
                  <a:schemeClr val="tx1">
                    <a:lumMod val="50000"/>
                  </a:schemeClr>
                </a:solidFill>
              </a:rPr>
              <a:t>Quantitative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3800" b="0" dirty="0">
                <a:solidFill>
                  <a:schemeClr val="tx1">
                    <a:lumMod val="50000"/>
                  </a:schemeClr>
                </a:solidFill>
              </a:rPr>
              <a:t>Sociodemographic data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3800" b="0" dirty="0">
                <a:solidFill>
                  <a:schemeClr val="tx1">
                    <a:lumMod val="50000"/>
                  </a:schemeClr>
                </a:solidFill>
              </a:rPr>
              <a:t>CHW performance score (after 80% benchmark)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3800" b="0" dirty="0">
                <a:solidFill>
                  <a:schemeClr val="tx1">
                    <a:lumMod val="50000"/>
                  </a:schemeClr>
                </a:solidFill>
              </a:rPr>
              <a:t>SAM treatment outcomes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3800" b="0" dirty="0">
                <a:solidFill>
                  <a:schemeClr val="tx1">
                    <a:lumMod val="50000"/>
                  </a:schemeClr>
                </a:solidFill>
              </a:rPr>
              <a:t># of weeks to discharge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 algn="l"/>
            <a:endParaRPr lang="en-US" sz="3800" b="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800" b="0" u="sng" dirty="0">
                <a:solidFill>
                  <a:schemeClr val="tx1">
                    <a:lumMod val="50000"/>
                  </a:schemeClr>
                </a:solidFill>
              </a:rPr>
              <a:t>Qualitative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3800" b="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Semi-structured interviews and focus group discussions with key stakeholders 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sz="3800" b="0" dirty="0">
                <a:solidFill>
                  <a:schemeClr val="tx1">
                    <a:lumMod val="50000"/>
                  </a:schemeClr>
                </a:solidFill>
              </a:rPr>
              <a:t>CHWs, caregivers, health workers, communities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4000" dirty="0"/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62814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0"/>
            <a:ext cx="15609094" cy="3036096"/>
          </a:xfrm>
        </p:spPr>
        <p:txBody>
          <a:bodyPr>
            <a:normAutofit fontScale="90000"/>
          </a:bodyPr>
          <a:lstStyle/>
          <a:p>
            <a:r>
              <a:rPr lang="en-US" sz="9500" dirty="0"/>
              <a:t>Results – CHW Performance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06988"/>
              </p:ext>
            </p:extLst>
          </p:nvPr>
        </p:nvGraphicFramePr>
        <p:xfrm>
          <a:off x="1378549" y="2720125"/>
          <a:ext cx="21626902" cy="861454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13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2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2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2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2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0928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 dirty="0">
                          <a:effectLst/>
                        </a:rPr>
                        <a:t>South Sudan</a:t>
                      </a:r>
                    </a:p>
                    <a:p>
                      <a:pPr algn="ctr" rtl="0" fontAlgn="ctr"/>
                      <a:r>
                        <a:rPr lang="en-US" sz="3200" b="0" u="none" strike="noStrike" dirty="0">
                          <a:effectLst/>
                        </a:rPr>
                        <a:t>Aweil South</a:t>
                      </a:r>
                      <a:endParaRPr lang="en-US" sz="3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5" marR="8995" marT="8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 dirty="0">
                          <a:effectLst/>
                        </a:rPr>
                        <a:t>Nigeria</a:t>
                      </a:r>
                    </a:p>
                    <a:p>
                      <a:pPr marL="0" marR="0" lvl="0" indent="0" algn="ctr" defTabSz="8215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u="none" strike="noStrike" dirty="0">
                          <a:effectLst/>
                        </a:rPr>
                        <a:t>Niger State</a:t>
                      </a:r>
                      <a:endParaRPr lang="en-US" sz="3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5" marR="8995" marT="8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 dirty="0">
                          <a:effectLst/>
                        </a:rPr>
                        <a:t>Malawi</a:t>
                      </a:r>
                    </a:p>
                    <a:p>
                      <a:pPr algn="ctr" rtl="0" fontAlgn="ctr"/>
                      <a:r>
                        <a:rPr lang="en-US" sz="3200" b="0" u="none" strike="noStrike" dirty="0" err="1">
                          <a:effectLst/>
                        </a:rPr>
                        <a:t>Nsanje</a:t>
                      </a:r>
                      <a:endParaRPr lang="en-US" sz="3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5" marR="8995" marT="8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 dirty="0">
                          <a:effectLst/>
                        </a:rPr>
                        <a:t>Kenya</a:t>
                      </a:r>
                    </a:p>
                    <a:p>
                      <a:pPr algn="ctr" rtl="0" fontAlgn="ctr"/>
                      <a:r>
                        <a:rPr lang="en-US" sz="3200" b="0" u="none" strike="noStrike" dirty="0" err="1">
                          <a:effectLst/>
                        </a:rPr>
                        <a:t>Isiolo</a:t>
                      </a:r>
                      <a:endParaRPr lang="en-US" sz="3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5" marR="8995" marT="8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 dirty="0">
                          <a:effectLst/>
                        </a:rPr>
                        <a:t>Kenya</a:t>
                      </a:r>
                    </a:p>
                    <a:p>
                      <a:pPr algn="ctr" rtl="0" fontAlgn="ctr"/>
                      <a:r>
                        <a:rPr lang="en-US" sz="3200" b="0" u="none" strike="noStrike" dirty="0">
                          <a:effectLst/>
                        </a:rPr>
                        <a:t>Turkana</a:t>
                      </a:r>
                      <a:endParaRPr lang="en-US" sz="3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5" marR="8995" marT="89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02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CHWs deployed</a:t>
                      </a:r>
                      <a:endParaRPr lang="en-US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44 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47 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518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Median (range)  </a:t>
                      </a:r>
                    </a:p>
                    <a:p>
                      <a:pPr algn="l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# children treated</a:t>
                      </a:r>
                      <a:endParaRPr lang="en-US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 </a:t>
                      </a:r>
                    </a:p>
                    <a:p>
                      <a:pPr algn="ctr"/>
                      <a:r>
                        <a:rPr lang="en-US" sz="3200" dirty="0"/>
                        <a:t>(1-15)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 </a:t>
                      </a:r>
                    </a:p>
                    <a:p>
                      <a:pPr algn="ctr"/>
                      <a:r>
                        <a:rPr lang="en-US" sz="3200" dirty="0"/>
                        <a:t>(1-12)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 </a:t>
                      </a:r>
                    </a:p>
                    <a:p>
                      <a:pPr algn="ctr"/>
                      <a:r>
                        <a:rPr lang="en-US" sz="3200" dirty="0"/>
                        <a:t>(1-6)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 </a:t>
                      </a:r>
                    </a:p>
                    <a:p>
                      <a:pPr algn="ctr"/>
                      <a:r>
                        <a:rPr lang="en-US" sz="3200" dirty="0"/>
                        <a:t>(1-21)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  <a:p>
                      <a:pPr algn="ctr"/>
                      <a:r>
                        <a:rPr lang="en-US" sz="3200" dirty="0"/>
                        <a:t>(1-15)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518">
                <a:tc>
                  <a:txBody>
                    <a:bodyPr/>
                    <a:lstStyle/>
                    <a:p>
                      <a:pPr marL="0" marR="0" indent="0" algn="l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u="none" strike="noStrike" cap="none" spc="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uFillTx/>
                          <a:sym typeface="Helvetica Neue Light"/>
                        </a:rPr>
                        <a:t>Median (range) # of supervision checklists per CHW</a:t>
                      </a:r>
                      <a:endParaRPr lang="en-US" sz="3200" b="1" i="0" u="none" strike="noStrike" cap="none" spc="0" baseline="0" dirty="0">
                        <a:solidFill>
                          <a:schemeClr val="tx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82037" marR="82037" marT="41018" marB="41018" anchor="ctr"/>
                </a:tc>
                <a:tc>
                  <a:txBody>
                    <a:bodyPr/>
                    <a:lstStyle/>
                    <a:p>
                      <a:pPr marL="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u="none" strike="noStrike" cap="none" spc="0" baseline="0" dirty="0">
                          <a:uFillTx/>
                          <a:sym typeface="Helvetica Neue Light"/>
                        </a:rPr>
                        <a:t>3.5</a:t>
                      </a:r>
                    </a:p>
                    <a:p>
                      <a:pPr marL="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u="none" strike="noStrike" cap="none" spc="0" baseline="0" dirty="0">
                          <a:uFillTx/>
                          <a:sym typeface="Helvetica Neue Light"/>
                        </a:rPr>
                        <a:t>(1-7) </a:t>
                      </a:r>
                      <a:endParaRPr lang="en-US" sz="32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82037" marR="82037" marT="41018" marB="41018" anchor="ctr"/>
                </a:tc>
                <a:tc>
                  <a:txBody>
                    <a:bodyPr/>
                    <a:lstStyle/>
                    <a:p>
                      <a:pPr marL="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u="none" strike="noStrike" cap="none" spc="0" baseline="0" dirty="0">
                          <a:uFillTx/>
                          <a:sym typeface="Helvetica Neue Light"/>
                        </a:rPr>
                        <a:t>10 </a:t>
                      </a:r>
                    </a:p>
                    <a:p>
                      <a:pPr marL="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u="none" strike="noStrike" cap="none" spc="0" baseline="0" dirty="0">
                          <a:uFillTx/>
                          <a:sym typeface="Helvetica Neue Light"/>
                        </a:rPr>
                        <a:t>(1-28)</a:t>
                      </a:r>
                      <a:endParaRPr lang="en-US" sz="32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82037" marR="82037" marT="41018" marB="41018" anchor="ctr"/>
                </a:tc>
                <a:tc>
                  <a:txBody>
                    <a:bodyPr/>
                    <a:lstStyle/>
                    <a:p>
                      <a:pPr marL="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u="none" strike="noStrike" cap="none" spc="0" baseline="0" dirty="0">
                          <a:uFillTx/>
                          <a:sym typeface="Helvetica Neue Light"/>
                        </a:rPr>
                        <a:t>5 </a:t>
                      </a:r>
                    </a:p>
                    <a:p>
                      <a:pPr marL="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u="none" strike="noStrike" cap="none" spc="0" baseline="0" dirty="0">
                          <a:uFillTx/>
                          <a:sym typeface="Helvetica Neue Light"/>
                        </a:rPr>
                        <a:t>(1-13)</a:t>
                      </a:r>
                      <a:endParaRPr lang="en-US" sz="32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82037" marR="82037" marT="41018" marB="41018" anchor="ctr"/>
                </a:tc>
                <a:tc>
                  <a:txBody>
                    <a:bodyPr/>
                    <a:lstStyle/>
                    <a:p>
                      <a:pPr marL="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u="none" strike="noStrike" cap="none" spc="0" baseline="0" dirty="0">
                          <a:uFillTx/>
                          <a:sym typeface="Helvetica Neue Light"/>
                        </a:rPr>
                        <a:t>12</a:t>
                      </a:r>
                    </a:p>
                    <a:p>
                      <a:pPr marL="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u="none" strike="noStrike" cap="none" spc="0" baseline="0" dirty="0">
                          <a:uFillTx/>
                          <a:sym typeface="Helvetica Neue Light"/>
                        </a:rPr>
                        <a:t>(4-14)</a:t>
                      </a:r>
                      <a:endParaRPr lang="en-US" sz="32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82037" marR="82037" marT="41018" marB="41018" anchor="ctr"/>
                </a:tc>
                <a:tc>
                  <a:txBody>
                    <a:bodyPr/>
                    <a:lstStyle/>
                    <a:p>
                      <a:pPr marL="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u="none" strike="noStrike" cap="none" spc="0" baseline="0" dirty="0">
                          <a:uFillTx/>
                          <a:sym typeface="Helvetica Neue Light"/>
                        </a:rPr>
                        <a:t>3 </a:t>
                      </a:r>
                    </a:p>
                    <a:p>
                      <a:pPr marL="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u="none" strike="noStrike" cap="none" spc="0" baseline="0" dirty="0">
                          <a:uFillTx/>
                          <a:sym typeface="Helvetica Neue Light"/>
                        </a:rPr>
                        <a:t>(1-8)</a:t>
                      </a:r>
                      <a:endParaRPr lang="en-US" sz="3200" b="0" i="0" u="none" strike="noStrike" cap="none" spc="0" baseline="0" dirty="0">
                        <a:solidFill>
                          <a:schemeClr val="dk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82037" marR="82037" marT="41018" marB="410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518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Avg</a:t>
                      </a:r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overall performance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score (range)</a:t>
                      </a:r>
                      <a:endParaRPr lang="en-US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94%</a:t>
                      </a:r>
                    </a:p>
                    <a:p>
                      <a:pPr marL="0" marR="0" lvl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(61-100)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96%</a:t>
                      </a:r>
                    </a:p>
                    <a:p>
                      <a:pPr algn="ctr"/>
                      <a:r>
                        <a:rPr lang="en-US" sz="3200" dirty="0"/>
                        <a:t>(73-100)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99%</a:t>
                      </a:r>
                    </a:p>
                    <a:p>
                      <a:pPr algn="ctr"/>
                      <a:r>
                        <a:rPr lang="en-US" sz="3200" dirty="0"/>
                        <a:t>(75-100)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--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--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8518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Avg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score per task– </a:t>
                      </a:r>
                      <a:r>
                        <a:rPr lang="en-US" sz="3200" b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albendazole</a:t>
                      </a:r>
                      <a:endParaRPr lang="en-US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78%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84%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82%*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--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--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2957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206" y="180204"/>
            <a:ext cx="18494318" cy="3036096"/>
          </a:xfrm>
        </p:spPr>
        <p:txBody>
          <a:bodyPr>
            <a:normAutofit/>
          </a:bodyPr>
          <a:lstStyle/>
          <a:p>
            <a:r>
              <a:rPr lang="en-US" sz="9500" dirty="0"/>
              <a:t>Results– Treatment Outcomes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75975"/>
              </p:ext>
            </p:extLst>
          </p:nvPr>
        </p:nvGraphicFramePr>
        <p:xfrm>
          <a:off x="2466086" y="2891227"/>
          <a:ext cx="19833474" cy="92844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61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86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28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93059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 dirty="0">
                          <a:effectLst/>
                        </a:rPr>
                        <a:t>South Sudan</a:t>
                      </a:r>
                    </a:p>
                    <a:p>
                      <a:pPr algn="ctr" rtl="0" fontAlgn="ctr"/>
                      <a:r>
                        <a:rPr lang="en-US" sz="3200" b="0" u="none" strike="noStrike" dirty="0">
                          <a:effectLst/>
                        </a:rPr>
                        <a:t>Aweil South </a:t>
                      </a:r>
                    </a:p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n=308</a:t>
                      </a:r>
                    </a:p>
                  </a:txBody>
                  <a:tcPr marL="8995" marR="8995" marT="89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4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5" marR="8995" marT="89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 dirty="0">
                          <a:effectLst/>
                        </a:rPr>
                        <a:t>Nigeria</a:t>
                      </a:r>
                    </a:p>
                    <a:p>
                      <a:pPr marL="0" marR="0" lvl="0" indent="0" algn="ctr" defTabSz="8215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u="none" strike="noStrike" dirty="0">
                          <a:effectLst/>
                        </a:rPr>
                        <a:t>Niger State</a:t>
                      </a:r>
                    </a:p>
                    <a:p>
                      <a:pPr marL="0" marR="0" lvl="0" indent="0" algn="ctr" defTabSz="8215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 288</a:t>
                      </a:r>
                    </a:p>
                  </a:txBody>
                  <a:tcPr marL="8995" marR="8995" marT="89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4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5" marR="8995" marT="89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 dirty="0">
                          <a:effectLst/>
                        </a:rPr>
                        <a:t>Malawi</a:t>
                      </a:r>
                    </a:p>
                    <a:p>
                      <a:pPr algn="ctr" rtl="0" fontAlgn="ctr"/>
                      <a:r>
                        <a:rPr lang="en-US" sz="3200" b="0" u="none" strike="noStrike" dirty="0" err="1">
                          <a:effectLst/>
                        </a:rPr>
                        <a:t>Nsanje</a:t>
                      </a:r>
                      <a:r>
                        <a:rPr lang="en-US" sz="3200" b="0" u="none" strike="noStrike" dirty="0">
                          <a:effectLst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n=27</a:t>
                      </a:r>
                    </a:p>
                  </a:txBody>
                  <a:tcPr marL="8995" marR="8995" marT="89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4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5" marR="8995" marT="89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510">
                <a:tc>
                  <a:txBody>
                    <a:bodyPr/>
                    <a:lstStyle/>
                    <a:p>
                      <a:pPr algn="l"/>
                      <a:endParaRPr lang="en-US" sz="28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(95% 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83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sz="3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(68.3 – 81.3)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3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(67.6-78.6)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3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347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(10.8 – 21.4)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u="none" strike="noStrike" dirty="0">
                          <a:effectLst/>
                          <a:latin typeface="Arial"/>
                          <a:cs typeface="Arial"/>
                        </a:rPr>
                        <a:t>(17.3-27.7)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727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 </a:t>
                      </a:r>
                    </a:p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(4.8 – 16.9)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u="none" strike="noStrike" dirty="0">
                          <a:effectLst/>
                          <a:latin typeface="Arial"/>
                          <a:cs typeface="Arial"/>
                        </a:rPr>
                        <a:t>(2.5-7.9)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763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3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05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9295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32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 # of weeks to recovery</a:t>
                      </a:r>
                      <a:endParaRPr lang="en-US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(3-16)</a:t>
                      </a:r>
                      <a:endPara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</a:t>
                      </a:r>
                    </a:p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(4-12)</a:t>
                      </a:r>
                      <a:endPara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(3-10)</a:t>
                      </a:r>
                      <a:endParaRPr lang="en-US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7027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042" y="1620975"/>
            <a:ext cx="10920244" cy="8048446"/>
          </a:xfrm>
        </p:spPr>
        <p:txBody>
          <a:bodyPr/>
          <a:lstStyle/>
          <a:p>
            <a:pPr marL="91440" indent="0">
              <a:buNone/>
            </a:pPr>
            <a:r>
              <a:rPr lang="en-US" sz="4000" b="1" dirty="0"/>
              <a:t>Positive feedback – common </a:t>
            </a:r>
          </a:p>
          <a:p>
            <a:pPr marL="685800" indent="-6858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endParaRPr lang="en-US" sz="2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distance (opportunity cost, transit fees), free care, timeliness of care</a:t>
            </a:r>
          </a:p>
          <a:p>
            <a:pPr marL="685800" indent="-6858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hangingPunct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CHWs felt more respected by caregivers and community members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7814" y="-367553"/>
            <a:ext cx="19751040" cy="2712720"/>
          </a:xfrm>
        </p:spPr>
        <p:txBody>
          <a:bodyPr>
            <a:normAutofit/>
          </a:bodyPr>
          <a:lstStyle/>
          <a:p>
            <a:r>
              <a:rPr lang="en-US" sz="9500" b="1" dirty="0"/>
              <a:t>Qualitative findings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56221" y="8051570"/>
            <a:ext cx="1068404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feedback – unique</a:t>
            </a:r>
          </a:p>
          <a:p>
            <a:pPr algn="l"/>
            <a:endParaRPr lang="en-US" sz="2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en-US" sz="4000" b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concerns about security of keeping RUTF in the house, but had no issues after ‘fixing the house door’ (South Sudan)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7" y="2345167"/>
            <a:ext cx="5515552" cy="7353008"/>
          </a:xfrm>
          <a:prstGeom prst="rect">
            <a:avLst/>
          </a:prstGeom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6921" y="8121850"/>
            <a:ext cx="6841887" cy="385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668806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T Std 75 Bold"/>
            <a:ea typeface="Helvetica Neue LT Std 75 Bold"/>
            <a:cs typeface="Helvetica Neue LT Std 75 Bold"/>
            <a:sym typeface="Helvetica Neue LT Std 7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1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T Std 75 Bold"/>
            <a:ea typeface="Helvetica Neue LT Std 75 Bold"/>
            <a:cs typeface="Helvetica Neue LT Std 75 Bold"/>
            <a:sym typeface="Helvetica Neue LT Std 7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1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56C67CEBF1B4EA4579FD3E3AFD5F7" ma:contentTypeVersion="6" ma:contentTypeDescription="Create a new document." ma:contentTypeScope="" ma:versionID="0a4da1f39be4a4643d4d8e5bc18bd4eb">
  <xsd:schema xmlns:xsd="http://www.w3.org/2001/XMLSchema" xmlns:xs="http://www.w3.org/2001/XMLSchema" xmlns:p="http://schemas.microsoft.com/office/2006/metadata/properties" xmlns:ns2="5895eead-2303-49e7-ae5e-1c41a0da3250" xmlns:ns3="e2f035dc-877f-47c5-a098-0c6fdb408b4f" targetNamespace="http://schemas.microsoft.com/office/2006/metadata/properties" ma:root="true" ma:fieldsID="fe335e4f5f8d9dface2ac2651128f73e" ns2:_="" ns3:_="">
    <xsd:import namespace="5895eead-2303-49e7-ae5e-1c41a0da3250"/>
    <xsd:import namespace="e2f035dc-877f-47c5-a098-0c6fdb408b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5eead-2303-49e7-ae5e-1c41a0da3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035dc-877f-47c5-a098-0c6fdb408b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8E1D57-9AB3-40DC-A365-C9BACC72E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AE88C3-6E1E-4986-82A7-AE2BA9FF3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95eead-2303-49e7-ae5e-1c41a0da3250"/>
    <ds:schemaRef ds:uri="e2f035dc-877f-47c5-a098-0c6fdb408b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5D58E8-01BF-45AD-B385-7D54D3C2B92B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e2f035dc-877f-47c5-a098-0c6fdb408b4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895eead-2303-49e7-ae5e-1c41a0da325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1260</Words>
  <Application>Microsoft Office PowerPoint</Application>
  <PresentationFormat>Custom</PresentationFormat>
  <Paragraphs>278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Helvetica</vt:lpstr>
      <vt:lpstr>Helvetica Light</vt:lpstr>
      <vt:lpstr>Helvetica Neue</vt:lpstr>
      <vt:lpstr>Helvetica Neue Light</vt:lpstr>
      <vt:lpstr>Helvetica Neue Thin</vt:lpstr>
      <vt:lpstr>Wingdings</vt:lpstr>
      <vt:lpstr>White</vt:lpstr>
      <vt:lpstr>Simplified tools for delivery of acute malnutrition treatment by community health workers in humanitarian contexts</vt:lpstr>
      <vt:lpstr>Introduction</vt:lpstr>
      <vt:lpstr>Introduction</vt:lpstr>
      <vt:lpstr>Simplified Toolkit</vt:lpstr>
      <vt:lpstr>Simplified Toolkit</vt:lpstr>
      <vt:lpstr>Methods</vt:lpstr>
      <vt:lpstr>Results – CHW Performance </vt:lpstr>
      <vt:lpstr>Results– Treatment Outcomes </vt:lpstr>
      <vt:lpstr>Qualitative findings</vt:lpstr>
      <vt:lpstr>PowerPoint Presentation</vt:lpstr>
      <vt:lpstr>Conclusions</vt:lpstr>
      <vt:lpstr>Limitations</vt:lpstr>
      <vt:lpstr>Potential adaptations in context of COVID-19</vt:lpstr>
      <vt:lpstr>Acknowledgements</vt:lpstr>
      <vt:lpstr>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Simplified tools for delivery of acute malnutrition treatment by community health workers in humanitarian contexts</dc:title>
  <dc:creator>Bethany Marron</dc:creator>
  <cp:lastModifiedBy>Medical Editing Intern - Ertha C Sefu Omba</cp:lastModifiedBy>
  <cp:revision>347</cp:revision>
  <dcterms:modified xsi:type="dcterms:W3CDTF">2021-10-20T06:09:28Z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0x010100EF656C67CEBF1B4EA4579FD3E3AFD5F7</vt:lpwstr>
  </property>
</Properties>
</file>