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0"/>
  </p:notesMasterIdLst>
  <p:sldIdLst>
    <p:sldId id="257" r:id="rId5"/>
    <p:sldId id="258" r:id="rId6"/>
    <p:sldId id="259" r:id="rId7"/>
    <p:sldId id="260" r:id="rId8"/>
    <p:sldId id="261" r:id="rId9"/>
    <p:sldId id="262" r:id="rId10"/>
    <p:sldId id="268" r:id="rId11"/>
    <p:sldId id="269" r:id="rId12"/>
    <p:sldId id="270" r:id="rId13"/>
    <p:sldId id="271" r:id="rId14"/>
    <p:sldId id="263" r:id="rId15"/>
    <p:sldId id="264" r:id="rId16"/>
    <p:sldId id="265" r:id="rId17"/>
    <p:sldId id="266" r:id="rId18"/>
    <p:sldId id="267" r:id="rId19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</a:defRPr>
    </a:defPPr>
    <a:lvl1pPr marL="0" marR="0" indent="0" algn="ctr" defTabSz="8215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6200" b="1" i="0" u="none" strike="noStrike" cap="none" spc="0" normalizeH="0" baseline="0">
        <a:ln>
          <a:noFill/>
        </a:ln>
        <a:solidFill>
          <a:srgbClr val="535353"/>
        </a:solidFill>
        <a:effectLst/>
        <a:latin typeface="Arial"/>
        <a:ea typeface="Arial"/>
        <a:cs typeface="Arial"/>
        <a:sym typeface="Arial"/>
      </a:defRPr>
    </a:lvl1pPr>
    <a:lvl2pPr marL="0" marR="0" indent="0" algn="ctr" defTabSz="8215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6200" b="1" i="0" u="none" strike="noStrike" cap="none" spc="0" normalizeH="0" baseline="0">
        <a:ln>
          <a:noFill/>
        </a:ln>
        <a:solidFill>
          <a:srgbClr val="535353"/>
        </a:solidFill>
        <a:effectLst/>
        <a:latin typeface="Arial"/>
        <a:ea typeface="Arial"/>
        <a:cs typeface="Arial"/>
        <a:sym typeface="Arial"/>
      </a:defRPr>
    </a:lvl2pPr>
    <a:lvl3pPr marL="0" marR="0" indent="0" algn="ctr" defTabSz="8215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6200" b="1" i="0" u="none" strike="noStrike" cap="none" spc="0" normalizeH="0" baseline="0">
        <a:ln>
          <a:noFill/>
        </a:ln>
        <a:solidFill>
          <a:srgbClr val="535353"/>
        </a:solidFill>
        <a:effectLst/>
        <a:latin typeface="Arial"/>
        <a:ea typeface="Arial"/>
        <a:cs typeface="Arial"/>
        <a:sym typeface="Arial"/>
      </a:defRPr>
    </a:lvl3pPr>
    <a:lvl4pPr marL="0" marR="0" indent="0" algn="ctr" defTabSz="8215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6200" b="1" i="0" u="none" strike="noStrike" cap="none" spc="0" normalizeH="0" baseline="0">
        <a:ln>
          <a:noFill/>
        </a:ln>
        <a:solidFill>
          <a:srgbClr val="535353"/>
        </a:solidFill>
        <a:effectLst/>
        <a:latin typeface="Arial"/>
        <a:ea typeface="Arial"/>
        <a:cs typeface="Arial"/>
        <a:sym typeface="Arial"/>
      </a:defRPr>
    </a:lvl4pPr>
    <a:lvl5pPr marL="0" marR="0" indent="0" algn="ctr" defTabSz="8215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6200" b="1" i="0" u="none" strike="noStrike" cap="none" spc="0" normalizeH="0" baseline="0">
        <a:ln>
          <a:noFill/>
        </a:ln>
        <a:solidFill>
          <a:srgbClr val="535353"/>
        </a:solidFill>
        <a:effectLst/>
        <a:latin typeface="Arial"/>
        <a:ea typeface="Arial"/>
        <a:cs typeface="Arial"/>
        <a:sym typeface="Arial"/>
      </a:defRPr>
    </a:lvl5pPr>
    <a:lvl6pPr marL="0" marR="0" indent="0" algn="ctr" defTabSz="8215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6200" b="1" i="0" u="none" strike="noStrike" cap="none" spc="0" normalizeH="0" baseline="0">
        <a:ln>
          <a:noFill/>
        </a:ln>
        <a:solidFill>
          <a:srgbClr val="535353"/>
        </a:solidFill>
        <a:effectLst/>
        <a:latin typeface="Arial"/>
        <a:ea typeface="Arial"/>
        <a:cs typeface="Arial"/>
        <a:sym typeface="Arial"/>
      </a:defRPr>
    </a:lvl6pPr>
    <a:lvl7pPr marL="0" marR="0" indent="0" algn="ctr" defTabSz="8215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6200" b="1" i="0" u="none" strike="noStrike" cap="none" spc="0" normalizeH="0" baseline="0">
        <a:ln>
          <a:noFill/>
        </a:ln>
        <a:solidFill>
          <a:srgbClr val="535353"/>
        </a:solidFill>
        <a:effectLst/>
        <a:latin typeface="Arial"/>
        <a:ea typeface="Arial"/>
        <a:cs typeface="Arial"/>
        <a:sym typeface="Arial"/>
      </a:defRPr>
    </a:lvl7pPr>
    <a:lvl8pPr marL="0" marR="0" indent="0" algn="ctr" defTabSz="8215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6200" b="1" i="0" u="none" strike="noStrike" cap="none" spc="0" normalizeH="0" baseline="0">
        <a:ln>
          <a:noFill/>
        </a:ln>
        <a:solidFill>
          <a:srgbClr val="535353"/>
        </a:solidFill>
        <a:effectLst/>
        <a:latin typeface="Arial"/>
        <a:ea typeface="Arial"/>
        <a:cs typeface="Arial"/>
        <a:sym typeface="Arial"/>
      </a:defRPr>
    </a:lvl8pPr>
    <a:lvl9pPr marL="0" marR="0" indent="0" algn="ctr" defTabSz="8215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6200" b="1" i="0" u="none" strike="noStrike" cap="none" spc="0" normalizeH="0" baseline="0">
        <a:ln>
          <a:noFill/>
        </a:ln>
        <a:solidFill>
          <a:srgbClr val="535353"/>
        </a:solidFill>
        <a:effectLst/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nathan Mazliah" initials="JM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8110C35-9322-8AF0-9388-2846F852D334}" v="3" dt="2020-05-06T07:35:14.120"/>
  </p1510:revLst>
</p1510:revInfo>
</file>

<file path=ppt/tableStyles.xml><?xml version="1.0" encoding="utf-8"?>
<a:tblStyleLst xmlns:a="http://schemas.openxmlformats.org/drawingml/2006/main" def="{5C22544A-7EE6-4342-B048-85BDC9FD1C3A}">
  <a:tblStyle styleId="{4C3C2611-4C71-4FC5-86AE-919BDF0F9419}" styleName="">
    <a:tblBg/>
    <a:wholeTbl>
      <a:tcTxStyle b="off" i="off">
        <a:font>
          <a:latin typeface="Helvetica Neue LT Std 65 Medium"/>
          <a:ea typeface="Helvetica Neue LT Std 65 Medium"/>
          <a:cs typeface="Helvetica Neue LT Std 65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FFF"/>
          </a:solidFill>
        </a:fill>
      </a:tcStyle>
    </a:wholeTbl>
    <a:band2H>
      <a:tcStyle>
        <a:tcBdr/>
        <a:fill>
          <a:solidFill>
            <a:srgbClr val="E6F0FF"/>
          </a:solidFill>
        </a:fill>
      </a:tcStyle>
    </a:band2H>
    <a:firstCol>
      <a:tcTxStyle b="on" i="off">
        <a:font>
          <a:latin typeface="Helvetica Neue LT Std 75 Bold"/>
          <a:ea typeface="Helvetica Neue LT Std 75 Bold"/>
          <a:cs typeface="Helvetica Neue LT Std 75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Helvetica Neue LT Std 75 Bold"/>
          <a:ea typeface="Helvetica Neue LT Std 75 Bold"/>
          <a:cs typeface="Helvetica Neue LT Std 75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Helvetica Neue LT Std 75 Bold"/>
          <a:ea typeface="Helvetica Neue LT Std 75 Bold"/>
          <a:cs typeface="Helvetica Neue LT Std 75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 LT Std 65 Medium"/>
          <a:ea typeface="Helvetica Neue LT Std 65 Medium"/>
          <a:cs typeface="Helvetica Neue LT Std 65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1F0CC"/>
          </a:solidFill>
        </a:fill>
      </a:tcStyle>
    </a:wholeTbl>
    <a:band2H>
      <a:tcStyle>
        <a:tcBdr/>
        <a:fill>
          <a:solidFill>
            <a:srgbClr val="EAF8E7"/>
          </a:solidFill>
        </a:fill>
      </a:tcStyle>
    </a:band2H>
    <a:firstCol>
      <a:tcTxStyle b="on" i="off">
        <a:font>
          <a:latin typeface="Helvetica Neue LT Std 75 Bold"/>
          <a:ea typeface="Helvetica Neue LT Std 75 Bold"/>
          <a:cs typeface="Helvetica Neue LT Std 75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Helvetica Neue LT Std 75 Bold"/>
          <a:ea typeface="Helvetica Neue LT Std 75 Bold"/>
          <a:cs typeface="Helvetica Neue LT Std 75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Helvetica Neue LT Std 75 Bold"/>
          <a:ea typeface="Helvetica Neue LT Std 75 Bold"/>
          <a:cs typeface="Helvetica Neue LT Std 75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T Std 65 Medium"/>
          <a:ea typeface="Helvetica Neue LT Std 65 Medium"/>
          <a:cs typeface="Helvetica Neue LT Std 65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9D1E1"/>
          </a:solidFill>
        </a:fill>
      </a:tcStyle>
    </a:wholeTbl>
    <a:band2H>
      <a:tcStyle>
        <a:tcBdr/>
        <a:fill>
          <a:solidFill>
            <a:srgbClr val="FCE9F0"/>
          </a:solidFill>
        </a:fill>
      </a:tcStyle>
    </a:band2H>
    <a:firstCol>
      <a:tcTxStyle b="on" i="off">
        <a:font>
          <a:latin typeface="Helvetica Neue LT Std 75 Bold"/>
          <a:ea typeface="Helvetica Neue LT Std 75 Bold"/>
          <a:cs typeface="Helvetica Neue LT Std 75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Helvetica Neue LT Std 75 Bold"/>
          <a:ea typeface="Helvetica Neue LT Std 75 Bold"/>
          <a:cs typeface="Helvetica Neue LT Std 75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Helvetica Neue LT Std 75 Bold"/>
          <a:ea typeface="Helvetica Neue LT Std 75 Bold"/>
          <a:cs typeface="Helvetica Neue LT Std 75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 LT Std 65 Medium"/>
          <a:ea typeface="Helvetica Neue LT Std 65 Medium"/>
          <a:cs typeface="Helvetica Neue LT Std 65 Medium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Helvetica Neue LT Std 75 Bold"/>
          <a:ea typeface="Helvetica Neue LT Std 75 Bold"/>
          <a:cs typeface="Helvetica Neue LT Std 75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Helvetica Neue LT Std 75 Bold"/>
          <a:ea typeface="Helvetica Neue LT Std 75 Bold"/>
          <a:cs typeface="Helvetica Neue LT Std 75 Bold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 LT Std 75 Bold"/>
          <a:ea typeface="Helvetica Neue LT Std 75 Bold"/>
          <a:cs typeface="Helvetica Neue LT Std 75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 LT Std 65 Medium"/>
          <a:ea typeface="Helvetica Neue LT Std 65 Medium"/>
          <a:cs typeface="Helvetica Neue LT Std 65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Helvetica Neue LT Std 75 Bold"/>
          <a:ea typeface="Helvetica Neue LT Std 75 Bold"/>
          <a:cs typeface="Helvetica Neue LT Std 75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Helvetica Neue LT Std 75 Bold"/>
          <a:ea typeface="Helvetica Neue LT Std 75 Bold"/>
          <a:cs typeface="Helvetica Neue LT Std 75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Helvetica Neue LT Std 75 Bold"/>
          <a:ea typeface="Helvetica Neue LT Std 75 Bold"/>
          <a:cs typeface="Helvetica Neue LT Std 75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 LT Std 65 Medium"/>
          <a:ea typeface="Helvetica Neue LT Std 65 Medium"/>
          <a:cs typeface="Helvetica Neue LT Std 65 Medium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Helvetica Neue LT Std 75 Bold"/>
          <a:ea typeface="Helvetica Neue LT Std 75 Bold"/>
          <a:cs typeface="Helvetica Neue LT Std 75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Helvetica Neue LT Std 75 Bold"/>
          <a:ea typeface="Helvetica Neue LT Std 75 Bold"/>
          <a:cs typeface="Helvetica Neue LT Std 75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Helvetica Neue LT Std 75 Bold"/>
          <a:ea typeface="Helvetica Neue LT Std 75 Bold"/>
          <a:cs typeface="Helvetica Neue LT Std 75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91"/>
    <p:restoredTop sz="95342" autoAdjust="0"/>
  </p:normalViewPr>
  <p:slideViewPr>
    <p:cSldViewPr snapToGrid="0">
      <p:cViewPr varScale="1">
        <p:scale>
          <a:sx n="32" d="100"/>
          <a:sy n="32" d="100"/>
        </p:scale>
        <p:origin x="744" y="5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commentAuthors" Target="comment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4-17T11:04:30.896" idx="2">
    <p:pos x="7596" y="1217"/>
    <p:text>Is there a clearer word to use than "desludged"? What about "cleaned"?</p:text>
    <p:extLst>
      <p:ext uri="{C676402C-5697-4E1C-873F-D02D1690AC5C}">
        <p15:threadingInfo xmlns:p15="http://schemas.microsoft.com/office/powerpoint/2012/main" timeZoneBias="-6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3" name="Shape 12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48644" name="Shape 123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989115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8" name="Title Text"/>
          <p:cNvSpPr txBox="1">
            <a:spLocks noGrp="1"/>
          </p:cNvSpPr>
          <p:nvPr>
            <p:ph type="title"/>
          </p:nvPr>
        </p:nvSpPr>
        <p:spPr>
          <a:xfrm>
            <a:off x="4833937" y="2303858"/>
            <a:ext cx="14716127" cy="2894577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04862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833937" y="6341809"/>
            <a:ext cx="14716127" cy="6560419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200"/>
            </a:lvl1pPr>
            <a:lvl2pPr marL="0" indent="0" algn="ctr">
              <a:spcBef>
                <a:spcPts val="0"/>
              </a:spcBef>
              <a:buSzTx/>
              <a:buNone/>
              <a:defRPr sz="5200"/>
            </a:lvl2pPr>
            <a:lvl3pPr marL="0" indent="0" algn="ctr">
              <a:spcBef>
                <a:spcPts val="0"/>
              </a:spcBef>
              <a:buSzTx/>
              <a:buNone/>
              <a:defRPr sz="5200"/>
            </a:lvl3pPr>
            <a:lvl4pPr marL="0" indent="0" algn="ctr">
              <a:spcBef>
                <a:spcPts val="0"/>
              </a:spcBef>
              <a:buSzTx/>
              <a:buNone/>
              <a:defRPr sz="5200"/>
            </a:lvl4pPr>
            <a:lvl5pPr marL="0" indent="0" algn="ctr">
              <a:spcBef>
                <a:spcPts val="0"/>
              </a:spcBef>
              <a:buSzTx/>
              <a:buNone/>
              <a:defRPr sz="5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4863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833937" y="7272367"/>
            <a:ext cx="14716127" cy="64770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>
                <a:solidFill>
                  <a:srgbClr val="EE230C"/>
                </a:solidFill>
              </a:defRPr>
            </a:lvl1pPr>
            <a:lvl2pPr marL="888999" indent="-444499" algn="ctr">
              <a:spcBef>
                <a:spcPts val="0"/>
              </a:spcBef>
              <a:defRPr sz="3200">
                <a:solidFill>
                  <a:srgbClr val="EE230C"/>
                </a:solidFill>
              </a:defRPr>
            </a:lvl2pPr>
            <a:lvl3pPr marL="1333499" indent="-444499" algn="ctr">
              <a:spcBef>
                <a:spcPts val="0"/>
              </a:spcBef>
              <a:defRPr sz="3200">
                <a:solidFill>
                  <a:srgbClr val="EE230C"/>
                </a:solidFill>
              </a:defRPr>
            </a:lvl3pPr>
            <a:lvl4pPr marL="1777999" indent="-444499" algn="ctr">
              <a:spcBef>
                <a:spcPts val="0"/>
              </a:spcBef>
              <a:defRPr sz="3200">
                <a:solidFill>
                  <a:srgbClr val="EE230C"/>
                </a:solidFill>
              </a:defRPr>
            </a:lvl4pPr>
            <a:lvl5pPr marL="2222499" indent="-444499" algn="ctr">
              <a:spcBef>
                <a:spcPts val="0"/>
              </a:spcBef>
              <a:defRPr sz="3200">
                <a:solidFill>
                  <a:srgbClr val="EE230C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48639" name="“Type a quote here.”"/>
          <p:cNvSpPr txBox="1">
            <a:spLocks noGrp="1"/>
          </p:cNvSpPr>
          <p:nvPr>
            <p:ph type="body" sz="quarter" idx="13"/>
          </p:nvPr>
        </p:nvSpPr>
        <p:spPr>
          <a:xfrm>
            <a:off x="782215" y="4564765"/>
            <a:ext cx="22819570" cy="2183192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None/>
              <a:defRPr sz="6200" b="1">
                <a:solidFill>
                  <a:srgbClr val="535353"/>
                </a:solidFill>
              </a:defRPr>
            </a:lvl1pPr>
          </a:lstStyle>
          <a:p>
            <a:r>
              <a:t>“Quote here”</a:t>
            </a:r>
          </a:p>
        </p:txBody>
      </p:sp>
      <p:sp>
        <p:nvSpPr>
          <p:cNvPr id="10486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2" name="Image"/>
          <p:cNvSpPr>
            <a:spLocks noGrp="1"/>
          </p:cNvSpPr>
          <p:nvPr>
            <p:ph type="pic" idx="13"/>
          </p:nvPr>
        </p:nvSpPr>
        <p:spPr>
          <a:xfrm>
            <a:off x="3450866" y="422981"/>
            <a:ext cx="17482268" cy="1166395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486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9" name="Picture 4" descr="Picture 4"/>
          <p:cNvPicPr>
            <a:picLocks noChangeAspect="1"/>
          </p:cNvPicPr>
          <p:nvPr/>
        </p:nvPicPr>
        <p:blipFill>
          <a:blip r:embed="rId2">
            <a:alphaModFix amt="7000"/>
          </a:blip>
          <a:stretch>
            <a:fillRect/>
          </a:stretch>
        </p:blipFill>
        <p:spPr>
          <a:xfrm>
            <a:off x="3635387" y="589377"/>
            <a:ext cx="18065103" cy="12390810"/>
          </a:xfrm>
          <a:prstGeom prst="rect">
            <a:avLst/>
          </a:prstGeom>
          <a:ln w="12700">
            <a:miter lim="400000"/>
          </a:ln>
        </p:spPr>
      </p:pic>
      <p:sp>
        <p:nvSpPr>
          <p:cNvPr id="1048619" name="Title Text"/>
          <p:cNvSpPr txBox="1">
            <a:spLocks noGrp="1"/>
          </p:cNvSpPr>
          <p:nvPr>
            <p:ph type="title"/>
          </p:nvPr>
        </p:nvSpPr>
        <p:spPr>
          <a:xfrm>
            <a:off x="2438400" y="1653622"/>
            <a:ext cx="19507200" cy="2499831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48620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7892738" y="4128052"/>
            <a:ext cx="9550401" cy="8761896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4862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9" name="Image"/>
          <p:cNvSpPr>
            <a:spLocks noGrp="1"/>
          </p:cNvSpPr>
          <p:nvPr>
            <p:ph type="pic" sz="half" idx="13"/>
          </p:nvPr>
        </p:nvSpPr>
        <p:spPr>
          <a:xfrm>
            <a:off x="5928841" y="286330"/>
            <a:ext cx="12526318" cy="835522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48580" name="Title Text"/>
          <p:cNvSpPr txBox="1">
            <a:spLocks noGrp="1"/>
          </p:cNvSpPr>
          <p:nvPr>
            <p:ph type="title"/>
          </p:nvPr>
        </p:nvSpPr>
        <p:spPr>
          <a:xfrm>
            <a:off x="5860770" y="8803202"/>
            <a:ext cx="12646882" cy="134747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t>Title Text</a:t>
            </a:r>
          </a:p>
        </p:txBody>
      </p:sp>
      <p:sp>
        <p:nvSpPr>
          <p:cNvPr id="104858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799310" y="10200199"/>
            <a:ext cx="12675445" cy="2075966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4500"/>
              </a:spcBef>
              <a:buSzTx/>
              <a:buNone/>
              <a:defRPr sz="3800"/>
            </a:lvl1pPr>
            <a:lvl2pPr marL="0" indent="0">
              <a:spcBef>
                <a:spcPts val="4500"/>
              </a:spcBef>
              <a:buSzTx/>
              <a:buNone/>
              <a:defRPr sz="3800"/>
            </a:lvl2pPr>
            <a:lvl3pPr marL="0" indent="0">
              <a:spcBef>
                <a:spcPts val="4500"/>
              </a:spcBef>
              <a:buSzTx/>
              <a:buNone/>
              <a:defRPr sz="3800"/>
            </a:lvl3pPr>
            <a:lvl4pPr marL="0" indent="0">
              <a:spcBef>
                <a:spcPts val="4500"/>
              </a:spcBef>
              <a:buSzTx/>
              <a:buNone/>
              <a:defRPr sz="3800"/>
            </a:lvl4pPr>
            <a:lvl5pPr marL="0" indent="0">
              <a:spcBef>
                <a:spcPts val="4500"/>
              </a:spcBef>
              <a:buSzTx/>
              <a:buNone/>
              <a:defRPr sz="3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4858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6" name="Title Text"/>
          <p:cNvSpPr txBox="1">
            <a:spLocks noGrp="1"/>
          </p:cNvSpPr>
          <p:nvPr>
            <p:ph type="title"/>
          </p:nvPr>
        </p:nvSpPr>
        <p:spPr>
          <a:xfrm>
            <a:off x="4833937" y="4536280"/>
            <a:ext cx="14716127" cy="4643439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4863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0" name="Image"/>
          <p:cNvSpPr>
            <a:spLocks noGrp="1"/>
          </p:cNvSpPr>
          <p:nvPr>
            <p:ph type="pic" sz="half" idx="13"/>
          </p:nvPr>
        </p:nvSpPr>
        <p:spPr>
          <a:xfrm rot="13588">
            <a:off x="9278219" y="1780548"/>
            <a:ext cx="13208823" cy="880588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48611" name="Title Text"/>
          <p:cNvSpPr txBox="1">
            <a:spLocks noGrp="1"/>
          </p:cNvSpPr>
          <p:nvPr>
            <p:ph type="title"/>
          </p:nvPr>
        </p:nvSpPr>
        <p:spPr>
          <a:xfrm>
            <a:off x="1390253" y="318694"/>
            <a:ext cx="7500939" cy="5607846"/>
          </a:xfrm>
          <a:prstGeom prst="rect">
            <a:avLst/>
          </a:prstGeom>
        </p:spPr>
        <p:txBody>
          <a:bodyPr anchor="b"/>
          <a:lstStyle>
            <a:lvl1pPr>
              <a:defRPr sz="7300"/>
            </a:lvl1pPr>
          </a:lstStyle>
          <a:p>
            <a:r>
              <a:t>Title Text</a:t>
            </a:r>
          </a:p>
        </p:txBody>
      </p:sp>
      <p:sp>
        <p:nvSpPr>
          <p:cNvPr id="10486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90253" y="6261846"/>
            <a:ext cx="7500939" cy="5291337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200"/>
            </a:lvl1pPr>
            <a:lvl2pPr marL="0" indent="0" algn="ctr">
              <a:spcBef>
                <a:spcPts val="0"/>
              </a:spcBef>
              <a:buSzTx/>
              <a:buNone/>
              <a:defRPr sz="5200"/>
            </a:lvl2pPr>
            <a:lvl3pPr marL="0" indent="0" algn="ctr">
              <a:spcBef>
                <a:spcPts val="0"/>
              </a:spcBef>
              <a:buSzTx/>
              <a:buNone/>
              <a:defRPr sz="5200"/>
            </a:lvl3pPr>
            <a:lvl4pPr marL="0" indent="0" algn="ctr">
              <a:spcBef>
                <a:spcPts val="0"/>
              </a:spcBef>
              <a:buSzTx/>
              <a:buNone/>
              <a:defRPr sz="5200"/>
            </a:lvl4pPr>
            <a:lvl5pPr marL="0" indent="0" algn="ctr">
              <a:spcBef>
                <a:spcPts val="0"/>
              </a:spcBef>
              <a:buSzTx/>
              <a:buNone/>
              <a:defRPr sz="5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486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4861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48617" name="Body Level One…"/>
          <p:cNvSpPr txBox="1">
            <a:spLocks noGrp="1"/>
          </p:cNvSpPr>
          <p:nvPr>
            <p:ph type="body" idx="1"/>
          </p:nvPr>
        </p:nvSpPr>
        <p:spPr>
          <a:xfrm>
            <a:off x="4387453" y="3617912"/>
            <a:ext cx="15609094" cy="8840393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4861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4" name="Image"/>
          <p:cNvSpPr>
            <a:spLocks noGrp="1"/>
          </p:cNvSpPr>
          <p:nvPr>
            <p:ph type="pic" sz="half" idx="13"/>
          </p:nvPr>
        </p:nvSpPr>
        <p:spPr>
          <a:xfrm>
            <a:off x="8768853" y="3078557"/>
            <a:ext cx="12774195" cy="851613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48625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4862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568053" y="3129357"/>
            <a:ext cx="6988176" cy="8414531"/>
          </a:xfrm>
          <a:prstGeom prst="rect">
            <a:avLst/>
          </a:prstGeom>
        </p:spPr>
        <p:txBody>
          <a:bodyPr/>
          <a:lstStyle>
            <a:lvl1pPr marL="465363" indent="-465363">
              <a:spcBef>
                <a:spcPts val="4500"/>
              </a:spcBef>
              <a:defRPr sz="3800"/>
            </a:lvl1pPr>
            <a:lvl2pPr marL="808263" indent="-465363">
              <a:spcBef>
                <a:spcPts val="4500"/>
              </a:spcBef>
              <a:defRPr sz="3800"/>
            </a:lvl2pPr>
            <a:lvl3pPr marL="1151164" indent="-465363">
              <a:spcBef>
                <a:spcPts val="4500"/>
              </a:spcBef>
              <a:defRPr sz="3800"/>
            </a:lvl3pPr>
            <a:lvl4pPr marL="1494064" indent="-465364">
              <a:spcBef>
                <a:spcPts val="4500"/>
              </a:spcBef>
              <a:defRPr sz="3800"/>
            </a:lvl4pPr>
            <a:lvl5pPr marL="1836964" indent="-465364">
              <a:spcBef>
                <a:spcPts val="4500"/>
              </a:spcBef>
              <a:defRPr sz="3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4862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4104" y="13073062"/>
            <a:ext cx="466267" cy="47307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1" name="Body Level One…"/>
          <p:cNvSpPr txBox="1">
            <a:spLocks noGrp="1"/>
          </p:cNvSpPr>
          <p:nvPr>
            <p:ph type="body" idx="1"/>
          </p:nvPr>
        </p:nvSpPr>
        <p:spPr>
          <a:xfrm>
            <a:off x="4387453" y="1785936"/>
            <a:ext cx="15609094" cy="10144127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486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1" name="Image"/>
          <p:cNvSpPr>
            <a:spLocks noGrp="1"/>
          </p:cNvSpPr>
          <p:nvPr>
            <p:ph type="pic" sz="quarter" idx="13"/>
          </p:nvPr>
        </p:nvSpPr>
        <p:spPr>
          <a:xfrm>
            <a:off x="12746831" y="6539541"/>
            <a:ext cx="8157370" cy="544108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48632" name="Image"/>
          <p:cNvSpPr>
            <a:spLocks noGrp="1"/>
          </p:cNvSpPr>
          <p:nvPr>
            <p:ph type="pic" sz="quarter" idx="14"/>
          </p:nvPr>
        </p:nvSpPr>
        <p:spPr>
          <a:xfrm>
            <a:off x="12763500" y="717386"/>
            <a:ext cx="8161616" cy="544107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48633" name="Image"/>
          <p:cNvSpPr>
            <a:spLocks noGrp="1"/>
          </p:cNvSpPr>
          <p:nvPr>
            <p:ph type="pic" sz="half" idx="15"/>
          </p:nvPr>
        </p:nvSpPr>
        <p:spPr>
          <a:xfrm>
            <a:off x="1822694" y="717386"/>
            <a:ext cx="10623306" cy="708220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48634" name="Image"/>
          <p:cNvSpPr>
            <a:spLocks noGrp="1"/>
          </p:cNvSpPr>
          <p:nvPr>
            <p:ph type="pic" sz="quarter" idx="16"/>
          </p:nvPr>
        </p:nvSpPr>
        <p:spPr>
          <a:xfrm>
            <a:off x="6689159" y="8159585"/>
            <a:ext cx="5739657" cy="382643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486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2" name="Picture 2" descr="Picture 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1532" y="11461860"/>
            <a:ext cx="5370014" cy="2009553"/>
          </a:xfrm>
          <a:prstGeom prst="rect">
            <a:avLst/>
          </a:prstGeom>
          <a:ln w="12700">
            <a:miter lim="400000"/>
          </a:ln>
        </p:spPr>
      </p:pic>
      <p:pic>
        <p:nvPicPr>
          <p:cNvPr id="2097153" name="Picture 4" descr="Picture 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1212187" y="11587577"/>
            <a:ext cx="2714475" cy="1861853"/>
          </a:xfrm>
          <a:prstGeom prst="rect">
            <a:avLst/>
          </a:prstGeom>
          <a:ln w="12700">
            <a:miter lim="400000"/>
          </a:ln>
        </p:spPr>
      </p:pic>
      <p:sp>
        <p:nvSpPr>
          <p:cNvPr id="1048576" name="Title Text"/>
          <p:cNvSpPr txBox="1">
            <a:spLocks noGrp="1"/>
          </p:cNvSpPr>
          <p:nvPr>
            <p:ph type="title"/>
          </p:nvPr>
        </p:nvSpPr>
        <p:spPr>
          <a:xfrm>
            <a:off x="4387453" y="357186"/>
            <a:ext cx="15609094" cy="3036096"/>
          </a:xfrm>
          <a:prstGeom prst="rect">
            <a:avLst/>
          </a:prstGeom>
          <a:ln w="12700">
            <a:miter lim="400000"/>
          </a:ln>
        </p:spPr>
        <p:txBody>
          <a:bodyPr lIns="71436" tIns="71436" rIns="71436" bIns="71436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1048577" name="Body Level One…"/>
          <p:cNvSpPr txBox="1">
            <a:spLocks noGrp="1"/>
          </p:cNvSpPr>
          <p:nvPr>
            <p:ph type="body" idx="1"/>
          </p:nvPr>
        </p:nvSpPr>
        <p:spPr>
          <a:xfrm>
            <a:off x="13610166" y="3962400"/>
            <a:ext cx="9550401" cy="9753600"/>
          </a:xfrm>
          <a:prstGeom prst="rect">
            <a:avLst/>
          </a:prstGeom>
          <a:ln w="12700">
            <a:miter lim="400000"/>
          </a:ln>
        </p:spPr>
        <p:txBody>
          <a:bodyPr lIns="71436" tIns="71436" rIns="71436" bIns="71436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4857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4104" y="13073062"/>
            <a:ext cx="466267" cy="477670"/>
          </a:xfrm>
          <a:prstGeom prst="rect">
            <a:avLst/>
          </a:prstGeom>
          <a:ln w="12700">
            <a:miter lim="400000"/>
          </a:ln>
        </p:spPr>
        <p:txBody>
          <a:bodyPr wrap="none" lIns="71436" tIns="71436" rIns="71436" bIns="71436">
            <a:spAutoFit/>
          </a:bodyPr>
          <a:lstStyle>
            <a:lvl1pPr>
              <a:defRPr sz="2200" b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8215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1200" b="1" i="0" u="none" strike="noStrike" cap="none" spc="0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L="0" marR="0" indent="0" algn="ctr" defTabSz="8215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1200" b="1" i="0" u="none" strike="noStrike" cap="none" spc="0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L="0" marR="0" indent="0" algn="ctr" defTabSz="8215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1200" b="1" i="0" u="none" strike="noStrike" cap="none" spc="0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L="0" marR="0" indent="0" algn="ctr" defTabSz="8215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1200" b="1" i="0" u="none" strike="noStrike" cap="none" spc="0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L="0" marR="0" indent="0" algn="ctr" defTabSz="8215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1200" b="1" i="0" u="none" strike="noStrike" cap="none" spc="0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L="0" marR="0" indent="0" algn="ctr" defTabSz="8215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1200" b="1" i="0" u="none" strike="noStrike" cap="none" spc="0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L="0" marR="0" indent="0" algn="ctr" defTabSz="8215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1200" b="1" i="0" u="none" strike="noStrike" cap="none" spc="0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L="0" marR="0" indent="0" algn="ctr" defTabSz="8215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1200" b="1" i="0" u="none" strike="noStrike" cap="none" spc="0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L="0" marR="0" indent="0" algn="ctr" defTabSz="8215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1200" b="1" i="0" u="none" strike="noStrike" cap="none" spc="0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lvl1pPr marL="611187" marR="0" indent="-611187" algn="l" defTabSz="82153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defRPr sz="4400" b="0" i="0" u="none" strike="noStrike" cap="none" spc="0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L="1055687" marR="0" indent="-611187" algn="l" defTabSz="82153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defRPr sz="4400" b="0" i="0" u="none" strike="noStrike" cap="none" spc="0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L="1500187" marR="0" indent="-611187" algn="l" defTabSz="82153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defRPr sz="4400" b="0" i="0" u="none" strike="noStrike" cap="none" spc="0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L="1944686" marR="0" indent="-611187" algn="l" defTabSz="82153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defRPr sz="4400" b="0" i="0" u="none" strike="noStrike" cap="none" spc="0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L="2389186" marR="0" indent="-611186" algn="l" defTabSz="82153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defRPr sz="4400" b="0" i="0" u="none" strike="noStrike" cap="none" spc="0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L="2833686" marR="0" indent="-611186" algn="l" defTabSz="82153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defRPr sz="4400" b="0" i="0" u="none" strike="noStrike" cap="none" spc="0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L="3278187" marR="0" indent="-611187" algn="l" defTabSz="82153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defRPr sz="4400" b="0" i="0" u="none" strike="noStrike" cap="none" spc="0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L="3722687" marR="0" indent="-611187" algn="l" defTabSz="82153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defRPr sz="4400" b="0" i="0" u="none" strike="noStrike" cap="none" spc="0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L="4167187" marR="0" indent="-611187" algn="l" defTabSz="82153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defRPr sz="4400" b="0" i="0" u="none" strike="noStrike" cap="none" spc="0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lvl1pPr marL="0" marR="0" indent="0" algn="ctr" defTabSz="8215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2200" b="0" i="0" u="none" strike="noStrike" cap="none" spc="0" baseline="0">
          <a:solidFill>
            <a:schemeClr val="tx1"/>
          </a:solidFill>
          <a:latin typeface="+mn-lt"/>
          <a:ea typeface="+mn-ea"/>
          <a:cs typeface="+mn-cs"/>
          <a:sym typeface="Helvetica Neue Light"/>
        </a:defRPr>
      </a:lvl1pPr>
      <a:lvl2pPr marL="0" marR="0" indent="0" algn="ctr" defTabSz="8215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2200" b="0" i="0" u="none" strike="noStrike" cap="none" spc="0" baseline="0">
          <a:solidFill>
            <a:schemeClr val="tx1"/>
          </a:solidFill>
          <a:latin typeface="+mn-lt"/>
          <a:ea typeface="+mn-ea"/>
          <a:cs typeface="+mn-cs"/>
          <a:sym typeface="Helvetica Neue Light"/>
        </a:defRPr>
      </a:lvl2pPr>
      <a:lvl3pPr marL="0" marR="0" indent="0" algn="ctr" defTabSz="8215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2200" b="0" i="0" u="none" strike="noStrike" cap="none" spc="0" baseline="0">
          <a:solidFill>
            <a:schemeClr val="tx1"/>
          </a:solidFill>
          <a:latin typeface="+mn-lt"/>
          <a:ea typeface="+mn-ea"/>
          <a:cs typeface="+mn-cs"/>
          <a:sym typeface="Helvetica Neue Light"/>
        </a:defRPr>
      </a:lvl3pPr>
      <a:lvl4pPr marL="0" marR="0" indent="0" algn="ctr" defTabSz="8215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2200" b="0" i="0" u="none" strike="noStrike" cap="none" spc="0" baseline="0">
          <a:solidFill>
            <a:schemeClr val="tx1"/>
          </a:solidFill>
          <a:latin typeface="+mn-lt"/>
          <a:ea typeface="+mn-ea"/>
          <a:cs typeface="+mn-cs"/>
          <a:sym typeface="Helvetica Neue Light"/>
        </a:defRPr>
      </a:lvl4pPr>
      <a:lvl5pPr marL="0" marR="0" indent="0" algn="ctr" defTabSz="8215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2200" b="0" i="0" u="none" strike="noStrike" cap="none" spc="0" baseline="0">
          <a:solidFill>
            <a:schemeClr val="tx1"/>
          </a:solidFill>
          <a:latin typeface="+mn-lt"/>
          <a:ea typeface="+mn-ea"/>
          <a:cs typeface="+mn-cs"/>
          <a:sym typeface="Helvetica Neue Light"/>
        </a:defRPr>
      </a:lvl5pPr>
      <a:lvl6pPr marL="0" marR="0" indent="0" algn="ctr" defTabSz="8215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2200" b="0" i="0" u="none" strike="noStrike" cap="none" spc="0" baseline="0">
          <a:solidFill>
            <a:schemeClr val="tx1"/>
          </a:solidFill>
          <a:latin typeface="+mn-lt"/>
          <a:ea typeface="+mn-ea"/>
          <a:cs typeface="+mn-cs"/>
          <a:sym typeface="Helvetica Neue Light"/>
        </a:defRPr>
      </a:lvl6pPr>
      <a:lvl7pPr marL="0" marR="0" indent="0" algn="ctr" defTabSz="8215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2200" b="0" i="0" u="none" strike="noStrike" cap="none" spc="0" baseline="0">
          <a:solidFill>
            <a:schemeClr val="tx1"/>
          </a:solidFill>
          <a:latin typeface="+mn-lt"/>
          <a:ea typeface="+mn-ea"/>
          <a:cs typeface="+mn-cs"/>
          <a:sym typeface="Helvetica Neue Light"/>
        </a:defRPr>
      </a:lvl7pPr>
      <a:lvl8pPr marL="0" marR="0" indent="0" algn="ctr" defTabSz="8215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2200" b="0" i="0" u="none" strike="noStrike" cap="none" spc="0" baseline="0">
          <a:solidFill>
            <a:schemeClr val="tx1"/>
          </a:solidFill>
          <a:latin typeface="+mn-lt"/>
          <a:ea typeface="+mn-ea"/>
          <a:cs typeface="+mn-cs"/>
          <a:sym typeface="Helvetica Neue Light"/>
        </a:defRPr>
      </a:lvl8pPr>
      <a:lvl9pPr marL="0" marR="0" indent="0" algn="ctr" defTabSz="8215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2200" b="0" i="0" u="none" strike="noStrike" cap="none" spc="0" baseline="0">
          <a:solidFill>
            <a:schemeClr val="tx1"/>
          </a:solidFill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2" name="Title"/>
          <p:cNvSpPr txBox="1">
            <a:spLocks noGrp="1"/>
          </p:cNvSpPr>
          <p:nvPr>
            <p:ph type="title"/>
          </p:nvPr>
        </p:nvSpPr>
        <p:spPr>
          <a:xfrm>
            <a:off x="5809682" y="9764185"/>
            <a:ext cx="12646882" cy="134747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GB" dirty="0"/>
              <a:t>Faecal sludge treatment using lime stabilisation in Cox’s Bazar, Bangladesh</a:t>
            </a:r>
            <a:endParaRPr dirty="0"/>
          </a:p>
        </p:txBody>
      </p:sp>
      <p:sp>
        <p:nvSpPr>
          <p:cNvPr id="1048593" name="Body"/>
          <p:cNvSpPr txBox="1">
            <a:spLocks noGrp="1"/>
          </p:cNvSpPr>
          <p:nvPr>
            <p:ph type="body" sz="quarter" idx="1"/>
          </p:nvPr>
        </p:nvSpPr>
        <p:spPr>
          <a:xfrm>
            <a:off x="5961738" y="11597997"/>
            <a:ext cx="12545914" cy="937605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en-US" sz="4400" dirty="0"/>
              <a:t>Mohammed Ziaul Haque</a:t>
            </a:r>
            <a:endParaRPr sz="4400" dirty="0"/>
          </a:p>
        </p:txBody>
      </p:sp>
      <p:pic>
        <p:nvPicPr>
          <p:cNvPr id="2097165" name="Picture 1"/>
          <p:cNvPicPr>
            <a:picLocks noChangeAspect="1"/>
          </p:cNvPicPr>
          <p:nvPr/>
        </p:nvPicPr>
        <p:blipFill rotWithShape="1">
          <a:blip r:embed="rId3" cstate="print"/>
          <a:srcRect t="3565"/>
          <a:stretch/>
        </p:blipFill>
        <p:spPr>
          <a:xfrm>
            <a:off x="5927436" y="215992"/>
            <a:ext cx="12529128" cy="9061852"/>
          </a:xfrm>
          <a:prstGeom prst="rect">
            <a:avLst/>
          </a:prstGeom>
        </p:spPr>
      </p:pic>
      <p:sp>
        <p:nvSpPr>
          <p:cNvPr id="5" name="TextBox 1">
            <a:extLst>
              <a:ext uri="{FF2B5EF4-FFF2-40B4-BE49-F238E27FC236}">
                <a16:creationId xmlns:a16="http://schemas.microsoft.com/office/drawing/2014/main" id="{BF4FD52F-1ADB-440A-9D80-38FB55CDEC16}"/>
              </a:ext>
            </a:extLst>
          </p:cNvPr>
          <p:cNvSpPr txBox="1"/>
          <p:nvPr/>
        </p:nvSpPr>
        <p:spPr>
          <a:xfrm>
            <a:off x="269630" y="346885"/>
            <a:ext cx="3938953" cy="12522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71436" tIns="71436" rIns="71436" bIns="71436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6200" b="1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6200" b="1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6200" b="1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6200" b="1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6200" b="1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6200" b="1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6200" b="1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6200" b="1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6200" b="1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n-GB" sz="1800" dirty="0">
                <a:solidFill>
                  <a:srgbClr val="000000"/>
                </a:solidFill>
              </a:rPr>
              <a:t>Conflict of Interest</a:t>
            </a:r>
            <a:endParaRPr lang="en-US" sz="1800">
              <a:solidFill>
                <a:srgbClr val="000000"/>
              </a:solidFill>
            </a:endParaRPr>
          </a:p>
          <a:p>
            <a:pPr algn="l"/>
            <a:endParaRPr lang="en-GB" sz="1800" dirty="0">
              <a:solidFill>
                <a:srgbClr val="000000"/>
              </a:solidFill>
            </a:endParaRPr>
          </a:p>
          <a:p>
            <a:pPr algn="l"/>
            <a:r>
              <a:rPr lang="en-GB" sz="1800" dirty="0">
                <a:solidFill>
                  <a:srgbClr val="000000"/>
                </a:solidFill>
              </a:rPr>
              <a:t>The author has declared no conflict of interest.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4" name="Title 2"/>
          <p:cNvSpPr>
            <a:spLocks noGrp="1"/>
          </p:cNvSpPr>
          <p:nvPr>
            <p:ph type="title"/>
          </p:nvPr>
        </p:nvSpPr>
        <p:spPr>
          <a:xfrm>
            <a:off x="5827873" y="756482"/>
            <a:ext cx="12646882" cy="1347470"/>
          </a:xfrm>
        </p:spPr>
        <p:txBody>
          <a:bodyPr anchor="ctr" anchorCtr="0">
            <a:noAutofit/>
          </a:bodyPr>
          <a:lstStyle/>
          <a:p>
            <a:r>
              <a:rPr lang="en-GB" sz="5400" dirty="0"/>
              <a:t>Results</a:t>
            </a:r>
          </a:p>
        </p:txBody>
      </p:sp>
      <p:sp>
        <p:nvSpPr>
          <p:cNvPr id="1048595" name="Text Placeholder 3"/>
          <p:cNvSpPr>
            <a:spLocks noGrp="1"/>
          </p:cNvSpPr>
          <p:nvPr>
            <p:ph type="body" sz="quarter" idx="1"/>
          </p:nvPr>
        </p:nvSpPr>
        <p:spPr>
          <a:xfrm>
            <a:off x="698186" y="6550429"/>
            <a:ext cx="9243836" cy="5070764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</a:pPr>
            <a:endParaRPr lang="en-GB" sz="3200" dirty="0"/>
          </a:p>
          <a:p>
            <a:pPr>
              <a:spcBef>
                <a:spcPts val="600"/>
              </a:spcBef>
            </a:pPr>
            <a:r>
              <a:rPr lang="en-GB" sz="3200" b="1" dirty="0"/>
              <a:t>Average figures for:</a:t>
            </a:r>
          </a:p>
          <a:p>
            <a:pPr>
              <a:spcBef>
                <a:spcPts val="600"/>
              </a:spcBef>
            </a:pPr>
            <a:r>
              <a:rPr lang="en-GB" sz="3200" dirty="0"/>
              <a:t>TSS		– 	Total Suspended Solids</a:t>
            </a:r>
          </a:p>
          <a:p>
            <a:pPr>
              <a:spcBef>
                <a:spcPts val="600"/>
              </a:spcBef>
            </a:pPr>
            <a:r>
              <a:rPr lang="en-GB" sz="3200" dirty="0"/>
              <a:t>NO3- 	– 	Nitrate</a:t>
            </a:r>
          </a:p>
          <a:p>
            <a:pPr>
              <a:spcBef>
                <a:spcPts val="600"/>
              </a:spcBef>
            </a:pPr>
            <a:r>
              <a:rPr lang="en-GB" sz="3200" dirty="0"/>
              <a:t>(PO4)3- 	– 	Phosphate</a:t>
            </a:r>
          </a:p>
          <a:p>
            <a:pPr>
              <a:spcBef>
                <a:spcPts val="600"/>
              </a:spcBef>
            </a:pPr>
            <a:r>
              <a:rPr lang="en-GB" sz="3200" dirty="0"/>
              <a:t>NH3-N 	– 	Ammonia Nitrogen</a:t>
            </a:r>
          </a:p>
          <a:p>
            <a:pPr>
              <a:spcBef>
                <a:spcPts val="600"/>
              </a:spcBef>
            </a:pPr>
            <a:r>
              <a:rPr lang="en-GB" sz="3200" dirty="0"/>
              <a:t>TCOD 	– 	Total Chemical Oxygen Demand</a:t>
            </a:r>
          </a:p>
          <a:p>
            <a:pPr>
              <a:spcBef>
                <a:spcPts val="600"/>
              </a:spcBef>
            </a:pPr>
            <a:r>
              <a:rPr lang="en-GB" sz="3200" dirty="0"/>
              <a:t>E. coli 	– 	Escherichia coli</a:t>
            </a:r>
          </a:p>
        </p:txBody>
      </p:sp>
      <p:pic>
        <p:nvPicPr>
          <p:cNvPr id="2097166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186" y="2762908"/>
            <a:ext cx="22886267" cy="3637892"/>
          </a:xfrm>
          <a:prstGeom prst="rect">
            <a:avLst/>
          </a:prstGeom>
        </p:spPr>
      </p:pic>
      <p:sp>
        <p:nvSpPr>
          <p:cNvPr id="1048596" name="Oval 7"/>
          <p:cNvSpPr/>
          <p:nvPr/>
        </p:nvSpPr>
        <p:spPr>
          <a:xfrm>
            <a:off x="16601833" y="2299705"/>
            <a:ext cx="2286668" cy="4327080"/>
          </a:xfrm>
          <a:prstGeom prst="ellipse">
            <a:avLst/>
          </a:prstGeom>
          <a:noFill/>
          <a:ln w="38100" cap="flat">
            <a:solidFill>
              <a:schemeClr val="accent1">
                <a:lumMod val="60000"/>
                <a:lumOff val="4000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rgbClr val="000000"/>
          </a:fontRef>
        </p:style>
        <p:txBody>
          <a:bodyPr rot="0" spcFirstLastPara="1" vertOverflow="overflow" horzOverflow="overflow" vert="horz" wrap="square" lIns="71436" tIns="71436" rIns="71436" bIns="71436" numCol="1" spcCol="38100" rtlCol="0" anchor="ctr">
            <a:spAutoFit/>
          </a:bodyPr>
          <a:lstStyle/>
          <a:p>
            <a:pPr marL="0" marR="0" indent="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latin typeface="Helvetica Neue LT Std 75 Bold"/>
              <a:ea typeface="Helvetica Neue LT Std 75 Bold"/>
              <a:cs typeface="Helvetica Neue LT Std 75 Bold"/>
              <a:sym typeface="Helvetica Neue LT Std 75 Bold"/>
            </a:endParaRPr>
          </a:p>
        </p:txBody>
      </p:sp>
      <p:sp>
        <p:nvSpPr>
          <p:cNvPr id="1048597" name="Oval 8"/>
          <p:cNvSpPr/>
          <p:nvPr/>
        </p:nvSpPr>
        <p:spPr>
          <a:xfrm>
            <a:off x="14333912" y="2299707"/>
            <a:ext cx="2161309" cy="4327078"/>
          </a:xfrm>
          <a:prstGeom prst="ellipse">
            <a:avLst/>
          </a:prstGeom>
          <a:noFill/>
          <a:ln w="38100" cap="flat">
            <a:solidFill>
              <a:srgbClr val="FF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rgbClr val="000000"/>
          </a:fontRef>
        </p:style>
        <p:txBody>
          <a:bodyPr rot="0" spcFirstLastPara="1" vertOverflow="overflow" horzOverflow="overflow" vert="horz" wrap="square" lIns="71436" tIns="71436" rIns="71436" bIns="71436" numCol="1" spcCol="38100" rtlCol="0" anchor="ctr">
            <a:spAutoFit/>
          </a:bodyPr>
          <a:lstStyle/>
          <a:p>
            <a:pPr marL="0" marR="0" indent="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latin typeface="Helvetica Neue LT Std 75 Bold"/>
              <a:ea typeface="Helvetica Neue LT Std 75 Bold"/>
              <a:cs typeface="Helvetica Neue LT Std 75 Bold"/>
              <a:sym typeface="Helvetica Neue LT Std 75 Bold"/>
            </a:endParaRPr>
          </a:p>
        </p:txBody>
      </p:sp>
      <p:sp>
        <p:nvSpPr>
          <p:cNvPr id="1048598" name="Text Placeholder 3"/>
          <p:cNvSpPr txBox="1"/>
          <p:nvPr/>
        </p:nvSpPr>
        <p:spPr>
          <a:xfrm>
            <a:off x="13443049" y="7680960"/>
            <a:ext cx="10148351" cy="4449560"/>
          </a:xfrm>
          <a:prstGeom prst="rect">
            <a:avLst/>
          </a:prstGeom>
          <a:ln w="12700">
            <a:miter lim="400000"/>
          </a:ln>
        </p:spPr>
        <p:txBody>
          <a:bodyPr lIns="71436" tIns="71436" rIns="71436" bIns="71436" anchor="t">
            <a:normAutofit/>
          </a:bodyPr>
          <a:lstStyle>
            <a:lvl1pPr marL="0" marR="0" indent="0" algn="l" defTabSz="821530" rtl="0" latinLnBrk="0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defRPr sz="3800" b="0" i="0" u="none" strike="noStrike" cap="none" spc="0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821530" rtl="0" latinLnBrk="0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defRPr sz="3800" b="0" i="0" u="none" strike="noStrike" cap="none" spc="0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821530" rtl="0" latinLnBrk="0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defRPr sz="3800" b="0" i="0" u="none" strike="noStrike" cap="none" spc="0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821530" rtl="0" latinLnBrk="0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defRPr sz="3800" b="0" i="0" u="none" strike="noStrike" cap="none" spc="0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821530" rtl="0" latinLnBrk="0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defRPr sz="3800" b="0" i="0" u="none" strike="noStrike" cap="none" spc="0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833686" marR="0" indent="-611186" algn="l" defTabSz="82153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45000"/>
              <a:buFontTx/>
              <a:buChar char="•"/>
              <a:defRPr sz="4400" b="0" i="0" u="none" strike="noStrike" cap="none" spc="0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78187" marR="0" indent="-611187" algn="l" defTabSz="82153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45000"/>
              <a:buFontTx/>
              <a:buChar char="•"/>
              <a:defRPr sz="4400" b="0" i="0" u="none" strike="noStrike" cap="none" spc="0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722687" marR="0" indent="-611187" algn="l" defTabSz="82153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45000"/>
              <a:buFontTx/>
              <a:buChar char="•"/>
              <a:defRPr sz="4400" b="0" i="0" u="none" strike="noStrike" cap="none" spc="0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67187" marR="0" indent="-611187" algn="l" defTabSz="82153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45000"/>
              <a:buFontTx/>
              <a:buChar char="•"/>
              <a:defRPr sz="4400" b="0" i="0" u="none" strike="noStrike" cap="none" spc="0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>
              <a:spcBef>
                <a:spcPts val="600"/>
              </a:spcBef>
            </a:pPr>
            <a:endParaRPr lang="en-GB" sz="3200" dirty="0"/>
          </a:p>
          <a:p>
            <a:pPr algn="r" hangingPunct="1">
              <a:spcBef>
                <a:spcPts val="600"/>
              </a:spcBef>
            </a:pPr>
            <a:r>
              <a:rPr lang="en-GB" sz="3200" b="1" dirty="0"/>
              <a:t>Pathogen reduction was good</a:t>
            </a:r>
          </a:p>
          <a:p>
            <a:pPr algn="r" hangingPunct="1">
              <a:spcBef>
                <a:spcPts val="600"/>
              </a:spcBef>
            </a:pPr>
            <a:endParaRPr lang="en-GB" sz="3200" dirty="0"/>
          </a:p>
          <a:p>
            <a:pPr algn="r" hangingPunct="1">
              <a:spcBef>
                <a:spcPts val="600"/>
              </a:spcBef>
            </a:pPr>
            <a:endParaRPr lang="en-GB" sz="3200" dirty="0"/>
          </a:p>
          <a:p>
            <a:pPr algn="r" hangingPunct="1">
              <a:spcBef>
                <a:spcPts val="600"/>
              </a:spcBef>
            </a:pPr>
            <a:endParaRPr lang="en-GB" sz="3200" dirty="0"/>
          </a:p>
          <a:p>
            <a:pPr algn="r" hangingPunct="1">
              <a:spcBef>
                <a:spcPts val="600"/>
              </a:spcBef>
            </a:pPr>
            <a:r>
              <a:rPr lang="en-GB" sz="3200" b="1" dirty="0"/>
              <a:t>Environmental pollutant reduction was insufficient</a:t>
            </a:r>
          </a:p>
        </p:txBody>
      </p:sp>
      <p:pic>
        <p:nvPicPr>
          <p:cNvPr id="2097167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60873" y="7454975"/>
            <a:ext cx="2124371" cy="2038635"/>
          </a:xfrm>
          <a:prstGeom prst="rect">
            <a:avLst/>
          </a:prstGeom>
        </p:spPr>
      </p:pic>
      <p:pic>
        <p:nvPicPr>
          <p:cNvPr id="2097168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90415" y="9649243"/>
            <a:ext cx="2162477" cy="197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417111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0" name="Text Placeholder 1048599"/>
          <p:cNvSpPr>
            <a:spLocks noGrp="1"/>
          </p:cNvSpPr>
          <p:nvPr>
            <p:ph type="body" sz="quarter" idx="1"/>
          </p:nvPr>
        </p:nvSpPr>
        <p:spPr>
          <a:xfrm>
            <a:off x="4212643" y="2834256"/>
            <a:ext cx="18019561" cy="4023744"/>
          </a:xfrm>
        </p:spPr>
        <p:txBody>
          <a:bodyPr>
            <a:no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000" b="1" dirty="0"/>
              <a:t>1,648,300 litres of faecal sludge </a:t>
            </a:r>
            <a:r>
              <a:rPr lang="en-GB" sz="4000" b="1" dirty="0" err="1"/>
              <a:t>desludged</a:t>
            </a:r>
            <a:r>
              <a:rPr lang="en-GB" sz="4000" b="1" dirty="0"/>
              <a:t> and safely </a:t>
            </a:r>
            <a:r>
              <a:rPr lang="en-US" altLang="en-GB" sz="4000" b="1" dirty="0"/>
              <a:t>processed.</a:t>
            </a:r>
            <a:r>
              <a:rPr lang="en-US" altLang="en-GB" sz="4000" dirty="0"/>
              <a:t>
</a:t>
            </a:r>
            <a:r>
              <a:rPr lang="en-GB" sz="4000" dirty="0"/>
              <a:t>Data on previous slide were from last 14 batches totalling 350,000 litres.</a:t>
            </a:r>
            <a:r>
              <a:rPr lang="en-US" altLang="en-GB" sz="4000" dirty="0"/>
              <a:t>
Last 14 </a:t>
            </a:r>
            <a:r>
              <a:rPr lang="en-GB" sz="4000" dirty="0"/>
              <a:t>batches selected for presentation due to an improvement in sampling methodology</a:t>
            </a:r>
            <a:r>
              <a:rPr lang="en-US" altLang="en-GB" sz="4000" dirty="0"/>
              <a:t> and </a:t>
            </a:r>
            <a:r>
              <a:rPr lang="en-GB" sz="4000" dirty="0"/>
              <a:t>consisten</a:t>
            </a:r>
            <a:r>
              <a:rPr lang="en-US" altLang="en-GB" sz="4000" dirty="0"/>
              <a:t>t results.</a:t>
            </a:r>
            <a:endParaRPr lang="en-GB" sz="4000" dirty="0"/>
          </a:p>
        </p:txBody>
      </p:sp>
      <p:pic>
        <p:nvPicPr>
          <p:cNvPr id="2097169" name="Picture 2097168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7169729" y="7439583"/>
            <a:ext cx="10044546" cy="5197291"/>
          </a:xfrm>
          <a:prstGeom prst="rect">
            <a:avLst/>
          </a:prstGeom>
        </p:spPr>
      </p:pic>
      <p:sp>
        <p:nvSpPr>
          <p:cNvPr id="5" name="Title 2">
            <a:extLst>
              <a:ext uri="{FF2B5EF4-FFF2-40B4-BE49-F238E27FC236}">
                <a16:creationId xmlns:a16="http://schemas.microsoft.com/office/drawing/2014/main" id="{92F3924E-3BB2-48F8-978C-37EDDBF063A7}"/>
              </a:ext>
            </a:extLst>
          </p:cNvPr>
          <p:cNvSpPr txBox="1">
            <a:spLocks/>
          </p:cNvSpPr>
          <p:nvPr/>
        </p:nvSpPr>
        <p:spPr>
          <a:xfrm>
            <a:off x="5846542" y="729914"/>
            <a:ext cx="12646882" cy="1347470"/>
          </a:xfrm>
          <a:prstGeom prst="rect">
            <a:avLst/>
          </a:prstGeom>
          <a:ln w="12700">
            <a:miter lim="400000"/>
          </a:ln>
        </p:spPr>
        <p:txBody>
          <a:bodyPr lIns="71436" tIns="71436" rIns="71436" bIns="71436" anchor="ctr" anchorCtr="0">
            <a:noAutofit/>
          </a:bodyPr>
          <a:lstStyle>
            <a:lvl1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4800" b="1" i="0" u="none" strike="noStrike" cap="none" spc="0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1200" b="1" i="0" u="none" strike="noStrike" cap="none" spc="0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1200" b="1" i="0" u="none" strike="noStrike" cap="none" spc="0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1200" b="1" i="0" u="none" strike="noStrike" cap="none" spc="0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1200" b="1" i="0" u="none" strike="noStrike" cap="none" spc="0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1200" b="1" i="0" u="none" strike="noStrike" cap="none" spc="0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1200" b="1" i="0" u="none" strike="noStrike" cap="none" spc="0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1200" b="1" i="0" u="none" strike="noStrike" cap="none" spc="0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1200" b="1" i="0" u="none" strike="noStrike" cap="none" spc="0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en-GB" sz="5400" dirty="0"/>
              <a:t>Results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2" name="Text Placeholder 1"/>
          <p:cNvSpPr>
            <a:spLocks noGrp="1"/>
          </p:cNvSpPr>
          <p:nvPr>
            <p:ph type="body" sz="quarter" idx="1"/>
          </p:nvPr>
        </p:nvSpPr>
        <p:spPr>
          <a:xfrm>
            <a:off x="5589629" y="2437492"/>
            <a:ext cx="15851003" cy="3594819"/>
          </a:xfrm>
        </p:spPr>
        <p:txBody>
          <a:bodyPr>
            <a:no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altLang="en-GB" sz="4000" dirty="0"/>
              <a:t>Use of</a:t>
            </a:r>
            <a:r>
              <a:rPr lang="en-GB" sz="4000" dirty="0"/>
              <a:t> burned solids for brick-making was investigated, but abandoned when they failed strength tests. </a:t>
            </a:r>
            <a:r>
              <a:rPr lang="en-US" altLang="en-GB" sz="4000" dirty="0"/>
              <a:t>
Donation of burned solids to </a:t>
            </a:r>
            <a:r>
              <a:rPr lang="en-GB" sz="4000" dirty="0"/>
              <a:t>local community for use as a soil conditioner is now the preferred </a:t>
            </a:r>
            <a:r>
              <a:rPr lang="en-US" altLang="en-GB" sz="4000" dirty="0"/>
              <a:t>option.</a:t>
            </a:r>
            <a:endParaRPr lang="en-GB" sz="4000" dirty="0"/>
          </a:p>
        </p:txBody>
      </p:sp>
      <p:pic>
        <p:nvPicPr>
          <p:cNvPr id="2097170" name="Picture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4800" y="6932813"/>
            <a:ext cx="6229004" cy="4671753"/>
          </a:xfrm>
          <a:prstGeom prst="rect">
            <a:avLst/>
          </a:prstGeom>
        </p:spPr>
      </p:pic>
      <p:pic>
        <p:nvPicPr>
          <p:cNvPr id="2097171" name="Picture 1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036812" y="6932813"/>
            <a:ext cx="6229004" cy="4671753"/>
          </a:xfrm>
          <a:prstGeom prst="rect">
            <a:avLst/>
          </a:prstGeom>
        </p:spPr>
      </p:pic>
      <p:pic>
        <p:nvPicPr>
          <p:cNvPr id="2097172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78824" y="6932812"/>
            <a:ext cx="5914178" cy="4671753"/>
          </a:xfrm>
          <a:prstGeom prst="rect">
            <a:avLst/>
          </a:prstGeom>
        </p:spPr>
      </p:pic>
      <p:sp>
        <p:nvSpPr>
          <p:cNvPr id="9" name="Title 2">
            <a:extLst>
              <a:ext uri="{FF2B5EF4-FFF2-40B4-BE49-F238E27FC236}">
                <a16:creationId xmlns:a16="http://schemas.microsoft.com/office/drawing/2014/main" id="{5E75EC92-D9E3-403A-899C-5A1C0985DFCD}"/>
              </a:ext>
            </a:extLst>
          </p:cNvPr>
          <p:cNvSpPr txBox="1">
            <a:spLocks/>
          </p:cNvSpPr>
          <p:nvPr/>
        </p:nvSpPr>
        <p:spPr>
          <a:xfrm>
            <a:off x="5846542" y="729914"/>
            <a:ext cx="12646882" cy="1347470"/>
          </a:xfrm>
          <a:prstGeom prst="rect">
            <a:avLst/>
          </a:prstGeom>
          <a:ln w="12700">
            <a:miter lim="400000"/>
          </a:ln>
        </p:spPr>
        <p:txBody>
          <a:bodyPr lIns="71436" tIns="71436" rIns="71436" bIns="71436" anchor="ctr" anchorCtr="0">
            <a:noAutofit/>
          </a:bodyPr>
          <a:lstStyle>
            <a:lvl1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4800" b="1" i="0" u="none" strike="noStrike" cap="none" spc="0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1200" b="1" i="0" u="none" strike="noStrike" cap="none" spc="0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1200" b="1" i="0" u="none" strike="noStrike" cap="none" spc="0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1200" b="1" i="0" u="none" strike="noStrike" cap="none" spc="0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1200" b="1" i="0" u="none" strike="noStrike" cap="none" spc="0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1200" b="1" i="0" u="none" strike="noStrike" cap="none" spc="0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1200" b="1" i="0" u="none" strike="noStrike" cap="none" spc="0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1200" b="1" i="0" u="none" strike="noStrike" cap="none" spc="0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1200" b="1" i="0" u="none" strike="noStrike" cap="none" spc="0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en-GB" sz="5400" dirty="0"/>
              <a:t>Results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3" name="Title 2"/>
          <p:cNvSpPr>
            <a:spLocks noGrp="1"/>
          </p:cNvSpPr>
          <p:nvPr>
            <p:ph type="title"/>
          </p:nvPr>
        </p:nvSpPr>
        <p:spPr>
          <a:xfrm>
            <a:off x="5827873" y="756482"/>
            <a:ext cx="12646882" cy="1347470"/>
          </a:xfrm>
        </p:spPr>
        <p:txBody>
          <a:bodyPr anchor="ctr" anchorCtr="0">
            <a:noAutofit/>
          </a:bodyPr>
          <a:lstStyle/>
          <a:p>
            <a:r>
              <a:rPr lang="en-GB" sz="5400" dirty="0"/>
              <a:t>Conclusion</a:t>
            </a:r>
            <a:endParaRPr lang="en-GB" dirty="0"/>
          </a:p>
        </p:txBody>
      </p:sp>
      <p:sp>
        <p:nvSpPr>
          <p:cNvPr id="1048604" name="Text Placeholder 3"/>
          <p:cNvSpPr>
            <a:spLocks noGrp="1"/>
          </p:cNvSpPr>
          <p:nvPr>
            <p:ph type="body" sz="quarter" idx="1"/>
          </p:nvPr>
        </p:nvSpPr>
        <p:spPr>
          <a:xfrm>
            <a:off x="802015" y="2906840"/>
            <a:ext cx="14029113" cy="8512009"/>
          </a:xfrm>
        </p:spPr>
        <p:txBody>
          <a:bodyPr>
            <a:no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000" dirty="0"/>
              <a:t>Lime stabilisation is an effective treatment technology for pathogen reduction.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000" dirty="0"/>
              <a:t>The low skills requirement, consistent results and small physical footprint make lime stabilisation a reliable option for emergency and post-emergency interventions.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000" dirty="0"/>
              <a:t>The high labour and electro-mechanical requirements, and the insufficient environmental pollutant reduction mean other options and technologies should be </a:t>
            </a:r>
            <a:r>
              <a:rPr lang="en-US" altLang="en-GB" sz="4000" dirty="0"/>
              <a:t>explored.</a:t>
            </a:r>
            <a:endParaRPr lang="en-GB" sz="4000" dirty="0"/>
          </a:p>
        </p:txBody>
      </p:sp>
      <p:pic>
        <p:nvPicPr>
          <p:cNvPr id="2097173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32933" y="3061677"/>
            <a:ext cx="8298542" cy="621613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6" name="Title 2"/>
          <p:cNvSpPr>
            <a:spLocks noGrp="1"/>
          </p:cNvSpPr>
          <p:nvPr>
            <p:ph type="title"/>
          </p:nvPr>
        </p:nvSpPr>
        <p:spPr>
          <a:xfrm>
            <a:off x="5827873" y="282634"/>
            <a:ext cx="12646882" cy="1263534"/>
          </a:xfrm>
        </p:spPr>
        <p:txBody>
          <a:bodyPr/>
          <a:lstStyle/>
          <a:p>
            <a:r>
              <a:rPr lang="en-GB" dirty="0"/>
              <a:t>Conclusion</a:t>
            </a:r>
          </a:p>
        </p:txBody>
      </p:sp>
      <p:sp>
        <p:nvSpPr>
          <p:cNvPr id="1048607" name="Text Placeholder 3"/>
          <p:cNvSpPr>
            <a:spLocks noGrp="1"/>
          </p:cNvSpPr>
          <p:nvPr>
            <p:ph type="body" sz="quarter" idx="1"/>
          </p:nvPr>
        </p:nvSpPr>
        <p:spPr>
          <a:xfrm>
            <a:off x="1251843" y="1783384"/>
            <a:ext cx="22700976" cy="4019203"/>
          </a:xfrm>
        </p:spPr>
        <p:txBody>
          <a:bodyPr anchor="ctr" anchorCtr="0">
            <a:noAutofit/>
          </a:bodyPr>
          <a:lstStyle/>
          <a:p>
            <a:pPr marL="540000" indent="-540000">
              <a:spcBef>
                <a:spcPts val="3000"/>
              </a:spcBef>
              <a:buFont typeface="Arial" panose="020B0604020202020204" pitchFamily="34" charset="0"/>
              <a:buChar char="•"/>
            </a:pPr>
            <a:r>
              <a:rPr lang="en-US" altLang="en-GB" dirty="0" err="1"/>
              <a:t>Dat</a:t>
            </a:r>
            <a:r>
              <a:rPr lang="en-GB" dirty="0"/>
              <a:t>a collected and experiences recorded during this innovation project have shaped our current interventions </a:t>
            </a:r>
            <a:r>
              <a:rPr lang="en-US" altLang="en-GB" dirty="0" err="1"/>
              <a:t>i</a:t>
            </a:r>
            <a:r>
              <a:rPr lang="en-GB" dirty="0"/>
              <a:t>n Cox’s Bazar. </a:t>
            </a:r>
            <a:r>
              <a:rPr lang="en-US" altLang="en-GB" dirty="0"/>
              <a:t>
</a:t>
            </a:r>
            <a:r>
              <a:rPr lang="en-GB" altLang="en-GB" dirty="0"/>
              <a:t>U</a:t>
            </a:r>
            <a:r>
              <a:rPr lang="en-GB" dirty="0"/>
              <a:t>sed to justify both the adoption of biological treatment technologies to address the environmental pollutant reductions and the continuation of lime treatment during the current COVID-19 </a:t>
            </a:r>
            <a:r>
              <a:rPr lang="en-US" altLang="en-GB" dirty="0"/>
              <a:t>crisis.</a:t>
            </a:r>
          </a:p>
          <a:p>
            <a:pPr marL="540000" indent="-540000">
              <a:spcBef>
                <a:spcPts val="3000"/>
              </a:spcBef>
              <a:buFont typeface="Arial" panose="020B0604020202020204" pitchFamily="34" charset="0"/>
              <a:buChar char="•"/>
            </a:pPr>
            <a:r>
              <a:rPr lang="en-US" altLang="en-GB" dirty="0"/>
              <a:t>We will co</a:t>
            </a:r>
            <a:r>
              <a:rPr lang="en-GB" dirty="0" err="1"/>
              <a:t>ntinue</a:t>
            </a:r>
            <a:r>
              <a:rPr lang="en-GB" dirty="0"/>
              <a:t> collecting data locally, while designing and planning a full scale version. </a:t>
            </a:r>
            <a:endParaRPr lang="zh-CN" altLang="en-US" dirty="0"/>
          </a:p>
        </p:txBody>
      </p:sp>
      <p:pic>
        <p:nvPicPr>
          <p:cNvPr id="2097174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55263" y="6398819"/>
            <a:ext cx="3876256" cy="5168341"/>
          </a:xfrm>
          <a:prstGeom prst="rect">
            <a:avLst/>
          </a:prstGeom>
        </p:spPr>
      </p:pic>
      <p:pic>
        <p:nvPicPr>
          <p:cNvPr id="2097175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8729" y="6396643"/>
            <a:ext cx="6855230" cy="5141422"/>
          </a:xfrm>
          <a:prstGeom prst="rect">
            <a:avLst/>
          </a:prstGeom>
        </p:spPr>
      </p:pic>
      <p:pic>
        <p:nvPicPr>
          <p:cNvPr id="2097176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192001" y="6396643"/>
            <a:ext cx="6855230" cy="5141422"/>
          </a:xfrm>
          <a:prstGeom prst="rect">
            <a:avLst/>
          </a:prstGeom>
        </p:spPr>
      </p:pic>
      <p:pic>
        <p:nvPicPr>
          <p:cNvPr id="2097177" name="Picture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822373" y="6396643"/>
            <a:ext cx="3854735" cy="5141422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8" name="Title 2"/>
          <p:cNvSpPr>
            <a:spLocks noGrp="1"/>
          </p:cNvSpPr>
          <p:nvPr>
            <p:ph type="title"/>
          </p:nvPr>
        </p:nvSpPr>
        <p:spPr>
          <a:xfrm>
            <a:off x="5827873" y="464290"/>
            <a:ext cx="12646882" cy="1347470"/>
          </a:xfrm>
        </p:spPr>
        <p:txBody>
          <a:bodyPr/>
          <a:lstStyle/>
          <a:p>
            <a:r>
              <a:rPr lang="en-GB" sz="5400" dirty="0"/>
              <a:t>Acknowledgements</a:t>
            </a:r>
            <a:endParaRPr lang="en-GB" dirty="0"/>
          </a:p>
        </p:txBody>
      </p:sp>
      <p:sp>
        <p:nvSpPr>
          <p:cNvPr id="1048609" name="Text Placeholder 3"/>
          <p:cNvSpPr>
            <a:spLocks noGrp="1"/>
          </p:cNvSpPr>
          <p:nvPr>
            <p:ph type="body" sz="quarter" idx="1"/>
          </p:nvPr>
        </p:nvSpPr>
        <p:spPr>
          <a:xfrm>
            <a:off x="2468305" y="8933750"/>
            <a:ext cx="19366018" cy="3175462"/>
          </a:xfrm>
        </p:spPr>
        <p:txBody>
          <a:bodyPr>
            <a:normAutofit/>
          </a:bodyPr>
          <a:lstStyle/>
          <a:p>
            <a:r>
              <a:rPr lang="en-US" dirty="0"/>
              <a:t>A few of the colleagues that supported this project:</a:t>
            </a:r>
          </a:p>
          <a:p>
            <a:r>
              <a:rPr lang="en-US" dirty="0"/>
              <a:t>Nurul </a:t>
            </a:r>
            <a:r>
              <a:rPr lang="en-US" dirty="0" err="1"/>
              <a:t>Absar</a:t>
            </a:r>
            <a:r>
              <a:rPr lang="en-US" dirty="0"/>
              <a:t> – MSF LabTech; Md </a:t>
            </a:r>
            <a:r>
              <a:rPr lang="en-US" dirty="0" err="1"/>
              <a:t>Jakir</a:t>
            </a:r>
            <a:r>
              <a:rPr lang="en-US" dirty="0"/>
              <a:t> Hossain – MSF Lab Assist; Berend Lolkema – IHE Delft; Owen Bicknell - MSF </a:t>
            </a:r>
            <a:r>
              <a:rPr lang="en-US" dirty="0" err="1"/>
              <a:t>WatSan</a:t>
            </a:r>
            <a:r>
              <a:rPr lang="en-US" dirty="0"/>
              <a:t> Manager; Freddy Liesner – MSF HQ; Nick Schreiner – MSF HQ; Biserka Pop-Stefanija – MSF HQ</a:t>
            </a:r>
          </a:p>
          <a:p>
            <a:endParaRPr lang="en-GB" dirty="0"/>
          </a:p>
        </p:txBody>
      </p:sp>
      <p:pic>
        <p:nvPicPr>
          <p:cNvPr id="2097178" name="Picture Placeholder 2097156"/>
          <p:cNvPicPr>
            <a:picLocks noGrp="1"/>
          </p:cNvPicPr>
          <p:nvPr>
            <p:ph type="pic" sz="half" idx="13"/>
          </p:nvPr>
        </p:nvPicPr>
        <p:blipFill>
          <a:blip r:embed="rId2"/>
          <a:srcRect l="-5986" r="-5986"/>
          <a:stretch>
            <a:fillRect/>
          </a:stretch>
        </p:blipFill>
        <p:spPr>
          <a:xfrm>
            <a:off x="6627110" y="2103952"/>
            <a:ext cx="10613486" cy="6537606"/>
          </a:xfrm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7" name="Title 2"/>
          <p:cNvSpPr>
            <a:spLocks noGrp="1"/>
          </p:cNvSpPr>
          <p:nvPr>
            <p:ph type="title"/>
          </p:nvPr>
        </p:nvSpPr>
        <p:spPr>
          <a:xfrm>
            <a:off x="5799310" y="473849"/>
            <a:ext cx="12646882" cy="1093694"/>
          </a:xfrm>
        </p:spPr>
        <p:txBody>
          <a:bodyPr anchor="ctr" anchorCtr="0">
            <a:noAutofit/>
          </a:bodyPr>
          <a:lstStyle/>
          <a:p>
            <a:r>
              <a:rPr lang="en-GB" sz="5400" dirty="0"/>
              <a:t>Introduction</a:t>
            </a:r>
          </a:p>
        </p:txBody>
      </p:sp>
      <p:sp>
        <p:nvSpPr>
          <p:cNvPr id="1048588" name="Text Placeholder 3"/>
          <p:cNvSpPr>
            <a:spLocks noGrp="1"/>
          </p:cNvSpPr>
          <p:nvPr>
            <p:ph type="body" sz="quarter" idx="1"/>
          </p:nvPr>
        </p:nvSpPr>
        <p:spPr>
          <a:xfrm>
            <a:off x="432262" y="1978429"/>
            <a:ext cx="6916189" cy="9733370"/>
          </a:xfrm>
        </p:spPr>
        <p:txBody>
          <a:bodyPr>
            <a:normAutofit/>
          </a:bodyPr>
          <a:lstStyle/>
          <a:p>
            <a:r>
              <a:rPr lang="en-US" dirty="0"/>
              <a:t>2017: more than 750,000  Rohingya refugees are displacement to Cox’s Bazar	</a:t>
            </a:r>
            <a:r>
              <a:rPr lang="en-US" altLang="en-US" dirty="0"/>
              <a:t>
Va</a:t>
            </a:r>
            <a:r>
              <a:rPr lang="en-US" dirty="0"/>
              <a:t>st quantities of human excreta being produced </a:t>
            </a:r>
          </a:p>
          <a:p>
            <a:r>
              <a:rPr lang="en-US" dirty="0"/>
              <a:t>MSF set up and ran a </a:t>
            </a:r>
            <a:r>
              <a:rPr lang="en-US" dirty="0" err="1"/>
              <a:t>faecal</a:t>
            </a:r>
            <a:r>
              <a:rPr lang="en-US" dirty="0"/>
              <a:t> sludge treatment plant (FSTP) from 2018 t</a:t>
            </a:r>
            <a:r>
              <a:rPr lang="en-US" altLang="en-US" dirty="0"/>
              <a:t>o help manage this</a:t>
            </a:r>
            <a:r>
              <a:rPr lang="en-US" dirty="0"/>
              <a:t> </a:t>
            </a:r>
            <a:endParaRPr lang="zh-CN" altLang="en-US" dirty="0"/>
          </a:p>
        </p:txBody>
      </p:sp>
      <p:pic>
        <p:nvPicPr>
          <p:cNvPr id="2097159" name="Picture 1"/>
          <p:cNvPicPr>
            <a:picLocks noChangeAspect="1"/>
          </p:cNvPicPr>
          <p:nvPr/>
        </p:nvPicPr>
        <p:blipFill rotWithShape="1">
          <a:blip r:embed="rId2"/>
          <a:srcRect l="35984" t="28322" r="5479" b="4633"/>
          <a:stretch/>
        </p:blipFill>
        <p:spPr>
          <a:xfrm>
            <a:off x="8616287" y="1697865"/>
            <a:ext cx="7151427" cy="11605790"/>
          </a:xfrm>
          <a:prstGeom prst="rect">
            <a:avLst/>
          </a:prstGeom>
        </p:spPr>
      </p:pic>
      <p:sp>
        <p:nvSpPr>
          <p:cNvPr id="1048589" name="Text Placeholder 3"/>
          <p:cNvSpPr txBox="1"/>
          <p:nvPr/>
        </p:nvSpPr>
        <p:spPr>
          <a:xfrm>
            <a:off x="16897051" y="1978429"/>
            <a:ext cx="6916189" cy="9733370"/>
          </a:xfrm>
          <a:prstGeom prst="rect">
            <a:avLst/>
          </a:prstGeom>
          <a:ln w="12700">
            <a:miter lim="400000"/>
          </a:ln>
        </p:spPr>
        <p:txBody>
          <a:bodyPr lIns="71436" tIns="71436" rIns="71436" bIns="71436" anchor="t">
            <a:normAutofit/>
          </a:bodyPr>
          <a:lstStyle>
            <a:lvl1pPr marL="0" marR="0" indent="0" algn="l" defTabSz="821530" rtl="0" latinLnBrk="0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defRPr sz="3800" b="0" i="0" u="none" strike="noStrike" cap="none" spc="0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821530" rtl="0" latinLnBrk="0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defRPr sz="3800" b="0" i="0" u="none" strike="noStrike" cap="none" spc="0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821530" rtl="0" latinLnBrk="0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defRPr sz="3800" b="0" i="0" u="none" strike="noStrike" cap="none" spc="0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821530" rtl="0" latinLnBrk="0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defRPr sz="3800" b="0" i="0" u="none" strike="noStrike" cap="none" spc="0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821530" rtl="0" latinLnBrk="0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defRPr sz="3800" b="0" i="0" u="none" strike="noStrike" cap="none" spc="0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833686" marR="0" indent="-611186" algn="l" defTabSz="82153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45000"/>
              <a:buFontTx/>
              <a:buChar char="•"/>
              <a:defRPr sz="4400" b="0" i="0" u="none" strike="noStrike" cap="none" spc="0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78187" marR="0" indent="-611187" algn="l" defTabSz="82153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45000"/>
              <a:buFontTx/>
              <a:buChar char="•"/>
              <a:defRPr sz="4400" b="0" i="0" u="none" strike="noStrike" cap="none" spc="0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722687" marR="0" indent="-611187" algn="l" defTabSz="82153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45000"/>
              <a:buFontTx/>
              <a:buChar char="•"/>
              <a:defRPr sz="4400" b="0" i="0" u="none" strike="noStrike" cap="none" spc="0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67187" marR="0" indent="-611187" algn="l" defTabSz="82153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45000"/>
              <a:buFontTx/>
              <a:buChar char="•"/>
              <a:defRPr sz="4400" b="0" i="0" u="none" strike="noStrike" cap="none" spc="0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en-US" b="1" dirty="0"/>
              <a:t>Primary aim</a:t>
            </a:r>
            <a:r>
              <a:rPr lang="en-US" dirty="0"/>
              <a:t>: To reduce the risks of epidemic and endemic disease transmission. 
</a:t>
            </a:r>
            <a:r>
              <a:rPr lang="en-US" b="1" dirty="0"/>
              <a:t>Secondary aim</a:t>
            </a:r>
            <a:r>
              <a:rPr lang="en-US" dirty="0"/>
              <a:t>: Reducing environmental pollution.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9E41F03-2172-41BE-A49E-319601386043}"/>
              </a:ext>
            </a:extLst>
          </p:cNvPr>
          <p:cNvSpPr/>
          <p:nvPr/>
        </p:nvSpPr>
        <p:spPr>
          <a:xfrm>
            <a:off x="13852477" y="10686810"/>
            <a:ext cx="1637731" cy="2019869"/>
          </a:xfrm>
          <a:prstGeom prst="roundRect">
            <a:avLst/>
          </a:prstGeom>
          <a:noFill/>
          <a:ln w="57150" cap="flat">
            <a:solidFill>
              <a:srgbClr val="FF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rgbClr val="000000"/>
          </a:fontRef>
        </p:style>
        <p:txBody>
          <a:bodyPr rot="0" spcFirstLastPara="1" vertOverflow="overflow" horzOverflow="overflow" vert="horz" wrap="square" lIns="71436" tIns="71436" rIns="71436" bIns="71436" numCol="1" spcCol="38100" rtlCol="0" anchor="ctr">
            <a:spAutoFit/>
          </a:bodyPr>
          <a:lstStyle/>
          <a:p>
            <a:pPr marL="0" marR="0" indent="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latin typeface="Helvetica Neue LT Std 75 Bold"/>
              <a:ea typeface="Helvetica Neue LT Std 75 Bold"/>
              <a:cs typeface="Helvetica Neue LT Std 75 Bold"/>
              <a:sym typeface="Helvetica Neue LT Std 75 Bold"/>
            </a:endParaRP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4" name="Picture Placeholder 4"/>
          <p:cNvPicPr>
            <a:picLocks noGrp="1" noChangeAspect="1"/>
          </p:cNvPicPr>
          <p:nvPr>
            <p:ph type="pic" sz="half" idx="13"/>
          </p:nvPr>
        </p:nvPicPr>
        <p:blipFill>
          <a:blip r:embed="rId2" cstate="print"/>
          <a:srcRect t="5522" b="5522"/>
          <a:stretch>
            <a:fillRect/>
          </a:stretch>
        </p:blipFill>
        <p:spPr>
          <a:xfrm>
            <a:off x="9662427" y="2320446"/>
            <a:ext cx="13316460" cy="8882264"/>
          </a:xfrm>
        </p:spPr>
      </p:pic>
      <p:sp>
        <p:nvSpPr>
          <p:cNvPr id="1048583" name="Text Placeholder 3"/>
          <p:cNvSpPr>
            <a:spLocks noGrp="1"/>
          </p:cNvSpPr>
          <p:nvPr>
            <p:ph type="body" sz="quarter" idx="1"/>
          </p:nvPr>
        </p:nvSpPr>
        <p:spPr>
          <a:xfrm>
            <a:off x="1000256" y="2484220"/>
            <a:ext cx="8020914" cy="9383871"/>
          </a:xfrm>
        </p:spPr>
        <p:txBody>
          <a:bodyPr>
            <a:noAutofit/>
          </a:bodyPr>
          <a:lstStyle/>
          <a:p>
            <a:r>
              <a:rPr lang="en-GB" sz="4200" b="1" dirty="0"/>
              <a:t>Faecal sludge management (FSM): </a:t>
            </a:r>
            <a:r>
              <a:rPr lang="en-GB" sz="4200" dirty="0"/>
              <a:t>an emerging discipline without a good body of evidence or operational experience to guide decision-making </a:t>
            </a:r>
          </a:p>
          <a:p>
            <a:endParaRPr lang="en-GB" sz="4200" dirty="0"/>
          </a:p>
          <a:p>
            <a:r>
              <a:rPr lang="en-GB" sz="4200" b="1" dirty="0"/>
              <a:t>Innovation project</a:t>
            </a:r>
            <a:r>
              <a:rPr lang="en-GB" sz="4200" dirty="0"/>
              <a:t>: to assess the use of lime </a:t>
            </a:r>
            <a:r>
              <a:rPr lang="en-US" altLang="en-GB" sz="4200" dirty="0"/>
              <a:t>stabilisation (Hydrated Lime) as</a:t>
            </a:r>
            <a:r>
              <a:rPr lang="en-GB" sz="4200" dirty="0"/>
              <a:t> the primary treatment technology</a:t>
            </a:r>
            <a:endParaRPr lang="zh-CN" altLang="en-US" sz="4200" dirty="0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1A4BB054-4D81-4D66-8928-C22047AB6926}"/>
              </a:ext>
            </a:extLst>
          </p:cNvPr>
          <p:cNvSpPr txBox="1">
            <a:spLocks/>
          </p:cNvSpPr>
          <p:nvPr/>
        </p:nvSpPr>
        <p:spPr>
          <a:xfrm>
            <a:off x="5799310" y="473849"/>
            <a:ext cx="12646882" cy="1093694"/>
          </a:xfrm>
          <a:prstGeom prst="rect">
            <a:avLst/>
          </a:prstGeom>
          <a:ln w="12700">
            <a:miter lim="400000"/>
          </a:ln>
        </p:spPr>
        <p:txBody>
          <a:bodyPr lIns="71436" tIns="71436" rIns="71436" bIns="71436" anchor="ctr" anchorCtr="0">
            <a:noAutofit/>
          </a:bodyPr>
          <a:lstStyle>
            <a:lvl1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4800" b="1" i="0" u="none" strike="noStrike" cap="none" spc="0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1200" b="1" i="0" u="none" strike="noStrike" cap="none" spc="0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1200" b="1" i="0" u="none" strike="noStrike" cap="none" spc="0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1200" b="1" i="0" u="none" strike="noStrike" cap="none" spc="0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1200" b="1" i="0" u="none" strike="noStrike" cap="none" spc="0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1200" b="1" i="0" u="none" strike="noStrike" cap="none" spc="0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1200" b="1" i="0" u="none" strike="noStrike" cap="none" spc="0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1200" b="1" i="0" u="none" strike="noStrike" cap="none" spc="0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1200" b="1" i="0" u="none" strike="noStrike" cap="none" spc="0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en-GB" sz="5400" dirty="0"/>
              <a:t>Introduction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5" name="Title 2"/>
          <p:cNvSpPr>
            <a:spLocks noGrp="1"/>
          </p:cNvSpPr>
          <p:nvPr>
            <p:ph type="title"/>
          </p:nvPr>
        </p:nvSpPr>
        <p:spPr>
          <a:xfrm>
            <a:off x="5774044" y="524470"/>
            <a:ext cx="12646882" cy="1347470"/>
          </a:xfrm>
        </p:spPr>
        <p:txBody>
          <a:bodyPr anchor="ctr" anchorCtr="0">
            <a:normAutofit/>
          </a:bodyPr>
          <a:lstStyle/>
          <a:p>
            <a:r>
              <a:rPr lang="en-GB" sz="5400" dirty="0"/>
              <a:t>Methods</a:t>
            </a:r>
          </a:p>
        </p:txBody>
      </p:sp>
      <p:sp>
        <p:nvSpPr>
          <p:cNvPr id="1048586" name="Text Placeholder 3"/>
          <p:cNvSpPr>
            <a:spLocks noGrp="1"/>
          </p:cNvSpPr>
          <p:nvPr>
            <p:ph type="body" sz="quarter" idx="1"/>
          </p:nvPr>
        </p:nvSpPr>
        <p:spPr>
          <a:xfrm>
            <a:off x="2115899" y="1871940"/>
            <a:ext cx="20152202" cy="4870053"/>
          </a:xfrm>
        </p:spPr>
        <p:txBody>
          <a:bodyPr>
            <a:noAutofit/>
          </a:bodyPr>
          <a:lstStyle/>
          <a:p>
            <a:pPr marL="450850" indent="-450850"/>
            <a:r>
              <a:rPr lang="en-GB" sz="3900" b="1" dirty="0"/>
              <a:t>Descriptive study using systematic laboratory analyses and empirical observations</a:t>
            </a:r>
            <a:r>
              <a:rPr lang="en-US" altLang="en-GB" sz="3900" b="1" dirty="0"/>
              <a:t>.</a:t>
            </a:r>
            <a:r>
              <a:rPr lang="en-US" altLang="en-GB" sz="3900" dirty="0"/>
              <a:t>
● </a:t>
            </a:r>
            <a:r>
              <a:rPr lang="en-GB" sz="3900" dirty="0"/>
              <a:t>Sampling points were identified at each treatment stage and a sampling protocol developed with the assistance of IHE Delft Institute for Water Education. </a:t>
            </a:r>
            <a:r>
              <a:rPr lang="en-US" altLang="en-GB" sz="3900" dirty="0"/>
              <a:t>
● P</a:t>
            </a:r>
            <a:r>
              <a:rPr lang="en-GB" sz="3900" dirty="0"/>
              <a:t>arameters were selected to measure compliance with Bangladeshi limits and in accordance with international </a:t>
            </a:r>
            <a:r>
              <a:rPr lang="en-US" altLang="en-GB" sz="3900" dirty="0"/>
              <a:t>standards.</a:t>
            </a:r>
            <a:endParaRPr lang="zh-CN" altLang="en-US" sz="3900" dirty="0"/>
          </a:p>
          <a:p>
            <a:endParaRPr lang="en-GB" dirty="0"/>
          </a:p>
        </p:txBody>
      </p:sp>
      <p:pic>
        <p:nvPicPr>
          <p:cNvPr id="2097155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6933" y="7584434"/>
            <a:ext cx="5568999" cy="3857105"/>
          </a:xfrm>
          <a:prstGeom prst="rect">
            <a:avLst/>
          </a:prstGeom>
        </p:spPr>
      </p:pic>
      <p:pic>
        <p:nvPicPr>
          <p:cNvPr id="2097156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62414" y="7584434"/>
            <a:ext cx="5478704" cy="3851648"/>
          </a:xfrm>
          <a:prstGeom prst="rect">
            <a:avLst/>
          </a:prstGeom>
        </p:spPr>
      </p:pic>
      <p:pic>
        <p:nvPicPr>
          <p:cNvPr id="2097157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00" y="7584434"/>
            <a:ext cx="4577173" cy="3857106"/>
          </a:xfrm>
          <a:prstGeom prst="rect">
            <a:avLst/>
          </a:prstGeom>
        </p:spPr>
      </p:pic>
      <p:pic>
        <p:nvPicPr>
          <p:cNvPr id="2097158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2882" y="7584435"/>
            <a:ext cx="3947984" cy="385710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1" name="Text Placeholder 3"/>
          <p:cNvSpPr>
            <a:spLocks noGrp="1"/>
          </p:cNvSpPr>
          <p:nvPr>
            <p:ph type="body" sz="quarter" idx="1"/>
          </p:nvPr>
        </p:nvSpPr>
        <p:spPr>
          <a:xfrm>
            <a:off x="2760647" y="9054616"/>
            <a:ext cx="19198601" cy="3448049"/>
          </a:xfrm>
        </p:spPr>
        <p:txBody>
          <a:bodyPr>
            <a:normAutofit/>
          </a:bodyPr>
          <a:lstStyle/>
          <a:p>
            <a:r>
              <a:rPr lang="en-US" altLang="en-GB" sz="4000" dirty="0"/>
              <a:t>O</a:t>
            </a:r>
            <a:r>
              <a:rPr lang="en-GB" sz="4000" dirty="0" err="1"/>
              <a:t>perational</a:t>
            </a:r>
            <a:r>
              <a:rPr lang="en-GB" sz="4000" dirty="0"/>
              <a:t> challenges, limitations and successes recorded in an evolving ‘lessons learnt’ document.</a:t>
            </a:r>
            <a:endParaRPr lang="zh-CN" altLang="en-US" sz="4000" dirty="0"/>
          </a:p>
          <a:p>
            <a:r>
              <a:rPr lang="en-GB" sz="4000" dirty="0"/>
              <a:t>Innovation project did not involve human participants or their data; the MSF Ethics Framework for Innovation was used to help identify and mitigate potential harms.</a:t>
            </a:r>
          </a:p>
          <a:p>
            <a:endParaRPr lang="en-GB" sz="4000" dirty="0"/>
          </a:p>
        </p:txBody>
      </p:sp>
      <p:pic>
        <p:nvPicPr>
          <p:cNvPr id="2097160" name="Picture 4"/>
          <p:cNvPicPr>
            <a:picLocks noChangeAspect="1"/>
          </p:cNvPicPr>
          <p:nvPr/>
        </p:nvPicPr>
        <p:blipFill rotWithShape="1">
          <a:blip r:embed="rId2" cstate="print"/>
          <a:srcRect l="8928" r="11578"/>
          <a:stretch/>
        </p:blipFill>
        <p:spPr>
          <a:xfrm>
            <a:off x="12525233" y="2136310"/>
            <a:ext cx="5295332" cy="6691806"/>
          </a:xfrm>
          <a:prstGeom prst="rect">
            <a:avLst/>
          </a:prstGeom>
        </p:spPr>
      </p:pic>
      <p:pic>
        <p:nvPicPr>
          <p:cNvPr id="2097161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9714" y="2136310"/>
            <a:ext cx="4976250" cy="6635000"/>
          </a:xfrm>
          <a:prstGeom prst="rect">
            <a:avLst/>
          </a:prstGeom>
        </p:spPr>
      </p:pic>
      <p:pic>
        <p:nvPicPr>
          <p:cNvPr id="2097162" name="Picture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57473" y="2155246"/>
            <a:ext cx="5004653" cy="6672870"/>
          </a:xfrm>
          <a:prstGeom prst="rect">
            <a:avLst/>
          </a:prstGeom>
        </p:spPr>
      </p:pic>
      <p:pic>
        <p:nvPicPr>
          <p:cNvPr id="2097163" name="Picture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8783672" y="2136310"/>
            <a:ext cx="5004653" cy="6672871"/>
          </a:xfrm>
          <a:prstGeom prst="rect">
            <a:avLst/>
          </a:prstGeom>
        </p:spPr>
      </p:pic>
      <p:sp>
        <p:nvSpPr>
          <p:cNvPr id="10" name="Title 2">
            <a:extLst>
              <a:ext uri="{FF2B5EF4-FFF2-40B4-BE49-F238E27FC236}">
                <a16:creationId xmlns:a16="http://schemas.microsoft.com/office/drawing/2014/main" id="{9A6DFC2D-1F2D-4C0D-B62C-1AD30114F74D}"/>
              </a:ext>
            </a:extLst>
          </p:cNvPr>
          <p:cNvSpPr txBox="1">
            <a:spLocks/>
          </p:cNvSpPr>
          <p:nvPr/>
        </p:nvSpPr>
        <p:spPr>
          <a:xfrm>
            <a:off x="5774044" y="524470"/>
            <a:ext cx="12646882" cy="1347470"/>
          </a:xfrm>
          <a:prstGeom prst="rect">
            <a:avLst/>
          </a:prstGeom>
          <a:ln w="12700">
            <a:miter lim="400000"/>
          </a:ln>
        </p:spPr>
        <p:txBody>
          <a:bodyPr lIns="71436" tIns="71436" rIns="71436" bIns="71436" anchor="ctr" anchorCtr="0">
            <a:normAutofit/>
          </a:bodyPr>
          <a:lstStyle>
            <a:lvl1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4800" b="1" i="0" u="none" strike="noStrike" cap="none" spc="0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1200" b="1" i="0" u="none" strike="noStrike" cap="none" spc="0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1200" b="1" i="0" u="none" strike="noStrike" cap="none" spc="0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1200" b="1" i="0" u="none" strike="noStrike" cap="none" spc="0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1200" b="1" i="0" u="none" strike="noStrike" cap="none" spc="0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1200" b="1" i="0" u="none" strike="noStrike" cap="none" spc="0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1200" b="1" i="0" u="none" strike="noStrike" cap="none" spc="0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1200" b="1" i="0" u="none" strike="noStrike" cap="none" spc="0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1200" b="1" i="0" u="none" strike="noStrike" cap="none" spc="0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en-GB" sz="5400"/>
              <a:t>Methods</a:t>
            </a:r>
            <a:endParaRPr lang="en-GB" sz="5400" dirty="0"/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4" name="Title 2"/>
          <p:cNvSpPr>
            <a:spLocks noGrp="1"/>
          </p:cNvSpPr>
          <p:nvPr>
            <p:ph type="title"/>
          </p:nvPr>
        </p:nvSpPr>
        <p:spPr>
          <a:xfrm>
            <a:off x="5827873" y="756482"/>
            <a:ext cx="12646882" cy="1347470"/>
          </a:xfrm>
        </p:spPr>
        <p:txBody>
          <a:bodyPr anchor="ctr" anchorCtr="0">
            <a:noAutofit/>
          </a:bodyPr>
          <a:lstStyle/>
          <a:p>
            <a:r>
              <a:rPr lang="en-GB" sz="5400" dirty="0"/>
              <a:t>Results</a:t>
            </a:r>
          </a:p>
        </p:txBody>
      </p:sp>
      <p:sp>
        <p:nvSpPr>
          <p:cNvPr id="1048595" name="Text Placeholder 3"/>
          <p:cNvSpPr>
            <a:spLocks noGrp="1"/>
          </p:cNvSpPr>
          <p:nvPr>
            <p:ph type="body" sz="quarter" idx="1"/>
          </p:nvPr>
        </p:nvSpPr>
        <p:spPr>
          <a:xfrm>
            <a:off x="698186" y="6550429"/>
            <a:ext cx="9243836" cy="5070764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</a:pPr>
            <a:endParaRPr lang="en-GB" sz="3200" dirty="0"/>
          </a:p>
          <a:p>
            <a:pPr>
              <a:spcBef>
                <a:spcPts val="600"/>
              </a:spcBef>
            </a:pPr>
            <a:r>
              <a:rPr lang="en-GB" sz="3200" b="1" dirty="0"/>
              <a:t>Average figures for:</a:t>
            </a:r>
          </a:p>
          <a:p>
            <a:pPr>
              <a:spcBef>
                <a:spcPts val="600"/>
              </a:spcBef>
            </a:pPr>
            <a:r>
              <a:rPr lang="en-GB" sz="3200" dirty="0"/>
              <a:t>TSS		– 	Total Suspended Solids</a:t>
            </a:r>
          </a:p>
          <a:p>
            <a:pPr>
              <a:spcBef>
                <a:spcPts val="600"/>
              </a:spcBef>
            </a:pPr>
            <a:r>
              <a:rPr lang="en-GB" sz="3200" dirty="0"/>
              <a:t>NO3- 	– 	Nitrate</a:t>
            </a:r>
          </a:p>
          <a:p>
            <a:pPr>
              <a:spcBef>
                <a:spcPts val="600"/>
              </a:spcBef>
            </a:pPr>
            <a:r>
              <a:rPr lang="en-GB" sz="3200" dirty="0"/>
              <a:t>(PO4)3- 	– 	Phosphate</a:t>
            </a:r>
          </a:p>
          <a:p>
            <a:pPr>
              <a:spcBef>
                <a:spcPts val="600"/>
              </a:spcBef>
            </a:pPr>
            <a:r>
              <a:rPr lang="en-GB" sz="3200" dirty="0"/>
              <a:t>NH3-N 	– 	Ammonia Nitrogen</a:t>
            </a:r>
          </a:p>
          <a:p>
            <a:pPr>
              <a:spcBef>
                <a:spcPts val="600"/>
              </a:spcBef>
            </a:pPr>
            <a:r>
              <a:rPr lang="en-GB" sz="3200" dirty="0"/>
              <a:t>TCOD 	– 	Total Chemical Oxygen Demand</a:t>
            </a:r>
          </a:p>
          <a:p>
            <a:pPr>
              <a:spcBef>
                <a:spcPts val="600"/>
              </a:spcBef>
            </a:pPr>
            <a:r>
              <a:rPr lang="en-GB" sz="3200" dirty="0"/>
              <a:t>E. coli 	– 	Escherichia coli</a:t>
            </a:r>
          </a:p>
        </p:txBody>
      </p:sp>
      <p:pic>
        <p:nvPicPr>
          <p:cNvPr id="2097166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186" y="2762908"/>
            <a:ext cx="22886267" cy="3637892"/>
          </a:xfrm>
          <a:prstGeom prst="rect">
            <a:avLst/>
          </a:prstGeom>
        </p:spPr>
      </p:pic>
      <p:sp>
        <p:nvSpPr>
          <p:cNvPr id="1048598" name="Text Placeholder 3"/>
          <p:cNvSpPr txBox="1"/>
          <p:nvPr/>
        </p:nvSpPr>
        <p:spPr>
          <a:xfrm>
            <a:off x="13443049" y="7680960"/>
            <a:ext cx="10148351" cy="4449560"/>
          </a:xfrm>
          <a:prstGeom prst="rect">
            <a:avLst/>
          </a:prstGeom>
          <a:ln w="12700">
            <a:miter lim="400000"/>
          </a:ln>
        </p:spPr>
        <p:txBody>
          <a:bodyPr lIns="71436" tIns="71436" rIns="71436" bIns="71436" anchor="t">
            <a:normAutofit/>
          </a:bodyPr>
          <a:lstStyle>
            <a:lvl1pPr marL="0" marR="0" indent="0" algn="l" defTabSz="821530" rtl="0" latinLnBrk="0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defRPr sz="3800" b="0" i="0" u="none" strike="noStrike" cap="none" spc="0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821530" rtl="0" latinLnBrk="0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defRPr sz="3800" b="0" i="0" u="none" strike="noStrike" cap="none" spc="0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821530" rtl="0" latinLnBrk="0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defRPr sz="3800" b="0" i="0" u="none" strike="noStrike" cap="none" spc="0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821530" rtl="0" latinLnBrk="0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defRPr sz="3800" b="0" i="0" u="none" strike="noStrike" cap="none" spc="0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821530" rtl="0" latinLnBrk="0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defRPr sz="3800" b="0" i="0" u="none" strike="noStrike" cap="none" spc="0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833686" marR="0" indent="-611186" algn="l" defTabSz="82153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45000"/>
              <a:buFontTx/>
              <a:buChar char="•"/>
              <a:defRPr sz="4400" b="0" i="0" u="none" strike="noStrike" cap="none" spc="0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78187" marR="0" indent="-611187" algn="l" defTabSz="82153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45000"/>
              <a:buFontTx/>
              <a:buChar char="•"/>
              <a:defRPr sz="4400" b="0" i="0" u="none" strike="noStrike" cap="none" spc="0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722687" marR="0" indent="-611187" algn="l" defTabSz="82153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45000"/>
              <a:buFontTx/>
              <a:buChar char="•"/>
              <a:defRPr sz="4400" b="0" i="0" u="none" strike="noStrike" cap="none" spc="0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67187" marR="0" indent="-611187" algn="l" defTabSz="82153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45000"/>
              <a:buFontTx/>
              <a:buChar char="•"/>
              <a:defRPr sz="4400" b="0" i="0" u="none" strike="noStrike" cap="none" spc="0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>
              <a:spcBef>
                <a:spcPts val="600"/>
              </a:spcBef>
            </a:pPr>
            <a:endParaRPr lang="en-GB" sz="3200" dirty="0"/>
          </a:p>
          <a:p>
            <a:pPr algn="r" hangingPunct="1">
              <a:spcBef>
                <a:spcPts val="600"/>
              </a:spcBef>
            </a:pPr>
            <a:r>
              <a:rPr lang="en-GB" sz="3200" b="1" dirty="0"/>
              <a:t>Pathogen reduction was good</a:t>
            </a:r>
          </a:p>
          <a:p>
            <a:pPr algn="r" hangingPunct="1">
              <a:spcBef>
                <a:spcPts val="600"/>
              </a:spcBef>
            </a:pPr>
            <a:endParaRPr lang="en-GB" sz="3200" dirty="0"/>
          </a:p>
          <a:p>
            <a:pPr algn="r" hangingPunct="1">
              <a:spcBef>
                <a:spcPts val="600"/>
              </a:spcBef>
            </a:pPr>
            <a:endParaRPr lang="en-GB" sz="3200" dirty="0"/>
          </a:p>
          <a:p>
            <a:pPr algn="r" hangingPunct="1">
              <a:spcBef>
                <a:spcPts val="600"/>
              </a:spcBef>
            </a:pPr>
            <a:endParaRPr lang="en-GB" sz="3200" dirty="0"/>
          </a:p>
          <a:p>
            <a:pPr algn="r" hangingPunct="1">
              <a:spcBef>
                <a:spcPts val="600"/>
              </a:spcBef>
            </a:pPr>
            <a:r>
              <a:rPr lang="en-GB" sz="3200" b="1" dirty="0"/>
              <a:t>Environmental pollutant reduction was insufficient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4" name="Title 2"/>
          <p:cNvSpPr>
            <a:spLocks noGrp="1"/>
          </p:cNvSpPr>
          <p:nvPr>
            <p:ph type="title"/>
          </p:nvPr>
        </p:nvSpPr>
        <p:spPr>
          <a:xfrm>
            <a:off x="5827873" y="756482"/>
            <a:ext cx="12646882" cy="1347470"/>
          </a:xfrm>
        </p:spPr>
        <p:txBody>
          <a:bodyPr anchor="ctr" anchorCtr="0">
            <a:noAutofit/>
          </a:bodyPr>
          <a:lstStyle/>
          <a:p>
            <a:r>
              <a:rPr lang="en-GB" sz="5400" dirty="0"/>
              <a:t>Results</a:t>
            </a:r>
          </a:p>
        </p:txBody>
      </p:sp>
      <p:sp>
        <p:nvSpPr>
          <p:cNvPr id="1048595" name="Text Placeholder 3"/>
          <p:cNvSpPr>
            <a:spLocks noGrp="1"/>
          </p:cNvSpPr>
          <p:nvPr>
            <p:ph type="body" sz="quarter" idx="1"/>
          </p:nvPr>
        </p:nvSpPr>
        <p:spPr>
          <a:xfrm>
            <a:off x="698186" y="6550429"/>
            <a:ext cx="9243836" cy="5070764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</a:pPr>
            <a:endParaRPr lang="en-GB" sz="3200" dirty="0"/>
          </a:p>
          <a:p>
            <a:pPr>
              <a:spcBef>
                <a:spcPts val="600"/>
              </a:spcBef>
            </a:pPr>
            <a:r>
              <a:rPr lang="en-GB" sz="3200" b="1" dirty="0"/>
              <a:t>Average figures for:</a:t>
            </a:r>
          </a:p>
          <a:p>
            <a:pPr>
              <a:spcBef>
                <a:spcPts val="600"/>
              </a:spcBef>
            </a:pPr>
            <a:r>
              <a:rPr lang="en-GB" sz="3200" dirty="0"/>
              <a:t>TSS		– 	Total Suspended Solids</a:t>
            </a:r>
          </a:p>
          <a:p>
            <a:pPr>
              <a:spcBef>
                <a:spcPts val="600"/>
              </a:spcBef>
            </a:pPr>
            <a:r>
              <a:rPr lang="en-GB" sz="3200" dirty="0"/>
              <a:t>NO3- 	– 	Nitrate</a:t>
            </a:r>
          </a:p>
          <a:p>
            <a:pPr>
              <a:spcBef>
                <a:spcPts val="600"/>
              </a:spcBef>
            </a:pPr>
            <a:r>
              <a:rPr lang="en-GB" sz="3200" dirty="0"/>
              <a:t>(PO4)3- 	– 	Phosphate</a:t>
            </a:r>
          </a:p>
          <a:p>
            <a:pPr>
              <a:spcBef>
                <a:spcPts val="600"/>
              </a:spcBef>
            </a:pPr>
            <a:r>
              <a:rPr lang="en-GB" sz="3200" dirty="0"/>
              <a:t>NH3-N 	– 	Ammonia Nitrogen</a:t>
            </a:r>
          </a:p>
          <a:p>
            <a:pPr>
              <a:spcBef>
                <a:spcPts val="600"/>
              </a:spcBef>
            </a:pPr>
            <a:r>
              <a:rPr lang="en-GB" sz="3200" dirty="0"/>
              <a:t>TCOD 	– 	Total Chemical Oxygen Demand</a:t>
            </a:r>
          </a:p>
          <a:p>
            <a:pPr>
              <a:spcBef>
                <a:spcPts val="600"/>
              </a:spcBef>
            </a:pPr>
            <a:r>
              <a:rPr lang="en-GB" sz="3200" dirty="0"/>
              <a:t>E. coli 	– 	Escherichia coli</a:t>
            </a:r>
          </a:p>
        </p:txBody>
      </p:sp>
      <p:pic>
        <p:nvPicPr>
          <p:cNvPr id="2097166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186" y="2762908"/>
            <a:ext cx="22886267" cy="3637892"/>
          </a:xfrm>
          <a:prstGeom prst="rect">
            <a:avLst/>
          </a:prstGeom>
        </p:spPr>
      </p:pic>
      <p:sp>
        <p:nvSpPr>
          <p:cNvPr id="1048596" name="Oval 7"/>
          <p:cNvSpPr/>
          <p:nvPr/>
        </p:nvSpPr>
        <p:spPr>
          <a:xfrm>
            <a:off x="16601833" y="2299705"/>
            <a:ext cx="2286668" cy="4327080"/>
          </a:xfrm>
          <a:prstGeom prst="ellipse">
            <a:avLst/>
          </a:prstGeom>
          <a:noFill/>
          <a:ln w="38100" cap="flat">
            <a:solidFill>
              <a:schemeClr val="accent1">
                <a:lumMod val="60000"/>
                <a:lumOff val="4000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rgbClr val="000000"/>
          </a:fontRef>
        </p:style>
        <p:txBody>
          <a:bodyPr rot="0" spcFirstLastPara="1" vertOverflow="overflow" horzOverflow="overflow" vert="horz" wrap="square" lIns="71436" tIns="71436" rIns="71436" bIns="71436" numCol="1" spcCol="38100" rtlCol="0" anchor="ctr">
            <a:spAutoFit/>
          </a:bodyPr>
          <a:lstStyle/>
          <a:p>
            <a:pPr marL="0" marR="0" indent="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latin typeface="Helvetica Neue LT Std 75 Bold"/>
              <a:ea typeface="Helvetica Neue LT Std 75 Bold"/>
              <a:cs typeface="Helvetica Neue LT Std 75 Bold"/>
              <a:sym typeface="Helvetica Neue LT Std 75 Bold"/>
            </a:endParaRPr>
          </a:p>
        </p:txBody>
      </p:sp>
      <p:sp>
        <p:nvSpPr>
          <p:cNvPr id="1048598" name="Text Placeholder 3"/>
          <p:cNvSpPr txBox="1"/>
          <p:nvPr/>
        </p:nvSpPr>
        <p:spPr>
          <a:xfrm>
            <a:off x="13443049" y="7680960"/>
            <a:ext cx="10148351" cy="4449560"/>
          </a:xfrm>
          <a:prstGeom prst="rect">
            <a:avLst/>
          </a:prstGeom>
          <a:ln w="12700">
            <a:miter lim="400000"/>
          </a:ln>
        </p:spPr>
        <p:txBody>
          <a:bodyPr lIns="71436" tIns="71436" rIns="71436" bIns="71436" anchor="t">
            <a:normAutofit/>
          </a:bodyPr>
          <a:lstStyle>
            <a:lvl1pPr marL="0" marR="0" indent="0" algn="l" defTabSz="821530" rtl="0" latinLnBrk="0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defRPr sz="3800" b="0" i="0" u="none" strike="noStrike" cap="none" spc="0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821530" rtl="0" latinLnBrk="0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defRPr sz="3800" b="0" i="0" u="none" strike="noStrike" cap="none" spc="0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821530" rtl="0" latinLnBrk="0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defRPr sz="3800" b="0" i="0" u="none" strike="noStrike" cap="none" spc="0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821530" rtl="0" latinLnBrk="0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defRPr sz="3800" b="0" i="0" u="none" strike="noStrike" cap="none" spc="0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821530" rtl="0" latinLnBrk="0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defRPr sz="3800" b="0" i="0" u="none" strike="noStrike" cap="none" spc="0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833686" marR="0" indent="-611186" algn="l" defTabSz="82153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45000"/>
              <a:buFontTx/>
              <a:buChar char="•"/>
              <a:defRPr sz="4400" b="0" i="0" u="none" strike="noStrike" cap="none" spc="0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78187" marR="0" indent="-611187" algn="l" defTabSz="82153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45000"/>
              <a:buFontTx/>
              <a:buChar char="•"/>
              <a:defRPr sz="4400" b="0" i="0" u="none" strike="noStrike" cap="none" spc="0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722687" marR="0" indent="-611187" algn="l" defTabSz="82153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45000"/>
              <a:buFontTx/>
              <a:buChar char="•"/>
              <a:defRPr sz="4400" b="0" i="0" u="none" strike="noStrike" cap="none" spc="0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67187" marR="0" indent="-611187" algn="l" defTabSz="82153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45000"/>
              <a:buFontTx/>
              <a:buChar char="•"/>
              <a:defRPr sz="4400" b="0" i="0" u="none" strike="noStrike" cap="none" spc="0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>
              <a:spcBef>
                <a:spcPts val="600"/>
              </a:spcBef>
            </a:pPr>
            <a:endParaRPr lang="en-GB" sz="3200" dirty="0"/>
          </a:p>
          <a:p>
            <a:pPr algn="r" hangingPunct="1">
              <a:spcBef>
                <a:spcPts val="600"/>
              </a:spcBef>
            </a:pPr>
            <a:r>
              <a:rPr lang="en-GB" sz="3200" b="1" dirty="0"/>
              <a:t>Pathogen reduction was good</a:t>
            </a:r>
          </a:p>
          <a:p>
            <a:pPr algn="r" hangingPunct="1">
              <a:spcBef>
                <a:spcPts val="600"/>
              </a:spcBef>
            </a:pPr>
            <a:endParaRPr lang="en-GB" sz="3200" dirty="0"/>
          </a:p>
          <a:p>
            <a:pPr algn="r" hangingPunct="1">
              <a:spcBef>
                <a:spcPts val="600"/>
              </a:spcBef>
            </a:pPr>
            <a:endParaRPr lang="en-GB" sz="3200" dirty="0"/>
          </a:p>
          <a:p>
            <a:pPr algn="r" hangingPunct="1">
              <a:spcBef>
                <a:spcPts val="600"/>
              </a:spcBef>
            </a:pPr>
            <a:endParaRPr lang="en-GB" sz="3200" dirty="0"/>
          </a:p>
          <a:p>
            <a:pPr algn="r" hangingPunct="1">
              <a:spcBef>
                <a:spcPts val="600"/>
              </a:spcBef>
            </a:pPr>
            <a:r>
              <a:rPr lang="en-GB" sz="3200" b="1" dirty="0"/>
              <a:t>Environmental pollutant reduction was insufficient</a:t>
            </a:r>
          </a:p>
        </p:txBody>
      </p:sp>
    </p:spTree>
    <p:extLst>
      <p:ext uri="{BB962C8B-B14F-4D97-AF65-F5344CB8AC3E}">
        <p14:creationId xmlns:p14="http://schemas.microsoft.com/office/powerpoint/2010/main" val="639371272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4" name="Title 2"/>
          <p:cNvSpPr>
            <a:spLocks noGrp="1"/>
          </p:cNvSpPr>
          <p:nvPr>
            <p:ph type="title"/>
          </p:nvPr>
        </p:nvSpPr>
        <p:spPr>
          <a:xfrm>
            <a:off x="5827873" y="756482"/>
            <a:ext cx="12646882" cy="1347470"/>
          </a:xfrm>
        </p:spPr>
        <p:txBody>
          <a:bodyPr anchor="ctr" anchorCtr="0">
            <a:noAutofit/>
          </a:bodyPr>
          <a:lstStyle/>
          <a:p>
            <a:r>
              <a:rPr lang="en-GB" sz="5400" dirty="0"/>
              <a:t>Results</a:t>
            </a:r>
          </a:p>
        </p:txBody>
      </p:sp>
      <p:sp>
        <p:nvSpPr>
          <p:cNvPr id="1048595" name="Text Placeholder 3"/>
          <p:cNvSpPr>
            <a:spLocks noGrp="1"/>
          </p:cNvSpPr>
          <p:nvPr>
            <p:ph type="body" sz="quarter" idx="1"/>
          </p:nvPr>
        </p:nvSpPr>
        <p:spPr>
          <a:xfrm>
            <a:off x="698186" y="6550429"/>
            <a:ext cx="9243836" cy="5070764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</a:pPr>
            <a:endParaRPr lang="en-GB" sz="3200" dirty="0"/>
          </a:p>
          <a:p>
            <a:pPr>
              <a:spcBef>
                <a:spcPts val="600"/>
              </a:spcBef>
            </a:pPr>
            <a:r>
              <a:rPr lang="en-GB" sz="3200" b="1" dirty="0"/>
              <a:t>Average figures for:</a:t>
            </a:r>
          </a:p>
          <a:p>
            <a:pPr>
              <a:spcBef>
                <a:spcPts val="600"/>
              </a:spcBef>
            </a:pPr>
            <a:r>
              <a:rPr lang="en-GB" sz="3200" dirty="0"/>
              <a:t>TSS		– 	Total Suspended Solids</a:t>
            </a:r>
          </a:p>
          <a:p>
            <a:pPr>
              <a:spcBef>
                <a:spcPts val="600"/>
              </a:spcBef>
            </a:pPr>
            <a:r>
              <a:rPr lang="en-GB" sz="3200" dirty="0"/>
              <a:t>NO3- 	– 	Nitrate</a:t>
            </a:r>
          </a:p>
          <a:p>
            <a:pPr>
              <a:spcBef>
                <a:spcPts val="600"/>
              </a:spcBef>
            </a:pPr>
            <a:r>
              <a:rPr lang="en-GB" sz="3200" dirty="0"/>
              <a:t>(PO4)3- 	– 	Phosphate</a:t>
            </a:r>
          </a:p>
          <a:p>
            <a:pPr>
              <a:spcBef>
                <a:spcPts val="600"/>
              </a:spcBef>
            </a:pPr>
            <a:r>
              <a:rPr lang="en-GB" sz="3200" dirty="0"/>
              <a:t>NH3-N 	– 	Ammonia Nitrogen</a:t>
            </a:r>
          </a:p>
          <a:p>
            <a:pPr>
              <a:spcBef>
                <a:spcPts val="600"/>
              </a:spcBef>
            </a:pPr>
            <a:r>
              <a:rPr lang="en-GB" sz="3200" dirty="0"/>
              <a:t>TCOD 	– 	Total Chemical Oxygen Demand</a:t>
            </a:r>
          </a:p>
          <a:p>
            <a:pPr>
              <a:spcBef>
                <a:spcPts val="600"/>
              </a:spcBef>
            </a:pPr>
            <a:r>
              <a:rPr lang="en-GB" sz="3200" dirty="0"/>
              <a:t>E. coli 	– 	Escherichia coli</a:t>
            </a:r>
          </a:p>
        </p:txBody>
      </p:sp>
      <p:pic>
        <p:nvPicPr>
          <p:cNvPr id="2097166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186" y="2762908"/>
            <a:ext cx="22886267" cy="3637892"/>
          </a:xfrm>
          <a:prstGeom prst="rect">
            <a:avLst/>
          </a:prstGeom>
        </p:spPr>
      </p:pic>
      <p:sp>
        <p:nvSpPr>
          <p:cNvPr id="1048596" name="Oval 7"/>
          <p:cNvSpPr/>
          <p:nvPr/>
        </p:nvSpPr>
        <p:spPr>
          <a:xfrm>
            <a:off x="16601833" y="2299705"/>
            <a:ext cx="2286668" cy="4327080"/>
          </a:xfrm>
          <a:prstGeom prst="ellipse">
            <a:avLst/>
          </a:prstGeom>
          <a:noFill/>
          <a:ln w="38100" cap="flat">
            <a:solidFill>
              <a:schemeClr val="accent1">
                <a:lumMod val="60000"/>
                <a:lumOff val="4000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rgbClr val="000000"/>
          </a:fontRef>
        </p:style>
        <p:txBody>
          <a:bodyPr rot="0" spcFirstLastPara="1" vertOverflow="overflow" horzOverflow="overflow" vert="horz" wrap="square" lIns="71436" tIns="71436" rIns="71436" bIns="71436" numCol="1" spcCol="38100" rtlCol="0" anchor="ctr">
            <a:spAutoFit/>
          </a:bodyPr>
          <a:lstStyle/>
          <a:p>
            <a:pPr marL="0" marR="0" indent="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latin typeface="Helvetica Neue LT Std 75 Bold"/>
              <a:ea typeface="Helvetica Neue LT Std 75 Bold"/>
              <a:cs typeface="Helvetica Neue LT Std 75 Bold"/>
              <a:sym typeface="Helvetica Neue LT Std 75 Bold"/>
            </a:endParaRPr>
          </a:p>
        </p:txBody>
      </p:sp>
      <p:sp>
        <p:nvSpPr>
          <p:cNvPr id="1048597" name="Oval 8"/>
          <p:cNvSpPr/>
          <p:nvPr/>
        </p:nvSpPr>
        <p:spPr>
          <a:xfrm>
            <a:off x="14333912" y="2299707"/>
            <a:ext cx="2161309" cy="4327078"/>
          </a:xfrm>
          <a:prstGeom prst="ellipse">
            <a:avLst/>
          </a:prstGeom>
          <a:noFill/>
          <a:ln w="38100" cap="flat">
            <a:solidFill>
              <a:srgbClr val="FF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rgbClr val="000000"/>
          </a:fontRef>
        </p:style>
        <p:txBody>
          <a:bodyPr rot="0" spcFirstLastPara="1" vertOverflow="overflow" horzOverflow="overflow" vert="horz" wrap="square" lIns="71436" tIns="71436" rIns="71436" bIns="71436" numCol="1" spcCol="38100" rtlCol="0" anchor="ctr">
            <a:spAutoFit/>
          </a:bodyPr>
          <a:lstStyle/>
          <a:p>
            <a:pPr marL="0" marR="0" indent="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latin typeface="Helvetica Neue LT Std 75 Bold"/>
              <a:ea typeface="Helvetica Neue LT Std 75 Bold"/>
              <a:cs typeface="Helvetica Neue LT Std 75 Bold"/>
              <a:sym typeface="Helvetica Neue LT Std 75 Bold"/>
            </a:endParaRPr>
          </a:p>
        </p:txBody>
      </p:sp>
      <p:sp>
        <p:nvSpPr>
          <p:cNvPr id="1048598" name="Text Placeholder 3"/>
          <p:cNvSpPr txBox="1"/>
          <p:nvPr/>
        </p:nvSpPr>
        <p:spPr>
          <a:xfrm>
            <a:off x="13443049" y="7680960"/>
            <a:ext cx="10148351" cy="4449560"/>
          </a:xfrm>
          <a:prstGeom prst="rect">
            <a:avLst/>
          </a:prstGeom>
          <a:ln w="12700">
            <a:miter lim="400000"/>
          </a:ln>
        </p:spPr>
        <p:txBody>
          <a:bodyPr lIns="71436" tIns="71436" rIns="71436" bIns="71436" anchor="t">
            <a:normAutofit/>
          </a:bodyPr>
          <a:lstStyle>
            <a:lvl1pPr marL="0" marR="0" indent="0" algn="l" defTabSz="821530" rtl="0" latinLnBrk="0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defRPr sz="3800" b="0" i="0" u="none" strike="noStrike" cap="none" spc="0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821530" rtl="0" latinLnBrk="0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defRPr sz="3800" b="0" i="0" u="none" strike="noStrike" cap="none" spc="0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821530" rtl="0" latinLnBrk="0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defRPr sz="3800" b="0" i="0" u="none" strike="noStrike" cap="none" spc="0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821530" rtl="0" latinLnBrk="0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defRPr sz="3800" b="0" i="0" u="none" strike="noStrike" cap="none" spc="0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821530" rtl="0" latinLnBrk="0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defRPr sz="3800" b="0" i="0" u="none" strike="noStrike" cap="none" spc="0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833686" marR="0" indent="-611186" algn="l" defTabSz="82153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45000"/>
              <a:buFontTx/>
              <a:buChar char="•"/>
              <a:defRPr sz="4400" b="0" i="0" u="none" strike="noStrike" cap="none" spc="0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78187" marR="0" indent="-611187" algn="l" defTabSz="82153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45000"/>
              <a:buFontTx/>
              <a:buChar char="•"/>
              <a:defRPr sz="4400" b="0" i="0" u="none" strike="noStrike" cap="none" spc="0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722687" marR="0" indent="-611187" algn="l" defTabSz="82153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45000"/>
              <a:buFontTx/>
              <a:buChar char="•"/>
              <a:defRPr sz="4400" b="0" i="0" u="none" strike="noStrike" cap="none" spc="0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67187" marR="0" indent="-611187" algn="l" defTabSz="82153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45000"/>
              <a:buFontTx/>
              <a:buChar char="•"/>
              <a:defRPr sz="4400" b="0" i="0" u="none" strike="noStrike" cap="none" spc="0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>
              <a:spcBef>
                <a:spcPts val="600"/>
              </a:spcBef>
            </a:pPr>
            <a:endParaRPr lang="en-GB" sz="3200" dirty="0"/>
          </a:p>
          <a:p>
            <a:pPr algn="r" hangingPunct="1">
              <a:spcBef>
                <a:spcPts val="600"/>
              </a:spcBef>
            </a:pPr>
            <a:r>
              <a:rPr lang="en-GB" sz="3200" b="1" dirty="0"/>
              <a:t>Pathogen reduction was good</a:t>
            </a:r>
          </a:p>
          <a:p>
            <a:pPr algn="r" hangingPunct="1">
              <a:spcBef>
                <a:spcPts val="600"/>
              </a:spcBef>
            </a:pPr>
            <a:endParaRPr lang="en-GB" sz="3200" dirty="0"/>
          </a:p>
          <a:p>
            <a:pPr algn="r" hangingPunct="1">
              <a:spcBef>
                <a:spcPts val="600"/>
              </a:spcBef>
            </a:pPr>
            <a:endParaRPr lang="en-GB" sz="3200" dirty="0"/>
          </a:p>
          <a:p>
            <a:pPr algn="r" hangingPunct="1">
              <a:spcBef>
                <a:spcPts val="600"/>
              </a:spcBef>
            </a:pPr>
            <a:endParaRPr lang="en-GB" sz="3200" dirty="0"/>
          </a:p>
          <a:p>
            <a:pPr algn="r" hangingPunct="1">
              <a:spcBef>
                <a:spcPts val="600"/>
              </a:spcBef>
            </a:pPr>
            <a:r>
              <a:rPr lang="en-GB" sz="3200" b="1" dirty="0"/>
              <a:t>Environmental pollutant reduction was insufficient</a:t>
            </a:r>
          </a:p>
        </p:txBody>
      </p:sp>
    </p:spTree>
    <p:extLst>
      <p:ext uri="{BB962C8B-B14F-4D97-AF65-F5344CB8AC3E}">
        <p14:creationId xmlns:p14="http://schemas.microsoft.com/office/powerpoint/2010/main" val="2052282563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4" name="Title 2"/>
          <p:cNvSpPr>
            <a:spLocks noGrp="1"/>
          </p:cNvSpPr>
          <p:nvPr>
            <p:ph type="title"/>
          </p:nvPr>
        </p:nvSpPr>
        <p:spPr>
          <a:xfrm>
            <a:off x="5827873" y="756482"/>
            <a:ext cx="12646882" cy="1347470"/>
          </a:xfrm>
        </p:spPr>
        <p:txBody>
          <a:bodyPr anchor="ctr" anchorCtr="0">
            <a:noAutofit/>
          </a:bodyPr>
          <a:lstStyle/>
          <a:p>
            <a:r>
              <a:rPr lang="en-GB" sz="5400" dirty="0"/>
              <a:t>Results</a:t>
            </a:r>
          </a:p>
        </p:txBody>
      </p:sp>
      <p:sp>
        <p:nvSpPr>
          <p:cNvPr id="1048595" name="Text Placeholder 3"/>
          <p:cNvSpPr>
            <a:spLocks noGrp="1"/>
          </p:cNvSpPr>
          <p:nvPr>
            <p:ph type="body" sz="quarter" idx="1"/>
          </p:nvPr>
        </p:nvSpPr>
        <p:spPr>
          <a:xfrm>
            <a:off x="698186" y="6550429"/>
            <a:ext cx="9243836" cy="5070764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</a:pPr>
            <a:endParaRPr lang="en-GB" sz="3200" dirty="0"/>
          </a:p>
          <a:p>
            <a:pPr>
              <a:spcBef>
                <a:spcPts val="600"/>
              </a:spcBef>
            </a:pPr>
            <a:r>
              <a:rPr lang="en-GB" sz="3200" b="1" dirty="0"/>
              <a:t>Average figures for:</a:t>
            </a:r>
          </a:p>
          <a:p>
            <a:pPr>
              <a:spcBef>
                <a:spcPts val="600"/>
              </a:spcBef>
            </a:pPr>
            <a:r>
              <a:rPr lang="en-GB" sz="3200" dirty="0"/>
              <a:t>TSS		– 	Total Suspended Solids</a:t>
            </a:r>
          </a:p>
          <a:p>
            <a:pPr>
              <a:spcBef>
                <a:spcPts val="600"/>
              </a:spcBef>
            </a:pPr>
            <a:r>
              <a:rPr lang="en-GB" sz="3200" dirty="0"/>
              <a:t>NO3- 	– 	Nitrate</a:t>
            </a:r>
          </a:p>
          <a:p>
            <a:pPr>
              <a:spcBef>
                <a:spcPts val="600"/>
              </a:spcBef>
            </a:pPr>
            <a:r>
              <a:rPr lang="en-GB" sz="3200" dirty="0"/>
              <a:t>(PO4)3- 	– 	Phosphate</a:t>
            </a:r>
          </a:p>
          <a:p>
            <a:pPr>
              <a:spcBef>
                <a:spcPts val="600"/>
              </a:spcBef>
            </a:pPr>
            <a:r>
              <a:rPr lang="en-GB" sz="3200" dirty="0"/>
              <a:t>NH3-N 	– 	Ammonia Nitrogen</a:t>
            </a:r>
          </a:p>
          <a:p>
            <a:pPr>
              <a:spcBef>
                <a:spcPts val="600"/>
              </a:spcBef>
            </a:pPr>
            <a:r>
              <a:rPr lang="en-GB" sz="3200" dirty="0"/>
              <a:t>TCOD 	– 	Total Chemical Oxygen Demand</a:t>
            </a:r>
          </a:p>
          <a:p>
            <a:pPr>
              <a:spcBef>
                <a:spcPts val="600"/>
              </a:spcBef>
            </a:pPr>
            <a:r>
              <a:rPr lang="en-GB" sz="3200" dirty="0"/>
              <a:t>E. coli 	– 	Escherichia coli</a:t>
            </a:r>
          </a:p>
        </p:txBody>
      </p:sp>
      <p:pic>
        <p:nvPicPr>
          <p:cNvPr id="2097166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186" y="2762908"/>
            <a:ext cx="22886267" cy="3637892"/>
          </a:xfrm>
          <a:prstGeom prst="rect">
            <a:avLst/>
          </a:prstGeom>
        </p:spPr>
      </p:pic>
      <p:sp>
        <p:nvSpPr>
          <p:cNvPr id="1048596" name="Oval 7"/>
          <p:cNvSpPr/>
          <p:nvPr/>
        </p:nvSpPr>
        <p:spPr>
          <a:xfrm>
            <a:off x="16601833" y="2299705"/>
            <a:ext cx="2286668" cy="4327080"/>
          </a:xfrm>
          <a:prstGeom prst="ellipse">
            <a:avLst/>
          </a:prstGeom>
          <a:noFill/>
          <a:ln w="38100" cap="flat">
            <a:solidFill>
              <a:schemeClr val="accent1">
                <a:lumMod val="60000"/>
                <a:lumOff val="4000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rgbClr val="000000"/>
          </a:fontRef>
        </p:style>
        <p:txBody>
          <a:bodyPr rot="0" spcFirstLastPara="1" vertOverflow="overflow" horzOverflow="overflow" vert="horz" wrap="square" lIns="71436" tIns="71436" rIns="71436" bIns="71436" numCol="1" spcCol="38100" rtlCol="0" anchor="ctr">
            <a:spAutoFit/>
          </a:bodyPr>
          <a:lstStyle/>
          <a:p>
            <a:pPr marL="0" marR="0" indent="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latin typeface="Helvetica Neue LT Std 75 Bold"/>
              <a:ea typeface="Helvetica Neue LT Std 75 Bold"/>
              <a:cs typeface="Helvetica Neue LT Std 75 Bold"/>
              <a:sym typeface="Helvetica Neue LT Std 75 Bold"/>
            </a:endParaRPr>
          </a:p>
        </p:txBody>
      </p:sp>
      <p:sp>
        <p:nvSpPr>
          <p:cNvPr id="1048597" name="Oval 8"/>
          <p:cNvSpPr/>
          <p:nvPr/>
        </p:nvSpPr>
        <p:spPr>
          <a:xfrm>
            <a:off x="14333912" y="2299707"/>
            <a:ext cx="2161309" cy="4327078"/>
          </a:xfrm>
          <a:prstGeom prst="ellipse">
            <a:avLst/>
          </a:prstGeom>
          <a:noFill/>
          <a:ln w="38100" cap="flat">
            <a:solidFill>
              <a:srgbClr val="FF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rgbClr val="000000"/>
          </a:fontRef>
        </p:style>
        <p:txBody>
          <a:bodyPr rot="0" spcFirstLastPara="1" vertOverflow="overflow" horzOverflow="overflow" vert="horz" wrap="square" lIns="71436" tIns="71436" rIns="71436" bIns="71436" numCol="1" spcCol="38100" rtlCol="0" anchor="ctr">
            <a:spAutoFit/>
          </a:bodyPr>
          <a:lstStyle/>
          <a:p>
            <a:pPr marL="0" marR="0" indent="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latin typeface="Helvetica Neue LT Std 75 Bold"/>
              <a:ea typeface="Helvetica Neue LT Std 75 Bold"/>
              <a:cs typeface="Helvetica Neue LT Std 75 Bold"/>
              <a:sym typeface="Helvetica Neue LT Std 75 Bold"/>
            </a:endParaRPr>
          </a:p>
        </p:txBody>
      </p:sp>
      <p:sp>
        <p:nvSpPr>
          <p:cNvPr id="1048598" name="Text Placeholder 3"/>
          <p:cNvSpPr txBox="1"/>
          <p:nvPr/>
        </p:nvSpPr>
        <p:spPr>
          <a:xfrm>
            <a:off x="13443049" y="7680960"/>
            <a:ext cx="10148351" cy="4449560"/>
          </a:xfrm>
          <a:prstGeom prst="rect">
            <a:avLst/>
          </a:prstGeom>
          <a:ln w="12700">
            <a:miter lim="400000"/>
          </a:ln>
        </p:spPr>
        <p:txBody>
          <a:bodyPr lIns="71436" tIns="71436" rIns="71436" bIns="71436" anchor="t">
            <a:normAutofit/>
          </a:bodyPr>
          <a:lstStyle>
            <a:lvl1pPr marL="0" marR="0" indent="0" algn="l" defTabSz="821530" rtl="0" latinLnBrk="0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defRPr sz="3800" b="0" i="0" u="none" strike="noStrike" cap="none" spc="0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821530" rtl="0" latinLnBrk="0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defRPr sz="3800" b="0" i="0" u="none" strike="noStrike" cap="none" spc="0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821530" rtl="0" latinLnBrk="0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defRPr sz="3800" b="0" i="0" u="none" strike="noStrike" cap="none" spc="0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821530" rtl="0" latinLnBrk="0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defRPr sz="3800" b="0" i="0" u="none" strike="noStrike" cap="none" spc="0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821530" rtl="0" latinLnBrk="0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defRPr sz="3800" b="0" i="0" u="none" strike="noStrike" cap="none" spc="0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833686" marR="0" indent="-611186" algn="l" defTabSz="82153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45000"/>
              <a:buFontTx/>
              <a:buChar char="•"/>
              <a:defRPr sz="4400" b="0" i="0" u="none" strike="noStrike" cap="none" spc="0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78187" marR="0" indent="-611187" algn="l" defTabSz="82153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45000"/>
              <a:buFontTx/>
              <a:buChar char="•"/>
              <a:defRPr sz="4400" b="0" i="0" u="none" strike="noStrike" cap="none" spc="0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722687" marR="0" indent="-611187" algn="l" defTabSz="82153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45000"/>
              <a:buFontTx/>
              <a:buChar char="•"/>
              <a:defRPr sz="4400" b="0" i="0" u="none" strike="noStrike" cap="none" spc="0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67187" marR="0" indent="-611187" algn="l" defTabSz="82153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45000"/>
              <a:buFontTx/>
              <a:buChar char="•"/>
              <a:defRPr sz="4400" b="0" i="0" u="none" strike="noStrike" cap="none" spc="0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>
              <a:spcBef>
                <a:spcPts val="600"/>
              </a:spcBef>
            </a:pPr>
            <a:endParaRPr lang="en-GB" sz="3200" dirty="0"/>
          </a:p>
          <a:p>
            <a:pPr algn="r" hangingPunct="1">
              <a:spcBef>
                <a:spcPts val="600"/>
              </a:spcBef>
            </a:pPr>
            <a:r>
              <a:rPr lang="en-GB" sz="3200" b="1" dirty="0"/>
              <a:t>Pathogen reduction was good</a:t>
            </a:r>
          </a:p>
          <a:p>
            <a:pPr algn="r" hangingPunct="1">
              <a:spcBef>
                <a:spcPts val="600"/>
              </a:spcBef>
            </a:pPr>
            <a:endParaRPr lang="en-GB" sz="3200" dirty="0"/>
          </a:p>
          <a:p>
            <a:pPr algn="r" hangingPunct="1">
              <a:spcBef>
                <a:spcPts val="600"/>
              </a:spcBef>
            </a:pPr>
            <a:endParaRPr lang="en-GB" sz="3200" dirty="0"/>
          </a:p>
          <a:p>
            <a:pPr algn="r" hangingPunct="1">
              <a:spcBef>
                <a:spcPts val="600"/>
              </a:spcBef>
            </a:pPr>
            <a:endParaRPr lang="en-GB" sz="3200" dirty="0"/>
          </a:p>
          <a:p>
            <a:pPr algn="r" hangingPunct="1">
              <a:spcBef>
                <a:spcPts val="600"/>
              </a:spcBef>
            </a:pPr>
            <a:r>
              <a:rPr lang="en-GB" sz="3200" b="1" dirty="0"/>
              <a:t>Environmental pollutant reduction was insufficient</a:t>
            </a:r>
          </a:p>
        </p:txBody>
      </p:sp>
      <p:pic>
        <p:nvPicPr>
          <p:cNvPr id="2097167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60873" y="7454975"/>
            <a:ext cx="2124371" cy="2038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181874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535353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71436" tIns="71436" rIns="71436" bIns="71436" numCol="1" spcCol="38100" rtlCol="0" anchor="ctr">
        <a:spAutoFit/>
      </a:bodyPr>
      <a:lstStyle>
        <a:defPPr marL="0" marR="0" indent="0" algn="ctr" defTabSz="82153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latin typeface="Helvetica Neue LT Std 75 Bold"/>
            <a:ea typeface="Helvetica Neue LT Std 75 Bold"/>
            <a:cs typeface="Helvetica Neue LT Std 75 Bold"/>
            <a:sym typeface="Helvetica Neue LT Std 75 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>
          <a:srgbClr val="000000"/>
        </a:fontRef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>
          <a:srgbClr val="000000"/>
        </a:fontRef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6" tIns="71436" rIns="71436" bIns="71436" numCol="1" spcCol="38100" rtlCol="0" anchor="ctr">
        <a:spAutoFit/>
      </a:bodyPr>
      <a:lstStyle>
        <a:defPPr marL="0" marR="0" indent="0" algn="ctr" defTabSz="82153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6200" b="1" i="0" u="none" strike="noStrike" cap="none" spc="0" normalizeH="0" baseline="0">
            <a:ln>
              <a:noFill/>
            </a:ln>
            <a:solidFill>
              <a:srgbClr val="535353"/>
            </a:solidFill>
            <a:effectLst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>
          <a:srgbClr val="000000"/>
        </a:fontRef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71436" tIns="71436" rIns="71436" bIns="71436" numCol="1" spcCol="38100" rtlCol="0" anchor="ctr">
        <a:spAutoFit/>
      </a:bodyPr>
      <a:lstStyle>
        <a:defPPr marL="0" marR="0" indent="0" algn="ctr" defTabSz="82153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latin typeface="Helvetica Neue LT Std 75 Bold"/>
            <a:ea typeface="Helvetica Neue LT Std 75 Bold"/>
            <a:cs typeface="Helvetica Neue LT Std 75 Bold"/>
            <a:sym typeface="Helvetica Neue LT Std 75 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>
          <a:srgbClr val="000000"/>
        </a:fontRef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>
          <a:srgbClr val="000000"/>
        </a:fontRef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6" tIns="71436" rIns="71436" bIns="71436" numCol="1" spcCol="38100" rtlCol="0" anchor="ctr">
        <a:spAutoFit/>
      </a:bodyPr>
      <a:lstStyle>
        <a:defPPr marL="0" marR="0" indent="0" algn="ctr" defTabSz="82153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6200" b="1" i="0" u="none" strike="noStrike" cap="none" spc="0" normalizeH="0" baseline="0">
            <a:ln>
              <a:noFill/>
            </a:ln>
            <a:solidFill>
              <a:srgbClr val="535353"/>
            </a:solidFill>
            <a:effectLst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>
          <a:srgbClr val="000000"/>
        </a:fontRef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F656C67CEBF1B4EA4579FD3E3AFD5F7" ma:contentTypeVersion="6" ma:contentTypeDescription="Create a new document." ma:contentTypeScope="" ma:versionID="0a4da1f39be4a4643d4d8e5bc18bd4eb">
  <xsd:schema xmlns:xsd="http://www.w3.org/2001/XMLSchema" xmlns:xs="http://www.w3.org/2001/XMLSchema" xmlns:p="http://schemas.microsoft.com/office/2006/metadata/properties" xmlns:ns2="5895eead-2303-49e7-ae5e-1c41a0da3250" xmlns:ns3="e2f035dc-877f-47c5-a098-0c6fdb408b4f" targetNamespace="http://schemas.microsoft.com/office/2006/metadata/properties" ma:root="true" ma:fieldsID="fe335e4f5f8d9dface2ac2651128f73e" ns2:_="" ns3:_="">
    <xsd:import namespace="5895eead-2303-49e7-ae5e-1c41a0da3250"/>
    <xsd:import namespace="e2f035dc-877f-47c5-a098-0c6fdb408b4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95eead-2303-49e7-ae5e-1c41a0da325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2f035dc-877f-47c5-a098-0c6fdb408b4f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EEA868A-F791-4294-A7FF-E1037A246A2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9BBDEA3-3909-4CB3-92DA-C3A949FC0E5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895eead-2303-49e7-ae5e-1c41a0da3250"/>
    <ds:schemaRef ds:uri="e2f035dc-877f-47c5-a098-0c6fdb408b4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CE4D250-94D3-4EF9-A947-2B61BE1DB72C}">
  <ds:schemaRefs>
    <ds:schemaRef ds:uri="http://schemas.microsoft.com/office/2006/metadata/properties"/>
    <ds:schemaRef ds:uri="http://purl.org/dc/terms/"/>
    <ds:schemaRef ds:uri="http://purl.org/dc/elements/1.1/"/>
    <ds:schemaRef ds:uri="http://purl.org/dc/dcmitype/"/>
    <ds:schemaRef ds:uri="e2f035dc-877f-47c5-a098-0c6fdb408b4f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5895eead-2303-49e7-ae5e-1c41a0da3250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127</TotalTime>
  <Words>387</Words>
  <Application>Microsoft Office PowerPoint</Application>
  <PresentationFormat>Custom</PresentationFormat>
  <Paragraphs>107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Helvetica Light</vt:lpstr>
      <vt:lpstr>Helvetica Neue</vt:lpstr>
      <vt:lpstr>Helvetica Neue Light</vt:lpstr>
      <vt:lpstr>Helvetica Neue LT Std 75 Bold</vt:lpstr>
      <vt:lpstr>Helvetica Neue Thin</vt:lpstr>
      <vt:lpstr>White</vt:lpstr>
      <vt:lpstr>Faecal sludge treatment using lime stabilisation in Cox’s Bazar, Bangladesh</vt:lpstr>
      <vt:lpstr>Introduction</vt:lpstr>
      <vt:lpstr>PowerPoint Presentation</vt:lpstr>
      <vt:lpstr>Methods</vt:lpstr>
      <vt:lpstr>PowerPoint Presentation</vt:lpstr>
      <vt:lpstr>Results</vt:lpstr>
      <vt:lpstr>Results</vt:lpstr>
      <vt:lpstr>Results</vt:lpstr>
      <vt:lpstr>Results</vt:lpstr>
      <vt:lpstr>Results</vt:lpstr>
      <vt:lpstr>PowerPoint Presentation</vt:lpstr>
      <vt:lpstr>PowerPoint Presentation</vt:lpstr>
      <vt:lpstr>Conclusion</vt:lpstr>
      <vt:lpstr>Conclusion</vt:lpstr>
      <vt:lpstr>Acknowledgements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cxb-watsan5</dc:creator>
  <cp:lastModifiedBy>Medical Editing Intern - Ertha C Sefu Omba</cp:lastModifiedBy>
  <cp:revision>12</cp:revision>
  <dcterms:created xsi:type="dcterms:W3CDTF">2020-04-12T04:23:50Z</dcterms:created>
  <dcterms:modified xsi:type="dcterms:W3CDTF">2021-10-20T06:04:31Z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0x010100EF656C67CEBF1B4EA4579FD3E3AFD5F7</vt:lpwstr>
  </property>
</Properties>
</file>