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3"/>
  </p:notesMasterIdLst>
  <p:sldIdLst>
    <p:sldId id="256" r:id="rId5"/>
    <p:sldId id="262" r:id="rId6"/>
    <p:sldId id="264" r:id="rId7"/>
    <p:sldId id="263" r:id="rId8"/>
    <p:sldId id="258" r:id="rId9"/>
    <p:sldId id="259" r:id="rId10"/>
    <p:sldId id="260" r:id="rId11"/>
    <p:sldId id="261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ctr" defTabSz="8215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200" b="1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Mazliah" initials="J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F76213-31D4-98CE-EF5E-6E1DCADC3ADC}" v="12" dt="2020-05-05T08:52:47.437"/>
    <p1510:client id="{9D18167E-985D-94D1-D322-DC9F714F2A48}" v="19" dt="2020-05-05T08:49:30.051"/>
    <p1510:client id="{E86F76D9-F5F5-9145-C69E-DD5474FCB3EC}" v="6" dt="2020-05-05T09:33:48.80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LT Std 65 Medium"/>
          <a:ea typeface="Helvetica Neue LT Std 65 Medium"/>
          <a:cs typeface="Helvetica Neue LT Std 65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elvetica Neue LT Std 75 Bold"/>
          <a:ea typeface="Helvetica Neue LT Std 75 Bold"/>
          <a:cs typeface="Helvetica Neue LT Std 75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elvetica Neue LT Std 75 Bold"/>
          <a:ea typeface="Helvetica Neue LT Std 75 Bold"/>
          <a:cs typeface="Helvetica Neue LT Std 75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374" y="43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57144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4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1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8"/>
            <a:ext cx="14716127" cy="2894577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833937" y="6341809"/>
            <a:ext cx="14716127" cy="65604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>
            <a:spLocks noGrp="1"/>
          </p:cNvSpPr>
          <p:nvPr>
            <p:ph type="pic" idx="13"/>
          </p:nvPr>
        </p:nvSpPr>
        <p:spPr>
          <a:xfrm>
            <a:off x="3450866" y="422981"/>
            <a:ext cx="17482268" cy="1166395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>
            <a:alphaModFix amt="7000"/>
          </a:blip>
          <a:stretch>
            <a:fillRect/>
          </a:stretch>
        </p:blipFill>
        <p:spPr>
          <a:xfrm>
            <a:off x="3635387" y="589377"/>
            <a:ext cx="18065103" cy="12390810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2438400" y="1653622"/>
            <a:ext cx="19507200" cy="249983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892738" y="4128052"/>
            <a:ext cx="9550401" cy="876189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mage"/>
          <p:cNvSpPr>
            <a:spLocks noGrp="1"/>
          </p:cNvSpPr>
          <p:nvPr>
            <p:ph type="pic" sz="half" idx="13"/>
          </p:nvPr>
        </p:nvSpPr>
        <p:spPr>
          <a:xfrm>
            <a:off x="5928841" y="286330"/>
            <a:ext cx="12526318" cy="835522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5860770" y="8803202"/>
            <a:ext cx="12646882" cy="134747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99310" y="10200199"/>
            <a:ext cx="12675445" cy="207596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500"/>
              </a:spcBef>
              <a:buSzTx/>
              <a:buNone/>
              <a:defRPr sz="3800"/>
            </a:lvl1pPr>
            <a:lvl2pPr marL="0" indent="0">
              <a:spcBef>
                <a:spcPts val="4500"/>
              </a:spcBef>
              <a:buSzTx/>
              <a:buNone/>
              <a:defRPr sz="3800"/>
            </a:lvl2pPr>
            <a:lvl3pPr marL="0" indent="0">
              <a:spcBef>
                <a:spcPts val="4500"/>
              </a:spcBef>
              <a:buSzTx/>
              <a:buNone/>
              <a:defRPr sz="3800"/>
            </a:lvl3pPr>
            <a:lvl4pPr marL="0" indent="0">
              <a:spcBef>
                <a:spcPts val="4500"/>
              </a:spcBef>
              <a:buSzTx/>
              <a:buNone/>
              <a:defRPr sz="3800"/>
            </a:lvl4pPr>
            <a:lvl5pPr marL="0" indent="0">
              <a:spcBef>
                <a:spcPts val="450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0"/>
            <a:ext cx="14716127" cy="464343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>
            <a:spLocks noGrp="1"/>
          </p:cNvSpPr>
          <p:nvPr>
            <p:ph type="pic" sz="half" idx="13"/>
          </p:nvPr>
        </p:nvSpPr>
        <p:spPr>
          <a:xfrm rot="13588">
            <a:off x="9278219" y="1780548"/>
            <a:ext cx="13208823" cy="88058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1390253" y="318694"/>
            <a:ext cx="7500939" cy="5607846"/>
          </a:xfrm>
          <a:prstGeom prst="rect">
            <a:avLst/>
          </a:prstGeom>
        </p:spPr>
        <p:txBody>
          <a:bodyPr anchor="b"/>
          <a:lstStyle>
            <a:lvl1pPr>
              <a:defRPr sz="7300"/>
            </a:lvl1pPr>
          </a:lstStyle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0253" y="6261846"/>
            <a:ext cx="7500939" cy="529133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17912"/>
            <a:ext cx="15609094" cy="884039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>
            <a:spLocks noGrp="1"/>
          </p:cNvSpPr>
          <p:nvPr>
            <p:ph type="pic" sz="half" idx="13"/>
          </p:nvPr>
        </p:nvSpPr>
        <p:spPr>
          <a:xfrm>
            <a:off x="8768853" y="3078557"/>
            <a:ext cx="12774195" cy="851613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68053" y="3129357"/>
            <a:ext cx="6988176" cy="8414531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7" cy="47307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6"/>
            <a:ext cx="15609094" cy="101441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sz="quarter" idx="13"/>
          </p:nvPr>
        </p:nvSpPr>
        <p:spPr>
          <a:xfrm>
            <a:off x="12746831" y="6539541"/>
            <a:ext cx="8157370" cy="544108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sz="quarter" idx="14"/>
          </p:nvPr>
        </p:nvSpPr>
        <p:spPr>
          <a:xfrm>
            <a:off x="12763500" y="717386"/>
            <a:ext cx="8161616" cy="544107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Image"/>
          <p:cNvSpPr>
            <a:spLocks noGrp="1"/>
          </p:cNvSpPr>
          <p:nvPr>
            <p:ph type="pic" sz="half" idx="15"/>
          </p:nvPr>
        </p:nvSpPr>
        <p:spPr>
          <a:xfrm>
            <a:off x="1822694" y="717386"/>
            <a:ext cx="10623306" cy="70822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8" name="Image"/>
          <p:cNvSpPr>
            <a:spLocks noGrp="1"/>
          </p:cNvSpPr>
          <p:nvPr>
            <p:ph type="pic" sz="quarter" idx="16"/>
          </p:nvPr>
        </p:nvSpPr>
        <p:spPr>
          <a:xfrm>
            <a:off x="6689159" y="8159585"/>
            <a:ext cx="5739657" cy="38264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272367"/>
            <a:ext cx="14716127" cy="64770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solidFill>
                  <a:srgbClr val="EE230C"/>
                </a:solidFill>
              </a:defRPr>
            </a:lvl1pPr>
            <a:lvl2pPr marL="888999" indent="-444499" algn="ctr">
              <a:spcBef>
                <a:spcPts val="0"/>
              </a:spcBef>
              <a:defRPr sz="3200">
                <a:solidFill>
                  <a:srgbClr val="EE230C"/>
                </a:solidFill>
              </a:defRPr>
            </a:lvl2pPr>
            <a:lvl3pPr marL="1333499" indent="-444499" algn="ctr">
              <a:spcBef>
                <a:spcPts val="0"/>
              </a:spcBef>
              <a:defRPr sz="3200">
                <a:solidFill>
                  <a:srgbClr val="EE230C"/>
                </a:solidFill>
              </a:defRPr>
            </a:lvl3pPr>
            <a:lvl4pPr marL="1777999" indent="-444499" algn="ctr">
              <a:spcBef>
                <a:spcPts val="0"/>
              </a:spcBef>
              <a:defRPr sz="3200">
                <a:solidFill>
                  <a:srgbClr val="EE230C"/>
                </a:solidFill>
              </a:defRPr>
            </a:lvl4pPr>
            <a:lvl5pPr marL="2222499" indent="-444499" algn="ctr">
              <a:spcBef>
                <a:spcPts val="0"/>
              </a:spcBef>
              <a:defRPr sz="3200">
                <a:solidFill>
                  <a:srgbClr val="EE230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782215" y="4564765"/>
            <a:ext cx="22819570" cy="218319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6200" b="1">
                <a:solidFill>
                  <a:srgbClr val="535353"/>
                </a:solidFill>
              </a:defRPr>
            </a:lvl1pPr>
          </a:lstStyle>
          <a:p>
            <a:r>
              <a:t>“Quote here”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532" y="11461860"/>
            <a:ext cx="5370014" cy="2009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12187" y="11587577"/>
            <a:ext cx="2714475" cy="186185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387453" y="357186"/>
            <a:ext cx="15609094" cy="303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4" y="13073062"/>
            <a:ext cx="466267" cy="47767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200" b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11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055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500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944686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3891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833686" marR="0" indent="-611186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278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7226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167187" marR="0" indent="-611187" algn="l" defTabSz="82153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"/>
          <p:cNvSpPr txBox="1">
            <a:spLocks noGrp="1"/>
          </p:cNvSpPr>
          <p:nvPr>
            <p:ph type="title"/>
          </p:nvPr>
        </p:nvSpPr>
        <p:spPr>
          <a:xfrm>
            <a:off x="3757808" y="9489163"/>
            <a:ext cx="16868384" cy="16435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400" dirty="0"/>
              <a:t>A Facebook-to-WhatsApp hotline for contraception information for adolescents and parents in </a:t>
            </a:r>
            <a:r>
              <a:rPr lang="en-US" sz="4400" dirty="0" err="1"/>
              <a:t>Mbare</a:t>
            </a:r>
            <a:r>
              <a:rPr lang="en-US" sz="4400" dirty="0"/>
              <a:t>, Zimbabwe</a:t>
            </a:r>
            <a:endParaRPr sz="4400" dirty="0"/>
          </a:p>
        </p:txBody>
      </p:sp>
      <p:sp>
        <p:nvSpPr>
          <p:cNvPr id="127" name="Body"/>
          <p:cNvSpPr txBox="1">
            <a:spLocks noGrp="1"/>
          </p:cNvSpPr>
          <p:nvPr>
            <p:ph type="body" sz="quarter" idx="1"/>
          </p:nvPr>
        </p:nvSpPr>
        <p:spPr>
          <a:xfrm>
            <a:off x="10392508" y="11624894"/>
            <a:ext cx="4267200" cy="10012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b="1" dirty="0"/>
              <a:t>Brian Hove </a:t>
            </a:r>
            <a:r>
              <a:rPr lang="en-GB" sz="4000" dirty="0"/>
              <a:t> </a:t>
            </a:r>
            <a:endParaRPr sz="44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761999"/>
            <a:ext cx="6096000" cy="82349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994790-EA36-411C-B2E8-05C83E7063EC}"/>
              </a:ext>
            </a:extLst>
          </p:cNvPr>
          <p:cNvSpPr txBox="1"/>
          <p:nvPr/>
        </p:nvSpPr>
        <p:spPr>
          <a:xfrm>
            <a:off x="269630" y="346885"/>
            <a:ext cx="3938953" cy="12522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800" dirty="0">
                <a:solidFill>
                  <a:srgbClr val="000000"/>
                </a:solidFill>
              </a:rPr>
              <a:t>Conflict of Interest</a:t>
            </a:r>
            <a:endParaRPr lang="en-US" sz="1800">
              <a:solidFill>
                <a:srgbClr val="000000"/>
              </a:solidFill>
            </a:endParaRPr>
          </a:p>
          <a:p>
            <a:pPr algn="l"/>
            <a:endParaRPr lang="en-GB" sz="1800" dirty="0">
              <a:solidFill>
                <a:srgbClr val="000000"/>
              </a:solidFill>
            </a:endParaRPr>
          </a:p>
          <a:p>
            <a:pPr algn="l"/>
            <a:r>
              <a:rPr lang="en-GB" sz="1800" dirty="0">
                <a:solidFill>
                  <a:srgbClr val="000000"/>
                </a:solidFill>
              </a:rPr>
              <a:t>The author has declared no conflict of interest.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87453" y="357186"/>
            <a:ext cx="15609094" cy="2233614"/>
          </a:xfrm>
        </p:spPr>
        <p:txBody>
          <a:bodyPr>
            <a:noAutofit/>
          </a:bodyPr>
          <a:lstStyle/>
          <a:p>
            <a:r>
              <a:rPr lang="en-US" sz="8000" dirty="0"/>
              <a:t>Introduction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1568052" y="3129357"/>
            <a:ext cx="7652147" cy="8414531"/>
          </a:xfrm>
        </p:spPr>
        <p:txBody>
          <a:bodyPr>
            <a:noAutofit/>
          </a:bodyPr>
          <a:lstStyle/>
          <a:p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MSF has been working in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</a:rPr>
              <a:t>Mbare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, Harare, since 2015 providing Adolescent Sexual and Reproductive Health services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half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2697" r="12313" b="5880"/>
          <a:stretch/>
        </p:blipFill>
        <p:spPr bwMode="auto">
          <a:xfrm>
            <a:off x="10210800" y="2743200"/>
            <a:ext cx="11429999" cy="97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AB01591-5E8A-43D4-AEAA-B9587AD619DD}"/>
              </a:ext>
            </a:extLst>
          </p:cNvPr>
          <p:cNvSpPr/>
          <p:nvPr/>
        </p:nvSpPr>
        <p:spPr>
          <a:xfrm>
            <a:off x="17526000" y="5638800"/>
            <a:ext cx="3581400" cy="1447800"/>
          </a:xfrm>
          <a:prstGeom prst="roundRect">
            <a:avLst/>
          </a:prstGeom>
          <a:noFill/>
          <a:ln w="508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6" tIns="71436" rIns="71436" bIns="71436" numCol="1" spcCol="38100" rtlCol="0" anchor="ctr">
            <a:spAutoFit/>
          </a:bodyPr>
          <a:lstStyle/>
          <a:p>
            <a:pPr marL="0" marR="0" indent="0" algn="ctr" defTabSz="82153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T Std 75 Bold"/>
              <a:ea typeface="Helvetica Neue LT Std 75 Bold"/>
              <a:cs typeface="Helvetica Neue LT Std 75 Bold"/>
              <a:sym typeface="Helvetica Neue LT Std 75 Bold"/>
            </a:endParaRPr>
          </a:p>
        </p:txBody>
      </p:sp>
    </p:spTree>
    <p:extLst>
      <p:ext uri="{BB962C8B-B14F-4D97-AF65-F5344CB8AC3E}">
        <p14:creationId xmlns:p14="http://schemas.microsoft.com/office/powerpoint/2010/main" val="21009012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7453" y="357186"/>
            <a:ext cx="15609094" cy="2386014"/>
          </a:xfrm>
        </p:spPr>
        <p:txBody>
          <a:bodyPr>
            <a:normAutofit/>
          </a:bodyPr>
          <a:lstStyle/>
          <a:p>
            <a:r>
              <a:rPr lang="en-US" sz="8000" dirty="0"/>
              <a:t>MSF in </a:t>
            </a:r>
            <a:r>
              <a:rPr lang="en-US" sz="8000" dirty="0" err="1"/>
              <a:t>Mbare</a:t>
            </a:r>
            <a:endParaRPr lang="en-US" sz="8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1568052" y="3129357"/>
            <a:ext cx="7575947" cy="8414531"/>
          </a:xfrm>
        </p:spPr>
        <p:txBody>
          <a:bodyPr>
            <a:noAutofit/>
          </a:bodyPr>
          <a:lstStyle/>
          <a:p>
            <a:pPr>
              <a:spcBef>
                <a:spcPts val="6000"/>
              </a:spcBef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A high-density suburb in the southern district of Harare</a:t>
            </a:r>
          </a:p>
          <a:p>
            <a:pPr>
              <a:spcBef>
                <a:spcPts val="6000"/>
              </a:spcBef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Estimated population: 800,000</a:t>
            </a:r>
          </a:p>
          <a:p>
            <a:pPr>
              <a:spcBef>
                <a:spcPts val="6000"/>
              </a:spcBef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</a:rPr>
              <a:t>66.7% adolescents 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type="pic" sz="half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0" b="16660"/>
          <a:stretch>
            <a:fillRect/>
          </a:stretch>
        </p:blipFill>
        <p:spPr bwMode="auto">
          <a:xfrm>
            <a:off x="9601200" y="3009614"/>
            <a:ext cx="12774195" cy="851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49553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4600" y="381000"/>
            <a:ext cx="20878800" cy="1371600"/>
          </a:xfrm>
        </p:spPr>
        <p:txBody>
          <a:bodyPr>
            <a:noAutofit/>
          </a:bodyPr>
          <a:lstStyle/>
          <a:p>
            <a:r>
              <a:rPr lang="en-US" sz="6000" dirty="0"/>
              <a:t>Why use social media for sexual health education?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22479000" cy="107057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Zimbabwe has a high usage of social media: 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		(Tech </a:t>
            </a:r>
            <a:r>
              <a:rPr lang="en-US" sz="3200" i="1" dirty="0" err="1">
                <a:solidFill>
                  <a:schemeClr val="bg2">
                    <a:lumMod val="50000"/>
                  </a:schemeClr>
                </a:solidFill>
              </a:rPr>
              <a:t>Zim</a:t>
            </a:r>
            <a:r>
              <a:rPr lang="en-US" sz="3200" i="1" dirty="0">
                <a:solidFill>
                  <a:schemeClr val="bg2">
                    <a:lumMod val="50000"/>
                  </a:schemeClr>
                </a:solidFill>
              </a:rPr>
              <a:t>, 2019)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innovation aimed to use social media to overcoming the social barriers that make sexual education and contraception a taboo subject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849876"/>
              </p:ext>
            </p:extLst>
          </p:nvPr>
        </p:nvGraphicFramePr>
        <p:xfrm>
          <a:off x="1524000" y="3606525"/>
          <a:ext cx="18592800" cy="3498927"/>
        </p:xfrm>
        <a:graphic>
          <a:graphicData uri="http://schemas.openxmlformats.org/drawingml/2006/table">
            <a:tbl>
              <a:tblPr firstRow="1" firstCol="1" bandRow="1"/>
              <a:tblGrid>
                <a:gridCol w="3850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8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8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Social Network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 Addressable Ad Audience In </a:t>
                      </a:r>
                      <a:r>
                        <a:rPr lang="en-US" sz="2800" b="1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Zim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of males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% of females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Facebook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1 100 000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59%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LinkedIn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510 000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59%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41%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Instagram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290 000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60%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40%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Twitter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193 500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78%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22%</a:t>
                      </a:r>
                      <a:endParaRPr lang="en-US" sz="3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Snapchat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N/A</a:t>
                      </a:r>
                      <a:endParaRPr lang="en-US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02394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453" y="357186"/>
            <a:ext cx="15609094" cy="1776414"/>
          </a:xfrm>
        </p:spPr>
        <p:txBody>
          <a:bodyPr>
            <a:noAutofit/>
          </a:bodyPr>
          <a:lstStyle/>
          <a:p>
            <a:r>
              <a:rPr lang="en-US" sz="8000" dirty="0"/>
              <a:t>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2133600"/>
            <a:ext cx="17754600" cy="9986038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</a:pPr>
            <a:endParaRPr lang="en-GB" sz="4000" dirty="0"/>
          </a:p>
          <a:p>
            <a:pPr>
              <a:spcBef>
                <a:spcPts val="4200"/>
              </a:spcBef>
            </a:pPr>
            <a:r>
              <a:rPr lang="en-GB" sz="4000" dirty="0"/>
              <a:t>An innovative combination of technological tools (DHP approach) and peer-to-peer education skills</a:t>
            </a:r>
          </a:p>
          <a:p>
            <a:pPr>
              <a:spcBef>
                <a:spcPts val="4200"/>
              </a:spcBef>
            </a:pPr>
            <a:r>
              <a:rPr lang="en-GB" sz="4000" dirty="0"/>
              <a:t>Patients recruited through geo-targeted Facebook adverts, featuring 104 different messages and images</a:t>
            </a:r>
          </a:p>
          <a:p>
            <a:pPr>
              <a:spcBef>
                <a:spcPts val="4200"/>
              </a:spcBef>
            </a:pPr>
            <a:r>
              <a:rPr lang="en-GB" sz="4000" dirty="0"/>
              <a:t>Targeted both male and female users within the adolescent and parents groups</a:t>
            </a:r>
          </a:p>
          <a:p>
            <a:pPr>
              <a:spcBef>
                <a:spcPts val="4200"/>
              </a:spcBef>
            </a:pPr>
            <a:r>
              <a:rPr lang="en-GB" sz="4000" dirty="0"/>
              <a:t>The messages and images covered common questions and misconceptions around contraceptive use</a:t>
            </a:r>
          </a:p>
          <a:p>
            <a:pPr>
              <a:spcBef>
                <a:spcPts val="4200"/>
              </a:spcBef>
            </a:pPr>
            <a:r>
              <a:rPr lang="en-GB" sz="4000" dirty="0"/>
              <a:t>Data was protected by end-to-end encryption</a:t>
            </a:r>
          </a:p>
          <a:p>
            <a:pPr>
              <a:spcBef>
                <a:spcPts val="4200"/>
              </a:spcBef>
            </a:pPr>
            <a:r>
              <a:rPr lang="en-GB" sz="4000" dirty="0"/>
              <a:t>Client confidentiality was maintained, and an escalation protocol was implemented to refer callers in need of urgent support with their consent</a:t>
            </a:r>
            <a:endParaRPr lang="en-US" sz="4000" dirty="0"/>
          </a:p>
          <a:p>
            <a:pPr>
              <a:spcBef>
                <a:spcPts val="4200"/>
              </a:spcBef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706388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453" y="357186"/>
            <a:ext cx="15609094" cy="1319214"/>
          </a:xfrm>
        </p:spPr>
        <p:txBody>
          <a:bodyPr>
            <a:noAutofit/>
          </a:bodyPr>
          <a:lstStyle/>
          <a:p>
            <a:r>
              <a:rPr lang="en-US" sz="8000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0" y="1905000"/>
            <a:ext cx="19126200" cy="10781905"/>
          </a:xfrm>
        </p:spPr>
        <p:txBody>
          <a:bodyPr>
            <a:normAutofit/>
          </a:bodyPr>
          <a:lstStyle/>
          <a:p>
            <a:r>
              <a:rPr lang="en-GB" dirty="0"/>
              <a:t>The adverts reached 115,008 people in </a:t>
            </a:r>
            <a:r>
              <a:rPr lang="en-GB" dirty="0" err="1"/>
              <a:t>Mbare</a:t>
            </a:r>
            <a:r>
              <a:rPr lang="en-GB" dirty="0"/>
              <a:t> over 44 days</a:t>
            </a:r>
          </a:p>
          <a:p>
            <a:r>
              <a:rPr lang="en-GB" dirty="0"/>
              <a:t>836 conversations were started (19 people/day)</a:t>
            </a:r>
          </a:p>
          <a:p>
            <a:pPr marL="1800225" lvl="1" indent="-6096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/>
              <a:t> 644 </a:t>
            </a:r>
            <a:r>
              <a:rPr lang="en-GB" dirty="0"/>
              <a:t>(77%) with adolescents</a:t>
            </a:r>
          </a:p>
          <a:p>
            <a:pPr marL="1800225" lvl="1" indent="-609600">
              <a:spcBef>
                <a:spcPts val="2400"/>
              </a:spcBef>
              <a:buFont typeface="Wingdings" panose="05000000000000000000" pitchFamily="2" charset="2"/>
              <a:buChar char="Ø"/>
            </a:pPr>
            <a:r>
              <a:rPr lang="en-GB" dirty="0"/>
              <a:t> 192 (23%) with parents and caregivers averaging</a:t>
            </a:r>
          </a:p>
          <a:p>
            <a:r>
              <a:rPr lang="en-GB" dirty="0"/>
              <a:t>Innovation increased the overall reach and acceptance of contraceptives with 96 (11%) clinic referrals out of 904 clinic visits during the period</a:t>
            </a:r>
          </a:p>
          <a:p>
            <a:r>
              <a:rPr lang="en-GB" dirty="0"/>
              <a:t>The hotline number was kept by clients for further questions and was passed among friends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971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453" y="770843"/>
            <a:ext cx="15609094" cy="1319214"/>
          </a:xfrm>
        </p:spPr>
        <p:txBody>
          <a:bodyPr>
            <a:noAutofit/>
          </a:bodyPr>
          <a:lstStyle/>
          <a:p>
            <a:r>
              <a:rPr lang="en-US" sz="8000" dirty="0"/>
              <a:t>Conclusion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895600"/>
            <a:ext cx="19735800" cy="7581505"/>
          </a:xfrm>
        </p:spPr>
        <p:txBody>
          <a:bodyPr>
            <a:noAutofit/>
          </a:bodyPr>
          <a:lstStyle/>
          <a:p>
            <a:r>
              <a:rPr lang="en-US" sz="4000" dirty="0"/>
              <a:t>The DHP campaign has potential as a means for clients to discuss sensitive topics </a:t>
            </a:r>
          </a:p>
          <a:p>
            <a:r>
              <a:rPr lang="en-US" sz="4000" dirty="0"/>
              <a:t>The campaign was extended from 1 month to 2 months, due to positive results with the volume of conversations suggesting a high interest in the target population</a:t>
            </a:r>
          </a:p>
          <a:p>
            <a:r>
              <a:rPr lang="en-US" sz="4000" dirty="0"/>
              <a:t>The campaign was low cost with high positive impact: $867 USD</a:t>
            </a:r>
          </a:p>
          <a:p>
            <a:r>
              <a:rPr lang="en-US" sz="4000" dirty="0"/>
              <a:t>DHP can be recommended to navigate societal norms and culture when addressing taboo medical topics</a:t>
            </a:r>
          </a:p>
        </p:txBody>
      </p:sp>
    </p:spTree>
    <p:extLst>
      <p:ext uri="{BB962C8B-B14F-4D97-AF65-F5344CB8AC3E}">
        <p14:creationId xmlns:p14="http://schemas.microsoft.com/office/powerpoint/2010/main" val="400894648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453" y="357186"/>
            <a:ext cx="15609094" cy="2081213"/>
          </a:xfrm>
        </p:spPr>
        <p:txBody>
          <a:bodyPr>
            <a:normAutofit/>
          </a:bodyPr>
          <a:lstStyle/>
          <a:p>
            <a:r>
              <a:rPr lang="en-US" sz="8000" dirty="0"/>
              <a:t>Acknowledgments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7453" y="3276600"/>
            <a:ext cx="17526000" cy="7659688"/>
          </a:xfrm>
        </p:spPr>
        <p:txBody>
          <a:bodyPr>
            <a:normAutofit/>
          </a:bodyPr>
          <a:lstStyle/>
          <a:p>
            <a:r>
              <a:rPr lang="en-GB" dirty="0"/>
              <a:t>Dr Abraham </a:t>
            </a:r>
            <a:r>
              <a:rPr lang="en-GB" dirty="0" err="1"/>
              <a:t>Mapfumo</a:t>
            </a:r>
            <a:r>
              <a:rPr lang="en-GB" dirty="0"/>
              <a:t> (MSF), Omer </a:t>
            </a:r>
            <a:r>
              <a:rPr lang="en-GB" dirty="0" err="1"/>
              <a:t>Abdala</a:t>
            </a:r>
            <a:r>
              <a:rPr lang="en-GB" dirty="0"/>
              <a:t> (MSF), Cynthia Banda (MSF), Dr Collins </a:t>
            </a:r>
            <a:r>
              <a:rPr lang="en-GB" dirty="0" err="1"/>
              <a:t>Nyatsambo</a:t>
            </a:r>
            <a:r>
              <a:rPr lang="en-GB" dirty="0"/>
              <a:t> (City of Harare), Dr </a:t>
            </a:r>
            <a:r>
              <a:rPr lang="en-GB" dirty="0" err="1"/>
              <a:t>Reinaldo</a:t>
            </a:r>
            <a:r>
              <a:rPr lang="en-GB" dirty="0"/>
              <a:t> </a:t>
            </a:r>
            <a:r>
              <a:rPr lang="en-GB" dirty="0" err="1"/>
              <a:t>Ortuno</a:t>
            </a:r>
            <a:r>
              <a:rPr lang="en-GB" dirty="0"/>
              <a:t> (MSF), Jakub Hein (MSF)</a:t>
            </a:r>
          </a:p>
          <a:p>
            <a:r>
              <a:rPr lang="en-GB" dirty="0" err="1"/>
              <a:t>Mbare</a:t>
            </a:r>
            <a:r>
              <a:rPr lang="en-GB" dirty="0"/>
              <a:t> Community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40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535353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T Std 75 Bold"/>
            <a:ea typeface="Helvetica Neue LT Std 75 Bold"/>
            <a:cs typeface="Helvetica Neue LT Std 75 Bold"/>
            <a:sym typeface="Helvetica Neue LT Std 7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1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T Std 75 Bold"/>
            <a:ea typeface="Helvetica Neue LT Std 75 Bold"/>
            <a:cs typeface="Helvetica Neue LT Std 75 Bold"/>
            <a:sym typeface="Helvetica Neue LT Std 75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8215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1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f035dc-877f-47c5-a098-0c6fdb408b4f">
      <UserInfo>
        <DisplayName>MSFOCB-mbare-coordoassist</DisplayName>
        <AccountId>228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656C67CEBF1B4EA4579FD3E3AFD5F7" ma:contentTypeVersion="8" ma:contentTypeDescription="Create a new document." ma:contentTypeScope="" ma:versionID="c2d52a6a77c530300cfe191247a00fff">
  <xsd:schema xmlns:xsd="http://www.w3.org/2001/XMLSchema" xmlns:xs="http://www.w3.org/2001/XMLSchema" xmlns:p="http://schemas.microsoft.com/office/2006/metadata/properties" xmlns:ns2="5895eead-2303-49e7-ae5e-1c41a0da3250" xmlns:ns3="e2f035dc-877f-47c5-a098-0c6fdb408b4f" targetNamespace="http://schemas.microsoft.com/office/2006/metadata/properties" ma:root="true" ma:fieldsID="a343c36c4ee82982112558cdd5427384" ns2:_="" ns3:_="">
    <xsd:import namespace="5895eead-2303-49e7-ae5e-1c41a0da3250"/>
    <xsd:import namespace="e2f035dc-877f-47c5-a098-0c6fdb408b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5eead-2303-49e7-ae5e-1c41a0da32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035dc-877f-47c5-a098-0c6fdb408b4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D58E8-01BF-45AD-B385-7D54D3C2B92B}">
  <ds:schemaRefs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724997bc-3792-46da-8231-7d6cdca023c4"/>
    <ds:schemaRef ds:uri="d0e73e88-ec28-4baa-b6c0-bc9210992c8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e2f035dc-877f-47c5-a098-0c6fdb408b4f"/>
  </ds:schemaRefs>
</ds:datastoreItem>
</file>

<file path=customXml/itemProps2.xml><?xml version="1.0" encoding="utf-8"?>
<ds:datastoreItem xmlns:ds="http://schemas.openxmlformats.org/officeDocument/2006/customXml" ds:itemID="{508E1D57-9AB3-40DC-A365-C9BACC72E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2DA77E-80E9-4D53-83D0-41A2FA6C9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95eead-2303-49e7-ae5e-1c41a0da3250"/>
    <ds:schemaRef ds:uri="e2f035dc-877f-47c5-a098-0c6fdb408b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383</Words>
  <Application>Microsoft Office PowerPoint</Application>
  <PresentationFormat>Custom</PresentationFormat>
  <Paragraphs>63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White</vt:lpstr>
      <vt:lpstr>A Facebook-to-WhatsApp hotline for contraception information for adolescents and parents in Mbare, Zimbabwe</vt:lpstr>
      <vt:lpstr>Introduction</vt:lpstr>
      <vt:lpstr>MSF in Mbare</vt:lpstr>
      <vt:lpstr>Why use social media for sexual health education? </vt:lpstr>
      <vt:lpstr>Methods</vt:lpstr>
      <vt:lpstr>Results</vt:lpstr>
      <vt:lpstr>Conclusion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Facebook-to-WhatsApp hotline on contraception information for adolescents and parents in Mbare, Zimbabwe</dc:title>
  <dc:creator>MSFuser</dc:creator>
  <cp:lastModifiedBy>MSFUser</cp:lastModifiedBy>
  <cp:revision>42</cp:revision>
  <dcterms:modified xsi:type="dcterms:W3CDTF">2021-10-20T06:03:51Z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0x010100EF656C67CEBF1B4EA4579FD3E3AFD5F7</vt:lpwstr>
  </property>
</Properties>
</file>