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74" r:id="rId2"/>
    <p:sldId id="257" r:id="rId3"/>
    <p:sldId id="282" r:id="rId4"/>
    <p:sldId id="284" r:id="rId5"/>
    <p:sldId id="263" r:id="rId6"/>
    <p:sldId id="275" r:id="rId7"/>
    <p:sldId id="285" r:id="rId8"/>
    <p:sldId id="279" r:id="rId9"/>
    <p:sldId id="287" r:id="rId10"/>
    <p:sldId id="286" r:id="rId11"/>
  </p:sldIdLst>
  <p:sldSz cx="9144000" cy="5143500" type="screen16x9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96C383-1409-4DF1-A6D0-D227D04EC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29A96-8FCF-4CA1-8559-FDC1A38EE04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AB1A8905-D8AD-4C24-AE34-8CCDDBAB25F5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86E3087-9708-4866-9932-833994327D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0BB7D73-F128-4C5C-B6DA-371AFC478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592D9-A656-4FBA-B11B-0296A8FE71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7D373-6C46-4F19-B5BB-3FBCBB8D11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64EBCCD-20E5-4E4D-B12A-DB8E85653D3E}" type="slidenum">
              <a:rPr lang="en-US" altLang="fr-FR"/>
              <a:pPr/>
              <a:t>‹#›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A49A1326-DC0E-4878-AF52-1DDFDAD41F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E172E27-5C9F-431B-9845-CBE60CB614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E9BF1B0A-558A-441E-B80C-A91F297999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0085F2-1D03-491C-852C-2D733DC9093E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D848CFCF-5D2D-44D6-9DE4-2A086969E5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2297869-2554-41EA-9A67-305401434B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Karonga :  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11BF5A66-3022-4642-BA26-2320579AB4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605844-40AC-4913-AB04-12D824A0BEBA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D17AA-2BBA-4EF8-A6D1-7614727E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71D7-3E69-4063-AEC4-E45ABACF9D33}" type="datetime1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64296-A7D6-47E6-8CBD-F8D4C7291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Social Mapping , Labana Steven, MSF Malawi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F95B1-B84C-4FEE-B682-9FD82596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C2F82-7E46-446C-843E-071FE5EFFC2B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0115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2BA3B-EF14-4CFB-8985-0C9A3EC44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169C1-505D-42C2-95C4-371CAE974641}" type="datetime1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79E90-FAB0-42B6-9A0F-0640DC214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Social Mapping , Labana Steven, MSF Malawi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30D5D-8B37-43FF-9C3F-F19DBC38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DDFD1-4242-4E5A-93C2-97C627439232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9284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C35B0-1FA0-4473-8006-BD38F613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8FDA1-F776-4D85-8DED-1012462A31DB}" type="datetime1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35EA4-E547-41AC-A015-92E7F1C4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Social Mapping , Labana Steven, MSF Malawi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2271F-0D44-4778-982E-8D9061D63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180D1-6A10-4E50-8EB9-D100AD0CDEFC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2513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C8CBC-EB2C-45C7-A4B6-58B31168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75233-C2A1-4944-A9CD-1D36BB9AD628}" type="datetime1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98F92-2976-4C96-B42D-7D60681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Social Mapping , Labana Steven, MSF Malawi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C580B-C9FF-4595-A6DF-F7A44295E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A6386-1BC0-4CD6-9C38-CB4D702FCD5A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9319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55AD4-7C8D-488E-A784-3CF81C447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CB059-87CC-4BE1-8277-56958DD72ACB}" type="datetime1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8F5FF-058A-46E5-A0FF-825A4384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Social Mapping , Labana Steven, MSF Malawi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BA259-BFE0-4764-A846-C3786A6A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4EFEC-4714-4453-9736-AA7F0DA487B0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6395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600C3D-7D65-42C3-9A9C-B7A845444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A8BA2-D605-412E-940D-4090A5267C0D}" type="datetime1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899864-07B4-4743-A850-5EF7C68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Social Mapping , Labana Steven, MSF Malawi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22D369-A4AA-4186-B34B-43855C9F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614B8-3ACB-4DB3-A886-A725FE03F68F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11615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A8866F3-3CA8-4F0C-8AD1-99633B45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5E2BA-CDA9-4DD9-9E98-6264C3F2AD17}" type="datetime1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DCB201-BDFE-4C44-BB2C-B00FFC4C3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Social Mapping , Labana Steven, MSF Malawi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3F1F6D-B5BA-4E8D-BF43-61133690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49943-DC3D-4F2D-B9CB-1855BCA1A49A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1749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6FBC046-AA4C-418D-8FCB-E5E0F96C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70179-7550-4A54-9153-BEEC6E05ABB2}" type="datetime1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D590553-0250-488A-80EF-CAA8EE3C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Social Mapping , Labana Steven, MSF Malawi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2D04281-5804-44EF-A938-AF15762E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AEEB5-68BE-4577-9BCE-1C631C52B8CB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13205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B4E1D92-8C33-47EC-BCD5-173549361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171A4-69B4-4828-89AF-0508072C6CE9}" type="datetime1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3081293-C63F-4EA6-AEDE-FBF73A77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Social Mapping , Labana Steven, MSF Malawi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ECC2C7-7AD9-45A8-8617-786F7C98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063F2-E079-4668-B332-95E8E162EE35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2917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F923E1-6490-4B3B-865B-E3B5ECF7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15DFC-6F9B-471F-B928-E5F18DA2EACD}" type="datetime1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BEAD7C-B598-4E61-AB3D-41848DE9A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Social Mapping , Labana Steven, MSF Malawi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AB312B-0A9A-46FF-889B-ED56E742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EDD89-09F6-4DAC-857A-A3C6C0EF0413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8653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67345A-9E82-47D2-BB81-0857ECA9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56556-ED4B-4F69-9B2E-13F61D7F3637}" type="datetime1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4E49AB-4064-4FCD-B866-3B12F637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Social Mapping , Labana Steven, MSF Malawi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CFFF05-3BA3-4F3E-84C0-EDF8BCB4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6144F-5542-45D2-9F05-B56A1DE123E0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1067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6953560-41A7-41B4-9BC9-84DE0DA0B2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08B5986-6502-4469-9631-5F9FA7F950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12CB0-44E5-44D9-B230-91E548152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AD8968-87CE-4691-A40A-83FE391512FC}" type="datetime1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BD075-0E9C-40F7-AB97-9835E833C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Social Mapping , Labana Steven, MSF Malawi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ADD8D-7589-4016-B4C1-1CF86F38F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C6FE78D-E09F-442F-9C6F-C0BFBAA39DA5}" type="slidenum">
              <a:rPr lang="en-US" altLang="fr-FR"/>
              <a:pPr/>
              <a:t>‹#›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sfocb-blantyre-logprojectdev@brussels.msf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8">
            <a:extLst>
              <a:ext uri="{FF2B5EF4-FFF2-40B4-BE49-F238E27FC236}">
                <a16:creationId xmlns:a16="http://schemas.microsoft.com/office/drawing/2014/main" id="{FDC0E451-2AA6-4562-A29A-4FE62F590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68650" y="3795713"/>
            <a:ext cx="5867400" cy="936625"/>
          </a:xfrm>
        </p:spPr>
        <p:txBody>
          <a:bodyPr/>
          <a:lstStyle/>
          <a:p>
            <a:r>
              <a:rPr lang="en-US" altLang="en-US" sz="1600" b="1"/>
              <a:t>*Labana Steven, </a:t>
            </a:r>
            <a:r>
              <a:rPr lang="en-US" altLang="en-US" sz="1600"/>
              <a:t>Ronan Guede, Quentin Pullinckx, Blessings Chiepa</a:t>
            </a:r>
          </a:p>
          <a:p>
            <a:r>
              <a:rPr lang="fr-BE" altLang="en-US" sz="1600"/>
              <a:t>Médecins Sans Frontières (MSF), Blantyre, Malawi</a:t>
            </a:r>
            <a:endParaRPr lang="en-US" altLang="en-US" sz="1600"/>
          </a:p>
          <a:p>
            <a:r>
              <a:rPr lang="fr-BE" altLang="en-US" sz="1600"/>
              <a:t>*</a:t>
            </a:r>
            <a:r>
              <a:rPr lang="fr-BE" altLang="en-US" sz="1600" u="sng">
                <a:hlinkClick r:id="rId3"/>
              </a:rPr>
              <a:t>msfocb-blantyre-logprojectdev@brussels.msf.org</a:t>
            </a:r>
            <a:endParaRPr lang="en-US" altLang="en-US" sz="1600" i="1"/>
          </a:p>
        </p:txBody>
      </p:sp>
      <p:sp>
        <p:nvSpPr>
          <p:cNvPr id="2051" name="Text Placeholder 5">
            <a:extLst>
              <a:ext uri="{FF2B5EF4-FFF2-40B4-BE49-F238E27FC236}">
                <a16:creationId xmlns:a16="http://schemas.microsoft.com/office/drawing/2014/main" id="{982FC02F-B5FC-43E4-9CCB-31B059F0641E}"/>
              </a:ext>
            </a:extLst>
          </p:cNvPr>
          <p:cNvSpPr txBox="1">
            <a:spLocks/>
          </p:cNvSpPr>
          <p:nvPr/>
        </p:nvSpPr>
        <p:spPr bwMode="auto">
          <a:xfrm>
            <a:off x="-15875" y="1588"/>
            <a:ext cx="9159875" cy="28575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US" altLang="en-US" sz="4400" b="1" dirty="0">
                <a:solidFill>
                  <a:schemeClr val="bg1"/>
                </a:solidFill>
                <a:latin typeface="+mn-lt"/>
                <a:ea typeface="Cambria Math" pitchFamily="18" charset="0"/>
                <a:cs typeface="Arial" charset="0"/>
              </a:rPr>
              <a:t>Social mapping in Malawi: </a:t>
            </a:r>
          </a:p>
          <a:p>
            <a:pPr algn="ctr">
              <a:buFont typeface="Arial" charset="0"/>
              <a:buNone/>
              <a:defRPr/>
            </a:pPr>
            <a:r>
              <a:rPr lang="en-US" altLang="en-US" sz="4400" b="1" dirty="0">
                <a:solidFill>
                  <a:schemeClr val="bg1"/>
                </a:solidFill>
                <a:latin typeface="+mn-lt"/>
                <a:ea typeface="Cambria Math" pitchFamily="18" charset="0"/>
                <a:cs typeface="Arial" charset="0"/>
              </a:rPr>
              <a:t>involving humanitarian aid beneficiaries in decision-making during the response to an emergency</a:t>
            </a:r>
          </a:p>
        </p:txBody>
      </p:sp>
      <p:pic>
        <p:nvPicPr>
          <p:cNvPr id="2052" name="Picture 5">
            <a:extLst>
              <a:ext uri="{FF2B5EF4-FFF2-40B4-BE49-F238E27FC236}">
                <a16:creationId xmlns:a16="http://schemas.microsoft.com/office/drawing/2014/main" id="{A71D4520-3C9C-4EF7-B406-D05A2DBE4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003550"/>
            <a:ext cx="2016125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">
            <a:extLst>
              <a:ext uri="{FF2B5EF4-FFF2-40B4-BE49-F238E27FC236}">
                <a16:creationId xmlns:a16="http://schemas.microsoft.com/office/drawing/2014/main" id="{5BF56985-C20C-4230-A680-E49367A0E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873375"/>
            <a:ext cx="72009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BE" altLang="en-US" sz="4400"/>
              <a:t>MSF </a:t>
            </a:r>
            <a:r>
              <a:rPr lang="fr-BE" altLang="en-US" sz="2400" b="1"/>
              <a:t>Scientific Days | May, 25th 2018 | London (UK</a:t>
            </a:r>
            <a:endParaRPr lang="en-US" altLang="en-US" sz="4400" b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EEE60-8636-4F63-9C1B-62E265CDA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3713" y="4767263"/>
            <a:ext cx="4679950" cy="274637"/>
          </a:xfrm>
        </p:spPr>
        <p:txBody>
          <a:bodyPr/>
          <a:lstStyle/>
          <a:p>
            <a:pPr>
              <a:defRPr/>
            </a:pPr>
            <a:r>
              <a:rPr lang="en-US"/>
              <a:t>Social Mapping , Labana Steven, MSF Malawi</a:t>
            </a:r>
          </a:p>
        </p:txBody>
      </p:sp>
      <p:sp>
        <p:nvSpPr>
          <p:cNvPr id="2055" name="Slide Number Placeholder 5">
            <a:extLst>
              <a:ext uri="{FF2B5EF4-FFF2-40B4-BE49-F238E27FC236}">
                <a16:creationId xmlns:a16="http://schemas.microsoft.com/office/drawing/2014/main" id="{3F586F6B-C4EF-4EA7-AEE3-6C18E21CB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B7629A-F726-4EBF-8E13-F3E8EE2BC1D7}" type="slidenum">
              <a:rPr lang="en-US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BB33C33A-7D31-4824-A09C-E35EB2B7E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Acknowledgements</a:t>
            </a:r>
            <a:endParaRPr lang="en-US" altLang="en-US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63A73980-9E11-488D-B8BD-475419EAD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1349375"/>
            <a:ext cx="4537075" cy="3167063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US" altLang="en-US" dirty="0"/>
              <a:t>Affected Communities and Beneficiaries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US" altLang="en-US" dirty="0"/>
              <a:t>Ministry of health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US" altLang="en-US" dirty="0"/>
              <a:t>MSF Emergency team</a:t>
            </a:r>
            <a:endParaRPr lang="en-US" altLang="en-US" sz="2000" dirty="0"/>
          </a:p>
          <a:p>
            <a:pPr marL="0" indent="0">
              <a:buFont typeface="Arial" charset="0"/>
              <a:buNone/>
              <a:defRPr/>
            </a:pPr>
            <a:endParaRPr lang="en-US" altLang="en-US" sz="1400" dirty="0"/>
          </a:p>
          <a:p>
            <a:pPr marL="0" indent="0" algn="ctr">
              <a:buFont typeface="Arial" charset="0"/>
              <a:buNone/>
              <a:defRPr/>
            </a:pPr>
            <a:r>
              <a:rPr lang="en-US" altLang="en-US" sz="1200" dirty="0"/>
              <a:t>photographs ownership is MSF Malawi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1200" i="1" dirty="0"/>
              <a:t>“We confirm that we have obtained permission to use images from the participants/patients/individuals included in this presentation”</a:t>
            </a:r>
            <a:endParaRPr lang="en-US" altLang="en-US" sz="1800" i="1" dirty="0"/>
          </a:p>
        </p:txBody>
      </p:sp>
      <p:pic>
        <p:nvPicPr>
          <p:cNvPr id="11268" name="Content Placeholder 6">
            <a:extLst>
              <a:ext uri="{FF2B5EF4-FFF2-40B4-BE49-F238E27FC236}">
                <a16:creationId xmlns:a16="http://schemas.microsoft.com/office/drawing/2014/main" id="{19BE0CE2-064E-445F-9620-9C06EA3ED8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1550" y="1382713"/>
            <a:ext cx="4038600" cy="30289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76847-5D12-4846-BDDB-E8598AC79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Social Mapping , Labana Steven, MSF Malawi</a:t>
            </a:r>
          </a:p>
        </p:txBody>
      </p:sp>
      <p:sp>
        <p:nvSpPr>
          <p:cNvPr id="11270" name="Slide Number Placeholder 4">
            <a:extLst>
              <a:ext uri="{FF2B5EF4-FFF2-40B4-BE49-F238E27FC236}">
                <a16:creationId xmlns:a16="http://schemas.microsoft.com/office/drawing/2014/main" id="{DE13D06B-41AB-4643-9EB0-2FFAF3CB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330EB8-A9D9-4ED6-B826-3CBFA621A972}" type="slidenum">
              <a:rPr lang="en-US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sp>
        <p:nvSpPr>
          <p:cNvPr id="11271" name="TextBox 1">
            <a:extLst>
              <a:ext uri="{FF2B5EF4-FFF2-40B4-BE49-F238E27FC236}">
                <a16:creationId xmlns:a16="http://schemas.microsoft.com/office/drawing/2014/main" id="{21A3BFFD-79E1-45D8-8681-62A9A6404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424363"/>
            <a:ext cx="149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@ Aurelie Baumel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C2ABC-74F7-445B-BD69-E84669D7B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5738" y="627063"/>
            <a:ext cx="4826000" cy="4176712"/>
          </a:xfrm>
        </p:spPr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sz="2400">
                <a:ea typeface="Cambria Math" panose="02040503050406030204" pitchFamily="18" charset="0"/>
                <a:cs typeface="Cambria Math" panose="02040503050406030204" pitchFamily="18" charset="0"/>
              </a:rPr>
              <a:t>“We work </a:t>
            </a:r>
            <a:r>
              <a:rPr lang="en-GB" altLang="en-US" sz="2400" b="1">
                <a:ea typeface="Cambria Math" panose="02040503050406030204" pitchFamily="18" charset="0"/>
                <a:cs typeface="Cambria Math" panose="02040503050406030204" pitchFamily="18" charset="0"/>
              </a:rPr>
              <a:t>FOR </a:t>
            </a:r>
            <a:r>
              <a:rPr lang="en-GB" altLang="en-US" sz="2400">
                <a:ea typeface="Cambria Math" panose="02040503050406030204" pitchFamily="18" charset="0"/>
                <a:cs typeface="Cambria Math" panose="02040503050406030204" pitchFamily="18" charset="0"/>
              </a:rPr>
              <a:t>the beneficiaries”. But do we work </a:t>
            </a:r>
            <a:r>
              <a:rPr lang="en-GB" altLang="en-US" sz="2400" b="1">
                <a:ea typeface="Cambria Math" panose="02040503050406030204" pitchFamily="18" charset="0"/>
                <a:cs typeface="Cambria Math" panose="02040503050406030204" pitchFamily="18" charset="0"/>
              </a:rPr>
              <a:t>WITH </a:t>
            </a:r>
            <a:r>
              <a:rPr lang="en-GB" altLang="en-US" sz="2400">
                <a:ea typeface="Cambria Math" panose="02040503050406030204" pitchFamily="18" charset="0"/>
                <a:cs typeface="Cambria Math" panose="02040503050406030204" pitchFamily="18" charset="0"/>
              </a:rPr>
              <a:t>the beneficiaries in emergencies? 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sz="2400">
                <a:ea typeface="Cambria Math" panose="02040503050406030204" pitchFamily="18" charset="0"/>
                <a:cs typeface="Cambria Math" panose="02040503050406030204" pitchFamily="18" charset="0"/>
              </a:rPr>
              <a:t>Captured from </a:t>
            </a:r>
            <a:r>
              <a:rPr lang="en-GB" altLang="en-US" sz="2400" b="1">
                <a:solidFill>
                  <a:srgbClr val="FF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HIV /AIDS </a:t>
            </a:r>
            <a:r>
              <a:rPr lang="en-GB" altLang="en-US" sz="2400">
                <a:ea typeface="Cambria Math" panose="02040503050406030204" pitchFamily="18" charset="0"/>
                <a:cs typeface="Cambria Math" panose="02040503050406030204" pitchFamily="18" charset="0"/>
              </a:rPr>
              <a:t>Experience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sz="2400">
                <a:ea typeface="Cambria Math" panose="02040503050406030204" pitchFamily="18" charset="0"/>
                <a:cs typeface="Cambria Math" panose="02040503050406030204" pitchFamily="18" charset="0"/>
              </a:rPr>
              <a:t>Started in </a:t>
            </a:r>
            <a:r>
              <a:rPr lang="en-GB" altLang="en-US" sz="2400" b="1">
                <a:solidFill>
                  <a:srgbClr val="FF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Nsanje flood </a:t>
            </a:r>
            <a:r>
              <a:rPr lang="en-GB" altLang="en-US" sz="2400">
                <a:ea typeface="Cambria Math" panose="02040503050406030204" pitchFamily="18" charset="0"/>
                <a:cs typeface="Cambria Math" panose="02040503050406030204" pitchFamily="18" charset="0"/>
              </a:rPr>
              <a:t>2014)</a:t>
            </a:r>
            <a:r>
              <a:rPr lang="en-US" altLang="en-US" sz="2400">
                <a:ea typeface="Cambria Math" panose="02040503050406030204" pitchFamily="18" charset="0"/>
                <a:cs typeface="Cambria Math" panose="02040503050406030204" pitchFamily="18" charset="0"/>
              </a:rPr>
              <a:t> extended to 7 other emergency projects. </a:t>
            </a:r>
            <a:endParaRPr lang="en-GB" altLang="en-US" sz="2400"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sz="2400">
                <a:ea typeface="Cambria Math" panose="02040503050406030204" pitchFamily="18" charset="0"/>
                <a:cs typeface="Cambria Math" panose="02040503050406030204" pitchFamily="18" charset="0"/>
              </a:rPr>
              <a:t>The latest projects introduced the use of </a:t>
            </a:r>
            <a:r>
              <a:rPr lang="en-US" altLang="en-US" sz="2400" b="1">
                <a:solidFill>
                  <a:srgbClr val="FF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GIS</a:t>
            </a:r>
            <a:r>
              <a:rPr lang="en-US" altLang="en-US" sz="2400">
                <a:ea typeface="Cambria Math" panose="02040503050406030204" pitchFamily="18" charset="0"/>
                <a:cs typeface="Cambria Math" panose="02040503050406030204" pitchFamily="18" charset="0"/>
              </a:rPr>
              <a:t>. </a:t>
            </a:r>
            <a:endParaRPr lang="en-GB" altLang="en-US" sz="2400"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3075" name="TextBox 6">
            <a:extLst>
              <a:ext uri="{FF2B5EF4-FFF2-40B4-BE49-F238E27FC236}">
                <a16:creationId xmlns:a16="http://schemas.microsoft.com/office/drawing/2014/main" id="{7E1E6516-DF93-420F-80DE-01B8083BF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-92075"/>
            <a:ext cx="3311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  <a:endParaRPr lang="en-US" altLang="en-US" sz="440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100" name="Content Placeholder 4">
            <a:extLst>
              <a:ext uri="{FF2B5EF4-FFF2-40B4-BE49-F238E27FC236}">
                <a16:creationId xmlns:a16="http://schemas.microsoft.com/office/drawing/2014/main" id="{180E18E2-288D-4877-B958-C4760F202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800"/>
            <a:ext cx="34575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3ED11-4368-4E4F-ACDC-80A33C11E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Social Mapping , Labana Steven, MSF Malawi</a:t>
            </a:r>
          </a:p>
        </p:txBody>
      </p:sp>
      <p:sp>
        <p:nvSpPr>
          <p:cNvPr id="3078" name="Slide Number Placeholder 5">
            <a:extLst>
              <a:ext uri="{FF2B5EF4-FFF2-40B4-BE49-F238E27FC236}">
                <a16:creationId xmlns:a16="http://schemas.microsoft.com/office/drawing/2014/main" id="{2AF85D1A-2C99-4997-B390-86DBC7889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A55BCB-65C3-4180-BD78-045FCDD23B0F}" type="slidenum">
              <a:rPr lang="en-US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EDCDD228-BB24-470D-847D-E87A256E7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>
                <a:solidFill>
                  <a:srgbClr val="FF0000"/>
                </a:solidFill>
              </a:rPr>
              <a:t>Social mapping ? </a:t>
            </a:r>
          </a:p>
        </p:txBody>
      </p:sp>
      <p:sp>
        <p:nvSpPr>
          <p:cNvPr id="4099" name="Content Placeholder 1">
            <a:extLst>
              <a:ext uri="{FF2B5EF4-FFF2-40B4-BE49-F238E27FC236}">
                <a16:creationId xmlns:a16="http://schemas.microsoft.com/office/drawing/2014/main" id="{E44B9584-207F-45B7-9D65-4216AA77F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88" y="1058863"/>
            <a:ext cx="4321175" cy="3457575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/>
              <a:t>Visual method of showing </a:t>
            </a:r>
            <a:r>
              <a:rPr lang="en-GB" altLang="en-US" sz="2400" b="1" u="sng">
                <a:solidFill>
                  <a:srgbClr val="FF0000"/>
                </a:solidFill>
              </a:rPr>
              <a:t>location of households </a:t>
            </a:r>
            <a:r>
              <a:rPr lang="en-GB" altLang="en-US" sz="2400"/>
              <a:t>and the distribution of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 b="1" u="sng">
                <a:solidFill>
                  <a:srgbClr val="FF0000"/>
                </a:solidFill>
              </a:rPr>
              <a:t>different people  </a:t>
            </a:r>
            <a:r>
              <a:rPr lang="en-GB" altLang="en-US" sz="2400"/>
              <a:t>together with the </a:t>
            </a:r>
            <a:r>
              <a:rPr lang="en-GB" altLang="en-US" sz="2400" b="1" u="sng">
                <a:solidFill>
                  <a:srgbClr val="FF0000"/>
                </a:solidFill>
              </a:rPr>
              <a:t>social structure</a:t>
            </a:r>
            <a:r>
              <a:rPr lang="en-GB" altLang="en-US" sz="2400"/>
              <a:t>, groups and organisations of an area.</a:t>
            </a:r>
            <a:endParaRPr lang="en-US" altLang="en-US" sz="2400"/>
          </a:p>
        </p:txBody>
      </p:sp>
      <p:grpSp>
        <p:nvGrpSpPr>
          <p:cNvPr id="4100" name="Group 7">
            <a:extLst>
              <a:ext uri="{FF2B5EF4-FFF2-40B4-BE49-F238E27FC236}">
                <a16:creationId xmlns:a16="http://schemas.microsoft.com/office/drawing/2014/main" id="{1EAC81DE-5AB2-47A7-9278-EBE7B89FCB37}"/>
              </a:ext>
            </a:extLst>
          </p:cNvPr>
          <p:cNvGrpSpPr>
            <a:grpSpLocks/>
          </p:cNvGrpSpPr>
          <p:nvPr/>
        </p:nvGrpSpPr>
        <p:grpSpPr bwMode="auto">
          <a:xfrm>
            <a:off x="5292725" y="1276350"/>
            <a:ext cx="3455988" cy="2879725"/>
            <a:chOff x="2357732" y="1900516"/>
            <a:chExt cx="2707845" cy="2187391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D817C71-60E5-4456-938C-82BF8F1CEFCF}"/>
                </a:ext>
              </a:extLst>
            </p:cNvPr>
            <p:cNvSpPr/>
            <p:nvPr/>
          </p:nvSpPr>
          <p:spPr>
            <a:xfrm>
              <a:off x="2357732" y="1900516"/>
              <a:ext cx="2707845" cy="2187391"/>
            </a:xfrm>
            <a:prstGeom prst="roundRect">
              <a:avLst/>
            </a:prstGeom>
            <a:blipFill rotWithShape="0">
              <a:blip r:embed="rId2"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A667AEFE-A835-4E32-B026-BF7A7F11E1AE}"/>
                </a:ext>
              </a:extLst>
            </p:cNvPr>
            <p:cNvSpPr/>
            <p:nvPr/>
          </p:nvSpPr>
          <p:spPr>
            <a:xfrm>
              <a:off x="2464702" y="2007836"/>
              <a:ext cx="2493904" cy="19727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60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D0B79-CA3F-489C-A363-F75CC981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8538" y="4767263"/>
            <a:ext cx="3751262" cy="274637"/>
          </a:xfrm>
        </p:spPr>
        <p:txBody>
          <a:bodyPr/>
          <a:lstStyle/>
          <a:p>
            <a:pPr>
              <a:defRPr/>
            </a:pPr>
            <a:r>
              <a:rPr lang="en-US" dirty="0"/>
              <a:t>Social Mapping , </a:t>
            </a:r>
            <a:r>
              <a:rPr lang="en-US" dirty="0" err="1"/>
              <a:t>Labana</a:t>
            </a:r>
            <a:r>
              <a:rPr lang="en-US" dirty="0"/>
              <a:t> Steven, MSF Malawi</a:t>
            </a:r>
          </a:p>
        </p:txBody>
      </p:sp>
      <p:sp>
        <p:nvSpPr>
          <p:cNvPr id="4102" name="Slide Number Placeholder 4">
            <a:extLst>
              <a:ext uri="{FF2B5EF4-FFF2-40B4-BE49-F238E27FC236}">
                <a16:creationId xmlns:a16="http://schemas.microsoft.com/office/drawing/2014/main" id="{E63B0C94-AF58-4C20-B7C8-684EBB4B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2813C0-1B7B-4DF5-878E-9BE3E7951F70}" type="slidenum">
              <a:rPr lang="en-US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id="{F78ED553-7D88-463A-80F7-9BCFCA555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25" y="2500313"/>
            <a:ext cx="4465638" cy="2376487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400" b="1">
                <a:ea typeface="Cambria Math" panose="02040503050406030204" pitchFamily="18" charset="0"/>
                <a:cs typeface="Cambria Math" panose="02040503050406030204" pitchFamily="18" charset="0"/>
              </a:rPr>
              <a:t>Preparatory steps 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>
                <a:ea typeface="Cambria Math" panose="02040503050406030204" pitchFamily="18" charset="0"/>
                <a:cs typeface="Cambria Math" panose="02040503050406030204" pitchFamily="18" charset="0"/>
              </a:rPr>
              <a:t>1. Preparation of open questions relating to : </a:t>
            </a:r>
            <a:r>
              <a:rPr lang="en-US" altLang="en-US" sz="2400">
                <a:solidFill>
                  <a:srgbClr val="FF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risks</a:t>
            </a:r>
            <a:r>
              <a:rPr lang="en-US" altLang="en-US" sz="2400">
                <a:ea typeface="Cambria Math" panose="02040503050406030204" pitchFamily="18" charset="0"/>
                <a:cs typeface="Cambria Math" panose="02040503050406030204" pitchFamily="18" charset="0"/>
              </a:rPr>
              <a:t> , </a:t>
            </a:r>
            <a:r>
              <a:rPr lang="en-US" altLang="en-US" sz="2400">
                <a:solidFill>
                  <a:srgbClr val="FF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role</a:t>
            </a:r>
            <a:r>
              <a:rPr lang="en-US" altLang="en-US" sz="2400">
                <a:ea typeface="Cambria Math" panose="02040503050406030204" pitchFamily="18" charset="0"/>
                <a:cs typeface="Cambria Math" panose="02040503050406030204" pitchFamily="18" charset="0"/>
              </a:rPr>
              <a:t> and </a:t>
            </a:r>
            <a:r>
              <a:rPr lang="en-US" altLang="en-US" sz="2400">
                <a:solidFill>
                  <a:srgbClr val="FF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deliverables.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>
                <a:ea typeface="Cambria Math" panose="02040503050406030204" pitchFamily="18" charset="0"/>
                <a:cs typeface="Cambria Math" panose="02040503050406030204" pitchFamily="18" charset="0"/>
              </a:rPr>
              <a:t>2. Electing </a:t>
            </a:r>
            <a:r>
              <a:rPr lang="en-US" altLang="en-US" sz="2400">
                <a:solidFill>
                  <a:srgbClr val="FF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representatives</a:t>
            </a:r>
            <a:r>
              <a:rPr lang="en-US" altLang="en-US" sz="2400">
                <a:ea typeface="Cambria Math" panose="02040503050406030204" pitchFamily="18" charset="0"/>
                <a:cs typeface="Cambria Math" panose="02040503050406030204" pitchFamily="18" charset="0"/>
              </a:rPr>
              <a:t> from affected/</a:t>
            </a:r>
          </a:p>
        </p:txBody>
      </p:sp>
      <p:sp>
        <p:nvSpPr>
          <p:cNvPr id="5123" name="TextBox 6">
            <a:extLst>
              <a:ext uri="{FF2B5EF4-FFF2-40B4-BE49-F238E27FC236}">
                <a16:creationId xmlns:a16="http://schemas.microsoft.com/office/drawing/2014/main" id="{78470DA3-DC46-4206-9C1B-EC7F3A411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-92075"/>
            <a:ext cx="7921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Methodology</a:t>
            </a:r>
            <a:endParaRPr lang="en-US" altLang="en-US" sz="440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124" name="Content Placeholder 4">
            <a:extLst>
              <a:ext uri="{FF2B5EF4-FFF2-40B4-BE49-F238E27FC236}">
                <a16:creationId xmlns:a16="http://schemas.microsoft.com/office/drawing/2014/main" id="{3B02FB5C-40C4-4923-A07B-2657AFE7E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555625"/>
            <a:ext cx="44799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A073C-BFEA-4232-94EB-336ED900B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875" y="4767263"/>
            <a:ext cx="3600450" cy="274637"/>
          </a:xfrm>
        </p:spPr>
        <p:txBody>
          <a:bodyPr/>
          <a:lstStyle/>
          <a:p>
            <a:pPr>
              <a:defRPr/>
            </a:pPr>
            <a:r>
              <a:rPr lang="en-US" dirty="0"/>
              <a:t>Social Mapping , </a:t>
            </a:r>
            <a:r>
              <a:rPr lang="en-US" dirty="0" err="1"/>
              <a:t>Labana</a:t>
            </a:r>
            <a:r>
              <a:rPr lang="en-US" dirty="0"/>
              <a:t> Steven, MSF Malawi</a:t>
            </a:r>
          </a:p>
        </p:txBody>
      </p:sp>
      <p:sp>
        <p:nvSpPr>
          <p:cNvPr id="5126" name="Slide Number Placeholder 5">
            <a:extLst>
              <a:ext uri="{FF2B5EF4-FFF2-40B4-BE49-F238E27FC236}">
                <a16:creationId xmlns:a16="http://schemas.microsoft.com/office/drawing/2014/main" id="{A2A116FA-4F74-4FA0-B0CE-639CA86D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B9D9F0-0FA8-431C-BD8B-4AEE29E1273B}" type="slidenum">
              <a:rPr lang="en-US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pic>
        <p:nvPicPr>
          <p:cNvPr id="5129" name="Picture 9">
            <a:extLst>
              <a:ext uri="{FF2B5EF4-FFF2-40B4-BE49-F238E27FC236}">
                <a16:creationId xmlns:a16="http://schemas.microsoft.com/office/drawing/2014/main" id="{DE172199-7EF1-4F7F-8703-B1D444622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77863"/>
            <a:ext cx="3676650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1">
            <a:extLst>
              <a:ext uri="{FF2B5EF4-FFF2-40B4-BE49-F238E27FC236}">
                <a16:creationId xmlns:a16="http://schemas.microsoft.com/office/drawing/2014/main" id="{8072E8F9-A8EF-4A55-9EF3-0A9A1D93CA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1039813"/>
            <a:ext cx="6192838" cy="3482975"/>
          </a:xfrm>
        </p:spPr>
      </p:pic>
      <p:sp>
        <p:nvSpPr>
          <p:cNvPr id="6147" name="TextBox 6">
            <a:extLst>
              <a:ext uri="{FF2B5EF4-FFF2-40B4-BE49-F238E27FC236}">
                <a16:creationId xmlns:a16="http://schemas.microsoft.com/office/drawing/2014/main" id="{528CCCC5-7475-43B8-BD00-60301180F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50800"/>
            <a:ext cx="4105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44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Results </a:t>
            </a:r>
          </a:p>
        </p:txBody>
      </p:sp>
      <p:sp>
        <p:nvSpPr>
          <p:cNvPr id="7173" name="TextBox 6">
            <a:extLst>
              <a:ext uri="{FF2B5EF4-FFF2-40B4-BE49-F238E27FC236}">
                <a16:creationId xmlns:a16="http://schemas.microsoft.com/office/drawing/2014/main" id="{58AFD598-B94B-42DA-BCC7-73102F806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275" y="493713"/>
            <a:ext cx="2879725" cy="4079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08585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GB" altLang="en-US" sz="2400" b="1" dirty="0">
                <a:latin typeface="+mn-lt"/>
                <a:ea typeface="Cambria Math" panose="02040503050406030204" pitchFamily="18" charset="0"/>
                <a:cs typeface="Arial" charset="0"/>
              </a:rPr>
              <a:t>Before response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latin typeface="+mn-lt"/>
                <a:ea typeface="Cambria Math" panose="02040503050406030204" pitchFamily="18" charset="0"/>
                <a:cs typeface="Arial" charset="0"/>
              </a:rPr>
              <a:t>Located critical, isolated, affected communities.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latin typeface="+mn-lt"/>
                <a:ea typeface="Cambria Math" panose="02040503050406030204" pitchFamily="18" charset="0"/>
                <a:cs typeface="Arial" charset="0"/>
              </a:rPr>
              <a:t>Identified high-risk communities.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latin typeface="+mn-lt"/>
                <a:ea typeface="Cambria Math" panose="02040503050406030204" pitchFamily="18" charset="0"/>
                <a:cs typeface="Arial" charset="0"/>
              </a:rPr>
              <a:t>Prioritization of needs.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latin typeface="+mn-lt"/>
                <a:ea typeface="Cambria Math" panose="02040503050406030204" pitchFamily="18" charset="0"/>
                <a:cs typeface="Arial" charset="0"/>
              </a:rPr>
              <a:t>Identified strategic positions.</a:t>
            </a:r>
            <a:endParaRPr lang="en-US" altLang="en-US" sz="1600" dirty="0">
              <a:latin typeface="+mn-lt"/>
              <a:ea typeface="Cambria Math" panose="02040503050406030204" pitchFamily="18" charset="0"/>
              <a:cs typeface="Arial" charset="0"/>
            </a:endParaRPr>
          </a:p>
        </p:txBody>
      </p:sp>
      <p:pic>
        <p:nvPicPr>
          <p:cNvPr id="6" name="Content Placeholder 1">
            <a:extLst>
              <a:ext uri="{FF2B5EF4-FFF2-40B4-BE49-F238E27FC236}">
                <a16:creationId xmlns:a16="http://schemas.microsoft.com/office/drawing/2014/main" id="{2550422E-CE00-4333-8ECB-5511B96A47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63" y="728663"/>
            <a:ext cx="6192837" cy="3816350"/>
          </a:xfrm>
        </p:spPr>
      </p:pic>
      <p:sp>
        <p:nvSpPr>
          <p:cNvPr id="6150" name="TextBox 1">
            <a:extLst>
              <a:ext uri="{FF2B5EF4-FFF2-40B4-BE49-F238E27FC236}">
                <a16:creationId xmlns:a16="http://schemas.microsoft.com/office/drawing/2014/main" id="{D1762313-F236-4155-8928-31B86649B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084638"/>
            <a:ext cx="4637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Information before social mapping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95911-4564-4CBB-A845-3932049C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775" y="4767263"/>
            <a:ext cx="3529013" cy="274637"/>
          </a:xfrm>
        </p:spPr>
        <p:txBody>
          <a:bodyPr/>
          <a:lstStyle/>
          <a:p>
            <a:pPr>
              <a:defRPr/>
            </a:pPr>
            <a:r>
              <a:rPr lang="en-US" dirty="0"/>
              <a:t>Social Mapping , </a:t>
            </a:r>
            <a:r>
              <a:rPr lang="en-US" dirty="0" err="1"/>
              <a:t>Labana</a:t>
            </a:r>
            <a:r>
              <a:rPr lang="en-US" dirty="0"/>
              <a:t> Steven, MSF Malawi</a:t>
            </a:r>
          </a:p>
        </p:txBody>
      </p:sp>
      <p:sp>
        <p:nvSpPr>
          <p:cNvPr id="6152" name="Slide Number Placeholder 4">
            <a:extLst>
              <a:ext uri="{FF2B5EF4-FFF2-40B4-BE49-F238E27FC236}">
                <a16:creationId xmlns:a16="http://schemas.microsoft.com/office/drawing/2014/main" id="{D16A7E3C-92C8-413B-8542-0411C7B8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2A629E-B0CE-42A1-90FF-155477909CBF}" type="slidenum">
              <a:rPr lang="en-US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6">
            <a:extLst>
              <a:ext uri="{FF2B5EF4-FFF2-40B4-BE49-F238E27FC236}">
                <a16:creationId xmlns:a16="http://schemas.microsoft.com/office/drawing/2014/main" id="{3E5C2D27-F0EC-4622-8F57-89AB36661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0800"/>
            <a:ext cx="482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Results  … </a:t>
            </a:r>
            <a:r>
              <a:rPr lang="en-GB" altLang="en-US" sz="16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continued</a:t>
            </a:r>
          </a:p>
        </p:txBody>
      </p:sp>
      <p:sp>
        <p:nvSpPr>
          <p:cNvPr id="7171" name="TextBox 6">
            <a:extLst>
              <a:ext uri="{FF2B5EF4-FFF2-40B4-BE49-F238E27FC236}">
                <a16:creationId xmlns:a16="http://schemas.microsoft.com/office/drawing/2014/main" id="{E6947C3D-1FDD-491F-AA99-8E9C1254C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627063"/>
            <a:ext cx="3725862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085850" indent="-3429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+mn-lt"/>
                <a:ea typeface="Cambria Math" pitchFamily="18" charset="0"/>
                <a:cs typeface="Arial" charset="0"/>
              </a:rPr>
              <a:t>Increased community </a:t>
            </a:r>
            <a:r>
              <a:rPr lang="en-US" altLang="en-US" sz="2400" dirty="0">
                <a:solidFill>
                  <a:srgbClr val="FF0000"/>
                </a:solidFill>
                <a:latin typeface="+mn-lt"/>
                <a:ea typeface="Cambria Math" pitchFamily="18" charset="0"/>
                <a:cs typeface="Arial" charset="0"/>
              </a:rPr>
              <a:t>ownership </a:t>
            </a:r>
            <a:r>
              <a:rPr lang="en-US" altLang="en-US" sz="2400" dirty="0">
                <a:latin typeface="+mn-lt"/>
                <a:ea typeface="Cambria Math" pitchFamily="18" charset="0"/>
                <a:cs typeface="Arial" charset="0"/>
              </a:rPr>
              <a:t>and participation.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+mn-lt"/>
                <a:ea typeface="Cambria Math" pitchFamily="18" charset="0"/>
                <a:cs typeface="Arial" charset="0"/>
              </a:rPr>
              <a:t>Covered </a:t>
            </a:r>
            <a:r>
              <a:rPr lang="en-GB" altLang="en-US" sz="2400" dirty="0">
                <a:solidFill>
                  <a:srgbClr val="FF0000"/>
                </a:solidFill>
                <a:latin typeface="+mn-lt"/>
                <a:ea typeface="Cambria Math" pitchFamily="18" charset="0"/>
                <a:cs typeface="Arial" charset="0"/>
              </a:rPr>
              <a:t>critical hard to reach beneficiaries </a:t>
            </a:r>
            <a:r>
              <a:rPr lang="en-GB" altLang="en-US" sz="2400" dirty="0">
                <a:latin typeface="+mn-lt"/>
                <a:ea typeface="Cambria Math" pitchFamily="18" charset="0"/>
                <a:cs typeface="Arial" charset="0"/>
              </a:rPr>
              <a:t>70,000.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+mn-lt"/>
                <a:ea typeface="Cambria Math" pitchFamily="18" charset="0"/>
                <a:cs typeface="Arial" charset="0"/>
              </a:rPr>
              <a:t>Reinforced </a:t>
            </a:r>
            <a:r>
              <a:rPr lang="en-US" altLang="en-US" sz="2400" dirty="0">
                <a:solidFill>
                  <a:srgbClr val="FF0000"/>
                </a:solidFill>
                <a:latin typeface="+mn-lt"/>
                <a:ea typeface="Cambria Math" pitchFamily="18" charset="0"/>
                <a:cs typeface="Arial" charset="0"/>
              </a:rPr>
              <a:t>transparency</a:t>
            </a:r>
            <a:r>
              <a:rPr lang="en-US" altLang="en-US" sz="2400" dirty="0">
                <a:latin typeface="+mn-lt"/>
                <a:ea typeface="Cambria Math" pitchFamily="18" charset="0"/>
                <a:cs typeface="Arial" charset="0"/>
              </a:rPr>
              <a:t> and </a:t>
            </a:r>
            <a:r>
              <a:rPr lang="en-US" altLang="en-US" sz="2400" dirty="0">
                <a:solidFill>
                  <a:srgbClr val="FF0000"/>
                </a:solidFill>
                <a:latin typeface="+mn-lt"/>
                <a:ea typeface="Cambria Math" pitchFamily="18" charset="0"/>
                <a:cs typeface="Arial" charset="0"/>
              </a:rPr>
              <a:t>accountability</a:t>
            </a:r>
            <a:endParaRPr lang="en-GB" altLang="en-US" sz="2400" dirty="0">
              <a:solidFill>
                <a:srgbClr val="FF0000"/>
              </a:solidFill>
              <a:latin typeface="+mn-lt"/>
              <a:ea typeface="Cambria Math" pitchFamily="18" charset="0"/>
              <a:cs typeface="Arial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C79FE52-C8C1-4128-A2B7-A3B6EF08BED9}"/>
              </a:ext>
            </a:extLst>
          </p:cNvPr>
          <p:cNvGraphicFramePr>
            <a:graphicFrameLocks noGrp="1"/>
          </p:cNvGraphicFramePr>
          <p:nvPr/>
        </p:nvGraphicFramePr>
        <p:xfrm>
          <a:off x="107950" y="3940175"/>
          <a:ext cx="8856663" cy="630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3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6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Mosquito nets</a:t>
                      </a:r>
                      <a:endParaRPr lang="en-US" sz="18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1" marR="6858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Water treatment kits</a:t>
                      </a:r>
                      <a:endParaRPr lang="en-US" sz="18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1" marR="6858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Shelters</a:t>
                      </a:r>
                      <a:endParaRPr lang="en-US" sz="18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1" marR="6858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Cloths in </a:t>
                      </a:r>
                      <a:r>
                        <a:rPr lang="en-US" sz="18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Kgs</a:t>
                      </a:r>
                      <a:endParaRPr lang="en-US" sz="18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25898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1" marR="68581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7205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1" marR="68581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4963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1" marR="68581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1560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1" marR="68581" marT="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189" name="Content Placeholder 1">
            <a:extLst>
              <a:ext uri="{FF2B5EF4-FFF2-40B4-BE49-F238E27FC236}">
                <a16:creationId xmlns:a16="http://schemas.microsoft.com/office/drawing/2014/main" id="{643A96AC-FEFF-42CA-AFD2-65ED8F959A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075" y="627063"/>
            <a:ext cx="5343525" cy="309721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F5749-0CF8-48E4-B9BF-5D9DDF1F1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3608388" cy="274637"/>
          </a:xfrm>
        </p:spPr>
        <p:txBody>
          <a:bodyPr/>
          <a:lstStyle/>
          <a:p>
            <a:pPr>
              <a:defRPr/>
            </a:pPr>
            <a:r>
              <a:rPr lang="en-US" dirty="0"/>
              <a:t>Social Mapping , </a:t>
            </a:r>
            <a:r>
              <a:rPr lang="en-US" dirty="0" err="1"/>
              <a:t>Labana</a:t>
            </a:r>
            <a:r>
              <a:rPr lang="en-US" dirty="0"/>
              <a:t> Steven, MSF Malawi</a:t>
            </a:r>
          </a:p>
        </p:txBody>
      </p:sp>
      <p:sp>
        <p:nvSpPr>
          <p:cNvPr id="7191" name="Slide Number Placeholder 4">
            <a:extLst>
              <a:ext uri="{FF2B5EF4-FFF2-40B4-BE49-F238E27FC236}">
                <a16:creationId xmlns:a16="http://schemas.microsoft.com/office/drawing/2014/main" id="{7EC5E5C7-8576-4697-9C1E-CEF5CEB2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572E55-61D9-4232-9B10-8F0F3251C60C}" type="slidenum">
              <a:rPr lang="en-US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5">
            <a:extLst>
              <a:ext uri="{FF2B5EF4-FFF2-40B4-BE49-F238E27FC236}">
                <a16:creationId xmlns:a16="http://schemas.microsoft.com/office/drawing/2014/main" id="{1DE92567-A8A1-4F33-8F53-E01A8359666C}"/>
              </a:ext>
            </a:extLst>
          </p:cNvPr>
          <p:cNvSpPr txBox="1">
            <a:spLocks/>
          </p:cNvSpPr>
          <p:nvPr/>
        </p:nvSpPr>
        <p:spPr bwMode="auto">
          <a:xfrm>
            <a:off x="107950" y="555625"/>
            <a:ext cx="44450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400"/>
              </a:spcBef>
              <a:buSzPct val="25000"/>
              <a:buFont typeface="Arial" charset="0"/>
              <a:buNone/>
              <a:defRPr/>
            </a:pPr>
            <a:r>
              <a:rPr lang="en-US" altLang="en-US" sz="2400" b="1" dirty="0">
                <a:latin typeface="+mn-lt"/>
                <a:ea typeface="Cambria Math" pitchFamily="18" charset="0"/>
                <a:cs typeface="Arial" charset="0"/>
              </a:rPr>
              <a:t>a simple, low cost approach</a:t>
            </a:r>
            <a:r>
              <a:rPr lang="en-US" altLang="en-US" sz="2400" dirty="0">
                <a:latin typeface="+mn-lt"/>
                <a:ea typeface="Cambria Math" pitchFamily="18" charset="0"/>
                <a:cs typeface="Arial" charset="0"/>
              </a:rPr>
              <a:t>  Increased </a:t>
            </a:r>
            <a:r>
              <a:rPr lang="en-US" altLang="en-US" sz="2400" b="1" dirty="0">
                <a:latin typeface="+mn-lt"/>
                <a:ea typeface="Cambria Math" pitchFamily="18" charset="0"/>
                <a:cs typeface="Arial" charset="0"/>
              </a:rPr>
              <a:t>understanding of local context and needs</a:t>
            </a:r>
            <a:r>
              <a:rPr lang="en-US" altLang="en-US" sz="2400" dirty="0">
                <a:latin typeface="+mn-lt"/>
                <a:ea typeface="Cambria Math" pitchFamily="18" charset="0"/>
                <a:cs typeface="Arial" charset="0"/>
              </a:rPr>
              <a:t>, </a:t>
            </a:r>
            <a:r>
              <a:rPr lang="en-GB" altLang="en-US" sz="2400" dirty="0">
                <a:latin typeface="+mn-lt"/>
                <a:ea typeface="Cambria Math" pitchFamily="18" charset="0"/>
                <a:cs typeface="Arial" charset="0"/>
              </a:rPr>
              <a:t>confidence &amp; gained  support from beneficiaries</a:t>
            </a:r>
            <a:endParaRPr lang="en-US" altLang="en-US" sz="2400" dirty="0">
              <a:latin typeface="+mn-lt"/>
              <a:ea typeface="Cambria Math" pitchFamily="18" charset="0"/>
              <a:cs typeface="Arial" charset="0"/>
            </a:endParaRPr>
          </a:p>
          <a:p>
            <a:pPr algn="ctr">
              <a:spcBef>
                <a:spcPts val="1400"/>
              </a:spcBef>
              <a:buSzPct val="25000"/>
              <a:buFont typeface="Arial" charset="0"/>
              <a:buNone/>
              <a:defRPr/>
            </a:pPr>
            <a:endParaRPr lang="en-US" altLang="en-US" sz="2000" dirty="0"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8195" name="TextBox 2">
            <a:extLst>
              <a:ext uri="{FF2B5EF4-FFF2-40B4-BE49-F238E27FC236}">
                <a16:creationId xmlns:a16="http://schemas.microsoft.com/office/drawing/2014/main" id="{CFB198E1-568C-4D92-A656-EDC57D9AD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92075"/>
            <a:ext cx="36718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Conclusion </a:t>
            </a:r>
            <a:endParaRPr lang="en-US" altLang="en-US" sz="4400"/>
          </a:p>
        </p:txBody>
      </p:sp>
      <p:pic>
        <p:nvPicPr>
          <p:cNvPr id="8196" name="Content Placeholder 8">
            <a:extLst>
              <a:ext uri="{FF2B5EF4-FFF2-40B4-BE49-F238E27FC236}">
                <a16:creationId xmlns:a16="http://schemas.microsoft.com/office/drawing/2014/main" id="{EFD5D503-3200-4D2B-A0EE-9AA26F3BAC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066925"/>
            <a:ext cx="2492375" cy="2611438"/>
          </a:xfrm>
        </p:spPr>
      </p:pic>
      <p:pic>
        <p:nvPicPr>
          <p:cNvPr id="8197" name="Content Placeholder 9">
            <a:extLst>
              <a:ext uri="{FF2B5EF4-FFF2-40B4-BE49-F238E27FC236}">
                <a16:creationId xmlns:a16="http://schemas.microsoft.com/office/drawing/2014/main" id="{A1034853-AE19-45C9-94F2-57BF0B08180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2012950"/>
            <a:ext cx="2087562" cy="2620963"/>
          </a:xfrm>
        </p:spPr>
      </p:pic>
      <p:sp>
        <p:nvSpPr>
          <p:cNvPr id="8198" name="Text Placeholder 6">
            <a:extLst>
              <a:ext uri="{FF2B5EF4-FFF2-40B4-BE49-F238E27FC236}">
                <a16:creationId xmlns:a16="http://schemas.microsoft.com/office/drawing/2014/main" id="{0F08B305-1FE8-4E67-9C2E-C382CDC53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24413" y="700088"/>
            <a:ext cx="3851275" cy="1079500"/>
          </a:xfrm>
        </p:spPr>
        <p:txBody>
          <a:bodyPr anchor="ctr"/>
          <a:lstStyle/>
          <a:p>
            <a:r>
              <a:rPr lang="en-US" altLang="en-US" b="0">
                <a:ea typeface="Cambria Math" panose="02040503050406030204" pitchFamily="18" charset="0"/>
                <a:cs typeface="Cambria Math" panose="02040503050406030204" pitchFamily="18" charset="0"/>
              </a:rPr>
              <a:t>GIS maps of social mapping outcomes : </a:t>
            </a:r>
            <a:r>
              <a:rPr lang="en-GB" altLang="en-US">
                <a:ea typeface="Cambria Math" panose="02040503050406030204" pitchFamily="18" charset="0"/>
                <a:cs typeface="Cambria Math" panose="02040503050406030204" pitchFamily="18" charset="0"/>
              </a:rPr>
              <a:t>precise localisation presentable and analytical </a:t>
            </a:r>
            <a:endParaRPr lang="en-US" altLang="en-US"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F2F320-445A-4B7B-9B21-09FA7DB0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0450" y="4767263"/>
            <a:ext cx="3689350" cy="274637"/>
          </a:xfrm>
        </p:spPr>
        <p:txBody>
          <a:bodyPr/>
          <a:lstStyle/>
          <a:p>
            <a:pPr>
              <a:defRPr/>
            </a:pPr>
            <a:r>
              <a:rPr lang="en-US" dirty="0"/>
              <a:t>Social Mapping , </a:t>
            </a:r>
            <a:r>
              <a:rPr lang="en-US" dirty="0" err="1"/>
              <a:t>Labana</a:t>
            </a:r>
            <a:r>
              <a:rPr lang="en-US" dirty="0"/>
              <a:t> Steven, MSF Malawi</a:t>
            </a:r>
          </a:p>
        </p:txBody>
      </p:sp>
      <p:sp>
        <p:nvSpPr>
          <p:cNvPr id="8200" name="Slide Number Placeholder 4">
            <a:extLst>
              <a:ext uri="{FF2B5EF4-FFF2-40B4-BE49-F238E27FC236}">
                <a16:creationId xmlns:a16="http://schemas.microsoft.com/office/drawing/2014/main" id="{B1AA21E5-AAAE-481B-8664-4A5B1833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584B0C-73AD-4BE3-9411-282B689CABB4}" type="slidenum">
              <a:rPr lang="en-US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>
            <a:extLst>
              <a:ext uri="{FF2B5EF4-FFF2-40B4-BE49-F238E27FC236}">
                <a16:creationId xmlns:a16="http://schemas.microsoft.com/office/drawing/2014/main" id="{744293E5-C83E-48A0-879F-DEB559E50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50800"/>
            <a:ext cx="8642350" cy="1620838"/>
          </a:xfrm>
        </p:spPr>
        <p:txBody>
          <a:bodyPr/>
          <a:lstStyle/>
          <a:p>
            <a:pPr>
              <a:defRPr/>
            </a:pPr>
            <a:r>
              <a:rPr lang="en-GB" altLang="en-US" sz="4000" dirty="0">
                <a:solidFill>
                  <a:srgbClr val="FF0000"/>
                </a:solidFill>
                <a:latin typeface="+mn-lt"/>
                <a:ea typeface="Cambria Math" pitchFamily="18" charset="0"/>
                <a:cs typeface="Cambria Math" pitchFamily="18" charset="0"/>
              </a:rPr>
              <a:t>Recommendation:</a:t>
            </a:r>
            <a:r>
              <a:rPr lang="en-GB" altLang="en-US" sz="3600" dirty="0">
                <a:solidFill>
                  <a:srgbClr val="FF0000"/>
                </a:solidFill>
                <a:latin typeface="+mn-lt"/>
                <a:ea typeface="Cambria Math" pitchFamily="18" charset="0"/>
                <a:cs typeface="Cambria Math" pitchFamily="18" charset="0"/>
              </a:rPr>
              <a:t> </a:t>
            </a:r>
            <a:br>
              <a:rPr lang="en-GB" altLang="en-US" sz="3600" dirty="0">
                <a:solidFill>
                  <a:srgbClr val="FF0000"/>
                </a:solidFill>
                <a:latin typeface="+mn-lt"/>
                <a:ea typeface="Cambria Math" pitchFamily="18" charset="0"/>
                <a:cs typeface="Cambria Math" pitchFamily="18" charset="0"/>
              </a:rPr>
            </a:br>
            <a:r>
              <a:rPr lang="en-GB" altLang="en-US" sz="2400" dirty="0">
                <a:solidFill>
                  <a:srgbClr val="FF0000"/>
                </a:solidFill>
                <a:latin typeface="+mn-lt"/>
                <a:ea typeface="Cambria Math" pitchFamily="18" charset="0"/>
                <a:cs typeface="Cambria Math" pitchFamily="18" charset="0"/>
              </a:rPr>
              <a:t>MSF responsive actions should avoid killing existing initiatives from affected communities </a:t>
            </a:r>
            <a:r>
              <a:rPr lang="en-GB" altLang="en-US" sz="2400" dirty="0">
                <a:latin typeface="+mn-lt"/>
                <a:ea typeface="Cambria Math" pitchFamily="18" charset="0"/>
                <a:cs typeface="Cambria Math" pitchFamily="18" charset="0"/>
              </a:rPr>
              <a:t>by</a:t>
            </a:r>
            <a:r>
              <a:rPr lang="en-GB" altLang="en-US" sz="2400" dirty="0">
                <a:solidFill>
                  <a:srgbClr val="FF0000"/>
                </a:solidFill>
                <a:latin typeface="+mn-lt"/>
                <a:ea typeface="Cambria Math" pitchFamily="18" charset="0"/>
                <a:cs typeface="Cambria Math" pitchFamily="18" charset="0"/>
              </a:rPr>
              <a:t> </a:t>
            </a:r>
            <a:r>
              <a:rPr lang="en-GB" altLang="en-US" sz="2400" dirty="0">
                <a:latin typeface="+mn-lt"/>
                <a:ea typeface="Cambria Math" pitchFamily="18" charset="0"/>
                <a:cs typeface="Cambria Math" pitchFamily="18" charset="0"/>
              </a:rPr>
              <a:t>considering scaling up innovations of listening and soliciting support from beneficiaries </a:t>
            </a:r>
            <a:endParaRPr lang="en-US" altLang="en-US" sz="1800" dirty="0">
              <a:solidFill>
                <a:srgbClr val="FF0000"/>
              </a:solidFill>
              <a:latin typeface="+mn-lt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9219" name="Content Placeholder 3">
            <a:extLst>
              <a:ext uri="{FF2B5EF4-FFF2-40B4-BE49-F238E27FC236}">
                <a16:creationId xmlns:a16="http://schemas.microsoft.com/office/drawing/2014/main" id="{AA9F02B1-F434-4546-9321-4DC91D548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852613"/>
            <a:ext cx="4733925" cy="26638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824DD-9231-4704-A30A-E400810C0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3392488" cy="274637"/>
          </a:xfrm>
        </p:spPr>
        <p:txBody>
          <a:bodyPr/>
          <a:lstStyle/>
          <a:p>
            <a:pPr>
              <a:defRPr/>
            </a:pPr>
            <a:r>
              <a:rPr lang="en-US" dirty="0"/>
              <a:t>Social Mapping , </a:t>
            </a:r>
            <a:r>
              <a:rPr lang="en-US" dirty="0" err="1"/>
              <a:t>Labana</a:t>
            </a:r>
            <a:r>
              <a:rPr lang="en-US" dirty="0"/>
              <a:t> Steven, MSF Malawi</a:t>
            </a:r>
          </a:p>
        </p:txBody>
      </p:sp>
      <p:sp>
        <p:nvSpPr>
          <p:cNvPr id="9221" name="Slide Number Placeholder 4">
            <a:extLst>
              <a:ext uri="{FF2B5EF4-FFF2-40B4-BE49-F238E27FC236}">
                <a16:creationId xmlns:a16="http://schemas.microsoft.com/office/drawing/2014/main" id="{F72B0659-91A9-4189-BF32-C543DE65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7B85CE-D511-4E70-9BBF-12F3BBA9D34E}" type="slidenum">
              <a:rPr lang="en-US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>
            <a:extLst>
              <a:ext uri="{FF2B5EF4-FFF2-40B4-BE49-F238E27FC236}">
                <a16:creationId xmlns:a16="http://schemas.microsoft.com/office/drawing/2014/main" id="{CAD62C66-B55E-4F95-995D-097930A48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766763"/>
            <a:ext cx="7489825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/>
              <a:t>“</a:t>
            </a:r>
            <a:r>
              <a:rPr lang="en-US" altLang="en-US" sz="2400" i="1"/>
              <a:t>Voices from the projects must be prioritized over voices from headquarters, and </a:t>
            </a:r>
            <a:r>
              <a:rPr lang="en-US" altLang="en-US" sz="2400" b="1" i="1">
                <a:solidFill>
                  <a:srgbClr val="FF0000"/>
                </a:solidFill>
              </a:rPr>
              <a:t>we must increase the space given to the perspective of patients and their communities</a:t>
            </a:r>
            <a:r>
              <a:rPr lang="en-US" altLang="en-US" sz="2400" i="1">
                <a:solidFill>
                  <a:srgbClr val="FF0000"/>
                </a:solidFill>
              </a:rPr>
              <a:t>. </a:t>
            </a:r>
            <a:r>
              <a:rPr lang="en-US" altLang="en-US" sz="2400" b="1" i="1">
                <a:solidFill>
                  <a:srgbClr val="FF0000"/>
                </a:solidFill>
              </a:rPr>
              <a:t>We should let patients and communities speak for themselves</a:t>
            </a:r>
            <a:r>
              <a:rPr lang="en-US" altLang="en-US" sz="2400" i="1">
                <a:solidFill>
                  <a:srgbClr val="FF0000"/>
                </a:solidFill>
              </a:rPr>
              <a:t> </a:t>
            </a:r>
            <a:r>
              <a:rPr lang="en-US" altLang="en-US" sz="2400" i="1"/>
              <a:t>whenever they are able, and amplify their voices so they can be heard</a:t>
            </a:r>
            <a:r>
              <a:rPr lang="en-US" altLang="en-US" sz="2400"/>
              <a:t>.” </a:t>
            </a:r>
            <a:endParaRPr lang="fr-BE" altLang="en-US" sz="2400"/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8C58297C-2CB7-4F39-B331-1F156D3B6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3435350"/>
            <a:ext cx="55451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Manifesto « A call for change : Challenging MFS’s status quo on evolution and growth”, MSF, International Board, March 2018</a:t>
            </a:r>
            <a:endParaRPr lang="fr-BE" altLang="en-US" sz="1800">
              <a:ea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7F9C3-2625-49C8-95F1-109054876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4438" y="4767263"/>
            <a:ext cx="3535362" cy="274637"/>
          </a:xfrm>
        </p:spPr>
        <p:txBody>
          <a:bodyPr/>
          <a:lstStyle/>
          <a:p>
            <a:pPr>
              <a:defRPr/>
            </a:pPr>
            <a:r>
              <a:rPr lang="en-US" dirty="0"/>
              <a:t>Social Mapping , </a:t>
            </a:r>
            <a:r>
              <a:rPr lang="en-US" dirty="0" err="1"/>
              <a:t>Labana</a:t>
            </a:r>
            <a:r>
              <a:rPr lang="en-US" dirty="0"/>
              <a:t> Steven, MSF Malawi</a:t>
            </a:r>
          </a:p>
        </p:txBody>
      </p:sp>
      <p:sp>
        <p:nvSpPr>
          <p:cNvPr id="10245" name="Slide Number Placeholder 4">
            <a:extLst>
              <a:ext uri="{FF2B5EF4-FFF2-40B4-BE49-F238E27FC236}">
                <a16:creationId xmlns:a16="http://schemas.microsoft.com/office/drawing/2014/main" id="{58B4D926-2CFE-4511-8F61-3ECBF131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E7F86F-74E4-4D47-8465-19F360B76BE9}" type="slidenum">
              <a:rPr lang="en-US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446</Words>
  <Application>Microsoft Office PowerPoint</Application>
  <PresentationFormat>On-screen Show (16:9)</PresentationFormat>
  <Paragraphs>74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Arial</vt:lpstr>
      <vt:lpstr>Cambria Math</vt:lpstr>
      <vt:lpstr>Courier New</vt:lpstr>
      <vt:lpstr>Wingdings</vt:lpstr>
      <vt:lpstr>Times New Roman</vt:lpstr>
      <vt:lpstr>Office Theme</vt:lpstr>
      <vt:lpstr>PowerPoint Presentation</vt:lpstr>
      <vt:lpstr>PowerPoint Presentation</vt:lpstr>
      <vt:lpstr>Social mapping ? </vt:lpstr>
      <vt:lpstr>PowerPoint Presentation</vt:lpstr>
      <vt:lpstr>PowerPoint Presentation</vt:lpstr>
      <vt:lpstr>PowerPoint Presentation</vt:lpstr>
      <vt:lpstr>PowerPoint Presentation</vt:lpstr>
      <vt:lpstr>Recommendation:  MSF responsive actions should avoid killing existing initiatives from affected communities by considering scaling up innovations of listening and soliciting support from beneficiaries </vt:lpstr>
      <vt:lpstr>PowerPoint Presentation</vt:lpstr>
      <vt:lpstr>Acknowledgements</vt:lpstr>
    </vt:vector>
  </TitlesOfParts>
  <Company>MSF OCB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mapping:  a social innovation involving the MSF beneficiaries in emergency response decision-making.  The Malawi experience</dc:title>
  <dc:creator>MSFUser</dc:creator>
  <cp:lastModifiedBy>Paula Puszet</cp:lastModifiedBy>
  <cp:revision>388</cp:revision>
  <cp:lastPrinted>2018-05-03T11:17:32Z</cp:lastPrinted>
  <dcterms:created xsi:type="dcterms:W3CDTF">2018-03-14T11:18:32Z</dcterms:created>
  <dcterms:modified xsi:type="dcterms:W3CDTF">2018-05-16T09:44:24Z</dcterms:modified>
</cp:coreProperties>
</file>