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14224000" cy="20104100"/>
  <p:defaultTextStyle>
    <a:defPPr>
      <a:defRPr lang="en-US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97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ie Whitehouse" initials="KW" lastIdx="10" clrIdx="0">
    <p:extLst>
      <p:ext uri="{19B8F6BF-5375-455C-9EA6-DF929625EA0E}">
        <p15:presenceInfo xmlns:p15="http://schemas.microsoft.com/office/powerpoint/2012/main" userId="S-1-5-21-750584450-1461986151-1435325219-1303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232A"/>
    <a:srgbClr val="FF3B3B"/>
    <a:srgbClr val="FFCC00"/>
    <a:srgbClr val="3EA199"/>
    <a:srgbClr val="FF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38"/>
    <p:restoredTop sz="94646"/>
  </p:normalViewPr>
  <p:slideViewPr>
    <p:cSldViewPr>
      <p:cViewPr>
        <p:scale>
          <a:sx n="30" d="100"/>
          <a:sy n="30" d="100"/>
        </p:scale>
        <p:origin x="1134" y="-1146"/>
      </p:cViewPr>
      <p:guideLst>
        <p:guide orient="horz" pos="6132"/>
        <p:guide pos="49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commentAuthors" Target="commentAuthor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64263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056563" y="0"/>
            <a:ext cx="6164262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8CABE-655D-5C42-8970-4E5AEED2B7CA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11700" y="2513013"/>
            <a:ext cx="480060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22400" y="9675813"/>
            <a:ext cx="11379200" cy="791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038"/>
            <a:ext cx="6164263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056563" y="19096038"/>
            <a:ext cx="6164262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AA78-6143-204E-A6FE-1B833801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1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25715009" cy="4879305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21359417" y="1"/>
            <a:ext cx="8908211" cy="8540473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24041098" y="1485728"/>
            <a:ext cx="5175335" cy="355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1539524"/>
          </a:xfrm>
        </p:spPr>
        <p:txBody>
          <a:bodyPr lIns="0" tIns="0" rIns="0" bIns="0"/>
          <a:lstStyle>
            <a:lvl1pPr>
              <a:defRPr sz="1000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3563140" y="38897280"/>
            <a:ext cx="5373467" cy="2433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12" name="object 42"/>
          <p:cNvSpPr/>
          <p:nvPr userDrawn="1"/>
        </p:nvSpPr>
        <p:spPr>
          <a:xfrm>
            <a:off x="1259612" y="41544001"/>
            <a:ext cx="13640064" cy="0"/>
          </a:xfrm>
          <a:custGeom>
            <a:avLst/>
            <a:gdLst/>
            <a:ahLst/>
            <a:cxnLst/>
            <a:rect l="l" t="t" r="r" b="b"/>
            <a:pathLst>
              <a:path w="6408420">
                <a:moveTo>
                  <a:pt x="0" y="0"/>
                </a:moveTo>
                <a:lnTo>
                  <a:pt x="6408296" y="0"/>
                </a:lnTo>
              </a:path>
            </a:pathLst>
          </a:custGeom>
          <a:ln w="5964">
            <a:solidFill>
              <a:srgbClr val="E2E3E4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3" name="object 84"/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FFC300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18770" y="34114346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16018770" y="36253818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16018770" y="38300400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9" name="bk object 19"/>
          <p:cNvSpPr/>
          <p:nvPr/>
        </p:nvSpPr>
        <p:spPr>
          <a:xfrm>
            <a:off x="8288044" y="20447872"/>
            <a:ext cx="13634658" cy="6048769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4065" y="26655718"/>
            <a:ext cx="7109498" cy="5332124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232579" y="5286885"/>
            <a:ext cx="27797225" cy="2609889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Venables E</a:t>
            </a:r>
            <a:r>
              <a:rPr lang="en-US" sz="40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1, 2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40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Whitehouse K</a:t>
            </a:r>
            <a:r>
              <a:rPr lang="en-US" sz="40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Penson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</a:t>
            </a:r>
            <a:r>
              <a:rPr lang="en-US" sz="40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Robays J</a:t>
            </a:r>
            <a:r>
              <a:rPr lang="en-US" sz="40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Pangozo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</a:t>
            </a:r>
            <a:r>
              <a:rPr lang="en-US" sz="40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Magbodo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</a:t>
            </a:r>
            <a:r>
              <a:rPr lang="en-US" sz="40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Tresor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Longina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</a:t>
            </a:r>
            <a:r>
              <a:rPr lang="en-US" sz="40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Mashako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en-US" sz="40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4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en-US" sz="28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Luxembourg Operational Research Unit, Médecins Sans Frontières, Luxembourg, Luxembourg, </a:t>
            </a:r>
            <a:r>
              <a:rPr lang="en-US" sz="28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Cape Town, Division of Social and 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Behavioural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Sciences, Cape Town, South Africa, </a:t>
            </a:r>
            <a:r>
              <a:rPr lang="en-US" sz="28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Médecins Sans Frontières, Bili, Congo, DRC </a:t>
            </a:r>
            <a:r>
              <a:rPr lang="en-US" sz="28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Médecins Sans Frontières, Medical Department, Brussels, Belgium </a:t>
            </a:r>
            <a:r>
              <a:rPr lang="en-US" sz="28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Ministry of Health, Bili, DRC</a:t>
            </a:r>
          </a:p>
          <a:p>
            <a:pPr algn="ctr">
              <a:spcAft>
                <a:spcPts val="0"/>
              </a:spcAft>
            </a:pPr>
            <a:r>
              <a:rPr lang="en-US" sz="28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Médecins Sans Frontières, Kinshasa, DRC</a:t>
            </a:r>
          </a:p>
          <a:p>
            <a:pPr algn="ctr">
              <a:spcAft>
                <a:spcPts val="0"/>
              </a:spcAft>
            </a:pP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Corresponding author: emilie.venables@brussels.msf.org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5806" y="443391"/>
            <a:ext cx="21390169" cy="3626917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r>
              <a:rPr lang="en-ZA" sz="7800" dirty="0"/>
              <a:t>Exploring perceptions of malaria prevention and treatment in rural Democratic Republic of Congo: results from two qualitative studies </a:t>
            </a:r>
            <a:endParaRPr lang="en-GB" sz="7800" dirty="0">
              <a:latin typeface="Calibri" panose="020F05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6949" y="8082272"/>
            <a:ext cx="12769911" cy="107636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0" name="object 10"/>
          <p:cNvSpPr txBox="1"/>
          <p:nvPr/>
        </p:nvSpPr>
        <p:spPr>
          <a:xfrm>
            <a:off x="1483348" y="8147289"/>
            <a:ext cx="11137113" cy="953355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 algn="ctr">
              <a:spcBef>
                <a:spcPts val="234"/>
              </a:spcBef>
            </a:pPr>
            <a:r>
              <a:rPr lang="en-US" sz="6000" b="1" spc="-11" dirty="0">
                <a:solidFill>
                  <a:schemeClr val="bg1"/>
                </a:solidFill>
                <a:latin typeface="Arial"/>
                <a:cs typeface="Arial"/>
              </a:rPr>
              <a:t>Background </a:t>
            </a:r>
            <a:endParaRPr sz="6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6949" y="9592515"/>
            <a:ext cx="12769911" cy="8335898"/>
          </a:xfrm>
          <a:prstGeom prst="rect">
            <a:avLst/>
          </a:prstGeom>
          <a:solidFill>
            <a:srgbClr val="3EA199"/>
          </a:solidFill>
          <a:effectLst/>
        </p:spPr>
        <p:txBody>
          <a:bodyPr vert="horz" wrap="square" lIns="0" tIns="25680" rIns="0" bIns="0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3600" dirty="0">
                <a:latin typeface="Arial" panose="020B0604020202020204" pitchFamily="34" charset="0"/>
                <a:cs typeface="Arial" panose="020B0604020202020204" pitchFamily="34" charset="0"/>
              </a:rPr>
              <a:t>In 2016, more than 15 million cases of malaria were reported in the Democratic Republic of Congo (DRC), and malaria was the leading cause of death.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ZA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3600" dirty="0">
                <a:latin typeface="Arial" panose="020B0604020202020204" pitchFamily="34" charset="0"/>
                <a:cs typeface="Arial" panose="020B0604020202020204" pitchFamily="34" charset="0"/>
              </a:rPr>
              <a:t>MSF has been providing treatment for malaria to children under five in Bili, a rural area of DRC, since 2017.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ZA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3600" dirty="0">
                <a:latin typeface="Arial" panose="020B0604020202020204" pitchFamily="34" charset="0"/>
                <a:cs typeface="Arial" panose="020B0604020202020204" pitchFamily="34" charset="0"/>
              </a:rPr>
              <a:t>Sub-optimal household </a:t>
            </a:r>
            <a:r>
              <a:rPr lang="en-ZA" sz="3600" dirty="0" err="1">
                <a:latin typeface="Arial" panose="020B0604020202020204" pitchFamily="34" charset="0"/>
                <a:cs typeface="Arial" panose="020B0604020202020204" pitchFamily="34" charset="0"/>
              </a:rPr>
              <a:t>bednet</a:t>
            </a:r>
            <a:r>
              <a:rPr lang="en-ZA" sz="3600" dirty="0">
                <a:latin typeface="Arial" panose="020B0604020202020204" pitchFamily="34" charset="0"/>
                <a:cs typeface="Arial" panose="020B0604020202020204" pitchFamily="34" charset="0"/>
              </a:rPr>
              <a:t> usage and poor adherence to </a:t>
            </a:r>
            <a:r>
              <a:rPr lang="en-ZA" sz="3600" dirty="0" err="1">
                <a:latin typeface="Arial" panose="020B0604020202020204" pitchFamily="34" charset="0"/>
                <a:cs typeface="Arial" panose="020B0604020202020204" pitchFamily="34" charset="0"/>
              </a:rPr>
              <a:t>Artesunate-Amodiaquine</a:t>
            </a:r>
            <a:r>
              <a:rPr lang="en-ZA" sz="3600" dirty="0">
                <a:latin typeface="Arial" panose="020B0604020202020204" pitchFamily="34" charset="0"/>
                <a:cs typeface="Arial" panose="020B0604020202020204" pitchFamily="34" charset="0"/>
              </a:rPr>
              <a:t> Fixed-Dose Combination (ASAQ-FDC) have been observed in children.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ZA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3600" dirty="0">
                <a:latin typeface="Arial" panose="020B0604020202020204" pitchFamily="34" charset="0"/>
                <a:cs typeface="Arial" panose="020B0604020202020204" pitchFamily="34" charset="0"/>
              </a:rPr>
              <a:t>In October 2018, two qualitative studies were carried out in parallel to explore these issues and to improve project understanding of community perceptions around malaria prevention and treatment.</a:t>
            </a:r>
          </a:p>
        </p:txBody>
      </p:sp>
      <p:sp>
        <p:nvSpPr>
          <p:cNvPr id="16" name="object 16"/>
          <p:cNvSpPr/>
          <p:nvPr/>
        </p:nvSpPr>
        <p:spPr>
          <a:xfrm>
            <a:off x="14893508" y="12867481"/>
            <a:ext cx="6586210" cy="394659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1" name="object 21"/>
          <p:cNvSpPr txBox="1"/>
          <p:nvPr/>
        </p:nvSpPr>
        <p:spPr>
          <a:xfrm>
            <a:off x="22385063" y="14037463"/>
            <a:ext cx="6551543" cy="958494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>
              <a:lnSpc>
                <a:spcPct val="100600"/>
              </a:lnSpc>
              <a:spcBef>
                <a:spcPts val="202"/>
              </a:spcBef>
            </a:pPr>
            <a:r>
              <a:rPr sz="3000" dirty="0">
                <a:solidFill>
                  <a:srgbClr val="58595B"/>
                </a:solidFill>
                <a:latin typeface="Arial"/>
                <a:cs typeface="Arial"/>
              </a:rPr>
              <a:t>Items and images can span one  </a:t>
            </a:r>
            <a:r>
              <a:rPr sz="3000">
                <a:solidFill>
                  <a:srgbClr val="58595B"/>
                </a:solidFill>
                <a:latin typeface="Arial"/>
                <a:cs typeface="Arial"/>
              </a:rPr>
              <a:t>column  </a:t>
            </a:r>
            <a:r>
              <a:rPr sz="3000" dirty="0">
                <a:solidFill>
                  <a:srgbClr val="58595B"/>
                </a:solidFill>
                <a:latin typeface="Arial"/>
                <a:cs typeface="Arial"/>
              </a:rPr>
              <a:t>or the</a:t>
            </a: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y</a:t>
            </a:r>
            <a:r>
              <a:rPr sz="3000" dirty="0">
                <a:solidFill>
                  <a:srgbClr val="58595B"/>
                </a:solidFill>
                <a:latin typeface="Arial"/>
                <a:cs typeface="Arial"/>
              </a:rPr>
              <a:t> can span two columns 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35806" y="18412372"/>
            <a:ext cx="7134495" cy="1357941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pPr algn="ctr"/>
            <a:endParaRPr sz="6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35806" y="41008101"/>
            <a:ext cx="8075835" cy="393897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1: In-depth interview being conducted</a:t>
            </a:r>
            <a:endParaRPr lang="fr-BE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885669" y="39059307"/>
            <a:ext cx="8240306" cy="2045962"/>
          </a:xfrm>
          <a:prstGeom prst="rect">
            <a:avLst/>
          </a:prstGeom>
          <a:ln w="73025">
            <a:solidFill>
              <a:srgbClr val="3EA199"/>
            </a:solidFill>
          </a:ln>
        </p:spPr>
        <p:txBody>
          <a:bodyPr vert="horz" wrap="square" lIns="0" tIns="29735" rIns="0" bIns="0" rtlCol="0">
            <a:spAutoFit/>
          </a:bodyPr>
          <a:lstStyle/>
          <a:p>
            <a:pPr marL="27032" algn="ctr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  <a:p>
            <a:pPr algn="ctr" eaLnBrk="0" hangingPunct="0">
              <a:spcBef>
                <a:spcPts val="600"/>
              </a:spcBef>
            </a:pP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The MSF team in Bili who supported the study, the care-givers, community leaders and health-care workers who participated.</a:t>
            </a:r>
            <a:endParaRPr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bject 13"/>
          <p:cNvSpPr txBox="1"/>
          <p:nvPr/>
        </p:nvSpPr>
        <p:spPr>
          <a:xfrm>
            <a:off x="22396751" y="33682667"/>
            <a:ext cx="6447040" cy="1419637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Acknowledgements</a:t>
            </a:r>
            <a:endParaRPr sz="3000" dirty="0">
              <a:latin typeface="Arial"/>
              <a:cs typeface="Arial"/>
            </a:endParaRPr>
          </a:p>
          <a:p>
            <a:pPr>
              <a:spcBef>
                <a:spcPts val="43"/>
              </a:spcBef>
            </a:pPr>
            <a:endParaRPr sz="3000" dirty="0">
              <a:latin typeface="Times New Roman"/>
              <a:cs typeface="Times New Roman"/>
            </a:endParaRPr>
          </a:p>
          <a:p>
            <a:pPr marL="27032" marR="10813">
              <a:lnSpc>
                <a:spcPct val="100600"/>
              </a:lnSpc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Do not forget to add these</a:t>
            </a:r>
            <a:endParaRPr lang="en-US" sz="3000" spc="-11" dirty="0">
              <a:solidFill>
                <a:srgbClr val="58595B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5806" y="20254272"/>
            <a:ext cx="7134495" cy="14788664"/>
          </a:xfrm>
          <a:prstGeom prst="rect">
            <a:avLst/>
          </a:prstGeom>
          <a:solidFill>
            <a:srgbClr val="3EA199"/>
          </a:solidFill>
        </p:spPr>
        <p:txBody>
          <a:bodyPr wrap="square" rtlCol="0">
            <a:spAutoFit/>
          </a:bodyPr>
          <a:lstStyle/>
          <a:p>
            <a:pPr marL="457200" indent="-457200" eaLnBrk="0" hangingPunct="0">
              <a:lnSpc>
                <a:spcPct val="150000"/>
              </a:lnSpc>
              <a:spcBef>
                <a:spcPts val="600"/>
              </a:spcBef>
              <a:buClr>
                <a:srgbClr val="FF3333"/>
              </a:buClr>
              <a:buSzPct val="111000"/>
              <a:buFont typeface="Arial" panose="020B0604020202020204" pitchFamily="34" charset="0"/>
              <a:buChar char="•"/>
            </a:pPr>
            <a:r>
              <a:rPr lang="en-ZA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studies conducted in 4 rural sites in Bili, Northern Ubangi, DRC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0" hangingPunct="0">
              <a:lnSpc>
                <a:spcPct val="150000"/>
              </a:lnSpc>
              <a:spcBef>
                <a:spcPts val="600"/>
              </a:spcBef>
              <a:buClr>
                <a:srgbClr val="FF3333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Purposive sampling was used</a:t>
            </a:r>
          </a:p>
          <a:p>
            <a:pPr marL="457200" indent="-457200" eaLnBrk="0" hangingPunct="0">
              <a:lnSpc>
                <a:spcPct val="150000"/>
              </a:lnSpc>
              <a:spcBef>
                <a:spcPts val="600"/>
              </a:spcBef>
              <a:buClr>
                <a:srgbClr val="FF3333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Interviews were conducted in Lingala, and transcribed and translated into French</a:t>
            </a:r>
          </a:p>
          <a:p>
            <a:pPr marL="457200" indent="-457200" eaLnBrk="0" hangingPunct="0">
              <a:lnSpc>
                <a:spcPct val="150000"/>
              </a:lnSpc>
              <a:spcBef>
                <a:spcPts val="600"/>
              </a:spcBef>
              <a:buClr>
                <a:srgbClr val="FF3333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Transcripts were coded using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NVivo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thematically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analysed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indent="-360363" eaLnBrk="0" hangingPunct="0">
              <a:lnSpc>
                <a:spcPct val="150000"/>
              </a:lnSpc>
              <a:spcBef>
                <a:spcPts val="600"/>
              </a:spcBef>
              <a:buClr>
                <a:srgbClr val="FF3333"/>
              </a:buClr>
              <a:buSzPct val="111000"/>
              <a:buFont typeface="Courier New" panose="02070309020205020404" pitchFamily="49" charset="0"/>
              <a:buChar char="o"/>
            </a:pP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indent="-360363" eaLnBrk="0" hangingPunct="0">
              <a:lnSpc>
                <a:spcPct val="150000"/>
              </a:lnSpc>
              <a:spcBef>
                <a:spcPts val="600"/>
              </a:spcBef>
              <a:buClr>
                <a:srgbClr val="FF3333"/>
              </a:buClr>
              <a:buSzPct val="111000"/>
              <a:buFont typeface="Courier New" panose="02070309020205020404" pitchFamily="49" charset="0"/>
              <a:buChar char="o"/>
            </a:pP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879" y="26558743"/>
            <a:ext cx="6715617" cy="8162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1081738" y="26766924"/>
            <a:ext cx="6304916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93 in-depth interviews were carried out across the two studies with:</a:t>
            </a:r>
          </a:p>
          <a:p>
            <a:pPr indent="-457200" eaLnBrk="0" hangingPunct="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Care-givers (n=68)</a:t>
            </a:r>
          </a:p>
          <a:p>
            <a:pPr indent="-457200" eaLnBrk="0" hangingPunct="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Health-care workers (n=18)</a:t>
            </a:r>
          </a:p>
          <a:p>
            <a:pPr indent="-457200" eaLnBrk="0" hangingPunct="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Community leaders (n=7) </a:t>
            </a:r>
          </a:p>
          <a:p>
            <a:pPr indent="-457200" eaLnBrk="0" hangingPunct="0">
              <a:buFont typeface="Arial" panose="020B0604020202020204" pitchFamily="34" charset="0"/>
              <a:buChar char="•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Two focus groups were conducted with 12 community health promotion staff. </a:t>
            </a:r>
          </a:p>
          <a:p>
            <a:pPr eaLnBrk="0" hangingPunct="0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Participant observations of ACT consultations (n=39) and household observations of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bednet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usage (n=33) were also conducted</a:t>
            </a:r>
            <a:r>
              <a:rPr lang="en-GB" sz="3200" dirty="0"/>
              <a:t>.</a:t>
            </a:r>
          </a:p>
          <a:p>
            <a:pPr eaLnBrk="0" hangingPunct="0"/>
            <a:endParaRPr lang="en-US" sz="2800" b="1" dirty="0">
              <a:latin typeface="Arial" charset="0"/>
            </a:endParaRPr>
          </a:p>
        </p:txBody>
      </p:sp>
      <p:sp>
        <p:nvSpPr>
          <p:cNvPr id="60" name="Rectangle 58"/>
          <p:cNvSpPr>
            <a:spLocks noChangeArrowheads="1"/>
          </p:cNvSpPr>
          <p:nvPr/>
        </p:nvSpPr>
        <p:spPr bwMode="auto">
          <a:xfrm>
            <a:off x="13885669" y="9592514"/>
            <a:ext cx="15144135" cy="16604289"/>
          </a:xfrm>
          <a:prstGeom prst="rect">
            <a:avLst/>
          </a:prstGeom>
          <a:solidFill>
            <a:srgbClr val="3EA199"/>
          </a:solidFill>
          <a:ln w="9525">
            <a:noFill/>
            <a:miter lim="800000"/>
            <a:headEnd/>
            <a:tailEnd/>
          </a:ln>
        </p:spPr>
        <p:txBody>
          <a:bodyPr lIns="360000" tIns="360000" rIns="360000" bIns="360000"/>
          <a:lstStyle/>
          <a:p>
            <a:pPr eaLnBrk="0" hangingPunct="0">
              <a:buClr>
                <a:srgbClr val="FF0000"/>
              </a:buClr>
              <a:buSzPct val="200000"/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>
              <a:buClr>
                <a:srgbClr val="FF0000"/>
              </a:buClr>
              <a:buSzPct val="200000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0" hangingPunct="0">
              <a:buClr>
                <a:srgbClr val="FF0000"/>
              </a:buClr>
              <a:buSzPct val="200000"/>
              <a:buFont typeface="Courier New" panose="02070309020205020404" pitchFamily="49" charset="0"/>
              <a:buChar char="o"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0" hangingPunct="0">
              <a:buClr>
                <a:srgbClr val="FF0000"/>
              </a:buClr>
              <a:buSzPct val="200000"/>
              <a:buFont typeface="Courier New" panose="02070309020205020404" pitchFamily="49" charset="0"/>
              <a:buChar char="o"/>
            </a:pPr>
            <a:endParaRPr lang="en-ZA" sz="2800" dirty="0"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pPr marL="457200" indent="-457200" eaLnBrk="0" hangingPunct="0">
              <a:buClr>
                <a:srgbClr val="FF0000"/>
              </a:buClr>
              <a:buSzPct val="200000"/>
              <a:buFont typeface="Courier New" panose="02070309020205020404" pitchFamily="49" charset="0"/>
              <a:buChar char="o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22690693" y="14037462"/>
            <a:ext cx="5988515" cy="3755854"/>
          </a:xfrm>
          <a:prstGeom prst="round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Heath-care workers included clinical staff, community outreach and referral agents, triage and female community liaisons.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22636112" y="9922358"/>
            <a:ext cx="6049443" cy="3764421"/>
          </a:xfrm>
          <a:prstGeom prst="round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Most care-givers were female, yet care for sick children is often a 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shared </a:t>
            </a:r>
            <a:r>
              <a:rPr lang="en-US" sz="3600" smtClean="0">
                <a:latin typeface="Arial" panose="020B0604020202020204" pitchFamily="34" charset="0"/>
                <a:cs typeface="Arial" panose="020B0604020202020204" pitchFamily="34" charset="0"/>
              </a:rPr>
              <a:t>responsibility, 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thus involving other family members is essential.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object 4"/>
          <p:cNvSpPr/>
          <p:nvPr/>
        </p:nvSpPr>
        <p:spPr>
          <a:xfrm>
            <a:off x="13863486" y="8085787"/>
            <a:ext cx="15144135" cy="107636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pPr marL="27032" algn="ctr">
              <a:spcBef>
                <a:spcPts val="234"/>
              </a:spcBef>
            </a:pPr>
            <a:endParaRPr lang="en-US" sz="6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7" name="object 4"/>
          <p:cNvSpPr/>
          <p:nvPr/>
        </p:nvSpPr>
        <p:spPr>
          <a:xfrm>
            <a:off x="13863486" y="32275709"/>
            <a:ext cx="15144135" cy="1076360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pPr marL="27032" algn="ctr">
              <a:spcBef>
                <a:spcPts val="234"/>
              </a:spcBef>
            </a:pPr>
            <a:r>
              <a:rPr lang="en-US" sz="6000" b="1" spc="-11" dirty="0">
                <a:solidFill>
                  <a:schemeClr val="bg1"/>
                </a:solidFill>
                <a:latin typeface="Arial"/>
                <a:cs typeface="Arial"/>
              </a:rPr>
              <a:t>Conclusions</a:t>
            </a:r>
            <a:endParaRPr lang="en-US" sz="6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8" name="Rectangle 58"/>
          <p:cNvSpPr>
            <a:spLocks noChangeArrowheads="1"/>
          </p:cNvSpPr>
          <p:nvPr/>
        </p:nvSpPr>
        <p:spPr bwMode="auto">
          <a:xfrm>
            <a:off x="13885669" y="33682666"/>
            <a:ext cx="15121952" cy="4864215"/>
          </a:xfrm>
          <a:prstGeom prst="rect">
            <a:avLst/>
          </a:prstGeom>
          <a:solidFill>
            <a:srgbClr val="3EA199"/>
          </a:solidFill>
          <a:ln w="9525">
            <a:noFill/>
            <a:miter lim="800000"/>
            <a:headEnd/>
            <a:tailEnd/>
          </a:ln>
        </p:spPr>
        <p:txBody>
          <a:bodyPr lIns="360000" tIns="360000" rIns="360000" bIns="360000"/>
          <a:lstStyle/>
          <a:p>
            <a:r>
              <a:rPr lang="en-ZA" sz="4400" dirty="0">
                <a:latin typeface="Arial" panose="020B0604020202020204" pitchFamily="34" charset="0"/>
                <a:cs typeface="Arial" panose="020B0604020202020204" pitchFamily="34" charset="0"/>
              </a:rPr>
              <a:t>Providing information about malaria treatment and prevention should be considered a process, not a ‘one-off’ intervention.  More emphasis on supporting care-givers with adherence at household level is needed.  Supporting future </a:t>
            </a:r>
            <a:r>
              <a:rPr lang="en-ZA" sz="4400" dirty="0" err="1">
                <a:latin typeface="Arial" panose="020B0604020202020204" pitchFamily="34" charset="0"/>
                <a:cs typeface="Arial" panose="020B0604020202020204" pitchFamily="34" charset="0"/>
              </a:rPr>
              <a:t>bednet</a:t>
            </a:r>
            <a:r>
              <a:rPr lang="en-ZA" sz="4400" dirty="0">
                <a:latin typeface="Arial" panose="020B0604020202020204" pitchFamily="34" charset="0"/>
                <a:cs typeface="Arial" panose="020B0604020202020204" pitchFamily="34" charset="0"/>
              </a:rPr>
              <a:t> distributions with ongoing health promotion activities is essential.  </a:t>
            </a:r>
            <a:endParaRPr lang="en-ZA" sz="3600" dirty="0"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pPr algn="ctr" eaLnBrk="0" hangingPunct="0">
              <a:buClr>
                <a:srgbClr val="FF0000"/>
              </a:buClr>
              <a:buSzPct val="200000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ular Callout 56"/>
          <p:cNvSpPr/>
          <p:nvPr/>
        </p:nvSpPr>
        <p:spPr>
          <a:xfrm>
            <a:off x="8139355" y="18404406"/>
            <a:ext cx="5297505" cy="11684275"/>
          </a:xfrm>
          <a:prstGeom prst="wedgeRectCallout">
            <a:avLst>
              <a:gd name="adj1" fmla="val 57571"/>
              <a:gd name="adj2" fmla="val -25338"/>
            </a:avLst>
          </a:prstGeom>
          <a:solidFill>
            <a:srgbClr val="D2232A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sessions,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bring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all the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women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to one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side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and talk to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about malaria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prevention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, not at the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same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time as the men. 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women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embarrassed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share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ideas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in front of men,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help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women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learn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how to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protect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themselves</a:t>
            </a:r>
            <a:r>
              <a:rPr lang="fr-BE" sz="40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fr-BE" dirty="0"/>
          </a:p>
          <a:p>
            <a:pPr algn="ctr"/>
            <a:endParaRPr lang="fr-BE" sz="3200" dirty="0"/>
          </a:p>
          <a:p>
            <a:pPr algn="ctr"/>
            <a:r>
              <a:rPr lang="fr-BE" sz="3200" dirty="0"/>
              <a:t>Mother of 4, </a:t>
            </a:r>
            <a:r>
              <a:rPr lang="fr-BE" sz="3200" dirty="0" err="1"/>
              <a:t>aged</a:t>
            </a:r>
            <a:r>
              <a:rPr lang="fr-BE" sz="3200" dirty="0"/>
              <a:t> 45, </a:t>
            </a:r>
            <a:r>
              <a:rPr lang="fr-BE" sz="3200" dirty="0" err="1"/>
              <a:t>Gbagayambo</a:t>
            </a:r>
            <a:endParaRPr lang="en-ZA" sz="3200" dirty="0"/>
          </a:p>
        </p:txBody>
      </p:sp>
      <p:sp>
        <p:nvSpPr>
          <p:cNvPr id="58" name="Rectangular Callout 57"/>
          <p:cNvSpPr/>
          <p:nvPr/>
        </p:nvSpPr>
        <p:spPr>
          <a:xfrm>
            <a:off x="8040339" y="30469682"/>
            <a:ext cx="5396522" cy="11024938"/>
          </a:xfrm>
          <a:prstGeom prst="wedgeRectCallout">
            <a:avLst>
              <a:gd name="adj1" fmla="val 64655"/>
              <a:gd name="adj2" fmla="val 9775"/>
            </a:avLst>
          </a:prstGeom>
          <a:solidFill>
            <a:srgbClr val="FFCC00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600" dirty="0">
                <a:latin typeface="Arial" panose="020B0604020202020204" pitchFamily="34" charset="0"/>
                <a:cs typeface="Arial" panose="020B0604020202020204" pitchFamily="34" charset="0"/>
              </a:rPr>
              <a:t>Studies on reasons for sub-optimal treatment adherence and </a:t>
            </a:r>
            <a:r>
              <a:rPr lang="en-ZA" sz="4600" dirty="0" err="1">
                <a:latin typeface="Arial" panose="020B0604020202020204" pitchFamily="34" charset="0"/>
                <a:cs typeface="Arial" panose="020B0604020202020204" pitchFamily="34" charset="0"/>
              </a:rPr>
              <a:t>bednet</a:t>
            </a:r>
            <a:r>
              <a:rPr lang="en-ZA" sz="4600" dirty="0">
                <a:latin typeface="Arial" panose="020B0604020202020204" pitchFamily="34" charset="0"/>
                <a:cs typeface="Arial" panose="020B0604020202020204" pitchFamily="34" charset="0"/>
              </a:rPr>
              <a:t> usage are commonly found within malaria literature, but our findings show the importance of using qualitative research to explore and document what may seem ‘obvious’.</a:t>
            </a:r>
            <a:endParaRPr lang="en-US" sz="4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015988" y="9805535"/>
            <a:ext cx="8545677" cy="16604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Themes focussed on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understanding malaria prevention and treatment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; reasons for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non-adherence to treatment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sub-optimal </a:t>
            </a:r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bednet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usage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for improving services:</a:t>
            </a:r>
          </a:p>
          <a:p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Malaria and ASAQ-FDC were well-known amongst all participants but there was limited care-giver understanding of the modes of malaria transmission.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Treatment was not always well-explained to care-givers by health providers and information sharing during consultations was often one-directional. </a:t>
            </a:r>
          </a:p>
          <a:p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Bednet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use was widely reported as important by care-givers, however household observations identified insufficient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bednets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for family members and visitors.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Many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bednets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were in poor condition, and maintenance was inconsistent across households.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1596" y="18583510"/>
            <a:ext cx="350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960356" y="8147289"/>
            <a:ext cx="51043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032" algn="ctr">
              <a:spcBef>
                <a:spcPts val="234"/>
              </a:spcBef>
            </a:pPr>
            <a:r>
              <a:rPr lang="en-US" sz="6000" b="1" spc="-11" dirty="0">
                <a:solidFill>
                  <a:schemeClr val="bg1"/>
                </a:solidFill>
                <a:latin typeface="Arial"/>
                <a:cs typeface="Arial"/>
              </a:rPr>
              <a:t>Results</a:t>
            </a:r>
            <a:endParaRPr lang="en-US" sz="6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22654864" y="18069341"/>
            <a:ext cx="5988515" cy="3755854"/>
          </a:xfrm>
          <a:prstGeom prst="round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Community members, including village chiefs and outreach teams, can play an active role in the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organisation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bednet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distributions.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22699941" y="22124004"/>
            <a:ext cx="5988515" cy="3755854"/>
          </a:xfrm>
          <a:prstGeom prst="round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Rural health care workers are uniquely placed to reinforce malaria prevention messaging during and between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bednet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distributions.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806" y="35377405"/>
            <a:ext cx="7046547" cy="549317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12913" y="26655718"/>
            <a:ext cx="7127407" cy="5343182"/>
          </a:xfrm>
          <a:prstGeom prst="rect">
            <a:avLst/>
          </a:prstGeom>
        </p:spPr>
      </p:pic>
      <p:sp>
        <p:nvSpPr>
          <p:cNvPr id="69" name="object 32"/>
          <p:cNvSpPr txBox="1"/>
          <p:nvPr/>
        </p:nvSpPr>
        <p:spPr>
          <a:xfrm>
            <a:off x="28612338" y="26350356"/>
            <a:ext cx="369332" cy="5567745"/>
          </a:xfrm>
          <a:prstGeom prst="rect">
            <a:avLst/>
          </a:prstGeom>
        </p:spPr>
        <p:txBody>
          <a:bodyPr vert="vert270" wrap="square" lIns="0" tIns="24328" rIns="0" bIns="0" rtlCol="0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Images 2 and 3: Data collection in Bili</a:t>
            </a:r>
            <a:endParaRPr lang="fr-BE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f035dc-877f-47c5-a098-0c6fdb408b4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880AE1E-C7E2-4D60-934E-36F2521046B2}"/>
</file>

<file path=customXml/itemProps2.xml><?xml version="1.0" encoding="utf-8"?>
<ds:datastoreItem xmlns:ds="http://schemas.openxmlformats.org/officeDocument/2006/customXml" ds:itemID="{4AC9DC9B-CA91-4F79-88E9-D6ADCA3CC78F}"/>
</file>

<file path=customXml/itemProps3.xml><?xml version="1.0" encoding="utf-8"?>
<ds:datastoreItem xmlns:ds="http://schemas.openxmlformats.org/officeDocument/2006/customXml" ds:itemID="{F27E0B4B-FB0B-440A-B19B-43D0E56BFEB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11303</TotalTime>
  <Words>707</Words>
  <Application>Microsoft Office PowerPoint</Application>
  <PresentationFormat>Custom</PresentationFormat>
  <Paragraphs>73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Courier New</vt:lpstr>
      <vt:lpstr>Times New Roman</vt:lpstr>
      <vt:lpstr>Wingdings</vt:lpstr>
      <vt:lpstr>Office Theme</vt:lpstr>
      <vt:lpstr>Exploring perceptions of malaria prevention and treatment in rural Democratic Republic of Congo: results from two qualitative studies 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Emilie Venables</dc:creator>
  <cp:lastModifiedBy>Emilie Venables</cp:lastModifiedBy>
  <cp:revision>69</cp:revision>
  <cp:lastPrinted>2018-04-11T18:41:58Z</cp:lastPrinted>
  <dcterms:created xsi:type="dcterms:W3CDTF">2018-04-11T18:28:11Z</dcterms:created>
  <dcterms:modified xsi:type="dcterms:W3CDTF">2019-04-05T14:03:08Z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2018-04-05T23:00:00Z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2018-04-10T23:00:00Z</vt:filetime>
  </property>
  <property fmtid="{D5CDD505-2E9C-101B-9397-08002B2CF9AE}" pid="5" name="ContentTypeId">
    <vt:lpwstr>0x010100EF656C67CEBF1B4EA4579FD3E3AFD5F7</vt:lpwstr>
  </property>
  <property fmtid="{D5CDD505-2E9C-101B-9397-08002B2CF9AE}" pid="6" name="Order">
    <vt:r8>309600</vt:r8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</Properties>
</file>