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30275213" cy="42803763"/>
  <p:notesSz cx="14224000" cy="20104100"/>
  <p:defaultTextStyle>
    <a:defPPr>
      <a:defRPr lang="en-US"/>
    </a:defPPr>
    <a:lvl1pPr marL="0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1pPr>
    <a:lvl2pPr marL="973287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2pPr>
    <a:lvl3pPr marL="1946575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3pPr>
    <a:lvl4pPr marL="2919862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4pPr>
    <a:lvl5pPr marL="3893149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5pPr>
    <a:lvl6pPr marL="4866437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6pPr>
    <a:lvl7pPr marL="5839724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7pPr>
    <a:lvl8pPr marL="6813012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8pPr>
    <a:lvl9pPr marL="7786299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132" userDrawn="1">
          <p15:clr>
            <a:srgbClr val="A4A3A4"/>
          </p15:clr>
        </p15:guide>
        <p15:guide id="2" pos="497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EA1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0FDDE0B-6D2E-495B-A88C-786FAF6939D2}" v="1" dt="2019-04-23T09:50:01.443"/>
    <p1510:client id="{0708B738-0FC9-477E-A2CC-D8DACC9FD0A8}" v="5" dt="2019-04-23T12:46:07.267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7576" autoAdjust="0"/>
    <p:restoredTop sz="94646"/>
  </p:normalViewPr>
  <p:slideViewPr>
    <p:cSldViewPr>
      <p:cViewPr>
        <p:scale>
          <a:sx n="41" d="100"/>
          <a:sy n="41" d="100"/>
        </p:scale>
        <p:origin x="1530" y="-6306"/>
      </p:cViewPr>
      <p:guideLst>
        <p:guide orient="horz" pos="6132"/>
        <p:guide pos="497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12" Type="http://schemas.openxmlformats.org/officeDocument/2006/relationships/customXml" Target="../customXml/item3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11" Type="http://schemas.openxmlformats.org/officeDocument/2006/relationships/customXml" Target="../customXml/item2.xml"/><Relationship Id="rId5" Type="http://schemas.openxmlformats.org/officeDocument/2006/relationships/viewProps" Target="viewProps.xml"/><Relationship Id="rId10" Type="http://schemas.openxmlformats.org/officeDocument/2006/relationships/customXml" Target="../customXml/item1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olly Baker" userId="11c000dc-9118-4b94-82c8-b6f35894e1c8" providerId="ADAL" clId="{F0FDDE0B-6D2E-495B-A88C-786FAF6939D2}"/>
    <pc:docChg chg="modSld">
      <pc:chgData name="Holly Baker" userId="11c000dc-9118-4b94-82c8-b6f35894e1c8" providerId="ADAL" clId="{F0FDDE0B-6D2E-495B-A88C-786FAF6939D2}" dt="2019-04-23T09:50:03.648" v="1" actId="1076"/>
      <pc:docMkLst>
        <pc:docMk/>
      </pc:docMkLst>
      <pc:sldChg chg="addSp modSp">
        <pc:chgData name="Holly Baker" userId="11c000dc-9118-4b94-82c8-b6f35894e1c8" providerId="ADAL" clId="{F0FDDE0B-6D2E-495B-A88C-786FAF6939D2}" dt="2019-04-23T09:50:03.648" v="1" actId="1076"/>
        <pc:sldMkLst>
          <pc:docMk/>
          <pc:sldMk cId="0" sldId="256"/>
        </pc:sldMkLst>
        <pc:cxnChg chg="add mod">
          <ac:chgData name="Holly Baker" userId="11c000dc-9118-4b94-82c8-b6f35894e1c8" providerId="ADAL" clId="{F0FDDE0B-6D2E-495B-A88C-786FAF6939D2}" dt="2019-04-23T09:50:03.648" v="1" actId="1076"/>
          <ac:cxnSpMkLst>
            <pc:docMk/>
            <pc:sldMk cId="0" sldId="256"/>
            <ac:cxnSpMk id="34" creationId="{2CFB2326-6F5F-450B-8A18-8F27BE94214B}"/>
          </ac:cxnSpMkLst>
        </pc:cxnChg>
      </pc:sldChg>
    </pc:docChg>
  </pc:docChgLst>
  <pc:docChgLst>
    <pc:chgData name="Joy Kumahor" userId="6b8a37cc-7453-40a7-bb8b-a4492c1a4214" providerId="ADAL" clId="{0708B738-0FC9-477E-A2CC-D8DACC9FD0A8}"/>
    <pc:docChg chg="modSld">
      <pc:chgData name="Joy Kumahor" userId="6b8a37cc-7453-40a7-bb8b-a4492c1a4214" providerId="ADAL" clId="{0708B738-0FC9-477E-A2CC-D8DACC9FD0A8}" dt="2019-04-23T12:46:07.267" v="4" actId="20577"/>
      <pc:docMkLst>
        <pc:docMk/>
      </pc:docMkLst>
      <pc:sldChg chg="modSp">
        <pc:chgData name="Joy Kumahor" userId="6b8a37cc-7453-40a7-bb8b-a4492c1a4214" providerId="ADAL" clId="{0708B738-0FC9-477E-A2CC-D8DACC9FD0A8}" dt="2019-04-23T12:46:07.267" v="4" actId="20577"/>
        <pc:sldMkLst>
          <pc:docMk/>
          <pc:sldMk cId="0" sldId="256"/>
        </pc:sldMkLst>
        <pc:spChg chg="mod">
          <ac:chgData name="Joy Kumahor" userId="6b8a37cc-7453-40a7-bb8b-a4492c1a4214" providerId="ADAL" clId="{0708B738-0FC9-477E-A2CC-D8DACC9FD0A8}" dt="2019-04-23T12:45:22.612" v="1" actId="14100"/>
          <ac:spMkLst>
            <pc:docMk/>
            <pc:sldMk cId="0" sldId="256"/>
            <ac:spMk id="2" creationId="{00000000-0000-0000-0000-000000000000}"/>
          </ac:spMkLst>
        </pc:spChg>
        <pc:spChg chg="mod">
          <ac:chgData name="Joy Kumahor" userId="6b8a37cc-7453-40a7-bb8b-a4492c1a4214" providerId="ADAL" clId="{0708B738-0FC9-477E-A2CC-D8DACC9FD0A8}" dt="2019-04-23T12:45:32.467" v="2" actId="20577"/>
          <ac:spMkLst>
            <pc:docMk/>
            <pc:sldMk cId="0" sldId="256"/>
            <ac:spMk id="11" creationId="{00000000-0000-0000-0000-000000000000}"/>
          </ac:spMkLst>
        </pc:spChg>
        <pc:spChg chg="mod">
          <ac:chgData name="Joy Kumahor" userId="6b8a37cc-7453-40a7-bb8b-a4492c1a4214" providerId="ADAL" clId="{0708B738-0FC9-477E-A2CC-D8DACC9FD0A8}" dt="2019-04-23T12:46:01.131" v="3" actId="14100"/>
          <ac:spMkLst>
            <pc:docMk/>
            <pc:sldMk cId="0" sldId="256"/>
            <ac:spMk id="13" creationId="{00000000-0000-0000-0000-000000000000}"/>
          </ac:spMkLst>
        </pc:spChg>
        <pc:spChg chg="mod">
          <ac:chgData name="Joy Kumahor" userId="6b8a37cc-7453-40a7-bb8b-a4492c1a4214" providerId="ADAL" clId="{0708B738-0FC9-477E-A2CC-D8DACC9FD0A8}" dt="2019-04-23T12:46:07.267" v="4" actId="20577"/>
          <ac:spMkLst>
            <pc:docMk/>
            <pc:sldMk cId="0" sldId="256"/>
            <ac:spMk id="50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6164263" cy="1008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8056563" y="0"/>
            <a:ext cx="6164262" cy="1008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58CABE-655D-5C42-8970-4E5AEED2B7CA}" type="datetimeFigureOut">
              <a:rPr lang="en-US" smtClean="0"/>
              <a:t>4/23/2019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711700" y="2513013"/>
            <a:ext cx="4800600" cy="6784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422400" y="9675813"/>
            <a:ext cx="11379200" cy="79152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9096038"/>
            <a:ext cx="6164263" cy="10080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8056563" y="19096038"/>
            <a:ext cx="6164262" cy="10080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D1AA78-6143-204E-A6FE-1B83380196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0580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1pPr>
    <a:lvl2pPr marL="973287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2pPr>
    <a:lvl3pPr marL="1946575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3pPr>
    <a:lvl4pPr marL="2919862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4pPr>
    <a:lvl5pPr marL="3893149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5pPr>
    <a:lvl6pPr marL="4866437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6pPr>
    <a:lvl7pPr marL="5839724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7pPr>
    <a:lvl8pPr marL="6813012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8pPr>
    <a:lvl9pPr marL="7786299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1AA78-6143-204E-A6FE-1B833801967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4174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"/>
            <a:ext cx="25715009" cy="4879305"/>
          </a:xfrm>
          <a:custGeom>
            <a:avLst/>
            <a:gdLst/>
            <a:ahLst/>
            <a:cxnLst/>
            <a:rect l="l" t="t" r="r" b="b"/>
            <a:pathLst>
              <a:path w="12081510" h="2291715">
                <a:moveTo>
                  <a:pt x="0" y="2291095"/>
                </a:moveTo>
                <a:lnTo>
                  <a:pt x="12081077" y="2291095"/>
                </a:lnTo>
                <a:lnTo>
                  <a:pt x="12081077" y="0"/>
                </a:lnTo>
                <a:lnTo>
                  <a:pt x="0" y="0"/>
                </a:lnTo>
                <a:lnTo>
                  <a:pt x="0" y="2291095"/>
                </a:lnTo>
                <a:close/>
              </a:path>
            </a:pathLst>
          </a:custGeom>
          <a:solidFill>
            <a:srgbClr val="D2232A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7" name="bk object 17"/>
          <p:cNvSpPr/>
          <p:nvPr/>
        </p:nvSpPr>
        <p:spPr>
          <a:xfrm>
            <a:off x="21359417" y="1"/>
            <a:ext cx="8908211" cy="8540473"/>
          </a:xfrm>
          <a:custGeom>
            <a:avLst/>
            <a:gdLst/>
            <a:ahLst/>
            <a:cxnLst/>
            <a:rect l="l" t="t" r="r" b="b"/>
            <a:pathLst>
              <a:path w="4185284" h="4011295">
                <a:moveTo>
                  <a:pt x="4184837" y="3322473"/>
                </a:moveTo>
                <a:lnTo>
                  <a:pt x="2989563" y="3322473"/>
                </a:lnTo>
                <a:lnTo>
                  <a:pt x="3011474" y="3333908"/>
                </a:lnTo>
                <a:lnTo>
                  <a:pt x="3036090" y="3360891"/>
                </a:lnTo>
                <a:lnTo>
                  <a:pt x="3055059" y="3400014"/>
                </a:lnTo>
                <a:lnTo>
                  <a:pt x="3060028" y="3447870"/>
                </a:lnTo>
                <a:lnTo>
                  <a:pt x="3042643" y="3501051"/>
                </a:lnTo>
                <a:lnTo>
                  <a:pt x="3022755" y="3541727"/>
                </a:lnTo>
                <a:lnTo>
                  <a:pt x="3009272" y="3582980"/>
                </a:lnTo>
                <a:lnTo>
                  <a:pt x="3002135" y="3624617"/>
                </a:lnTo>
                <a:lnTo>
                  <a:pt x="3001285" y="3666447"/>
                </a:lnTo>
                <a:lnTo>
                  <a:pt x="3006662" y="3708276"/>
                </a:lnTo>
                <a:lnTo>
                  <a:pt x="3018207" y="3749910"/>
                </a:lnTo>
                <a:lnTo>
                  <a:pt x="3035860" y="3791158"/>
                </a:lnTo>
                <a:lnTo>
                  <a:pt x="3059562" y="3831826"/>
                </a:lnTo>
                <a:lnTo>
                  <a:pt x="3089254" y="3871721"/>
                </a:lnTo>
                <a:lnTo>
                  <a:pt x="3124875" y="3910650"/>
                </a:lnTo>
                <a:lnTo>
                  <a:pt x="3164620" y="3946325"/>
                </a:lnTo>
                <a:lnTo>
                  <a:pt x="3204559" y="3974198"/>
                </a:lnTo>
                <a:lnTo>
                  <a:pt x="3245054" y="3994276"/>
                </a:lnTo>
                <a:lnTo>
                  <a:pt x="3286468" y="4006568"/>
                </a:lnTo>
                <a:lnTo>
                  <a:pt x="3329161" y="4011081"/>
                </a:lnTo>
                <a:lnTo>
                  <a:pt x="3373495" y="4007825"/>
                </a:lnTo>
                <a:lnTo>
                  <a:pt x="3419834" y="3996808"/>
                </a:lnTo>
                <a:lnTo>
                  <a:pt x="3468537" y="3978038"/>
                </a:lnTo>
                <a:lnTo>
                  <a:pt x="3519968" y="3951522"/>
                </a:lnTo>
                <a:lnTo>
                  <a:pt x="4184837" y="3568939"/>
                </a:lnTo>
                <a:lnTo>
                  <a:pt x="4184837" y="3322473"/>
                </a:lnTo>
                <a:close/>
              </a:path>
              <a:path w="4185284" h="4011295">
                <a:moveTo>
                  <a:pt x="4184837" y="2683476"/>
                </a:moveTo>
                <a:lnTo>
                  <a:pt x="2428549" y="2683476"/>
                </a:lnTo>
                <a:lnTo>
                  <a:pt x="2463869" y="2727252"/>
                </a:lnTo>
                <a:lnTo>
                  <a:pt x="2530943" y="2812706"/>
                </a:lnTo>
                <a:lnTo>
                  <a:pt x="2563901" y="2853789"/>
                </a:lnTo>
                <a:lnTo>
                  <a:pt x="2597276" y="2893380"/>
                </a:lnTo>
                <a:lnTo>
                  <a:pt x="2631671" y="2931180"/>
                </a:lnTo>
                <a:lnTo>
                  <a:pt x="2667688" y="2966893"/>
                </a:lnTo>
                <a:lnTo>
                  <a:pt x="2701140" y="2998158"/>
                </a:lnTo>
                <a:lnTo>
                  <a:pt x="2730063" y="3029531"/>
                </a:lnTo>
                <a:lnTo>
                  <a:pt x="2752435" y="3065540"/>
                </a:lnTo>
                <a:lnTo>
                  <a:pt x="2766235" y="3110713"/>
                </a:lnTo>
                <a:lnTo>
                  <a:pt x="2779087" y="3158408"/>
                </a:lnTo>
                <a:lnTo>
                  <a:pt x="2799858" y="3202371"/>
                </a:lnTo>
                <a:lnTo>
                  <a:pt x="2827295" y="3241568"/>
                </a:lnTo>
                <a:lnTo>
                  <a:pt x="2860149" y="3274964"/>
                </a:lnTo>
                <a:lnTo>
                  <a:pt x="2897171" y="3301524"/>
                </a:lnTo>
                <a:lnTo>
                  <a:pt x="2937108" y="3320212"/>
                </a:lnTo>
                <a:lnTo>
                  <a:pt x="2978711" y="3329995"/>
                </a:lnTo>
                <a:lnTo>
                  <a:pt x="2989563" y="3322473"/>
                </a:lnTo>
                <a:lnTo>
                  <a:pt x="4184837" y="3322473"/>
                </a:lnTo>
                <a:lnTo>
                  <a:pt x="4184837" y="2683476"/>
                </a:lnTo>
                <a:close/>
              </a:path>
              <a:path w="4185284" h="4011295">
                <a:moveTo>
                  <a:pt x="2366484" y="2720138"/>
                </a:moveTo>
                <a:lnTo>
                  <a:pt x="1407237" y="2720138"/>
                </a:lnTo>
                <a:lnTo>
                  <a:pt x="1429809" y="2732290"/>
                </a:lnTo>
                <a:lnTo>
                  <a:pt x="1452778" y="2756641"/>
                </a:lnTo>
                <a:lnTo>
                  <a:pt x="1482854" y="2794276"/>
                </a:lnTo>
                <a:lnTo>
                  <a:pt x="1513640" y="2831568"/>
                </a:lnTo>
                <a:lnTo>
                  <a:pt x="1545361" y="2868085"/>
                </a:lnTo>
                <a:lnTo>
                  <a:pt x="1578241" y="2903395"/>
                </a:lnTo>
                <a:lnTo>
                  <a:pt x="1612507" y="2937068"/>
                </a:lnTo>
                <a:lnTo>
                  <a:pt x="1648385" y="2968670"/>
                </a:lnTo>
                <a:lnTo>
                  <a:pt x="1693608" y="3001074"/>
                </a:lnTo>
                <a:lnTo>
                  <a:pt x="1738154" y="3022786"/>
                </a:lnTo>
                <a:lnTo>
                  <a:pt x="1782513" y="3034096"/>
                </a:lnTo>
                <a:lnTo>
                  <a:pt x="1827176" y="3035295"/>
                </a:lnTo>
                <a:lnTo>
                  <a:pt x="1872631" y="3026676"/>
                </a:lnTo>
                <a:lnTo>
                  <a:pt x="1919369" y="3008528"/>
                </a:lnTo>
                <a:lnTo>
                  <a:pt x="1967878" y="2981143"/>
                </a:lnTo>
                <a:lnTo>
                  <a:pt x="2235917" y="2805845"/>
                </a:lnTo>
                <a:lnTo>
                  <a:pt x="2366484" y="2720138"/>
                </a:lnTo>
                <a:close/>
              </a:path>
              <a:path w="4185284" h="4011295">
                <a:moveTo>
                  <a:pt x="1242350" y="2799550"/>
                </a:moveTo>
                <a:lnTo>
                  <a:pt x="640822" y="2799550"/>
                </a:lnTo>
                <a:lnTo>
                  <a:pt x="675026" y="2808797"/>
                </a:lnTo>
                <a:lnTo>
                  <a:pt x="711869" y="2834740"/>
                </a:lnTo>
                <a:lnTo>
                  <a:pt x="752054" y="2866349"/>
                </a:lnTo>
                <a:lnTo>
                  <a:pt x="793682" y="2891005"/>
                </a:lnTo>
                <a:lnTo>
                  <a:pt x="836549" y="2908783"/>
                </a:lnTo>
                <a:lnTo>
                  <a:pt x="880449" y="2919759"/>
                </a:lnTo>
                <a:lnTo>
                  <a:pt x="925176" y="2924005"/>
                </a:lnTo>
                <a:lnTo>
                  <a:pt x="970527" y="2921596"/>
                </a:lnTo>
                <a:lnTo>
                  <a:pt x="1016295" y="2912608"/>
                </a:lnTo>
                <a:lnTo>
                  <a:pt x="1062275" y="2897114"/>
                </a:lnTo>
                <a:lnTo>
                  <a:pt x="1108262" y="2875188"/>
                </a:lnTo>
                <a:lnTo>
                  <a:pt x="1149523" y="2852408"/>
                </a:lnTo>
                <a:lnTo>
                  <a:pt x="1190609" y="2829297"/>
                </a:lnTo>
                <a:lnTo>
                  <a:pt x="1231552" y="2805845"/>
                </a:lnTo>
                <a:lnTo>
                  <a:pt x="1242350" y="2799550"/>
                </a:lnTo>
                <a:close/>
              </a:path>
              <a:path w="4185284" h="4011295">
                <a:moveTo>
                  <a:pt x="1140155" y="601969"/>
                </a:moveTo>
                <a:lnTo>
                  <a:pt x="1067977" y="605882"/>
                </a:lnTo>
                <a:lnTo>
                  <a:pt x="981543" y="619095"/>
                </a:lnTo>
                <a:lnTo>
                  <a:pt x="931444" y="629142"/>
                </a:lnTo>
                <a:lnTo>
                  <a:pt x="883334" y="642233"/>
                </a:lnTo>
                <a:lnTo>
                  <a:pt x="837298" y="658262"/>
                </a:lnTo>
                <a:lnTo>
                  <a:pt x="793418" y="677123"/>
                </a:lnTo>
                <a:lnTo>
                  <a:pt x="751779" y="698712"/>
                </a:lnTo>
                <a:lnTo>
                  <a:pt x="712465" y="722922"/>
                </a:lnTo>
                <a:lnTo>
                  <a:pt x="675559" y="749649"/>
                </a:lnTo>
                <a:lnTo>
                  <a:pt x="641146" y="778787"/>
                </a:lnTo>
                <a:lnTo>
                  <a:pt x="609309" y="810230"/>
                </a:lnTo>
                <a:lnTo>
                  <a:pt x="580132" y="843874"/>
                </a:lnTo>
                <a:lnTo>
                  <a:pt x="553698" y="879612"/>
                </a:lnTo>
                <a:lnTo>
                  <a:pt x="530092" y="917340"/>
                </a:lnTo>
                <a:lnTo>
                  <a:pt x="509398" y="956952"/>
                </a:lnTo>
                <a:lnTo>
                  <a:pt x="491699" y="998343"/>
                </a:lnTo>
                <a:lnTo>
                  <a:pt x="477079" y="1041407"/>
                </a:lnTo>
                <a:lnTo>
                  <a:pt x="465622" y="1086038"/>
                </a:lnTo>
                <a:lnTo>
                  <a:pt x="457412" y="1132133"/>
                </a:lnTo>
                <a:lnTo>
                  <a:pt x="452533" y="1179584"/>
                </a:lnTo>
                <a:lnTo>
                  <a:pt x="451068" y="1228288"/>
                </a:lnTo>
                <a:lnTo>
                  <a:pt x="453102" y="1278137"/>
                </a:lnTo>
                <a:lnTo>
                  <a:pt x="458718" y="1329028"/>
                </a:lnTo>
                <a:lnTo>
                  <a:pt x="467405" y="1377629"/>
                </a:lnTo>
                <a:lnTo>
                  <a:pt x="479134" y="1424751"/>
                </a:lnTo>
                <a:lnTo>
                  <a:pt x="493827" y="1470339"/>
                </a:lnTo>
                <a:lnTo>
                  <a:pt x="511405" y="1514335"/>
                </a:lnTo>
                <a:lnTo>
                  <a:pt x="531789" y="1556684"/>
                </a:lnTo>
                <a:lnTo>
                  <a:pt x="554903" y="1597330"/>
                </a:lnTo>
                <a:lnTo>
                  <a:pt x="580666" y="1636216"/>
                </a:lnTo>
                <a:lnTo>
                  <a:pt x="609002" y="1673287"/>
                </a:lnTo>
                <a:lnTo>
                  <a:pt x="639831" y="1708486"/>
                </a:lnTo>
                <a:lnTo>
                  <a:pt x="605849" y="1752803"/>
                </a:lnTo>
                <a:lnTo>
                  <a:pt x="537683" y="1835927"/>
                </a:lnTo>
                <a:lnTo>
                  <a:pt x="507394" y="1876724"/>
                </a:lnTo>
                <a:lnTo>
                  <a:pt x="482230" y="1918337"/>
                </a:lnTo>
                <a:lnTo>
                  <a:pt x="464140" y="1961762"/>
                </a:lnTo>
                <a:lnTo>
                  <a:pt x="442745" y="2015359"/>
                </a:lnTo>
                <a:lnTo>
                  <a:pt x="415275" y="2061022"/>
                </a:lnTo>
                <a:lnTo>
                  <a:pt x="382602" y="2100152"/>
                </a:lnTo>
                <a:lnTo>
                  <a:pt x="345600" y="2134149"/>
                </a:lnTo>
                <a:lnTo>
                  <a:pt x="305140" y="2164413"/>
                </a:lnTo>
                <a:lnTo>
                  <a:pt x="262097" y="2192345"/>
                </a:lnTo>
                <a:lnTo>
                  <a:pt x="187912" y="2237042"/>
                </a:lnTo>
                <a:lnTo>
                  <a:pt x="158665" y="2255053"/>
                </a:lnTo>
                <a:lnTo>
                  <a:pt x="100972" y="2292308"/>
                </a:lnTo>
                <a:lnTo>
                  <a:pt x="58132" y="2326279"/>
                </a:lnTo>
                <a:lnTo>
                  <a:pt x="26466" y="2363492"/>
                </a:lnTo>
                <a:lnTo>
                  <a:pt x="6810" y="2403774"/>
                </a:lnTo>
                <a:lnTo>
                  <a:pt x="0" y="2446950"/>
                </a:lnTo>
                <a:lnTo>
                  <a:pt x="6869" y="2492847"/>
                </a:lnTo>
                <a:lnTo>
                  <a:pt x="28254" y="2541290"/>
                </a:lnTo>
                <a:lnTo>
                  <a:pt x="53064" y="2582332"/>
                </a:lnTo>
                <a:lnTo>
                  <a:pt x="79230" y="2622710"/>
                </a:lnTo>
                <a:lnTo>
                  <a:pt x="106644" y="2662398"/>
                </a:lnTo>
                <a:lnTo>
                  <a:pt x="135196" y="2701369"/>
                </a:lnTo>
                <a:lnTo>
                  <a:pt x="164778" y="2739598"/>
                </a:lnTo>
                <a:lnTo>
                  <a:pt x="195280" y="2777059"/>
                </a:lnTo>
                <a:lnTo>
                  <a:pt x="226592" y="2813727"/>
                </a:lnTo>
                <a:lnTo>
                  <a:pt x="258607" y="2849575"/>
                </a:lnTo>
                <a:lnTo>
                  <a:pt x="293234" y="2880148"/>
                </a:lnTo>
                <a:lnTo>
                  <a:pt x="330083" y="2899077"/>
                </a:lnTo>
                <a:lnTo>
                  <a:pt x="368963" y="2907123"/>
                </a:lnTo>
                <a:lnTo>
                  <a:pt x="409686" y="2905045"/>
                </a:lnTo>
                <a:lnTo>
                  <a:pt x="452062" y="2893604"/>
                </a:lnTo>
                <a:lnTo>
                  <a:pt x="495903" y="2873560"/>
                </a:lnTo>
                <a:lnTo>
                  <a:pt x="534422" y="2851327"/>
                </a:lnTo>
                <a:lnTo>
                  <a:pt x="571282" y="2826526"/>
                </a:lnTo>
                <a:lnTo>
                  <a:pt x="606994" y="2805845"/>
                </a:lnTo>
                <a:lnTo>
                  <a:pt x="640822" y="2799550"/>
                </a:lnTo>
                <a:lnTo>
                  <a:pt x="1242350" y="2799550"/>
                </a:lnTo>
                <a:lnTo>
                  <a:pt x="1312800" y="2758079"/>
                </a:lnTo>
                <a:lnTo>
                  <a:pt x="1353169" y="2733748"/>
                </a:lnTo>
                <a:lnTo>
                  <a:pt x="1382533" y="2720514"/>
                </a:lnTo>
                <a:lnTo>
                  <a:pt x="1407237" y="2720138"/>
                </a:lnTo>
                <a:lnTo>
                  <a:pt x="2366484" y="2720138"/>
                </a:lnTo>
                <a:lnTo>
                  <a:pt x="2373493" y="2715555"/>
                </a:lnTo>
                <a:lnTo>
                  <a:pt x="2391160" y="2704559"/>
                </a:lnTo>
                <a:lnTo>
                  <a:pt x="2407496" y="2695111"/>
                </a:lnTo>
                <a:lnTo>
                  <a:pt x="2428549" y="2683476"/>
                </a:lnTo>
                <a:lnTo>
                  <a:pt x="4184837" y="2683476"/>
                </a:lnTo>
                <a:lnTo>
                  <a:pt x="4184837" y="623813"/>
                </a:lnTo>
                <a:lnTo>
                  <a:pt x="1397859" y="623813"/>
                </a:lnTo>
                <a:lnTo>
                  <a:pt x="1237105" y="607799"/>
                </a:lnTo>
                <a:lnTo>
                  <a:pt x="1140155" y="601969"/>
                </a:lnTo>
                <a:close/>
              </a:path>
              <a:path w="4185284" h="4011295">
                <a:moveTo>
                  <a:pt x="2891757" y="0"/>
                </a:moveTo>
                <a:lnTo>
                  <a:pt x="1560647" y="0"/>
                </a:lnTo>
                <a:lnTo>
                  <a:pt x="1542356" y="25291"/>
                </a:lnTo>
                <a:lnTo>
                  <a:pt x="1515998" y="66623"/>
                </a:lnTo>
                <a:lnTo>
                  <a:pt x="1492385" y="108931"/>
                </a:lnTo>
                <a:lnTo>
                  <a:pt x="1471460" y="152182"/>
                </a:lnTo>
                <a:lnTo>
                  <a:pt x="1453170" y="196342"/>
                </a:lnTo>
                <a:lnTo>
                  <a:pt x="1437457" y="241375"/>
                </a:lnTo>
                <a:lnTo>
                  <a:pt x="1424266" y="287249"/>
                </a:lnTo>
                <a:lnTo>
                  <a:pt x="1413542" y="333929"/>
                </a:lnTo>
                <a:lnTo>
                  <a:pt x="1405228" y="381380"/>
                </a:lnTo>
                <a:lnTo>
                  <a:pt x="1399270" y="429569"/>
                </a:lnTo>
                <a:lnTo>
                  <a:pt x="1395611" y="478461"/>
                </a:lnTo>
                <a:lnTo>
                  <a:pt x="1394196" y="528023"/>
                </a:lnTo>
                <a:lnTo>
                  <a:pt x="1394713" y="551724"/>
                </a:lnTo>
                <a:lnTo>
                  <a:pt x="1395978" y="583682"/>
                </a:lnTo>
                <a:lnTo>
                  <a:pt x="1397268" y="611757"/>
                </a:lnTo>
                <a:lnTo>
                  <a:pt x="1397859" y="623813"/>
                </a:lnTo>
                <a:lnTo>
                  <a:pt x="4184837" y="623813"/>
                </a:lnTo>
                <a:lnTo>
                  <a:pt x="4184837" y="394408"/>
                </a:lnTo>
                <a:lnTo>
                  <a:pt x="4145917" y="375641"/>
                </a:lnTo>
                <a:lnTo>
                  <a:pt x="4107320" y="358928"/>
                </a:lnTo>
                <a:lnTo>
                  <a:pt x="3426046" y="358928"/>
                </a:lnTo>
                <a:lnTo>
                  <a:pt x="3402225" y="358270"/>
                </a:lnTo>
                <a:lnTo>
                  <a:pt x="3341129" y="335015"/>
                </a:lnTo>
                <a:lnTo>
                  <a:pt x="3301868" y="311499"/>
                </a:lnTo>
                <a:lnTo>
                  <a:pt x="3255474" y="279443"/>
                </a:lnTo>
                <a:lnTo>
                  <a:pt x="3200952" y="238387"/>
                </a:lnTo>
                <a:lnTo>
                  <a:pt x="3137311" y="187872"/>
                </a:lnTo>
                <a:lnTo>
                  <a:pt x="3063556" y="127436"/>
                </a:lnTo>
                <a:lnTo>
                  <a:pt x="3023090" y="94737"/>
                </a:lnTo>
                <a:lnTo>
                  <a:pt x="2982279" y="63415"/>
                </a:lnTo>
                <a:lnTo>
                  <a:pt x="2941108" y="33502"/>
                </a:lnTo>
                <a:lnTo>
                  <a:pt x="2899566" y="5029"/>
                </a:lnTo>
                <a:lnTo>
                  <a:pt x="2891757" y="0"/>
                </a:lnTo>
                <a:close/>
              </a:path>
              <a:path w="4185284" h="4011295">
                <a:moveTo>
                  <a:pt x="3771380" y="280837"/>
                </a:moveTo>
                <a:lnTo>
                  <a:pt x="3724549" y="281638"/>
                </a:lnTo>
                <a:lnTo>
                  <a:pt x="3677813" y="285519"/>
                </a:lnTo>
                <a:lnTo>
                  <a:pt x="3631205" y="292531"/>
                </a:lnTo>
                <a:lnTo>
                  <a:pt x="3584757" y="302724"/>
                </a:lnTo>
                <a:lnTo>
                  <a:pt x="3538503" y="316148"/>
                </a:lnTo>
                <a:lnTo>
                  <a:pt x="3492476" y="332852"/>
                </a:lnTo>
                <a:lnTo>
                  <a:pt x="3446707" y="352887"/>
                </a:lnTo>
                <a:lnTo>
                  <a:pt x="3426046" y="358928"/>
                </a:lnTo>
                <a:lnTo>
                  <a:pt x="4107320" y="358928"/>
                </a:lnTo>
                <a:lnTo>
                  <a:pt x="4100714" y="356067"/>
                </a:lnTo>
                <a:lnTo>
                  <a:pt x="4054007" y="337959"/>
                </a:lnTo>
                <a:lnTo>
                  <a:pt x="4005822" y="321296"/>
                </a:lnTo>
                <a:lnTo>
                  <a:pt x="3959005" y="307443"/>
                </a:lnTo>
                <a:lnTo>
                  <a:pt x="3912119" y="296420"/>
                </a:lnTo>
                <a:lnTo>
                  <a:pt x="3865198" y="288278"/>
                </a:lnTo>
                <a:lnTo>
                  <a:pt x="3818274" y="283067"/>
                </a:lnTo>
                <a:lnTo>
                  <a:pt x="3771380" y="28083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8" name="bk object 18"/>
          <p:cNvSpPr/>
          <p:nvPr/>
        </p:nvSpPr>
        <p:spPr>
          <a:xfrm>
            <a:off x="24041098" y="1485728"/>
            <a:ext cx="5175335" cy="3550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32582" y="887504"/>
            <a:ext cx="27810050" cy="1539524"/>
          </a:xfrm>
        </p:spPr>
        <p:txBody>
          <a:bodyPr lIns="0" tIns="0" rIns="0" bIns="0"/>
          <a:lstStyle>
            <a:lvl1pPr>
              <a:defRPr sz="10004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10" name="object 39"/>
          <p:cNvSpPr/>
          <p:nvPr userDrawn="1"/>
        </p:nvSpPr>
        <p:spPr>
          <a:xfrm>
            <a:off x="23563140" y="38897280"/>
            <a:ext cx="5373467" cy="24330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1" name="object 41"/>
          <p:cNvSpPr txBox="1"/>
          <p:nvPr userDrawn="1"/>
        </p:nvSpPr>
        <p:spPr>
          <a:xfrm>
            <a:off x="1232580" y="41755953"/>
            <a:ext cx="2246426" cy="180167"/>
          </a:xfrm>
          <a:prstGeom prst="rect">
            <a:avLst/>
          </a:prstGeom>
        </p:spPr>
        <p:txBody>
          <a:bodyPr vert="horz" wrap="square" lIns="0" tIns="32438" rIns="0" bIns="0" rtlCol="0">
            <a:spAutoFit/>
          </a:bodyPr>
          <a:lstStyle/>
          <a:p>
            <a:pPr marL="27032">
              <a:spcBef>
                <a:spcPts val="255"/>
              </a:spcBef>
            </a:pPr>
            <a:r>
              <a:rPr lang="en-US" sz="958" spc="11" dirty="0">
                <a:solidFill>
                  <a:srgbClr val="58595B"/>
                </a:solidFill>
                <a:latin typeface="Arial"/>
                <a:cs typeface="Arial"/>
              </a:rPr>
              <a:t>English Charity Reg. No.</a:t>
            </a:r>
            <a:r>
              <a:rPr lang="en-US" sz="958" spc="11" baseline="0" dirty="0">
                <a:solidFill>
                  <a:srgbClr val="58595B"/>
                </a:solidFill>
                <a:latin typeface="Arial"/>
                <a:cs typeface="Arial"/>
              </a:rPr>
              <a:t> </a:t>
            </a:r>
            <a:r>
              <a:rPr lang="en-US" sz="958" spc="11" dirty="0">
                <a:solidFill>
                  <a:srgbClr val="58595B"/>
                </a:solidFill>
                <a:latin typeface="Arial"/>
                <a:cs typeface="Arial"/>
              </a:rPr>
              <a:t>1026588</a:t>
            </a:r>
            <a:endParaRPr sz="958" dirty="0">
              <a:latin typeface="Arial"/>
              <a:cs typeface="Arial"/>
            </a:endParaRPr>
          </a:p>
        </p:txBody>
      </p:sp>
      <p:sp>
        <p:nvSpPr>
          <p:cNvPr id="12" name="object 42"/>
          <p:cNvSpPr/>
          <p:nvPr userDrawn="1"/>
        </p:nvSpPr>
        <p:spPr>
          <a:xfrm>
            <a:off x="1259612" y="41544001"/>
            <a:ext cx="13640064" cy="0"/>
          </a:xfrm>
          <a:custGeom>
            <a:avLst/>
            <a:gdLst/>
            <a:ahLst/>
            <a:cxnLst/>
            <a:rect l="l" t="t" r="r" b="b"/>
            <a:pathLst>
              <a:path w="6408420">
                <a:moveTo>
                  <a:pt x="0" y="0"/>
                </a:moveTo>
                <a:lnTo>
                  <a:pt x="6408296" y="0"/>
                </a:lnTo>
              </a:path>
            </a:pathLst>
          </a:custGeom>
          <a:ln w="5964">
            <a:solidFill>
              <a:srgbClr val="E2E3E4"/>
            </a:solidFill>
          </a:ln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3" name="object 84"/>
          <p:cNvSpPr/>
          <p:nvPr userDrawn="1"/>
        </p:nvSpPr>
        <p:spPr>
          <a:xfrm>
            <a:off x="0" y="41755953"/>
            <a:ext cx="1174516" cy="296128"/>
          </a:xfrm>
          <a:custGeom>
            <a:avLst/>
            <a:gdLst/>
            <a:ahLst/>
            <a:cxnLst/>
            <a:rect l="l" t="t" r="r" b="b"/>
            <a:pathLst>
              <a:path w="551814" h="2063115">
                <a:moveTo>
                  <a:pt x="551766" y="0"/>
                </a:moveTo>
                <a:lnTo>
                  <a:pt x="0" y="0"/>
                </a:lnTo>
                <a:lnTo>
                  <a:pt x="0" y="2062621"/>
                </a:lnTo>
                <a:lnTo>
                  <a:pt x="551766" y="2062621"/>
                </a:lnTo>
                <a:lnTo>
                  <a:pt x="551766" y="0"/>
                </a:lnTo>
                <a:close/>
              </a:path>
            </a:pathLst>
          </a:custGeom>
          <a:solidFill>
            <a:srgbClr val="FFC300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4/23/2019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6018770" y="34114346"/>
            <a:ext cx="5873932" cy="1035616"/>
          </a:xfrm>
          <a:custGeom>
            <a:avLst/>
            <a:gdLst/>
            <a:ahLst/>
            <a:cxnLst/>
            <a:rect l="l" t="t" r="r" b="b"/>
            <a:pathLst>
              <a:path w="2759709" h="486409">
                <a:moveTo>
                  <a:pt x="0" y="486069"/>
                </a:moveTo>
                <a:lnTo>
                  <a:pt x="2759079" y="486069"/>
                </a:lnTo>
                <a:lnTo>
                  <a:pt x="2759079" y="0"/>
                </a:lnTo>
                <a:lnTo>
                  <a:pt x="0" y="0"/>
                </a:lnTo>
                <a:lnTo>
                  <a:pt x="0" y="486069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7" name="bk object 17"/>
          <p:cNvSpPr/>
          <p:nvPr/>
        </p:nvSpPr>
        <p:spPr>
          <a:xfrm>
            <a:off x="16018770" y="36253818"/>
            <a:ext cx="5873932" cy="1035616"/>
          </a:xfrm>
          <a:custGeom>
            <a:avLst/>
            <a:gdLst/>
            <a:ahLst/>
            <a:cxnLst/>
            <a:rect l="l" t="t" r="r" b="b"/>
            <a:pathLst>
              <a:path w="2759709" h="486409">
                <a:moveTo>
                  <a:pt x="0" y="486069"/>
                </a:moveTo>
                <a:lnTo>
                  <a:pt x="2759079" y="486069"/>
                </a:lnTo>
                <a:lnTo>
                  <a:pt x="2759079" y="0"/>
                </a:lnTo>
                <a:lnTo>
                  <a:pt x="0" y="0"/>
                </a:lnTo>
                <a:lnTo>
                  <a:pt x="0" y="486069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8" name="bk object 18"/>
          <p:cNvSpPr/>
          <p:nvPr/>
        </p:nvSpPr>
        <p:spPr>
          <a:xfrm>
            <a:off x="16018770" y="38300400"/>
            <a:ext cx="5873932" cy="1035616"/>
          </a:xfrm>
          <a:custGeom>
            <a:avLst/>
            <a:gdLst/>
            <a:ahLst/>
            <a:cxnLst/>
            <a:rect l="l" t="t" r="r" b="b"/>
            <a:pathLst>
              <a:path w="2759709" h="486409">
                <a:moveTo>
                  <a:pt x="0" y="486069"/>
                </a:moveTo>
                <a:lnTo>
                  <a:pt x="2759079" y="486069"/>
                </a:lnTo>
                <a:lnTo>
                  <a:pt x="2759079" y="0"/>
                </a:lnTo>
                <a:lnTo>
                  <a:pt x="0" y="0"/>
                </a:lnTo>
                <a:lnTo>
                  <a:pt x="0" y="486069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9" name="bk object 19"/>
          <p:cNvSpPr/>
          <p:nvPr/>
        </p:nvSpPr>
        <p:spPr>
          <a:xfrm>
            <a:off x="8288044" y="20447872"/>
            <a:ext cx="13634658" cy="6048769"/>
          </a:xfrm>
          <a:custGeom>
            <a:avLst/>
            <a:gdLst/>
            <a:ahLst/>
            <a:cxnLst/>
            <a:rect l="l" t="t" r="r" b="b"/>
            <a:pathLst>
              <a:path w="6405880" h="2840990">
                <a:moveTo>
                  <a:pt x="0" y="2840613"/>
                </a:moveTo>
                <a:lnTo>
                  <a:pt x="6405314" y="2840613"/>
                </a:lnTo>
                <a:lnTo>
                  <a:pt x="6405314" y="0"/>
                </a:lnTo>
                <a:lnTo>
                  <a:pt x="0" y="0"/>
                </a:lnTo>
                <a:lnTo>
                  <a:pt x="0" y="2840613"/>
                </a:lnTo>
                <a:close/>
              </a:path>
            </a:pathLst>
          </a:custGeom>
          <a:solidFill>
            <a:srgbClr val="E2E3E4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32582" y="887504"/>
            <a:ext cx="27810050" cy="7232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7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513761" y="9844866"/>
            <a:ext cx="2724769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0293573" y="39807503"/>
            <a:ext cx="9688068" cy="5897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513761" y="39807503"/>
            <a:ext cx="6963299" cy="5897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4/23/2019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21798153" y="39807503"/>
            <a:ext cx="6963299" cy="5897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5" r:id="rId2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973150">
        <a:defRPr>
          <a:latin typeface="+mn-lt"/>
          <a:ea typeface="+mn-ea"/>
          <a:cs typeface="+mn-cs"/>
        </a:defRPr>
      </a:lvl2pPr>
      <a:lvl3pPr marL="1946300">
        <a:defRPr>
          <a:latin typeface="+mn-lt"/>
          <a:ea typeface="+mn-ea"/>
          <a:cs typeface="+mn-cs"/>
        </a:defRPr>
      </a:lvl3pPr>
      <a:lvl4pPr marL="2919451">
        <a:defRPr>
          <a:latin typeface="+mn-lt"/>
          <a:ea typeface="+mn-ea"/>
          <a:cs typeface="+mn-cs"/>
        </a:defRPr>
      </a:lvl4pPr>
      <a:lvl5pPr marL="3892601">
        <a:defRPr>
          <a:latin typeface="+mn-lt"/>
          <a:ea typeface="+mn-ea"/>
          <a:cs typeface="+mn-cs"/>
        </a:defRPr>
      </a:lvl5pPr>
      <a:lvl6pPr marL="4865751">
        <a:defRPr>
          <a:latin typeface="+mn-lt"/>
          <a:ea typeface="+mn-ea"/>
          <a:cs typeface="+mn-cs"/>
        </a:defRPr>
      </a:lvl6pPr>
      <a:lvl7pPr marL="5838901">
        <a:defRPr>
          <a:latin typeface="+mn-lt"/>
          <a:ea typeface="+mn-ea"/>
          <a:cs typeface="+mn-cs"/>
        </a:defRPr>
      </a:lvl7pPr>
      <a:lvl8pPr marL="6812051">
        <a:defRPr>
          <a:latin typeface="+mn-lt"/>
          <a:ea typeface="+mn-ea"/>
          <a:cs typeface="+mn-cs"/>
        </a:defRPr>
      </a:lvl8pPr>
      <a:lvl9pPr marL="7785202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973150">
        <a:defRPr>
          <a:latin typeface="+mn-lt"/>
          <a:ea typeface="+mn-ea"/>
          <a:cs typeface="+mn-cs"/>
        </a:defRPr>
      </a:lvl2pPr>
      <a:lvl3pPr marL="1946300">
        <a:defRPr>
          <a:latin typeface="+mn-lt"/>
          <a:ea typeface="+mn-ea"/>
          <a:cs typeface="+mn-cs"/>
        </a:defRPr>
      </a:lvl3pPr>
      <a:lvl4pPr marL="2919451">
        <a:defRPr>
          <a:latin typeface="+mn-lt"/>
          <a:ea typeface="+mn-ea"/>
          <a:cs typeface="+mn-cs"/>
        </a:defRPr>
      </a:lvl4pPr>
      <a:lvl5pPr marL="3892601">
        <a:defRPr>
          <a:latin typeface="+mn-lt"/>
          <a:ea typeface="+mn-ea"/>
          <a:cs typeface="+mn-cs"/>
        </a:defRPr>
      </a:lvl5pPr>
      <a:lvl6pPr marL="4865751">
        <a:defRPr>
          <a:latin typeface="+mn-lt"/>
          <a:ea typeface="+mn-ea"/>
          <a:cs typeface="+mn-cs"/>
        </a:defRPr>
      </a:lvl6pPr>
      <a:lvl7pPr marL="5838901">
        <a:defRPr>
          <a:latin typeface="+mn-lt"/>
          <a:ea typeface="+mn-ea"/>
          <a:cs typeface="+mn-cs"/>
        </a:defRPr>
      </a:lvl7pPr>
      <a:lvl8pPr marL="6812051">
        <a:defRPr>
          <a:latin typeface="+mn-lt"/>
          <a:ea typeface="+mn-ea"/>
          <a:cs typeface="+mn-cs"/>
        </a:defRPr>
      </a:lvl8pPr>
      <a:lvl9pPr marL="7785202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8534" y="5022957"/>
            <a:ext cx="23295471" cy="1696177"/>
          </a:xfrm>
          <a:prstGeom prst="rect">
            <a:avLst/>
          </a:prstGeom>
        </p:spPr>
        <p:txBody>
          <a:bodyPr vert="horz" wrap="square" lIns="0" tIns="24328" rIns="0" bIns="0" rtlCol="0">
            <a:spAutoFit/>
          </a:bodyPr>
          <a:lstStyle/>
          <a:p>
            <a:pPr marL="27032" marR="10813">
              <a:lnSpc>
                <a:spcPct val="101600"/>
              </a:lnSpc>
              <a:spcBef>
                <a:spcPts val="192"/>
              </a:spcBef>
            </a:pPr>
            <a:r>
              <a:rPr lang="en-US" sz="3600" b="1" dirty="0">
                <a:latin typeface="Arial"/>
                <a:cs typeface="Arial"/>
              </a:rPr>
              <a:t>Ana Gutierrez</a:t>
            </a:r>
            <a:r>
              <a:rPr lang="en-US" sz="3600" b="1" baseline="30000" dirty="0">
                <a:latin typeface="Arial"/>
                <a:cs typeface="Arial"/>
              </a:rPr>
              <a:t>1</a:t>
            </a:r>
            <a:r>
              <a:rPr lang="en-US" sz="3600" b="1" dirty="0">
                <a:latin typeface="Arial"/>
                <a:cs typeface="Arial"/>
              </a:rPr>
              <a:t>, Robert Deiss</a:t>
            </a:r>
            <a:r>
              <a:rPr lang="en-US" sz="3600" b="1" baseline="30000" dirty="0">
                <a:latin typeface="Arial"/>
                <a:cs typeface="Arial"/>
              </a:rPr>
              <a:t>1</a:t>
            </a:r>
            <a:r>
              <a:rPr lang="en-US" sz="3600" b="1" dirty="0">
                <a:latin typeface="Arial"/>
                <a:cs typeface="Arial"/>
              </a:rPr>
              <a:t>, Natalia Tamayo Antabak</a:t>
            </a:r>
            <a:r>
              <a:rPr lang="en-US" sz="3600" b="1" baseline="30000" dirty="0">
                <a:latin typeface="Arial"/>
                <a:cs typeface="Arial"/>
              </a:rPr>
              <a:t>1</a:t>
            </a:r>
            <a:r>
              <a:rPr lang="en-US" sz="3600" b="1" dirty="0">
                <a:latin typeface="Arial"/>
                <a:cs typeface="Arial"/>
              </a:rPr>
              <a:t>, Lucas Molfino</a:t>
            </a:r>
            <a:r>
              <a:rPr lang="en-US" sz="3600" b="1" baseline="30000" dirty="0">
                <a:latin typeface="Arial"/>
                <a:cs typeface="Arial"/>
              </a:rPr>
              <a:t>1</a:t>
            </a:r>
            <a:r>
              <a:rPr lang="en-US" sz="3600" b="1" dirty="0">
                <a:latin typeface="Arial"/>
                <a:cs typeface="Arial"/>
              </a:rPr>
              <a:t>, Iza Ciglenecki</a:t>
            </a:r>
            <a:r>
              <a:rPr lang="en-US" sz="3600" b="1" baseline="30000" dirty="0">
                <a:latin typeface="Arial"/>
                <a:cs typeface="Arial"/>
              </a:rPr>
              <a:t>2</a:t>
            </a:r>
            <a:r>
              <a:rPr lang="en-US" sz="3600" b="1" dirty="0">
                <a:latin typeface="Arial"/>
                <a:cs typeface="Arial"/>
              </a:rPr>
              <a:t>, Sheila Issufo</a:t>
            </a:r>
            <a:r>
              <a:rPr lang="en-US" sz="3600" b="1" baseline="30000" dirty="0">
                <a:latin typeface="Arial"/>
                <a:cs typeface="Arial"/>
              </a:rPr>
              <a:t>3</a:t>
            </a:r>
            <a:endParaRPr lang="en-US" sz="3600" b="1" dirty="0">
              <a:latin typeface="Arial"/>
              <a:cs typeface="Arial"/>
            </a:endParaRPr>
          </a:p>
          <a:p>
            <a:pPr marL="27032" marR="10813">
              <a:lnSpc>
                <a:spcPct val="101600"/>
              </a:lnSpc>
              <a:spcBef>
                <a:spcPts val="192"/>
              </a:spcBef>
            </a:pPr>
            <a:r>
              <a:rPr lang="en-GB" sz="32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Médecins Sans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Frontières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(MSF), Maputo, Mozambique; </a:t>
            </a:r>
            <a:r>
              <a:rPr lang="en-GB" sz="320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MSF, Geneva, Switzerland; </a:t>
            </a:r>
            <a:r>
              <a:rPr lang="en-GB" sz="3200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Ministry of Health, Maputo, Mozambique</a:t>
            </a:r>
            <a:br>
              <a:rPr lang="en-US" sz="3938" dirty="0">
                <a:latin typeface="Arial"/>
                <a:cs typeface="Arial"/>
              </a:rPr>
            </a:br>
            <a:endParaRPr sz="3938" dirty="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" y="523081"/>
            <a:ext cx="22669274" cy="3719250"/>
          </a:xfrm>
          <a:prstGeom prst="rect">
            <a:avLst/>
          </a:prstGeom>
        </p:spPr>
        <p:txBody>
          <a:bodyPr vert="horz" wrap="square" lIns="0" tIns="25680" rIns="0" bIns="0" rtlCol="0">
            <a:spAutoFit/>
          </a:bodyPr>
          <a:lstStyle/>
          <a:p>
            <a:pPr marL="27032" marR="10813" algn="ctr">
              <a:spcBef>
                <a:spcPts val="202"/>
              </a:spcBef>
              <a:tabLst>
                <a:tab pos="3976400" algn="l"/>
                <a:tab pos="4049386" algn="l"/>
              </a:tabLst>
            </a:pPr>
            <a:r>
              <a:rPr lang="en-GB" sz="7800" dirty="0"/>
              <a:t>Cryptococcal antigen screening and meningitis diagnosis for advanced HIV patients in an ambulatory model of care in Maputo, Mozambique</a:t>
            </a:r>
            <a:endParaRPr sz="7800" spc="-160" dirty="0"/>
          </a:p>
        </p:txBody>
      </p:sp>
      <p:sp>
        <p:nvSpPr>
          <p:cNvPr id="4" name="object 4"/>
          <p:cNvSpPr/>
          <p:nvPr/>
        </p:nvSpPr>
        <p:spPr>
          <a:xfrm>
            <a:off x="1233486" y="7370154"/>
            <a:ext cx="7127850" cy="536562"/>
          </a:xfrm>
          <a:custGeom>
            <a:avLst/>
            <a:gdLst/>
            <a:ahLst/>
            <a:cxnLst/>
            <a:rect l="l" t="t" r="r" b="b"/>
            <a:pathLst>
              <a:path w="3094354" h="185420">
                <a:moveTo>
                  <a:pt x="0" y="184912"/>
                </a:moveTo>
                <a:lnTo>
                  <a:pt x="3094241" y="184912"/>
                </a:lnTo>
                <a:lnTo>
                  <a:pt x="3094241" y="0"/>
                </a:lnTo>
                <a:lnTo>
                  <a:pt x="0" y="0"/>
                </a:lnTo>
                <a:lnTo>
                  <a:pt x="0" y="184912"/>
                </a:lnTo>
                <a:close/>
              </a:path>
            </a:pathLst>
          </a:custGeom>
          <a:solidFill>
            <a:srgbClr val="0070C0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6" name="object 6"/>
          <p:cNvSpPr/>
          <p:nvPr/>
        </p:nvSpPr>
        <p:spPr>
          <a:xfrm>
            <a:off x="-226632" y="21580954"/>
            <a:ext cx="9201502" cy="6450327"/>
          </a:xfrm>
          <a:custGeom>
            <a:avLst/>
            <a:gdLst/>
            <a:ahLst/>
            <a:cxnLst/>
            <a:rect l="l" t="t" r="r" b="b"/>
            <a:pathLst>
              <a:path w="4323080" h="4367530">
                <a:moveTo>
                  <a:pt x="2138912" y="0"/>
                </a:moveTo>
                <a:lnTo>
                  <a:pt x="0" y="2138918"/>
                </a:lnTo>
                <a:lnTo>
                  <a:pt x="0" y="2228571"/>
                </a:lnTo>
                <a:lnTo>
                  <a:pt x="2138912" y="4367483"/>
                </a:lnTo>
                <a:lnTo>
                  <a:pt x="4322657" y="2183744"/>
                </a:lnTo>
                <a:lnTo>
                  <a:pt x="213891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8156" dirty="0"/>
          </a:p>
        </p:txBody>
      </p:sp>
      <p:sp>
        <p:nvSpPr>
          <p:cNvPr id="8" name="object 8"/>
          <p:cNvSpPr txBox="1"/>
          <p:nvPr/>
        </p:nvSpPr>
        <p:spPr>
          <a:xfrm>
            <a:off x="9386079" y="7123240"/>
            <a:ext cx="11851222" cy="5285063"/>
          </a:xfrm>
          <a:prstGeom prst="rect">
            <a:avLst/>
          </a:prstGeom>
        </p:spPr>
        <p:txBody>
          <a:bodyPr vert="horz" wrap="square" lIns="0" tIns="25680" rIns="0" bIns="0" rtlCol="0">
            <a:spAutoFit/>
          </a:bodyPr>
          <a:lstStyle/>
          <a:p>
            <a:pPr marL="27032" marR="10813" algn="ctr">
              <a:spcBef>
                <a:spcPts val="202"/>
              </a:spcBef>
            </a:pPr>
            <a:r>
              <a:rPr lang="en-US" sz="5002" b="1" spc="-11" dirty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5002" b="1" spc="-11" dirty="0" err="1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Cryptococcal</a:t>
            </a:r>
            <a:r>
              <a:rPr lang="en-US" sz="5002" b="1" spc="-11" dirty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 meningitis can be diagnosed and successfully treated in an ambulatory setting.</a:t>
            </a:r>
            <a:br>
              <a:rPr lang="en-US" sz="5002" b="1" spc="-11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</a:br>
            <a:endParaRPr lang="en-US" sz="14000" b="1" spc="-21" dirty="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  <a:p>
            <a:pPr marL="27032" marR="10813">
              <a:spcBef>
                <a:spcPts val="202"/>
              </a:spcBef>
            </a:pPr>
            <a:endParaRPr sz="5002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753452" y="8260681"/>
            <a:ext cx="3820894" cy="645579"/>
          </a:xfrm>
          <a:prstGeom prst="rect">
            <a:avLst/>
          </a:prstGeom>
          <a:ln w="12700">
            <a:noFill/>
          </a:ln>
        </p:spPr>
        <p:txBody>
          <a:bodyPr vert="horz" wrap="square" lIns="0" tIns="29735" rIns="0" bIns="0" rtlCol="0">
            <a:spAutoFit/>
          </a:bodyPr>
          <a:lstStyle/>
          <a:p>
            <a:pPr marL="27032" algn="ctr">
              <a:spcBef>
                <a:spcPts val="234"/>
              </a:spcBef>
            </a:pPr>
            <a:r>
              <a:rPr lang="en-US" sz="4000" b="1" spc="-11" dirty="0">
                <a:solidFill>
                  <a:srgbClr val="D2232A"/>
                </a:solidFill>
                <a:latin typeface="Arial"/>
                <a:cs typeface="Arial"/>
              </a:rPr>
              <a:t>Introduction</a:t>
            </a:r>
            <a:endParaRPr sz="400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33485" y="9209881"/>
            <a:ext cx="7127851" cy="28422166"/>
          </a:xfrm>
          <a:prstGeom prst="rect">
            <a:avLst/>
          </a:prstGeom>
          <a:effectLst>
            <a:glow rad="774700">
              <a:srgbClr val="3EA199"/>
            </a:glow>
          </a:effectLst>
        </p:spPr>
        <p:txBody>
          <a:bodyPr vert="horz" wrap="square" lIns="0" tIns="25680" rIns="0" bIns="0" rtlCol="0">
            <a:spAutoFit/>
          </a:bodyPr>
          <a:lstStyle/>
          <a:p>
            <a:pPr marL="27032" marR="282484" algn="just">
              <a:lnSpc>
                <a:spcPct val="114000"/>
              </a:lnSpc>
            </a:pPr>
            <a:r>
              <a:rPr lang="en-AU" sz="3200" i="1" dirty="0">
                <a:latin typeface="Arial" panose="020B0604020202020204" pitchFamily="34" charset="0"/>
                <a:cs typeface="Arial" panose="020B0604020202020204" pitchFamily="34" charset="0"/>
              </a:rPr>
              <a:t>Cryptococcus neoformans </a:t>
            </a:r>
            <a:r>
              <a:rPr lang="en-AU" sz="3200" dirty="0">
                <a:latin typeface="Arial" panose="020B0604020202020204" pitchFamily="34" charset="0"/>
                <a:cs typeface="Arial" panose="020B0604020202020204" pitchFamily="34" charset="0"/>
              </a:rPr>
              <a:t>is the most common cause of meningitis in adults living with HIV in sub-Saharan Africa.</a:t>
            </a:r>
          </a:p>
          <a:p>
            <a:pPr marL="27032" marR="282484" algn="just">
              <a:lnSpc>
                <a:spcPct val="114000"/>
              </a:lnSpc>
            </a:pPr>
            <a:r>
              <a:rPr lang="en-AU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7032" marR="282484">
              <a:lnSpc>
                <a:spcPct val="114000"/>
              </a:lnSpc>
            </a:pPr>
            <a:r>
              <a:rPr lang="en-AU" sz="3200" dirty="0">
                <a:latin typeface="Arial" panose="020B0604020202020204" pitchFamily="34" charset="0"/>
                <a:cs typeface="Arial" panose="020B0604020202020204" pitchFamily="34" charset="0"/>
              </a:rPr>
              <a:t>Annually 278,000 are diagnosed with cryptococcal </a:t>
            </a:r>
            <a:r>
              <a:rPr lang="en-AU" sz="3200" dirty="0" err="1">
                <a:latin typeface="Arial" panose="020B0604020202020204" pitchFamily="34" charset="0"/>
                <a:cs typeface="Arial" panose="020B0604020202020204" pitchFamily="34" charset="0"/>
              </a:rPr>
              <a:t>antigenaemia</a:t>
            </a:r>
            <a:r>
              <a:rPr lang="en-AU" sz="3200" dirty="0">
                <a:latin typeface="Arial" panose="020B0604020202020204" pitchFamily="34" charset="0"/>
                <a:cs typeface="Arial" panose="020B0604020202020204" pitchFamily="34" charset="0"/>
              </a:rPr>
              <a:t> worldwide.</a:t>
            </a:r>
          </a:p>
          <a:p>
            <a:pPr marL="27032" marR="282484" algn="just">
              <a:lnSpc>
                <a:spcPct val="114000"/>
              </a:lnSpc>
            </a:pPr>
            <a:endParaRPr lang="en-AU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032" marR="282484" algn="just">
              <a:lnSpc>
                <a:spcPct val="114000"/>
              </a:lnSpc>
            </a:pPr>
            <a:r>
              <a:rPr lang="en-AU" sz="3200" dirty="0">
                <a:latin typeface="Arial" panose="020B0604020202020204" pitchFamily="34" charset="0"/>
                <a:cs typeface="Arial" panose="020B0604020202020204" pitchFamily="34" charset="0"/>
              </a:rPr>
              <a:t>Increasingly, CM is occurring in patients who are presenting very late to care, or failing their current </a:t>
            </a:r>
          </a:p>
          <a:p>
            <a:pPr marL="27032" marR="282484" algn="just">
              <a:lnSpc>
                <a:spcPct val="114000"/>
              </a:lnSpc>
            </a:pPr>
            <a:r>
              <a:rPr lang="en-AU" sz="3200" dirty="0">
                <a:latin typeface="Arial" panose="020B0604020202020204" pitchFamily="34" charset="0"/>
                <a:cs typeface="Arial" panose="020B0604020202020204" pitchFamily="34" charset="0"/>
              </a:rPr>
              <a:t>ART regimen.</a:t>
            </a:r>
          </a:p>
          <a:p>
            <a:pPr marL="27032" marR="282484" algn="just">
              <a:lnSpc>
                <a:spcPct val="114000"/>
              </a:lnSpc>
            </a:pPr>
            <a:endParaRPr lang="en-AU" sz="3200" spc="-11" dirty="0">
              <a:solidFill>
                <a:srgbClr val="5859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032" marR="282484" algn="just">
              <a:lnSpc>
                <a:spcPct val="114000"/>
              </a:lnSpc>
            </a:pPr>
            <a:r>
              <a:rPr lang="en-AU" sz="3200" dirty="0">
                <a:latin typeface="Arial" panose="020B0604020202020204" pitchFamily="34" charset="0"/>
                <a:cs typeface="Arial" panose="020B0604020202020204" pitchFamily="34" charset="0"/>
              </a:rPr>
              <a:t>Nonetheless, routine screening for serum cryptococcal antigen (</a:t>
            </a:r>
            <a:r>
              <a:rPr lang="en-AU" sz="3200" dirty="0" err="1">
                <a:latin typeface="Arial" panose="020B0604020202020204" pitchFamily="34" charset="0"/>
                <a:cs typeface="Arial" panose="020B0604020202020204" pitchFamily="34" charset="0"/>
              </a:rPr>
              <a:t>CrAg</a:t>
            </a:r>
            <a:r>
              <a:rPr lang="en-AU" sz="3200" dirty="0">
                <a:latin typeface="Arial" panose="020B0604020202020204" pitchFamily="34" charset="0"/>
                <a:cs typeface="Arial" panose="020B0604020202020204" pitchFamily="34" charset="0"/>
              </a:rPr>
              <a:t>) has not been widely implemented for patients with advanced HIV infection, despite World Health Organization (WHO) recommendations.</a:t>
            </a:r>
          </a:p>
          <a:p>
            <a:pPr marL="27032" marR="282484" algn="just">
              <a:lnSpc>
                <a:spcPct val="114000"/>
              </a:lnSpc>
            </a:pPr>
            <a:endParaRPr lang="en-AU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032" marR="282484" algn="just">
              <a:lnSpc>
                <a:spcPct val="114000"/>
              </a:lnSpc>
            </a:pPr>
            <a:r>
              <a:rPr lang="en-AU" sz="3200" dirty="0">
                <a:latin typeface="Arial" panose="020B0604020202020204" pitchFamily="34" charset="0"/>
                <a:cs typeface="Arial" panose="020B0604020202020204" pitchFamily="34" charset="0"/>
              </a:rPr>
              <a:t>We report results following implementation of systematic cryptococcal antigen screening and meningitis diagnosis for advanced HIV patients in the ambulatory setting of a Ministry of Health and MSF-supported health care facility in Maputo, Mozambique.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032" marR="282484" algn="just">
              <a:lnSpc>
                <a:spcPct val="100600"/>
              </a:lnSpc>
              <a:spcBef>
                <a:spcPts val="202"/>
              </a:spcBef>
            </a:pPr>
            <a:endParaRPr lang="en-AU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032" marR="282484" algn="just">
              <a:lnSpc>
                <a:spcPct val="100600"/>
              </a:lnSpc>
              <a:spcBef>
                <a:spcPts val="202"/>
              </a:spcBef>
            </a:pPr>
            <a:endParaRPr lang="en-AU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032" marR="282484" algn="ctr">
              <a:lnSpc>
                <a:spcPct val="100600"/>
              </a:lnSpc>
              <a:spcBef>
                <a:spcPts val="202"/>
              </a:spcBef>
            </a:pPr>
            <a:r>
              <a:rPr lang="en-AU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Methods</a:t>
            </a:r>
          </a:p>
          <a:p>
            <a:pPr marL="27032" marR="282484" algn="just">
              <a:lnSpc>
                <a:spcPct val="100600"/>
              </a:lnSpc>
              <a:spcBef>
                <a:spcPts val="202"/>
              </a:spcBef>
            </a:pPr>
            <a:endParaRPr lang="en-AU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14000"/>
              </a:lnSpc>
            </a:pPr>
            <a:r>
              <a:rPr lang="en-AU" sz="3200" dirty="0">
                <a:latin typeface="Arial" panose="020B0604020202020204" pitchFamily="34" charset="0"/>
                <a:cs typeface="Arial" panose="020B0604020202020204" pitchFamily="34" charset="0"/>
              </a:rPr>
              <a:t>We analysed retrospective laboratory and clinical data between January 2016-December 2018 for HIV+ patients admitted with CD4 count &lt; 200 cells/ul, who received routine and systematic point-of-care serum </a:t>
            </a:r>
            <a:r>
              <a:rPr lang="en-AU" sz="3200" dirty="0" err="1">
                <a:latin typeface="Arial" panose="020B0604020202020204" pitchFamily="34" charset="0"/>
                <a:cs typeface="Arial" panose="020B0604020202020204" pitchFamily="34" charset="0"/>
              </a:rPr>
              <a:t>CrAg</a:t>
            </a:r>
            <a:r>
              <a:rPr lang="en-AU" sz="3200" dirty="0">
                <a:latin typeface="Arial" panose="020B0604020202020204" pitchFamily="34" charset="0"/>
                <a:cs typeface="Arial" panose="020B0604020202020204" pitchFamily="34" charset="0"/>
              </a:rPr>
              <a:t> testing (IMMY; Norman, OK, USA). </a:t>
            </a:r>
          </a:p>
          <a:p>
            <a:pPr algn="just">
              <a:lnSpc>
                <a:spcPct val="114000"/>
              </a:lnSpc>
            </a:pPr>
            <a:r>
              <a:rPr lang="en-AU" sz="3200" dirty="0">
                <a:latin typeface="Arial" panose="020B0604020202020204" pitchFamily="34" charset="0"/>
                <a:cs typeface="Arial" panose="020B0604020202020204" pitchFamily="34" charset="0"/>
              </a:rPr>
              <a:t>Cerebrospinal fluid (CSF) was obtained on patients who were serum </a:t>
            </a:r>
            <a:r>
              <a:rPr lang="en-AU" sz="3200" dirty="0" err="1">
                <a:latin typeface="Arial" panose="020B0604020202020204" pitchFamily="34" charset="0"/>
                <a:cs typeface="Arial" panose="020B0604020202020204" pitchFamily="34" charset="0"/>
              </a:rPr>
              <a:t>CrAg</a:t>
            </a:r>
            <a:r>
              <a:rPr lang="en-AU" sz="3200" dirty="0">
                <a:latin typeface="Arial" panose="020B0604020202020204" pitchFamily="34" charset="0"/>
                <a:cs typeface="Arial" panose="020B0604020202020204" pitchFamily="34" charset="0"/>
              </a:rPr>
              <a:t>-positive: patients with positive results received treatment for CM according to WHO recommendations. For </a:t>
            </a:r>
            <a:r>
              <a:rPr lang="en-AU" sz="3200" dirty="0" err="1">
                <a:latin typeface="Arial" panose="020B0604020202020204" pitchFamily="34" charset="0"/>
                <a:cs typeface="Arial" panose="020B0604020202020204" pitchFamily="34" charset="0"/>
              </a:rPr>
              <a:t>CrAg</a:t>
            </a:r>
            <a:r>
              <a:rPr lang="en-AU" sz="3200" dirty="0">
                <a:latin typeface="Arial" panose="020B0604020202020204" pitchFamily="34" charset="0"/>
                <a:cs typeface="Arial" panose="020B0604020202020204" pitchFamily="34" charset="0"/>
              </a:rPr>
              <a:t>-negative patients, pre-emptive therapy was prescribed.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032" marR="282484" algn="just">
              <a:lnSpc>
                <a:spcPct val="100600"/>
              </a:lnSpc>
              <a:spcBef>
                <a:spcPts val="202"/>
              </a:spcBef>
            </a:pPr>
            <a:endParaRPr lang="en-US" sz="3200" spc="-11" dirty="0">
              <a:solidFill>
                <a:srgbClr val="58595B"/>
              </a:solidFill>
              <a:latin typeface="Arial"/>
              <a:cs typeface="Arial"/>
            </a:endParaRPr>
          </a:p>
          <a:p>
            <a:pPr marL="27032" marR="282484" algn="just">
              <a:lnSpc>
                <a:spcPct val="100600"/>
              </a:lnSpc>
              <a:spcBef>
                <a:spcPts val="202"/>
              </a:spcBef>
            </a:pPr>
            <a:br>
              <a:rPr lang="en-US" sz="3200" spc="-11" dirty="0">
                <a:solidFill>
                  <a:srgbClr val="58595B"/>
                </a:solidFill>
                <a:latin typeface="Arial"/>
                <a:cs typeface="Arial"/>
              </a:rPr>
            </a:br>
            <a:br>
              <a:rPr lang="en-US" sz="3200" spc="-11" dirty="0">
                <a:solidFill>
                  <a:srgbClr val="58595B"/>
                </a:solidFill>
                <a:latin typeface="Arial"/>
                <a:cs typeface="Arial"/>
              </a:rPr>
            </a:br>
            <a:endParaRPr sz="320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2352037" y="33016534"/>
            <a:ext cx="7394872" cy="1969211"/>
          </a:xfrm>
          <a:prstGeom prst="rect">
            <a:avLst/>
          </a:prstGeom>
        </p:spPr>
        <p:txBody>
          <a:bodyPr vert="horz" wrap="square" lIns="0" tIns="29735" rIns="0" bIns="0" rtlCol="0">
            <a:spAutoFit/>
          </a:bodyPr>
          <a:lstStyle/>
          <a:p>
            <a:pPr algn="ctr">
              <a:spcBef>
                <a:spcPts val="43"/>
              </a:spcBef>
            </a:pPr>
            <a:endParaRPr sz="3700" dirty="0">
              <a:latin typeface="Times New Roman"/>
              <a:cs typeface="Times New Roman"/>
            </a:endParaRPr>
          </a:p>
          <a:p>
            <a:pPr marL="27032" marR="10813" algn="ctr">
              <a:lnSpc>
                <a:spcPct val="100600"/>
              </a:lnSpc>
            </a:pPr>
            <a:r>
              <a:rPr lang="en-US" sz="3000" dirty="0">
                <a:solidFill>
                  <a:srgbClr val="58595B"/>
                </a:solidFill>
                <a:latin typeface="Arial"/>
                <a:cs typeface="Arial"/>
              </a:rPr>
              <a:t>For questions or comments contact:</a:t>
            </a:r>
          </a:p>
          <a:p>
            <a:pPr marL="27032" marR="10813" algn="ctr">
              <a:lnSpc>
                <a:spcPct val="100600"/>
              </a:lnSpc>
            </a:pPr>
            <a:r>
              <a:rPr lang="en-US" sz="3000" spc="-11" dirty="0" err="1">
                <a:solidFill>
                  <a:srgbClr val="58595B"/>
                </a:solidFill>
                <a:latin typeface="Arial"/>
                <a:cs typeface="Arial"/>
              </a:rPr>
              <a:t>msfch-chamanculo-CRAM</a:t>
            </a:r>
            <a:r>
              <a:rPr lang="en-US" sz="3000" spc="-11" dirty="0">
                <a:solidFill>
                  <a:srgbClr val="58595B"/>
                </a:solidFill>
                <a:latin typeface="Arial"/>
                <a:cs typeface="Arial"/>
              </a:rPr>
              <a:t>@ geneva.msf.org</a:t>
            </a:r>
          </a:p>
        </p:txBody>
      </p:sp>
      <p:sp>
        <p:nvSpPr>
          <p:cNvPr id="50" name="object 13"/>
          <p:cNvSpPr txBox="1"/>
          <p:nvPr/>
        </p:nvSpPr>
        <p:spPr>
          <a:xfrm>
            <a:off x="22669275" y="35891312"/>
            <a:ext cx="6256762" cy="2025443"/>
          </a:xfrm>
          <a:prstGeom prst="rect">
            <a:avLst/>
          </a:prstGeom>
        </p:spPr>
        <p:txBody>
          <a:bodyPr vert="horz" wrap="square" lIns="0" tIns="29735" rIns="0" bIns="0" rtlCol="0">
            <a:spAutoFit/>
          </a:bodyPr>
          <a:lstStyle/>
          <a:p>
            <a:pPr marL="27032" algn="ctr">
              <a:spcBef>
                <a:spcPts val="234"/>
              </a:spcBef>
            </a:pPr>
            <a:r>
              <a:rPr lang="en-US" sz="3200" b="1" spc="-11" dirty="0">
                <a:solidFill>
                  <a:srgbClr val="D2232A"/>
                </a:solidFill>
                <a:latin typeface="Arial"/>
                <a:cs typeface="Arial"/>
              </a:rPr>
              <a:t>Acknowledgements</a:t>
            </a:r>
            <a:br>
              <a:rPr lang="en-US" sz="3200" b="1" spc="-11" dirty="0">
                <a:solidFill>
                  <a:srgbClr val="D2232A"/>
                </a:solidFill>
                <a:latin typeface="Arial"/>
                <a:cs typeface="Arial"/>
              </a:rPr>
            </a:br>
            <a:r>
              <a:rPr lang="en-US" sz="3200" b="1" spc="-11" dirty="0">
                <a:latin typeface="Arial"/>
                <a:cs typeface="Arial"/>
              </a:rPr>
              <a:t>CRAM Medical, Laboratory, Administration and M&amp;E Teams</a:t>
            </a:r>
          </a:p>
          <a:p>
            <a:pPr marL="27032" algn="ctr">
              <a:spcBef>
                <a:spcPts val="234"/>
              </a:spcBef>
            </a:pPr>
            <a:r>
              <a:rPr lang="en-US" sz="3200" b="1" spc="-11" dirty="0" err="1">
                <a:latin typeface="Arial"/>
                <a:cs typeface="Arial"/>
              </a:rPr>
              <a:t>MoH</a:t>
            </a:r>
            <a:r>
              <a:rPr lang="en-US" sz="3200" b="1" spc="-11" dirty="0">
                <a:latin typeface="Arial"/>
                <a:cs typeface="Arial"/>
              </a:rPr>
              <a:t>- Mozambique</a:t>
            </a:r>
          </a:p>
        </p:txBody>
      </p:sp>
      <p:pic>
        <p:nvPicPr>
          <p:cNvPr id="39" name="Picture 38" descr="A bedroom with a bed and a chair in a room&#10;&#10;Description automatically generated">
            <a:extLst>
              <a:ext uri="{FF2B5EF4-FFF2-40B4-BE49-F238E27FC236}">
                <a16:creationId xmlns:a16="http://schemas.microsoft.com/office/drawing/2014/main" id="{44B8675B-4D48-4CBF-AB3E-4E66BCB33D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1898" y="9620155"/>
            <a:ext cx="11350151" cy="7630929"/>
          </a:xfrm>
          <a:prstGeom prst="rect">
            <a:avLst/>
          </a:prstGeom>
        </p:spPr>
      </p:pic>
      <p:pic>
        <p:nvPicPr>
          <p:cNvPr id="42" name="Picture 41" descr="A bench in front of a building&#10;&#10;Description automatically generated">
            <a:extLst>
              <a:ext uri="{FF2B5EF4-FFF2-40B4-BE49-F238E27FC236}">
                <a16:creationId xmlns:a16="http://schemas.microsoft.com/office/drawing/2014/main" id="{59AE1DBF-7159-49AB-BD2B-CEDFA8437C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6408" y="35433608"/>
            <a:ext cx="7108735" cy="4931363"/>
          </a:xfrm>
          <a:prstGeom prst="rect">
            <a:avLst/>
          </a:prstGeom>
        </p:spPr>
      </p:pic>
      <p:sp>
        <p:nvSpPr>
          <p:cNvPr id="58" name="Rectangle 57">
            <a:extLst>
              <a:ext uri="{FF2B5EF4-FFF2-40B4-BE49-F238E27FC236}">
                <a16:creationId xmlns:a16="http://schemas.microsoft.com/office/drawing/2014/main" id="{C2209E01-BD1B-49B4-BDEE-4A49F32535C8}"/>
              </a:ext>
            </a:extLst>
          </p:cNvPr>
          <p:cNvSpPr/>
          <p:nvPr/>
        </p:nvSpPr>
        <p:spPr>
          <a:xfrm>
            <a:off x="23798182" y="8260681"/>
            <a:ext cx="3297698" cy="7140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7032" marR="10813" algn="ctr">
              <a:lnSpc>
                <a:spcPct val="100600"/>
              </a:lnSpc>
              <a:spcBef>
                <a:spcPts val="202"/>
              </a:spcBef>
            </a:pPr>
            <a:r>
              <a:rPr lang="en-US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Conclusions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473D5F04-97E6-4BC4-BDDB-827AD81A12DC}"/>
              </a:ext>
            </a:extLst>
          </p:cNvPr>
          <p:cNvSpPr/>
          <p:nvPr/>
        </p:nvSpPr>
        <p:spPr>
          <a:xfrm>
            <a:off x="21699700" y="9288473"/>
            <a:ext cx="7611106" cy="149713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AU" sz="3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This is the first report describing implementation and results of an ambulatory-centred screening and treatment intervention for cryptococcal infection in Maputo, Mozambique. 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en-AU" sz="3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AU" sz="3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Introduction of point-of-care serum </a:t>
            </a:r>
            <a:r>
              <a:rPr lang="en-AU" sz="32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CrAg</a:t>
            </a:r>
            <a:r>
              <a:rPr lang="en-AU" sz="3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screening and CM diagnosis for advanced HIV disease within an ambulatory model of care was feasible and led to lower than previously reported 12-week mortality in a real world setting. 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en-AU" sz="3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AU" sz="3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 reduce AIDS-related deaths, it is critical to ensure that patients with CD4 counts &lt; 200 cells/</a:t>
            </a:r>
            <a:r>
              <a:rPr lang="en-AU" sz="32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μL</a:t>
            </a:r>
            <a:r>
              <a:rPr lang="en-AU" sz="3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are screened for cryptococcal </a:t>
            </a:r>
            <a:r>
              <a:rPr lang="en-AU" sz="32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antigenaemia</a:t>
            </a:r>
            <a:r>
              <a:rPr lang="en-AU" sz="3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and receive pre-emptive therapy and prompt and optimal treatment for CM. 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en-AU" sz="3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AU" sz="3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Further research and new management strategies, including shortened courses of Liposomal Amphotericin B, will further facilitate the care and treatment of patients in ambulatory settings.</a:t>
            </a:r>
            <a:endParaRPr lang="en-US" sz="3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5820E953-537F-41F4-99E6-EAF556850B48}"/>
              </a:ext>
            </a:extLst>
          </p:cNvPr>
          <p:cNvSpPr txBox="1"/>
          <p:nvPr/>
        </p:nvSpPr>
        <p:spPr>
          <a:xfrm>
            <a:off x="9283761" y="38886036"/>
            <a:ext cx="3808350" cy="646331"/>
          </a:xfrm>
          <a:prstGeom prst="rect">
            <a:avLst/>
          </a:prstGeom>
          <a:noFill/>
          <a:ln w="444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7 (24%) deaths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24FE6E8F-1ACA-4E05-9C32-74E910677E5C}"/>
              </a:ext>
            </a:extLst>
          </p:cNvPr>
          <p:cNvSpPr txBox="1"/>
          <p:nvPr/>
        </p:nvSpPr>
        <p:spPr>
          <a:xfrm>
            <a:off x="13688156" y="31816206"/>
            <a:ext cx="3214878" cy="1200329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1,638 patients screened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E0C5BD8F-412C-48BB-BBB5-2514C35802E4}"/>
              </a:ext>
            </a:extLst>
          </p:cNvPr>
          <p:cNvSpPr txBox="1"/>
          <p:nvPr/>
        </p:nvSpPr>
        <p:spPr>
          <a:xfrm>
            <a:off x="12623007" y="34171724"/>
            <a:ext cx="5661658" cy="215443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86 (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5.3%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serum </a:t>
            </a:r>
            <a:r>
              <a:rPr lang="en-US" sz="3600" b="1" dirty="0" err="1">
                <a:latin typeface="Arial" panose="020B0604020202020204" pitchFamily="34" charset="0"/>
                <a:cs typeface="Arial" panose="020B0604020202020204" pitchFamily="34" charset="0"/>
              </a:rPr>
              <a:t>CrAg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+ </a:t>
            </a:r>
          </a:p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29 (1.8%) with CM</a:t>
            </a:r>
          </a:p>
          <a:p>
            <a:pPr algn="ctr"/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7EF217CC-4524-494A-852D-21B8AC958D97}"/>
              </a:ext>
            </a:extLst>
          </p:cNvPr>
          <p:cNvSpPr txBox="1"/>
          <p:nvPr/>
        </p:nvSpPr>
        <p:spPr>
          <a:xfrm>
            <a:off x="18261806" y="38089681"/>
            <a:ext cx="45719" cy="6820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A8DA9808-E371-43CD-9C44-5F77CD0CA622}"/>
              </a:ext>
            </a:extLst>
          </p:cNvPr>
          <p:cNvSpPr txBox="1"/>
          <p:nvPr/>
        </p:nvSpPr>
        <p:spPr>
          <a:xfrm>
            <a:off x="13758820" y="38732254"/>
            <a:ext cx="3503956" cy="1200329"/>
          </a:xfrm>
          <a:prstGeom prst="rect">
            <a:avLst/>
          </a:prstGeom>
          <a:noFill/>
          <a:ln w="444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18 (62%)  remain in care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7ADA738B-8E68-4156-A9F2-9FB8544EE777}"/>
              </a:ext>
            </a:extLst>
          </p:cNvPr>
          <p:cNvSpPr txBox="1"/>
          <p:nvPr/>
        </p:nvSpPr>
        <p:spPr>
          <a:xfrm>
            <a:off x="17891348" y="38886037"/>
            <a:ext cx="3449273" cy="646331"/>
          </a:xfrm>
          <a:prstGeom prst="rect">
            <a:avLst/>
          </a:prstGeom>
          <a:noFill/>
          <a:ln w="444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4 (14%) LTFU</a:t>
            </a:r>
          </a:p>
        </p:txBody>
      </p: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0DB0DD90-9045-4469-BF52-AF3DD53A331A}"/>
              </a:ext>
            </a:extLst>
          </p:cNvPr>
          <p:cNvCxnSpPr>
            <a:cxnSpLocks/>
          </p:cNvCxnSpPr>
          <p:nvPr/>
        </p:nvCxnSpPr>
        <p:spPr>
          <a:xfrm>
            <a:off x="15284993" y="33151557"/>
            <a:ext cx="0" cy="667191"/>
          </a:xfrm>
          <a:prstGeom prst="straightConnector1">
            <a:avLst/>
          </a:prstGeom>
          <a:ln w="317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TextBox 80">
            <a:extLst>
              <a:ext uri="{FF2B5EF4-FFF2-40B4-BE49-F238E27FC236}">
                <a16:creationId xmlns:a16="http://schemas.microsoft.com/office/drawing/2014/main" id="{75158CB0-E152-476F-BC65-EA4F5A1DD3E7}"/>
              </a:ext>
            </a:extLst>
          </p:cNvPr>
          <p:cNvSpPr txBox="1"/>
          <p:nvPr/>
        </p:nvSpPr>
        <p:spPr>
          <a:xfrm>
            <a:off x="12623007" y="37105865"/>
            <a:ext cx="5684518" cy="68204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12 Week Outcomes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268FFF7A-8660-435E-A58D-4C207459955A}"/>
              </a:ext>
            </a:extLst>
          </p:cNvPr>
          <p:cNvSpPr/>
          <p:nvPr/>
        </p:nvSpPr>
        <p:spPr>
          <a:xfrm>
            <a:off x="11834151" y="30066623"/>
            <a:ext cx="7353295" cy="11766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7032" marR="10813" algn="ctr">
              <a:lnSpc>
                <a:spcPct val="100600"/>
              </a:lnSpc>
              <a:spcBef>
                <a:spcPts val="202"/>
              </a:spcBef>
            </a:pPr>
            <a:r>
              <a:rPr lang="en-US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Flow Diagram (Ambulatory </a:t>
            </a:r>
            <a:r>
              <a:rPr lang="en-US" sz="36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CrAg</a:t>
            </a:r>
            <a:br>
              <a:rPr lang="en-US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Screening)</a:t>
            </a:r>
          </a:p>
        </p:txBody>
      </p:sp>
      <p:sp>
        <p:nvSpPr>
          <p:cNvPr id="91" name="object 24">
            <a:extLst>
              <a:ext uri="{FF2B5EF4-FFF2-40B4-BE49-F238E27FC236}">
                <a16:creationId xmlns:a16="http://schemas.microsoft.com/office/drawing/2014/main" id="{01813DD5-B894-4816-81B4-ACC93116C81C}"/>
              </a:ext>
            </a:extLst>
          </p:cNvPr>
          <p:cNvSpPr/>
          <p:nvPr/>
        </p:nvSpPr>
        <p:spPr>
          <a:xfrm>
            <a:off x="1112341" y="25135681"/>
            <a:ext cx="7222802" cy="453759"/>
          </a:xfrm>
          <a:custGeom>
            <a:avLst/>
            <a:gdLst/>
            <a:ahLst/>
            <a:cxnLst/>
            <a:rect l="l" t="t" r="r" b="b"/>
            <a:pathLst>
              <a:path w="3094354" h="185420">
                <a:moveTo>
                  <a:pt x="0" y="184912"/>
                </a:moveTo>
                <a:lnTo>
                  <a:pt x="3094241" y="184912"/>
                </a:lnTo>
                <a:lnTo>
                  <a:pt x="3094241" y="0"/>
                </a:lnTo>
                <a:lnTo>
                  <a:pt x="0" y="0"/>
                </a:lnTo>
                <a:lnTo>
                  <a:pt x="0" y="184912"/>
                </a:lnTo>
                <a:close/>
              </a:path>
            </a:pathLst>
          </a:custGeom>
          <a:solidFill>
            <a:srgbClr val="0070C0"/>
          </a:solidFill>
        </p:spPr>
        <p:txBody>
          <a:bodyPr wrap="square" lIns="0" tIns="0" rIns="0" bIns="0" rtlCol="0"/>
          <a:lstStyle/>
          <a:p>
            <a:pPr defTabSz="1945380"/>
            <a:endParaRPr dirty="0">
              <a:solidFill>
                <a:prstClr val="black"/>
              </a:solidFill>
            </a:endParaRPr>
          </a:p>
        </p:txBody>
      </p:sp>
      <p:sp>
        <p:nvSpPr>
          <p:cNvPr id="96" name="object 24">
            <a:extLst>
              <a:ext uri="{FF2B5EF4-FFF2-40B4-BE49-F238E27FC236}">
                <a16:creationId xmlns:a16="http://schemas.microsoft.com/office/drawing/2014/main" id="{5BDADEBD-29CB-4F2B-BAB0-289D631BED45}"/>
              </a:ext>
            </a:extLst>
          </p:cNvPr>
          <p:cNvSpPr/>
          <p:nvPr/>
        </p:nvSpPr>
        <p:spPr>
          <a:xfrm>
            <a:off x="9309954" y="18823324"/>
            <a:ext cx="11909379" cy="521398"/>
          </a:xfrm>
          <a:custGeom>
            <a:avLst/>
            <a:gdLst/>
            <a:ahLst/>
            <a:cxnLst/>
            <a:rect l="l" t="t" r="r" b="b"/>
            <a:pathLst>
              <a:path w="3094354" h="185420">
                <a:moveTo>
                  <a:pt x="0" y="184912"/>
                </a:moveTo>
                <a:lnTo>
                  <a:pt x="3094241" y="184912"/>
                </a:lnTo>
                <a:lnTo>
                  <a:pt x="3094241" y="0"/>
                </a:lnTo>
                <a:lnTo>
                  <a:pt x="0" y="0"/>
                </a:lnTo>
                <a:lnTo>
                  <a:pt x="0" y="184912"/>
                </a:lnTo>
                <a:close/>
              </a:path>
            </a:pathLst>
          </a:custGeom>
          <a:solidFill>
            <a:srgbClr val="0070C0"/>
          </a:solidFill>
        </p:spPr>
        <p:txBody>
          <a:bodyPr wrap="square" lIns="0" tIns="0" rIns="0" bIns="0" rtlCol="0"/>
          <a:lstStyle/>
          <a:p>
            <a:pPr defTabSz="1945380"/>
            <a:endParaRPr dirty="0">
              <a:solidFill>
                <a:prstClr val="black"/>
              </a:solidFill>
              <a:highlight>
                <a:srgbClr val="00FFFF"/>
              </a:highlight>
            </a:endParaRP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054AE6D8-1A27-40D3-AC76-CF89B4F4CCB5}"/>
              </a:ext>
            </a:extLst>
          </p:cNvPr>
          <p:cNvSpPr/>
          <p:nvPr/>
        </p:nvSpPr>
        <p:spPr>
          <a:xfrm>
            <a:off x="9321898" y="20944572"/>
            <a:ext cx="12377802" cy="8386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032">
              <a:spcBef>
                <a:spcPts val="234"/>
              </a:spcBef>
            </a:pPr>
            <a:r>
              <a:rPr lang="en-AU" sz="3200" dirty="0">
                <a:latin typeface="Arial" panose="020B0604020202020204" pitchFamily="34" charset="0"/>
                <a:cs typeface="Arial" panose="020B0604020202020204" pitchFamily="34" charset="0"/>
              </a:rPr>
              <a:t>Among 1,638 patients screened, the </a:t>
            </a:r>
            <a:r>
              <a:rPr lang="en-AU" sz="3200" b="1" dirty="0">
                <a:latin typeface="Arial" panose="020B0604020202020204" pitchFamily="34" charset="0"/>
                <a:cs typeface="Arial" panose="020B0604020202020204" pitchFamily="34" charset="0"/>
              </a:rPr>
              <a:t>prevalence of cryptococcal antigenemia was 5.3% (N=86). </a:t>
            </a:r>
          </a:p>
          <a:p>
            <a:pPr marL="27032">
              <a:spcBef>
                <a:spcPts val="234"/>
              </a:spcBef>
            </a:pPr>
            <a:endParaRPr lang="en-AU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032">
              <a:spcBef>
                <a:spcPts val="234"/>
              </a:spcBef>
            </a:pPr>
            <a:r>
              <a:rPr lang="en-AU" sz="3200" dirty="0">
                <a:latin typeface="Arial" panose="020B0604020202020204" pitchFamily="34" charset="0"/>
                <a:cs typeface="Arial" panose="020B0604020202020204" pitchFamily="34" charset="0"/>
              </a:rPr>
              <a:t>Of these, </a:t>
            </a:r>
            <a:r>
              <a:rPr lang="en-AU" sz="3200" b="1" dirty="0">
                <a:latin typeface="Arial" panose="020B0604020202020204" pitchFamily="34" charset="0"/>
                <a:cs typeface="Arial" panose="020B0604020202020204" pitchFamily="34" charset="0"/>
              </a:rPr>
              <a:t>34%</a:t>
            </a:r>
            <a:r>
              <a:rPr lang="en-AU" sz="3200" dirty="0">
                <a:latin typeface="Arial" panose="020B0604020202020204" pitchFamily="34" charset="0"/>
                <a:cs typeface="Arial" panose="020B0604020202020204" pitchFamily="34" charset="0"/>
              </a:rPr>
              <a:t> (N=29) were </a:t>
            </a:r>
            <a:r>
              <a:rPr lang="en-AU" sz="3200" b="1" dirty="0">
                <a:latin typeface="Arial" panose="020B0604020202020204" pitchFamily="34" charset="0"/>
                <a:cs typeface="Arial" panose="020B0604020202020204" pitchFamily="34" charset="0"/>
              </a:rPr>
              <a:t>diagnosed with CM</a:t>
            </a:r>
            <a:r>
              <a:rPr lang="en-AU" sz="3200" dirty="0">
                <a:latin typeface="Arial" panose="020B0604020202020204" pitchFamily="34" charset="0"/>
                <a:cs typeface="Arial" panose="020B0604020202020204" pitchFamily="34" charset="0"/>
              </a:rPr>
              <a:t>, yielding a total sample prevalence of 1.8%. </a:t>
            </a:r>
          </a:p>
          <a:p>
            <a:pPr marL="27032">
              <a:spcBef>
                <a:spcPts val="234"/>
              </a:spcBef>
            </a:pPr>
            <a:endParaRPr lang="en-AU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032">
              <a:spcBef>
                <a:spcPts val="234"/>
              </a:spcBef>
            </a:pPr>
            <a:r>
              <a:rPr lang="en-AU" sz="3200" dirty="0">
                <a:latin typeface="Arial" panose="020B0604020202020204" pitchFamily="34" charset="0"/>
                <a:cs typeface="Arial" panose="020B0604020202020204" pitchFamily="34" charset="0"/>
              </a:rPr>
              <a:t>CM patients were primarily female (59%), with a median age of 37 years (IQR: 29, 43), and </a:t>
            </a:r>
            <a:r>
              <a:rPr lang="en-AU" sz="3200" b="1" dirty="0">
                <a:latin typeface="Arial" panose="020B0604020202020204" pitchFamily="34" charset="0"/>
                <a:cs typeface="Arial" panose="020B0604020202020204" pitchFamily="34" charset="0"/>
              </a:rPr>
              <a:t>median CD4: 43 cells/ul </a:t>
            </a:r>
            <a:r>
              <a:rPr lang="en-AU" sz="3200" dirty="0">
                <a:latin typeface="Arial" panose="020B0604020202020204" pitchFamily="34" charset="0"/>
                <a:cs typeface="Arial" panose="020B0604020202020204" pitchFamily="34" charset="0"/>
              </a:rPr>
              <a:t>(IQR: 13, 91). </a:t>
            </a:r>
          </a:p>
          <a:p>
            <a:pPr marL="27032">
              <a:spcBef>
                <a:spcPts val="234"/>
              </a:spcBef>
            </a:pPr>
            <a:endParaRPr lang="en-AU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032">
              <a:spcBef>
                <a:spcPts val="234"/>
              </a:spcBef>
            </a:pPr>
            <a:r>
              <a:rPr lang="en-AU" sz="3200" dirty="0">
                <a:latin typeface="Arial" panose="020B0604020202020204" pitchFamily="34" charset="0"/>
                <a:cs typeface="Arial" panose="020B0604020202020204" pitchFamily="34" charset="0"/>
              </a:rPr>
              <a:t>For patients who underwent CM treatment, 2 (</a:t>
            </a:r>
            <a:r>
              <a:rPr lang="en-AU" sz="3200" b="1" dirty="0">
                <a:latin typeface="Arial" panose="020B0604020202020204" pitchFamily="34" charset="0"/>
                <a:cs typeface="Arial" panose="020B0604020202020204" pitchFamily="34" charset="0"/>
              </a:rPr>
              <a:t>7%) died within the first week of treatment. </a:t>
            </a:r>
          </a:p>
          <a:p>
            <a:pPr marL="27032">
              <a:spcBef>
                <a:spcPts val="234"/>
              </a:spcBef>
            </a:pPr>
            <a:endParaRPr lang="en-AU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032" algn="just">
              <a:spcBef>
                <a:spcPts val="234"/>
              </a:spcBef>
            </a:pPr>
            <a:r>
              <a:rPr lang="en-AU" sz="3600" b="1" dirty="0">
                <a:latin typeface="Arial" panose="020B0604020202020204" pitchFamily="34" charset="0"/>
                <a:cs typeface="Arial" panose="020B0604020202020204" pitchFamily="34" charset="0"/>
              </a:rPr>
              <a:t>At 12 weeks</a:t>
            </a:r>
            <a:r>
              <a:rPr lang="en-AU" sz="3600" dirty="0">
                <a:latin typeface="Arial" panose="020B0604020202020204" pitchFamily="34" charset="0"/>
                <a:cs typeface="Arial" panose="020B0604020202020204" pitchFamily="34" charset="0"/>
              </a:rPr>
              <a:t>, 62% (18/29) patients remained in ambulatory care, </a:t>
            </a:r>
            <a:r>
              <a:rPr lang="en-AU" sz="3600" b="1" dirty="0">
                <a:latin typeface="Arial" panose="020B0604020202020204" pitchFamily="34" charset="0"/>
                <a:cs typeface="Arial" panose="020B0604020202020204" pitchFamily="34" charset="0"/>
              </a:rPr>
              <a:t>24%</a:t>
            </a:r>
            <a:r>
              <a:rPr lang="en-AU" sz="3600" dirty="0">
                <a:latin typeface="Arial" panose="020B0604020202020204" pitchFamily="34" charset="0"/>
                <a:cs typeface="Arial" panose="020B0604020202020204" pitchFamily="34" charset="0"/>
              </a:rPr>
              <a:t> (7/29) had </a:t>
            </a:r>
            <a:r>
              <a:rPr lang="en-AU" sz="3600" b="1" dirty="0">
                <a:latin typeface="Arial" panose="020B0604020202020204" pitchFamily="34" charset="0"/>
                <a:cs typeface="Arial" panose="020B0604020202020204" pitchFamily="34" charset="0"/>
              </a:rPr>
              <a:t>died</a:t>
            </a:r>
            <a:r>
              <a:rPr lang="en-AU" sz="3600" dirty="0">
                <a:latin typeface="Arial" panose="020B0604020202020204" pitchFamily="34" charset="0"/>
                <a:cs typeface="Arial" panose="020B0604020202020204" pitchFamily="34" charset="0"/>
              </a:rPr>
              <a:t>, and 14% (4/29) were lost-to-follow-up. 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032">
              <a:spcBef>
                <a:spcPts val="234"/>
              </a:spcBef>
            </a:pPr>
            <a:endParaRPr lang="en-US" sz="2800" b="1" spc="-11" dirty="0">
              <a:solidFill>
                <a:srgbClr val="5859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object 4">
            <a:extLst>
              <a:ext uri="{FF2B5EF4-FFF2-40B4-BE49-F238E27FC236}">
                <a16:creationId xmlns:a16="http://schemas.microsoft.com/office/drawing/2014/main" id="{E78F11D6-0DEB-4E5E-9D81-9D1121A093ED}"/>
              </a:ext>
            </a:extLst>
          </p:cNvPr>
          <p:cNvSpPr/>
          <p:nvPr/>
        </p:nvSpPr>
        <p:spPr>
          <a:xfrm>
            <a:off x="21601335" y="7370154"/>
            <a:ext cx="7709471" cy="536562"/>
          </a:xfrm>
          <a:custGeom>
            <a:avLst/>
            <a:gdLst/>
            <a:ahLst/>
            <a:cxnLst/>
            <a:rect l="l" t="t" r="r" b="b"/>
            <a:pathLst>
              <a:path w="3094354" h="185420">
                <a:moveTo>
                  <a:pt x="0" y="184912"/>
                </a:moveTo>
                <a:lnTo>
                  <a:pt x="3094241" y="184912"/>
                </a:lnTo>
                <a:lnTo>
                  <a:pt x="3094241" y="0"/>
                </a:lnTo>
                <a:lnTo>
                  <a:pt x="0" y="0"/>
                </a:lnTo>
                <a:lnTo>
                  <a:pt x="0" y="184912"/>
                </a:lnTo>
                <a:close/>
              </a:path>
            </a:pathLst>
          </a:custGeom>
          <a:solidFill>
            <a:srgbClr val="0070C0"/>
          </a:solidFill>
        </p:spPr>
        <p:txBody>
          <a:bodyPr wrap="square" lIns="0" tIns="0" rIns="0" bIns="0" rtlCol="0"/>
          <a:lstStyle/>
          <a:p>
            <a:endParaRPr sz="8156" dirty="0">
              <a:highlight>
                <a:srgbClr val="00FFFF"/>
              </a:highlight>
            </a:endParaRP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645BA5CD-D189-4781-9EBF-4C4737D28658}"/>
              </a:ext>
            </a:extLst>
          </p:cNvPr>
          <p:cNvSpPr/>
          <p:nvPr/>
        </p:nvSpPr>
        <p:spPr>
          <a:xfrm>
            <a:off x="966461" y="40591498"/>
            <a:ext cx="7394876" cy="756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032" marR="10813">
              <a:lnSpc>
                <a:spcPct val="100600"/>
              </a:lnSpc>
              <a:spcBef>
                <a:spcPts val="202"/>
              </a:spcBef>
            </a:pPr>
            <a:r>
              <a:rPr lang="en-US" sz="2200" i="1" dirty="0">
                <a:solidFill>
                  <a:srgbClr val="58595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Centro de </a:t>
            </a:r>
            <a:r>
              <a:rPr lang="en-US" sz="2200" i="1" dirty="0" err="1">
                <a:solidFill>
                  <a:srgbClr val="58595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Referencia</a:t>
            </a:r>
            <a:r>
              <a:rPr lang="en-US" sz="2200" i="1" dirty="0">
                <a:solidFill>
                  <a:srgbClr val="58595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Alto Mae (CRAM). Each day, CRAM services an average of 120 patients daily.</a:t>
            </a:r>
            <a:endParaRPr lang="en-US" sz="2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D02644BF-0B68-4F0A-A20C-9576425CFB3C}"/>
              </a:ext>
            </a:extLst>
          </p:cNvPr>
          <p:cNvSpPr/>
          <p:nvPr/>
        </p:nvSpPr>
        <p:spPr>
          <a:xfrm>
            <a:off x="14120274" y="19854200"/>
            <a:ext cx="2350643" cy="6753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7032" marR="282484" algn="ctr">
              <a:lnSpc>
                <a:spcPct val="100600"/>
              </a:lnSpc>
              <a:spcBef>
                <a:spcPts val="202"/>
              </a:spcBef>
            </a:pPr>
            <a:r>
              <a:rPr lang="en-AU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9805EA5F-4696-4DCC-8BAB-5C1B2C2C8CC6}"/>
              </a:ext>
            </a:extLst>
          </p:cNvPr>
          <p:cNvSpPr txBox="1"/>
          <p:nvPr/>
        </p:nvSpPr>
        <p:spPr>
          <a:xfrm>
            <a:off x="9380436" y="17479285"/>
            <a:ext cx="11909379" cy="989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spc="21" dirty="0">
                <a:solidFill>
                  <a:srgbClr val="58595B"/>
                </a:solidFill>
                <a:latin typeface="Times New Roman" charset="0"/>
                <a:ea typeface="Times New Roman" charset="0"/>
                <a:cs typeface="Times New Roman" charset="0"/>
              </a:rPr>
              <a:t>“Hospitalization” area. Here, patients receive lumbar punctures, Amphotericin B, and routine venipuncture.</a:t>
            </a:r>
            <a:endParaRPr lang="en-US" sz="2000" i="1" dirty="0">
              <a:latin typeface="Times New Roman" charset="0"/>
              <a:ea typeface="Times New Roman" charset="0"/>
              <a:cs typeface="Times New Roman" charset="0"/>
            </a:endParaRPr>
          </a:p>
          <a:p>
            <a:endParaRPr lang="en-US" dirty="0"/>
          </a:p>
        </p:txBody>
      </p:sp>
      <p:pic>
        <p:nvPicPr>
          <p:cNvPr id="108" name="Picture 107" descr="A close up of a map&#10;&#10;Description automatically generated">
            <a:extLst>
              <a:ext uri="{FF2B5EF4-FFF2-40B4-BE49-F238E27FC236}">
                <a16:creationId xmlns:a16="http://schemas.microsoft.com/office/drawing/2014/main" id="{3D068D2C-BD86-4C9C-B84A-1CD0A15384F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56405" y="24527297"/>
            <a:ext cx="4406601" cy="6607570"/>
          </a:xfrm>
          <a:prstGeom prst="rect">
            <a:avLst/>
          </a:prstGeom>
        </p:spPr>
      </p:pic>
      <p:sp>
        <p:nvSpPr>
          <p:cNvPr id="110" name="TextBox 109">
            <a:extLst>
              <a:ext uri="{FF2B5EF4-FFF2-40B4-BE49-F238E27FC236}">
                <a16:creationId xmlns:a16="http://schemas.microsoft.com/office/drawing/2014/main" id="{D821CBB1-4EE8-4F96-99E0-5D4FC58B41AC}"/>
              </a:ext>
            </a:extLst>
          </p:cNvPr>
          <p:cNvSpPr txBox="1"/>
          <p:nvPr/>
        </p:nvSpPr>
        <p:spPr>
          <a:xfrm>
            <a:off x="14664088" y="20944572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CFC2CDA7-EE58-446E-BC6A-067E54457BCA}"/>
              </a:ext>
            </a:extLst>
          </p:cNvPr>
          <p:cNvSpPr/>
          <p:nvPr/>
        </p:nvSpPr>
        <p:spPr>
          <a:xfrm>
            <a:off x="22352037" y="31504158"/>
            <a:ext cx="7394876" cy="838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032" marR="10813">
              <a:lnSpc>
                <a:spcPct val="100600"/>
              </a:lnSpc>
              <a:spcBef>
                <a:spcPts val="202"/>
              </a:spcBef>
            </a:pPr>
            <a:r>
              <a:rPr lang="en-US" sz="2400" i="1" dirty="0">
                <a:solidFill>
                  <a:srgbClr val="58595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Source: Department of Foreign Affairs and Trade, Australian Government.</a:t>
            </a:r>
            <a:endParaRPr lang="en-US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2CFB2326-6F5F-450B-8A18-8F27BE94214B}"/>
              </a:ext>
            </a:extLst>
          </p:cNvPr>
          <p:cNvCxnSpPr>
            <a:cxnSpLocks/>
          </p:cNvCxnSpPr>
          <p:nvPr/>
        </p:nvCxnSpPr>
        <p:spPr>
          <a:xfrm>
            <a:off x="15302277" y="36326160"/>
            <a:ext cx="0" cy="667191"/>
          </a:xfrm>
          <a:prstGeom prst="straightConnector1">
            <a:avLst/>
          </a:prstGeom>
          <a:ln w="317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F656C67CEBF1B4EA4579FD3E3AFD5F7" ma:contentTypeVersion="6" ma:contentTypeDescription="Create a new document." ma:contentTypeScope="" ma:versionID="0a4da1f39be4a4643d4d8e5bc18bd4eb">
  <xsd:schema xmlns:xsd="http://www.w3.org/2001/XMLSchema" xmlns:xs="http://www.w3.org/2001/XMLSchema" xmlns:p="http://schemas.microsoft.com/office/2006/metadata/properties" xmlns:ns2="5895eead-2303-49e7-ae5e-1c41a0da3250" xmlns:ns3="e2f035dc-877f-47c5-a098-0c6fdb408b4f" targetNamespace="http://schemas.microsoft.com/office/2006/metadata/properties" ma:root="true" ma:fieldsID="fe335e4f5f8d9dface2ac2651128f73e" ns2:_="" ns3:_="">
    <xsd:import namespace="5895eead-2303-49e7-ae5e-1c41a0da3250"/>
    <xsd:import namespace="e2f035dc-877f-47c5-a098-0c6fdb408b4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95eead-2303-49e7-ae5e-1c41a0da325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f035dc-877f-47c5-a098-0c6fdb408b4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e2f035dc-877f-47c5-a098-0c6fdb408b4f">
      <UserInfo>
        <DisplayName/>
        <AccountId xsi:nil="true"/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D6C7D809-D13C-4698-B6FF-8F0371A74932}"/>
</file>

<file path=customXml/itemProps2.xml><?xml version="1.0" encoding="utf-8"?>
<ds:datastoreItem xmlns:ds="http://schemas.openxmlformats.org/officeDocument/2006/customXml" ds:itemID="{5D67C213-237F-4552-BC73-E99AC76AFC22}"/>
</file>

<file path=customXml/itemProps3.xml><?xml version="1.0" encoding="utf-8"?>
<ds:datastoreItem xmlns:ds="http://schemas.openxmlformats.org/officeDocument/2006/customXml" ds:itemID="{E93D2873-4CE5-4ECB-B918-02F0FCC46A56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3742</TotalTime>
  <Words>625</Words>
  <Application>Microsoft Office PowerPoint</Application>
  <PresentationFormat>Custom</PresentationFormat>
  <Paragraphs>59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Cryptococcal antigen screening and meningitis diagnosis for advanced HIV patients in an ambulatory model of care in Maputo, Mozambique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MSFUser</dc:creator>
  <cp:lastModifiedBy>Joy Kumahor</cp:lastModifiedBy>
  <cp:revision>56</cp:revision>
  <cp:lastPrinted>2018-04-11T18:41:58Z</cp:lastPrinted>
  <dcterms:created xsi:type="dcterms:W3CDTF">2018-04-11T18:28:11Z</dcterms:created>
  <dcterms:modified xsi:type="dcterms:W3CDTF">2019-04-23T12:46:09Z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2018-04-05T23:00:00Z</vt:filetime>
  </property>
  <property fmtid="{D5CDD505-2E9C-101B-9397-08002B2CF9AE}" pid="3" name="Creator">
    <vt:lpwstr>Adobe InDesign CS6 (Macintosh)</vt:lpwstr>
  </property>
  <property fmtid="{D5CDD505-2E9C-101B-9397-08002B2CF9AE}" pid="4" name="LastSaved">
    <vt:filetime>2018-04-10T23:00:00Z</vt:filetime>
  </property>
  <property fmtid="{D5CDD505-2E9C-101B-9397-08002B2CF9AE}" pid="5" name="ContentTypeId">
    <vt:lpwstr>0x010100EF656C67CEBF1B4EA4579FD3E3AFD5F7</vt:lpwstr>
  </property>
  <property fmtid="{D5CDD505-2E9C-101B-9397-08002B2CF9AE}" pid="6" name="Order">
    <vt:r8>330000</vt:r8>
  </property>
  <property fmtid="{D5CDD505-2E9C-101B-9397-08002B2CF9AE}" pid="7" name="_SourceUrl">
    <vt:lpwstr/>
  </property>
  <property fmtid="{D5CDD505-2E9C-101B-9397-08002B2CF9AE}" pid="8" name="_SharedFileIndex">
    <vt:lpwstr/>
  </property>
  <property fmtid="{D5CDD505-2E9C-101B-9397-08002B2CF9AE}" pid="9" name="ComplianceAssetId">
    <vt:lpwstr/>
  </property>
</Properties>
</file>