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1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7B4886-9EEF-4DDD-87A9-E8C894656FAC}" v="3" dt="2019-04-17T16:09:35.67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65"/>
    <p:restoredTop sz="94754"/>
  </p:normalViewPr>
  <p:slideViewPr>
    <p:cSldViewPr>
      <p:cViewPr varScale="1">
        <p:scale>
          <a:sx n="17" d="100"/>
          <a:sy n="17" d="100"/>
        </p:scale>
        <p:origin x="3540" y="72"/>
      </p:cViewPr>
      <p:guideLst>
        <p:guide orient="horz" pos="6132"/>
        <p:guide pos="49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2.xml"/><Relationship Id="rId5" Type="http://schemas.openxmlformats.org/officeDocument/2006/relationships/viewProps" Target="viewProps.xml"/><Relationship Id="rId10" Type="http://schemas.openxmlformats.org/officeDocument/2006/relationships/customXml" Target="../customXml/item1.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Baker" userId="11c000dc-9118-4b94-82c8-b6f35894e1c8" providerId="ADAL" clId="{6F7B4886-9EEF-4DDD-87A9-E8C894656FAC}"/>
    <pc:docChg chg="undo modSld">
      <pc:chgData name="Holly Baker" userId="11c000dc-9118-4b94-82c8-b6f35894e1c8" providerId="ADAL" clId="{6F7B4886-9EEF-4DDD-87A9-E8C894656FAC}" dt="2019-04-17T16:09:48.929" v="8" actId="20577"/>
      <pc:docMkLst>
        <pc:docMk/>
      </pc:docMkLst>
      <pc:sldChg chg="modSp">
        <pc:chgData name="Holly Baker" userId="11c000dc-9118-4b94-82c8-b6f35894e1c8" providerId="ADAL" clId="{6F7B4886-9EEF-4DDD-87A9-E8C894656FAC}" dt="2019-04-17T16:09:48.929" v="8" actId="20577"/>
        <pc:sldMkLst>
          <pc:docMk/>
          <pc:sldMk cId="0" sldId="256"/>
        </pc:sldMkLst>
        <pc:spChg chg="mod">
          <ac:chgData name="Holly Baker" userId="11c000dc-9118-4b94-82c8-b6f35894e1c8" providerId="ADAL" clId="{6F7B4886-9EEF-4DDD-87A9-E8C894656FAC}" dt="2019-04-17T16:09:48.929" v="8" actId="20577"/>
          <ac:spMkLst>
            <pc:docMk/>
            <pc:sldMk cId="0" sldId="256"/>
            <ac:spMk id="18" creationId="{8DBC2857-F05F-3143-8FBA-9482D06FF472}"/>
          </ac:spMkLst>
        </pc:spChg>
      </pc:sldChg>
    </pc:docChg>
  </pc:docChgLst>
  <pc:docChgLst>
    <pc:chgData name="Doris Burtscher" userId="bfda0f4f-6b3a-4295-89a9-2db18c0b9b73" providerId="ADAL" clId="{086041BC-0A57-4882-9786-F1A1FBC0D74B}"/>
    <pc:docChg chg="modSld">
      <pc:chgData name="Doris Burtscher" userId="bfda0f4f-6b3a-4295-89a9-2db18c0b9b73" providerId="ADAL" clId="{086041BC-0A57-4882-9786-F1A1FBC0D74B}" dt="2019-04-10T08:15:35.824" v="55" actId="1036"/>
      <pc:docMkLst>
        <pc:docMk/>
      </pc:docMkLst>
      <pc:sldChg chg="modSp">
        <pc:chgData name="Doris Burtscher" userId="bfda0f4f-6b3a-4295-89a9-2db18c0b9b73" providerId="ADAL" clId="{086041BC-0A57-4882-9786-F1A1FBC0D74B}" dt="2019-04-10T08:15:35.824" v="55" actId="1036"/>
        <pc:sldMkLst>
          <pc:docMk/>
          <pc:sldMk cId="0" sldId="256"/>
        </pc:sldMkLst>
        <pc:spChg chg="mod">
          <ac:chgData name="Doris Burtscher" userId="bfda0f4f-6b3a-4295-89a9-2db18c0b9b73" providerId="ADAL" clId="{086041BC-0A57-4882-9786-F1A1FBC0D74B}" dt="2019-04-10T08:15:13.832" v="39" actId="1035"/>
          <ac:spMkLst>
            <pc:docMk/>
            <pc:sldMk cId="0" sldId="256"/>
            <ac:spMk id="3" creationId="{00000000-0000-0000-0000-000000000000}"/>
          </ac:spMkLst>
        </pc:spChg>
        <pc:spChg chg="mod">
          <ac:chgData name="Doris Burtscher" userId="bfda0f4f-6b3a-4295-89a9-2db18c0b9b73" providerId="ADAL" clId="{086041BC-0A57-4882-9786-F1A1FBC0D74B}" dt="2019-04-10T08:15:35.824" v="55" actId="1036"/>
          <ac:spMkLst>
            <pc:docMk/>
            <pc:sldMk cId="0" sldId="256"/>
            <ac:spMk id="18" creationId="{8DBC2857-F05F-3143-8FBA-9482D06FF47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4/17/2019</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2" name="Holder 2"/>
          <p:cNvSpPr>
            <a:spLocks noGrp="1"/>
          </p:cNvSpPr>
          <p:nvPr>
            <p:ph type="title"/>
          </p:nvPr>
        </p:nvSpPr>
        <p:spPr>
          <a:xfrm>
            <a:off x="1290125" y="1485728"/>
            <a:ext cx="21372624" cy="3968881"/>
          </a:xfrm>
        </p:spPr>
        <p:txBody>
          <a:bodyPr lIns="0" tIns="0" rIns="0" bIns="0"/>
          <a:lstStyle>
            <a:lvl1pPr>
              <a:defRPr sz="10004" b="0" i="0">
                <a:solidFill>
                  <a:schemeClr val="bg1"/>
                </a:solidFill>
                <a:latin typeface="Arial"/>
                <a:cs typeface="Arial"/>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2"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a:solidFill>
                  <a:srgbClr val="58595B"/>
                </a:solidFill>
                <a:latin typeface="Arial"/>
                <a:cs typeface="Arial"/>
              </a:rPr>
              <a:t>English Charity Reg. No.</a:t>
            </a:r>
            <a:r>
              <a:rPr lang="en-US" sz="958" spc="11" baseline="0" dirty="0">
                <a:solidFill>
                  <a:srgbClr val="58595B"/>
                </a:solidFill>
                <a:latin typeface="Arial"/>
                <a:cs typeface="Arial"/>
              </a:rPr>
              <a:t> </a:t>
            </a:r>
            <a:r>
              <a:rPr lang="en-US" sz="958" spc="11" dirty="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
        <p:nvSpPr>
          <p:cNvPr id="14" name="bk object 18">
            <a:extLst>
              <a:ext uri="{FF2B5EF4-FFF2-40B4-BE49-F238E27FC236}">
                <a16:creationId xmlns:a16="http://schemas.microsoft.com/office/drawing/2014/main" id="{4BB4C50F-B412-B04E-8A4D-E75ACFFF5243}"/>
              </a:ext>
            </a:extLst>
          </p:cNvPr>
          <p:cNvSpPr/>
          <p:nvPr userDrawn="1"/>
        </p:nvSpPr>
        <p:spPr>
          <a:xfrm>
            <a:off x="24041098" y="1485728"/>
            <a:ext cx="5175335" cy="3550827"/>
          </a:xfrm>
          <a:prstGeom prst="rect">
            <a:avLst/>
          </a:prstGeom>
          <a:blipFill>
            <a:blip r:embed="rId3" cstate="print"/>
            <a:stretch>
              <a:fillRect/>
            </a:stretch>
          </a:blip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4/17/2019</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1558" y="7789589"/>
            <a:ext cx="21235475" cy="2821742"/>
          </a:xfrm>
          <a:prstGeom prst="rect">
            <a:avLst/>
          </a:prstGeom>
        </p:spPr>
        <p:txBody>
          <a:bodyPr vert="horz" wrap="square" lIns="0" tIns="24328" rIns="0" bIns="0" rtlCol="0">
            <a:spAutoFit/>
          </a:bodyPr>
          <a:lstStyle/>
          <a:p>
            <a:r>
              <a:rPr lang="en-GB" sz="3938" b="1" spc="-11" dirty="0">
                <a:solidFill>
                  <a:srgbClr val="58595B"/>
                </a:solidFill>
                <a:latin typeface="Arial"/>
                <a:cs typeface="Arial"/>
              </a:rPr>
              <a:t>Doris Burtscher</a:t>
            </a:r>
            <a:r>
              <a:rPr lang="en-GB" sz="3938" b="1" spc="-11" baseline="30000" dirty="0">
                <a:solidFill>
                  <a:srgbClr val="58595B"/>
                </a:solidFill>
                <a:latin typeface="Arial"/>
                <a:cs typeface="Arial"/>
              </a:rPr>
              <a:t>1</a:t>
            </a:r>
            <a:r>
              <a:rPr lang="en-GB" sz="3938" b="1" spc="-11" dirty="0">
                <a:solidFill>
                  <a:srgbClr val="58595B"/>
                </a:solidFill>
                <a:latin typeface="Arial"/>
                <a:cs typeface="Arial"/>
              </a:rPr>
              <a:t>, </a:t>
            </a:r>
            <a:r>
              <a:rPr lang="en-GB" sz="3938" b="1" spc="-11" dirty="0" err="1">
                <a:solidFill>
                  <a:srgbClr val="58595B"/>
                </a:solidFill>
                <a:latin typeface="Arial"/>
                <a:cs typeface="Arial"/>
              </a:rPr>
              <a:t>Debrah</a:t>
            </a:r>
            <a:r>
              <a:rPr lang="en-GB" sz="3938" b="1" spc="-11" dirty="0">
                <a:solidFill>
                  <a:srgbClr val="58595B"/>
                </a:solidFill>
                <a:latin typeface="Arial"/>
                <a:cs typeface="Arial"/>
              </a:rPr>
              <a:t> Vambe</a:t>
            </a:r>
            <a:r>
              <a:rPr lang="en-GB" sz="3938" b="1" spc="-11" baseline="30000" dirty="0">
                <a:solidFill>
                  <a:srgbClr val="58595B"/>
                </a:solidFill>
                <a:latin typeface="Arial"/>
                <a:cs typeface="Arial"/>
              </a:rPr>
              <a:t>2</a:t>
            </a:r>
            <a:r>
              <a:rPr lang="en-GB" sz="3938" b="1" spc="-11" dirty="0">
                <a:solidFill>
                  <a:srgbClr val="58595B"/>
                </a:solidFill>
                <a:latin typeface="Arial"/>
                <a:cs typeface="Arial"/>
              </a:rPr>
              <a:t>, Pia </a:t>
            </a:r>
            <a:r>
              <a:rPr lang="en-GB" sz="3938" b="1" spc="-11" dirty="0" err="1">
                <a:solidFill>
                  <a:srgbClr val="58595B"/>
                </a:solidFill>
                <a:latin typeface="Arial"/>
                <a:cs typeface="Arial"/>
              </a:rPr>
              <a:t>Juul</a:t>
            </a:r>
            <a:r>
              <a:rPr lang="en-GB" sz="3938" b="1" spc="-11" dirty="0">
                <a:solidFill>
                  <a:srgbClr val="58595B"/>
                </a:solidFill>
                <a:latin typeface="Arial"/>
                <a:cs typeface="Arial"/>
              </a:rPr>
              <a:t> Bjertrup</a:t>
            </a:r>
            <a:r>
              <a:rPr lang="en-GB" sz="3938" b="1" spc="-11" baseline="30000" dirty="0">
                <a:solidFill>
                  <a:srgbClr val="58595B"/>
                </a:solidFill>
                <a:latin typeface="Arial"/>
                <a:cs typeface="Arial"/>
              </a:rPr>
              <a:t>3</a:t>
            </a:r>
            <a:r>
              <a:rPr lang="en-GB" sz="3938" b="1" spc="-11" dirty="0">
                <a:solidFill>
                  <a:srgbClr val="58595B"/>
                </a:solidFill>
                <a:latin typeface="Arial"/>
                <a:cs typeface="Arial"/>
              </a:rPr>
              <a:t>, </a:t>
            </a:r>
            <a:r>
              <a:rPr lang="en-GB" sz="3938" b="1" spc="-11" dirty="0" err="1">
                <a:solidFill>
                  <a:srgbClr val="58595B"/>
                </a:solidFill>
                <a:latin typeface="Arial"/>
                <a:cs typeface="Arial"/>
              </a:rPr>
              <a:t>Velibanti</a:t>
            </a:r>
            <a:r>
              <a:rPr lang="en-GB" sz="3938" b="1" spc="-11" dirty="0">
                <a:solidFill>
                  <a:srgbClr val="58595B"/>
                </a:solidFill>
                <a:latin typeface="Arial"/>
                <a:cs typeface="Arial"/>
              </a:rPr>
              <a:t> Dlamini</a:t>
            </a:r>
            <a:r>
              <a:rPr lang="en-GB" sz="3938" b="1" spc="-11" baseline="30000" dirty="0">
                <a:solidFill>
                  <a:srgbClr val="58595B"/>
                </a:solidFill>
                <a:latin typeface="Arial"/>
                <a:cs typeface="Arial"/>
              </a:rPr>
              <a:t>3</a:t>
            </a:r>
            <a:r>
              <a:rPr lang="en-GB" sz="3938" b="1" spc="-11" dirty="0">
                <a:solidFill>
                  <a:srgbClr val="58595B"/>
                </a:solidFill>
                <a:latin typeface="Arial"/>
                <a:cs typeface="Arial"/>
              </a:rPr>
              <a:t>, </a:t>
            </a:r>
            <a:r>
              <a:rPr lang="en-GB" sz="3938" b="1" spc="-11" dirty="0" err="1">
                <a:solidFill>
                  <a:srgbClr val="58595B"/>
                </a:solidFill>
                <a:latin typeface="Arial"/>
                <a:cs typeface="Arial"/>
              </a:rPr>
              <a:t>Nqobile</a:t>
            </a:r>
            <a:r>
              <a:rPr lang="en-GB" sz="3938" b="1" spc="-11" dirty="0">
                <a:solidFill>
                  <a:srgbClr val="58595B"/>
                </a:solidFill>
                <a:latin typeface="Arial"/>
                <a:cs typeface="Arial"/>
              </a:rPr>
              <a:t> Mmema</a:t>
            </a:r>
            <a:r>
              <a:rPr lang="en-GB" sz="3938" b="1" spc="-11" baseline="30000" dirty="0">
                <a:solidFill>
                  <a:srgbClr val="58595B"/>
                </a:solidFill>
                <a:latin typeface="Arial"/>
                <a:cs typeface="Arial"/>
              </a:rPr>
              <a:t>3</a:t>
            </a:r>
            <a:r>
              <a:rPr lang="en-GB" sz="3938" b="1" spc="-11" dirty="0">
                <a:solidFill>
                  <a:srgbClr val="58595B"/>
                </a:solidFill>
                <a:latin typeface="Arial"/>
                <a:cs typeface="Arial"/>
              </a:rPr>
              <a:t>, </a:t>
            </a:r>
            <a:r>
              <a:rPr lang="en-GB" sz="3938" b="1" spc="-11" dirty="0" err="1">
                <a:solidFill>
                  <a:srgbClr val="58595B"/>
                </a:solidFill>
                <a:latin typeface="Arial"/>
                <a:cs typeface="Arial"/>
              </a:rPr>
              <a:t>Siphiwe</a:t>
            </a:r>
            <a:r>
              <a:rPr lang="en-GB" sz="3938" b="1" spc="-11" dirty="0">
                <a:solidFill>
                  <a:srgbClr val="58595B"/>
                </a:solidFill>
                <a:latin typeface="Arial"/>
                <a:cs typeface="Arial"/>
              </a:rPr>
              <a:t> Ngwenya</a:t>
            </a:r>
            <a:r>
              <a:rPr lang="en-GB" sz="3938" b="1" spc="-11" baseline="30000" dirty="0">
                <a:solidFill>
                  <a:srgbClr val="58595B"/>
                </a:solidFill>
                <a:latin typeface="Arial"/>
                <a:cs typeface="Arial"/>
              </a:rPr>
              <a:t>2</a:t>
            </a:r>
            <a:r>
              <a:rPr lang="en-GB" sz="3938" b="1" spc="-11" dirty="0">
                <a:solidFill>
                  <a:srgbClr val="58595B"/>
                </a:solidFill>
                <a:latin typeface="Arial"/>
                <a:cs typeface="Arial"/>
              </a:rPr>
              <a:t>, Barbara Rusch</a:t>
            </a:r>
            <a:r>
              <a:rPr lang="en-GB" sz="3938" b="1" spc="-11" baseline="30000" dirty="0">
                <a:solidFill>
                  <a:srgbClr val="58595B"/>
                </a:solidFill>
                <a:latin typeface="Arial"/>
                <a:cs typeface="Arial"/>
              </a:rPr>
              <a:t>4</a:t>
            </a:r>
            <a:r>
              <a:rPr lang="en-GB" sz="3938" b="1" spc="-11" dirty="0">
                <a:solidFill>
                  <a:srgbClr val="58595B"/>
                </a:solidFill>
                <a:latin typeface="Arial"/>
                <a:cs typeface="Arial"/>
              </a:rPr>
              <a:t>, Bernhard Kerschberger</a:t>
            </a:r>
            <a:r>
              <a:rPr lang="en-GB" sz="3938" b="1" spc="-11" baseline="30000" dirty="0">
                <a:solidFill>
                  <a:srgbClr val="58595B"/>
                </a:solidFill>
                <a:latin typeface="Arial"/>
                <a:cs typeface="Arial"/>
              </a:rPr>
              <a:t>3</a:t>
            </a:r>
          </a:p>
          <a:p>
            <a:pPr marL="27032" marR="10813">
              <a:lnSpc>
                <a:spcPct val="101600"/>
              </a:lnSpc>
              <a:spcBef>
                <a:spcPts val="192"/>
              </a:spcBef>
            </a:pPr>
            <a:endParaRPr lang="en-GB" sz="3938" dirty="0">
              <a:latin typeface="Arial"/>
              <a:cs typeface="Arial"/>
            </a:endParaRPr>
          </a:p>
          <a:p>
            <a:r>
              <a:rPr lang="en-GB" sz="2980" baseline="30000" dirty="0">
                <a:solidFill>
                  <a:schemeClr val="tx1">
                    <a:lumMod val="65000"/>
                    <a:lumOff val="35000"/>
                  </a:schemeClr>
                </a:solidFill>
                <a:latin typeface="Arial" panose="020B0604020202020204" pitchFamily="34" charset="0"/>
                <a:cs typeface="Arial" panose="020B0604020202020204" pitchFamily="34" charset="0"/>
              </a:rPr>
              <a:t>1</a:t>
            </a:r>
            <a:r>
              <a:rPr lang="en-GB" sz="2980" dirty="0">
                <a:solidFill>
                  <a:schemeClr val="tx1">
                    <a:lumMod val="65000"/>
                    <a:lumOff val="35000"/>
                  </a:schemeClr>
                </a:solidFill>
                <a:latin typeface="Arial" panose="020B0604020202020204" pitchFamily="34" charset="0"/>
                <a:cs typeface="Arial" panose="020B0604020202020204" pitchFamily="34" charset="0"/>
              </a:rPr>
              <a:t>MSF/Vienna Evaluation Unit, Vienna, Austria, </a:t>
            </a:r>
            <a:r>
              <a:rPr lang="en-GB" sz="2980" baseline="30000" dirty="0">
                <a:solidFill>
                  <a:schemeClr val="tx1">
                    <a:lumMod val="65000"/>
                    <a:lumOff val="35000"/>
                  </a:schemeClr>
                </a:solidFill>
                <a:latin typeface="Arial" panose="020B0604020202020204" pitchFamily="34" charset="0"/>
                <a:cs typeface="Arial" panose="020B0604020202020204" pitchFamily="34" charset="0"/>
              </a:rPr>
              <a:t>2</a:t>
            </a:r>
            <a:r>
              <a:rPr lang="en-GB" sz="2980" dirty="0">
                <a:solidFill>
                  <a:schemeClr val="tx1">
                    <a:lumMod val="65000"/>
                    <a:lumOff val="35000"/>
                  </a:schemeClr>
                </a:solidFill>
                <a:latin typeface="Arial" panose="020B0604020202020204" pitchFamily="34" charset="0"/>
                <a:cs typeface="Arial" panose="020B0604020202020204" pitchFamily="34" charset="0"/>
              </a:rPr>
              <a:t>National Tuberculosis Control Program (NTCP), Manzini, </a:t>
            </a:r>
            <a:r>
              <a:rPr lang="en-GB" sz="2980" dirty="0" err="1">
                <a:solidFill>
                  <a:schemeClr val="tx1">
                    <a:lumMod val="65000"/>
                    <a:lumOff val="35000"/>
                  </a:schemeClr>
                </a:solidFill>
                <a:latin typeface="Arial" panose="020B0604020202020204" pitchFamily="34" charset="0"/>
                <a:cs typeface="Arial" panose="020B0604020202020204" pitchFamily="34" charset="0"/>
              </a:rPr>
              <a:t>Eswatini</a:t>
            </a:r>
            <a:r>
              <a:rPr lang="en-GB" sz="2980" dirty="0">
                <a:solidFill>
                  <a:schemeClr val="tx1">
                    <a:lumMod val="65000"/>
                    <a:lumOff val="35000"/>
                  </a:schemeClr>
                </a:solidFill>
                <a:latin typeface="Arial" panose="020B0604020202020204" pitchFamily="34" charset="0"/>
                <a:cs typeface="Arial" panose="020B0604020202020204" pitchFamily="34" charset="0"/>
              </a:rPr>
              <a:t>, </a:t>
            </a:r>
            <a:br>
              <a:rPr lang="en-GB" sz="2980" dirty="0">
                <a:solidFill>
                  <a:schemeClr val="tx1">
                    <a:lumMod val="65000"/>
                    <a:lumOff val="35000"/>
                  </a:schemeClr>
                </a:solidFill>
                <a:latin typeface="Arial" panose="020B0604020202020204" pitchFamily="34" charset="0"/>
                <a:cs typeface="Arial" panose="020B0604020202020204" pitchFamily="34" charset="0"/>
              </a:rPr>
            </a:br>
            <a:r>
              <a:rPr lang="en-GB" sz="2980" baseline="30000" dirty="0">
                <a:solidFill>
                  <a:schemeClr val="tx1">
                    <a:lumMod val="65000"/>
                    <a:lumOff val="35000"/>
                  </a:schemeClr>
                </a:solidFill>
                <a:latin typeface="Arial" panose="020B0604020202020204" pitchFamily="34" charset="0"/>
                <a:cs typeface="Arial" panose="020B0604020202020204" pitchFamily="34" charset="0"/>
              </a:rPr>
              <a:t>3</a:t>
            </a:r>
            <a:r>
              <a:rPr lang="en-GB" sz="2980" dirty="0">
                <a:solidFill>
                  <a:schemeClr val="tx1">
                    <a:lumMod val="65000"/>
                    <a:lumOff val="35000"/>
                  </a:schemeClr>
                </a:solidFill>
                <a:latin typeface="Arial" panose="020B0604020202020204" pitchFamily="34" charset="0"/>
                <a:cs typeface="Arial" panose="020B0604020202020204" pitchFamily="34" charset="0"/>
              </a:rPr>
              <a:t>MSF, Mbabane, </a:t>
            </a:r>
            <a:r>
              <a:rPr lang="en-GB" sz="2980" dirty="0" err="1">
                <a:solidFill>
                  <a:schemeClr val="tx1">
                    <a:lumMod val="65000"/>
                    <a:lumOff val="35000"/>
                  </a:schemeClr>
                </a:solidFill>
                <a:latin typeface="Arial" panose="020B0604020202020204" pitchFamily="34" charset="0"/>
                <a:cs typeface="Arial" panose="020B0604020202020204" pitchFamily="34" charset="0"/>
              </a:rPr>
              <a:t>Eswatini</a:t>
            </a:r>
            <a:r>
              <a:rPr lang="en-GB" sz="2980" dirty="0">
                <a:solidFill>
                  <a:schemeClr val="tx1">
                    <a:lumMod val="65000"/>
                    <a:lumOff val="35000"/>
                  </a:schemeClr>
                </a:solidFill>
                <a:latin typeface="Arial" panose="020B0604020202020204" pitchFamily="34" charset="0"/>
                <a:cs typeface="Arial" panose="020B0604020202020204" pitchFamily="34" charset="0"/>
              </a:rPr>
              <a:t>, </a:t>
            </a:r>
            <a:r>
              <a:rPr lang="en-GB" sz="2980" baseline="30000" dirty="0">
                <a:solidFill>
                  <a:schemeClr val="tx1">
                    <a:lumMod val="65000"/>
                    <a:lumOff val="35000"/>
                  </a:schemeClr>
                </a:solidFill>
                <a:latin typeface="Arial" panose="020B0604020202020204" pitchFamily="34" charset="0"/>
                <a:cs typeface="Arial" panose="020B0604020202020204" pitchFamily="34" charset="0"/>
              </a:rPr>
              <a:t>4</a:t>
            </a:r>
            <a:r>
              <a:rPr lang="en-GB" sz="2980" dirty="0">
                <a:solidFill>
                  <a:schemeClr val="tx1">
                    <a:lumMod val="65000"/>
                    <a:lumOff val="35000"/>
                  </a:schemeClr>
                </a:solidFill>
                <a:latin typeface="Arial" panose="020B0604020202020204" pitchFamily="34" charset="0"/>
                <a:cs typeface="Arial" panose="020B0604020202020204" pitchFamily="34" charset="0"/>
              </a:rPr>
              <a:t>MSF, Geneva</a:t>
            </a:r>
            <a:endParaRPr lang="fr-FR" sz="298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912531" y="827881"/>
            <a:ext cx="21235475" cy="1565455"/>
          </a:xfrm>
          <a:prstGeom prst="rect">
            <a:avLst/>
          </a:prstGeom>
        </p:spPr>
        <p:txBody>
          <a:bodyPr vert="horz" wrap="square" lIns="0" tIns="25680" rIns="0" bIns="0" rtlCol="0">
            <a:spAutoFit/>
          </a:bodyPr>
          <a:lstStyle/>
          <a:p>
            <a:pPr marL="27032" marR="10813" algn="l">
              <a:spcBef>
                <a:spcPts val="2002"/>
              </a:spcBef>
              <a:tabLst>
                <a:tab pos="3976400" algn="l"/>
                <a:tab pos="4049386" algn="l"/>
              </a:tabLst>
            </a:pPr>
            <a:r>
              <a:rPr lang="en-GB" b="1" dirty="0">
                <a:solidFill>
                  <a:schemeClr val="tx1"/>
                </a:solidFill>
              </a:rPr>
              <a:t>“She is like my </a:t>
            </a:r>
            <a:r>
              <a:rPr lang="en-GB" b="1">
                <a:solidFill>
                  <a:schemeClr val="tx1"/>
                </a:solidFill>
              </a:rPr>
              <a:t>mother”</a:t>
            </a:r>
            <a:endParaRPr spc="-160" dirty="0"/>
          </a:p>
        </p:txBody>
      </p:sp>
      <p:sp>
        <p:nvSpPr>
          <p:cNvPr id="4" name="object 4"/>
          <p:cNvSpPr/>
          <p:nvPr/>
        </p:nvSpPr>
        <p:spPr>
          <a:xfrm>
            <a:off x="0" y="6695281"/>
            <a:ext cx="30275213"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11" name="object 11"/>
          <p:cNvSpPr txBox="1"/>
          <p:nvPr/>
        </p:nvSpPr>
        <p:spPr>
          <a:xfrm>
            <a:off x="1121558" y="11705189"/>
            <a:ext cx="6317247" cy="10211283"/>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Introduction</a:t>
            </a:r>
          </a:p>
          <a:p>
            <a:pPr marL="27032" marR="282484">
              <a:lnSpc>
                <a:spcPct val="100600"/>
              </a:lnSpc>
              <a:spcBef>
                <a:spcPts val="202"/>
              </a:spcBef>
            </a:pPr>
            <a:endParaRPr lang="en-US" sz="2980" b="1" dirty="0">
              <a:solidFill>
                <a:srgbClr val="D2232A"/>
              </a:solidFill>
              <a:latin typeface="Arial"/>
              <a:cs typeface="Arial"/>
            </a:endParaRPr>
          </a:p>
          <a:p>
            <a:r>
              <a:rPr lang="en-GB" sz="3000" dirty="0">
                <a:latin typeface="Arial" panose="020B0604020202020204" pitchFamily="34" charset="0"/>
              </a:rPr>
              <a:t>The WHO recommends clinic- and community-based care models for DR-TB care provision. In community-based care, treatment is provided in the community by nurses or trained lay cadres. In southern </a:t>
            </a:r>
            <a:r>
              <a:rPr lang="en-GB" sz="3000" dirty="0" err="1">
                <a:latin typeface="Arial" panose="020B0604020202020204" pitchFamily="34" charset="0"/>
              </a:rPr>
              <a:t>Eswatini</a:t>
            </a:r>
            <a:r>
              <a:rPr lang="en-GB" sz="3000" dirty="0">
                <a:latin typeface="Arial" panose="020B0604020202020204" pitchFamily="34" charset="0"/>
              </a:rPr>
              <a:t>, DR-TB patients with access constraints to health facilities receive community-based DR-TB care since 2009. Lay people living nearby patients' homes, called community treatment supporters (CTS), were trained and compensated for DR-TB treatment provision, including daily intra-muscular injections, daily DOT (directed observed treatment) and psychological support. This study examined whether or not this model of care is supportive to patients and poses any risks or harm. </a:t>
            </a:r>
          </a:p>
        </p:txBody>
      </p:sp>
      <p:sp>
        <p:nvSpPr>
          <p:cNvPr id="32" name="object 32"/>
          <p:cNvSpPr txBox="1"/>
          <p:nvPr/>
        </p:nvSpPr>
        <p:spPr>
          <a:xfrm>
            <a:off x="10642575" y="24301960"/>
            <a:ext cx="18746220" cy="376521"/>
          </a:xfrm>
          <a:prstGeom prst="rect">
            <a:avLst/>
          </a:prstGeom>
        </p:spPr>
        <p:txBody>
          <a:bodyPr vert="horz" wrap="square" lIns="0" tIns="24328" rIns="0" bIns="0" rtlCol="0">
            <a:spAutoFit/>
          </a:bodyPr>
          <a:lstStyle/>
          <a:p>
            <a:pPr marL="27032" marR="282484" algn="r">
              <a:lnSpc>
                <a:spcPct val="100600"/>
              </a:lnSpc>
              <a:spcBef>
                <a:spcPts val="202"/>
              </a:spcBef>
            </a:pPr>
            <a:r>
              <a:rPr lang="en" sz="2400" i="1" dirty="0">
                <a:solidFill>
                  <a:schemeClr val="tx1">
                    <a:lumMod val="65000"/>
                    <a:lumOff val="35000"/>
                  </a:schemeClr>
                </a:solidFill>
                <a:latin typeface="Times New Roman" panose="02020603050405020304" pitchFamily="18" charset="0"/>
                <a:cs typeface="Times New Roman" panose="02020603050405020304" pitchFamily="18" charset="0"/>
              </a:rPr>
              <a:t>DR-TB patient explaining her pictures to the other patients and treatment supporters in the Photo-release workshop. Doris </a:t>
            </a:r>
            <a:r>
              <a:rPr lang="en" sz="2400" i="1" dirty="0" err="1">
                <a:solidFill>
                  <a:schemeClr val="tx1">
                    <a:lumMod val="65000"/>
                    <a:lumOff val="35000"/>
                  </a:schemeClr>
                </a:solidFill>
                <a:latin typeface="Times New Roman" panose="02020603050405020304" pitchFamily="18" charset="0"/>
                <a:cs typeface="Times New Roman" panose="02020603050405020304" pitchFamily="18" charset="0"/>
              </a:rPr>
              <a:t>Burtscher</a:t>
            </a:r>
            <a:r>
              <a:rPr lang="en" sz="2400" i="1" dirty="0">
                <a:solidFill>
                  <a:schemeClr val="tx1">
                    <a:lumMod val="65000"/>
                    <a:lumOff val="35000"/>
                  </a:schemeClr>
                </a:solidFill>
                <a:latin typeface="Times New Roman" panose="02020603050405020304" pitchFamily="18" charset="0"/>
                <a:cs typeface="Times New Roman" panose="02020603050405020304" pitchFamily="18" charset="0"/>
              </a:rPr>
              <a:t>/MSF.</a:t>
            </a:r>
            <a:endParaRPr lang="en-US" sz="2400" i="1" dirty="0">
              <a:latin typeface="Times New Roman" panose="02020603050405020304" pitchFamily="18" charset="0"/>
              <a:ea typeface="Times New Roman" charset="0"/>
              <a:cs typeface="Times New Roman" panose="02020603050405020304" pitchFamily="18" charset="0"/>
            </a:endParaRPr>
          </a:p>
        </p:txBody>
      </p:sp>
      <p:sp>
        <p:nvSpPr>
          <p:cNvPr id="40" name="object 40"/>
          <p:cNvSpPr/>
          <p:nvPr/>
        </p:nvSpPr>
        <p:spPr>
          <a:xfrm>
            <a:off x="8512807" y="25975461"/>
            <a:ext cx="6209853" cy="10983527"/>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dirty="0"/>
          </a:p>
        </p:txBody>
      </p:sp>
      <p:sp>
        <p:nvSpPr>
          <p:cNvPr id="50" name="object 13"/>
          <p:cNvSpPr txBox="1"/>
          <p:nvPr/>
        </p:nvSpPr>
        <p:spPr>
          <a:xfrm>
            <a:off x="23270717" y="34361872"/>
            <a:ext cx="6142944" cy="4185009"/>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a:cs typeface="Arial"/>
              </a:rPr>
              <a:t>Acknowledgements</a:t>
            </a:r>
            <a:endParaRPr sz="3000" dirty="0">
              <a:latin typeface="Arial"/>
              <a:cs typeface="Arial"/>
            </a:endParaRPr>
          </a:p>
          <a:p>
            <a:pPr>
              <a:spcBef>
                <a:spcPts val="43"/>
              </a:spcBef>
            </a:pPr>
            <a:endParaRPr sz="3000" dirty="0">
              <a:latin typeface="Times New Roman"/>
              <a:cs typeface="Times New Roman"/>
            </a:endParaRPr>
          </a:p>
          <a:p>
            <a:r>
              <a:rPr lang="en-GB" sz="3000" dirty="0">
                <a:latin typeface="Arial" panose="020B0604020202020204" pitchFamily="34" charset="0"/>
              </a:rPr>
              <a:t>I would like to thank all the people in </a:t>
            </a:r>
            <a:r>
              <a:rPr lang="en-GB" sz="3000" dirty="0" err="1">
                <a:latin typeface="Arial" panose="020B0604020202020204" pitchFamily="34" charset="0"/>
              </a:rPr>
              <a:t>Shiselweni</a:t>
            </a:r>
            <a:r>
              <a:rPr lang="en-GB" sz="3000" dirty="0">
                <a:latin typeface="Arial" panose="020B0604020202020204" pitchFamily="34" charset="0"/>
              </a:rPr>
              <a:t> region that talked to me and worked with me to make this study possible. Also, I would like to thank the MSF teams in </a:t>
            </a:r>
            <a:r>
              <a:rPr lang="en-GB" sz="3000" dirty="0" err="1">
                <a:latin typeface="Arial" panose="020B0604020202020204" pitchFamily="34" charset="0"/>
              </a:rPr>
              <a:t>Eswatini</a:t>
            </a:r>
            <a:r>
              <a:rPr lang="en-GB" sz="3000" dirty="0">
                <a:latin typeface="Arial" panose="020B0604020202020204" pitchFamily="34" charset="0"/>
              </a:rPr>
              <a:t> as well as at Geneva headquarters and Vienna for their valuable support. </a:t>
            </a:r>
            <a:endParaRPr lang="de-DE" sz="3000" dirty="0">
              <a:latin typeface="Arial" panose="020B0604020202020204" pitchFamily="34" charset="0"/>
            </a:endParaRPr>
          </a:p>
        </p:txBody>
      </p:sp>
      <p:sp>
        <p:nvSpPr>
          <p:cNvPr id="15" name="Textfeld 14">
            <a:extLst>
              <a:ext uri="{FF2B5EF4-FFF2-40B4-BE49-F238E27FC236}">
                <a16:creationId xmlns:a16="http://schemas.microsoft.com/office/drawing/2014/main" id="{241A053E-56A1-EA42-8DAD-50EFB1DCF90D}"/>
              </a:ext>
            </a:extLst>
          </p:cNvPr>
          <p:cNvSpPr txBox="1"/>
          <p:nvPr/>
        </p:nvSpPr>
        <p:spPr>
          <a:xfrm>
            <a:off x="23888700" y="571500"/>
            <a:ext cx="184731" cy="682046"/>
          </a:xfrm>
          <a:prstGeom prst="rect">
            <a:avLst/>
          </a:prstGeom>
          <a:solidFill>
            <a:schemeClr val="bg1"/>
          </a:solidFill>
        </p:spPr>
        <p:txBody>
          <a:bodyPr wrap="none" rtlCol="0">
            <a:spAutoFit/>
          </a:bodyPr>
          <a:lstStyle/>
          <a:p>
            <a:endParaRPr lang="de-DE" dirty="0"/>
          </a:p>
        </p:txBody>
      </p:sp>
      <p:sp>
        <p:nvSpPr>
          <p:cNvPr id="18" name="Textfeld 17">
            <a:extLst>
              <a:ext uri="{FF2B5EF4-FFF2-40B4-BE49-F238E27FC236}">
                <a16:creationId xmlns:a16="http://schemas.microsoft.com/office/drawing/2014/main" id="{8DBC2857-F05F-3143-8FBA-9482D06FF472}"/>
              </a:ext>
            </a:extLst>
          </p:cNvPr>
          <p:cNvSpPr txBox="1"/>
          <p:nvPr/>
        </p:nvSpPr>
        <p:spPr>
          <a:xfrm>
            <a:off x="912531" y="2347404"/>
            <a:ext cx="23470241" cy="4154984"/>
          </a:xfrm>
          <a:prstGeom prst="rect">
            <a:avLst/>
          </a:prstGeom>
          <a:noFill/>
        </p:spPr>
        <p:txBody>
          <a:bodyPr wrap="square" rtlCol="0">
            <a:spAutoFit/>
          </a:bodyPr>
          <a:lstStyle/>
          <a:p>
            <a:r>
              <a:rPr lang="en-GB" sz="8800" dirty="0">
                <a:latin typeface="Arial" panose="020B0604020202020204" pitchFamily="34" charset="0"/>
                <a:cs typeface="Arial" panose="020B0604020202020204" pitchFamily="34" charset="0"/>
              </a:rPr>
              <a:t>The role of community treatment supporters in treatment for drug-resistant tuberculosis, rural Eswatini</a:t>
            </a:r>
            <a:endParaRPr lang="de-DE" sz="8800" dirty="0">
              <a:latin typeface="Arial" panose="020B0604020202020204" pitchFamily="34" charset="0"/>
              <a:cs typeface="Arial" panose="020B0604020202020204" pitchFamily="34" charset="0"/>
            </a:endParaRPr>
          </a:p>
        </p:txBody>
      </p:sp>
      <p:sp>
        <p:nvSpPr>
          <p:cNvPr id="56" name="object 11">
            <a:extLst>
              <a:ext uri="{FF2B5EF4-FFF2-40B4-BE49-F238E27FC236}">
                <a16:creationId xmlns:a16="http://schemas.microsoft.com/office/drawing/2014/main" id="{BBC437B0-1C7B-E84B-9AA5-5F0AA421F1B3}"/>
              </a:ext>
            </a:extLst>
          </p:cNvPr>
          <p:cNvSpPr txBox="1"/>
          <p:nvPr/>
        </p:nvSpPr>
        <p:spPr>
          <a:xfrm>
            <a:off x="1121558" y="22677801"/>
            <a:ext cx="6317247" cy="11255608"/>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Methods</a:t>
            </a: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r>
              <a:rPr lang="en-GB" sz="3000" dirty="0">
                <a:latin typeface="Arial" panose="020B0604020202020204" pitchFamily="34" charset="0"/>
              </a:rPr>
              <a:t>The exploratory qualitative research study was conducted in rural </a:t>
            </a:r>
            <a:r>
              <a:rPr lang="en-GB" sz="3000" dirty="0" err="1">
                <a:latin typeface="Arial" panose="020B0604020202020204" pitchFamily="34" charset="0"/>
              </a:rPr>
              <a:t>Shiselweni</a:t>
            </a:r>
            <a:r>
              <a:rPr lang="en-GB" sz="3000" dirty="0">
                <a:latin typeface="Arial" panose="020B0604020202020204" pitchFamily="34" charset="0"/>
              </a:rPr>
              <a:t> (</a:t>
            </a:r>
            <a:r>
              <a:rPr lang="en-GB" sz="3000" dirty="0" err="1">
                <a:latin typeface="Arial" panose="020B0604020202020204" pitchFamily="34" charset="0"/>
              </a:rPr>
              <a:t>Eswatini</a:t>
            </a:r>
            <a:r>
              <a:rPr lang="en-GB" sz="3000" dirty="0">
                <a:latin typeface="Arial" panose="020B0604020202020204" pitchFamily="34" charset="0"/>
              </a:rPr>
              <a:t>) in February 2018. For in-depth interviews (26), focus group discussions (5) and </a:t>
            </a:r>
            <a:r>
              <a:rPr lang="en-GB" sz="3000" dirty="0" err="1">
                <a:latin typeface="Arial" panose="020B0604020202020204" pitchFamily="34" charset="0"/>
              </a:rPr>
              <a:t>PhotoVoice</a:t>
            </a:r>
            <a:r>
              <a:rPr lang="en-GB" sz="3000" dirty="0">
                <a:latin typeface="Arial" panose="020B0604020202020204" pitchFamily="34" charset="0"/>
              </a:rPr>
              <a:t>, as a culturally sensitive participatory method, we identified nine adult DR-TB patients (≥ 18 years) and their CTS enrolled in community-based DR-TB care. One or two family members of each DR-TB patient were interviewed; additionally 16 community leaders took part in group discussions. Data was thematically analysed and manually coded. Codes were generated and main themes extracted. Methodological triangulation of findings enhanced the interpretation. </a:t>
            </a:r>
          </a:p>
          <a:p>
            <a:pPr marL="27032" marR="282484">
              <a:lnSpc>
                <a:spcPct val="100600"/>
              </a:lnSpc>
              <a:spcBef>
                <a:spcPts val="202"/>
              </a:spcBef>
            </a:pPr>
            <a:endParaRPr lang="en-US" sz="2980" b="1" dirty="0">
              <a:solidFill>
                <a:srgbClr val="D2232A"/>
              </a:solidFill>
              <a:latin typeface="Arial"/>
              <a:cs typeface="Arial"/>
            </a:endParaRPr>
          </a:p>
        </p:txBody>
      </p:sp>
      <p:sp>
        <p:nvSpPr>
          <p:cNvPr id="41" name="Textfeld 40">
            <a:extLst>
              <a:ext uri="{FF2B5EF4-FFF2-40B4-BE49-F238E27FC236}">
                <a16:creationId xmlns:a16="http://schemas.microsoft.com/office/drawing/2014/main" id="{72615ED2-C7D8-3445-ADC0-DA2561B9AB0A}"/>
              </a:ext>
            </a:extLst>
          </p:cNvPr>
          <p:cNvSpPr txBox="1"/>
          <p:nvPr/>
        </p:nvSpPr>
        <p:spPr>
          <a:xfrm>
            <a:off x="9699171" y="28281086"/>
            <a:ext cx="184731" cy="682046"/>
          </a:xfrm>
          <a:prstGeom prst="rect">
            <a:avLst/>
          </a:prstGeom>
          <a:noFill/>
        </p:spPr>
        <p:txBody>
          <a:bodyPr wrap="none" rtlCol="0">
            <a:spAutoFit/>
          </a:bodyPr>
          <a:lstStyle/>
          <a:p>
            <a:endParaRPr lang="de-DE" dirty="0"/>
          </a:p>
        </p:txBody>
      </p:sp>
      <p:sp>
        <p:nvSpPr>
          <p:cNvPr id="58" name="object 11">
            <a:extLst>
              <a:ext uri="{FF2B5EF4-FFF2-40B4-BE49-F238E27FC236}">
                <a16:creationId xmlns:a16="http://schemas.microsoft.com/office/drawing/2014/main" id="{BDDE6299-8270-104A-AF32-DAA57A2E4C42}"/>
              </a:ext>
            </a:extLst>
          </p:cNvPr>
          <p:cNvSpPr txBox="1"/>
          <p:nvPr/>
        </p:nvSpPr>
        <p:spPr>
          <a:xfrm>
            <a:off x="1080155" y="34225915"/>
            <a:ext cx="6317247" cy="6517964"/>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Results</a:t>
            </a:r>
          </a:p>
          <a:p>
            <a:pPr marL="27032" marR="282484">
              <a:lnSpc>
                <a:spcPct val="100600"/>
              </a:lnSpc>
              <a:spcBef>
                <a:spcPts val="202"/>
              </a:spcBef>
            </a:pPr>
            <a:endParaRPr lang="en-US" sz="2980" b="1" dirty="0">
              <a:solidFill>
                <a:srgbClr val="D2232A"/>
              </a:solidFill>
              <a:latin typeface="Arial"/>
              <a:cs typeface="Arial"/>
            </a:endParaRPr>
          </a:p>
          <a:p>
            <a:r>
              <a:rPr lang="en-US" sz="3000" dirty="0">
                <a:latin typeface="Arial" panose="020B0604020202020204" pitchFamily="34" charset="0"/>
              </a:rPr>
              <a:t>DR-TB treatment represents multiple challenges for patients to continue and successfully complete it. All interviewed patients, CTS and a great majority of family members considered the community-based DR-TB treatment model the most supportive and appropriate one. Concerns were mainly related to social and economic problems within the family and infection risks inside the homestead. </a:t>
            </a:r>
          </a:p>
        </p:txBody>
      </p:sp>
      <p:sp>
        <p:nvSpPr>
          <p:cNvPr id="59" name="object 13">
            <a:extLst>
              <a:ext uri="{FF2B5EF4-FFF2-40B4-BE49-F238E27FC236}">
                <a16:creationId xmlns:a16="http://schemas.microsoft.com/office/drawing/2014/main" id="{26964F3B-383C-B546-ACB9-FECE9A304B47}"/>
              </a:ext>
            </a:extLst>
          </p:cNvPr>
          <p:cNvSpPr txBox="1"/>
          <p:nvPr/>
        </p:nvSpPr>
        <p:spPr>
          <a:xfrm>
            <a:off x="8535570" y="37809681"/>
            <a:ext cx="6317247" cy="3287327"/>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panose="020B0604020202020204" pitchFamily="34" charset="0"/>
                <a:cs typeface="Arial" panose="020B0604020202020204" pitchFamily="34" charset="0"/>
              </a:rPr>
              <a:t>Ethics</a:t>
            </a:r>
          </a:p>
          <a:p>
            <a:pPr marL="27032">
              <a:spcBef>
                <a:spcPts val="234"/>
              </a:spcBef>
            </a:pPr>
            <a:endParaRPr sz="3000" dirty="0">
              <a:latin typeface="Arial" panose="020B0604020202020204" pitchFamily="34" charset="0"/>
              <a:cs typeface="Arial" panose="020B0604020202020204" pitchFamily="34" charset="0"/>
            </a:endParaRPr>
          </a:p>
          <a:p>
            <a:r>
              <a:rPr lang="en-GB" sz="3000" dirty="0">
                <a:latin typeface="Arial" panose="020B0604020202020204" pitchFamily="34" charset="0"/>
              </a:rPr>
              <a:t>Authorisation was obtained from the Scientific and Ethics Committee of the Ministry of Health in Mbabane, </a:t>
            </a:r>
            <a:r>
              <a:rPr lang="en-GB" sz="3000" dirty="0" err="1">
                <a:latin typeface="Arial" panose="020B0604020202020204" pitchFamily="34" charset="0"/>
              </a:rPr>
              <a:t>Eswatini</a:t>
            </a:r>
            <a:r>
              <a:rPr lang="en-GB" sz="3000" dirty="0">
                <a:latin typeface="Arial" panose="020B0604020202020204" pitchFamily="34" charset="0"/>
              </a:rPr>
              <a:t> and the MSF Ethics Review Board. No conflict of interest. </a:t>
            </a:r>
            <a:endParaRPr lang="de-DE" sz="3000" dirty="0">
              <a:latin typeface="Arial" panose="020B0604020202020204" pitchFamily="34" charset="0"/>
            </a:endParaRPr>
          </a:p>
        </p:txBody>
      </p:sp>
      <p:sp>
        <p:nvSpPr>
          <p:cNvPr id="42" name="Textfeld 41">
            <a:extLst>
              <a:ext uri="{FF2B5EF4-FFF2-40B4-BE49-F238E27FC236}">
                <a16:creationId xmlns:a16="http://schemas.microsoft.com/office/drawing/2014/main" id="{7EEC2A39-904B-EC47-97BC-7B15A4B90660}"/>
              </a:ext>
            </a:extLst>
          </p:cNvPr>
          <p:cNvSpPr txBox="1"/>
          <p:nvPr/>
        </p:nvSpPr>
        <p:spPr>
          <a:xfrm>
            <a:off x="8822148" y="26388457"/>
            <a:ext cx="5544072" cy="10710624"/>
          </a:xfrm>
          <a:prstGeom prst="rect">
            <a:avLst/>
          </a:prstGeom>
          <a:noFill/>
        </p:spPr>
        <p:txBody>
          <a:bodyPr wrap="square" rtlCol="0">
            <a:spAutoFit/>
          </a:bodyPr>
          <a:lstStyle/>
          <a:p>
            <a:r>
              <a:rPr lang="en-US" sz="3000" b="1" dirty="0">
                <a:latin typeface="Arial" panose="020B0604020202020204" pitchFamily="34" charset="0"/>
              </a:rPr>
              <a:t>Positive aspects </a:t>
            </a:r>
            <a:r>
              <a:rPr lang="en-US" sz="3000" dirty="0">
                <a:latin typeface="Arial" panose="020B0604020202020204" pitchFamily="34" charset="0"/>
              </a:rPr>
              <a:t>included emotional support, trust and dedicated, individual care provided by CTS, and many more enabling practical, financial and social factors. An increase of knowledge inside the community and a reduction of stigma were further observed. </a:t>
            </a:r>
          </a:p>
          <a:p>
            <a:endParaRPr lang="de-DE" sz="3000" dirty="0">
              <a:latin typeface="Arial" panose="020B0604020202020204" pitchFamily="34" charset="0"/>
            </a:endParaRPr>
          </a:p>
          <a:p>
            <a:r>
              <a:rPr lang="en-US" sz="3000" dirty="0">
                <a:latin typeface="Arial" panose="020B0604020202020204" pitchFamily="34" charset="0"/>
              </a:rPr>
              <a:t>The </a:t>
            </a:r>
            <a:r>
              <a:rPr lang="en-US" sz="3000" b="1" dirty="0" err="1">
                <a:latin typeface="Arial" panose="020B0604020202020204" pitchFamily="34" charset="0"/>
              </a:rPr>
              <a:t>PhotoVoice</a:t>
            </a:r>
            <a:r>
              <a:rPr lang="en-US" sz="3000" b="1" dirty="0">
                <a:latin typeface="Arial" panose="020B0604020202020204" pitchFamily="34" charset="0"/>
              </a:rPr>
              <a:t> approach </a:t>
            </a:r>
            <a:r>
              <a:rPr lang="en-US" sz="3000" dirty="0">
                <a:latin typeface="Arial" panose="020B0604020202020204" pitchFamily="34" charset="0"/>
              </a:rPr>
              <a:t>highlighted one theme that was especially important for the patients and the CTS – their relationship. This relationship is profoundly supportive and compassionate and crucial for patients’ motivation to continue and finish treatment and strongly professional for the CTS to do a good job. </a:t>
            </a:r>
          </a:p>
          <a:p>
            <a:endParaRPr lang="de-DE" sz="3000" dirty="0">
              <a:latin typeface="Arial" panose="020B0604020202020204" pitchFamily="34" charset="0"/>
            </a:endParaRPr>
          </a:p>
        </p:txBody>
      </p:sp>
      <p:sp>
        <p:nvSpPr>
          <p:cNvPr id="76" name="object 11">
            <a:extLst>
              <a:ext uri="{FF2B5EF4-FFF2-40B4-BE49-F238E27FC236}">
                <a16:creationId xmlns:a16="http://schemas.microsoft.com/office/drawing/2014/main" id="{D502D16D-B08B-2744-AC0C-2B769AD63DFD}"/>
              </a:ext>
            </a:extLst>
          </p:cNvPr>
          <p:cNvSpPr txBox="1"/>
          <p:nvPr/>
        </p:nvSpPr>
        <p:spPr>
          <a:xfrm>
            <a:off x="15838065" y="25975461"/>
            <a:ext cx="6317247" cy="15289596"/>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b="1" dirty="0">
                <a:solidFill>
                  <a:srgbClr val="D2232A"/>
                </a:solidFill>
                <a:latin typeface="Arial"/>
                <a:cs typeface="Arial"/>
              </a:rPr>
              <a:t>Conclusion</a:t>
            </a:r>
          </a:p>
          <a:p>
            <a:pPr marL="27032" marR="282484">
              <a:lnSpc>
                <a:spcPct val="100600"/>
              </a:lnSpc>
              <a:spcBef>
                <a:spcPts val="202"/>
              </a:spcBef>
            </a:pPr>
            <a:endParaRPr lang="en-US" sz="2980" b="1" dirty="0">
              <a:solidFill>
                <a:srgbClr val="D2232A"/>
              </a:solidFill>
              <a:latin typeface="Arial"/>
              <a:cs typeface="Arial"/>
            </a:endParaRPr>
          </a:p>
          <a:p>
            <a:r>
              <a:rPr lang="en-GB" sz="3000" dirty="0">
                <a:latin typeface="Arial" panose="020B0604020202020204" pitchFamily="34" charset="0"/>
                <a:cs typeface="Arial" panose="020B0604020202020204" pitchFamily="34" charset="0"/>
              </a:rPr>
              <a:t>This study demonstrates that community-based DR-TB treatment is a supportive model of care for patients with access constraints to health facilities leading to an increase of awareness and knowledge within the communities. This model of care simultaneously illustrates a reduction in stigma because not only do patients get cured but community leaders do witness it. </a:t>
            </a:r>
            <a:endParaRPr lang="de-AT" sz="3000" dirty="0">
              <a:latin typeface="Arial" panose="020B0604020202020204" pitchFamily="34" charset="0"/>
              <a:cs typeface="Arial" panose="020B0604020202020204" pitchFamily="34" charset="0"/>
            </a:endParaRPr>
          </a:p>
          <a:p>
            <a:endParaRPr lang="en-GB" sz="3000" dirty="0">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However, it is essential not to overlook concerns related to social and economic problems within the families and to seriously take into consideration family members’ fears and worries about potential infection risks. To mitigate these anxieties, information and sensitization within the families and constant follow-up of patients is crucial. </a:t>
            </a:r>
          </a:p>
          <a:p>
            <a:endParaRPr lang="en-GB" sz="3000" dirty="0">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The study as a whole was an extremely positive experience for everyone involved. Through the </a:t>
            </a:r>
            <a:r>
              <a:rPr lang="en-GB" sz="3000" dirty="0" err="1">
                <a:latin typeface="Arial" panose="020B0604020202020204" pitchFamily="34" charset="0"/>
                <a:cs typeface="Arial" panose="020B0604020202020204" pitchFamily="34" charset="0"/>
              </a:rPr>
              <a:t>PhotoVoice</a:t>
            </a:r>
            <a:r>
              <a:rPr lang="en-GB" sz="3000" dirty="0">
                <a:latin typeface="Arial" panose="020B0604020202020204" pitchFamily="34" charset="0"/>
                <a:cs typeface="Arial" panose="020B0604020202020204" pitchFamily="34" charset="0"/>
              </a:rPr>
              <a:t> approach participants became actors and were enabled to view their DR-TB treatment from an external perspective. </a:t>
            </a:r>
          </a:p>
        </p:txBody>
      </p:sp>
      <p:sp>
        <p:nvSpPr>
          <p:cNvPr id="77" name="TextBox 43">
            <a:extLst>
              <a:ext uri="{FF2B5EF4-FFF2-40B4-BE49-F238E27FC236}">
                <a16:creationId xmlns:a16="http://schemas.microsoft.com/office/drawing/2014/main" id="{DE874602-9E42-424E-B074-FDF27F858677}"/>
              </a:ext>
            </a:extLst>
          </p:cNvPr>
          <p:cNvSpPr txBox="1"/>
          <p:nvPr/>
        </p:nvSpPr>
        <p:spPr>
          <a:xfrm>
            <a:off x="22518621" y="25969236"/>
            <a:ext cx="7756592" cy="1132957"/>
          </a:xfrm>
          <a:prstGeom prst="rect">
            <a:avLst/>
          </a:prstGeom>
          <a:solidFill>
            <a:srgbClr val="FF0000"/>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“She is like my mother.”</a:t>
            </a:r>
          </a:p>
        </p:txBody>
      </p:sp>
      <p:pic>
        <p:nvPicPr>
          <p:cNvPr id="84" name="Grafik 83">
            <a:extLst>
              <a:ext uri="{FF2B5EF4-FFF2-40B4-BE49-F238E27FC236}">
                <a16:creationId xmlns:a16="http://schemas.microsoft.com/office/drawing/2014/main" id="{1DF2D4F0-2DD1-B948-93F9-3F561827B1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2806" y="11705189"/>
            <a:ext cx="21780397" cy="12456745"/>
          </a:xfrm>
          <a:prstGeom prst="rect">
            <a:avLst/>
          </a:prstGeom>
        </p:spPr>
      </p:pic>
      <p:sp>
        <p:nvSpPr>
          <p:cNvPr id="86" name="object 40">
            <a:extLst>
              <a:ext uri="{FF2B5EF4-FFF2-40B4-BE49-F238E27FC236}">
                <a16:creationId xmlns:a16="http://schemas.microsoft.com/office/drawing/2014/main" id="{84D4E0CF-F40E-2C42-B31C-63296E326A30}"/>
              </a:ext>
            </a:extLst>
          </p:cNvPr>
          <p:cNvSpPr/>
          <p:nvPr/>
        </p:nvSpPr>
        <p:spPr>
          <a:xfrm>
            <a:off x="24073431" y="27312909"/>
            <a:ext cx="6209853" cy="5899972"/>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dirty="0"/>
          </a:p>
        </p:txBody>
      </p:sp>
      <p:sp>
        <p:nvSpPr>
          <p:cNvPr id="87" name="Textfeld 86">
            <a:extLst>
              <a:ext uri="{FF2B5EF4-FFF2-40B4-BE49-F238E27FC236}">
                <a16:creationId xmlns:a16="http://schemas.microsoft.com/office/drawing/2014/main" id="{4E7816F0-63AE-8544-8541-AB8E4549388E}"/>
              </a:ext>
            </a:extLst>
          </p:cNvPr>
          <p:cNvSpPr txBox="1"/>
          <p:nvPr/>
        </p:nvSpPr>
        <p:spPr>
          <a:xfrm>
            <a:off x="24382772" y="27725904"/>
            <a:ext cx="5544072" cy="5170646"/>
          </a:xfrm>
          <a:prstGeom prst="rect">
            <a:avLst/>
          </a:prstGeom>
          <a:noFill/>
        </p:spPr>
        <p:txBody>
          <a:bodyPr wrap="square" rtlCol="0">
            <a:spAutoFit/>
          </a:bodyPr>
          <a:lstStyle/>
          <a:p>
            <a:r>
              <a:rPr lang="en-US" sz="3000" dirty="0">
                <a:latin typeface="Arial" panose="020B0604020202020204" pitchFamily="34" charset="0"/>
              </a:rPr>
              <a:t>Patients showed their thankfulness and appreciation to their CTS with one seeing her like his mother. The CTS, in turn, thought of themselves as nurses. They </a:t>
            </a:r>
            <a:r>
              <a:rPr lang="en-US" sz="3000" dirty="0">
                <a:latin typeface="Arial" panose="020B0604020202020204" pitchFamily="34" charset="0"/>
                <a:cs typeface="Arial" panose="020B0604020202020204" pitchFamily="34" charset="0"/>
              </a:rPr>
              <a:t>were keen to show that they do their job well, are conscientious about what and how they do it and in which way they feel empowered by being a CTS.</a:t>
            </a:r>
            <a:endParaRPr lang="de-DE" sz="3000" dirty="0">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D166C533-5F1D-4ABA-A80E-2261E9A1F5AA}"/>
</file>

<file path=customXml/itemProps2.xml><?xml version="1.0" encoding="utf-8"?>
<ds:datastoreItem xmlns:ds="http://schemas.openxmlformats.org/officeDocument/2006/customXml" ds:itemID="{FEA650ED-4CDC-44F9-998F-4F8298BF3D01}"/>
</file>

<file path=customXml/itemProps3.xml><?xml version="1.0" encoding="utf-8"?>
<ds:datastoreItem xmlns:ds="http://schemas.openxmlformats.org/officeDocument/2006/customXml" ds:itemID="{235A1D97-BA95-41D0-AD65-0014D68764F5}"/>
</file>

<file path=docProps/app.xml><?xml version="1.0" encoding="utf-8"?>
<Properties xmlns="http://schemas.openxmlformats.org/officeDocument/2006/extended-properties" xmlns:vt="http://schemas.openxmlformats.org/officeDocument/2006/docPropsVTypes">
  <Template/>
  <TotalTime>0</TotalTime>
  <Words>755</Words>
  <Application>Microsoft Office PowerPoint</Application>
  <PresentationFormat>Custom</PresentationFormat>
  <Paragraphs>34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“She is like my mother”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Holly Baker</cp:lastModifiedBy>
  <cp:revision>49</cp:revision>
  <cp:lastPrinted>2018-04-11T18:41:58Z</cp:lastPrinted>
  <dcterms:created xsi:type="dcterms:W3CDTF">2018-04-11T18:28:11Z</dcterms:created>
  <dcterms:modified xsi:type="dcterms:W3CDTF">2019-04-17T16:09:56Z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y fmtid="{D5CDD505-2E9C-101B-9397-08002B2CF9AE}" pid="6" name="Order">
    <vt:r8>309300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