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30275213" cy="42803763"/>
  <p:notesSz cx="6797675" cy="9926638"/>
  <p:defaultTextStyle>
    <a:defPPr>
      <a:defRPr lang="en-US"/>
    </a:defPPr>
    <a:lvl1pPr marL="0" algn="l" defTabSz="1946575" rtl="0" eaLnBrk="1" latinLnBrk="0" hangingPunct="1">
      <a:defRPr sz="3832" kern="1200">
        <a:solidFill>
          <a:schemeClr val="tx1"/>
        </a:solidFill>
        <a:latin typeface="+mn-lt"/>
        <a:ea typeface="+mn-ea"/>
        <a:cs typeface="+mn-cs"/>
      </a:defRPr>
    </a:lvl1pPr>
    <a:lvl2pPr marL="973287" algn="l" defTabSz="1946575" rtl="0" eaLnBrk="1" latinLnBrk="0" hangingPunct="1">
      <a:defRPr sz="3832" kern="1200">
        <a:solidFill>
          <a:schemeClr val="tx1"/>
        </a:solidFill>
        <a:latin typeface="+mn-lt"/>
        <a:ea typeface="+mn-ea"/>
        <a:cs typeface="+mn-cs"/>
      </a:defRPr>
    </a:lvl2pPr>
    <a:lvl3pPr marL="1946575" algn="l" defTabSz="1946575" rtl="0" eaLnBrk="1" latinLnBrk="0" hangingPunct="1">
      <a:defRPr sz="3832" kern="1200">
        <a:solidFill>
          <a:schemeClr val="tx1"/>
        </a:solidFill>
        <a:latin typeface="+mn-lt"/>
        <a:ea typeface="+mn-ea"/>
        <a:cs typeface="+mn-cs"/>
      </a:defRPr>
    </a:lvl3pPr>
    <a:lvl4pPr marL="2919862" algn="l" defTabSz="1946575" rtl="0" eaLnBrk="1" latinLnBrk="0" hangingPunct="1">
      <a:defRPr sz="3832" kern="1200">
        <a:solidFill>
          <a:schemeClr val="tx1"/>
        </a:solidFill>
        <a:latin typeface="+mn-lt"/>
        <a:ea typeface="+mn-ea"/>
        <a:cs typeface="+mn-cs"/>
      </a:defRPr>
    </a:lvl4pPr>
    <a:lvl5pPr marL="3893149" algn="l" defTabSz="1946575" rtl="0" eaLnBrk="1" latinLnBrk="0" hangingPunct="1">
      <a:defRPr sz="3832" kern="1200">
        <a:solidFill>
          <a:schemeClr val="tx1"/>
        </a:solidFill>
        <a:latin typeface="+mn-lt"/>
        <a:ea typeface="+mn-ea"/>
        <a:cs typeface="+mn-cs"/>
      </a:defRPr>
    </a:lvl5pPr>
    <a:lvl6pPr marL="4866437" algn="l" defTabSz="1946575" rtl="0" eaLnBrk="1" latinLnBrk="0" hangingPunct="1">
      <a:defRPr sz="3832" kern="1200">
        <a:solidFill>
          <a:schemeClr val="tx1"/>
        </a:solidFill>
        <a:latin typeface="+mn-lt"/>
        <a:ea typeface="+mn-ea"/>
        <a:cs typeface="+mn-cs"/>
      </a:defRPr>
    </a:lvl6pPr>
    <a:lvl7pPr marL="5839724" algn="l" defTabSz="1946575" rtl="0" eaLnBrk="1" latinLnBrk="0" hangingPunct="1">
      <a:defRPr sz="3832" kern="1200">
        <a:solidFill>
          <a:schemeClr val="tx1"/>
        </a:solidFill>
        <a:latin typeface="+mn-lt"/>
        <a:ea typeface="+mn-ea"/>
        <a:cs typeface="+mn-cs"/>
      </a:defRPr>
    </a:lvl7pPr>
    <a:lvl8pPr marL="6813012" algn="l" defTabSz="1946575" rtl="0" eaLnBrk="1" latinLnBrk="0" hangingPunct="1">
      <a:defRPr sz="3832" kern="1200">
        <a:solidFill>
          <a:schemeClr val="tx1"/>
        </a:solidFill>
        <a:latin typeface="+mn-lt"/>
        <a:ea typeface="+mn-ea"/>
        <a:cs typeface="+mn-cs"/>
      </a:defRPr>
    </a:lvl8pPr>
    <a:lvl9pPr marL="7786299" algn="l" defTabSz="1946575" rtl="0" eaLnBrk="1" latinLnBrk="0" hangingPunct="1">
      <a:defRPr sz="3832"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D1AA72F-ABEE-4FA7-88A8-DF2D6AC02ABF}">
          <p14:sldIdLst>
            <p14:sldId id="256"/>
          </p14:sldIdLst>
        </p14:section>
      </p14:sectionLst>
    </p:ext>
    <p:ext uri="{EFAFB233-063F-42B5-8137-9DF3F51BA10A}">
      <p15:sldGuideLst xmlns:p15="http://schemas.microsoft.com/office/powerpoint/2012/main">
        <p15:guide id="1" orient="horz" pos="6132" userDrawn="1">
          <p15:clr>
            <a:srgbClr val="A4A3A4"/>
          </p15:clr>
        </p15:guide>
        <p15:guide id="2" pos="49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A199"/>
    <a:srgbClr val="D223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55" autoAdjust="0"/>
    <p:restoredTop sz="94386" autoAdjust="0"/>
  </p:normalViewPr>
  <p:slideViewPr>
    <p:cSldViewPr>
      <p:cViewPr varScale="1">
        <p:scale>
          <a:sx n="17" d="100"/>
          <a:sy n="17" d="100"/>
        </p:scale>
        <p:origin x="3762" y="60"/>
      </p:cViewPr>
      <p:guideLst>
        <p:guide orient="horz" pos="6132"/>
        <p:guide pos="49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1" Type="http://schemas.openxmlformats.org/officeDocument/2006/relationships/tableStyles" Target="tableStyles.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y Baker" userId="11c000dc-9118-4b94-82c8-b6f35894e1c8" providerId="ADAL" clId="{ABC67324-8962-42DB-934A-5D879D338038}"/>
    <pc:docChg chg="modSld">
      <pc:chgData name="Holly Baker" userId="11c000dc-9118-4b94-82c8-b6f35894e1c8" providerId="ADAL" clId="{ABC67324-8962-42DB-934A-5D879D338038}" dt="2019-04-17T16:23:48.480" v="0" actId="113"/>
      <pc:docMkLst>
        <pc:docMk/>
      </pc:docMkLst>
      <pc:sldChg chg="modSp">
        <pc:chgData name="Holly Baker" userId="11c000dc-9118-4b94-82c8-b6f35894e1c8" providerId="ADAL" clId="{ABC67324-8962-42DB-934A-5D879D338038}" dt="2019-04-17T16:23:48.480" v="0" actId="113"/>
        <pc:sldMkLst>
          <pc:docMk/>
          <pc:sldMk cId="0" sldId="256"/>
        </pc:sldMkLst>
        <pc:spChg chg="mod">
          <ac:chgData name="Holly Baker" userId="11c000dc-9118-4b94-82c8-b6f35894e1c8" providerId="ADAL" clId="{ABC67324-8962-42DB-934A-5D879D338038}" dt="2019-04-17T16:23:48.480" v="0" actId="113"/>
          <ac:spMkLst>
            <pc:docMk/>
            <pc:sldMk cId="0" sldId="256"/>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912" cy="497743"/>
          </a:xfrm>
          <a:prstGeom prst="rect">
            <a:avLst/>
          </a:prstGeom>
        </p:spPr>
        <p:txBody>
          <a:bodyPr vert="horz" lIns="44540" tIns="22270" rIns="44540" bIns="22270" rtlCol="0"/>
          <a:lstStyle>
            <a:lvl1pPr algn="l">
              <a:defRPr sz="600"/>
            </a:lvl1pPr>
          </a:lstStyle>
          <a:p>
            <a:endParaRPr lang="en-US" dirty="0"/>
          </a:p>
        </p:txBody>
      </p:sp>
      <p:sp>
        <p:nvSpPr>
          <p:cNvPr id="3" name="Date Placeholder 2"/>
          <p:cNvSpPr>
            <a:spLocks noGrp="1"/>
          </p:cNvSpPr>
          <p:nvPr>
            <p:ph type="dt" idx="1"/>
          </p:nvPr>
        </p:nvSpPr>
        <p:spPr>
          <a:xfrm>
            <a:off x="3850246" y="0"/>
            <a:ext cx="2945912" cy="497743"/>
          </a:xfrm>
          <a:prstGeom prst="rect">
            <a:avLst/>
          </a:prstGeom>
        </p:spPr>
        <p:txBody>
          <a:bodyPr vert="horz" lIns="44540" tIns="22270" rIns="44540" bIns="22270" rtlCol="0"/>
          <a:lstStyle>
            <a:lvl1pPr algn="r">
              <a:defRPr sz="600"/>
            </a:lvl1pPr>
          </a:lstStyle>
          <a:p>
            <a:fld id="{A058CABE-655D-5C42-8970-4E5AEED2B7CA}" type="datetimeFigureOut">
              <a:rPr lang="en-US" smtClean="0"/>
              <a:t>4/17/2019</a:t>
            </a:fld>
            <a:endParaRPr lang="en-US" dirty="0"/>
          </a:p>
        </p:txBody>
      </p:sp>
      <p:sp>
        <p:nvSpPr>
          <p:cNvPr id="4" name="Slide Image Placeholder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44540" tIns="22270" rIns="44540" bIns="22270" rtlCol="0" anchor="ctr"/>
          <a:lstStyle/>
          <a:p>
            <a:endParaRPr lang="en-US" dirty="0"/>
          </a:p>
        </p:txBody>
      </p:sp>
      <p:sp>
        <p:nvSpPr>
          <p:cNvPr id="5" name="Notes Placeholder 4"/>
          <p:cNvSpPr>
            <a:spLocks noGrp="1"/>
          </p:cNvSpPr>
          <p:nvPr>
            <p:ph type="body" sz="quarter" idx="3"/>
          </p:nvPr>
        </p:nvSpPr>
        <p:spPr>
          <a:xfrm>
            <a:off x="679768" y="4777548"/>
            <a:ext cx="5438140" cy="3908261"/>
          </a:xfrm>
          <a:prstGeom prst="rect">
            <a:avLst/>
          </a:prstGeom>
        </p:spPr>
        <p:txBody>
          <a:bodyPr vert="horz" lIns="44540" tIns="22270" rIns="44540" bIns="222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895"/>
            <a:ext cx="2945912" cy="497743"/>
          </a:xfrm>
          <a:prstGeom prst="rect">
            <a:avLst/>
          </a:prstGeom>
        </p:spPr>
        <p:txBody>
          <a:bodyPr vert="horz" lIns="44540" tIns="22270" rIns="44540" bIns="22270" rtlCol="0" anchor="b"/>
          <a:lstStyle>
            <a:lvl1pPr algn="l">
              <a:defRPr sz="600"/>
            </a:lvl1pPr>
          </a:lstStyle>
          <a:p>
            <a:endParaRPr lang="en-US" dirty="0"/>
          </a:p>
        </p:txBody>
      </p:sp>
      <p:sp>
        <p:nvSpPr>
          <p:cNvPr id="7" name="Slide Number Placeholder 6"/>
          <p:cNvSpPr>
            <a:spLocks noGrp="1"/>
          </p:cNvSpPr>
          <p:nvPr>
            <p:ph type="sldNum" sz="quarter" idx="5"/>
          </p:nvPr>
        </p:nvSpPr>
        <p:spPr>
          <a:xfrm>
            <a:off x="3850246" y="9428895"/>
            <a:ext cx="2945912" cy="497743"/>
          </a:xfrm>
          <a:prstGeom prst="rect">
            <a:avLst/>
          </a:prstGeom>
        </p:spPr>
        <p:txBody>
          <a:bodyPr vert="horz" lIns="44540" tIns="22270" rIns="44540" bIns="22270" rtlCol="0" anchor="b"/>
          <a:lstStyle>
            <a:lvl1pPr algn="r">
              <a:defRPr sz="600"/>
            </a:lvl1pPr>
          </a:lstStyle>
          <a:p>
            <a:fld id="{77D1AA78-6143-204E-A6FE-1B833801967F}" type="slidenum">
              <a:rPr lang="en-US" smtClean="0"/>
              <a:t>‹#›</a:t>
            </a:fld>
            <a:endParaRPr lang="en-US" dirty="0"/>
          </a:p>
        </p:txBody>
      </p:sp>
    </p:spTree>
    <p:extLst>
      <p:ext uri="{BB962C8B-B14F-4D97-AF65-F5344CB8AC3E}">
        <p14:creationId xmlns:p14="http://schemas.microsoft.com/office/powerpoint/2010/main" val="1979058020"/>
      </p:ext>
    </p:extLst>
  </p:cSld>
  <p:clrMap bg1="lt1" tx1="dk1" bg2="lt2" tx2="dk2" accent1="accent1" accent2="accent2" accent3="accent3" accent4="accent4" accent5="accent5" accent6="accent6" hlink="hlink" folHlink="folHlink"/>
  <p:notesStyle>
    <a:lvl1pPr marL="0" algn="l" defTabSz="1946575" rtl="0" eaLnBrk="1" latinLnBrk="0" hangingPunct="1">
      <a:defRPr sz="2555" kern="1200">
        <a:solidFill>
          <a:schemeClr val="tx1"/>
        </a:solidFill>
        <a:latin typeface="+mn-lt"/>
        <a:ea typeface="+mn-ea"/>
        <a:cs typeface="+mn-cs"/>
      </a:defRPr>
    </a:lvl1pPr>
    <a:lvl2pPr marL="973287" algn="l" defTabSz="1946575" rtl="0" eaLnBrk="1" latinLnBrk="0" hangingPunct="1">
      <a:defRPr sz="2555" kern="1200">
        <a:solidFill>
          <a:schemeClr val="tx1"/>
        </a:solidFill>
        <a:latin typeface="+mn-lt"/>
        <a:ea typeface="+mn-ea"/>
        <a:cs typeface="+mn-cs"/>
      </a:defRPr>
    </a:lvl2pPr>
    <a:lvl3pPr marL="1946575" algn="l" defTabSz="1946575" rtl="0" eaLnBrk="1" latinLnBrk="0" hangingPunct="1">
      <a:defRPr sz="2555" kern="1200">
        <a:solidFill>
          <a:schemeClr val="tx1"/>
        </a:solidFill>
        <a:latin typeface="+mn-lt"/>
        <a:ea typeface="+mn-ea"/>
        <a:cs typeface="+mn-cs"/>
      </a:defRPr>
    </a:lvl3pPr>
    <a:lvl4pPr marL="2919862" algn="l" defTabSz="1946575" rtl="0" eaLnBrk="1" latinLnBrk="0" hangingPunct="1">
      <a:defRPr sz="2555" kern="1200">
        <a:solidFill>
          <a:schemeClr val="tx1"/>
        </a:solidFill>
        <a:latin typeface="+mn-lt"/>
        <a:ea typeface="+mn-ea"/>
        <a:cs typeface="+mn-cs"/>
      </a:defRPr>
    </a:lvl4pPr>
    <a:lvl5pPr marL="3893149" algn="l" defTabSz="1946575" rtl="0" eaLnBrk="1" latinLnBrk="0" hangingPunct="1">
      <a:defRPr sz="2555" kern="1200">
        <a:solidFill>
          <a:schemeClr val="tx1"/>
        </a:solidFill>
        <a:latin typeface="+mn-lt"/>
        <a:ea typeface="+mn-ea"/>
        <a:cs typeface="+mn-cs"/>
      </a:defRPr>
    </a:lvl5pPr>
    <a:lvl6pPr marL="4866437" algn="l" defTabSz="1946575" rtl="0" eaLnBrk="1" latinLnBrk="0" hangingPunct="1">
      <a:defRPr sz="2555" kern="1200">
        <a:solidFill>
          <a:schemeClr val="tx1"/>
        </a:solidFill>
        <a:latin typeface="+mn-lt"/>
        <a:ea typeface="+mn-ea"/>
        <a:cs typeface="+mn-cs"/>
      </a:defRPr>
    </a:lvl6pPr>
    <a:lvl7pPr marL="5839724" algn="l" defTabSz="1946575" rtl="0" eaLnBrk="1" latinLnBrk="0" hangingPunct="1">
      <a:defRPr sz="2555" kern="1200">
        <a:solidFill>
          <a:schemeClr val="tx1"/>
        </a:solidFill>
        <a:latin typeface="+mn-lt"/>
        <a:ea typeface="+mn-ea"/>
        <a:cs typeface="+mn-cs"/>
      </a:defRPr>
    </a:lvl7pPr>
    <a:lvl8pPr marL="6813012" algn="l" defTabSz="1946575" rtl="0" eaLnBrk="1" latinLnBrk="0" hangingPunct="1">
      <a:defRPr sz="2555" kern="1200">
        <a:solidFill>
          <a:schemeClr val="tx1"/>
        </a:solidFill>
        <a:latin typeface="+mn-lt"/>
        <a:ea typeface="+mn-ea"/>
        <a:cs typeface="+mn-cs"/>
      </a:defRPr>
    </a:lvl8pPr>
    <a:lvl9pPr marL="7786299" algn="l" defTabSz="1946575" rtl="0" eaLnBrk="1" latinLnBrk="0" hangingPunct="1">
      <a:defRPr sz="255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D1AA78-6143-204E-A6FE-1B833801967F}" type="slidenum">
              <a:rPr lang="en-US" smtClean="0"/>
              <a:t>1</a:t>
            </a:fld>
            <a:endParaRPr lang="en-US" dirty="0"/>
          </a:p>
        </p:txBody>
      </p:sp>
    </p:spTree>
    <p:extLst>
      <p:ext uri="{BB962C8B-B14F-4D97-AF65-F5344CB8AC3E}">
        <p14:creationId xmlns:p14="http://schemas.microsoft.com/office/powerpoint/2010/main" val="18014174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
            <a:ext cx="25715009" cy="4879305"/>
          </a:xfrm>
          <a:custGeom>
            <a:avLst/>
            <a:gdLst/>
            <a:ahLst/>
            <a:cxnLst/>
            <a:rect l="l" t="t" r="r" b="b"/>
            <a:pathLst>
              <a:path w="12081510" h="2291715">
                <a:moveTo>
                  <a:pt x="0" y="2291095"/>
                </a:moveTo>
                <a:lnTo>
                  <a:pt x="12081077" y="2291095"/>
                </a:lnTo>
                <a:lnTo>
                  <a:pt x="12081077" y="0"/>
                </a:lnTo>
                <a:lnTo>
                  <a:pt x="0" y="0"/>
                </a:lnTo>
                <a:lnTo>
                  <a:pt x="0" y="2291095"/>
                </a:lnTo>
                <a:close/>
              </a:path>
            </a:pathLst>
          </a:custGeom>
          <a:solidFill>
            <a:srgbClr val="D2232A"/>
          </a:solidFill>
        </p:spPr>
        <p:txBody>
          <a:bodyPr wrap="square" lIns="0" tIns="0" rIns="0" bIns="0" rtlCol="0"/>
          <a:lstStyle/>
          <a:p>
            <a:endParaRPr sz="8156" dirty="0"/>
          </a:p>
        </p:txBody>
      </p:sp>
      <p:sp>
        <p:nvSpPr>
          <p:cNvPr id="17" name="bk object 17"/>
          <p:cNvSpPr/>
          <p:nvPr/>
        </p:nvSpPr>
        <p:spPr>
          <a:xfrm>
            <a:off x="21359417" y="1"/>
            <a:ext cx="8908211" cy="8540473"/>
          </a:xfrm>
          <a:custGeom>
            <a:avLst/>
            <a:gdLst/>
            <a:ahLst/>
            <a:cxnLst/>
            <a:rect l="l" t="t" r="r" b="b"/>
            <a:pathLst>
              <a:path w="4185284" h="4011295">
                <a:moveTo>
                  <a:pt x="4184837" y="3322473"/>
                </a:moveTo>
                <a:lnTo>
                  <a:pt x="2989563" y="3322473"/>
                </a:lnTo>
                <a:lnTo>
                  <a:pt x="3011474" y="3333908"/>
                </a:lnTo>
                <a:lnTo>
                  <a:pt x="3036090" y="3360891"/>
                </a:lnTo>
                <a:lnTo>
                  <a:pt x="3055059" y="3400014"/>
                </a:lnTo>
                <a:lnTo>
                  <a:pt x="3060028" y="3447870"/>
                </a:lnTo>
                <a:lnTo>
                  <a:pt x="3042643" y="3501051"/>
                </a:lnTo>
                <a:lnTo>
                  <a:pt x="3022755" y="3541727"/>
                </a:lnTo>
                <a:lnTo>
                  <a:pt x="3009272" y="3582980"/>
                </a:lnTo>
                <a:lnTo>
                  <a:pt x="3002135" y="3624617"/>
                </a:lnTo>
                <a:lnTo>
                  <a:pt x="3001285" y="3666447"/>
                </a:lnTo>
                <a:lnTo>
                  <a:pt x="3006662" y="3708276"/>
                </a:lnTo>
                <a:lnTo>
                  <a:pt x="3018207" y="3749910"/>
                </a:lnTo>
                <a:lnTo>
                  <a:pt x="3035860" y="3791158"/>
                </a:lnTo>
                <a:lnTo>
                  <a:pt x="3059562" y="3831826"/>
                </a:lnTo>
                <a:lnTo>
                  <a:pt x="3089254" y="3871721"/>
                </a:lnTo>
                <a:lnTo>
                  <a:pt x="3124875" y="3910650"/>
                </a:lnTo>
                <a:lnTo>
                  <a:pt x="3164620" y="3946325"/>
                </a:lnTo>
                <a:lnTo>
                  <a:pt x="3204559" y="3974198"/>
                </a:lnTo>
                <a:lnTo>
                  <a:pt x="3245054" y="3994276"/>
                </a:lnTo>
                <a:lnTo>
                  <a:pt x="3286468" y="4006568"/>
                </a:lnTo>
                <a:lnTo>
                  <a:pt x="3329161" y="4011081"/>
                </a:lnTo>
                <a:lnTo>
                  <a:pt x="3373495" y="4007825"/>
                </a:lnTo>
                <a:lnTo>
                  <a:pt x="3419834" y="3996808"/>
                </a:lnTo>
                <a:lnTo>
                  <a:pt x="3468537" y="3978038"/>
                </a:lnTo>
                <a:lnTo>
                  <a:pt x="3519968" y="3951522"/>
                </a:lnTo>
                <a:lnTo>
                  <a:pt x="4184837" y="3568939"/>
                </a:lnTo>
                <a:lnTo>
                  <a:pt x="4184837" y="3322473"/>
                </a:lnTo>
                <a:close/>
              </a:path>
              <a:path w="4185284" h="4011295">
                <a:moveTo>
                  <a:pt x="4184837" y="2683476"/>
                </a:moveTo>
                <a:lnTo>
                  <a:pt x="2428549" y="2683476"/>
                </a:lnTo>
                <a:lnTo>
                  <a:pt x="2463869" y="2727252"/>
                </a:lnTo>
                <a:lnTo>
                  <a:pt x="2530943" y="2812706"/>
                </a:lnTo>
                <a:lnTo>
                  <a:pt x="2563901" y="2853789"/>
                </a:lnTo>
                <a:lnTo>
                  <a:pt x="2597276" y="2893380"/>
                </a:lnTo>
                <a:lnTo>
                  <a:pt x="2631671" y="2931180"/>
                </a:lnTo>
                <a:lnTo>
                  <a:pt x="2667688" y="2966893"/>
                </a:lnTo>
                <a:lnTo>
                  <a:pt x="2701140" y="2998158"/>
                </a:lnTo>
                <a:lnTo>
                  <a:pt x="2730063" y="3029531"/>
                </a:lnTo>
                <a:lnTo>
                  <a:pt x="2752435" y="3065540"/>
                </a:lnTo>
                <a:lnTo>
                  <a:pt x="2766235" y="3110713"/>
                </a:lnTo>
                <a:lnTo>
                  <a:pt x="2779087" y="3158408"/>
                </a:lnTo>
                <a:lnTo>
                  <a:pt x="2799858" y="3202371"/>
                </a:lnTo>
                <a:lnTo>
                  <a:pt x="2827295" y="3241568"/>
                </a:lnTo>
                <a:lnTo>
                  <a:pt x="2860149" y="3274964"/>
                </a:lnTo>
                <a:lnTo>
                  <a:pt x="2897171" y="3301524"/>
                </a:lnTo>
                <a:lnTo>
                  <a:pt x="2937108" y="3320212"/>
                </a:lnTo>
                <a:lnTo>
                  <a:pt x="2978711" y="3329995"/>
                </a:lnTo>
                <a:lnTo>
                  <a:pt x="2989563" y="3322473"/>
                </a:lnTo>
                <a:lnTo>
                  <a:pt x="4184837" y="3322473"/>
                </a:lnTo>
                <a:lnTo>
                  <a:pt x="4184837" y="2683476"/>
                </a:lnTo>
                <a:close/>
              </a:path>
              <a:path w="4185284" h="4011295">
                <a:moveTo>
                  <a:pt x="2366484" y="2720138"/>
                </a:moveTo>
                <a:lnTo>
                  <a:pt x="1407237" y="2720138"/>
                </a:lnTo>
                <a:lnTo>
                  <a:pt x="1429809" y="2732290"/>
                </a:lnTo>
                <a:lnTo>
                  <a:pt x="1452778" y="2756641"/>
                </a:lnTo>
                <a:lnTo>
                  <a:pt x="1482854" y="2794276"/>
                </a:lnTo>
                <a:lnTo>
                  <a:pt x="1513640" y="2831568"/>
                </a:lnTo>
                <a:lnTo>
                  <a:pt x="1545361" y="2868085"/>
                </a:lnTo>
                <a:lnTo>
                  <a:pt x="1578241" y="2903395"/>
                </a:lnTo>
                <a:lnTo>
                  <a:pt x="1612507" y="2937068"/>
                </a:lnTo>
                <a:lnTo>
                  <a:pt x="1648385" y="2968670"/>
                </a:lnTo>
                <a:lnTo>
                  <a:pt x="1693608" y="3001074"/>
                </a:lnTo>
                <a:lnTo>
                  <a:pt x="1738154" y="3022786"/>
                </a:lnTo>
                <a:lnTo>
                  <a:pt x="1782513" y="3034096"/>
                </a:lnTo>
                <a:lnTo>
                  <a:pt x="1827176" y="3035295"/>
                </a:lnTo>
                <a:lnTo>
                  <a:pt x="1872631" y="3026676"/>
                </a:lnTo>
                <a:lnTo>
                  <a:pt x="1919369" y="3008528"/>
                </a:lnTo>
                <a:lnTo>
                  <a:pt x="1967878" y="2981143"/>
                </a:lnTo>
                <a:lnTo>
                  <a:pt x="2235917" y="2805845"/>
                </a:lnTo>
                <a:lnTo>
                  <a:pt x="2366484" y="2720138"/>
                </a:lnTo>
                <a:close/>
              </a:path>
              <a:path w="4185284" h="4011295">
                <a:moveTo>
                  <a:pt x="1242350" y="2799550"/>
                </a:moveTo>
                <a:lnTo>
                  <a:pt x="640822" y="2799550"/>
                </a:lnTo>
                <a:lnTo>
                  <a:pt x="675026" y="2808797"/>
                </a:lnTo>
                <a:lnTo>
                  <a:pt x="711869" y="2834740"/>
                </a:lnTo>
                <a:lnTo>
                  <a:pt x="752054" y="2866349"/>
                </a:lnTo>
                <a:lnTo>
                  <a:pt x="793682" y="2891005"/>
                </a:lnTo>
                <a:lnTo>
                  <a:pt x="836549" y="2908783"/>
                </a:lnTo>
                <a:lnTo>
                  <a:pt x="880449" y="2919759"/>
                </a:lnTo>
                <a:lnTo>
                  <a:pt x="925176" y="2924005"/>
                </a:lnTo>
                <a:lnTo>
                  <a:pt x="970527" y="2921596"/>
                </a:lnTo>
                <a:lnTo>
                  <a:pt x="1016295" y="2912608"/>
                </a:lnTo>
                <a:lnTo>
                  <a:pt x="1062275" y="2897114"/>
                </a:lnTo>
                <a:lnTo>
                  <a:pt x="1108262" y="2875188"/>
                </a:lnTo>
                <a:lnTo>
                  <a:pt x="1149523" y="2852408"/>
                </a:lnTo>
                <a:lnTo>
                  <a:pt x="1190609" y="2829297"/>
                </a:lnTo>
                <a:lnTo>
                  <a:pt x="1231552" y="2805845"/>
                </a:lnTo>
                <a:lnTo>
                  <a:pt x="1242350" y="2799550"/>
                </a:lnTo>
                <a:close/>
              </a:path>
              <a:path w="4185284" h="4011295">
                <a:moveTo>
                  <a:pt x="1140155" y="601969"/>
                </a:moveTo>
                <a:lnTo>
                  <a:pt x="1067977" y="605882"/>
                </a:lnTo>
                <a:lnTo>
                  <a:pt x="981543" y="619095"/>
                </a:lnTo>
                <a:lnTo>
                  <a:pt x="931444" y="629142"/>
                </a:lnTo>
                <a:lnTo>
                  <a:pt x="883334" y="642233"/>
                </a:lnTo>
                <a:lnTo>
                  <a:pt x="837298" y="658262"/>
                </a:lnTo>
                <a:lnTo>
                  <a:pt x="793418" y="677123"/>
                </a:lnTo>
                <a:lnTo>
                  <a:pt x="751779" y="698712"/>
                </a:lnTo>
                <a:lnTo>
                  <a:pt x="712465" y="722922"/>
                </a:lnTo>
                <a:lnTo>
                  <a:pt x="675559" y="749649"/>
                </a:lnTo>
                <a:lnTo>
                  <a:pt x="641146" y="778787"/>
                </a:lnTo>
                <a:lnTo>
                  <a:pt x="609309" y="810230"/>
                </a:lnTo>
                <a:lnTo>
                  <a:pt x="580132" y="843874"/>
                </a:lnTo>
                <a:lnTo>
                  <a:pt x="553698" y="879612"/>
                </a:lnTo>
                <a:lnTo>
                  <a:pt x="530092" y="917340"/>
                </a:lnTo>
                <a:lnTo>
                  <a:pt x="509398" y="956952"/>
                </a:lnTo>
                <a:lnTo>
                  <a:pt x="491699" y="998343"/>
                </a:lnTo>
                <a:lnTo>
                  <a:pt x="477079" y="1041407"/>
                </a:lnTo>
                <a:lnTo>
                  <a:pt x="465622" y="1086038"/>
                </a:lnTo>
                <a:lnTo>
                  <a:pt x="457412" y="1132133"/>
                </a:lnTo>
                <a:lnTo>
                  <a:pt x="452533" y="1179584"/>
                </a:lnTo>
                <a:lnTo>
                  <a:pt x="451068" y="1228288"/>
                </a:lnTo>
                <a:lnTo>
                  <a:pt x="453102" y="1278137"/>
                </a:lnTo>
                <a:lnTo>
                  <a:pt x="458718" y="1329028"/>
                </a:lnTo>
                <a:lnTo>
                  <a:pt x="467405" y="1377629"/>
                </a:lnTo>
                <a:lnTo>
                  <a:pt x="479134" y="1424751"/>
                </a:lnTo>
                <a:lnTo>
                  <a:pt x="493827" y="1470339"/>
                </a:lnTo>
                <a:lnTo>
                  <a:pt x="511405" y="1514335"/>
                </a:lnTo>
                <a:lnTo>
                  <a:pt x="531789" y="1556684"/>
                </a:lnTo>
                <a:lnTo>
                  <a:pt x="554903" y="1597330"/>
                </a:lnTo>
                <a:lnTo>
                  <a:pt x="580666" y="1636216"/>
                </a:lnTo>
                <a:lnTo>
                  <a:pt x="609002" y="1673287"/>
                </a:lnTo>
                <a:lnTo>
                  <a:pt x="639831" y="1708486"/>
                </a:lnTo>
                <a:lnTo>
                  <a:pt x="605849" y="1752803"/>
                </a:lnTo>
                <a:lnTo>
                  <a:pt x="537683" y="1835927"/>
                </a:lnTo>
                <a:lnTo>
                  <a:pt x="507394" y="1876724"/>
                </a:lnTo>
                <a:lnTo>
                  <a:pt x="482230" y="1918337"/>
                </a:lnTo>
                <a:lnTo>
                  <a:pt x="464140" y="1961762"/>
                </a:lnTo>
                <a:lnTo>
                  <a:pt x="442745" y="2015359"/>
                </a:lnTo>
                <a:lnTo>
                  <a:pt x="415275" y="2061022"/>
                </a:lnTo>
                <a:lnTo>
                  <a:pt x="382602" y="2100152"/>
                </a:lnTo>
                <a:lnTo>
                  <a:pt x="345600" y="2134149"/>
                </a:lnTo>
                <a:lnTo>
                  <a:pt x="305140" y="2164413"/>
                </a:lnTo>
                <a:lnTo>
                  <a:pt x="262097" y="2192345"/>
                </a:lnTo>
                <a:lnTo>
                  <a:pt x="187912" y="2237042"/>
                </a:lnTo>
                <a:lnTo>
                  <a:pt x="158665" y="2255053"/>
                </a:lnTo>
                <a:lnTo>
                  <a:pt x="100972" y="2292308"/>
                </a:lnTo>
                <a:lnTo>
                  <a:pt x="58132" y="2326279"/>
                </a:lnTo>
                <a:lnTo>
                  <a:pt x="26466" y="2363492"/>
                </a:lnTo>
                <a:lnTo>
                  <a:pt x="6810" y="2403774"/>
                </a:lnTo>
                <a:lnTo>
                  <a:pt x="0" y="2446950"/>
                </a:lnTo>
                <a:lnTo>
                  <a:pt x="6869" y="2492847"/>
                </a:lnTo>
                <a:lnTo>
                  <a:pt x="28254" y="2541290"/>
                </a:lnTo>
                <a:lnTo>
                  <a:pt x="53064" y="2582332"/>
                </a:lnTo>
                <a:lnTo>
                  <a:pt x="79230" y="2622710"/>
                </a:lnTo>
                <a:lnTo>
                  <a:pt x="106644" y="2662398"/>
                </a:lnTo>
                <a:lnTo>
                  <a:pt x="135196" y="2701369"/>
                </a:lnTo>
                <a:lnTo>
                  <a:pt x="164778" y="2739598"/>
                </a:lnTo>
                <a:lnTo>
                  <a:pt x="195280" y="2777059"/>
                </a:lnTo>
                <a:lnTo>
                  <a:pt x="226592" y="2813727"/>
                </a:lnTo>
                <a:lnTo>
                  <a:pt x="258607" y="2849575"/>
                </a:lnTo>
                <a:lnTo>
                  <a:pt x="293234" y="2880148"/>
                </a:lnTo>
                <a:lnTo>
                  <a:pt x="330083" y="2899077"/>
                </a:lnTo>
                <a:lnTo>
                  <a:pt x="368963" y="2907123"/>
                </a:lnTo>
                <a:lnTo>
                  <a:pt x="409686" y="2905045"/>
                </a:lnTo>
                <a:lnTo>
                  <a:pt x="452062" y="2893604"/>
                </a:lnTo>
                <a:lnTo>
                  <a:pt x="495903" y="2873560"/>
                </a:lnTo>
                <a:lnTo>
                  <a:pt x="534422" y="2851327"/>
                </a:lnTo>
                <a:lnTo>
                  <a:pt x="571282" y="2826526"/>
                </a:lnTo>
                <a:lnTo>
                  <a:pt x="606994" y="2805845"/>
                </a:lnTo>
                <a:lnTo>
                  <a:pt x="640822" y="2799550"/>
                </a:lnTo>
                <a:lnTo>
                  <a:pt x="1242350" y="2799550"/>
                </a:lnTo>
                <a:lnTo>
                  <a:pt x="1312800" y="2758079"/>
                </a:lnTo>
                <a:lnTo>
                  <a:pt x="1353169" y="2733748"/>
                </a:lnTo>
                <a:lnTo>
                  <a:pt x="1382533" y="2720514"/>
                </a:lnTo>
                <a:lnTo>
                  <a:pt x="1407237" y="2720138"/>
                </a:lnTo>
                <a:lnTo>
                  <a:pt x="2366484" y="2720138"/>
                </a:lnTo>
                <a:lnTo>
                  <a:pt x="2373493" y="2715555"/>
                </a:lnTo>
                <a:lnTo>
                  <a:pt x="2391160" y="2704559"/>
                </a:lnTo>
                <a:lnTo>
                  <a:pt x="2407496" y="2695111"/>
                </a:lnTo>
                <a:lnTo>
                  <a:pt x="2428549" y="2683476"/>
                </a:lnTo>
                <a:lnTo>
                  <a:pt x="4184837" y="2683476"/>
                </a:lnTo>
                <a:lnTo>
                  <a:pt x="4184837" y="623813"/>
                </a:lnTo>
                <a:lnTo>
                  <a:pt x="1397859" y="623813"/>
                </a:lnTo>
                <a:lnTo>
                  <a:pt x="1237105" y="607799"/>
                </a:lnTo>
                <a:lnTo>
                  <a:pt x="1140155" y="601969"/>
                </a:lnTo>
                <a:close/>
              </a:path>
              <a:path w="4185284" h="4011295">
                <a:moveTo>
                  <a:pt x="2891757" y="0"/>
                </a:moveTo>
                <a:lnTo>
                  <a:pt x="1560647" y="0"/>
                </a:lnTo>
                <a:lnTo>
                  <a:pt x="1542356" y="25291"/>
                </a:lnTo>
                <a:lnTo>
                  <a:pt x="1515998" y="66623"/>
                </a:lnTo>
                <a:lnTo>
                  <a:pt x="1492385" y="108931"/>
                </a:lnTo>
                <a:lnTo>
                  <a:pt x="1471460" y="152182"/>
                </a:lnTo>
                <a:lnTo>
                  <a:pt x="1453170" y="196342"/>
                </a:lnTo>
                <a:lnTo>
                  <a:pt x="1437457" y="241375"/>
                </a:lnTo>
                <a:lnTo>
                  <a:pt x="1424266" y="287249"/>
                </a:lnTo>
                <a:lnTo>
                  <a:pt x="1413542" y="333929"/>
                </a:lnTo>
                <a:lnTo>
                  <a:pt x="1405228" y="381380"/>
                </a:lnTo>
                <a:lnTo>
                  <a:pt x="1399270" y="429569"/>
                </a:lnTo>
                <a:lnTo>
                  <a:pt x="1395611" y="478461"/>
                </a:lnTo>
                <a:lnTo>
                  <a:pt x="1394196" y="528023"/>
                </a:lnTo>
                <a:lnTo>
                  <a:pt x="1394713" y="551724"/>
                </a:lnTo>
                <a:lnTo>
                  <a:pt x="1395978" y="583682"/>
                </a:lnTo>
                <a:lnTo>
                  <a:pt x="1397268" y="611757"/>
                </a:lnTo>
                <a:lnTo>
                  <a:pt x="1397859" y="623813"/>
                </a:lnTo>
                <a:lnTo>
                  <a:pt x="4184837" y="623813"/>
                </a:lnTo>
                <a:lnTo>
                  <a:pt x="4184837" y="394408"/>
                </a:lnTo>
                <a:lnTo>
                  <a:pt x="4145917" y="375641"/>
                </a:lnTo>
                <a:lnTo>
                  <a:pt x="4107320" y="358928"/>
                </a:lnTo>
                <a:lnTo>
                  <a:pt x="3426046" y="358928"/>
                </a:lnTo>
                <a:lnTo>
                  <a:pt x="3402225" y="358270"/>
                </a:lnTo>
                <a:lnTo>
                  <a:pt x="3341129" y="335015"/>
                </a:lnTo>
                <a:lnTo>
                  <a:pt x="3301868" y="311499"/>
                </a:lnTo>
                <a:lnTo>
                  <a:pt x="3255474" y="279443"/>
                </a:lnTo>
                <a:lnTo>
                  <a:pt x="3200952" y="238387"/>
                </a:lnTo>
                <a:lnTo>
                  <a:pt x="3137311" y="187872"/>
                </a:lnTo>
                <a:lnTo>
                  <a:pt x="3063556" y="127436"/>
                </a:lnTo>
                <a:lnTo>
                  <a:pt x="3023090" y="94737"/>
                </a:lnTo>
                <a:lnTo>
                  <a:pt x="2982279" y="63415"/>
                </a:lnTo>
                <a:lnTo>
                  <a:pt x="2941108" y="33502"/>
                </a:lnTo>
                <a:lnTo>
                  <a:pt x="2899566" y="5029"/>
                </a:lnTo>
                <a:lnTo>
                  <a:pt x="2891757" y="0"/>
                </a:lnTo>
                <a:close/>
              </a:path>
              <a:path w="4185284" h="4011295">
                <a:moveTo>
                  <a:pt x="3771380" y="280837"/>
                </a:moveTo>
                <a:lnTo>
                  <a:pt x="3724549" y="281638"/>
                </a:lnTo>
                <a:lnTo>
                  <a:pt x="3677813" y="285519"/>
                </a:lnTo>
                <a:lnTo>
                  <a:pt x="3631205" y="292531"/>
                </a:lnTo>
                <a:lnTo>
                  <a:pt x="3584757" y="302724"/>
                </a:lnTo>
                <a:lnTo>
                  <a:pt x="3538503" y="316148"/>
                </a:lnTo>
                <a:lnTo>
                  <a:pt x="3492476" y="332852"/>
                </a:lnTo>
                <a:lnTo>
                  <a:pt x="3446707" y="352887"/>
                </a:lnTo>
                <a:lnTo>
                  <a:pt x="3426046" y="358928"/>
                </a:lnTo>
                <a:lnTo>
                  <a:pt x="4107320" y="358928"/>
                </a:lnTo>
                <a:lnTo>
                  <a:pt x="4100714" y="356067"/>
                </a:lnTo>
                <a:lnTo>
                  <a:pt x="4054007" y="337959"/>
                </a:lnTo>
                <a:lnTo>
                  <a:pt x="4005822" y="321296"/>
                </a:lnTo>
                <a:lnTo>
                  <a:pt x="3959005" y="307443"/>
                </a:lnTo>
                <a:lnTo>
                  <a:pt x="3912119" y="296420"/>
                </a:lnTo>
                <a:lnTo>
                  <a:pt x="3865198" y="288278"/>
                </a:lnTo>
                <a:lnTo>
                  <a:pt x="3818274" y="283067"/>
                </a:lnTo>
                <a:lnTo>
                  <a:pt x="3771380" y="280837"/>
                </a:lnTo>
                <a:close/>
              </a:path>
            </a:pathLst>
          </a:custGeom>
          <a:solidFill>
            <a:srgbClr val="FFFFFF"/>
          </a:solidFill>
        </p:spPr>
        <p:txBody>
          <a:bodyPr wrap="square" lIns="0" tIns="0" rIns="0" bIns="0" rtlCol="0"/>
          <a:lstStyle/>
          <a:p>
            <a:endParaRPr sz="8156" dirty="0"/>
          </a:p>
        </p:txBody>
      </p:sp>
      <p:sp>
        <p:nvSpPr>
          <p:cNvPr id="18" name="bk object 18"/>
          <p:cNvSpPr/>
          <p:nvPr/>
        </p:nvSpPr>
        <p:spPr>
          <a:xfrm>
            <a:off x="24041098" y="1485728"/>
            <a:ext cx="5175335" cy="3550827"/>
          </a:xfrm>
          <a:prstGeom prst="rect">
            <a:avLst/>
          </a:prstGeom>
          <a:blipFill>
            <a:blip r:embed="rId2" cstate="print"/>
            <a:stretch>
              <a:fillRect/>
            </a:stretch>
          </a:blipFill>
        </p:spPr>
        <p:txBody>
          <a:bodyPr wrap="square" lIns="0" tIns="0" rIns="0" bIns="0" rtlCol="0"/>
          <a:lstStyle/>
          <a:p>
            <a:endParaRPr sz="8156" dirty="0"/>
          </a:p>
        </p:txBody>
      </p:sp>
      <p:sp>
        <p:nvSpPr>
          <p:cNvPr id="2" name="Holder 2"/>
          <p:cNvSpPr>
            <a:spLocks noGrp="1"/>
          </p:cNvSpPr>
          <p:nvPr>
            <p:ph type="title"/>
          </p:nvPr>
        </p:nvSpPr>
        <p:spPr>
          <a:xfrm>
            <a:off x="1232582" y="887504"/>
            <a:ext cx="27810050" cy="1539524"/>
          </a:xfrm>
        </p:spPr>
        <p:txBody>
          <a:bodyPr lIns="0" tIns="0" rIns="0" bIns="0"/>
          <a:lstStyle>
            <a:lvl1pPr>
              <a:defRPr sz="10004"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dirty="0"/>
          </a:p>
        </p:txBody>
      </p:sp>
      <p:sp>
        <p:nvSpPr>
          <p:cNvPr id="10" name="object 39"/>
          <p:cNvSpPr/>
          <p:nvPr userDrawn="1"/>
        </p:nvSpPr>
        <p:spPr>
          <a:xfrm>
            <a:off x="23563140" y="38897280"/>
            <a:ext cx="5373467" cy="2433059"/>
          </a:xfrm>
          <a:prstGeom prst="rect">
            <a:avLst/>
          </a:prstGeom>
          <a:blipFill>
            <a:blip r:embed="rId3" cstate="print"/>
            <a:stretch>
              <a:fillRect/>
            </a:stretch>
          </a:blipFill>
        </p:spPr>
        <p:txBody>
          <a:bodyPr wrap="square" lIns="0" tIns="0" rIns="0" bIns="0" rtlCol="0"/>
          <a:lstStyle/>
          <a:p>
            <a:endParaRPr sz="8156" dirty="0"/>
          </a:p>
        </p:txBody>
      </p:sp>
      <p:sp>
        <p:nvSpPr>
          <p:cNvPr id="11" name="object 41"/>
          <p:cNvSpPr txBox="1"/>
          <p:nvPr userDrawn="1"/>
        </p:nvSpPr>
        <p:spPr>
          <a:xfrm>
            <a:off x="1232580" y="41755953"/>
            <a:ext cx="2246426" cy="180167"/>
          </a:xfrm>
          <a:prstGeom prst="rect">
            <a:avLst/>
          </a:prstGeom>
        </p:spPr>
        <p:txBody>
          <a:bodyPr vert="horz" wrap="square" lIns="0" tIns="32438" rIns="0" bIns="0" rtlCol="0">
            <a:spAutoFit/>
          </a:bodyPr>
          <a:lstStyle/>
          <a:p>
            <a:pPr marL="27032">
              <a:spcBef>
                <a:spcPts val="255"/>
              </a:spcBef>
            </a:pPr>
            <a:r>
              <a:rPr lang="en-US" sz="958" spc="11" dirty="0">
                <a:solidFill>
                  <a:srgbClr val="58595B"/>
                </a:solidFill>
                <a:latin typeface="Arial"/>
                <a:cs typeface="Arial"/>
              </a:rPr>
              <a:t>English Charity Reg. No.</a:t>
            </a:r>
            <a:r>
              <a:rPr lang="en-US" sz="958" spc="11" baseline="0" dirty="0">
                <a:solidFill>
                  <a:srgbClr val="58595B"/>
                </a:solidFill>
                <a:latin typeface="Arial"/>
                <a:cs typeface="Arial"/>
              </a:rPr>
              <a:t> </a:t>
            </a:r>
            <a:r>
              <a:rPr lang="en-US" sz="958" spc="11" dirty="0">
                <a:solidFill>
                  <a:srgbClr val="58595B"/>
                </a:solidFill>
                <a:latin typeface="Arial"/>
                <a:cs typeface="Arial"/>
              </a:rPr>
              <a:t>1026588</a:t>
            </a:r>
            <a:endParaRPr sz="958" dirty="0">
              <a:latin typeface="Arial"/>
              <a:cs typeface="Arial"/>
            </a:endParaRPr>
          </a:p>
        </p:txBody>
      </p:sp>
      <p:sp>
        <p:nvSpPr>
          <p:cNvPr id="12" name="object 42"/>
          <p:cNvSpPr/>
          <p:nvPr userDrawn="1"/>
        </p:nvSpPr>
        <p:spPr>
          <a:xfrm>
            <a:off x="1259612" y="41544001"/>
            <a:ext cx="13640064" cy="0"/>
          </a:xfrm>
          <a:custGeom>
            <a:avLst/>
            <a:gdLst/>
            <a:ahLst/>
            <a:cxnLst/>
            <a:rect l="l" t="t" r="r" b="b"/>
            <a:pathLst>
              <a:path w="6408420">
                <a:moveTo>
                  <a:pt x="0" y="0"/>
                </a:moveTo>
                <a:lnTo>
                  <a:pt x="6408296" y="0"/>
                </a:lnTo>
              </a:path>
            </a:pathLst>
          </a:custGeom>
          <a:ln w="5964">
            <a:solidFill>
              <a:srgbClr val="E2E3E4"/>
            </a:solidFill>
          </a:ln>
        </p:spPr>
        <p:txBody>
          <a:bodyPr wrap="square" lIns="0" tIns="0" rIns="0" bIns="0" rtlCol="0"/>
          <a:lstStyle/>
          <a:p>
            <a:endParaRPr sz="8156" dirty="0"/>
          </a:p>
        </p:txBody>
      </p:sp>
      <p:sp>
        <p:nvSpPr>
          <p:cNvPr id="13" name="object 84"/>
          <p:cNvSpPr/>
          <p:nvPr userDrawn="1"/>
        </p:nvSpPr>
        <p:spPr>
          <a:xfrm>
            <a:off x="0" y="41755953"/>
            <a:ext cx="1174516" cy="296128"/>
          </a:xfrm>
          <a:custGeom>
            <a:avLst/>
            <a:gdLst/>
            <a:ahLst/>
            <a:cxnLst/>
            <a:rect l="l" t="t" r="r" b="b"/>
            <a:pathLst>
              <a:path w="551814" h="2063115">
                <a:moveTo>
                  <a:pt x="551766" y="0"/>
                </a:moveTo>
                <a:lnTo>
                  <a:pt x="0" y="0"/>
                </a:lnTo>
                <a:lnTo>
                  <a:pt x="0" y="2062621"/>
                </a:lnTo>
                <a:lnTo>
                  <a:pt x="551766" y="2062621"/>
                </a:lnTo>
                <a:lnTo>
                  <a:pt x="551766" y="0"/>
                </a:lnTo>
                <a:close/>
              </a:path>
            </a:pathLst>
          </a:custGeom>
          <a:solidFill>
            <a:srgbClr val="FFC300"/>
          </a:solidFill>
        </p:spPr>
        <p:txBody>
          <a:bodyPr wrap="square" lIns="0" tIns="0" rIns="0" bIns="0" rtlCol="0"/>
          <a:lstStyle/>
          <a:p>
            <a:endParaRPr sz="8156"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4/17/2019</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6018770" y="34114346"/>
            <a:ext cx="5873932" cy="1035616"/>
          </a:xfrm>
          <a:custGeom>
            <a:avLst/>
            <a:gdLst/>
            <a:ahLst/>
            <a:cxnLst/>
            <a:rect l="l" t="t" r="r" b="b"/>
            <a:pathLst>
              <a:path w="2759709" h="486409">
                <a:moveTo>
                  <a:pt x="0" y="486069"/>
                </a:moveTo>
                <a:lnTo>
                  <a:pt x="2759079" y="486069"/>
                </a:lnTo>
                <a:lnTo>
                  <a:pt x="2759079" y="0"/>
                </a:lnTo>
                <a:lnTo>
                  <a:pt x="0" y="0"/>
                </a:lnTo>
                <a:lnTo>
                  <a:pt x="0" y="486069"/>
                </a:lnTo>
                <a:close/>
              </a:path>
            </a:pathLst>
          </a:custGeom>
          <a:solidFill>
            <a:srgbClr val="E6E7E8"/>
          </a:solidFill>
        </p:spPr>
        <p:txBody>
          <a:bodyPr wrap="square" lIns="0" tIns="0" rIns="0" bIns="0" rtlCol="0"/>
          <a:lstStyle/>
          <a:p>
            <a:endParaRPr sz="8156" dirty="0"/>
          </a:p>
        </p:txBody>
      </p:sp>
      <p:sp>
        <p:nvSpPr>
          <p:cNvPr id="17" name="bk object 17"/>
          <p:cNvSpPr/>
          <p:nvPr/>
        </p:nvSpPr>
        <p:spPr>
          <a:xfrm>
            <a:off x="16018770" y="36253818"/>
            <a:ext cx="5873932" cy="1035616"/>
          </a:xfrm>
          <a:custGeom>
            <a:avLst/>
            <a:gdLst/>
            <a:ahLst/>
            <a:cxnLst/>
            <a:rect l="l" t="t" r="r" b="b"/>
            <a:pathLst>
              <a:path w="2759709" h="486409">
                <a:moveTo>
                  <a:pt x="0" y="486069"/>
                </a:moveTo>
                <a:lnTo>
                  <a:pt x="2759079" y="486069"/>
                </a:lnTo>
                <a:lnTo>
                  <a:pt x="2759079" y="0"/>
                </a:lnTo>
                <a:lnTo>
                  <a:pt x="0" y="0"/>
                </a:lnTo>
                <a:lnTo>
                  <a:pt x="0" y="486069"/>
                </a:lnTo>
                <a:close/>
              </a:path>
            </a:pathLst>
          </a:custGeom>
          <a:solidFill>
            <a:srgbClr val="E6E7E8"/>
          </a:solidFill>
        </p:spPr>
        <p:txBody>
          <a:bodyPr wrap="square" lIns="0" tIns="0" rIns="0" bIns="0" rtlCol="0"/>
          <a:lstStyle/>
          <a:p>
            <a:endParaRPr sz="8156" dirty="0"/>
          </a:p>
        </p:txBody>
      </p:sp>
      <p:sp>
        <p:nvSpPr>
          <p:cNvPr id="18" name="bk object 18"/>
          <p:cNvSpPr/>
          <p:nvPr/>
        </p:nvSpPr>
        <p:spPr>
          <a:xfrm>
            <a:off x="16018770" y="38300400"/>
            <a:ext cx="5873932" cy="1035616"/>
          </a:xfrm>
          <a:custGeom>
            <a:avLst/>
            <a:gdLst/>
            <a:ahLst/>
            <a:cxnLst/>
            <a:rect l="l" t="t" r="r" b="b"/>
            <a:pathLst>
              <a:path w="2759709" h="486409">
                <a:moveTo>
                  <a:pt x="0" y="486069"/>
                </a:moveTo>
                <a:lnTo>
                  <a:pt x="2759079" y="486069"/>
                </a:lnTo>
                <a:lnTo>
                  <a:pt x="2759079" y="0"/>
                </a:lnTo>
                <a:lnTo>
                  <a:pt x="0" y="0"/>
                </a:lnTo>
                <a:lnTo>
                  <a:pt x="0" y="486069"/>
                </a:lnTo>
                <a:close/>
              </a:path>
            </a:pathLst>
          </a:custGeom>
          <a:solidFill>
            <a:srgbClr val="E6E7E8"/>
          </a:solidFill>
        </p:spPr>
        <p:txBody>
          <a:bodyPr wrap="square" lIns="0" tIns="0" rIns="0" bIns="0" rtlCol="0"/>
          <a:lstStyle/>
          <a:p>
            <a:endParaRPr sz="8156" dirty="0"/>
          </a:p>
        </p:txBody>
      </p:sp>
      <p:sp>
        <p:nvSpPr>
          <p:cNvPr id="19" name="bk object 19"/>
          <p:cNvSpPr/>
          <p:nvPr/>
        </p:nvSpPr>
        <p:spPr>
          <a:xfrm>
            <a:off x="8288044" y="20447872"/>
            <a:ext cx="13634658" cy="6048769"/>
          </a:xfrm>
          <a:custGeom>
            <a:avLst/>
            <a:gdLst/>
            <a:ahLst/>
            <a:cxnLst/>
            <a:rect l="l" t="t" r="r" b="b"/>
            <a:pathLst>
              <a:path w="6405880" h="2840990">
                <a:moveTo>
                  <a:pt x="0" y="2840613"/>
                </a:moveTo>
                <a:lnTo>
                  <a:pt x="6405314" y="2840613"/>
                </a:lnTo>
                <a:lnTo>
                  <a:pt x="6405314" y="0"/>
                </a:lnTo>
                <a:lnTo>
                  <a:pt x="0" y="0"/>
                </a:lnTo>
                <a:lnTo>
                  <a:pt x="0" y="2840613"/>
                </a:lnTo>
                <a:close/>
              </a:path>
            </a:pathLst>
          </a:custGeom>
          <a:solidFill>
            <a:srgbClr val="E2E3E4"/>
          </a:solidFill>
        </p:spPr>
        <p:txBody>
          <a:bodyPr wrap="square" lIns="0" tIns="0" rIns="0" bIns="0" rtlCol="0"/>
          <a:lstStyle/>
          <a:p>
            <a:endParaRPr sz="8156" dirty="0"/>
          </a:p>
        </p:txBody>
      </p:sp>
      <p:sp>
        <p:nvSpPr>
          <p:cNvPr id="2" name="Holder 2"/>
          <p:cNvSpPr>
            <a:spLocks noGrp="1"/>
          </p:cNvSpPr>
          <p:nvPr>
            <p:ph type="title"/>
          </p:nvPr>
        </p:nvSpPr>
        <p:spPr>
          <a:xfrm>
            <a:off x="1232582" y="887504"/>
            <a:ext cx="27810050" cy="723275"/>
          </a:xfrm>
          <a:prstGeom prst="rect">
            <a:avLst/>
          </a:prstGeom>
        </p:spPr>
        <p:txBody>
          <a:bodyPr wrap="square" lIns="0" tIns="0" rIns="0" bIns="0">
            <a:spAutoFit/>
          </a:bodyPr>
          <a:lstStyle>
            <a:lvl1pPr>
              <a:defRPr sz="4700" b="0" i="0">
                <a:solidFill>
                  <a:schemeClr val="bg1"/>
                </a:solidFill>
                <a:latin typeface="Arial"/>
                <a:cs typeface="Arial"/>
              </a:defRPr>
            </a:lvl1pPr>
          </a:lstStyle>
          <a:p>
            <a:endParaRPr/>
          </a:p>
        </p:txBody>
      </p:sp>
      <p:sp>
        <p:nvSpPr>
          <p:cNvPr id="3" name="Holder 3"/>
          <p:cNvSpPr>
            <a:spLocks noGrp="1"/>
          </p:cNvSpPr>
          <p:nvPr>
            <p:ph type="body" idx="1"/>
          </p:nvPr>
        </p:nvSpPr>
        <p:spPr>
          <a:xfrm>
            <a:off x="1513761" y="9844866"/>
            <a:ext cx="2724769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0293573" y="39807503"/>
            <a:ext cx="9688068" cy="589713"/>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1513761" y="39807503"/>
            <a:ext cx="6963299" cy="589713"/>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4/17/2019</a:t>
            </a:fld>
            <a:endParaRPr lang="en-US" dirty="0"/>
          </a:p>
        </p:txBody>
      </p:sp>
      <p:sp>
        <p:nvSpPr>
          <p:cNvPr id="6" name="Holder 6"/>
          <p:cNvSpPr>
            <a:spLocks noGrp="1"/>
          </p:cNvSpPr>
          <p:nvPr>
            <p:ph type="sldNum" sz="quarter" idx="7"/>
          </p:nvPr>
        </p:nvSpPr>
        <p:spPr>
          <a:xfrm>
            <a:off x="21798153" y="39807503"/>
            <a:ext cx="6963299" cy="589713"/>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2"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973150">
        <a:defRPr>
          <a:latin typeface="+mn-lt"/>
          <a:ea typeface="+mn-ea"/>
          <a:cs typeface="+mn-cs"/>
        </a:defRPr>
      </a:lvl2pPr>
      <a:lvl3pPr marL="1946300">
        <a:defRPr>
          <a:latin typeface="+mn-lt"/>
          <a:ea typeface="+mn-ea"/>
          <a:cs typeface="+mn-cs"/>
        </a:defRPr>
      </a:lvl3pPr>
      <a:lvl4pPr marL="2919451">
        <a:defRPr>
          <a:latin typeface="+mn-lt"/>
          <a:ea typeface="+mn-ea"/>
          <a:cs typeface="+mn-cs"/>
        </a:defRPr>
      </a:lvl4pPr>
      <a:lvl5pPr marL="3892601">
        <a:defRPr>
          <a:latin typeface="+mn-lt"/>
          <a:ea typeface="+mn-ea"/>
          <a:cs typeface="+mn-cs"/>
        </a:defRPr>
      </a:lvl5pPr>
      <a:lvl6pPr marL="4865751">
        <a:defRPr>
          <a:latin typeface="+mn-lt"/>
          <a:ea typeface="+mn-ea"/>
          <a:cs typeface="+mn-cs"/>
        </a:defRPr>
      </a:lvl6pPr>
      <a:lvl7pPr marL="5838901">
        <a:defRPr>
          <a:latin typeface="+mn-lt"/>
          <a:ea typeface="+mn-ea"/>
          <a:cs typeface="+mn-cs"/>
        </a:defRPr>
      </a:lvl7pPr>
      <a:lvl8pPr marL="6812051">
        <a:defRPr>
          <a:latin typeface="+mn-lt"/>
          <a:ea typeface="+mn-ea"/>
          <a:cs typeface="+mn-cs"/>
        </a:defRPr>
      </a:lvl8pPr>
      <a:lvl9pPr marL="7785202">
        <a:defRPr>
          <a:latin typeface="+mn-lt"/>
          <a:ea typeface="+mn-ea"/>
          <a:cs typeface="+mn-cs"/>
        </a:defRPr>
      </a:lvl9pPr>
    </p:bodyStyle>
    <p:otherStyle>
      <a:lvl1pPr marL="0">
        <a:defRPr>
          <a:latin typeface="+mn-lt"/>
          <a:ea typeface="+mn-ea"/>
          <a:cs typeface="+mn-cs"/>
        </a:defRPr>
      </a:lvl1pPr>
      <a:lvl2pPr marL="973150">
        <a:defRPr>
          <a:latin typeface="+mn-lt"/>
          <a:ea typeface="+mn-ea"/>
          <a:cs typeface="+mn-cs"/>
        </a:defRPr>
      </a:lvl2pPr>
      <a:lvl3pPr marL="1946300">
        <a:defRPr>
          <a:latin typeface="+mn-lt"/>
          <a:ea typeface="+mn-ea"/>
          <a:cs typeface="+mn-cs"/>
        </a:defRPr>
      </a:lvl3pPr>
      <a:lvl4pPr marL="2919451">
        <a:defRPr>
          <a:latin typeface="+mn-lt"/>
          <a:ea typeface="+mn-ea"/>
          <a:cs typeface="+mn-cs"/>
        </a:defRPr>
      </a:lvl4pPr>
      <a:lvl5pPr marL="3892601">
        <a:defRPr>
          <a:latin typeface="+mn-lt"/>
          <a:ea typeface="+mn-ea"/>
          <a:cs typeface="+mn-cs"/>
        </a:defRPr>
      </a:lvl5pPr>
      <a:lvl6pPr marL="4865751">
        <a:defRPr>
          <a:latin typeface="+mn-lt"/>
          <a:ea typeface="+mn-ea"/>
          <a:cs typeface="+mn-cs"/>
        </a:defRPr>
      </a:lvl6pPr>
      <a:lvl7pPr marL="5838901">
        <a:defRPr>
          <a:latin typeface="+mn-lt"/>
          <a:ea typeface="+mn-ea"/>
          <a:cs typeface="+mn-cs"/>
        </a:defRPr>
      </a:lvl7pPr>
      <a:lvl8pPr marL="6812051">
        <a:defRPr>
          <a:latin typeface="+mn-lt"/>
          <a:ea typeface="+mn-ea"/>
          <a:cs typeface="+mn-cs"/>
        </a:defRPr>
      </a:lvl8pPr>
      <a:lvl9pPr marL="778520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994" y="5386464"/>
            <a:ext cx="25668990" cy="1726955"/>
          </a:xfrm>
          <a:prstGeom prst="rect">
            <a:avLst/>
          </a:prstGeom>
        </p:spPr>
        <p:txBody>
          <a:bodyPr vert="horz" wrap="square" lIns="0" tIns="24328" rIns="0" bIns="0" rtlCol="0">
            <a:spAutoFit/>
          </a:bodyPr>
          <a:lstStyle/>
          <a:p>
            <a:pPr marL="27032" marR="10813">
              <a:lnSpc>
                <a:spcPct val="50000"/>
              </a:lnSpc>
              <a:spcBef>
                <a:spcPts val="192"/>
              </a:spcBef>
            </a:pPr>
            <a:r>
              <a:rPr lang="en-GB" sz="3938" b="1" spc="-11" dirty="0">
                <a:solidFill>
                  <a:srgbClr val="58595B"/>
                </a:solidFill>
                <a:latin typeface="Arial"/>
                <a:cs typeface="Arial"/>
              </a:rPr>
              <a:t>Nathalie Strub-Wourgaft</a:t>
            </a:r>
            <a:r>
              <a:rPr lang="en-GB" sz="3938" b="1" spc="-11" baseline="30000" dirty="0">
                <a:solidFill>
                  <a:srgbClr val="58595B"/>
                </a:solidFill>
                <a:latin typeface="Arial"/>
                <a:cs typeface="Arial"/>
              </a:rPr>
              <a:t>1</a:t>
            </a:r>
            <a:r>
              <a:rPr lang="en-GB" sz="3938" b="1" spc="-11" dirty="0">
                <a:solidFill>
                  <a:srgbClr val="58595B"/>
                </a:solidFill>
                <a:latin typeface="Arial"/>
                <a:cs typeface="Arial"/>
              </a:rPr>
              <a:t>,</a:t>
            </a:r>
            <a:r>
              <a:rPr lang="en-GB" sz="3938" b="1" spc="-11" baseline="30000" dirty="0">
                <a:solidFill>
                  <a:srgbClr val="58595B"/>
                </a:solidFill>
                <a:latin typeface="Arial"/>
                <a:cs typeface="Arial"/>
              </a:rPr>
              <a:t> </a:t>
            </a:r>
            <a:r>
              <a:rPr lang="en-GB" sz="3938" b="1" spc="-11" dirty="0">
                <a:solidFill>
                  <a:srgbClr val="58595B"/>
                </a:solidFill>
                <a:latin typeface="Arial"/>
                <a:cs typeface="Arial"/>
              </a:rPr>
              <a:t>Antoine Tarral</a:t>
            </a:r>
            <a:r>
              <a:rPr lang="en-GB" sz="3938" b="1" spc="-11" baseline="30000" dirty="0">
                <a:solidFill>
                  <a:srgbClr val="58595B"/>
                </a:solidFill>
                <a:latin typeface="Arial"/>
                <a:cs typeface="Arial"/>
              </a:rPr>
              <a:t>1</a:t>
            </a:r>
            <a:r>
              <a:rPr lang="en-GB" sz="3938" b="1" spc="-11" dirty="0">
                <a:solidFill>
                  <a:srgbClr val="58595B"/>
                </a:solidFill>
                <a:latin typeface="Arial"/>
                <a:cs typeface="Arial"/>
              </a:rPr>
              <a:t>, Louise Burrows</a:t>
            </a:r>
            <a:r>
              <a:rPr lang="en-GB" sz="3938" b="1" spc="-11" baseline="30000" dirty="0">
                <a:solidFill>
                  <a:srgbClr val="58595B"/>
                </a:solidFill>
                <a:latin typeface="Arial"/>
                <a:cs typeface="Arial"/>
              </a:rPr>
              <a:t>1</a:t>
            </a:r>
            <a:r>
              <a:rPr lang="en-GB" sz="3938" b="1" spc="-11" dirty="0">
                <a:solidFill>
                  <a:srgbClr val="58595B"/>
                </a:solidFill>
                <a:latin typeface="Arial"/>
                <a:cs typeface="Arial"/>
              </a:rPr>
              <a:t>,</a:t>
            </a:r>
            <a:r>
              <a:rPr lang="en-GB" sz="3938" b="1" spc="-11" baseline="30000" dirty="0">
                <a:solidFill>
                  <a:srgbClr val="58595B"/>
                </a:solidFill>
                <a:latin typeface="Arial"/>
                <a:cs typeface="Arial"/>
              </a:rPr>
              <a:t> </a:t>
            </a:r>
            <a:r>
              <a:rPr lang="en-GB" sz="3938" b="1" spc="-11" dirty="0">
                <a:solidFill>
                  <a:srgbClr val="58595B"/>
                </a:solidFill>
                <a:latin typeface="Arial"/>
                <a:cs typeface="Arial"/>
              </a:rPr>
              <a:t>Nona Ghazanfari</a:t>
            </a:r>
            <a:r>
              <a:rPr lang="en-GB" sz="3938" b="1" spc="-11" baseline="30000" dirty="0">
                <a:solidFill>
                  <a:srgbClr val="58595B"/>
                </a:solidFill>
                <a:latin typeface="Arial"/>
                <a:cs typeface="Arial"/>
              </a:rPr>
              <a:t>2</a:t>
            </a:r>
            <a:r>
              <a:rPr lang="en-GB" sz="3938" b="1" spc="-11" dirty="0">
                <a:solidFill>
                  <a:srgbClr val="58595B"/>
                </a:solidFill>
                <a:latin typeface="Arial"/>
                <a:cs typeface="Arial"/>
              </a:rPr>
              <a:t>, Guillermo Doll</a:t>
            </a:r>
            <a:r>
              <a:rPr lang="en-GB" sz="3938" b="1" spc="-11" baseline="30000" dirty="0">
                <a:solidFill>
                  <a:srgbClr val="58595B"/>
                </a:solidFill>
                <a:latin typeface="Arial"/>
                <a:cs typeface="Arial"/>
              </a:rPr>
              <a:t>2</a:t>
            </a:r>
            <a:endParaRPr sz="3938" baseline="30000" dirty="0">
              <a:latin typeface="Arial"/>
              <a:cs typeface="Arial"/>
            </a:endParaRPr>
          </a:p>
          <a:p>
            <a:pPr marL="27032" marR="598758">
              <a:lnSpc>
                <a:spcPct val="106300"/>
              </a:lnSpc>
              <a:spcBef>
                <a:spcPts val="3608"/>
              </a:spcBef>
            </a:pPr>
            <a:r>
              <a:rPr lang="en-GB" sz="2980" spc="-21" baseline="30000" dirty="0">
                <a:solidFill>
                  <a:srgbClr val="58595B"/>
                </a:solidFill>
                <a:latin typeface="Arial"/>
                <a:cs typeface="Arial"/>
              </a:rPr>
              <a:t>1</a:t>
            </a:r>
            <a:r>
              <a:rPr lang="en-GB" sz="2980" spc="-21" dirty="0">
                <a:solidFill>
                  <a:srgbClr val="58595B"/>
                </a:solidFill>
                <a:latin typeface="Arial"/>
                <a:cs typeface="Arial"/>
              </a:rPr>
              <a:t>Drugs for Neglected Diseases </a:t>
            </a:r>
            <a:r>
              <a:rPr lang="en-GB" sz="2980" i="1" spc="-21" dirty="0">
                <a:solidFill>
                  <a:srgbClr val="58595B"/>
                </a:solidFill>
                <a:latin typeface="Arial"/>
                <a:cs typeface="Arial"/>
              </a:rPr>
              <a:t>initiative</a:t>
            </a:r>
            <a:r>
              <a:rPr lang="en-GB" sz="2980" spc="-21" dirty="0">
                <a:solidFill>
                  <a:srgbClr val="58595B"/>
                </a:solidFill>
                <a:latin typeface="Arial"/>
                <a:cs typeface="Arial"/>
              </a:rPr>
              <a:t>, Geneva, Switzerland – on behalf of the wider fexinidazole for HAT team </a:t>
            </a:r>
            <a:br>
              <a:rPr lang="en-GB" sz="2980" spc="-21" dirty="0">
                <a:solidFill>
                  <a:srgbClr val="58595B"/>
                </a:solidFill>
                <a:latin typeface="Arial"/>
                <a:cs typeface="Arial"/>
              </a:rPr>
            </a:br>
            <a:r>
              <a:rPr lang="en-GB" sz="2980" spc="-21" baseline="30000" dirty="0">
                <a:solidFill>
                  <a:srgbClr val="58595B"/>
                </a:solidFill>
                <a:latin typeface="Arial"/>
                <a:cs typeface="Arial"/>
              </a:rPr>
              <a:t>2</a:t>
            </a:r>
            <a:r>
              <a:rPr lang="en-GB" sz="2980" spc="-21" dirty="0">
                <a:solidFill>
                  <a:srgbClr val="58595B"/>
                </a:solidFill>
                <a:latin typeface="Arial"/>
                <a:cs typeface="Arial"/>
              </a:rPr>
              <a:t>Tuberculosis and Neglected Tropical Disease Programme</a:t>
            </a:r>
            <a:r>
              <a:rPr lang="fr-FR" sz="2980" spc="-21" dirty="0">
                <a:solidFill>
                  <a:srgbClr val="58595B"/>
                </a:solidFill>
                <a:latin typeface="Arial"/>
                <a:cs typeface="Arial"/>
              </a:rPr>
              <a:t>, </a:t>
            </a:r>
            <a:r>
              <a:rPr lang="en-GB" sz="2980" spc="-21" dirty="0">
                <a:solidFill>
                  <a:srgbClr val="58595B"/>
                </a:solidFill>
                <a:latin typeface="Arial"/>
                <a:cs typeface="Arial"/>
              </a:rPr>
              <a:t>Sanofi, France</a:t>
            </a:r>
          </a:p>
        </p:txBody>
      </p:sp>
      <p:sp>
        <p:nvSpPr>
          <p:cNvPr id="3" name="object 3"/>
          <p:cNvSpPr txBox="1">
            <a:spLocks noGrp="1"/>
          </p:cNvSpPr>
          <p:nvPr>
            <p:ph type="title"/>
          </p:nvPr>
        </p:nvSpPr>
        <p:spPr>
          <a:xfrm>
            <a:off x="1232581" y="893730"/>
            <a:ext cx="19239025" cy="3104979"/>
          </a:xfrm>
          <a:prstGeom prst="rect">
            <a:avLst/>
          </a:prstGeom>
        </p:spPr>
        <p:txBody>
          <a:bodyPr vert="horz" wrap="square" lIns="0" tIns="25680" rIns="0" bIns="0" rtlCol="0">
            <a:spAutoFit/>
          </a:bodyPr>
          <a:lstStyle/>
          <a:p>
            <a:r>
              <a:rPr lang="en-GB" dirty="0"/>
              <a:t>Steps to registration of an oral treatment for sleeping sickness</a:t>
            </a:r>
          </a:p>
        </p:txBody>
      </p:sp>
      <p:sp>
        <p:nvSpPr>
          <p:cNvPr id="4" name="object 4"/>
          <p:cNvSpPr/>
          <p:nvPr/>
        </p:nvSpPr>
        <p:spPr>
          <a:xfrm>
            <a:off x="720717" y="7391468"/>
            <a:ext cx="14022989" cy="435429"/>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D2232A"/>
          </a:solidFill>
        </p:spPr>
        <p:txBody>
          <a:bodyPr wrap="square" lIns="0" tIns="0" rIns="0" bIns="0" rtlCol="0"/>
          <a:lstStyle/>
          <a:p>
            <a:endParaRPr sz="8156" dirty="0"/>
          </a:p>
        </p:txBody>
      </p:sp>
      <p:sp>
        <p:nvSpPr>
          <p:cNvPr id="11" name="object 11"/>
          <p:cNvSpPr txBox="1"/>
          <p:nvPr/>
        </p:nvSpPr>
        <p:spPr>
          <a:xfrm>
            <a:off x="688994" y="8710547"/>
            <a:ext cx="14235704" cy="6618441"/>
          </a:xfrm>
          <a:prstGeom prst="rect">
            <a:avLst/>
          </a:prstGeom>
          <a:effectLst>
            <a:glow rad="774700">
              <a:srgbClr val="3EA199"/>
            </a:glow>
          </a:effectLst>
        </p:spPr>
        <p:txBody>
          <a:bodyPr vert="horz" wrap="square" lIns="0" tIns="25680" rIns="0" bIns="0" rtlCol="0">
            <a:spAutoFit/>
          </a:bodyPr>
          <a:lstStyle/>
          <a:p>
            <a:pPr marL="27032" marR="282484">
              <a:lnSpc>
                <a:spcPct val="100600"/>
              </a:lnSpc>
              <a:spcBef>
                <a:spcPts val="202"/>
              </a:spcBef>
            </a:pPr>
            <a:r>
              <a:rPr lang="en-GB" sz="3000" dirty="0">
                <a:solidFill>
                  <a:schemeClr val="tx1">
                    <a:lumMod val="65000"/>
                    <a:lumOff val="35000"/>
                  </a:schemeClr>
                </a:solidFill>
                <a:latin typeface="Arial" panose="020B0604020202020204" pitchFamily="34" charset="0"/>
                <a:cs typeface="Arial" panose="020B0604020202020204" pitchFamily="34" charset="0"/>
              </a:rPr>
              <a:t>Research into the treatment of sleeping sickness treatment was initiated by DND</a:t>
            </a:r>
            <a:r>
              <a:rPr lang="en-GB" sz="3000" i="1" dirty="0">
                <a:solidFill>
                  <a:schemeClr val="tx1">
                    <a:lumMod val="65000"/>
                    <a:lumOff val="35000"/>
                  </a:schemeClr>
                </a:solidFill>
                <a:latin typeface="Arial" panose="020B0604020202020204" pitchFamily="34" charset="0"/>
                <a:cs typeface="Arial" panose="020B0604020202020204" pitchFamily="34" charset="0"/>
              </a:rPr>
              <a:t>i</a:t>
            </a:r>
            <a:r>
              <a:rPr lang="en-GB" sz="3000" dirty="0">
                <a:solidFill>
                  <a:schemeClr val="tx1">
                    <a:lumMod val="65000"/>
                    <a:lumOff val="35000"/>
                  </a:schemeClr>
                </a:solidFill>
                <a:latin typeface="Arial" panose="020B0604020202020204" pitchFamily="34" charset="0"/>
                <a:cs typeface="Arial" panose="020B0604020202020204" pitchFamily="34" charset="0"/>
              </a:rPr>
              <a:t> at the request of MSF. Fexinidazole is the first new chemical entity brought by DND</a:t>
            </a:r>
            <a:r>
              <a:rPr lang="en-GB" sz="3000" i="1" dirty="0">
                <a:solidFill>
                  <a:schemeClr val="tx1">
                    <a:lumMod val="65000"/>
                    <a:lumOff val="35000"/>
                  </a:schemeClr>
                </a:solidFill>
                <a:latin typeface="Arial" panose="020B0604020202020204" pitchFamily="34" charset="0"/>
                <a:cs typeface="Arial" panose="020B0604020202020204" pitchFamily="34" charset="0"/>
              </a:rPr>
              <a:t>i</a:t>
            </a:r>
            <a:r>
              <a:rPr lang="en-GB" sz="3000" dirty="0">
                <a:solidFill>
                  <a:schemeClr val="tx1">
                    <a:lumMod val="65000"/>
                    <a:lumOff val="35000"/>
                  </a:schemeClr>
                </a:solidFill>
                <a:latin typeface="Arial" panose="020B0604020202020204" pitchFamily="34" charset="0"/>
                <a:cs typeface="Arial" panose="020B0604020202020204" pitchFamily="34" charset="0"/>
              </a:rPr>
              <a:t> through all stages of the drug development pipeline and into patients, including three clinical studies involving 749 patients. This 10 day all-oral treatment (1800 mg per day for 4 days followed by 1200 mg per day for 6 days) for both stages of </a:t>
            </a:r>
            <a:r>
              <a:rPr lang="en-GB" sz="3000" i="1" dirty="0">
                <a:solidFill>
                  <a:schemeClr val="tx1">
                    <a:lumMod val="65000"/>
                    <a:lumOff val="35000"/>
                  </a:schemeClr>
                </a:solidFill>
                <a:latin typeface="Arial" panose="020B0604020202020204" pitchFamily="34" charset="0"/>
                <a:cs typeface="Arial" panose="020B0604020202020204" pitchFamily="34" charset="0"/>
              </a:rPr>
              <a:t>T. b. </a:t>
            </a:r>
            <a:r>
              <a:rPr lang="en-GB" sz="3000" i="1" dirty="0" err="1">
                <a:solidFill>
                  <a:schemeClr val="tx1">
                    <a:lumMod val="65000"/>
                    <a:lumOff val="35000"/>
                  </a:schemeClr>
                </a:solidFill>
                <a:latin typeface="Arial" panose="020B0604020202020204" pitchFamily="34" charset="0"/>
                <a:cs typeface="Arial" panose="020B0604020202020204" pitchFamily="34" charset="0"/>
              </a:rPr>
              <a:t>gambiense</a:t>
            </a:r>
            <a:r>
              <a:rPr lang="en-GB" sz="3000" dirty="0">
                <a:solidFill>
                  <a:schemeClr val="tx1">
                    <a:lumMod val="65000"/>
                    <a:lumOff val="35000"/>
                  </a:schemeClr>
                </a:solidFill>
                <a:latin typeface="Arial" panose="020B0604020202020204" pitchFamily="34" charset="0"/>
                <a:cs typeface="Arial" panose="020B0604020202020204" pitchFamily="34" charset="0"/>
              </a:rPr>
              <a:t> sleeping sickness (g-HAT), is a significant improvement upon previous treatments because it eliminates the need for systematic hospitalization and should remove the need for systematic lumbar punctures. </a:t>
            </a:r>
            <a:r>
              <a:rPr sz="3000" spc="-11" dirty="0">
                <a:solidFill>
                  <a:schemeClr val="tx1">
                    <a:lumMod val="65000"/>
                    <a:lumOff val="35000"/>
                  </a:schemeClr>
                </a:solidFill>
                <a:latin typeface="Arial" panose="020B0604020202020204" pitchFamily="34" charset="0"/>
                <a:cs typeface="Arial" panose="020B0604020202020204" pitchFamily="34" charset="0"/>
              </a:rPr>
              <a:t> </a:t>
            </a:r>
            <a:endParaRPr lang="en-US" sz="3000" spc="-11" dirty="0">
              <a:solidFill>
                <a:schemeClr val="tx1">
                  <a:lumMod val="65000"/>
                  <a:lumOff val="35000"/>
                </a:schemeClr>
              </a:solidFill>
              <a:latin typeface="Arial" panose="020B0604020202020204" pitchFamily="34" charset="0"/>
              <a:cs typeface="Arial" panose="020B0604020202020204" pitchFamily="34" charset="0"/>
            </a:endParaRPr>
          </a:p>
          <a:p>
            <a:pPr marL="27032" marR="282484">
              <a:lnSpc>
                <a:spcPct val="100600"/>
              </a:lnSpc>
              <a:spcBef>
                <a:spcPts val="202"/>
              </a:spcBef>
            </a:pPr>
            <a:endParaRPr lang="en-US" sz="3000" spc="-11" dirty="0">
              <a:solidFill>
                <a:srgbClr val="58595B"/>
              </a:solidFill>
              <a:latin typeface="Arial"/>
              <a:cs typeface="Arial"/>
            </a:endParaRPr>
          </a:p>
          <a:p>
            <a:pPr marL="27032" marR="282484">
              <a:lnSpc>
                <a:spcPct val="100600"/>
              </a:lnSpc>
              <a:spcBef>
                <a:spcPts val="202"/>
              </a:spcBef>
            </a:pPr>
            <a:endParaRPr lang="en-US" sz="3000" spc="-11" dirty="0">
              <a:solidFill>
                <a:srgbClr val="58595B"/>
              </a:solidFill>
              <a:latin typeface="Arial"/>
              <a:cs typeface="Arial"/>
            </a:endParaRPr>
          </a:p>
          <a:p>
            <a:pPr marL="27032" marR="282484">
              <a:lnSpc>
                <a:spcPct val="100600"/>
              </a:lnSpc>
              <a:spcBef>
                <a:spcPts val="202"/>
              </a:spcBef>
            </a:pPr>
            <a:endParaRPr lang="en-US" sz="2980" b="1" dirty="0">
              <a:solidFill>
                <a:srgbClr val="D2232A"/>
              </a:solidFill>
              <a:latin typeface="Arial"/>
              <a:cs typeface="Arial"/>
            </a:endParaRPr>
          </a:p>
          <a:p>
            <a:pPr marL="27032" marR="282484">
              <a:lnSpc>
                <a:spcPct val="100600"/>
              </a:lnSpc>
              <a:spcBef>
                <a:spcPts val="202"/>
              </a:spcBef>
            </a:pPr>
            <a:br>
              <a:rPr lang="en-US" sz="3000" spc="-11" dirty="0">
                <a:solidFill>
                  <a:srgbClr val="58595B"/>
                </a:solidFill>
                <a:latin typeface="Arial"/>
                <a:cs typeface="Arial"/>
              </a:rPr>
            </a:br>
            <a:br>
              <a:rPr lang="en-US" sz="2980" spc="-11" dirty="0">
                <a:solidFill>
                  <a:srgbClr val="58595B"/>
                </a:solidFill>
                <a:latin typeface="Arial"/>
                <a:cs typeface="Arial"/>
              </a:rPr>
            </a:br>
            <a:endParaRPr sz="2980" dirty="0">
              <a:latin typeface="Arial"/>
              <a:cs typeface="Arial"/>
            </a:endParaRPr>
          </a:p>
        </p:txBody>
      </p:sp>
      <p:sp>
        <p:nvSpPr>
          <p:cNvPr id="50" name="object 13"/>
          <p:cNvSpPr txBox="1"/>
          <p:nvPr/>
        </p:nvSpPr>
        <p:spPr>
          <a:xfrm>
            <a:off x="740042" y="38773887"/>
            <a:ext cx="22248246" cy="3400179"/>
          </a:xfrm>
          <a:prstGeom prst="rect">
            <a:avLst/>
          </a:prstGeom>
        </p:spPr>
        <p:txBody>
          <a:bodyPr vert="horz" wrap="square" lIns="0" tIns="29735" rIns="0" bIns="0" rtlCol="0">
            <a:spAutoFit/>
          </a:bodyPr>
          <a:lstStyle/>
          <a:p>
            <a:r>
              <a:rPr lang="en-US" sz="2700" b="1" dirty="0"/>
              <a:t>DND</a:t>
            </a:r>
            <a:r>
              <a:rPr lang="en-US" sz="2700" b="1" i="1" dirty="0"/>
              <a:t>i</a:t>
            </a:r>
            <a:r>
              <a:rPr lang="en-US" sz="2700" b="1" dirty="0"/>
              <a:t> thanks its core and HAT campaign donors: </a:t>
            </a:r>
            <a:r>
              <a:rPr lang="en-US" sz="2700" dirty="0"/>
              <a:t>Médecins sans </a:t>
            </a:r>
            <a:r>
              <a:rPr lang="en-US" sz="2700" dirty="0" err="1"/>
              <a:t>Frontières</a:t>
            </a:r>
            <a:r>
              <a:rPr lang="en-US" sz="2700" dirty="0"/>
              <a:t>, founding member of DNDi and core contributor; Bill &amp; Melinda Gates Foundation, USA; UK aid, UK; Dutch Ministry of Foreign Affairs (DGIS), The Netherlands; Federal Ministry of Education and Research (BMBF) through </a:t>
            </a:r>
            <a:r>
              <a:rPr lang="en-US" sz="2700" dirty="0" err="1"/>
              <a:t>KfW</a:t>
            </a:r>
            <a:r>
              <a:rPr lang="en-US" sz="2700" dirty="0"/>
              <a:t>, Germany; French Development Agency (AFD), France; German Corporation for International Cooperation (GIZ) on behalf of the Government of the Federal Republic of Germany, Germany; Ministry of European and Foreign Affairs (MEAE), France; Norwegian Agency for Development Cooperation (</a:t>
            </a:r>
            <a:r>
              <a:rPr lang="en-US" sz="2700" dirty="0" err="1"/>
              <a:t>Norad</a:t>
            </a:r>
            <a:r>
              <a:rPr lang="en-US" sz="2700" dirty="0"/>
              <a:t>), Norway; Republic and Canton of Geneva, Internal Solidarity Office, Switzerland; Spanish Agency for International Development and Cooperation (AECID), Spain; Swiss Agency for Development and Cooperation (SDC), Switzerland; UBS Optimus Foundation, Switzerland; Brian Mercer Charitable Trust, UK; Stavros Niarchos Foundation, USA and other private foundations and individuals.</a:t>
            </a:r>
            <a:endParaRPr lang="en-GB" sz="2700" dirty="0"/>
          </a:p>
          <a:p>
            <a:pPr>
              <a:spcBef>
                <a:spcPts val="43"/>
              </a:spcBef>
            </a:pPr>
            <a:endParaRPr sz="3000" dirty="0">
              <a:latin typeface="Times New Roman"/>
              <a:cs typeface="Times New Roman"/>
            </a:endParaRPr>
          </a:p>
        </p:txBody>
      </p:sp>
      <p:sp>
        <p:nvSpPr>
          <p:cNvPr id="51" name="Rectangle 50"/>
          <p:cNvSpPr/>
          <p:nvPr/>
        </p:nvSpPr>
        <p:spPr>
          <a:xfrm>
            <a:off x="23214806" y="38394481"/>
            <a:ext cx="6172200" cy="336147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bject 40"/>
          <p:cNvSpPr/>
          <p:nvPr/>
        </p:nvSpPr>
        <p:spPr>
          <a:xfrm>
            <a:off x="17579830" y="30130885"/>
            <a:ext cx="11807591" cy="6442682"/>
          </a:xfrm>
          <a:custGeom>
            <a:avLst/>
            <a:gdLst/>
            <a:ahLst/>
            <a:cxnLst/>
            <a:rect l="l" t="t" r="r" b="b"/>
            <a:pathLst>
              <a:path w="3088640" h="4718050">
                <a:moveTo>
                  <a:pt x="0" y="4717451"/>
                </a:moveTo>
                <a:lnTo>
                  <a:pt x="3088276" y="4717451"/>
                </a:lnTo>
                <a:lnTo>
                  <a:pt x="3088276" y="0"/>
                </a:lnTo>
                <a:lnTo>
                  <a:pt x="0" y="0"/>
                </a:lnTo>
                <a:lnTo>
                  <a:pt x="0" y="4717451"/>
                </a:lnTo>
                <a:close/>
              </a:path>
            </a:pathLst>
          </a:custGeom>
          <a:solidFill>
            <a:srgbClr val="E2E3E4"/>
          </a:solidFill>
        </p:spPr>
        <p:txBody>
          <a:bodyPr wrap="square" lIns="0" tIns="0" rIns="0" bIns="0" rtlCol="0"/>
          <a:lstStyle/>
          <a:p>
            <a:endParaRPr sz="8156"/>
          </a:p>
        </p:txBody>
      </p:sp>
      <p:sp>
        <p:nvSpPr>
          <p:cNvPr id="74" name="object 9">
            <a:extLst>
              <a:ext uri="{FF2B5EF4-FFF2-40B4-BE49-F238E27FC236}">
                <a16:creationId xmlns:a16="http://schemas.microsoft.com/office/drawing/2014/main" id="{A784F17C-0782-4BA7-B281-448070B4F75D}"/>
              </a:ext>
            </a:extLst>
          </p:cNvPr>
          <p:cNvSpPr txBox="1"/>
          <p:nvPr/>
        </p:nvSpPr>
        <p:spPr>
          <a:xfrm>
            <a:off x="8708591" y="33156342"/>
            <a:ext cx="8688712" cy="4270362"/>
          </a:xfrm>
          <a:prstGeom prst="rect">
            <a:avLst/>
          </a:prstGeom>
        </p:spPr>
        <p:txBody>
          <a:bodyPr vert="horz" wrap="square" lIns="0" tIns="25680" rIns="0" bIns="0" rtlCol="0">
            <a:spAutoFit/>
          </a:bodyPr>
          <a:lstStyle/>
          <a:p>
            <a:pPr marL="27032" marR="282484">
              <a:lnSpc>
                <a:spcPct val="100600"/>
              </a:lnSpc>
              <a:spcBef>
                <a:spcPts val="202"/>
              </a:spcBef>
            </a:pPr>
            <a:r>
              <a:rPr lang="en-US" sz="3000" b="1" dirty="0">
                <a:solidFill>
                  <a:srgbClr val="D2232A"/>
                </a:solidFill>
                <a:latin typeface="Arial"/>
                <a:cs typeface="Arial"/>
              </a:rPr>
              <a:t>On-going &amp; future trials</a:t>
            </a:r>
          </a:p>
          <a:p>
            <a:pPr marL="484232" marR="282484" indent="-457200">
              <a:lnSpc>
                <a:spcPct val="100600"/>
              </a:lnSpc>
              <a:spcBef>
                <a:spcPts val="202"/>
              </a:spcBef>
              <a:buFont typeface="Arial" panose="020B0604020202020204" pitchFamily="34" charset="0"/>
              <a:buChar char="•"/>
            </a:pPr>
            <a:r>
              <a:rPr lang="en-US" sz="3000" spc="-11" dirty="0">
                <a:solidFill>
                  <a:srgbClr val="58595B"/>
                </a:solidFill>
                <a:latin typeface="Arial"/>
                <a:cs typeface="Arial"/>
              </a:rPr>
              <a:t>FEX009 adults &amp; children, all stages, in-and out-patients (including </a:t>
            </a:r>
            <a:r>
              <a:rPr lang="en-GB" sz="3000" spc="-11" dirty="0">
                <a:solidFill>
                  <a:srgbClr val="58595B"/>
                </a:solidFill>
                <a:latin typeface="Arial"/>
                <a:cs typeface="Arial"/>
              </a:rPr>
              <a:t>breastfeeding or pregnant women in the second or third trimester.)</a:t>
            </a:r>
            <a:endParaRPr lang="en-US" sz="3000" spc="-11" dirty="0">
              <a:solidFill>
                <a:srgbClr val="58595B"/>
              </a:solidFill>
              <a:latin typeface="Arial"/>
              <a:cs typeface="Arial"/>
            </a:endParaRPr>
          </a:p>
          <a:p>
            <a:pPr marL="484232" marR="282484" indent="-457200">
              <a:lnSpc>
                <a:spcPct val="100600"/>
              </a:lnSpc>
              <a:spcBef>
                <a:spcPts val="202"/>
              </a:spcBef>
              <a:buFont typeface="Arial" panose="020B0604020202020204" pitchFamily="34" charset="0"/>
              <a:buChar char="•"/>
            </a:pPr>
            <a:r>
              <a:rPr lang="en-US" sz="3000" spc="-11" dirty="0">
                <a:solidFill>
                  <a:srgbClr val="58595B"/>
                </a:solidFill>
                <a:latin typeface="Arial"/>
                <a:cs typeface="Arial"/>
              </a:rPr>
              <a:t>Phase II/III </a:t>
            </a:r>
            <a:r>
              <a:rPr lang="en-US" sz="3000" i="1" spc="-11" dirty="0" err="1">
                <a:solidFill>
                  <a:srgbClr val="58595B"/>
                </a:solidFill>
                <a:latin typeface="Arial"/>
                <a:cs typeface="Arial"/>
              </a:rPr>
              <a:t>T.b.</a:t>
            </a:r>
            <a:r>
              <a:rPr lang="en-US" sz="3000" i="1" spc="-11" dirty="0">
                <a:solidFill>
                  <a:srgbClr val="58595B"/>
                </a:solidFill>
                <a:latin typeface="Arial"/>
                <a:cs typeface="Arial"/>
              </a:rPr>
              <a:t> </a:t>
            </a:r>
            <a:r>
              <a:rPr lang="en-US" sz="3000" i="1" spc="-11" dirty="0" err="1">
                <a:solidFill>
                  <a:srgbClr val="58595B"/>
                </a:solidFill>
                <a:latin typeface="Arial"/>
                <a:cs typeface="Arial"/>
              </a:rPr>
              <a:t>rhodiense</a:t>
            </a:r>
            <a:r>
              <a:rPr lang="en-US" sz="3000" i="1" spc="-11" dirty="0">
                <a:solidFill>
                  <a:srgbClr val="58595B"/>
                </a:solidFill>
                <a:latin typeface="Arial"/>
                <a:cs typeface="Arial"/>
              </a:rPr>
              <a:t> </a:t>
            </a:r>
            <a:r>
              <a:rPr lang="en-US" sz="3000" spc="-11" dirty="0">
                <a:solidFill>
                  <a:srgbClr val="58595B"/>
                </a:solidFill>
                <a:latin typeface="Arial"/>
                <a:cs typeface="Arial"/>
              </a:rPr>
              <a:t>HAT planned for mid-2019 in Malawi and Uganda.</a:t>
            </a:r>
          </a:p>
          <a:p>
            <a:pPr marL="484232" marR="282484" indent="-457200">
              <a:lnSpc>
                <a:spcPct val="100600"/>
              </a:lnSpc>
              <a:spcBef>
                <a:spcPts val="202"/>
              </a:spcBef>
              <a:buFont typeface="Arial" panose="020B0604020202020204" pitchFamily="34" charset="0"/>
              <a:buChar char="•"/>
            </a:pPr>
            <a:r>
              <a:rPr lang="en-US" sz="3000" spc="-11" dirty="0">
                <a:solidFill>
                  <a:srgbClr val="58595B"/>
                </a:solidFill>
                <a:latin typeface="Arial"/>
                <a:cs typeface="Arial"/>
              </a:rPr>
              <a:t>Phase IV in preparation in DRC, South Sudan, Guinea and Angola; and in CAR with MSF. </a:t>
            </a:r>
          </a:p>
        </p:txBody>
      </p:sp>
      <p:sp>
        <p:nvSpPr>
          <p:cNvPr id="13" name="object 13"/>
          <p:cNvSpPr txBox="1"/>
          <p:nvPr/>
        </p:nvSpPr>
        <p:spPr>
          <a:xfrm>
            <a:off x="17844397" y="30328264"/>
            <a:ext cx="10997102" cy="6134261"/>
          </a:xfrm>
          <a:prstGeom prst="rect">
            <a:avLst/>
          </a:prstGeom>
        </p:spPr>
        <p:txBody>
          <a:bodyPr vert="horz" wrap="square" lIns="0" tIns="29735" rIns="0" bIns="0" rtlCol="0">
            <a:spAutoFit/>
          </a:bodyPr>
          <a:lstStyle/>
          <a:p>
            <a:pPr marL="27032">
              <a:spcBef>
                <a:spcPts val="234"/>
              </a:spcBef>
            </a:pPr>
            <a:r>
              <a:rPr lang="en-US" sz="3000" b="1" spc="-11" dirty="0">
                <a:solidFill>
                  <a:srgbClr val="D2232A"/>
                </a:solidFill>
                <a:latin typeface="Arial"/>
                <a:cs typeface="Arial"/>
              </a:rPr>
              <a:t>Conclusion</a:t>
            </a:r>
          </a:p>
          <a:p>
            <a:pPr marL="27032">
              <a:spcBef>
                <a:spcPts val="234"/>
              </a:spcBef>
              <a:spcAft>
                <a:spcPts val="1200"/>
              </a:spcAft>
            </a:pPr>
            <a:r>
              <a:rPr lang="en-GB" sz="3000" dirty="0">
                <a:solidFill>
                  <a:schemeClr val="tx1">
                    <a:lumMod val="75000"/>
                    <a:lumOff val="25000"/>
                  </a:schemeClr>
                </a:solidFill>
                <a:latin typeface="Arial"/>
                <a:cs typeface="Arial"/>
              </a:rPr>
              <a:t>Due to the involvement of in-country experts and WHO in the EMA Article 58 review process, this innovative mechanism facilitated registration of fexinidazole in DRC in just 39 days, with registration in Uganda expected shortly.  </a:t>
            </a:r>
          </a:p>
          <a:p>
            <a:pPr marL="27032">
              <a:spcBef>
                <a:spcPts val="234"/>
              </a:spcBef>
              <a:spcAft>
                <a:spcPts val="1200"/>
              </a:spcAft>
            </a:pPr>
            <a:r>
              <a:rPr lang="en-GB" sz="3000" dirty="0">
                <a:solidFill>
                  <a:schemeClr val="tx1">
                    <a:lumMod val="75000"/>
                    <a:lumOff val="25000"/>
                  </a:schemeClr>
                </a:solidFill>
                <a:latin typeface="Arial"/>
                <a:cs typeface="Arial"/>
              </a:rPr>
              <a:t>Thanks to this regulatory process, which was based on data collected in patients recruited by MSF in DRC and CAR, and by the PNLTHA, new g-HAT patients should shortly benefit from this simplified, short-course oral regimen, the second transformative therapeutic improvement delivered by DNDi for sleeping sickness patients.</a:t>
            </a:r>
          </a:p>
          <a:p>
            <a:pPr marL="27032">
              <a:spcBef>
                <a:spcPts val="234"/>
              </a:spcBef>
              <a:spcAft>
                <a:spcPts val="1200"/>
              </a:spcAft>
            </a:pPr>
            <a:r>
              <a:rPr lang="en-GB" sz="3000" dirty="0">
                <a:solidFill>
                  <a:srgbClr val="58595B"/>
                </a:solidFill>
                <a:latin typeface="Arial"/>
                <a:cs typeface="Arial"/>
              </a:rPr>
              <a:t>For questions or comments contact: </a:t>
            </a:r>
            <a:r>
              <a:rPr lang="en-US" sz="3000" spc="-11" dirty="0">
                <a:solidFill>
                  <a:srgbClr val="58595B"/>
                </a:solidFill>
                <a:latin typeface="Arial"/>
                <a:cs typeface="Arial"/>
              </a:rPr>
              <a:t>nstrub@dndi.org</a:t>
            </a:r>
          </a:p>
        </p:txBody>
      </p:sp>
      <p:sp>
        <p:nvSpPr>
          <p:cNvPr id="9" name="object 9"/>
          <p:cNvSpPr txBox="1"/>
          <p:nvPr/>
        </p:nvSpPr>
        <p:spPr>
          <a:xfrm>
            <a:off x="19566646" y="7642444"/>
            <a:ext cx="5562600" cy="463166"/>
          </a:xfrm>
          <a:prstGeom prst="rect">
            <a:avLst/>
          </a:prstGeom>
          <a:noFill/>
          <a:ln>
            <a:noFill/>
          </a:ln>
        </p:spPr>
        <p:txBody>
          <a:bodyPr vert="horz" wrap="square" lIns="0" tIns="25680" rIns="0" bIns="0" rtlCol="0">
            <a:spAutoFit/>
          </a:bodyPr>
          <a:lstStyle/>
          <a:p>
            <a:pPr marL="27032" marR="282484" algn="ctr">
              <a:lnSpc>
                <a:spcPct val="100600"/>
              </a:lnSpc>
              <a:spcBef>
                <a:spcPts val="202"/>
              </a:spcBef>
            </a:pPr>
            <a:r>
              <a:rPr lang="en-US" sz="3000" b="1" dirty="0">
                <a:solidFill>
                  <a:srgbClr val="C00000"/>
                </a:solidFill>
                <a:latin typeface="Arial"/>
                <a:cs typeface="Arial"/>
              </a:rPr>
              <a:t>Completed trials</a:t>
            </a:r>
          </a:p>
        </p:txBody>
      </p:sp>
      <p:sp>
        <p:nvSpPr>
          <p:cNvPr id="77" name="object 4">
            <a:extLst>
              <a:ext uri="{FF2B5EF4-FFF2-40B4-BE49-F238E27FC236}">
                <a16:creationId xmlns:a16="http://schemas.microsoft.com/office/drawing/2014/main" id="{962B79F8-DDB0-4CA0-A3CC-5018F2A6CE20}"/>
              </a:ext>
            </a:extLst>
          </p:cNvPr>
          <p:cNvSpPr/>
          <p:nvPr/>
        </p:nvSpPr>
        <p:spPr>
          <a:xfrm>
            <a:off x="8708591" y="28678448"/>
            <a:ext cx="8377937" cy="388913"/>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D2232A"/>
          </a:solidFill>
        </p:spPr>
        <p:txBody>
          <a:bodyPr wrap="square" lIns="0" tIns="0" rIns="0" bIns="0" rtlCol="0"/>
          <a:lstStyle/>
          <a:p>
            <a:endParaRPr sz="8156" dirty="0"/>
          </a:p>
        </p:txBody>
      </p:sp>
      <p:sp>
        <p:nvSpPr>
          <p:cNvPr id="78" name="object 10">
            <a:extLst>
              <a:ext uri="{FF2B5EF4-FFF2-40B4-BE49-F238E27FC236}">
                <a16:creationId xmlns:a16="http://schemas.microsoft.com/office/drawing/2014/main" id="{3C1038B4-649A-4272-9847-6700C5DB1F84}"/>
              </a:ext>
            </a:extLst>
          </p:cNvPr>
          <p:cNvSpPr txBox="1"/>
          <p:nvPr/>
        </p:nvSpPr>
        <p:spPr>
          <a:xfrm>
            <a:off x="8732621" y="29205509"/>
            <a:ext cx="4625909" cy="488612"/>
          </a:xfrm>
          <a:prstGeom prst="rect">
            <a:avLst/>
          </a:prstGeom>
        </p:spPr>
        <p:txBody>
          <a:bodyPr vert="horz" wrap="square" lIns="0" tIns="29735" rIns="0" bIns="0" rtlCol="0">
            <a:spAutoFit/>
          </a:bodyPr>
          <a:lstStyle/>
          <a:p>
            <a:pPr marL="27032">
              <a:spcBef>
                <a:spcPts val="234"/>
              </a:spcBef>
            </a:pPr>
            <a:r>
              <a:rPr lang="en-GB" sz="2980" b="1" spc="-11" dirty="0">
                <a:solidFill>
                  <a:srgbClr val="D2232A"/>
                </a:solidFill>
                <a:latin typeface="Arial"/>
                <a:cs typeface="Arial"/>
              </a:rPr>
              <a:t>Results</a:t>
            </a:r>
            <a:endParaRPr sz="2980" dirty="0">
              <a:latin typeface="Arial"/>
              <a:cs typeface="Arial"/>
            </a:endParaRPr>
          </a:p>
        </p:txBody>
      </p:sp>
      <p:sp>
        <p:nvSpPr>
          <p:cNvPr id="79" name="object 11">
            <a:extLst>
              <a:ext uri="{FF2B5EF4-FFF2-40B4-BE49-F238E27FC236}">
                <a16:creationId xmlns:a16="http://schemas.microsoft.com/office/drawing/2014/main" id="{8A499B00-0914-4598-B083-2E9F726B32D0}"/>
              </a:ext>
            </a:extLst>
          </p:cNvPr>
          <p:cNvSpPr txBox="1"/>
          <p:nvPr/>
        </p:nvSpPr>
        <p:spPr>
          <a:xfrm>
            <a:off x="8724002" y="29684849"/>
            <a:ext cx="8764564" cy="3852556"/>
          </a:xfrm>
          <a:prstGeom prst="rect">
            <a:avLst/>
          </a:prstGeom>
          <a:effectLst>
            <a:glow rad="774700">
              <a:srgbClr val="3EA199"/>
            </a:glow>
          </a:effectLst>
        </p:spPr>
        <p:txBody>
          <a:bodyPr vert="horz" wrap="square" lIns="0" tIns="25680" rIns="0" bIns="0" rtlCol="0">
            <a:spAutoFit/>
          </a:bodyPr>
          <a:lstStyle/>
          <a:p>
            <a:pPr marL="484232" marR="282484" indent="-457200">
              <a:lnSpc>
                <a:spcPct val="100600"/>
              </a:lnSpc>
              <a:spcBef>
                <a:spcPts val="202"/>
              </a:spcBef>
              <a:buFont typeface="Arial" panose="020B0604020202020204" pitchFamily="34" charset="0"/>
              <a:buChar char="•"/>
            </a:pPr>
            <a:r>
              <a:rPr lang="en-GB" sz="3000" dirty="0">
                <a:solidFill>
                  <a:schemeClr val="tx1">
                    <a:lumMod val="65000"/>
                    <a:lumOff val="35000"/>
                  </a:schemeClr>
                </a:solidFill>
                <a:latin typeface="Arial" panose="020B0604020202020204" pitchFamily="34" charset="0"/>
                <a:cs typeface="Arial" panose="020B0604020202020204" pitchFamily="34" charset="0"/>
              </a:rPr>
              <a:t>December 2017: dossier submitted to the EMA</a:t>
            </a:r>
          </a:p>
          <a:p>
            <a:pPr marL="484232" marR="282484" indent="-457200">
              <a:lnSpc>
                <a:spcPct val="100600"/>
              </a:lnSpc>
              <a:spcBef>
                <a:spcPts val="202"/>
              </a:spcBef>
              <a:buFont typeface="Arial" panose="020B0604020202020204" pitchFamily="34" charset="0"/>
              <a:buChar char="•"/>
            </a:pPr>
            <a:r>
              <a:rPr lang="en-GB" sz="3000" dirty="0">
                <a:solidFill>
                  <a:schemeClr val="tx1">
                    <a:lumMod val="65000"/>
                    <a:lumOff val="35000"/>
                  </a:schemeClr>
                </a:solidFill>
                <a:latin typeface="Arial" panose="020B0604020202020204" pitchFamily="34" charset="0"/>
                <a:cs typeface="Arial" panose="020B0604020202020204" pitchFamily="34" charset="0"/>
              </a:rPr>
              <a:t>November 2018: EMA adopted a positive scientific opinion of fexinidazole</a:t>
            </a:r>
          </a:p>
          <a:p>
            <a:pPr marL="484232" marR="282484" indent="-457200">
              <a:lnSpc>
                <a:spcPct val="100600"/>
              </a:lnSpc>
              <a:spcBef>
                <a:spcPts val="202"/>
              </a:spcBef>
              <a:buFont typeface="Arial" panose="020B0604020202020204" pitchFamily="34" charset="0"/>
              <a:buChar char="•"/>
            </a:pPr>
            <a:r>
              <a:rPr lang="en-GB" sz="3000" dirty="0">
                <a:solidFill>
                  <a:schemeClr val="tx1">
                    <a:lumMod val="65000"/>
                    <a:lumOff val="35000"/>
                  </a:schemeClr>
                </a:solidFill>
                <a:latin typeface="Arial" panose="020B0604020202020204" pitchFamily="34" charset="0"/>
                <a:cs typeface="Arial" panose="020B0604020202020204" pitchFamily="34" charset="0"/>
              </a:rPr>
              <a:t>November 2018: submission to EML</a:t>
            </a:r>
          </a:p>
          <a:p>
            <a:pPr marL="484232" marR="282484" indent="-457200">
              <a:lnSpc>
                <a:spcPct val="100600"/>
              </a:lnSpc>
              <a:spcBef>
                <a:spcPts val="202"/>
              </a:spcBef>
              <a:buFont typeface="Arial" panose="020B0604020202020204" pitchFamily="34" charset="0"/>
              <a:buChar char="•"/>
            </a:pPr>
            <a:r>
              <a:rPr lang="en-GB" sz="3000" dirty="0">
                <a:solidFill>
                  <a:schemeClr val="tx1">
                    <a:lumMod val="65000"/>
                    <a:lumOff val="35000"/>
                  </a:schemeClr>
                </a:solidFill>
                <a:latin typeface="Arial" panose="020B0604020202020204" pitchFamily="34" charset="0"/>
                <a:cs typeface="Arial" panose="020B0604020202020204" pitchFamily="34" charset="0"/>
              </a:rPr>
              <a:t>December 2018: fexinidazole registered in DRC. </a:t>
            </a:r>
          </a:p>
          <a:p>
            <a:pPr marL="484232" marR="282484" indent="-457200">
              <a:lnSpc>
                <a:spcPct val="100600"/>
              </a:lnSpc>
              <a:spcBef>
                <a:spcPts val="202"/>
              </a:spcBef>
              <a:buFont typeface="Arial" panose="020B0604020202020204" pitchFamily="34" charset="0"/>
              <a:buChar char="•"/>
            </a:pPr>
            <a:r>
              <a:rPr lang="en-GB" sz="3000" spc="-11" dirty="0">
                <a:solidFill>
                  <a:schemeClr val="tx1">
                    <a:lumMod val="65000"/>
                    <a:lumOff val="35000"/>
                  </a:schemeClr>
                </a:solidFill>
                <a:latin typeface="Arial" panose="020B0604020202020204" pitchFamily="34" charset="0"/>
                <a:cs typeface="Arial" panose="020B0604020202020204" pitchFamily="34" charset="0"/>
              </a:rPr>
              <a:t>February 2019: </a:t>
            </a:r>
            <a:r>
              <a:rPr lang="en-GB" sz="3000" spc="-11" dirty="0">
                <a:solidFill>
                  <a:srgbClr val="58595B"/>
                </a:solidFill>
                <a:latin typeface="Arial"/>
                <a:cs typeface="Arial"/>
              </a:rPr>
              <a:t>added to the prequalification list</a:t>
            </a:r>
            <a:endParaRPr lang="en-US" sz="3000" spc="-11" dirty="0">
              <a:solidFill>
                <a:schemeClr val="tx1">
                  <a:lumMod val="65000"/>
                  <a:lumOff val="35000"/>
                </a:schemeClr>
              </a:solidFill>
              <a:latin typeface="Arial" panose="020B0604020202020204" pitchFamily="34" charset="0"/>
              <a:cs typeface="Arial" panose="020B0604020202020204" pitchFamily="34" charset="0"/>
            </a:endParaRPr>
          </a:p>
          <a:p>
            <a:pPr marL="27032" marR="282484">
              <a:lnSpc>
                <a:spcPct val="100600"/>
              </a:lnSpc>
              <a:spcBef>
                <a:spcPts val="202"/>
              </a:spcBef>
            </a:pPr>
            <a:endParaRPr sz="2980" dirty="0">
              <a:latin typeface="Arial"/>
              <a:cs typeface="Arial"/>
            </a:endParaRPr>
          </a:p>
        </p:txBody>
      </p:sp>
      <p:sp>
        <p:nvSpPr>
          <p:cNvPr id="80" name="object 11">
            <a:extLst>
              <a:ext uri="{FF2B5EF4-FFF2-40B4-BE49-F238E27FC236}">
                <a16:creationId xmlns:a16="http://schemas.microsoft.com/office/drawing/2014/main" id="{382F5E41-239B-4C43-B863-14B993381DA6}"/>
              </a:ext>
            </a:extLst>
          </p:cNvPr>
          <p:cNvSpPr txBox="1"/>
          <p:nvPr/>
        </p:nvSpPr>
        <p:spPr>
          <a:xfrm>
            <a:off x="645466" y="14272543"/>
            <a:ext cx="9615111" cy="13514431"/>
          </a:xfrm>
          <a:prstGeom prst="rect">
            <a:avLst/>
          </a:prstGeom>
          <a:effectLst>
            <a:glow rad="774700">
              <a:srgbClr val="3EA199"/>
            </a:glow>
          </a:effectLst>
        </p:spPr>
        <p:txBody>
          <a:bodyPr vert="horz" wrap="square" lIns="0" tIns="25680" rIns="0" bIns="0" rtlCol="0">
            <a:spAutoFit/>
          </a:bodyPr>
          <a:lstStyle/>
          <a:p>
            <a:pPr marL="27032" marR="282484">
              <a:lnSpc>
                <a:spcPct val="100600"/>
              </a:lnSpc>
              <a:spcAft>
                <a:spcPts val="1200"/>
              </a:spcAft>
            </a:pPr>
            <a:r>
              <a:rPr lang="en-GB" sz="3000" dirty="0">
                <a:solidFill>
                  <a:schemeClr val="tx1">
                    <a:lumMod val="65000"/>
                    <a:lumOff val="35000"/>
                  </a:schemeClr>
                </a:solidFill>
                <a:latin typeface="Arial" panose="020B0604020202020204" pitchFamily="34" charset="0"/>
                <a:cs typeface="Arial" panose="020B0604020202020204" pitchFamily="34" charset="0"/>
              </a:rPr>
              <a:t>For </a:t>
            </a:r>
            <a:r>
              <a:rPr lang="en-GB" sz="3000" spc="-11" dirty="0">
                <a:solidFill>
                  <a:srgbClr val="58595B"/>
                </a:solidFill>
                <a:latin typeface="Arial"/>
                <a:cs typeface="Arial"/>
              </a:rPr>
              <a:t>high-priority </a:t>
            </a:r>
            <a:r>
              <a:rPr lang="en-GB" sz="3000" dirty="0">
                <a:solidFill>
                  <a:schemeClr val="tx1">
                    <a:lumMod val="65000"/>
                    <a:lumOff val="35000"/>
                  </a:schemeClr>
                </a:solidFill>
                <a:latin typeface="Arial" panose="020B0604020202020204" pitchFamily="34" charset="0"/>
                <a:cs typeface="Arial" panose="020B0604020202020204" pitchFamily="34" charset="0"/>
              </a:rPr>
              <a:t>medicines and vaccines for use outside the EU that address unmet medical needs or are of major public health interest, the </a:t>
            </a:r>
            <a:r>
              <a:rPr lang="en-GB" sz="3000" spc="-11" dirty="0">
                <a:solidFill>
                  <a:srgbClr val="58595B"/>
                </a:solidFill>
                <a:latin typeface="Arial"/>
                <a:cs typeface="Arial"/>
              </a:rPr>
              <a:t>European Medicines Agency (EMA) </a:t>
            </a:r>
            <a:r>
              <a:rPr lang="en-GB" sz="3000" spc="-11" dirty="0">
                <a:solidFill>
                  <a:schemeClr val="tx1">
                    <a:lumMod val="65000"/>
                    <a:lumOff val="35000"/>
                  </a:schemeClr>
                </a:solidFill>
                <a:latin typeface="Arial" panose="020B0604020202020204" pitchFamily="34" charset="0"/>
                <a:cs typeface="Arial" panose="020B0604020202020204" pitchFamily="34" charset="0"/>
              </a:rPr>
              <a:t>has in place a regulatory pathway for review of these products, Article 58.</a:t>
            </a:r>
            <a:endParaRPr lang="en-GB" sz="3000" spc="-11" dirty="0">
              <a:solidFill>
                <a:srgbClr val="58595B"/>
              </a:solidFill>
              <a:latin typeface="Arial"/>
              <a:cs typeface="Arial"/>
            </a:endParaRPr>
          </a:p>
          <a:p>
            <a:pPr marL="27032" marR="282484">
              <a:lnSpc>
                <a:spcPct val="100600"/>
              </a:lnSpc>
              <a:spcAft>
                <a:spcPts val="1200"/>
              </a:spcAft>
            </a:pPr>
            <a:r>
              <a:rPr lang="en-GB" sz="3000" spc="-11" dirty="0">
                <a:solidFill>
                  <a:srgbClr val="58595B"/>
                </a:solidFill>
                <a:latin typeface="Arial"/>
                <a:cs typeface="Arial"/>
              </a:rPr>
              <a:t>Article 58 is a regulatory process involving the </a:t>
            </a:r>
            <a:r>
              <a:rPr lang="en-GB" sz="3000" dirty="0">
                <a:solidFill>
                  <a:schemeClr val="tx1">
                    <a:lumMod val="65000"/>
                    <a:lumOff val="35000"/>
                  </a:schemeClr>
                </a:solidFill>
                <a:latin typeface="Arial" panose="020B0604020202020204" pitchFamily="34" charset="0"/>
                <a:cs typeface="Arial" panose="020B0604020202020204" pitchFamily="34" charset="0"/>
              </a:rPr>
              <a:t>EMA-CHMP (Committee for Medicinal Products for Human Use)</a:t>
            </a:r>
            <a:r>
              <a:rPr lang="en-GB" sz="3000" spc="-11" dirty="0">
                <a:solidFill>
                  <a:srgbClr val="58595B"/>
                </a:solidFill>
                <a:latin typeface="Arial"/>
                <a:cs typeface="Arial"/>
              </a:rPr>
              <a:t>, the World Health Organization, and national regulators in target countries in evaluating medicines to the same standards as those marketed within the EU. In this case, the target countries were Democratic Republic of Congo and Uganda. Regulators, experts and observers from concerned endemic countries are invited to participate, to ensure that local knowledge and specific disease expertise is included in the scientific review.</a:t>
            </a:r>
          </a:p>
          <a:p>
            <a:pPr marL="27032" marR="282484">
              <a:lnSpc>
                <a:spcPct val="100600"/>
              </a:lnSpc>
              <a:spcAft>
                <a:spcPts val="1200"/>
              </a:spcAft>
            </a:pPr>
            <a:r>
              <a:rPr lang="en-GB" sz="3000" spc="-11" dirty="0">
                <a:solidFill>
                  <a:srgbClr val="58595B"/>
                </a:solidFill>
                <a:latin typeface="Arial"/>
                <a:cs typeface="Arial"/>
              </a:rPr>
              <a:t>Once the positive scientific opinion was granted by the EMA for fexinidazole, this process enabled national marketing authorisation or registration of a medicine at national level. WHO will develop guidelines for use; other endemic countries could then include fexinidazole into national policy and submit letters to WHO to request the product, which then facilitates supply to these countries.</a:t>
            </a:r>
          </a:p>
          <a:p>
            <a:pPr marL="27032" marR="282484">
              <a:lnSpc>
                <a:spcPct val="100600"/>
              </a:lnSpc>
              <a:spcAft>
                <a:spcPts val="1200"/>
              </a:spcAft>
            </a:pPr>
            <a:r>
              <a:rPr lang="en-GB" sz="3000" spc="-11" dirty="0">
                <a:solidFill>
                  <a:srgbClr val="58595B"/>
                </a:solidFill>
                <a:latin typeface="Arial"/>
                <a:cs typeface="Arial"/>
              </a:rPr>
              <a:t>In addition, fexinidazole was added to the prequalification list following the positive opinion and was submitted for inclusion in the WHO Essential Medicines List (EML).</a:t>
            </a:r>
          </a:p>
        </p:txBody>
      </p:sp>
      <p:sp>
        <p:nvSpPr>
          <p:cNvPr id="81" name="object 4">
            <a:extLst>
              <a:ext uri="{FF2B5EF4-FFF2-40B4-BE49-F238E27FC236}">
                <a16:creationId xmlns:a16="http://schemas.microsoft.com/office/drawing/2014/main" id="{F4015381-2697-48CD-BF42-EC3F303BCF66}"/>
              </a:ext>
            </a:extLst>
          </p:cNvPr>
          <p:cNvSpPr/>
          <p:nvPr/>
        </p:nvSpPr>
        <p:spPr>
          <a:xfrm>
            <a:off x="668904" y="12980755"/>
            <a:ext cx="9284475" cy="386974"/>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D2232A"/>
          </a:solidFill>
        </p:spPr>
        <p:txBody>
          <a:bodyPr wrap="square" lIns="0" tIns="0" rIns="0" bIns="0" rtlCol="0"/>
          <a:lstStyle/>
          <a:p>
            <a:endParaRPr sz="8156"/>
          </a:p>
        </p:txBody>
      </p:sp>
      <p:pic>
        <p:nvPicPr>
          <p:cNvPr id="83" name="Picture 12">
            <a:extLst>
              <a:ext uri="{FF2B5EF4-FFF2-40B4-BE49-F238E27FC236}">
                <a16:creationId xmlns:a16="http://schemas.microsoft.com/office/drawing/2014/main" id="{226AC02D-BBCA-436E-AA39-EA6E5803E654}"/>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11509" y="36172854"/>
            <a:ext cx="1616527" cy="1065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 name="Picture 17">
            <a:extLst>
              <a:ext uri="{FF2B5EF4-FFF2-40B4-BE49-F238E27FC236}">
                <a16:creationId xmlns:a16="http://schemas.microsoft.com/office/drawing/2014/main" id="{DE19F638-842C-4269-B397-31D05710089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12132" y="32522952"/>
            <a:ext cx="2189421" cy="2036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5" name="Picture 9">
            <a:extLst>
              <a:ext uri="{FF2B5EF4-FFF2-40B4-BE49-F238E27FC236}">
                <a16:creationId xmlns:a16="http://schemas.microsoft.com/office/drawing/2014/main" id="{DC56AC22-C1F8-4850-A6FD-AA67C429CF7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0904" y="36403287"/>
            <a:ext cx="3165816" cy="65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 name="Picture 5">
            <a:extLst>
              <a:ext uri="{FF2B5EF4-FFF2-40B4-BE49-F238E27FC236}">
                <a16:creationId xmlns:a16="http://schemas.microsoft.com/office/drawing/2014/main" id="{26C40F97-D0A4-4A37-9F30-1DB06C97075C}"/>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64381" y="35021791"/>
            <a:ext cx="3494534" cy="111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 name="object 22">
            <a:extLst>
              <a:ext uri="{FF2B5EF4-FFF2-40B4-BE49-F238E27FC236}">
                <a16:creationId xmlns:a16="http://schemas.microsoft.com/office/drawing/2014/main" id="{3510144B-CDEB-4272-BF53-9D91C8F68E73}"/>
              </a:ext>
            </a:extLst>
          </p:cNvPr>
          <p:cNvSpPr txBox="1"/>
          <p:nvPr/>
        </p:nvSpPr>
        <p:spPr>
          <a:xfrm>
            <a:off x="645466" y="31345542"/>
            <a:ext cx="4305707" cy="491690"/>
          </a:xfrm>
          <a:prstGeom prst="rect">
            <a:avLst/>
          </a:prstGeom>
        </p:spPr>
        <p:txBody>
          <a:bodyPr vert="horz" wrap="square" lIns="0" tIns="29735" rIns="0" bIns="0" rtlCol="0">
            <a:spAutoFit/>
          </a:bodyPr>
          <a:lstStyle/>
          <a:p>
            <a:pPr marL="27032">
              <a:spcBef>
                <a:spcPts val="234"/>
              </a:spcBef>
            </a:pPr>
            <a:r>
              <a:rPr lang="en-GB" sz="3000" b="1" spc="-11" dirty="0">
                <a:solidFill>
                  <a:srgbClr val="3EA199"/>
                </a:solidFill>
                <a:latin typeface="Arial"/>
                <a:cs typeface="Arial"/>
              </a:rPr>
              <a:t>Partners</a:t>
            </a:r>
            <a:endParaRPr sz="3000" dirty="0">
              <a:solidFill>
                <a:srgbClr val="3EA199"/>
              </a:solidFill>
              <a:latin typeface="Arial"/>
              <a:cs typeface="Arial"/>
            </a:endParaRPr>
          </a:p>
        </p:txBody>
      </p:sp>
      <p:sp>
        <p:nvSpPr>
          <p:cNvPr id="89" name="object 4">
            <a:extLst>
              <a:ext uri="{FF2B5EF4-FFF2-40B4-BE49-F238E27FC236}">
                <a16:creationId xmlns:a16="http://schemas.microsoft.com/office/drawing/2014/main" id="{9D307597-7DE9-4036-9B8D-89A55BB5029F}"/>
              </a:ext>
            </a:extLst>
          </p:cNvPr>
          <p:cNvSpPr/>
          <p:nvPr/>
        </p:nvSpPr>
        <p:spPr>
          <a:xfrm>
            <a:off x="645466" y="30463175"/>
            <a:ext cx="6484313" cy="402478"/>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3EA199"/>
          </a:solidFill>
        </p:spPr>
        <p:txBody>
          <a:bodyPr wrap="square" lIns="0" tIns="0" rIns="0" bIns="0" rtlCol="0"/>
          <a:lstStyle/>
          <a:p>
            <a:endParaRPr sz="8156"/>
          </a:p>
        </p:txBody>
      </p:sp>
      <p:sp>
        <p:nvSpPr>
          <p:cNvPr id="38" name="Rectangle 37">
            <a:extLst>
              <a:ext uri="{FF2B5EF4-FFF2-40B4-BE49-F238E27FC236}">
                <a16:creationId xmlns:a16="http://schemas.microsoft.com/office/drawing/2014/main" id="{6FA1C7DF-ED1E-4999-A034-A901534E379C}"/>
              </a:ext>
            </a:extLst>
          </p:cNvPr>
          <p:cNvSpPr/>
          <p:nvPr/>
        </p:nvSpPr>
        <p:spPr>
          <a:xfrm>
            <a:off x="4385324" y="32697721"/>
            <a:ext cx="3619962" cy="3159839"/>
          </a:xfrm>
          <a:prstGeom prst="rect">
            <a:avLst/>
          </a:prstGeom>
        </p:spPr>
        <p:txBody>
          <a:bodyPr wrap="square">
            <a:spAutoFit/>
          </a:bodyPr>
          <a:lstStyle/>
          <a:p>
            <a:pPr marL="27032" algn="ctr">
              <a:spcBef>
                <a:spcPts val="234"/>
              </a:spcBef>
            </a:pPr>
            <a:r>
              <a:rPr lang="en-GB" sz="2800" dirty="0">
                <a:solidFill>
                  <a:schemeClr val="tx1">
                    <a:lumMod val="65000"/>
                    <a:lumOff val="35000"/>
                  </a:schemeClr>
                </a:solidFill>
                <a:latin typeface="Arial" panose="020B0604020202020204" pitchFamily="34" charset="0"/>
                <a:cs typeface="Arial" panose="020B0604020202020204" pitchFamily="34" charset="0"/>
              </a:rPr>
              <a:t>National control programmes of </a:t>
            </a:r>
          </a:p>
          <a:p>
            <a:pPr marL="27032" algn="ctr">
              <a:spcBef>
                <a:spcPts val="234"/>
              </a:spcBef>
            </a:pPr>
            <a:r>
              <a:rPr lang="en-GB" sz="2800" dirty="0">
                <a:solidFill>
                  <a:schemeClr val="tx1">
                    <a:lumMod val="65000"/>
                    <a:lumOff val="35000"/>
                  </a:schemeClr>
                </a:solidFill>
                <a:latin typeface="Arial" panose="020B0604020202020204" pitchFamily="34" charset="0"/>
                <a:cs typeface="Arial" panose="020B0604020202020204" pitchFamily="34" charset="0"/>
              </a:rPr>
              <a:t>the Democratic Republic of the Congo and the  Central African Republic</a:t>
            </a:r>
          </a:p>
        </p:txBody>
      </p:sp>
      <p:pic>
        <p:nvPicPr>
          <p:cNvPr id="90" name="Picture 15">
            <a:extLst>
              <a:ext uri="{FF2B5EF4-FFF2-40B4-BE49-F238E27FC236}">
                <a16:creationId xmlns:a16="http://schemas.microsoft.com/office/drawing/2014/main" id="{33880FB2-BDB7-46CB-B270-8877986079EC}"/>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964186" y="31379622"/>
            <a:ext cx="3721918" cy="85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4" name="Table 13">
            <a:extLst>
              <a:ext uri="{FF2B5EF4-FFF2-40B4-BE49-F238E27FC236}">
                <a16:creationId xmlns:a16="http://schemas.microsoft.com/office/drawing/2014/main" id="{013ED3FA-1DA0-4E13-B78F-4EA782A2F1A9}"/>
              </a:ext>
            </a:extLst>
          </p:cNvPr>
          <p:cNvGraphicFramePr>
            <a:graphicFrameLocks noGrp="1"/>
          </p:cNvGraphicFramePr>
          <p:nvPr>
            <p:extLst>
              <p:ext uri="{D42A27DB-BD31-4B8C-83A1-F6EECF244321}">
                <p14:modId xmlns:p14="http://schemas.microsoft.com/office/powerpoint/2010/main" val="3500683205"/>
              </p:ext>
            </p:extLst>
          </p:nvPr>
        </p:nvGraphicFramePr>
        <p:xfrm>
          <a:off x="15237524" y="8289146"/>
          <a:ext cx="14024469" cy="3901440"/>
        </p:xfrm>
        <a:graphic>
          <a:graphicData uri="http://schemas.openxmlformats.org/drawingml/2006/table">
            <a:tbl>
              <a:tblPr firstRow="1" bandRow="1">
                <a:tableStyleId>{284E427A-3D55-4303-BF80-6455036E1DE7}</a:tableStyleId>
              </a:tblPr>
              <a:tblGrid>
                <a:gridCol w="1485826">
                  <a:extLst>
                    <a:ext uri="{9D8B030D-6E8A-4147-A177-3AD203B41FA5}">
                      <a16:colId xmlns:a16="http://schemas.microsoft.com/office/drawing/2014/main" val="4018367225"/>
                    </a:ext>
                  </a:extLst>
                </a:gridCol>
                <a:gridCol w="2279574">
                  <a:extLst>
                    <a:ext uri="{9D8B030D-6E8A-4147-A177-3AD203B41FA5}">
                      <a16:colId xmlns:a16="http://schemas.microsoft.com/office/drawing/2014/main" val="3962463023"/>
                    </a:ext>
                  </a:extLst>
                </a:gridCol>
                <a:gridCol w="2149314">
                  <a:extLst>
                    <a:ext uri="{9D8B030D-6E8A-4147-A177-3AD203B41FA5}">
                      <a16:colId xmlns:a16="http://schemas.microsoft.com/office/drawing/2014/main" val="861666152"/>
                    </a:ext>
                  </a:extLst>
                </a:gridCol>
                <a:gridCol w="2019052">
                  <a:extLst>
                    <a:ext uri="{9D8B030D-6E8A-4147-A177-3AD203B41FA5}">
                      <a16:colId xmlns:a16="http://schemas.microsoft.com/office/drawing/2014/main" val="2775680813"/>
                    </a:ext>
                  </a:extLst>
                </a:gridCol>
                <a:gridCol w="3091516">
                  <a:extLst>
                    <a:ext uri="{9D8B030D-6E8A-4147-A177-3AD203B41FA5}">
                      <a16:colId xmlns:a16="http://schemas.microsoft.com/office/drawing/2014/main" val="4294597240"/>
                    </a:ext>
                  </a:extLst>
                </a:gridCol>
                <a:gridCol w="2999187">
                  <a:extLst>
                    <a:ext uri="{9D8B030D-6E8A-4147-A177-3AD203B41FA5}">
                      <a16:colId xmlns:a16="http://schemas.microsoft.com/office/drawing/2014/main" val="2197306848"/>
                    </a:ext>
                  </a:extLst>
                </a:gridCol>
              </a:tblGrid>
              <a:tr h="370840">
                <a:tc>
                  <a:txBody>
                    <a:bodyPr/>
                    <a:lstStyle/>
                    <a:p>
                      <a:pPr algn="ctr"/>
                      <a:endParaRPr lang="en-GB" sz="2400"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c gridSpan="2">
                  <a:txBody>
                    <a:bodyPr/>
                    <a:lstStyle/>
                    <a:p>
                      <a:pPr algn="ctr"/>
                      <a:r>
                        <a:rPr lang="en-GB" sz="2400" dirty="0">
                          <a:latin typeface="Arial" panose="020B0604020202020204" pitchFamily="34" charset="0"/>
                          <a:cs typeface="Arial" panose="020B0604020202020204" pitchFamily="34" charset="0"/>
                        </a:rPr>
                        <a:t>Trial population</a:t>
                      </a:r>
                    </a:p>
                  </a:txBody>
                  <a:tcPr anchor="ctr">
                    <a:solidFill>
                      <a:schemeClr val="accent2">
                        <a:lumMod val="60000"/>
                        <a:lumOff val="40000"/>
                      </a:schemeClr>
                    </a:solidFill>
                  </a:tcPr>
                </a:tc>
                <a:tc hMerge="1">
                  <a:txBody>
                    <a:bodyPr/>
                    <a:lstStyle/>
                    <a:p>
                      <a:pPr algn="ctr"/>
                      <a:endParaRPr lang="en-GB" sz="2800" dirty="0">
                        <a:latin typeface="Arial" panose="020B0604020202020204" pitchFamily="34" charset="0"/>
                        <a:cs typeface="Arial" panose="020B0604020202020204" pitchFamily="34" charset="0"/>
                      </a:endParaRPr>
                    </a:p>
                  </a:txBody>
                  <a:tcPr>
                    <a:solidFill>
                      <a:srgbClr val="D2232A"/>
                    </a:solidFill>
                  </a:tcPr>
                </a:tc>
                <a:tc>
                  <a:txBody>
                    <a:bodyPr/>
                    <a:lstStyle/>
                    <a:p>
                      <a:pPr algn="ctr"/>
                      <a:r>
                        <a:rPr lang="en-GB" sz="2400" dirty="0">
                          <a:latin typeface="Arial" panose="020B0604020202020204" pitchFamily="34" charset="0"/>
                          <a:cs typeface="Arial" panose="020B0604020202020204" pitchFamily="34" charset="0"/>
                        </a:rPr>
                        <a:t>Number of participants</a:t>
                      </a:r>
                    </a:p>
                  </a:txBody>
                  <a:tcPr anchor="ctr">
                    <a:solidFill>
                      <a:schemeClr val="accent2">
                        <a:lumMod val="60000"/>
                        <a:lumOff val="40000"/>
                      </a:schemeClr>
                    </a:solidFill>
                  </a:tcPr>
                </a:tc>
                <a:tc>
                  <a:txBody>
                    <a:bodyPr/>
                    <a:lstStyle/>
                    <a:p>
                      <a:pPr algn="ctr"/>
                      <a:r>
                        <a:rPr lang="en-GB" sz="2400" dirty="0">
                          <a:latin typeface="Arial" panose="020B0604020202020204" pitchFamily="34" charset="0"/>
                          <a:cs typeface="Arial" panose="020B0604020202020204" pitchFamily="34" charset="0"/>
                        </a:rPr>
                        <a:t>Efficacy </a:t>
                      </a:r>
                    </a:p>
                    <a:p>
                      <a:pPr algn="ctr"/>
                      <a:r>
                        <a:rPr lang="en-GB" sz="2000" dirty="0">
                          <a:latin typeface="Arial" panose="020B0604020202020204" pitchFamily="34" charset="0"/>
                          <a:cs typeface="Arial" panose="020B0604020202020204" pitchFamily="34" charset="0"/>
                        </a:rPr>
                        <a:t>based on success rate</a:t>
                      </a:r>
                      <a:endParaRPr lang="en-GB" sz="2400" dirty="0">
                        <a:latin typeface="Arial" panose="020B0604020202020204" pitchFamily="34" charset="0"/>
                        <a:cs typeface="Arial" panose="020B0604020202020204" pitchFamily="34" charset="0"/>
                      </a:endParaRPr>
                    </a:p>
                  </a:txBody>
                  <a:tcPr anchor="ctr">
                    <a:solidFill>
                      <a:schemeClr val="accent2">
                        <a:lumMod val="60000"/>
                        <a:lumOff val="40000"/>
                      </a:schemeClr>
                    </a:solidFill>
                  </a:tcPr>
                </a:tc>
                <a:tc>
                  <a:txBody>
                    <a:bodyPr/>
                    <a:lstStyle/>
                    <a:p>
                      <a:pPr algn="ctr"/>
                      <a:r>
                        <a:rPr lang="en-GB" sz="2400" dirty="0">
                          <a:latin typeface="Arial" panose="020B0604020202020204" pitchFamily="34" charset="0"/>
                          <a:cs typeface="Arial" panose="020B0604020202020204" pitchFamily="34" charset="0"/>
                        </a:rPr>
                        <a:t>Serious TEAEs</a:t>
                      </a:r>
                    </a:p>
                    <a:p>
                      <a:pPr algn="ctr"/>
                      <a:r>
                        <a:rPr lang="en-GB" sz="2000" dirty="0">
                          <a:latin typeface="Arial" panose="020B0604020202020204" pitchFamily="34" charset="0"/>
                          <a:cs typeface="Arial" panose="020B0604020202020204" pitchFamily="34" charset="0"/>
                        </a:rPr>
                        <a:t>Subjects (%) [no. events]</a:t>
                      </a:r>
                    </a:p>
                  </a:txBody>
                  <a:tcPr anchor="ctr">
                    <a:solidFill>
                      <a:schemeClr val="accent2">
                        <a:lumMod val="60000"/>
                        <a:lumOff val="40000"/>
                      </a:schemeClr>
                    </a:solidFill>
                  </a:tcPr>
                </a:tc>
                <a:extLst>
                  <a:ext uri="{0D108BD9-81ED-4DB2-BD59-A6C34878D82A}">
                    <a16:rowId xmlns:a16="http://schemas.microsoft.com/office/drawing/2014/main" val="1887850590"/>
                  </a:ext>
                </a:extLst>
              </a:tr>
              <a:tr h="370840">
                <a:tc>
                  <a:txBody>
                    <a:bodyPr/>
                    <a:lstStyle/>
                    <a:p>
                      <a:pPr algn="ctr"/>
                      <a:r>
                        <a:rPr lang="en-GB" sz="2400" dirty="0">
                          <a:latin typeface="Arial" panose="020B0604020202020204" pitchFamily="34" charset="0"/>
                          <a:cs typeface="Arial" panose="020B0604020202020204" pitchFamily="34" charset="0"/>
                        </a:rPr>
                        <a:t>*FEX004</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Adults</a:t>
                      </a:r>
                    </a:p>
                    <a:p>
                      <a:pPr algn="ctr"/>
                      <a:r>
                        <a:rPr lang="en-GB" sz="2400" dirty="0">
                          <a:latin typeface="Arial" panose="020B0604020202020204" pitchFamily="34" charset="0"/>
                          <a:cs typeface="Arial" panose="020B0604020202020204" pitchFamily="34" charset="0"/>
                        </a:rPr>
                        <a:t>in-patients</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Stage 2</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264 (+130 NECT)</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91.2%</a:t>
                      </a:r>
                    </a:p>
                    <a:p>
                      <a:pPr algn="ctr"/>
                      <a:r>
                        <a:rPr lang="pl-PL" sz="2400" b="0" i="0" u="none" strike="noStrike" dirty="0">
                          <a:solidFill>
                            <a:schemeClr val="dk1"/>
                          </a:solidFill>
                          <a:effectLst/>
                          <a:latin typeface="+mn-lt"/>
                          <a:ea typeface="+mn-ea"/>
                          <a:cs typeface="+mn-cs"/>
                        </a:rPr>
                        <a:t>(97·06% CI –11·2 to –1·6; p=0·0029) </a:t>
                      </a:r>
                      <a:endParaRPr lang="en-GB" sz="2400" dirty="0">
                        <a:latin typeface="Arial" panose="020B0604020202020204" pitchFamily="34" charset="0"/>
                        <a:cs typeface="Arial" panose="020B0604020202020204" pitchFamily="34" charset="0"/>
                      </a:endParaRP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31 (12%) [51]</a:t>
                      </a:r>
                    </a:p>
                  </a:txBody>
                  <a:tcPr anchor="ctr">
                    <a:solidFill>
                      <a:schemeClr val="bg1"/>
                    </a:solidFill>
                  </a:tcPr>
                </a:tc>
                <a:extLst>
                  <a:ext uri="{0D108BD9-81ED-4DB2-BD59-A6C34878D82A}">
                    <a16:rowId xmlns:a16="http://schemas.microsoft.com/office/drawing/2014/main" val="3554881640"/>
                  </a:ext>
                </a:extLst>
              </a:tr>
              <a:tr h="370840">
                <a:tc>
                  <a:txBody>
                    <a:bodyPr/>
                    <a:lstStyle/>
                    <a:p>
                      <a:pPr algn="ctr"/>
                      <a:r>
                        <a:rPr lang="en-GB" sz="2400" dirty="0">
                          <a:latin typeface="Arial" panose="020B0604020202020204" pitchFamily="34" charset="0"/>
                          <a:cs typeface="Arial" panose="020B0604020202020204" pitchFamily="34" charset="0"/>
                        </a:rPr>
                        <a:t>FEX005</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Adults</a:t>
                      </a:r>
                    </a:p>
                    <a:p>
                      <a:pPr algn="ctr"/>
                      <a:r>
                        <a:rPr lang="en-GB" sz="2400" dirty="0">
                          <a:latin typeface="Arial" panose="020B0604020202020204" pitchFamily="34" charset="0"/>
                          <a:cs typeface="Arial" panose="020B0604020202020204" pitchFamily="34" charset="0"/>
                        </a:rPr>
                        <a:t>in-patients</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Stage 1, early stage 2</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230</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98.7% </a:t>
                      </a:r>
                    </a:p>
                    <a:p>
                      <a:pPr algn="ctr"/>
                      <a:r>
                        <a:rPr lang="en-GB" sz="2400" dirty="0">
                          <a:latin typeface="Arial" panose="020B0604020202020204" pitchFamily="34" charset="0"/>
                          <a:cs typeface="Arial" panose="020B0604020202020204" pitchFamily="34" charset="0"/>
                        </a:rPr>
                        <a:t>(96.2-99.7%)</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20 (9%) [32]</a:t>
                      </a:r>
                    </a:p>
                  </a:txBody>
                  <a:tcPr anchor="ctr">
                    <a:solidFill>
                      <a:schemeClr val="bg1"/>
                    </a:solidFill>
                  </a:tcPr>
                </a:tc>
                <a:extLst>
                  <a:ext uri="{0D108BD9-81ED-4DB2-BD59-A6C34878D82A}">
                    <a16:rowId xmlns:a16="http://schemas.microsoft.com/office/drawing/2014/main" val="1393500098"/>
                  </a:ext>
                </a:extLst>
              </a:tr>
              <a:tr h="370840">
                <a:tc>
                  <a:txBody>
                    <a:bodyPr/>
                    <a:lstStyle/>
                    <a:p>
                      <a:pPr algn="ctr"/>
                      <a:r>
                        <a:rPr lang="en-GB" sz="2400" dirty="0">
                          <a:latin typeface="Arial" panose="020B0604020202020204" pitchFamily="34" charset="0"/>
                          <a:cs typeface="Arial" panose="020B0604020202020204" pitchFamily="34" charset="0"/>
                        </a:rPr>
                        <a:t>FEX006</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Children ≥6-14</a:t>
                      </a:r>
                    </a:p>
                    <a:p>
                      <a:pPr algn="ctr"/>
                      <a:r>
                        <a:rPr lang="en-GB" sz="2400" dirty="0">
                          <a:latin typeface="Arial" panose="020B0604020202020204" pitchFamily="34" charset="0"/>
                          <a:cs typeface="Arial" panose="020B0604020202020204" pitchFamily="34" charset="0"/>
                        </a:rPr>
                        <a:t>in-patients</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All stages</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125</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97.6% </a:t>
                      </a:r>
                    </a:p>
                    <a:p>
                      <a:pPr algn="ctr"/>
                      <a:r>
                        <a:rPr lang="en-GB" sz="2400" dirty="0">
                          <a:latin typeface="Arial" panose="020B0604020202020204" pitchFamily="34" charset="0"/>
                          <a:cs typeface="Arial" panose="020B0604020202020204" pitchFamily="34" charset="0"/>
                        </a:rPr>
                        <a:t>(93.1-99.5%)</a:t>
                      </a:r>
                    </a:p>
                  </a:txBody>
                  <a:tcPr anchor="ctr">
                    <a:solidFill>
                      <a:schemeClr val="bg1"/>
                    </a:solidFill>
                  </a:tcPr>
                </a:tc>
                <a:tc>
                  <a:txBody>
                    <a:bodyPr/>
                    <a:lstStyle/>
                    <a:p>
                      <a:pPr algn="ctr"/>
                      <a:r>
                        <a:rPr lang="en-GB" sz="2400" dirty="0">
                          <a:latin typeface="Arial" panose="020B0604020202020204" pitchFamily="34" charset="0"/>
                          <a:cs typeface="Arial" panose="020B0604020202020204" pitchFamily="34" charset="0"/>
                        </a:rPr>
                        <a:t>10 (8%) [14]</a:t>
                      </a:r>
                    </a:p>
                  </a:txBody>
                  <a:tcPr anchor="ctr">
                    <a:solidFill>
                      <a:schemeClr val="bg1"/>
                    </a:solidFill>
                  </a:tcPr>
                </a:tc>
                <a:extLst>
                  <a:ext uri="{0D108BD9-81ED-4DB2-BD59-A6C34878D82A}">
                    <a16:rowId xmlns:a16="http://schemas.microsoft.com/office/drawing/2014/main" val="1804311547"/>
                  </a:ext>
                </a:extLst>
              </a:tr>
            </a:tbl>
          </a:graphicData>
        </a:graphic>
      </p:graphicFrame>
      <p:sp>
        <p:nvSpPr>
          <p:cNvPr id="91" name="object 4">
            <a:extLst>
              <a:ext uri="{FF2B5EF4-FFF2-40B4-BE49-F238E27FC236}">
                <a16:creationId xmlns:a16="http://schemas.microsoft.com/office/drawing/2014/main" id="{CF690BC6-D6FE-4A8B-B665-0CE1A7D47572}"/>
              </a:ext>
            </a:extLst>
          </p:cNvPr>
          <p:cNvSpPr/>
          <p:nvPr/>
        </p:nvSpPr>
        <p:spPr>
          <a:xfrm>
            <a:off x="622043" y="37597264"/>
            <a:ext cx="22334318" cy="430346"/>
          </a:xfrm>
          <a:custGeom>
            <a:avLst/>
            <a:gdLst/>
            <a:ahLst/>
            <a:cxnLst/>
            <a:rect l="l" t="t" r="r" b="b"/>
            <a:pathLst>
              <a:path w="3094354" h="185420">
                <a:moveTo>
                  <a:pt x="0" y="184912"/>
                </a:moveTo>
                <a:lnTo>
                  <a:pt x="3094241" y="184912"/>
                </a:lnTo>
                <a:lnTo>
                  <a:pt x="3094241" y="0"/>
                </a:lnTo>
                <a:lnTo>
                  <a:pt x="0" y="0"/>
                </a:lnTo>
                <a:lnTo>
                  <a:pt x="0" y="184912"/>
                </a:lnTo>
                <a:close/>
              </a:path>
            </a:pathLst>
          </a:custGeom>
          <a:solidFill>
            <a:srgbClr val="3EA199"/>
          </a:solidFill>
        </p:spPr>
        <p:txBody>
          <a:bodyPr wrap="square" lIns="0" tIns="0" rIns="0" bIns="0" rtlCol="0"/>
          <a:lstStyle/>
          <a:p>
            <a:endParaRPr sz="8156"/>
          </a:p>
        </p:txBody>
      </p:sp>
      <p:sp>
        <p:nvSpPr>
          <p:cNvPr id="39" name="Rectangle 38">
            <a:extLst>
              <a:ext uri="{FF2B5EF4-FFF2-40B4-BE49-F238E27FC236}">
                <a16:creationId xmlns:a16="http://schemas.microsoft.com/office/drawing/2014/main" id="{B8FC9A80-3964-47A9-AF65-995F5152A8A1}"/>
              </a:ext>
            </a:extLst>
          </p:cNvPr>
          <p:cNvSpPr/>
          <p:nvPr/>
        </p:nvSpPr>
        <p:spPr>
          <a:xfrm>
            <a:off x="604961" y="38172322"/>
            <a:ext cx="2813583" cy="553998"/>
          </a:xfrm>
          <a:prstGeom prst="rect">
            <a:avLst/>
          </a:prstGeom>
        </p:spPr>
        <p:txBody>
          <a:bodyPr wrap="square">
            <a:spAutoFit/>
          </a:bodyPr>
          <a:lstStyle/>
          <a:p>
            <a:pPr marL="27032">
              <a:spcBef>
                <a:spcPts val="234"/>
              </a:spcBef>
            </a:pPr>
            <a:r>
              <a:rPr lang="en-US" sz="3000" b="1" spc="-11" dirty="0">
                <a:solidFill>
                  <a:srgbClr val="3EA199"/>
                </a:solidFill>
                <a:latin typeface="Arial"/>
                <a:cs typeface="Arial"/>
              </a:rPr>
              <a:t>Donors</a:t>
            </a:r>
          </a:p>
        </p:txBody>
      </p:sp>
      <p:sp>
        <p:nvSpPr>
          <p:cNvPr id="37" name="Chevron 31">
            <a:extLst>
              <a:ext uri="{FF2B5EF4-FFF2-40B4-BE49-F238E27FC236}">
                <a16:creationId xmlns:a16="http://schemas.microsoft.com/office/drawing/2014/main" id="{94922A3C-CE0A-424B-AB34-2BC2E601D4FD}"/>
              </a:ext>
            </a:extLst>
          </p:cNvPr>
          <p:cNvSpPr/>
          <p:nvPr/>
        </p:nvSpPr>
        <p:spPr>
          <a:xfrm rot="5400000">
            <a:off x="19117614" y="19312298"/>
            <a:ext cx="16463613" cy="3825143"/>
          </a:xfrm>
          <a:prstGeom prst="chevron">
            <a:avLst>
              <a:gd name="adj" fmla="val 15655"/>
            </a:avLst>
          </a:pr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fr-CH">
              <a:solidFill>
                <a:schemeClr val="tx1"/>
              </a:solidFill>
            </a:endParaRPr>
          </a:p>
        </p:txBody>
      </p:sp>
      <p:grpSp>
        <p:nvGrpSpPr>
          <p:cNvPr id="8" name="Group 7">
            <a:extLst>
              <a:ext uri="{FF2B5EF4-FFF2-40B4-BE49-F238E27FC236}">
                <a16:creationId xmlns:a16="http://schemas.microsoft.com/office/drawing/2014/main" id="{ACD32452-898D-4D97-89FD-606280B9A1A9}"/>
              </a:ext>
            </a:extLst>
          </p:cNvPr>
          <p:cNvGrpSpPr/>
          <p:nvPr/>
        </p:nvGrpSpPr>
        <p:grpSpPr>
          <a:xfrm>
            <a:off x="10219352" y="13668451"/>
            <a:ext cx="18794487" cy="15236332"/>
            <a:chOff x="10219352" y="13668451"/>
            <a:chExt cx="18794487" cy="15236332"/>
          </a:xfrm>
        </p:grpSpPr>
        <p:sp>
          <p:nvSpPr>
            <p:cNvPr id="41" name="Down Arrow 27">
              <a:extLst>
                <a:ext uri="{FF2B5EF4-FFF2-40B4-BE49-F238E27FC236}">
                  <a16:creationId xmlns:a16="http://schemas.microsoft.com/office/drawing/2014/main" id="{144B48D1-D487-4CC3-A8F5-7EF5C34F65A9}"/>
                </a:ext>
              </a:extLst>
            </p:cNvPr>
            <p:cNvSpPr/>
            <p:nvPr/>
          </p:nvSpPr>
          <p:spPr>
            <a:xfrm>
              <a:off x="19511507" y="26652280"/>
              <a:ext cx="518108" cy="1242175"/>
            </a:xfrm>
            <a:prstGeom prst="downArrow">
              <a:avLst/>
            </a:prstGeom>
            <a:solidFill>
              <a:srgbClr val="00206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fr-CH" sz="2800"/>
            </a:p>
          </p:txBody>
        </p:sp>
        <p:sp>
          <p:nvSpPr>
            <p:cNvPr id="42" name="Freeform 4">
              <a:extLst>
                <a:ext uri="{FF2B5EF4-FFF2-40B4-BE49-F238E27FC236}">
                  <a16:creationId xmlns:a16="http://schemas.microsoft.com/office/drawing/2014/main" id="{670E9DC9-5D06-4554-9F1F-FDD752FBBBB6}"/>
                </a:ext>
              </a:extLst>
            </p:cNvPr>
            <p:cNvSpPr/>
            <p:nvPr/>
          </p:nvSpPr>
          <p:spPr>
            <a:xfrm>
              <a:off x="17363266" y="13788166"/>
              <a:ext cx="4274014" cy="584578"/>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ln>
              <a:solidFill>
                <a:schemeClr val="accent1"/>
              </a:solidFill>
            </a:ln>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Sanofi</a:t>
              </a:r>
            </a:p>
          </p:txBody>
        </p:sp>
        <p:sp>
          <p:nvSpPr>
            <p:cNvPr id="43" name="Freeform 5">
              <a:extLst>
                <a:ext uri="{FF2B5EF4-FFF2-40B4-BE49-F238E27FC236}">
                  <a16:creationId xmlns:a16="http://schemas.microsoft.com/office/drawing/2014/main" id="{C20A3674-C528-48E6-8712-AA7FF65F36EA}"/>
                </a:ext>
              </a:extLst>
            </p:cNvPr>
            <p:cNvSpPr/>
            <p:nvPr/>
          </p:nvSpPr>
          <p:spPr>
            <a:xfrm rot="5400000">
              <a:off x="19289014" y="14491302"/>
              <a:ext cx="450813" cy="489428"/>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44" name="Freeform 6">
              <a:extLst>
                <a:ext uri="{FF2B5EF4-FFF2-40B4-BE49-F238E27FC236}">
                  <a16:creationId xmlns:a16="http://schemas.microsoft.com/office/drawing/2014/main" id="{CD393814-1B26-44F6-9625-A0524B6C9A6C}"/>
                </a:ext>
              </a:extLst>
            </p:cNvPr>
            <p:cNvSpPr/>
            <p:nvPr/>
          </p:nvSpPr>
          <p:spPr>
            <a:xfrm>
              <a:off x="16790551" y="15106583"/>
              <a:ext cx="5549253" cy="702599"/>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tx2">
                <a:lumMod val="60000"/>
                <a:lumOff val="40000"/>
              </a:schemeClr>
            </a:solidFill>
            <a:ln>
              <a:solidFill>
                <a:schemeClr val="accent1"/>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err="1"/>
                <a:t>Submission</a:t>
              </a:r>
              <a:r>
                <a:rPr lang="fr-CH" sz="2800" dirty="0"/>
                <a:t> to EMA art. 58</a:t>
              </a:r>
            </a:p>
          </p:txBody>
        </p:sp>
        <p:sp>
          <p:nvSpPr>
            <p:cNvPr id="45" name="Freeform 10">
              <a:extLst>
                <a:ext uri="{FF2B5EF4-FFF2-40B4-BE49-F238E27FC236}">
                  <a16:creationId xmlns:a16="http://schemas.microsoft.com/office/drawing/2014/main" id="{82AF8D9E-E3AF-44AA-B4E1-C6A23058A047}"/>
                </a:ext>
              </a:extLst>
            </p:cNvPr>
            <p:cNvSpPr/>
            <p:nvPr/>
          </p:nvSpPr>
          <p:spPr>
            <a:xfrm>
              <a:off x="17176153" y="17893989"/>
              <a:ext cx="5057171" cy="745308"/>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rgbClr val="00B050"/>
            </a:solidFill>
            <a:ln>
              <a:solidFill>
                <a:schemeClr val="accent1"/>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Positive Scientific Opinion</a:t>
              </a:r>
            </a:p>
          </p:txBody>
        </p:sp>
        <p:sp>
          <p:nvSpPr>
            <p:cNvPr id="46" name="Freeform 12">
              <a:extLst>
                <a:ext uri="{FF2B5EF4-FFF2-40B4-BE49-F238E27FC236}">
                  <a16:creationId xmlns:a16="http://schemas.microsoft.com/office/drawing/2014/main" id="{88118517-7260-4B66-A3C0-A5A1EC6D8FF1}"/>
                </a:ext>
              </a:extLst>
            </p:cNvPr>
            <p:cNvSpPr/>
            <p:nvPr/>
          </p:nvSpPr>
          <p:spPr>
            <a:xfrm>
              <a:off x="14924698" y="20767697"/>
              <a:ext cx="4017115" cy="565797"/>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accent4"/>
            </a:solidFill>
            <a:ln>
              <a:solidFill>
                <a:schemeClr val="accent1"/>
              </a:solid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MA (DRC, Uganda)</a:t>
              </a:r>
            </a:p>
          </p:txBody>
        </p:sp>
        <p:sp>
          <p:nvSpPr>
            <p:cNvPr id="47" name="Freeform 14">
              <a:extLst>
                <a:ext uri="{FF2B5EF4-FFF2-40B4-BE49-F238E27FC236}">
                  <a16:creationId xmlns:a16="http://schemas.microsoft.com/office/drawing/2014/main" id="{02A717D8-7D0E-4463-A454-570F2B9DF41F}"/>
                </a:ext>
              </a:extLst>
            </p:cNvPr>
            <p:cNvSpPr/>
            <p:nvPr/>
          </p:nvSpPr>
          <p:spPr>
            <a:xfrm>
              <a:off x="20545917" y="20768246"/>
              <a:ext cx="4129510" cy="618304"/>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accent1">
                <a:lumMod val="75000"/>
              </a:schemeClr>
            </a:solidFill>
            <a:ln>
              <a:solidFill>
                <a:schemeClr val="accent1"/>
              </a:solidFill>
            </a:ln>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en-GB" sz="2800" dirty="0"/>
                <a:t>Submission to WHO EML</a:t>
              </a:r>
            </a:p>
          </p:txBody>
        </p:sp>
        <p:sp>
          <p:nvSpPr>
            <p:cNvPr id="48" name="Freeform 15">
              <a:extLst>
                <a:ext uri="{FF2B5EF4-FFF2-40B4-BE49-F238E27FC236}">
                  <a16:creationId xmlns:a16="http://schemas.microsoft.com/office/drawing/2014/main" id="{74681198-FF0D-413B-94B4-1ADAC776AA90}"/>
                </a:ext>
              </a:extLst>
            </p:cNvPr>
            <p:cNvSpPr/>
            <p:nvPr/>
          </p:nvSpPr>
          <p:spPr>
            <a:xfrm>
              <a:off x="16392049" y="16161560"/>
              <a:ext cx="6314700" cy="1220364"/>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tx2">
                <a:lumMod val="60000"/>
                <a:lumOff val="40000"/>
              </a:schemeClr>
            </a:solidFill>
            <a:ln>
              <a:solidFill>
                <a:schemeClr val="accent1"/>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EMA + WHO + DRC + Uganda</a:t>
              </a:r>
            </a:p>
          </p:txBody>
        </p:sp>
        <p:sp>
          <p:nvSpPr>
            <p:cNvPr id="49" name="Freeform 16">
              <a:extLst>
                <a:ext uri="{FF2B5EF4-FFF2-40B4-BE49-F238E27FC236}">
                  <a16:creationId xmlns:a16="http://schemas.microsoft.com/office/drawing/2014/main" id="{986207A7-0767-4F4A-88B6-FB69EFE194CF}"/>
                </a:ext>
              </a:extLst>
            </p:cNvPr>
            <p:cNvSpPr/>
            <p:nvPr/>
          </p:nvSpPr>
          <p:spPr>
            <a:xfrm rot="2832895">
              <a:off x="17944232" y="23084595"/>
              <a:ext cx="450817" cy="469090"/>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52" name="Freeform 17">
              <a:extLst>
                <a:ext uri="{FF2B5EF4-FFF2-40B4-BE49-F238E27FC236}">
                  <a16:creationId xmlns:a16="http://schemas.microsoft.com/office/drawing/2014/main" id="{0C9DC8D1-EE98-44E4-8116-F3E63A1338DB}"/>
                </a:ext>
              </a:extLst>
            </p:cNvPr>
            <p:cNvSpPr/>
            <p:nvPr/>
          </p:nvSpPr>
          <p:spPr>
            <a:xfrm rot="5400000">
              <a:off x="19334125" y="17444675"/>
              <a:ext cx="450813" cy="489428"/>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53" name="Freeform 20">
              <a:extLst>
                <a:ext uri="{FF2B5EF4-FFF2-40B4-BE49-F238E27FC236}">
                  <a16:creationId xmlns:a16="http://schemas.microsoft.com/office/drawing/2014/main" id="{3675C877-7E13-48AD-A90D-880C1FBF70AB}"/>
                </a:ext>
              </a:extLst>
            </p:cNvPr>
            <p:cNvSpPr/>
            <p:nvPr/>
          </p:nvSpPr>
          <p:spPr>
            <a:xfrm>
              <a:off x="21334124" y="22329451"/>
              <a:ext cx="2402457" cy="542926"/>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rgbClr val="00B050"/>
            </a:solidFill>
            <a:ln>
              <a:solidFill>
                <a:schemeClr val="accent1"/>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Inclusion</a:t>
              </a:r>
            </a:p>
          </p:txBody>
        </p:sp>
        <p:sp>
          <p:nvSpPr>
            <p:cNvPr id="54" name="Freeform 21">
              <a:extLst>
                <a:ext uri="{FF2B5EF4-FFF2-40B4-BE49-F238E27FC236}">
                  <a16:creationId xmlns:a16="http://schemas.microsoft.com/office/drawing/2014/main" id="{B0E7C45E-210C-4ABB-B167-7B535221B976}"/>
                </a:ext>
              </a:extLst>
            </p:cNvPr>
            <p:cNvSpPr/>
            <p:nvPr/>
          </p:nvSpPr>
          <p:spPr>
            <a:xfrm rot="5400000">
              <a:off x="22247131" y="21535680"/>
              <a:ext cx="450811" cy="590828"/>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56" name="Freeform 22">
              <a:extLst>
                <a:ext uri="{FF2B5EF4-FFF2-40B4-BE49-F238E27FC236}">
                  <a16:creationId xmlns:a16="http://schemas.microsoft.com/office/drawing/2014/main" id="{B0583D1A-2029-4117-80D2-2AAE18DDB157}"/>
                </a:ext>
              </a:extLst>
            </p:cNvPr>
            <p:cNvSpPr/>
            <p:nvPr/>
          </p:nvSpPr>
          <p:spPr>
            <a:xfrm>
              <a:off x="15628384" y="22277501"/>
              <a:ext cx="3170839" cy="542926"/>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rgbClr val="00B050"/>
            </a:solidFill>
            <a:ln>
              <a:solidFill>
                <a:schemeClr val="accent1"/>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Authorization</a:t>
              </a:r>
            </a:p>
          </p:txBody>
        </p:sp>
        <p:sp>
          <p:nvSpPr>
            <p:cNvPr id="57" name="Freeform 23">
              <a:extLst>
                <a:ext uri="{FF2B5EF4-FFF2-40B4-BE49-F238E27FC236}">
                  <a16:creationId xmlns:a16="http://schemas.microsoft.com/office/drawing/2014/main" id="{7DFF483C-1618-43B9-BA6E-3E8EED573C4F}"/>
                </a:ext>
              </a:extLst>
            </p:cNvPr>
            <p:cNvSpPr/>
            <p:nvPr/>
          </p:nvSpPr>
          <p:spPr>
            <a:xfrm rot="5400000">
              <a:off x="16741254" y="21496536"/>
              <a:ext cx="450811" cy="590828"/>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58" name="Freeform 24">
              <a:extLst>
                <a:ext uri="{FF2B5EF4-FFF2-40B4-BE49-F238E27FC236}">
                  <a16:creationId xmlns:a16="http://schemas.microsoft.com/office/drawing/2014/main" id="{E167CA6C-EBC9-4BBB-8585-765B5E535E7E}"/>
                </a:ext>
              </a:extLst>
            </p:cNvPr>
            <p:cNvSpPr/>
            <p:nvPr/>
          </p:nvSpPr>
          <p:spPr>
            <a:xfrm>
              <a:off x="17814924" y="25457035"/>
              <a:ext cx="3926389" cy="667145"/>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tx2">
                <a:lumMod val="60000"/>
                <a:lumOff val="40000"/>
              </a:schemeClr>
            </a:solidFill>
            <a:ln>
              <a:solidFill>
                <a:schemeClr val="accent1"/>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fr-CH" sz="2800" dirty="0"/>
                <a:t>WHO/NTD</a:t>
              </a:r>
            </a:p>
          </p:txBody>
        </p:sp>
        <p:sp>
          <p:nvSpPr>
            <p:cNvPr id="59" name="Parallelogram 58">
              <a:extLst>
                <a:ext uri="{FF2B5EF4-FFF2-40B4-BE49-F238E27FC236}">
                  <a16:creationId xmlns:a16="http://schemas.microsoft.com/office/drawing/2014/main" id="{661F79BD-51C4-4BE6-B7B3-BDB39D6A834F}"/>
                </a:ext>
              </a:extLst>
            </p:cNvPr>
            <p:cNvSpPr/>
            <p:nvPr/>
          </p:nvSpPr>
          <p:spPr>
            <a:xfrm>
              <a:off x="15344307" y="23836836"/>
              <a:ext cx="8756322" cy="1111157"/>
            </a:xfrm>
            <a:prstGeom prst="parallelogram">
              <a:avLst/>
            </a:prstGeom>
            <a:ln w="19050">
              <a:solidFill>
                <a:schemeClr val="accent1"/>
              </a:solidFill>
            </a:ln>
            <a:effectLst>
              <a:outerShdw blurRad="50800" dist="38100" algn="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spcFirstLastPara="0" vert="horz" wrap="square" lIns="0" tIns="158743" rIns="0" bIns="158743" numCol="1" spcCol="1449" anchor="ctr" anchorCtr="0">
              <a:noAutofit/>
            </a:bodyPr>
            <a:lstStyle/>
            <a:p>
              <a:pPr algn="ctr" defTabSz="1318307"/>
              <a:r>
                <a:rPr lang="en-GB" sz="2800" dirty="0">
                  <a:solidFill>
                    <a:schemeClr val="tx1"/>
                  </a:solidFill>
                </a:rPr>
                <a:t>Inclusion of fexinidazole in national policy and Letter of Interest (other endemic countries)</a:t>
              </a:r>
            </a:p>
          </p:txBody>
        </p:sp>
        <p:sp>
          <p:nvSpPr>
            <p:cNvPr id="60" name="Freeform 35">
              <a:extLst>
                <a:ext uri="{FF2B5EF4-FFF2-40B4-BE49-F238E27FC236}">
                  <a16:creationId xmlns:a16="http://schemas.microsoft.com/office/drawing/2014/main" id="{8B733CF2-2202-41B4-9FB7-DE048F77EF26}"/>
                </a:ext>
              </a:extLst>
            </p:cNvPr>
            <p:cNvSpPr/>
            <p:nvPr/>
          </p:nvSpPr>
          <p:spPr>
            <a:xfrm rot="7551517">
              <a:off x="20777245" y="23130491"/>
              <a:ext cx="450817" cy="469090"/>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61" name="Freeform 36">
              <a:extLst>
                <a:ext uri="{FF2B5EF4-FFF2-40B4-BE49-F238E27FC236}">
                  <a16:creationId xmlns:a16="http://schemas.microsoft.com/office/drawing/2014/main" id="{DD548786-448F-4E9C-A24B-D4C2B564DD49}"/>
                </a:ext>
              </a:extLst>
            </p:cNvPr>
            <p:cNvSpPr/>
            <p:nvPr/>
          </p:nvSpPr>
          <p:spPr>
            <a:xfrm rot="5400000">
              <a:off x="19545852" y="24911342"/>
              <a:ext cx="450813" cy="489428"/>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62" name="Parallelogram 61">
              <a:extLst>
                <a:ext uri="{FF2B5EF4-FFF2-40B4-BE49-F238E27FC236}">
                  <a16:creationId xmlns:a16="http://schemas.microsoft.com/office/drawing/2014/main" id="{EE871F70-CA81-4DD3-B754-972F6AB0FA79}"/>
                </a:ext>
              </a:extLst>
            </p:cNvPr>
            <p:cNvSpPr/>
            <p:nvPr/>
          </p:nvSpPr>
          <p:spPr>
            <a:xfrm>
              <a:off x="14403090" y="26837658"/>
              <a:ext cx="4852339" cy="429023"/>
            </a:xfrm>
            <a:prstGeom prst="parallelogram">
              <a:avLst/>
            </a:prstGeom>
            <a:ln>
              <a:solidFill>
                <a:schemeClr val="accent1"/>
              </a:solidFill>
            </a:ln>
            <a:effectLst>
              <a:outerShdw blurRad="50800" dist="38100" dir="8100000" algn="tr"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spcFirstLastPara="0" vert="horz" wrap="square" lIns="0" tIns="158743" rIns="0" bIns="158743" numCol="1" spcCol="1449" anchor="ctr" anchorCtr="0">
              <a:noAutofit/>
            </a:bodyPr>
            <a:lstStyle/>
            <a:p>
              <a:pPr algn="ctr" defTabSz="1318307"/>
              <a:r>
                <a:rPr lang="en-GB" sz="2800" dirty="0">
                  <a:solidFill>
                    <a:schemeClr val="tx1"/>
                  </a:solidFill>
                </a:rPr>
                <a:t>Treatment &amp; PV protocols</a:t>
              </a:r>
            </a:p>
          </p:txBody>
        </p:sp>
        <p:sp>
          <p:nvSpPr>
            <p:cNvPr id="63" name="Parallelogram 62">
              <a:extLst>
                <a:ext uri="{FF2B5EF4-FFF2-40B4-BE49-F238E27FC236}">
                  <a16:creationId xmlns:a16="http://schemas.microsoft.com/office/drawing/2014/main" id="{3BC79A7E-8491-41CA-831D-A8DCEDF81E9B}"/>
                </a:ext>
              </a:extLst>
            </p:cNvPr>
            <p:cNvSpPr/>
            <p:nvPr/>
          </p:nvSpPr>
          <p:spPr>
            <a:xfrm>
              <a:off x="20584651" y="26845897"/>
              <a:ext cx="4090778" cy="429023"/>
            </a:xfrm>
            <a:prstGeom prst="parallelogram">
              <a:avLst/>
            </a:prstGeom>
            <a:ln>
              <a:solidFill>
                <a:schemeClr val="accent1"/>
              </a:solidFill>
            </a:ln>
            <a:effectLst>
              <a:outerShdw blurRad="50800" dist="38100" dir="8100000" algn="tr"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spcFirstLastPara="0" vert="horz" wrap="square" lIns="0" tIns="158743" rIns="0" bIns="158743" numCol="1" spcCol="1449" anchor="ctr" anchorCtr="0">
              <a:noAutofit/>
            </a:bodyPr>
            <a:lstStyle/>
            <a:p>
              <a:pPr algn="ctr" defTabSz="1318307"/>
              <a:r>
                <a:rPr lang="fr-CH" sz="2800" dirty="0">
                  <a:solidFill>
                    <a:schemeClr val="tx1"/>
                  </a:solidFill>
                </a:rPr>
                <a:t>Training</a:t>
              </a:r>
            </a:p>
          </p:txBody>
        </p:sp>
        <p:sp>
          <p:nvSpPr>
            <p:cNvPr id="64" name="Freeform 39">
              <a:extLst>
                <a:ext uri="{FF2B5EF4-FFF2-40B4-BE49-F238E27FC236}">
                  <a16:creationId xmlns:a16="http://schemas.microsoft.com/office/drawing/2014/main" id="{C824F680-CAEB-40E8-8DC4-D39765B4134B}"/>
                </a:ext>
              </a:extLst>
            </p:cNvPr>
            <p:cNvSpPr/>
            <p:nvPr/>
          </p:nvSpPr>
          <p:spPr>
            <a:xfrm>
              <a:off x="17836834" y="28159475"/>
              <a:ext cx="3933355" cy="745308"/>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rgbClr val="00B050"/>
            </a:solidFill>
            <a:ln>
              <a:solidFill>
                <a:schemeClr val="accent1"/>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8743" tIns="158743" rIns="158743" bIns="158743" numCol="1" spcCol="1449" anchor="ctr" anchorCtr="0">
              <a:noAutofit/>
            </a:bodyPr>
            <a:lstStyle/>
            <a:p>
              <a:pPr algn="ctr" defTabSz="1318307">
                <a:lnSpc>
                  <a:spcPct val="90000"/>
                </a:lnSpc>
                <a:spcAft>
                  <a:spcPct val="35000"/>
                </a:spcAft>
              </a:pPr>
              <a:r>
                <a:rPr lang="en-GB" sz="2800" dirty="0"/>
                <a:t>Supply to countries</a:t>
              </a:r>
            </a:p>
          </p:txBody>
        </p:sp>
        <p:pic>
          <p:nvPicPr>
            <p:cNvPr id="65" name="Picture 10" descr="C:\Users\priottog\AppData\Local\Microsoft\Windows\Temporary Internet Files\Content.IE5\HFHU0M0L\SandTimer[1].jpg">
              <a:extLst>
                <a:ext uri="{FF2B5EF4-FFF2-40B4-BE49-F238E27FC236}">
                  <a16:creationId xmlns:a16="http://schemas.microsoft.com/office/drawing/2014/main" id="{58614F21-D76A-49DE-839A-8D259D1A5C11}"/>
                </a:ext>
              </a:extLst>
            </p:cNvPr>
            <p:cNvPicPr>
              <a:picLocks noChangeAspect="1" noChangeArrowheads="1"/>
            </p:cNvPicPr>
            <p:nvPr/>
          </p:nvPicPr>
          <p:blipFill>
            <a:blip r:embed="rId8" cstate="print">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26853475" y="13668451"/>
              <a:ext cx="1046241" cy="1271923"/>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
          <p:nvSpPr>
            <p:cNvPr id="66" name="TextBox 65">
              <a:extLst>
                <a:ext uri="{FF2B5EF4-FFF2-40B4-BE49-F238E27FC236}">
                  <a16:creationId xmlns:a16="http://schemas.microsoft.com/office/drawing/2014/main" id="{94788B79-1B7D-4A58-84C8-B1161BEE9C4A}"/>
                </a:ext>
              </a:extLst>
            </p:cNvPr>
            <p:cNvSpPr txBox="1"/>
            <p:nvPr/>
          </p:nvSpPr>
          <p:spPr>
            <a:xfrm>
              <a:off x="25935206" y="15248362"/>
              <a:ext cx="3078633"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Q4 - 2017</a:t>
              </a:r>
            </a:p>
          </p:txBody>
        </p:sp>
        <p:sp>
          <p:nvSpPr>
            <p:cNvPr id="68" name="TextBox 67">
              <a:extLst>
                <a:ext uri="{FF2B5EF4-FFF2-40B4-BE49-F238E27FC236}">
                  <a16:creationId xmlns:a16="http://schemas.microsoft.com/office/drawing/2014/main" id="{F4ABBBF1-8DC7-4C39-ADB1-E35E3087700F}"/>
                </a:ext>
              </a:extLst>
            </p:cNvPr>
            <p:cNvSpPr txBox="1"/>
            <p:nvPr/>
          </p:nvSpPr>
          <p:spPr>
            <a:xfrm>
              <a:off x="25925460" y="18071013"/>
              <a:ext cx="3078633"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Q3 - 2018</a:t>
              </a:r>
            </a:p>
          </p:txBody>
        </p:sp>
        <p:sp>
          <p:nvSpPr>
            <p:cNvPr id="69" name="TextBox 68">
              <a:extLst>
                <a:ext uri="{FF2B5EF4-FFF2-40B4-BE49-F238E27FC236}">
                  <a16:creationId xmlns:a16="http://schemas.microsoft.com/office/drawing/2014/main" id="{3F55B296-1369-4134-8104-9B5A06B59B3D}"/>
                </a:ext>
              </a:extLst>
            </p:cNvPr>
            <p:cNvSpPr txBox="1"/>
            <p:nvPr/>
          </p:nvSpPr>
          <p:spPr>
            <a:xfrm>
              <a:off x="25935206" y="20864061"/>
              <a:ext cx="3078633"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Q4 - 2018</a:t>
              </a:r>
            </a:p>
          </p:txBody>
        </p:sp>
        <p:sp>
          <p:nvSpPr>
            <p:cNvPr id="70" name="TextBox 69">
              <a:extLst>
                <a:ext uri="{FF2B5EF4-FFF2-40B4-BE49-F238E27FC236}">
                  <a16:creationId xmlns:a16="http://schemas.microsoft.com/office/drawing/2014/main" id="{32FA329D-A8E1-4F68-8B59-A1524F4D5865}"/>
                </a:ext>
              </a:extLst>
            </p:cNvPr>
            <p:cNvSpPr txBox="1"/>
            <p:nvPr/>
          </p:nvSpPr>
          <p:spPr>
            <a:xfrm>
              <a:off x="25935206" y="22342964"/>
              <a:ext cx="3078633"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Q1 - 2019</a:t>
              </a:r>
            </a:p>
          </p:txBody>
        </p:sp>
        <p:sp>
          <p:nvSpPr>
            <p:cNvPr id="71" name="TextBox 70">
              <a:extLst>
                <a:ext uri="{FF2B5EF4-FFF2-40B4-BE49-F238E27FC236}">
                  <a16:creationId xmlns:a16="http://schemas.microsoft.com/office/drawing/2014/main" id="{DA40FB31-9119-45C9-9D35-998D800A80F2}"/>
                </a:ext>
              </a:extLst>
            </p:cNvPr>
            <p:cNvSpPr txBox="1"/>
            <p:nvPr/>
          </p:nvSpPr>
          <p:spPr>
            <a:xfrm>
              <a:off x="25925460" y="28171451"/>
              <a:ext cx="3078633"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Q2-Q4 - 2019</a:t>
              </a:r>
            </a:p>
          </p:txBody>
        </p:sp>
        <p:sp>
          <p:nvSpPr>
            <p:cNvPr id="72" name="TextBox 71">
              <a:extLst>
                <a:ext uri="{FF2B5EF4-FFF2-40B4-BE49-F238E27FC236}">
                  <a16:creationId xmlns:a16="http://schemas.microsoft.com/office/drawing/2014/main" id="{C5B76561-0D3C-4564-B52B-676BDD0381E3}"/>
                </a:ext>
              </a:extLst>
            </p:cNvPr>
            <p:cNvSpPr txBox="1"/>
            <p:nvPr/>
          </p:nvSpPr>
          <p:spPr>
            <a:xfrm>
              <a:off x="25925460" y="23937944"/>
              <a:ext cx="3078633"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Q2-Q3 - 2019</a:t>
              </a:r>
            </a:p>
          </p:txBody>
        </p:sp>
        <p:sp>
          <p:nvSpPr>
            <p:cNvPr id="73" name="Down Arrow 43">
              <a:extLst>
                <a:ext uri="{FF2B5EF4-FFF2-40B4-BE49-F238E27FC236}">
                  <a16:creationId xmlns:a16="http://schemas.microsoft.com/office/drawing/2014/main" id="{693D7CE7-68A2-4FB6-8A35-2DD950D726E0}"/>
                </a:ext>
              </a:extLst>
            </p:cNvPr>
            <p:cNvSpPr/>
            <p:nvPr/>
          </p:nvSpPr>
          <p:spPr>
            <a:xfrm rot="1877407">
              <a:off x="17999422" y="18954777"/>
              <a:ext cx="518108" cy="1760863"/>
            </a:xfrm>
            <a:prstGeom prst="downArrow">
              <a:avLst/>
            </a:prstGeom>
            <a:solidFill>
              <a:srgbClr val="00206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fr-CH" sz="2800"/>
            </a:p>
          </p:txBody>
        </p:sp>
        <p:sp>
          <p:nvSpPr>
            <p:cNvPr id="75" name="Down Arrow 45">
              <a:extLst>
                <a:ext uri="{FF2B5EF4-FFF2-40B4-BE49-F238E27FC236}">
                  <a16:creationId xmlns:a16="http://schemas.microsoft.com/office/drawing/2014/main" id="{B08A3691-F76B-4B5B-83A1-5EFC87BEC7D9}"/>
                </a:ext>
              </a:extLst>
            </p:cNvPr>
            <p:cNvSpPr/>
            <p:nvPr/>
          </p:nvSpPr>
          <p:spPr>
            <a:xfrm rot="19179732">
              <a:off x="20832378" y="18884552"/>
              <a:ext cx="518108" cy="1760863"/>
            </a:xfrm>
            <a:prstGeom prst="downArrow">
              <a:avLst/>
            </a:prstGeom>
            <a:solidFill>
              <a:srgbClr val="00206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fr-CH" sz="2800"/>
            </a:p>
          </p:txBody>
        </p:sp>
        <p:sp>
          <p:nvSpPr>
            <p:cNvPr id="76" name="TextBox 75">
              <a:extLst>
                <a:ext uri="{FF2B5EF4-FFF2-40B4-BE49-F238E27FC236}">
                  <a16:creationId xmlns:a16="http://schemas.microsoft.com/office/drawing/2014/main" id="{926E745D-DF6D-4DB2-A40C-9C4D8C1B749D}"/>
                </a:ext>
              </a:extLst>
            </p:cNvPr>
            <p:cNvSpPr txBox="1"/>
            <p:nvPr/>
          </p:nvSpPr>
          <p:spPr>
            <a:xfrm>
              <a:off x="26309450" y="18745688"/>
              <a:ext cx="2167359"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60 </a:t>
              </a:r>
              <a:r>
                <a:rPr lang="fr-CH" sz="2800" dirty="0" err="1"/>
                <a:t>days</a:t>
              </a:r>
              <a:endParaRPr lang="fr-CH" sz="2800" dirty="0"/>
            </a:p>
          </p:txBody>
        </p:sp>
        <p:grpSp>
          <p:nvGrpSpPr>
            <p:cNvPr id="104" name="Group 103">
              <a:extLst>
                <a:ext uri="{FF2B5EF4-FFF2-40B4-BE49-F238E27FC236}">
                  <a16:creationId xmlns:a16="http://schemas.microsoft.com/office/drawing/2014/main" id="{5A748319-2F26-4F11-B0CE-A861CE89FCE8}"/>
                </a:ext>
              </a:extLst>
            </p:cNvPr>
            <p:cNvGrpSpPr/>
            <p:nvPr/>
          </p:nvGrpSpPr>
          <p:grpSpPr>
            <a:xfrm>
              <a:off x="10219352" y="14080454"/>
              <a:ext cx="6204320" cy="11940781"/>
              <a:chOff x="826642" y="360222"/>
              <a:chExt cx="2505189" cy="4868979"/>
            </a:xfrm>
          </p:grpSpPr>
          <p:sp>
            <p:nvSpPr>
              <p:cNvPr id="106" name="U-Turn Arrow 46">
                <a:extLst>
                  <a:ext uri="{FF2B5EF4-FFF2-40B4-BE49-F238E27FC236}">
                    <a16:creationId xmlns:a16="http://schemas.microsoft.com/office/drawing/2014/main" id="{9B551990-72FE-4197-AD73-CBFBD218E236}"/>
                  </a:ext>
                </a:extLst>
              </p:cNvPr>
              <p:cNvSpPr/>
              <p:nvPr/>
            </p:nvSpPr>
            <p:spPr>
              <a:xfrm rot="16200000" flipH="1">
                <a:off x="-124814" y="1772556"/>
                <a:ext cx="4868979" cy="2044311"/>
              </a:xfrm>
              <a:prstGeom prst="uturnArrow">
                <a:avLst>
                  <a:gd name="adj1" fmla="val 170"/>
                  <a:gd name="adj2" fmla="val 5218"/>
                  <a:gd name="adj3" fmla="val 8791"/>
                  <a:gd name="adj4" fmla="val 43750"/>
                  <a:gd name="adj5" fmla="val 100000"/>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sz="2800">
                  <a:solidFill>
                    <a:schemeClr val="tx1"/>
                  </a:solidFill>
                </a:endParaRPr>
              </a:p>
            </p:txBody>
          </p:sp>
          <p:sp>
            <p:nvSpPr>
              <p:cNvPr id="107" name="TextBox 106">
                <a:extLst>
                  <a:ext uri="{FF2B5EF4-FFF2-40B4-BE49-F238E27FC236}">
                    <a16:creationId xmlns:a16="http://schemas.microsoft.com/office/drawing/2014/main" id="{175E9A3D-569E-4B16-BB79-8A53E0FE835B}"/>
                  </a:ext>
                </a:extLst>
              </p:cNvPr>
              <p:cNvSpPr txBox="1"/>
              <p:nvPr/>
            </p:nvSpPr>
            <p:spPr>
              <a:xfrm>
                <a:off x="826642" y="3367192"/>
                <a:ext cx="907552" cy="205344"/>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36000" tIns="36000" rIns="36000" bIns="36000" rtlCol="0" anchor="ctr">
                <a:spAutoFit/>
              </a:bodyPr>
              <a:lstStyle/>
              <a:p>
                <a:pPr algn="ctr"/>
                <a:r>
                  <a:rPr lang="fr-CH" sz="2800" dirty="0">
                    <a:solidFill>
                      <a:schemeClr val="tx2"/>
                    </a:solidFill>
                  </a:rPr>
                  <a:t>Production</a:t>
                </a:r>
              </a:p>
            </p:txBody>
          </p:sp>
          <p:sp>
            <p:nvSpPr>
              <p:cNvPr id="108" name="TextBox 107">
                <a:extLst>
                  <a:ext uri="{FF2B5EF4-FFF2-40B4-BE49-F238E27FC236}">
                    <a16:creationId xmlns:a16="http://schemas.microsoft.com/office/drawing/2014/main" id="{E89DF607-7843-4823-AD14-282EBD215F8C}"/>
                  </a:ext>
                </a:extLst>
              </p:cNvPr>
              <p:cNvSpPr txBox="1"/>
              <p:nvPr/>
            </p:nvSpPr>
            <p:spPr>
              <a:xfrm>
                <a:off x="1818893" y="4960727"/>
                <a:ext cx="745489" cy="205344"/>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36000" tIns="36000" rIns="36000" bIns="36000" rtlCol="0" anchor="ctr">
                <a:spAutoFit/>
              </a:bodyPr>
              <a:lstStyle/>
              <a:p>
                <a:pPr algn="ctr"/>
                <a:r>
                  <a:rPr lang="fr-CH" sz="2800" dirty="0">
                    <a:solidFill>
                      <a:schemeClr val="tx2"/>
                    </a:solidFill>
                  </a:rPr>
                  <a:t>Donation</a:t>
                </a:r>
              </a:p>
            </p:txBody>
          </p:sp>
        </p:grpSp>
        <p:sp>
          <p:nvSpPr>
            <p:cNvPr id="105" name="TextBox 104">
              <a:extLst>
                <a:ext uri="{FF2B5EF4-FFF2-40B4-BE49-F238E27FC236}">
                  <a16:creationId xmlns:a16="http://schemas.microsoft.com/office/drawing/2014/main" id="{4EB48BD4-C66E-4952-95BE-9DC462D261AA}"/>
                </a:ext>
              </a:extLst>
            </p:cNvPr>
            <p:cNvSpPr txBox="1"/>
            <p:nvPr/>
          </p:nvSpPr>
          <p:spPr>
            <a:xfrm>
              <a:off x="10253309" y="23214673"/>
              <a:ext cx="2167360" cy="934478"/>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36000" tIns="36000" rIns="36000" bIns="36000" rtlCol="0" anchor="ctr">
              <a:spAutoFit/>
            </a:bodyPr>
            <a:lstStyle/>
            <a:p>
              <a:pPr algn="ctr"/>
              <a:r>
                <a:rPr lang="fr-CH" sz="2800" dirty="0">
                  <a:solidFill>
                    <a:schemeClr val="tx2"/>
                  </a:solidFill>
                </a:rPr>
                <a:t>Inclusion in agreement</a:t>
              </a:r>
            </a:p>
          </p:txBody>
        </p:sp>
        <p:sp>
          <p:nvSpPr>
            <p:cNvPr id="93" name="TextBox 92">
              <a:extLst>
                <a:ext uri="{FF2B5EF4-FFF2-40B4-BE49-F238E27FC236}">
                  <a16:creationId xmlns:a16="http://schemas.microsoft.com/office/drawing/2014/main" id="{CC6F10D7-D92D-41ED-8437-598BD048D092}"/>
                </a:ext>
              </a:extLst>
            </p:cNvPr>
            <p:cNvSpPr txBox="1"/>
            <p:nvPr/>
          </p:nvSpPr>
          <p:spPr>
            <a:xfrm>
              <a:off x="26357984" y="19610556"/>
              <a:ext cx="2167359" cy="513819"/>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lIns="41065" tIns="41065" rIns="41065" bIns="41065" rtlCol="0" anchor="ctr">
              <a:spAutoFit/>
            </a:bodyPr>
            <a:lstStyle/>
            <a:p>
              <a:pPr algn="ctr"/>
              <a:r>
                <a:rPr lang="fr-CH" sz="2800" dirty="0"/>
                <a:t>90 </a:t>
              </a:r>
              <a:r>
                <a:rPr lang="fr-CH" sz="2800" dirty="0" err="1"/>
                <a:t>days</a:t>
              </a:r>
              <a:endParaRPr lang="fr-CH" sz="2800" dirty="0"/>
            </a:p>
          </p:txBody>
        </p:sp>
        <p:grpSp>
          <p:nvGrpSpPr>
            <p:cNvPr id="94" name="Group 93">
              <a:extLst>
                <a:ext uri="{FF2B5EF4-FFF2-40B4-BE49-F238E27FC236}">
                  <a16:creationId xmlns:a16="http://schemas.microsoft.com/office/drawing/2014/main" id="{5D219159-46A2-403F-B1F4-E5EDA2F2DF5A}"/>
                </a:ext>
              </a:extLst>
            </p:cNvPr>
            <p:cNvGrpSpPr/>
            <p:nvPr/>
          </p:nvGrpSpPr>
          <p:grpSpPr>
            <a:xfrm>
              <a:off x="11925144" y="18606214"/>
              <a:ext cx="5082702" cy="2343635"/>
              <a:chOff x="1636529" y="2566541"/>
              <a:chExt cx="2279450" cy="1051055"/>
            </a:xfrm>
          </p:grpSpPr>
          <p:sp>
            <p:nvSpPr>
              <p:cNvPr id="97" name="Freeform 44">
                <a:extLst>
                  <a:ext uri="{FF2B5EF4-FFF2-40B4-BE49-F238E27FC236}">
                    <a16:creationId xmlns:a16="http://schemas.microsoft.com/office/drawing/2014/main" id="{66F504BD-ED66-49EB-863E-5181AD163593}"/>
                  </a:ext>
                </a:extLst>
              </p:cNvPr>
              <p:cNvSpPr/>
              <p:nvPr/>
            </p:nvSpPr>
            <p:spPr>
              <a:xfrm>
                <a:off x="1883819" y="3344962"/>
                <a:ext cx="864000" cy="272634"/>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tx2">
                  <a:lumMod val="60000"/>
                  <a:lumOff val="40000"/>
                </a:schemeClr>
              </a:solidFill>
              <a:ln>
                <a:solidFill>
                  <a:schemeClr val="accent1"/>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72000" tIns="158743" rIns="72000" bIns="158743" numCol="1" spcCol="1449" anchor="ctr" anchorCtr="0">
                <a:noAutofit/>
              </a:bodyPr>
              <a:lstStyle/>
              <a:p>
                <a:pPr algn="ctr" defTabSz="1318307">
                  <a:lnSpc>
                    <a:spcPct val="90000"/>
                  </a:lnSpc>
                  <a:spcAft>
                    <a:spcPct val="35000"/>
                  </a:spcAft>
                </a:pPr>
                <a:r>
                  <a:rPr lang="fr-CH" sz="2800" dirty="0"/>
                  <a:t>PQ listing</a:t>
                </a:r>
              </a:p>
            </p:txBody>
          </p:sp>
          <p:sp>
            <p:nvSpPr>
              <p:cNvPr id="98" name="Freeform 54">
                <a:extLst>
                  <a:ext uri="{FF2B5EF4-FFF2-40B4-BE49-F238E27FC236}">
                    <a16:creationId xmlns:a16="http://schemas.microsoft.com/office/drawing/2014/main" id="{D5CB80C9-CA24-4782-9770-FDE31A1770A4}"/>
                  </a:ext>
                </a:extLst>
              </p:cNvPr>
              <p:cNvSpPr/>
              <p:nvPr/>
            </p:nvSpPr>
            <p:spPr>
              <a:xfrm rot="8584395">
                <a:off x="3699979" y="2571353"/>
                <a:ext cx="216000" cy="216000"/>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99" name="Freeform 57">
                <a:extLst>
                  <a:ext uri="{FF2B5EF4-FFF2-40B4-BE49-F238E27FC236}">
                    <a16:creationId xmlns:a16="http://schemas.microsoft.com/office/drawing/2014/main" id="{1960BA75-6138-4913-B609-B015D0175C74}"/>
                  </a:ext>
                </a:extLst>
              </p:cNvPr>
              <p:cNvSpPr/>
              <p:nvPr/>
            </p:nvSpPr>
            <p:spPr>
              <a:xfrm>
                <a:off x="2623267" y="2735353"/>
                <a:ext cx="1008000" cy="272634"/>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tx2">
                  <a:lumMod val="60000"/>
                  <a:lumOff val="40000"/>
                </a:schemeClr>
              </a:solidFill>
              <a:ln>
                <a:solidFill>
                  <a:schemeClr val="accent1"/>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72000" tIns="158743" rIns="72000" bIns="158743" numCol="1" spcCol="1449" anchor="ctr" anchorCtr="0">
                <a:noAutofit/>
              </a:bodyPr>
              <a:lstStyle/>
              <a:p>
                <a:pPr algn="ctr" defTabSz="1318307">
                  <a:lnSpc>
                    <a:spcPct val="90000"/>
                  </a:lnSpc>
                  <a:spcAft>
                    <a:spcPct val="35000"/>
                  </a:spcAft>
                </a:pPr>
                <a:r>
                  <a:rPr lang="fr-CH" sz="2800" dirty="0"/>
                  <a:t>EMA listing</a:t>
                </a:r>
              </a:p>
            </p:txBody>
          </p:sp>
          <p:sp>
            <p:nvSpPr>
              <p:cNvPr id="100" name="Freeform 58">
                <a:extLst>
                  <a:ext uri="{FF2B5EF4-FFF2-40B4-BE49-F238E27FC236}">
                    <a16:creationId xmlns:a16="http://schemas.microsoft.com/office/drawing/2014/main" id="{1504EFCE-7220-4F5D-948A-64BD78A694FE}"/>
                  </a:ext>
                </a:extLst>
              </p:cNvPr>
              <p:cNvSpPr/>
              <p:nvPr/>
            </p:nvSpPr>
            <p:spPr>
              <a:xfrm rot="5400000">
                <a:off x="2569009" y="3081311"/>
                <a:ext cx="202177" cy="219495"/>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
            <p:nvSpPr>
              <p:cNvPr id="102" name="Freeform 60">
                <a:extLst>
                  <a:ext uri="{FF2B5EF4-FFF2-40B4-BE49-F238E27FC236}">
                    <a16:creationId xmlns:a16="http://schemas.microsoft.com/office/drawing/2014/main" id="{5C1CE9AD-A6F8-4825-BB47-3A14BA17DDAE}"/>
                  </a:ext>
                </a:extLst>
              </p:cNvPr>
              <p:cNvSpPr/>
              <p:nvPr/>
            </p:nvSpPr>
            <p:spPr>
              <a:xfrm>
                <a:off x="1636529" y="2566541"/>
                <a:ext cx="864000" cy="440117"/>
              </a:xfrm>
              <a:custGeom>
                <a:avLst/>
                <a:gdLst>
                  <a:gd name="connsiteX0" fmla="*/ 0 w 2282014"/>
                  <a:gd name="connsiteY0" fmla="*/ 136921 h 1369208"/>
                  <a:gd name="connsiteX1" fmla="*/ 136921 w 2282014"/>
                  <a:gd name="connsiteY1" fmla="*/ 0 h 1369208"/>
                  <a:gd name="connsiteX2" fmla="*/ 2145093 w 2282014"/>
                  <a:gd name="connsiteY2" fmla="*/ 0 h 1369208"/>
                  <a:gd name="connsiteX3" fmla="*/ 2282014 w 2282014"/>
                  <a:gd name="connsiteY3" fmla="*/ 136921 h 1369208"/>
                  <a:gd name="connsiteX4" fmla="*/ 2282014 w 2282014"/>
                  <a:gd name="connsiteY4" fmla="*/ 1232287 h 1369208"/>
                  <a:gd name="connsiteX5" fmla="*/ 2145093 w 2282014"/>
                  <a:gd name="connsiteY5" fmla="*/ 1369208 h 1369208"/>
                  <a:gd name="connsiteX6" fmla="*/ 136921 w 2282014"/>
                  <a:gd name="connsiteY6" fmla="*/ 1369208 h 1369208"/>
                  <a:gd name="connsiteX7" fmla="*/ 0 w 2282014"/>
                  <a:gd name="connsiteY7" fmla="*/ 1232287 h 1369208"/>
                  <a:gd name="connsiteX8" fmla="*/ 0 w 2282014"/>
                  <a:gd name="connsiteY8" fmla="*/ 136921 h 1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2014" h="1369208">
                    <a:moveTo>
                      <a:pt x="0" y="136921"/>
                    </a:moveTo>
                    <a:cubicBezTo>
                      <a:pt x="0" y="61302"/>
                      <a:pt x="61302" y="0"/>
                      <a:pt x="136921" y="0"/>
                    </a:cubicBezTo>
                    <a:lnTo>
                      <a:pt x="2145093" y="0"/>
                    </a:lnTo>
                    <a:cubicBezTo>
                      <a:pt x="2220712" y="0"/>
                      <a:pt x="2282014" y="61302"/>
                      <a:pt x="2282014" y="136921"/>
                    </a:cubicBezTo>
                    <a:lnTo>
                      <a:pt x="2282014" y="1232287"/>
                    </a:lnTo>
                    <a:cubicBezTo>
                      <a:pt x="2282014" y="1307906"/>
                      <a:pt x="2220712" y="1369208"/>
                      <a:pt x="2145093" y="1369208"/>
                    </a:cubicBezTo>
                    <a:lnTo>
                      <a:pt x="136921" y="1369208"/>
                    </a:lnTo>
                    <a:cubicBezTo>
                      <a:pt x="61302" y="1369208"/>
                      <a:pt x="0" y="1307906"/>
                      <a:pt x="0" y="1232287"/>
                    </a:cubicBezTo>
                    <a:lnTo>
                      <a:pt x="0" y="136921"/>
                    </a:lnTo>
                    <a:close/>
                  </a:path>
                </a:pathLst>
              </a:custGeom>
              <a:solidFill>
                <a:schemeClr val="tx2">
                  <a:lumMod val="60000"/>
                  <a:lumOff val="40000"/>
                </a:schemeClr>
              </a:solidFill>
              <a:ln>
                <a:solidFill>
                  <a:schemeClr val="accent1"/>
                </a:solid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72000" tIns="158743" rIns="72000" bIns="158743" numCol="1" spcCol="1449" anchor="ctr" anchorCtr="0">
                <a:noAutofit/>
              </a:bodyPr>
              <a:lstStyle/>
              <a:p>
                <a:pPr algn="ctr" defTabSz="1318307">
                  <a:lnSpc>
                    <a:spcPct val="90000"/>
                  </a:lnSpc>
                  <a:spcAft>
                    <a:spcPct val="35000"/>
                  </a:spcAft>
                </a:pPr>
                <a:r>
                  <a:rPr lang="fr-CH" sz="2800" dirty="0"/>
                  <a:t>Expression of </a:t>
                </a:r>
                <a:r>
                  <a:rPr lang="en-GB" sz="2800" dirty="0"/>
                  <a:t>interest</a:t>
                </a:r>
              </a:p>
            </p:txBody>
          </p:sp>
        </p:grpSp>
      </p:grpSp>
      <p:sp>
        <p:nvSpPr>
          <p:cNvPr id="111" name="TextBox 110">
            <a:extLst>
              <a:ext uri="{FF2B5EF4-FFF2-40B4-BE49-F238E27FC236}">
                <a16:creationId xmlns:a16="http://schemas.microsoft.com/office/drawing/2014/main" id="{D75BDE43-8D3D-41CA-9C23-044B6563B992}"/>
              </a:ext>
            </a:extLst>
          </p:cNvPr>
          <p:cNvSpPr txBox="1"/>
          <p:nvPr/>
        </p:nvSpPr>
        <p:spPr>
          <a:xfrm>
            <a:off x="14743706" y="12794490"/>
            <a:ext cx="9385990" cy="825180"/>
          </a:xfrm>
          <a:prstGeom prst="rect">
            <a:avLst/>
          </a:prstGeom>
          <a:noFill/>
          <a:ln>
            <a:noFill/>
          </a:ln>
        </p:spPr>
        <p:txBody>
          <a:bodyPr wrap="square" lIns="180000" tIns="180000" rIns="180000" bIns="180000" rtlCol="0">
            <a:spAutoFit/>
          </a:bodyPr>
          <a:lstStyle/>
          <a:p>
            <a:pPr algn="ctr"/>
            <a:r>
              <a:rPr lang="en-US" sz="3000" b="1" dirty="0">
                <a:solidFill>
                  <a:srgbClr val="C00000"/>
                </a:solidFill>
                <a:latin typeface="Arial" charset="0"/>
                <a:ea typeface="Arial" charset="0"/>
                <a:cs typeface="Arial" charset="0"/>
              </a:rPr>
              <a:t>From research to treatment</a:t>
            </a:r>
          </a:p>
        </p:txBody>
      </p:sp>
      <p:sp>
        <p:nvSpPr>
          <p:cNvPr id="6" name="TextBox 5">
            <a:extLst>
              <a:ext uri="{FF2B5EF4-FFF2-40B4-BE49-F238E27FC236}">
                <a16:creationId xmlns:a16="http://schemas.microsoft.com/office/drawing/2014/main" id="{AD83473A-C9EC-4DC3-A0BD-EE689C63E81B}"/>
              </a:ext>
            </a:extLst>
          </p:cNvPr>
          <p:cNvSpPr txBox="1"/>
          <p:nvPr/>
        </p:nvSpPr>
        <p:spPr>
          <a:xfrm>
            <a:off x="15237524" y="12166055"/>
            <a:ext cx="14345350" cy="707886"/>
          </a:xfrm>
          <a:prstGeom prst="rect">
            <a:avLst/>
          </a:prstGeom>
          <a:noFill/>
        </p:spPr>
        <p:txBody>
          <a:bodyPr wrap="square" rtlCol="0">
            <a:spAutoFit/>
          </a:bodyPr>
          <a:lstStyle/>
          <a:p>
            <a:r>
              <a:rPr lang="en-GB" sz="2000" dirty="0"/>
              <a:t>*Fexinidazole vs nifurtimox-eflornithine combination treatment (NECT, first-line therapy for late stage g-HAT) comparative non-inferiority pivotal study</a:t>
            </a:r>
          </a:p>
        </p:txBody>
      </p:sp>
      <p:sp>
        <p:nvSpPr>
          <p:cNvPr id="67" name="object 22">
            <a:extLst>
              <a:ext uri="{FF2B5EF4-FFF2-40B4-BE49-F238E27FC236}">
                <a16:creationId xmlns:a16="http://schemas.microsoft.com/office/drawing/2014/main" id="{80DA1EC4-1AEA-4BA9-B9E1-265E47CB41D6}"/>
              </a:ext>
            </a:extLst>
          </p:cNvPr>
          <p:cNvSpPr txBox="1"/>
          <p:nvPr/>
        </p:nvSpPr>
        <p:spPr>
          <a:xfrm>
            <a:off x="668904" y="13574291"/>
            <a:ext cx="2818981" cy="491690"/>
          </a:xfrm>
          <a:prstGeom prst="rect">
            <a:avLst/>
          </a:prstGeom>
        </p:spPr>
        <p:txBody>
          <a:bodyPr vert="horz" wrap="square" lIns="0" tIns="29735" rIns="0" bIns="0" rtlCol="0">
            <a:spAutoFit/>
          </a:bodyPr>
          <a:lstStyle/>
          <a:p>
            <a:pPr marL="27032">
              <a:spcBef>
                <a:spcPts val="234"/>
              </a:spcBef>
            </a:pPr>
            <a:r>
              <a:rPr lang="en-GB" sz="3000" b="1" spc="-11" dirty="0">
                <a:solidFill>
                  <a:srgbClr val="D2232A"/>
                </a:solidFill>
                <a:latin typeface="Arial"/>
                <a:cs typeface="Arial"/>
              </a:rPr>
              <a:t>Methods</a:t>
            </a:r>
            <a:endParaRPr sz="3000" dirty="0">
              <a:latin typeface="Arial"/>
              <a:cs typeface="Arial"/>
            </a:endParaRPr>
          </a:p>
        </p:txBody>
      </p:sp>
      <p:sp>
        <p:nvSpPr>
          <p:cNvPr id="10" name="object 10"/>
          <p:cNvSpPr txBox="1"/>
          <p:nvPr/>
        </p:nvSpPr>
        <p:spPr>
          <a:xfrm>
            <a:off x="720717" y="8086469"/>
            <a:ext cx="3820894" cy="488612"/>
          </a:xfrm>
          <a:prstGeom prst="rect">
            <a:avLst/>
          </a:prstGeom>
        </p:spPr>
        <p:txBody>
          <a:bodyPr vert="horz" wrap="square" lIns="0" tIns="29735" rIns="0" bIns="0" rtlCol="0">
            <a:spAutoFit/>
          </a:bodyPr>
          <a:lstStyle/>
          <a:p>
            <a:pPr marL="27032">
              <a:spcBef>
                <a:spcPts val="234"/>
              </a:spcBef>
            </a:pPr>
            <a:r>
              <a:rPr lang="en-GB" sz="2980" b="1" spc="-11" dirty="0">
                <a:solidFill>
                  <a:srgbClr val="D2232A"/>
                </a:solidFill>
                <a:latin typeface="Arial"/>
                <a:cs typeface="Arial"/>
              </a:rPr>
              <a:t>Background</a:t>
            </a:r>
            <a:endParaRPr sz="2980" dirty="0">
              <a:latin typeface="Arial"/>
              <a:cs typeface="Arial"/>
            </a:endParaRPr>
          </a:p>
        </p:txBody>
      </p:sp>
      <p:sp>
        <p:nvSpPr>
          <p:cNvPr id="5" name="TextBox 4">
            <a:extLst>
              <a:ext uri="{FF2B5EF4-FFF2-40B4-BE49-F238E27FC236}">
                <a16:creationId xmlns:a16="http://schemas.microsoft.com/office/drawing/2014/main" id="{C75850F6-BB57-4740-B962-12BB212ADE58}"/>
              </a:ext>
            </a:extLst>
          </p:cNvPr>
          <p:cNvSpPr txBox="1"/>
          <p:nvPr/>
        </p:nvSpPr>
        <p:spPr>
          <a:xfrm>
            <a:off x="568113" y="27797872"/>
            <a:ext cx="8049214" cy="2990370"/>
          </a:xfrm>
          <a:prstGeom prst="rect">
            <a:avLst/>
          </a:prstGeom>
          <a:noFill/>
        </p:spPr>
        <p:txBody>
          <a:bodyPr wrap="square" rtlCol="0">
            <a:spAutoFit/>
          </a:bodyPr>
          <a:lstStyle/>
          <a:p>
            <a:r>
              <a:rPr lang="en-GB" sz="3000" dirty="0">
                <a:solidFill>
                  <a:schemeClr val="tx1">
                    <a:lumMod val="65000"/>
                    <a:lumOff val="35000"/>
                  </a:schemeClr>
                </a:solidFill>
                <a:latin typeface="Arial" panose="020B0604020202020204" pitchFamily="34" charset="0"/>
                <a:cs typeface="Arial" panose="020B0604020202020204" pitchFamily="34" charset="0"/>
              </a:rPr>
              <a:t>Since fexinidazole is planned to be submitted to the FDA for registration, the DNDi team ran a mock GCP inspection in order to ensure full compliance with FDA </a:t>
            </a:r>
          </a:p>
          <a:p>
            <a:r>
              <a:rPr lang="en-GB" sz="3000" dirty="0">
                <a:solidFill>
                  <a:schemeClr val="tx1">
                    <a:lumMod val="65000"/>
                    <a:lumOff val="35000"/>
                  </a:schemeClr>
                </a:solidFill>
                <a:latin typeface="Arial" panose="020B0604020202020204" pitchFamily="34" charset="0"/>
                <a:cs typeface="Arial" panose="020B0604020202020204" pitchFamily="34" charset="0"/>
              </a:rPr>
              <a:t>regulatory requirements.</a:t>
            </a:r>
          </a:p>
          <a:p>
            <a:endParaRPr lang="en-GB" dirty="0"/>
          </a:p>
        </p:txBody>
      </p:sp>
      <p:sp>
        <p:nvSpPr>
          <p:cNvPr id="87" name="Down Arrow 45">
            <a:extLst>
              <a:ext uri="{FF2B5EF4-FFF2-40B4-BE49-F238E27FC236}">
                <a16:creationId xmlns:a16="http://schemas.microsoft.com/office/drawing/2014/main" id="{5A922982-9C81-4215-9D8C-26CBE71770A9}"/>
              </a:ext>
            </a:extLst>
          </p:cNvPr>
          <p:cNvSpPr/>
          <p:nvPr/>
        </p:nvSpPr>
        <p:spPr>
          <a:xfrm rot="19714832">
            <a:off x="14417490" y="21040762"/>
            <a:ext cx="518108" cy="2861493"/>
          </a:xfrm>
          <a:prstGeom prst="downArrow">
            <a:avLst/>
          </a:prstGeom>
          <a:solidFill>
            <a:srgbClr val="00206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fr-CH" sz="2800"/>
          </a:p>
        </p:txBody>
      </p:sp>
      <p:sp>
        <p:nvSpPr>
          <p:cNvPr id="92" name="Freeform 58">
            <a:extLst>
              <a:ext uri="{FF2B5EF4-FFF2-40B4-BE49-F238E27FC236}">
                <a16:creationId xmlns:a16="http://schemas.microsoft.com/office/drawing/2014/main" id="{9421D35C-622F-4128-BAFF-56C9BD0BF4EE}"/>
              </a:ext>
            </a:extLst>
          </p:cNvPr>
          <p:cNvSpPr/>
          <p:nvPr/>
        </p:nvSpPr>
        <p:spPr>
          <a:xfrm rot="5400000">
            <a:off x="12663010" y="19728918"/>
            <a:ext cx="450813" cy="489428"/>
          </a:xfrm>
          <a:custGeom>
            <a:avLst/>
            <a:gdLst>
              <a:gd name="connsiteX0" fmla="*/ 0 w 483787"/>
              <a:gd name="connsiteY0" fmla="*/ 113188 h 565939"/>
              <a:gd name="connsiteX1" fmla="*/ 241894 w 483787"/>
              <a:gd name="connsiteY1" fmla="*/ 113188 h 565939"/>
              <a:gd name="connsiteX2" fmla="*/ 241894 w 483787"/>
              <a:gd name="connsiteY2" fmla="*/ 0 h 565939"/>
              <a:gd name="connsiteX3" fmla="*/ 483787 w 483787"/>
              <a:gd name="connsiteY3" fmla="*/ 282970 h 565939"/>
              <a:gd name="connsiteX4" fmla="*/ 241894 w 483787"/>
              <a:gd name="connsiteY4" fmla="*/ 565939 h 565939"/>
              <a:gd name="connsiteX5" fmla="*/ 241894 w 483787"/>
              <a:gd name="connsiteY5" fmla="*/ 452751 h 565939"/>
              <a:gd name="connsiteX6" fmla="*/ 0 w 483787"/>
              <a:gd name="connsiteY6" fmla="*/ 452751 h 565939"/>
              <a:gd name="connsiteX7" fmla="*/ 0 w 483787"/>
              <a:gd name="connsiteY7" fmla="*/ 113188 h 565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787" h="565939">
                <a:moveTo>
                  <a:pt x="0" y="113188"/>
                </a:moveTo>
                <a:lnTo>
                  <a:pt x="241894" y="113188"/>
                </a:lnTo>
                <a:lnTo>
                  <a:pt x="241894" y="0"/>
                </a:lnTo>
                <a:lnTo>
                  <a:pt x="483787" y="282970"/>
                </a:lnTo>
                <a:lnTo>
                  <a:pt x="241894" y="565939"/>
                </a:lnTo>
                <a:lnTo>
                  <a:pt x="241894" y="452751"/>
                </a:lnTo>
                <a:lnTo>
                  <a:pt x="0" y="452751"/>
                </a:lnTo>
                <a:lnTo>
                  <a:pt x="0" y="113188"/>
                </a:lnTo>
                <a:close/>
              </a:path>
            </a:pathLst>
          </a:custGeom>
          <a:solidFill>
            <a:srgbClr val="002060"/>
          </a:solidFill>
          <a:ln>
            <a:solidFill>
              <a:schemeClr val="accent1"/>
            </a:solidFill>
          </a:ln>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29114" rIns="165557" bIns="129114" numCol="1" spcCol="1449" anchor="ctr" anchorCtr="0">
            <a:noAutofit/>
          </a:bodyPr>
          <a:lstStyle/>
          <a:p>
            <a:pPr algn="ctr" defTabSz="1064786">
              <a:lnSpc>
                <a:spcPct val="90000"/>
              </a:lnSpc>
              <a:spcAft>
                <a:spcPct val="35000"/>
              </a:spcAft>
            </a:pPr>
            <a:endParaRPr lang="fr-CH" sz="28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EA596D9BA7CF419D4EDE29869CCFB2" ma:contentTypeVersion="15" ma:contentTypeDescription="Create a new document." ma:contentTypeScope="" ma:versionID="f61c96529432362cc1a3b81262da524c">
  <xsd:schema xmlns:xsd="http://www.w3.org/2001/XMLSchema" xmlns:xs="http://www.w3.org/2001/XMLSchema" xmlns:p="http://schemas.microsoft.com/office/2006/metadata/properties" xmlns:ns1="http://schemas.microsoft.com/sharepoint/v3" xmlns:ns3="ee15e4cc-f9de-4ca2-b94c-76702fdb143d" targetNamespace="http://schemas.microsoft.com/office/2006/metadata/properties" ma:root="true" ma:fieldsID="a45cb706204acd73d07f35743662ddd0" ns1:_="" ns3:_="">
    <xsd:import namespace="http://schemas.microsoft.com/sharepoint/v3"/>
    <xsd:import namespace="ee15e4cc-f9de-4ca2-b94c-76702fdb143d"/>
    <xsd:element name="properties">
      <xsd:complexType>
        <xsd:sequence>
          <xsd:element name="documentManagement">
            <xsd:complexType>
              <xsd:all>
                <xsd:element ref="ns3:HeadOfFundraising" minOccurs="0"/>
                <xsd:element ref="ns3:OpenAccessArticleReason" minOccurs="0"/>
                <xsd:element ref="ns3:DiscoveryPreclinicalDirector" minOccurs="0"/>
                <xsd:element ref="ns3:KeyEvent" minOccurs="0"/>
                <xsd:element ref="ns3:RDDirector" minOccurs="0"/>
                <xsd:element ref="ns3:RDDirectorApprove" minOccurs="0"/>
                <xsd:element ref="ns3:DiseaseRDHeadComment" minOccurs="0"/>
                <xsd:element ref="ns3:LegalBusDevelopment" minOccurs="0"/>
                <xsd:element ref="ns3:DiseaseRDHead" minOccurs="0"/>
                <xsd:element ref="ns3:CopyInformationTo" minOccurs="0"/>
                <xsd:element ref="ns3:OpenAccessDatabase" minOccurs="0"/>
                <xsd:element ref="ns3:ContactName" minOccurs="0"/>
                <xsd:element ref="ns3:MedicalDirector" minOccurs="0"/>
                <xsd:element ref="ns3:RelevantTo" minOccurs="0"/>
                <xsd:element ref="ns3:ScientificCommsManager" minOccurs="0"/>
                <xsd:element ref="ns3:MedicalDirectorApprove" minOccurs="0"/>
                <xsd:element ref="ns3:FirstDisclosureOfData" minOccurs="0"/>
                <xsd:element ref="ns3:FundingInformationStudyEndDate" minOccurs="0"/>
                <xsd:element ref="ns3:CoAuthors" minOccurs="0"/>
                <xsd:element ref="ns3:StartValidation" minOccurs="0"/>
                <xsd:element ref="ns3:SubmissionTo" minOccurs="0"/>
                <xsd:element ref="ns3:HeadOfFundraisingApprove" minOccurs="0"/>
                <xsd:element ref="ns3:AdditionalComment" minOccurs="0"/>
                <xsd:element ref="ns3:DiseaseRDHeadApprove" minOccurs="0"/>
                <xsd:element ref="ns3:DocumentType" minOccurs="0"/>
                <xsd:element ref="ns3:ScientificCommsManagerApprove" minOccurs="0"/>
                <xsd:element ref="ns3:OpenAccessArticle" minOccurs="0"/>
                <xsd:element ref="ns3:ArticleTitle" minOccurs="0"/>
                <xsd:element ref="ns3:FundingInformationIncluded" minOccurs="0"/>
                <xsd:element ref="ns3:OpenAccessDatabaseComment" minOccurs="0"/>
                <xsd:element ref="ns3:PublishedComment" minOccurs="0"/>
                <xsd:element ref="ns3:AdminFormStatus" minOccurs="0"/>
                <xsd:element ref="ns3:LegalBusDevelopmentApprove" minOccurs="0"/>
                <xsd:element ref="ns3:BriefDescription" minOccurs="0"/>
                <xsd:element ref="ns3:HeadOfFundraisingApprovalComment" minOccurs="0"/>
                <xsd:element ref="ns3:SentTo" minOccurs="0"/>
                <xsd:element ref="ns3:ScientificCommsManagerApprovalComment" minOccurs="0"/>
                <xsd:element ref="ns1:Published" minOccurs="0"/>
                <xsd:element ref="ns3:NDA" minOccurs="0"/>
                <xsd:element ref="ns3:FundraisingAdvocacyDirectorApprove" minOccurs="0"/>
                <xsd:element ref="ns3:DiscoveryPreclinicalDirectorApprovalComment" minOccurs="0"/>
                <xsd:element ref="ns3:FundingInformationStudyStartDate" minOccurs="0"/>
                <xsd:element ref="ns3:RDDirectorApprovalComment" minOccurs="0"/>
                <xsd:element ref="ns3:MedicalDirectorComment" minOccurs="0"/>
                <xsd:element ref="ns3:LegalBusDevelopmentComment" minOccurs="0"/>
                <xsd:element ref="ns3:DiscoveryPreclinicalDirectorApprove" minOccurs="0"/>
                <xsd:element ref="ns3:FundraisingAdvocacyDirector" minOccurs="0"/>
                <xsd:element ref="ns3:Acknowledged" minOccurs="0"/>
                <xsd:element ref="ns3:FundraisingAdvocacyDirectorApprovalCom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ed" ma:index="50" nillable="true" ma:displayName="Published" ma:default="0" ma:internalName="Publishe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e15e4cc-f9de-4ca2-b94c-76702fdb143d" elementFormDefault="qualified">
    <xsd:import namespace="http://schemas.microsoft.com/office/2006/documentManagement/types"/>
    <xsd:import namespace="http://schemas.microsoft.com/office/infopath/2007/PartnerControls"/>
    <xsd:element name="HeadOfFundraising" ma:index="13" nillable="true" ma:displayName="Head of Fundraising" ma:list="UserInfo" ma:SharePointGroup="0" ma:internalName="HeadOfFundraising"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penAccessArticleReason" ma:index="14" nillable="true" ma:displayName="Open Access Article Reason" ma:internalName="OpenAccessArticleReason">
      <xsd:simpleType>
        <xsd:restriction base="dms:Note">
          <xsd:maxLength value="255"/>
        </xsd:restriction>
      </xsd:simpleType>
    </xsd:element>
    <xsd:element name="DiscoveryPreclinicalDirector" ma:index="15" nillable="true" ma:displayName="Discovery &amp; Preclinical director" ma:list="UserInfo" ma:SharePointGroup="0" ma:internalName="DiscoveryPreclinicalDirec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KeyEvent" ma:index="16" nillable="true" ma:displayName="KeyEvent" ma:default="0" ma:internalName="KeyEvent">
      <xsd:simpleType>
        <xsd:restriction base="dms:Boolean"/>
      </xsd:simpleType>
    </xsd:element>
    <xsd:element name="RDDirector" ma:index="17" nillable="true" ma:displayName="R&amp;D Director" ma:list="UserInfo" ma:SharePointGroup="0" ma:internalName="RDDirec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DDirectorApprove" ma:index="18" nillable="true" ma:displayName="R&amp;D Director Approve" ma:default="To be approved" ma:format="RadioButtons" ma:internalName="RDDirectorApprove">
      <xsd:simpleType>
        <xsd:restriction base="dms:Choice">
          <xsd:enumeration value="Approved"/>
          <xsd:enumeration value="Approved with comments"/>
          <xsd:enumeration value="Hold with comments"/>
          <xsd:enumeration value="To be approved"/>
        </xsd:restriction>
      </xsd:simpleType>
    </xsd:element>
    <xsd:element name="DiseaseRDHeadComment" ma:index="19" nillable="true" ma:displayName="Disease/ R&amp;D Head Comment" ma:internalName="DiseaseRDHeadComment">
      <xsd:simpleType>
        <xsd:restriction base="dms:Note">
          <xsd:maxLength value="255"/>
        </xsd:restriction>
      </xsd:simpleType>
    </xsd:element>
    <xsd:element name="LegalBusDevelopment" ma:index="20" nillable="true" ma:displayName="Legal/Bus Development" ma:list="UserInfo" ma:SharePointGroup="0" ma:internalName="LegalBusDevelopment"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easeRDHead" ma:index="21" nillable="true" ma:displayName="Disease/ R&amp;D Head" ma:list="UserInfo" ma:SharePointGroup="0" ma:internalName="DiseaseRDHead"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pyInformationTo" ma:index="22" nillable="true" ma:displayName="Additional copy for information (optional)" ma:list="UserInfo" ma:SharePointGroup="0" ma:internalName="CopyInformationTo"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penAccessDatabase" ma:index="23" nillable="true" ma:displayName="Open Access Database" ma:default="0" ma:description="If this is a manuscript, will any information be uploaded onto an open access database e.g. CHEMBL, clinicaltrials.gov.? If yes, please tick the box." ma:internalName="OpenAccessDatabase">
      <xsd:simpleType>
        <xsd:restriction base="dms:Boolean"/>
      </xsd:simpleType>
    </xsd:element>
    <xsd:element name="ContactName" ma:index="24" nillable="true" ma:displayName="Contact Name" ma:list="UserInfo" ma:SharePointGroup="0" ma:internalName="ContactName"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calDirector" ma:index="25" nillable="true" ma:displayName="NTD Director" ma:list="UserInfo" ma:SharePointGroup="0" ma:internalName="MedicalDirec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levantTo" ma:index="26" nillable="true" ma:displayName="Relevant Head" ma:description="Who is the relevant?" ma:format="Dropdown" ma:internalName="RelevantTo">
      <xsd:simpleType>
        <xsd:restriction base="dms:Choice">
          <xsd:enumeration value="Antoine TARRAL"/>
          <xsd:enumeration value="Eric CHATELAIN"/>
          <xsd:enumeration value="Stephen ROBINSON"/>
          <xsd:enumeration value="Jean-Yves GILLON"/>
          <xsd:enumeration value="Sergio Sosa Estani"/>
          <xsd:enumeration value="Lynda Piper Roche"/>
          <xsd:enumeration value="Sabine Specht"/>
          <xsd:enumeration value="Peter Sjö"/>
          <xsd:enumeration value="Isabelle Andrieux-Meyer"/>
          <xsd:enumeration value="Ed Zijlstra"/>
          <xsd:enumeration value="Isabela Ribeiro"/>
          <xsd:enumeration value="Alistair Swanson"/>
          <xsd:enumeration value="Jean-René Kiechel"/>
          <xsd:enumeration value="Byron Arana"/>
          <xsd:enumeration value="Fabiana Alves"/>
        </xsd:restriction>
      </xsd:simpleType>
    </xsd:element>
    <xsd:element name="ScientificCommsManager" ma:index="27" nillable="true" ma:displayName="Scientific Comms Manager" ma:list="UserInfo" ma:SharePointGroup="0" ma:internalName="ScientificCommsManag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calDirectorApprove" ma:index="28" nillable="true" ma:displayName="NTD Director Approve" ma:default="To be approved" ma:format="RadioButtons" ma:internalName="MedicalDirectorApprove">
      <xsd:simpleType>
        <xsd:restriction base="dms:Choice">
          <xsd:enumeration value="Approved"/>
          <xsd:enumeration value="Approved with comments"/>
          <xsd:enumeration value="Hold with comments"/>
          <xsd:enumeration value="To be approved"/>
        </xsd:restriction>
      </xsd:simpleType>
    </xsd:element>
    <xsd:element name="FirstDisclosureOfData" ma:index="29" nillable="true" ma:displayName="Is this the first time this data will be published/presented?" ma:default="0" ma:description="If yes, please tick the box" ma:internalName="FirstDisclosureOfData">
      <xsd:simpleType>
        <xsd:restriction base="dms:Boolean"/>
      </xsd:simpleType>
    </xsd:element>
    <xsd:element name="FundingInformationStudyEndDate" ma:index="30" nillable="true" ma:displayName="Study End Date (month, year)" ma:format="DateOnly" ma:internalName="FundingInformationStudyEndDate">
      <xsd:simpleType>
        <xsd:restriction base="dms:DateTime"/>
      </xsd:simpleType>
    </xsd:element>
    <xsd:element name="CoAuthors" ma:index="31" nillable="true" ma:displayName="Co-authors" ma:default="0" ma:description="If there are co-authors, tick the box to confirm that they have been informed about and/or given their agreement to this publication" ma:internalName="CoAuthors">
      <xsd:simpleType>
        <xsd:restriction base="dms:Boolean"/>
      </xsd:simpleType>
    </xsd:element>
    <xsd:element name="StartValidation" ma:index="32" nillable="true" ma:displayName="StartValidation" ma:default="0" ma:internalName="StartValidation">
      <xsd:simpleType>
        <xsd:restriction base="dms:Boolean"/>
      </xsd:simpleType>
    </xsd:element>
    <xsd:element name="SubmissionTo" ma:index="33" nillable="true" ma:displayName="Submission To" ma:description="Please add conference name or journal" ma:internalName="SubmissionTo0">
      <xsd:simpleType>
        <xsd:restriction base="dms:Note">
          <xsd:maxLength value="255"/>
        </xsd:restriction>
      </xsd:simpleType>
    </xsd:element>
    <xsd:element name="HeadOfFundraisingApprove" ma:index="34" nillable="true" ma:displayName="Head of Fundraising Approve" ma:default="To be approved" ma:format="RadioButtons" ma:internalName="HeadOfFundraisingApprove">
      <xsd:simpleType>
        <xsd:restriction base="dms:Choice">
          <xsd:enumeration value="Approved"/>
          <xsd:enumeration value="Approved with comments"/>
          <xsd:enumeration value="Hold with comments"/>
          <xsd:enumeration value="To be approved"/>
        </xsd:restriction>
      </xsd:simpleType>
    </xsd:element>
    <xsd:element name="AdditionalComment" ma:index="35" nillable="true" ma:displayName="Additional comments (optional)" ma:internalName="AdditionalComment">
      <xsd:simpleType>
        <xsd:restriction base="dms:Note"/>
      </xsd:simpleType>
    </xsd:element>
    <xsd:element name="DiseaseRDHeadApprove" ma:index="36" nillable="true" ma:displayName="Disease/ R&amp;D Head Approve" ma:default="To be approved" ma:format="RadioButtons" ma:internalName="DiseaseRDHeadApprove">
      <xsd:simpleType>
        <xsd:restriction base="dms:Choice">
          <xsd:enumeration value="Approved"/>
          <xsd:enumeration value="Approved with comments"/>
          <xsd:enumeration value="Hold with comments"/>
          <xsd:enumeration value="To be approved"/>
        </xsd:restriction>
      </xsd:simpleType>
    </xsd:element>
    <xsd:element name="DocumentType" ma:index="37" nillable="true" ma:displayName="Document Type" ma:format="Dropdown" ma:internalName="DocumentType" ma:readOnly="false">
      <xsd:simpleType>
        <xsd:restriction base="dms:Choice">
          <xsd:enumeration value="i. Manuscript"/>
          <xsd:enumeration value="ii. Conference Abstract"/>
          <xsd:enumeration value="iii. Oral Presentation"/>
          <xsd:enumeration value="iv. Poster Presentation"/>
        </xsd:restriction>
      </xsd:simpleType>
    </xsd:element>
    <xsd:element name="ScientificCommsManagerApprove" ma:index="38" nillable="true" ma:displayName="Scientific Comms Manager Approve" ma:default="To be approved" ma:format="RadioButtons" ma:internalName="ScientificCommsManagerApprove">
      <xsd:simpleType>
        <xsd:restriction base="dms:Choice">
          <xsd:enumeration value="Approved"/>
          <xsd:enumeration value="Approved with comments"/>
          <xsd:enumeration value="Hold with comments"/>
          <xsd:enumeration value="To be approved"/>
        </xsd:restriction>
      </xsd:simpleType>
    </xsd:element>
    <xsd:element name="OpenAccessArticle" ma:index="39" nillable="true" ma:displayName="Open Access Article" ma:default="1" ma:description="If this is a manuscript, will it be submitted as an open access article? If not, please give reasons." ma:internalName="OpenAccessArticle">
      <xsd:simpleType>
        <xsd:restriction base="dms:Boolean"/>
      </xsd:simpleType>
    </xsd:element>
    <xsd:element name="ArticleTitle" ma:index="40" nillable="true" ma:displayName="Document Title" ma:internalName="ArticleTitle" ma:readOnly="false">
      <xsd:simpleType>
        <xsd:restriction base="dms:Note">
          <xsd:maxLength value="255"/>
        </xsd:restriction>
      </xsd:simpleType>
    </xsd:element>
    <xsd:element name="FundingInformationIncluded" ma:index="41" nillable="true" ma:displayName="Is funding information included?" ma:default="0" ma:description="If yes, please tick the box" ma:internalName="FundingInformationIncluded">
      <xsd:simpleType>
        <xsd:restriction base="dms:Boolean"/>
      </xsd:simpleType>
    </xsd:element>
    <xsd:element name="OpenAccessDatabaseComment" ma:index="42" nillable="true" ma:displayName="Open Access Database Comment" ma:internalName="OpenAccessDatabaseComment">
      <xsd:simpleType>
        <xsd:restriction base="dms:Note">
          <xsd:maxLength value="255"/>
        </xsd:restriction>
      </xsd:simpleType>
    </xsd:element>
    <xsd:element name="PublishedComment" ma:index="43" nillable="true" ma:displayName="Published Comment" ma:internalName="PublishedComment">
      <xsd:simpleType>
        <xsd:restriction base="dms:Note">
          <xsd:maxLength value="255"/>
        </xsd:restriction>
      </xsd:simpleType>
    </xsd:element>
    <xsd:element name="AdminFormStatus" ma:index="44" nillable="true" ma:displayName="Request admin decision" ma:default="Approved" ma:format="Dropdown" ma:internalName="AdminFormStatus">
      <xsd:simpleType>
        <xsd:restriction base="dms:Choice">
          <xsd:enumeration value="Approved"/>
          <xsd:enumeration value="Refused"/>
        </xsd:restriction>
      </xsd:simpleType>
    </xsd:element>
    <xsd:element name="LegalBusDevelopmentApprove" ma:index="45" nillable="true" ma:displayName="Legal/Bus Development Approve" ma:default="To be approved" ma:format="RadioButtons" ma:internalName="LegalBusDevelopmentApprove">
      <xsd:simpleType>
        <xsd:restriction base="dms:Choice">
          <xsd:enumeration value="Approved"/>
          <xsd:enumeration value="Approved with comments"/>
          <xsd:enumeration value="Hold with comments"/>
          <xsd:enumeration value="To be approved"/>
        </xsd:restriction>
      </xsd:simpleType>
    </xsd:element>
    <xsd:element name="BriefDescription" ma:index="46" nillable="true" ma:displayName="Other comments (optional)" ma:internalName="BriefDescription">
      <xsd:simpleType>
        <xsd:restriction base="dms:Note">
          <xsd:maxLength value="255"/>
        </xsd:restriction>
      </xsd:simpleType>
    </xsd:element>
    <xsd:element name="HeadOfFundraisingApprovalComment" ma:index="47" nillable="true" ma:displayName="Head of Fundraising Comment" ma:internalName="HeadOfFundraisingApprovalComment">
      <xsd:simpleType>
        <xsd:restriction base="dms:Note"/>
      </xsd:simpleType>
    </xsd:element>
    <xsd:element name="SentTo" ma:index="48" nillable="true" ma:displayName="Relevant Director" ma:format="Dropdown" ma:internalName="SentTo">
      <xsd:simpleType>
        <xsd:restriction base="dms:Choice">
          <xsd:enumeration value="NTD Director"/>
          <xsd:enumeration value="Discovery &amp; Preclinical Director"/>
          <xsd:enumeration value="Paed HIV &amp; HCV Director"/>
        </xsd:restriction>
      </xsd:simpleType>
    </xsd:element>
    <xsd:element name="ScientificCommsManagerApprovalComment" ma:index="49" nillable="true" ma:displayName="Scientific Comms Manager Comment" ma:internalName="ScientificCommsManagerApprovalComment">
      <xsd:simpleType>
        <xsd:restriction base="dms:Note">
          <xsd:maxLength value="255"/>
        </xsd:restriction>
      </xsd:simpleType>
    </xsd:element>
    <xsd:element name="NDA" ma:index="51" nillable="true" ma:displayName="NDA" ma:default="0" ma:description="As the author of this document, you need to be aware of the potential constraints related to publication and disclosure of confidential information and take the appropriate measures to ensure compliance with the agreement. Please tick to indicate that you have looked at any clauses concerning disclosure through presentation or publication for relevant collaborations, and taken any necessary measures." ma:internalName="NDA">
      <xsd:simpleType>
        <xsd:restriction base="dms:Boolean"/>
      </xsd:simpleType>
    </xsd:element>
    <xsd:element name="FundraisingAdvocacyDirectorApprove" ma:index="52" nillable="true" ma:displayName="Fundraising &amp; advocacy director Approve" ma:default="To be approved" ma:format="RadioButtons" ma:internalName="FundraisingAdvocacyDirectorApprove">
      <xsd:simpleType>
        <xsd:restriction base="dms:Choice">
          <xsd:enumeration value="Approved"/>
          <xsd:enumeration value="Approved with comments"/>
          <xsd:enumeration value="Hold with comments"/>
          <xsd:enumeration value="To be approved"/>
        </xsd:restriction>
      </xsd:simpleType>
    </xsd:element>
    <xsd:element name="DiscoveryPreclinicalDirectorApprovalComment" ma:index="53" nillable="true" ma:displayName="Discovery &amp; Preclinical director Comment" ma:internalName="DiscoveryPreclinicalDirectorApprovalComment">
      <xsd:simpleType>
        <xsd:restriction base="dms:Note">
          <xsd:maxLength value="255"/>
        </xsd:restriction>
      </xsd:simpleType>
    </xsd:element>
    <xsd:element name="FundingInformationStudyStartDate" ma:index="54" nillable="true" ma:displayName="Study Start Date (month, year)" ma:format="DateOnly" ma:internalName="FundingInformationStudyStartDate">
      <xsd:simpleType>
        <xsd:restriction base="dms:DateTime"/>
      </xsd:simpleType>
    </xsd:element>
    <xsd:element name="RDDirectorApprovalComment" ma:index="55" nillable="true" ma:displayName="R&amp;D Director Comment" ma:internalName="RDDirectorApprovalComment">
      <xsd:simpleType>
        <xsd:restriction base="dms:Note">
          <xsd:maxLength value="255"/>
        </xsd:restriction>
      </xsd:simpleType>
    </xsd:element>
    <xsd:element name="MedicalDirectorComment" ma:index="56" nillable="true" ma:displayName="NTD Director Comment" ma:internalName="MedicalDirectorComment">
      <xsd:simpleType>
        <xsd:restriction base="dms:Note">
          <xsd:maxLength value="255"/>
        </xsd:restriction>
      </xsd:simpleType>
    </xsd:element>
    <xsd:element name="LegalBusDevelopmentComment" ma:index="57" nillable="true" ma:displayName="Legal/Bus Development Comment" ma:internalName="LegalBusDevelopmentComment">
      <xsd:simpleType>
        <xsd:restriction base="dms:Note">
          <xsd:maxLength value="255"/>
        </xsd:restriction>
      </xsd:simpleType>
    </xsd:element>
    <xsd:element name="DiscoveryPreclinicalDirectorApprove" ma:index="58" nillable="true" ma:displayName="Discovery &amp; Preclinical director Approve" ma:default="To be approved" ma:format="RadioButtons" ma:internalName="DiscoveryPreclinicalDirectorApprove">
      <xsd:simpleType>
        <xsd:restriction base="dms:Choice">
          <xsd:enumeration value="Approved"/>
          <xsd:enumeration value="Approved with comments"/>
          <xsd:enumeration value="Hold with comments"/>
          <xsd:enumeration value="To be approved"/>
        </xsd:restriction>
      </xsd:simpleType>
    </xsd:element>
    <xsd:element name="FundraisingAdvocacyDirector" ma:index="59" nillable="true" ma:displayName="Fundraising &amp; advocacy director" ma:list="UserInfo" ma:SharePointGroup="0" ma:internalName="FundraisingAdvocacyDirec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cknowledged" ma:index="60" nillable="true" ma:displayName="Acknowledgements" ma:default="1" ma:description="If anyone been acknowledged, please tick the box to confirm that they have been informed and/or given their agreement to this publication." ma:internalName="Acknowledged">
      <xsd:simpleType>
        <xsd:restriction base="dms:Boolean"/>
      </xsd:simpleType>
    </xsd:element>
    <xsd:element name="FundraisingAdvocacyDirectorApprovalComment" ma:index="61" nillable="true" ma:displayName="Fundraising &amp; advocacy director Comment" ma:internalName="FundraisingAdvocacyDirectorApprovalComment">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1" ma:displayName="Running Title for documen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ct:contentTypeSchema xmlns:ct="http://schemas.microsoft.com/office/2006/metadata/contentType" xmlns:ma="http://schemas.microsoft.com/office/2006/metadata/properties/metaAttributes" ct:_="" ma:_="" ma:contentTypeName="Document" ma:contentTypeID="0x010100EF656C67CEBF1B4EA4579FD3E3AFD5F7" ma:contentTypeVersion="6" ma:contentTypeDescription="Create a new document." ma:contentTypeScope="" ma:versionID="0a4da1f39be4a4643d4d8e5bc18bd4eb">
  <xsd:schema xmlns:xsd="http://www.w3.org/2001/XMLSchema" xmlns:xs="http://www.w3.org/2001/XMLSchema" xmlns:p="http://schemas.microsoft.com/office/2006/metadata/properties" xmlns:ns2="5895eead-2303-49e7-ae5e-1c41a0da3250" xmlns:ns3="e2f035dc-877f-47c5-a098-0c6fdb408b4f" targetNamespace="http://schemas.microsoft.com/office/2006/metadata/properties" ma:root="true" ma:fieldsID="fe335e4f5f8d9dface2ac2651128f73e" ns2:_="" ns3:_="">
    <xsd:import namespace="5895eead-2303-49e7-ae5e-1c41a0da3250"/>
    <xsd:import namespace="e2f035dc-877f-47c5-a098-0c6fdb408b4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95eead-2303-49e7-ae5e-1c41a0da32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2f035dc-877f-47c5-a098-0c6fdb408b4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SharedWithUsers xmlns="e2f035dc-877f-47c5-a098-0c6fdb408b4f">
      <UserInfo>
        <DisplayName/>
        <AccountId xsi:nil="true"/>
        <AccountType/>
      </UserInfo>
    </SharedWithUsers>
  </documentManagement>
</p:properties>
</file>

<file path=customXml/itemProps1.xml><?xml version="1.0" encoding="utf-8"?>
<ds:datastoreItem xmlns:ds="http://schemas.openxmlformats.org/officeDocument/2006/customXml" ds:itemID="{1A893DDE-8510-4C1C-8CEE-4E167427D2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15e4cc-f9de-4ca2-b94c-76702fdb14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EE2A80-4CCE-49FF-9E97-B0A3243319B1}"/>
</file>

<file path=customXml/itemProps3.xml><?xml version="1.0" encoding="utf-8"?>
<ds:datastoreItem xmlns:ds="http://schemas.openxmlformats.org/officeDocument/2006/customXml" ds:itemID="{F55B0317-8C5C-415B-A757-74761C8360BB}">
  <ds:schemaRefs>
    <ds:schemaRef ds:uri="http://schemas.microsoft.com/sharepoint/v3/contenttype/forms"/>
  </ds:schemaRefs>
</ds:datastoreItem>
</file>

<file path=customXml/itemProps4.xml><?xml version="1.0" encoding="utf-8"?>
<ds:datastoreItem xmlns:ds="http://schemas.openxmlformats.org/officeDocument/2006/customXml" ds:itemID="{1CBF4C8C-4A8C-4173-BCC9-A5C1EE455CD9}">
  <ds:schemaRefs>
    <ds:schemaRef ds:uri="http://purl.org/dc/elements/1.1/"/>
    <ds:schemaRef ds:uri="http://schemas.microsoft.com/office/2006/metadata/properties"/>
    <ds:schemaRef ds:uri="ee15e4cc-f9de-4ca2-b94c-76702fdb143d"/>
    <ds:schemaRef ds:uri="http://schemas.microsoft.com/sharepoint/v3"/>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1648</TotalTime>
  <Words>1020</Words>
  <Application>Microsoft Office PowerPoint</Application>
  <PresentationFormat>Custom</PresentationFormat>
  <Paragraphs>96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Steps to registration of an oral treatment for sleeping sickness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Louise Burrows</dc:creator>
  <cp:keywords/>
  <dc:description/>
  <cp:lastModifiedBy>Holly Baker</cp:lastModifiedBy>
  <cp:revision>79</cp:revision>
  <cp:lastPrinted>2019-04-02T14:59:28Z</cp:lastPrinted>
  <dcterms:created xsi:type="dcterms:W3CDTF">2018-04-11T18:28:11Z</dcterms:created>
  <dcterms:modified xsi:type="dcterms:W3CDTF">2019-04-17T16:23:59Z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2018-04-05T23:00:00Z</vt:filetime>
  </property>
  <property fmtid="{D5CDD505-2E9C-101B-9397-08002B2CF9AE}" pid="3" name="Creator">
    <vt:lpwstr>Adobe InDesign CS6 (Macintosh)</vt:lpwstr>
  </property>
  <property fmtid="{D5CDD505-2E9C-101B-9397-08002B2CF9AE}" pid="4" name="LastSaved">
    <vt:filetime>2018-04-10T23:00:00Z</vt:filetime>
  </property>
  <property fmtid="{D5CDD505-2E9C-101B-9397-08002B2CF9AE}" pid="5" name="ContentTypeId">
    <vt:lpwstr>0x010100EF656C67CEBF1B4EA4579FD3E3AFD5F7</vt:lpwstr>
  </property>
  <property fmtid="{D5CDD505-2E9C-101B-9397-08002B2CF9AE}" pid="6" name="p9e55aa2bc0c4c2ab4ce5239e4ee1cf5">
    <vt:lpwstr>To be approved|395b8003-cc85-4db7-be5b-5d00ccbb8850</vt:lpwstr>
  </property>
  <property fmtid="{D5CDD505-2E9C-101B-9397-08002B2CF9AE}" pid="7" name="c63ee7510a38461abf7bd6e2b2db142a">
    <vt:lpwstr>To be approved|395b8003-cc85-4db7-be5b-5d00ccbb8850</vt:lpwstr>
  </property>
  <property fmtid="{D5CDD505-2E9C-101B-9397-08002B2CF9AE}" pid="8" name="n57921ef4d7049e486b428590a868013">
    <vt:lpwstr>To be approved|395b8003-cc85-4db7-be5b-5d00ccbb8850</vt:lpwstr>
  </property>
  <property fmtid="{D5CDD505-2E9C-101B-9397-08002B2CF9AE}" pid="9" name="n36dd8e323e34d62a1d9e32465a12200">
    <vt:lpwstr>To be approved|395b8003-cc85-4db7-be5b-5d00ccbb8850</vt:lpwstr>
  </property>
  <property fmtid="{D5CDD505-2E9C-101B-9397-08002B2CF9AE}" pid="10" name="k4217b41ea8d4be48657150e8c76d745">
    <vt:lpwstr>To be approved|395b8003-cc85-4db7-be5b-5d00ccbb8850</vt:lpwstr>
  </property>
  <property fmtid="{D5CDD505-2E9C-101B-9397-08002B2CF9AE}" pid="11" name="f604550dd574474a9d7007e627166522">
    <vt:lpwstr>To be approved|395b8003-cc85-4db7-be5b-5d00ccbb8850</vt:lpwstr>
  </property>
  <property fmtid="{D5CDD505-2E9C-101B-9397-08002B2CF9AE}" pid="12" name="TaxCatchAll">
    <vt:lpwstr>3;#To be approved|395b8003-cc85-4db7-be5b-5d00ccbb8850</vt:lpwstr>
  </property>
  <property fmtid="{D5CDD505-2E9C-101B-9397-08002B2CF9AE}" pid="13" name="daf745ab18db4a7ca806776202cd77a2">
    <vt:lpwstr>To be approved|395b8003-cc85-4db7-be5b-5d00ccbb8850</vt:lpwstr>
  </property>
  <property fmtid="{D5CDD505-2E9C-101B-9397-08002B2CF9AE}" pid="14" name="kbca691ad6e24ee0bbcc5e427a124550">
    <vt:lpwstr>To be approved|395b8003-cc85-4db7-be5b-5d00ccbb8850</vt:lpwstr>
  </property>
  <property fmtid="{D5CDD505-2E9C-101B-9397-08002B2CF9AE}" pid="15" name="b8114bcd518246d79b81cfbf966eab3d">
    <vt:lpwstr>To be approved|395b8003-cc85-4db7-be5b-5d00ccbb8850</vt:lpwstr>
  </property>
  <property fmtid="{D5CDD505-2E9C-101B-9397-08002B2CF9AE}" pid="16" name="ScientificCommsManagerApproval">
    <vt:lpwstr>3;#To be approved|395b8003-cc85-4db7-be5b-5d00ccbb8850</vt:lpwstr>
  </property>
  <property fmtid="{D5CDD505-2E9C-101B-9397-08002B2CF9AE}" pid="17" name="MedicalDirectorApproval">
    <vt:lpwstr>3;#To be approved|395b8003-cc85-4db7-be5b-5d00ccbb8850</vt:lpwstr>
  </property>
  <property fmtid="{D5CDD505-2E9C-101B-9397-08002B2CF9AE}" pid="18" name="RDDirectorApproval">
    <vt:lpwstr>3;#To be approved|395b8003-cc85-4db7-be5b-5d00ccbb8850</vt:lpwstr>
  </property>
  <property fmtid="{D5CDD505-2E9C-101B-9397-08002B2CF9AE}" pid="19" name="HeadOfFundraisingApproval">
    <vt:lpwstr>3;#To be approved|395b8003-cc85-4db7-be5b-5d00ccbb8850</vt:lpwstr>
  </property>
  <property fmtid="{D5CDD505-2E9C-101B-9397-08002B2CF9AE}" pid="20" name="DiscoveryPreclinicalDirectorApproval">
    <vt:lpwstr>3;#To be approved|395b8003-cc85-4db7-be5b-5d00ccbb8850</vt:lpwstr>
  </property>
  <property fmtid="{D5CDD505-2E9C-101B-9397-08002B2CF9AE}" pid="21" name="FundraisingAdvocacyDirectorApproval">
    <vt:lpwstr>3;#To be approved|395b8003-cc85-4db7-be5b-5d00ccbb8850</vt:lpwstr>
  </property>
  <property fmtid="{D5CDD505-2E9C-101B-9397-08002B2CF9AE}" pid="22" name="_docset_NoMedatataSyncRequired">
    <vt:lpwstr>False</vt:lpwstr>
  </property>
  <property fmtid="{D5CDD505-2E9C-101B-9397-08002B2CF9AE}" pid="23" name="DiseaseRDHeadApproval">
    <vt:lpwstr>3;#To be approved|395b8003-cc85-4db7-be5b-5d00ccbb8850</vt:lpwstr>
  </property>
  <property fmtid="{D5CDD505-2E9C-101B-9397-08002B2CF9AE}" pid="24" name="PaedDirectorApproval">
    <vt:lpwstr>3;#To be approved|395b8003-cc85-4db7-be5b-5d00ccbb8850</vt:lpwstr>
  </property>
  <property fmtid="{D5CDD505-2E9C-101B-9397-08002B2CF9AE}" pid="25" name="LegalBusDevelopmentApproval">
    <vt:lpwstr>3;#To be approved|395b8003-cc85-4db7-be5b-5d00ccbb8850</vt:lpwstr>
  </property>
  <property fmtid="{D5CDD505-2E9C-101B-9397-08002B2CF9AE}" pid="26" name="Order">
    <vt:r8>310700</vt:r8>
  </property>
  <property fmtid="{D5CDD505-2E9C-101B-9397-08002B2CF9AE}" pid="27" name="_SourceUrl">
    <vt:lpwstr/>
  </property>
  <property fmtid="{D5CDD505-2E9C-101B-9397-08002B2CF9AE}" pid="28" name="_SharedFileIndex">
    <vt:lpwstr/>
  </property>
  <property fmtid="{D5CDD505-2E9C-101B-9397-08002B2CF9AE}" pid="29" name="ComplianceAssetId">
    <vt:lpwstr/>
  </property>
</Properties>
</file>