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0275213" cy="42803763"/>
  <p:notesSz cx="14224000" cy="20104100"/>
  <p:defaultTextStyle>
    <a:defPPr>
      <a:defRPr lang="en-US"/>
    </a:defPPr>
    <a:lvl1pPr marL="0" algn="l" defTabSz="1946575" rtl="0" eaLnBrk="1" latinLnBrk="0" hangingPunct="1">
      <a:defRPr sz="3832" kern="1200">
        <a:solidFill>
          <a:schemeClr val="tx1"/>
        </a:solidFill>
        <a:latin typeface="+mn-lt"/>
        <a:ea typeface="+mn-ea"/>
        <a:cs typeface="+mn-cs"/>
      </a:defRPr>
    </a:lvl1pPr>
    <a:lvl2pPr marL="973287" algn="l" defTabSz="1946575" rtl="0" eaLnBrk="1" latinLnBrk="0" hangingPunct="1">
      <a:defRPr sz="3832" kern="1200">
        <a:solidFill>
          <a:schemeClr val="tx1"/>
        </a:solidFill>
        <a:latin typeface="+mn-lt"/>
        <a:ea typeface="+mn-ea"/>
        <a:cs typeface="+mn-cs"/>
      </a:defRPr>
    </a:lvl2pPr>
    <a:lvl3pPr marL="1946575" algn="l" defTabSz="1946575" rtl="0" eaLnBrk="1" latinLnBrk="0" hangingPunct="1">
      <a:defRPr sz="3832" kern="1200">
        <a:solidFill>
          <a:schemeClr val="tx1"/>
        </a:solidFill>
        <a:latin typeface="+mn-lt"/>
        <a:ea typeface="+mn-ea"/>
        <a:cs typeface="+mn-cs"/>
      </a:defRPr>
    </a:lvl3pPr>
    <a:lvl4pPr marL="2919862" algn="l" defTabSz="1946575" rtl="0" eaLnBrk="1" latinLnBrk="0" hangingPunct="1">
      <a:defRPr sz="3832" kern="1200">
        <a:solidFill>
          <a:schemeClr val="tx1"/>
        </a:solidFill>
        <a:latin typeface="+mn-lt"/>
        <a:ea typeface="+mn-ea"/>
        <a:cs typeface="+mn-cs"/>
      </a:defRPr>
    </a:lvl4pPr>
    <a:lvl5pPr marL="3893149" algn="l" defTabSz="1946575" rtl="0" eaLnBrk="1" latinLnBrk="0" hangingPunct="1">
      <a:defRPr sz="3832" kern="1200">
        <a:solidFill>
          <a:schemeClr val="tx1"/>
        </a:solidFill>
        <a:latin typeface="+mn-lt"/>
        <a:ea typeface="+mn-ea"/>
        <a:cs typeface="+mn-cs"/>
      </a:defRPr>
    </a:lvl5pPr>
    <a:lvl6pPr marL="4866437" algn="l" defTabSz="1946575" rtl="0" eaLnBrk="1" latinLnBrk="0" hangingPunct="1">
      <a:defRPr sz="3832" kern="1200">
        <a:solidFill>
          <a:schemeClr val="tx1"/>
        </a:solidFill>
        <a:latin typeface="+mn-lt"/>
        <a:ea typeface="+mn-ea"/>
        <a:cs typeface="+mn-cs"/>
      </a:defRPr>
    </a:lvl6pPr>
    <a:lvl7pPr marL="5839724" algn="l" defTabSz="1946575" rtl="0" eaLnBrk="1" latinLnBrk="0" hangingPunct="1">
      <a:defRPr sz="3832" kern="1200">
        <a:solidFill>
          <a:schemeClr val="tx1"/>
        </a:solidFill>
        <a:latin typeface="+mn-lt"/>
        <a:ea typeface="+mn-ea"/>
        <a:cs typeface="+mn-cs"/>
      </a:defRPr>
    </a:lvl7pPr>
    <a:lvl8pPr marL="6813012" algn="l" defTabSz="1946575" rtl="0" eaLnBrk="1" latinLnBrk="0" hangingPunct="1">
      <a:defRPr sz="3832" kern="1200">
        <a:solidFill>
          <a:schemeClr val="tx1"/>
        </a:solidFill>
        <a:latin typeface="+mn-lt"/>
        <a:ea typeface="+mn-ea"/>
        <a:cs typeface="+mn-cs"/>
      </a:defRPr>
    </a:lvl8pPr>
    <a:lvl9pPr marL="7786299" algn="l" defTabSz="1946575" rtl="0" eaLnBrk="1" latinLnBrk="0" hangingPunct="1">
      <a:defRPr sz="383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32" userDrawn="1">
          <p15:clr>
            <a:srgbClr val="A4A3A4"/>
          </p15:clr>
        </p15:guide>
        <p15:guide id="2" pos="49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A1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9DDDC5-24F9-4AE7-941C-A3AC38EC2358}" v="10" dt="2019-04-10T08:23:55.62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856"/>
    <p:restoredTop sz="94645"/>
  </p:normalViewPr>
  <p:slideViewPr>
    <p:cSldViewPr>
      <p:cViewPr>
        <p:scale>
          <a:sx n="30" d="100"/>
          <a:sy n="30" d="100"/>
        </p:scale>
        <p:origin x="1638" y="20"/>
      </p:cViewPr>
      <p:guideLst>
        <p:guide orient="horz" pos="6132"/>
        <p:guide pos="497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11" Type="http://schemas.openxmlformats.org/officeDocument/2006/relationships/customXml" Target="../customXml/item2.xml"/><Relationship Id="rId5" Type="http://schemas.openxmlformats.org/officeDocument/2006/relationships/viewProps" Target="viewProps.xml"/><Relationship Id="rId10" Type="http://schemas.openxmlformats.org/officeDocument/2006/relationships/customXml" Target="../customXml/item1.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ris Burtscher" userId="bfda0f4f-6b3a-4295-89a9-2db18c0b9b73" providerId="ADAL" clId="{4097D142-3168-4DA8-8190-1574252B4FE5}"/>
    <pc:docChg chg="modSld">
      <pc:chgData name="Doris Burtscher" userId="bfda0f4f-6b3a-4295-89a9-2db18c0b9b73" providerId="ADAL" clId="{4097D142-3168-4DA8-8190-1574252B4FE5}" dt="2019-04-10T08:16:10.601" v="5" actId="20577"/>
      <pc:docMkLst>
        <pc:docMk/>
      </pc:docMkLst>
      <pc:sldChg chg="modSp">
        <pc:chgData name="Doris Burtscher" userId="bfda0f4f-6b3a-4295-89a9-2db18c0b9b73" providerId="ADAL" clId="{4097D142-3168-4DA8-8190-1574252B4FE5}" dt="2019-04-10T08:16:10.601" v="5" actId="20577"/>
        <pc:sldMkLst>
          <pc:docMk/>
          <pc:sldMk cId="0" sldId="256"/>
        </pc:sldMkLst>
        <pc:spChg chg="mod">
          <ac:chgData name="Doris Burtscher" userId="bfda0f4f-6b3a-4295-89a9-2db18c0b9b73" providerId="ADAL" clId="{4097D142-3168-4DA8-8190-1574252B4FE5}" dt="2019-04-10T08:16:10.601" v="5" actId="20577"/>
          <ac:spMkLst>
            <pc:docMk/>
            <pc:sldMk cId="0" sldId="256"/>
            <ac:spMk id="18" creationId="{8DBC2857-F05F-3143-8FBA-9482D06FF472}"/>
          </ac:spMkLst>
        </pc:spChg>
      </pc:sldChg>
    </pc:docChg>
  </pc:docChgLst>
  <pc:docChgLst>
    <pc:chgData name="Doris Burtscher" userId="bfda0f4f-6b3a-4295-89a9-2db18c0b9b73" providerId="ADAL" clId="{789DDDC5-24F9-4AE7-941C-A3AC38EC2358}"/>
    <pc:docChg chg="modSld">
      <pc:chgData name="Doris Burtscher" userId="bfda0f4f-6b3a-4295-89a9-2db18c0b9b73" providerId="ADAL" clId="{789DDDC5-24F9-4AE7-941C-A3AC38EC2358}" dt="2019-04-10T08:23:55.622" v="3" actId="14100"/>
      <pc:docMkLst>
        <pc:docMk/>
      </pc:docMkLst>
      <pc:sldChg chg="modSp">
        <pc:chgData name="Doris Burtscher" userId="bfda0f4f-6b3a-4295-89a9-2db18c0b9b73" providerId="ADAL" clId="{789DDDC5-24F9-4AE7-941C-A3AC38EC2358}" dt="2019-04-10T08:23:55.622" v="3" actId="14100"/>
        <pc:sldMkLst>
          <pc:docMk/>
          <pc:sldMk cId="0" sldId="256"/>
        </pc:sldMkLst>
        <pc:spChg chg="mod">
          <ac:chgData name="Doris Burtscher" userId="bfda0f4f-6b3a-4295-89a9-2db18c0b9b73" providerId="ADAL" clId="{789DDDC5-24F9-4AE7-941C-A3AC38EC2358}" dt="2019-04-10T08:23:28.297" v="0" actId="20577"/>
          <ac:spMkLst>
            <pc:docMk/>
            <pc:sldMk cId="0" sldId="256"/>
            <ac:spMk id="3" creationId="{00000000-0000-0000-0000-000000000000}"/>
          </ac:spMkLst>
        </pc:spChg>
        <pc:spChg chg="mod">
          <ac:chgData name="Doris Burtscher" userId="bfda0f4f-6b3a-4295-89a9-2db18c0b9b73" providerId="ADAL" clId="{789DDDC5-24F9-4AE7-941C-A3AC38EC2358}" dt="2019-04-10T08:23:55.622" v="3" actId="14100"/>
          <ac:spMkLst>
            <pc:docMk/>
            <pc:sldMk cId="0" sldId="256"/>
            <ac:spMk id="18" creationId="{8DBC2857-F05F-3143-8FBA-9482D06FF47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6164263" cy="10080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8056563" y="0"/>
            <a:ext cx="6164262" cy="1008063"/>
          </a:xfrm>
          <a:prstGeom prst="rect">
            <a:avLst/>
          </a:prstGeom>
        </p:spPr>
        <p:txBody>
          <a:bodyPr vert="horz" lIns="91440" tIns="45720" rIns="91440" bIns="45720" rtlCol="0"/>
          <a:lstStyle>
            <a:lvl1pPr algn="r">
              <a:defRPr sz="1200"/>
            </a:lvl1pPr>
          </a:lstStyle>
          <a:p>
            <a:fld id="{A058CABE-655D-5C42-8970-4E5AEED2B7CA}" type="datetimeFigureOut">
              <a:rPr lang="en-US" smtClean="0"/>
              <a:t>4/10/2019</a:t>
            </a:fld>
            <a:endParaRPr lang="en-US"/>
          </a:p>
        </p:txBody>
      </p:sp>
      <p:sp>
        <p:nvSpPr>
          <p:cNvPr id="4" name="Slide Image Placeholder 3"/>
          <p:cNvSpPr>
            <a:spLocks noGrp="1" noRot="1" noChangeAspect="1"/>
          </p:cNvSpPr>
          <p:nvPr>
            <p:ph type="sldImg" idx="2"/>
          </p:nvPr>
        </p:nvSpPr>
        <p:spPr>
          <a:xfrm>
            <a:off x="4711700" y="2513013"/>
            <a:ext cx="4800600" cy="67849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422400" y="9675813"/>
            <a:ext cx="11379200" cy="79152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9096038"/>
            <a:ext cx="6164263" cy="10080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8056563" y="19096038"/>
            <a:ext cx="6164262" cy="1008062"/>
          </a:xfrm>
          <a:prstGeom prst="rect">
            <a:avLst/>
          </a:prstGeom>
        </p:spPr>
        <p:txBody>
          <a:bodyPr vert="horz" lIns="91440" tIns="45720" rIns="91440" bIns="45720" rtlCol="0" anchor="b"/>
          <a:lstStyle>
            <a:lvl1pPr algn="r">
              <a:defRPr sz="1200"/>
            </a:lvl1pPr>
          </a:lstStyle>
          <a:p>
            <a:fld id="{77D1AA78-6143-204E-A6FE-1B833801967F}" type="slidenum">
              <a:rPr lang="en-US" smtClean="0"/>
              <a:t>‹Nr.›</a:t>
            </a:fld>
            <a:endParaRPr lang="en-US"/>
          </a:p>
        </p:txBody>
      </p:sp>
    </p:spTree>
    <p:extLst>
      <p:ext uri="{BB962C8B-B14F-4D97-AF65-F5344CB8AC3E}">
        <p14:creationId xmlns:p14="http://schemas.microsoft.com/office/powerpoint/2010/main" val="1979058020"/>
      </p:ext>
    </p:extLst>
  </p:cSld>
  <p:clrMap bg1="lt1" tx1="dk1" bg2="lt2" tx2="dk2" accent1="accent1" accent2="accent2" accent3="accent3" accent4="accent4" accent5="accent5" accent6="accent6" hlink="hlink" folHlink="folHlink"/>
  <p:notesStyle>
    <a:lvl1pPr marL="0" algn="l" defTabSz="1946575" rtl="0" eaLnBrk="1" latinLnBrk="0" hangingPunct="1">
      <a:defRPr sz="2555" kern="1200">
        <a:solidFill>
          <a:schemeClr val="tx1"/>
        </a:solidFill>
        <a:latin typeface="+mn-lt"/>
        <a:ea typeface="+mn-ea"/>
        <a:cs typeface="+mn-cs"/>
      </a:defRPr>
    </a:lvl1pPr>
    <a:lvl2pPr marL="973287" algn="l" defTabSz="1946575" rtl="0" eaLnBrk="1" latinLnBrk="0" hangingPunct="1">
      <a:defRPr sz="2555" kern="1200">
        <a:solidFill>
          <a:schemeClr val="tx1"/>
        </a:solidFill>
        <a:latin typeface="+mn-lt"/>
        <a:ea typeface="+mn-ea"/>
        <a:cs typeface="+mn-cs"/>
      </a:defRPr>
    </a:lvl2pPr>
    <a:lvl3pPr marL="1946575" algn="l" defTabSz="1946575" rtl="0" eaLnBrk="1" latinLnBrk="0" hangingPunct="1">
      <a:defRPr sz="2555" kern="1200">
        <a:solidFill>
          <a:schemeClr val="tx1"/>
        </a:solidFill>
        <a:latin typeface="+mn-lt"/>
        <a:ea typeface="+mn-ea"/>
        <a:cs typeface="+mn-cs"/>
      </a:defRPr>
    </a:lvl3pPr>
    <a:lvl4pPr marL="2919862" algn="l" defTabSz="1946575" rtl="0" eaLnBrk="1" latinLnBrk="0" hangingPunct="1">
      <a:defRPr sz="2555" kern="1200">
        <a:solidFill>
          <a:schemeClr val="tx1"/>
        </a:solidFill>
        <a:latin typeface="+mn-lt"/>
        <a:ea typeface="+mn-ea"/>
        <a:cs typeface="+mn-cs"/>
      </a:defRPr>
    </a:lvl4pPr>
    <a:lvl5pPr marL="3893149" algn="l" defTabSz="1946575" rtl="0" eaLnBrk="1" latinLnBrk="0" hangingPunct="1">
      <a:defRPr sz="2555" kern="1200">
        <a:solidFill>
          <a:schemeClr val="tx1"/>
        </a:solidFill>
        <a:latin typeface="+mn-lt"/>
        <a:ea typeface="+mn-ea"/>
        <a:cs typeface="+mn-cs"/>
      </a:defRPr>
    </a:lvl5pPr>
    <a:lvl6pPr marL="4866437" algn="l" defTabSz="1946575" rtl="0" eaLnBrk="1" latinLnBrk="0" hangingPunct="1">
      <a:defRPr sz="2555" kern="1200">
        <a:solidFill>
          <a:schemeClr val="tx1"/>
        </a:solidFill>
        <a:latin typeface="+mn-lt"/>
        <a:ea typeface="+mn-ea"/>
        <a:cs typeface="+mn-cs"/>
      </a:defRPr>
    </a:lvl6pPr>
    <a:lvl7pPr marL="5839724" algn="l" defTabSz="1946575" rtl="0" eaLnBrk="1" latinLnBrk="0" hangingPunct="1">
      <a:defRPr sz="2555" kern="1200">
        <a:solidFill>
          <a:schemeClr val="tx1"/>
        </a:solidFill>
        <a:latin typeface="+mn-lt"/>
        <a:ea typeface="+mn-ea"/>
        <a:cs typeface="+mn-cs"/>
      </a:defRPr>
    </a:lvl7pPr>
    <a:lvl8pPr marL="6813012" algn="l" defTabSz="1946575" rtl="0" eaLnBrk="1" latinLnBrk="0" hangingPunct="1">
      <a:defRPr sz="2555" kern="1200">
        <a:solidFill>
          <a:schemeClr val="tx1"/>
        </a:solidFill>
        <a:latin typeface="+mn-lt"/>
        <a:ea typeface="+mn-ea"/>
        <a:cs typeface="+mn-cs"/>
      </a:defRPr>
    </a:lvl8pPr>
    <a:lvl9pPr marL="7786299" algn="l" defTabSz="1946575" rtl="0" eaLnBrk="1" latinLnBrk="0" hangingPunct="1">
      <a:defRPr sz="255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D1AA78-6143-204E-A6FE-1B833801967F}" type="slidenum">
              <a:rPr lang="en-US" smtClean="0"/>
              <a:t>1</a:t>
            </a:fld>
            <a:endParaRPr lang="en-US"/>
          </a:p>
        </p:txBody>
      </p:sp>
    </p:spTree>
    <p:extLst>
      <p:ext uri="{BB962C8B-B14F-4D97-AF65-F5344CB8AC3E}">
        <p14:creationId xmlns:p14="http://schemas.microsoft.com/office/powerpoint/2010/main" val="1801417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7" name="bk object 17"/>
          <p:cNvSpPr/>
          <p:nvPr/>
        </p:nvSpPr>
        <p:spPr>
          <a:xfrm>
            <a:off x="21359417" y="1"/>
            <a:ext cx="8908211" cy="8540473"/>
          </a:xfrm>
          <a:custGeom>
            <a:avLst/>
            <a:gdLst/>
            <a:ahLst/>
            <a:cxnLst/>
            <a:rect l="l" t="t" r="r" b="b"/>
            <a:pathLst>
              <a:path w="4185284" h="4011295">
                <a:moveTo>
                  <a:pt x="4184837" y="3322473"/>
                </a:moveTo>
                <a:lnTo>
                  <a:pt x="2989563" y="3322473"/>
                </a:lnTo>
                <a:lnTo>
                  <a:pt x="3011474" y="3333908"/>
                </a:lnTo>
                <a:lnTo>
                  <a:pt x="3036090" y="3360891"/>
                </a:lnTo>
                <a:lnTo>
                  <a:pt x="3055059" y="3400014"/>
                </a:lnTo>
                <a:lnTo>
                  <a:pt x="3060028" y="3447870"/>
                </a:lnTo>
                <a:lnTo>
                  <a:pt x="3042643" y="3501051"/>
                </a:lnTo>
                <a:lnTo>
                  <a:pt x="3022755" y="3541727"/>
                </a:lnTo>
                <a:lnTo>
                  <a:pt x="3009272" y="3582980"/>
                </a:lnTo>
                <a:lnTo>
                  <a:pt x="3002135" y="3624617"/>
                </a:lnTo>
                <a:lnTo>
                  <a:pt x="3001285" y="3666447"/>
                </a:lnTo>
                <a:lnTo>
                  <a:pt x="3006662" y="3708276"/>
                </a:lnTo>
                <a:lnTo>
                  <a:pt x="3018207" y="3749910"/>
                </a:lnTo>
                <a:lnTo>
                  <a:pt x="3035860" y="3791158"/>
                </a:lnTo>
                <a:lnTo>
                  <a:pt x="3059562" y="3831826"/>
                </a:lnTo>
                <a:lnTo>
                  <a:pt x="3089254" y="3871721"/>
                </a:lnTo>
                <a:lnTo>
                  <a:pt x="3124875" y="3910650"/>
                </a:lnTo>
                <a:lnTo>
                  <a:pt x="3164620" y="3946325"/>
                </a:lnTo>
                <a:lnTo>
                  <a:pt x="3204559" y="3974198"/>
                </a:lnTo>
                <a:lnTo>
                  <a:pt x="3245054" y="3994276"/>
                </a:lnTo>
                <a:lnTo>
                  <a:pt x="3286468" y="4006568"/>
                </a:lnTo>
                <a:lnTo>
                  <a:pt x="3329161" y="4011081"/>
                </a:lnTo>
                <a:lnTo>
                  <a:pt x="3373495" y="4007825"/>
                </a:lnTo>
                <a:lnTo>
                  <a:pt x="3419834" y="3996808"/>
                </a:lnTo>
                <a:lnTo>
                  <a:pt x="3468537" y="3978038"/>
                </a:lnTo>
                <a:lnTo>
                  <a:pt x="3519968" y="3951522"/>
                </a:lnTo>
                <a:lnTo>
                  <a:pt x="4184837" y="3568939"/>
                </a:lnTo>
                <a:lnTo>
                  <a:pt x="4184837" y="3322473"/>
                </a:lnTo>
                <a:close/>
              </a:path>
              <a:path w="4185284" h="4011295">
                <a:moveTo>
                  <a:pt x="4184837" y="2683476"/>
                </a:moveTo>
                <a:lnTo>
                  <a:pt x="2428549" y="2683476"/>
                </a:lnTo>
                <a:lnTo>
                  <a:pt x="2463869" y="2727252"/>
                </a:lnTo>
                <a:lnTo>
                  <a:pt x="2530943" y="2812706"/>
                </a:lnTo>
                <a:lnTo>
                  <a:pt x="2563901" y="2853789"/>
                </a:lnTo>
                <a:lnTo>
                  <a:pt x="2597276" y="2893380"/>
                </a:lnTo>
                <a:lnTo>
                  <a:pt x="2631671" y="2931180"/>
                </a:lnTo>
                <a:lnTo>
                  <a:pt x="2667688" y="2966893"/>
                </a:lnTo>
                <a:lnTo>
                  <a:pt x="2701140" y="2998158"/>
                </a:lnTo>
                <a:lnTo>
                  <a:pt x="2730063" y="3029531"/>
                </a:lnTo>
                <a:lnTo>
                  <a:pt x="2752435" y="3065540"/>
                </a:lnTo>
                <a:lnTo>
                  <a:pt x="2766235" y="3110713"/>
                </a:lnTo>
                <a:lnTo>
                  <a:pt x="2779087" y="3158408"/>
                </a:lnTo>
                <a:lnTo>
                  <a:pt x="2799858" y="3202371"/>
                </a:lnTo>
                <a:lnTo>
                  <a:pt x="2827295" y="3241568"/>
                </a:lnTo>
                <a:lnTo>
                  <a:pt x="2860149" y="3274964"/>
                </a:lnTo>
                <a:lnTo>
                  <a:pt x="2897171" y="3301524"/>
                </a:lnTo>
                <a:lnTo>
                  <a:pt x="2937108" y="3320212"/>
                </a:lnTo>
                <a:lnTo>
                  <a:pt x="2978711" y="3329995"/>
                </a:lnTo>
                <a:lnTo>
                  <a:pt x="2989563" y="3322473"/>
                </a:lnTo>
                <a:lnTo>
                  <a:pt x="4184837" y="3322473"/>
                </a:lnTo>
                <a:lnTo>
                  <a:pt x="4184837" y="2683476"/>
                </a:lnTo>
                <a:close/>
              </a:path>
              <a:path w="4185284" h="4011295">
                <a:moveTo>
                  <a:pt x="2366484" y="2720138"/>
                </a:moveTo>
                <a:lnTo>
                  <a:pt x="1407237" y="2720138"/>
                </a:lnTo>
                <a:lnTo>
                  <a:pt x="1429809" y="2732290"/>
                </a:lnTo>
                <a:lnTo>
                  <a:pt x="1452778" y="2756641"/>
                </a:lnTo>
                <a:lnTo>
                  <a:pt x="1482854" y="2794276"/>
                </a:lnTo>
                <a:lnTo>
                  <a:pt x="1513640" y="2831568"/>
                </a:lnTo>
                <a:lnTo>
                  <a:pt x="1545361" y="2868085"/>
                </a:lnTo>
                <a:lnTo>
                  <a:pt x="1578241" y="2903395"/>
                </a:lnTo>
                <a:lnTo>
                  <a:pt x="1612507" y="2937068"/>
                </a:lnTo>
                <a:lnTo>
                  <a:pt x="1648385" y="2968670"/>
                </a:lnTo>
                <a:lnTo>
                  <a:pt x="1693608" y="3001074"/>
                </a:lnTo>
                <a:lnTo>
                  <a:pt x="1738154" y="3022786"/>
                </a:lnTo>
                <a:lnTo>
                  <a:pt x="1782513" y="3034096"/>
                </a:lnTo>
                <a:lnTo>
                  <a:pt x="1827176" y="3035295"/>
                </a:lnTo>
                <a:lnTo>
                  <a:pt x="1872631" y="3026676"/>
                </a:lnTo>
                <a:lnTo>
                  <a:pt x="1919369" y="3008528"/>
                </a:lnTo>
                <a:lnTo>
                  <a:pt x="1967878" y="2981143"/>
                </a:lnTo>
                <a:lnTo>
                  <a:pt x="2235917" y="2805845"/>
                </a:lnTo>
                <a:lnTo>
                  <a:pt x="2366484" y="2720138"/>
                </a:lnTo>
                <a:close/>
              </a:path>
              <a:path w="4185284" h="4011295">
                <a:moveTo>
                  <a:pt x="1242350" y="2799550"/>
                </a:moveTo>
                <a:lnTo>
                  <a:pt x="640822" y="2799550"/>
                </a:lnTo>
                <a:lnTo>
                  <a:pt x="675026" y="2808797"/>
                </a:lnTo>
                <a:lnTo>
                  <a:pt x="711869" y="2834740"/>
                </a:lnTo>
                <a:lnTo>
                  <a:pt x="752054" y="2866349"/>
                </a:lnTo>
                <a:lnTo>
                  <a:pt x="793682" y="2891005"/>
                </a:lnTo>
                <a:lnTo>
                  <a:pt x="836549" y="2908783"/>
                </a:lnTo>
                <a:lnTo>
                  <a:pt x="880449" y="2919759"/>
                </a:lnTo>
                <a:lnTo>
                  <a:pt x="925176" y="2924005"/>
                </a:lnTo>
                <a:lnTo>
                  <a:pt x="970527" y="2921596"/>
                </a:lnTo>
                <a:lnTo>
                  <a:pt x="1016295" y="2912608"/>
                </a:lnTo>
                <a:lnTo>
                  <a:pt x="1062275" y="2897114"/>
                </a:lnTo>
                <a:lnTo>
                  <a:pt x="1108262" y="2875188"/>
                </a:lnTo>
                <a:lnTo>
                  <a:pt x="1149523" y="2852408"/>
                </a:lnTo>
                <a:lnTo>
                  <a:pt x="1190609" y="2829297"/>
                </a:lnTo>
                <a:lnTo>
                  <a:pt x="1231552" y="2805845"/>
                </a:lnTo>
                <a:lnTo>
                  <a:pt x="1242350" y="2799550"/>
                </a:lnTo>
                <a:close/>
              </a:path>
              <a:path w="4185284" h="4011295">
                <a:moveTo>
                  <a:pt x="1140155" y="601969"/>
                </a:moveTo>
                <a:lnTo>
                  <a:pt x="1067977" y="605882"/>
                </a:lnTo>
                <a:lnTo>
                  <a:pt x="981543" y="619095"/>
                </a:lnTo>
                <a:lnTo>
                  <a:pt x="931444" y="629142"/>
                </a:lnTo>
                <a:lnTo>
                  <a:pt x="883334" y="642233"/>
                </a:lnTo>
                <a:lnTo>
                  <a:pt x="837298" y="658262"/>
                </a:lnTo>
                <a:lnTo>
                  <a:pt x="793418" y="677123"/>
                </a:lnTo>
                <a:lnTo>
                  <a:pt x="751779" y="698712"/>
                </a:lnTo>
                <a:lnTo>
                  <a:pt x="712465" y="722922"/>
                </a:lnTo>
                <a:lnTo>
                  <a:pt x="675559" y="749649"/>
                </a:lnTo>
                <a:lnTo>
                  <a:pt x="641146" y="778787"/>
                </a:lnTo>
                <a:lnTo>
                  <a:pt x="609309" y="810230"/>
                </a:lnTo>
                <a:lnTo>
                  <a:pt x="580132" y="843874"/>
                </a:lnTo>
                <a:lnTo>
                  <a:pt x="553698" y="879612"/>
                </a:lnTo>
                <a:lnTo>
                  <a:pt x="530092" y="917340"/>
                </a:lnTo>
                <a:lnTo>
                  <a:pt x="509398" y="956952"/>
                </a:lnTo>
                <a:lnTo>
                  <a:pt x="491699" y="998343"/>
                </a:lnTo>
                <a:lnTo>
                  <a:pt x="477079" y="1041407"/>
                </a:lnTo>
                <a:lnTo>
                  <a:pt x="465622" y="1086038"/>
                </a:lnTo>
                <a:lnTo>
                  <a:pt x="457412" y="1132133"/>
                </a:lnTo>
                <a:lnTo>
                  <a:pt x="452533" y="1179584"/>
                </a:lnTo>
                <a:lnTo>
                  <a:pt x="451068" y="1228288"/>
                </a:lnTo>
                <a:lnTo>
                  <a:pt x="453102" y="1278137"/>
                </a:lnTo>
                <a:lnTo>
                  <a:pt x="458718" y="1329028"/>
                </a:lnTo>
                <a:lnTo>
                  <a:pt x="467405" y="1377629"/>
                </a:lnTo>
                <a:lnTo>
                  <a:pt x="479134" y="1424751"/>
                </a:lnTo>
                <a:lnTo>
                  <a:pt x="493827" y="1470339"/>
                </a:lnTo>
                <a:lnTo>
                  <a:pt x="511405" y="1514335"/>
                </a:lnTo>
                <a:lnTo>
                  <a:pt x="531789" y="1556684"/>
                </a:lnTo>
                <a:lnTo>
                  <a:pt x="554903" y="1597330"/>
                </a:lnTo>
                <a:lnTo>
                  <a:pt x="580666" y="1636216"/>
                </a:lnTo>
                <a:lnTo>
                  <a:pt x="609002" y="1673287"/>
                </a:lnTo>
                <a:lnTo>
                  <a:pt x="639831" y="1708486"/>
                </a:lnTo>
                <a:lnTo>
                  <a:pt x="605849" y="1752803"/>
                </a:lnTo>
                <a:lnTo>
                  <a:pt x="537683" y="1835927"/>
                </a:lnTo>
                <a:lnTo>
                  <a:pt x="507394" y="1876724"/>
                </a:lnTo>
                <a:lnTo>
                  <a:pt x="482230" y="1918337"/>
                </a:lnTo>
                <a:lnTo>
                  <a:pt x="464140" y="1961762"/>
                </a:lnTo>
                <a:lnTo>
                  <a:pt x="442745" y="2015359"/>
                </a:lnTo>
                <a:lnTo>
                  <a:pt x="415275" y="2061022"/>
                </a:lnTo>
                <a:lnTo>
                  <a:pt x="382602" y="2100152"/>
                </a:lnTo>
                <a:lnTo>
                  <a:pt x="345600" y="2134149"/>
                </a:lnTo>
                <a:lnTo>
                  <a:pt x="305140" y="2164413"/>
                </a:lnTo>
                <a:lnTo>
                  <a:pt x="262097" y="2192345"/>
                </a:lnTo>
                <a:lnTo>
                  <a:pt x="187912" y="2237042"/>
                </a:lnTo>
                <a:lnTo>
                  <a:pt x="158665" y="2255053"/>
                </a:lnTo>
                <a:lnTo>
                  <a:pt x="100972" y="2292308"/>
                </a:lnTo>
                <a:lnTo>
                  <a:pt x="58132" y="2326279"/>
                </a:lnTo>
                <a:lnTo>
                  <a:pt x="26466" y="2363492"/>
                </a:lnTo>
                <a:lnTo>
                  <a:pt x="6810" y="2403774"/>
                </a:lnTo>
                <a:lnTo>
                  <a:pt x="0" y="2446950"/>
                </a:lnTo>
                <a:lnTo>
                  <a:pt x="6869" y="2492847"/>
                </a:lnTo>
                <a:lnTo>
                  <a:pt x="28254" y="2541290"/>
                </a:lnTo>
                <a:lnTo>
                  <a:pt x="53064" y="2582332"/>
                </a:lnTo>
                <a:lnTo>
                  <a:pt x="79230" y="2622710"/>
                </a:lnTo>
                <a:lnTo>
                  <a:pt x="106644" y="2662398"/>
                </a:lnTo>
                <a:lnTo>
                  <a:pt x="135196" y="2701369"/>
                </a:lnTo>
                <a:lnTo>
                  <a:pt x="164778" y="2739598"/>
                </a:lnTo>
                <a:lnTo>
                  <a:pt x="195280" y="2777059"/>
                </a:lnTo>
                <a:lnTo>
                  <a:pt x="226592" y="2813727"/>
                </a:lnTo>
                <a:lnTo>
                  <a:pt x="258607" y="2849575"/>
                </a:lnTo>
                <a:lnTo>
                  <a:pt x="293234" y="2880148"/>
                </a:lnTo>
                <a:lnTo>
                  <a:pt x="330083" y="2899077"/>
                </a:lnTo>
                <a:lnTo>
                  <a:pt x="368963" y="2907123"/>
                </a:lnTo>
                <a:lnTo>
                  <a:pt x="409686" y="2905045"/>
                </a:lnTo>
                <a:lnTo>
                  <a:pt x="452062" y="2893604"/>
                </a:lnTo>
                <a:lnTo>
                  <a:pt x="495903" y="2873560"/>
                </a:lnTo>
                <a:lnTo>
                  <a:pt x="534422" y="2851327"/>
                </a:lnTo>
                <a:lnTo>
                  <a:pt x="571282" y="2826526"/>
                </a:lnTo>
                <a:lnTo>
                  <a:pt x="606994" y="2805845"/>
                </a:lnTo>
                <a:lnTo>
                  <a:pt x="640822" y="2799550"/>
                </a:lnTo>
                <a:lnTo>
                  <a:pt x="1242350" y="2799550"/>
                </a:lnTo>
                <a:lnTo>
                  <a:pt x="1312800" y="2758079"/>
                </a:lnTo>
                <a:lnTo>
                  <a:pt x="1353169" y="2733748"/>
                </a:lnTo>
                <a:lnTo>
                  <a:pt x="1382533" y="2720514"/>
                </a:lnTo>
                <a:lnTo>
                  <a:pt x="1407237" y="2720138"/>
                </a:lnTo>
                <a:lnTo>
                  <a:pt x="2366484" y="2720138"/>
                </a:lnTo>
                <a:lnTo>
                  <a:pt x="2373493" y="2715555"/>
                </a:lnTo>
                <a:lnTo>
                  <a:pt x="2391160" y="2704559"/>
                </a:lnTo>
                <a:lnTo>
                  <a:pt x="2407496" y="2695111"/>
                </a:lnTo>
                <a:lnTo>
                  <a:pt x="2428549" y="2683476"/>
                </a:lnTo>
                <a:lnTo>
                  <a:pt x="4184837" y="2683476"/>
                </a:lnTo>
                <a:lnTo>
                  <a:pt x="4184837" y="623813"/>
                </a:lnTo>
                <a:lnTo>
                  <a:pt x="1397859" y="623813"/>
                </a:lnTo>
                <a:lnTo>
                  <a:pt x="1237105" y="607799"/>
                </a:lnTo>
                <a:lnTo>
                  <a:pt x="1140155" y="601969"/>
                </a:lnTo>
                <a:close/>
              </a:path>
              <a:path w="4185284" h="4011295">
                <a:moveTo>
                  <a:pt x="2891757" y="0"/>
                </a:moveTo>
                <a:lnTo>
                  <a:pt x="1560647" y="0"/>
                </a:lnTo>
                <a:lnTo>
                  <a:pt x="1542356" y="25291"/>
                </a:lnTo>
                <a:lnTo>
                  <a:pt x="1515998" y="66623"/>
                </a:lnTo>
                <a:lnTo>
                  <a:pt x="1492385" y="108931"/>
                </a:lnTo>
                <a:lnTo>
                  <a:pt x="1471460" y="152182"/>
                </a:lnTo>
                <a:lnTo>
                  <a:pt x="1453170" y="196342"/>
                </a:lnTo>
                <a:lnTo>
                  <a:pt x="1437457" y="241375"/>
                </a:lnTo>
                <a:lnTo>
                  <a:pt x="1424266" y="287249"/>
                </a:lnTo>
                <a:lnTo>
                  <a:pt x="1413542" y="333929"/>
                </a:lnTo>
                <a:lnTo>
                  <a:pt x="1405228" y="381380"/>
                </a:lnTo>
                <a:lnTo>
                  <a:pt x="1399270" y="429569"/>
                </a:lnTo>
                <a:lnTo>
                  <a:pt x="1395611" y="478461"/>
                </a:lnTo>
                <a:lnTo>
                  <a:pt x="1394196" y="528023"/>
                </a:lnTo>
                <a:lnTo>
                  <a:pt x="1394713" y="551724"/>
                </a:lnTo>
                <a:lnTo>
                  <a:pt x="1395978" y="583682"/>
                </a:lnTo>
                <a:lnTo>
                  <a:pt x="1397268" y="611757"/>
                </a:lnTo>
                <a:lnTo>
                  <a:pt x="1397859" y="623813"/>
                </a:lnTo>
                <a:lnTo>
                  <a:pt x="4184837" y="623813"/>
                </a:lnTo>
                <a:lnTo>
                  <a:pt x="4184837" y="394408"/>
                </a:lnTo>
                <a:lnTo>
                  <a:pt x="4145917" y="375641"/>
                </a:lnTo>
                <a:lnTo>
                  <a:pt x="4107320" y="358928"/>
                </a:lnTo>
                <a:lnTo>
                  <a:pt x="3426046" y="358928"/>
                </a:lnTo>
                <a:lnTo>
                  <a:pt x="3402225" y="358270"/>
                </a:lnTo>
                <a:lnTo>
                  <a:pt x="3341129" y="335015"/>
                </a:lnTo>
                <a:lnTo>
                  <a:pt x="3301868" y="311499"/>
                </a:lnTo>
                <a:lnTo>
                  <a:pt x="3255474" y="279443"/>
                </a:lnTo>
                <a:lnTo>
                  <a:pt x="3200952" y="238387"/>
                </a:lnTo>
                <a:lnTo>
                  <a:pt x="3137311" y="187872"/>
                </a:lnTo>
                <a:lnTo>
                  <a:pt x="3063556" y="127436"/>
                </a:lnTo>
                <a:lnTo>
                  <a:pt x="3023090" y="94737"/>
                </a:lnTo>
                <a:lnTo>
                  <a:pt x="2982279" y="63415"/>
                </a:lnTo>
                <a:lnTo>
                  <a:pt x="2941108" y="33502"/>
                </a:lnTo>
                <a:lnTo>
                  <a:pt x="2899566" y="5029"/>
                </a:lnTo>
                <a:lnTo>
                  <a:pt x="2891757" y="0"/>
                </a:lnTo>
                <a:close/>
              </a:path>
              <a:path w="4185284" h="4011295">
                <a:moveTo>
                  <a:pt x="3771380" y="280837"/>
                </a:moveTo>
                <a:lnTo>
                  <a:pt x="3724549" y="281638"/>
                </a:lnTo>
                <a:lnTo>
                  <a:pt x="3677813" y="285519"/>
                </a:lnTo>
                <a:lnTo>
                  <a:pt x="3631205" y="292531"/>
                </a:lnTo>
                <a:lnTo>
                  <a:pt x="3584757" y="302724"/>
                </a:lnTo>
                <a:lnTo>
                  <a:pt x="3538503" y="316148"/>
                </a:lnTo>
                <a:lnTo>
                  <a:pt x="3492476" y="332852"/>
                </a:lnTo>
                <a:lnTo>
                  <a:pt x="3446707" y="352887"/>
                </a:lnTo>
                <a:lnTo>
                  <a:pt x="3426046" y="358928"/>
                </a:lnTo>
                <a:lnTo>
                  <a:pt x="4107320" y="358928"/>
                </a:lnTo>
                <a:lnTo>
                  <a:pt x="4100714" y="356067"/>
                </a:lnTo>
                <a:lnTo>
                  <a:pt x="4054007" y="337959"/>
                </a:lnTo>
                <a:lnTo>
                  <a:pt x="4005822" y="321296"/>
                </a:lnTo>
                <a:lnTo>
                  <a:pt x="3959005" y="307443"/>
                </a:lnTo>
                <a:lnTo>
                  <a:pt x="3912119" y="296420"/>
                </a:lnTo>
                <a:lnTo>
                  <a:pt x="3865198" y="288278"/>
                </a:lnTo>
                <a:lnTo>
                  <a:pt x="3818274" y="283067"/>
                </a:lnTo>
                <a:lnTo>
                  <a:pt x="3771380" y="280837"/>
                </a:lnTo>
                <a:close/>
              </a:path>
            </a:pathLst>
          </a:custGeom>
          <a:solidFill>
            <a:srgbClr val="FFFFFF"/>
          </a:solidFill>
        </p:spPr>
        <p:txBody>
          <a:bodyPr wrap="square" lIns="0" tIns="0" rIns="0" bIns="0" rtlCol="0"/>
          <a:lstStyle/>
          <a:p>
            <a:endParaRPr sz="8156"/>
          </a:p>
        </p:txBody>
      </p:sp>
      <p:sp>
        <p:nvSpPr>
          <p:cNvPr id="2" name="Holder 2"/>
          <p:cNvSpPr>
            <a:spLocks noGrp="1"/>
          </p:cNvSpPr>
          <p:nvPr>
            <p:ph type="title"/>
          </p:nvPr>
        </p:nvSpPr>
        <p:spPr>
          <a:xfrm>
            <a:off x="1290125" y="1485728"/>
            <a:ext cx="21372624" cy="3968881"/>
          </a:xfrm>
        </p:spPr>
        <p:txBody>
          <a:bodyPr lIns="0" tIns="0" rIns="0" bIns="0"/>
          <a:lstStyle>
            <a:lvl1pPr>
              <a:defRPr sz="10004" b="0" i="0">
                <a:solidFill>
                  <a:schemeClr val="bg1"/>
                </a:solidFill>
                <a:latin typeface="Arial"/>
                <a:cs typeface="Arial"/>
              </a:defRPr>
            </a:lvl1pPr>
          </a:lstStyle>
          <a:p>
            <a:endParaRPr dirty="0"/>
          </a:p>
        </p:txBody>
      </p:sp>
      <p:sp>
        <p:nvSpPr>
          <p:cNvPr id="3" name="Holder 3"/>
          <p:cNvSpPr>
            <a:spLocks noGrp="1"/>
          </p:cNvSpPr>
          <p:nvPr>
            <p:ph type="body" idx="1"/>
          </p:nvPr>
        </p:nvSpPr>
        <p:spPr/>
        <p:txBody>
          <a:bodyPr lIns="0" tIns="0" rIns="0" bIns="0"/>
          <a:lstStyle>
            <a:lvl1pPr>
              <a:defRPr/>
            </a:lvl1pPr>
          </a:lstStyle>
          <a:p>
            <a:endParaRPr dirty="0"/>
          </a:p>
        </p:txBody>
      </p:sp>
      <p:sp>
        <p:nvSpPr>
          <p:cNvPr id="10" name="object 39"/>
          <p:cNvSpPr/>
          <p:nvPr userDrawn="1"/>
        </p:nvSpPr>
        <p:spPr>
          <a:xfrm>
            <a:off x="23563140" y="38897280"/>
            <a:ext cx="5373467" cy="2433059"/>
          </a:xfrm>
          <a:prstGeom prst="rect">
            <a:avLst/>
          </a:prstGeom>
          <a:blipFill>
            <a:blip r:embed="rId2" cstate="print"/>
            <a:stretch>
              <a:fillRect/>
            </a:stretch>
          </a:blipFill>
        </p:spPr>
        <p:txBody>
          <a:bodyPr wrap="square" lIns="0" tIns="0" rIns="0" bIns="0" rtlCol="0"/>
          <a:lstStyle/>
          <a:p>
            <a:endParaRPr sz="8156"/>
          </a:p>
        </p:txBody>
      </p:sp>
      <p:sp>
        <p:nvSpPr>
          <p:cNvPr id="11" name="object 41"/>
          <p:cNvSpPr txBox="1"/>
          <p:nvPr userDrawn="1"/>
        </p:nvSpPr>
        <p:spPr>
          <a:xfrm>
            <a:off x="1232580" y="41755953"/>
            <a:ext cx="2246426" cy="180167"/>
          </a:xfrm>
          <a:prstGeom prst="rect">
            <a:avLst/>
          </a:prstGeom>
        </p:spPr>
        <p:txBody>
          <a:bodyPr vert="horz" wrap="square" lIns="0" tIns="32438" rIns="0" bIns="0" rtlCol="0">
            <a:spAutoFit/>
          </a:bodyPr>
          <a:lstStyle/>
          <a:p>
            <a:pPr marL="27032">
              <a:spcBef>
                <a:spcPts val="255"/>
              </a:spcBef>
            </a:pPr>
            <a:r>
              <a:rPr lang="en-US" sz="958" spc="11" dirty="0">
                <a:solidFill>
                  <a:srgbClr val="58595B"/>
                </a:solidFill>
                <a:latin typeface="Arial"/>
                <a:cs typeface="Arial"/>
              </a:rPr>
              <a:t>English Charity Reg. No.</a:t>
            </a:r>
            <a:r>
              <a:rPr lang="en-US" sz="958" spc="11" baseline="0" dirty="0">
                <a:solidFill>
                  <a:srgbClr val="58595B"/>
                </a:solidFill>
                <a:latin typeface="Arial"/>
                <a:cs typeface="Arial"/>
              </a:rPr>
              <a:t> </a:t>
            </a:r>
            <a:r>
              <a:rPr lang="en-US" sz="958" spc="11" dirty="0">
                <a:solidFill>
                  <a:srgbClr val="58595B"/>
                </a:solidFill>
                <a:latin typeface="Arial"/>
                <a:cs typeface="Arial"/>
              </a:rPr>
              <a:t>1026588</a:t>
            </a:r>
            <a:endParaRPr sz="958" dirty="0">
              <a:latin typeface="Arial"/>
              <a:cs typeface="Arial"/>
            </a:endParaRPr>
          </a:p>
        </p:txBody>
      </p:sp>
      <p:sp>
        <p:nvSpPr>
          <p:cNvPr id="12" name="object 42"/>
          <p:cNvSpPr/>
          <p:nvPr userDrawn="1"/>
        </p:nvSpPr>
        <p:spPr>
          <a:xfrm>
            <a:off x="1259612" y="41544001"/>
            <a:ext cx="13640064" cy="0"/>
          </a:xfrm>
          <a:custGeom>
            <a:avLst/>
            <a:gdLst/>
            <a:ahLst/>
            <a:cxnLst/>
            <a:rect l="l" t="t" r="r" b="b"/>
            <a:pathLst>
              <a:path w="6408420">
                <a:moveTo>
                  <a:pt x="0" y="0"/>
                </a:moveTo>
                <a:lnTo>
                  <a:pt x="6408296" y="0"/>
                </a:lnTo>
              </a:path>
            </a:pathLst>
          </a:custGeom>
          <a:ln w="5964">
            <a:solidFill>
              <a:srgbClr val="E2E3E4"/>
            </a:solidFill>
          </a:ln>
        </p:spPr>
        <p:txBody>
          <a:bodyPr wrap="square" lIns="0" tIns="0" rIns="0" bIns="0" rtlCol="0"/>
          <a:lstStyle/>
          <a:p>
            <a:endParaRPr sz="8156"/>
          </a:p>
        </p:txBody>
      </p:sp>
      <p:sp>
        <p:nvSpPr>
          <p:cNvPr id="13" name="object 84"/>
          <p:cNvSpPr/>
          <p:nvPr userDrawn="1"/>
        </p:nvSpPr>
        <p:spPr>
          <a:xfrm>
            <a:off x="0" y="41755953"/>
            <a:ext cx="1174516" cy="296128"/>
          </a:xfrm>
          <a:custGeom>
            <a:avLst/>
            <a:gdLst/>
            <a:ahLst/>
            <a:cxnLst/>
            <a:rect l="l" t="t" r="r" b="b"/>
            <a:pathLst>
              <a:path w="551814" h="2063115">
                <a:moveTo>
                  <a:pt x="551766" y="0"/>
                </a:moveTo>
                <a:lnTo>
                  <a:pt x="0" y="0"/>
                </a:lnTo>
                <a:lnTo>
                  <a:pt x="0" y="2062621"/>
                </a:lnTo>
                <a:lnTo>
                  <a:pt x="551766" y="2062621"/>
                </a:lnTo>
                <a:lnTo>
                  <a:pt x="551766" y="0"/>
                </a:lnTo>
                <a:close/>
              </a:path>
            </a:pathLst>
          </a:custGeom>
          <a:solidFill>
            <a:srgbClr val="FFC300"/>
          </a:solidFill>
        </p:spPr>
        <p:txBody>
          <a:bodyPr wrap="square" lIns="0" tIns="0" rIns="0" bIns="0" rtlCol="0"/>
          <a:lstStyle/>
          <a:p>
            <a:endParaRPr sz="8156"/>
          </a:p>
        </p:txBody>
      </p:sp>
      <p:sp>
        <p:nvSpPr>
          <p:cNvPr id="14" name="bk object 18">
            <a:extLst>
              <a:ext uri="{FF2B5EF4-FFF2-40B4-BE49-F238E27FC236}">
                <a16:creationId xmlns:a16="http://schemas.microsoft.com/office/drawing/2014/main" id="{4BB4C50F-B412-B04E-8A4D-E75ACFFF5243}"/>
              </a:ext>
            </a:extLst>
          </p:cNvPr>
          <p:cNvSpPr/>
          <p:nvPr userDrawn="1"/>
        </p:nvSpPr>
        <p:spPr>
          <a:xfrm>
            <a:off x="24041098" y="1485728"/>
            <a:ext cx="5175335" cy="3550827"/>
          </a:xfrm>
          <a:prstGeom prst="rect">
            <a:avLst/>
          </a:prstGeom>
          <a:blipFill>
            <a:blip r:embed="rId3" cstate="print"/>
            <a:stretch>
              <a:fillRect/>
            </a:stretch>
          </a:blipFill>
        </p:spPr>
        <p:txBody>
          <a:bodyPr wrap="square" lIns="0" tIns="0" rIns="0" bIns="0" rtlCol="0"/>
          <a:lstStyle/>
          <a:p>
            <a:endParaRPr sz="8156"/>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4/10/2019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6018770" y="34114346"/>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7" name="bk object 17"/>
          <p:cNvSpPr/>
          <p:nvPr/>
        </p:nvSpPr>
        <p:spPr>
          <a:xfrm>
            <a:off x="16018770" y="36253818"/>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8" name="bk object 18"/>
          <p:cNvSpPr/>
          <p:nvPr/>
        </p:nvSpPr>
        <p:spPr>
          <a:xfrm>
            <a:off x="16018770" y="38300400"/>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9" name="bk object 19"/>
          <p:cNvSpPr/>
          <p:nvPr/>
        </p:nvSpPr>
        <p:spPr>
          <a:xfrm>
            <a:off x="8288044" y="20447872"/>
            <a:ext cx="13634658" cy="6048769"/>
          </a:xfrm>
          <a:custGeom>
            <a:avLst/>
            <a:gdLst/>
            <a:ahLst/>
            <a:cxnLst/>
            <a:rect l="l" t="t" r="r" b="b"/>
            <a:pathLst>
              <a:path w="6405880" h="2840990">
                <a:moveTo>
                  <a:pt x="0" y="2840613"/>
                </a:moveTo>
                <a:lnTo>
                  <a:pt x="6405314" y="2840613"/>
                </a:lnTo>
                <a:lnTo>
                  <a:pt x="6405314" y="0"/>
                </a:lnTo>
                <a:lnTo>
                  <a:pt x="0" y="0"/>
                </a:lnTo>
                <a:lnTo>
                  <a:pt x="0" y="2840613"/>
                </a:lnTo>
                <a:close/>
              </a:path>
            </a:pathLst>
          </a:custGeom>
          <a:solidFill>
            <a:srgbClr val="E2E3E4"/>
          </a:solidFill>
        </p:spPr>
        <p:txBody>
          <a:bodyPr wrap="square" lIns="0" tIns="0" rIns="0" bIns="0" rtlCol="0"/>
          <a:lstStyle/>
          <a:p>
            <a:endParaRPr sz="8156"/>
          </a:p>
        </p:txBody>
      </p:sp>
      <p:sp>
        <p:nvSpPr>
          <p:cNvPr id="2" name="Holder 2"/>
          <p:cNvSpPr>
            <a:spLocks noGrp="1"/>
          </p:cNvSpPr>
          <p:nvPr>
            <p:ph type="title"/>
          </p:nvPr>
        </p:nvSpPr>
        <p:spPr>
          <a:xfrm>
            <a:off x="1232582" y="887504"/>
            <a:ext cx="27810050" cy="723275"/>
          </a:xfrm>
          <a:prstGeom prst="rect">
            <a:avLst/>
          </a:prstGeom>
        </p:spPr>
        <p:txBody>
          <a:bodyPr wrap="square" lIns="0" tIns="0" rIns="0" bIns="0">
            <a:spAutoFit/>
          </a:bodyPr>
          <a:lstStyle>
            <a:lvl1pPr>
              <a:defRPr sz="4700" b="0" i="0">
                <a:solidFill>
                  <a:schemeClr val="bg1"/>
                </a:solidFill>
                <a:latin typeface="Arial"/>
                <a:cs typeface="Arial"/>
              </a:defRPr>
            </a:lvl1pPr>
          </a:lstStyle>
          <a:p>
            <a:endParaRPr/>
          </a:p>
        </p:txBody>
      </p:sp>
      <p:sp>
        <p:nvSpPr>
          <p:cNvPr id="3" name="Holder 3"/>
          <p:cNvSpPr>
            <a:spLocks noGrp="1"/>
          </p:cNvSpPr>
          <p:nvPr>
            <p:ph type="body" idx="1"/>
          </p:nvPr>
        </p:nvSpPr>
        <p:spPr>
          <a:xfrm>
            <a:off x="1513761" y="9844866"/>
            <a:ext cx="2724769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0293573" y="39807503"/>
            <a:ext cx="9688068" cy="589713"/>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513761" y="39807503"/>
            <a:ext cx="6963299" cy="589713"/>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4/10/2019</a:t>
            </a:fld>
            <a:endParaRPr lang="en-US"/>
          </a:p>
        </p:txBody>
      </p:sp>
      <p:sp>
        <p:nvSpPr>
          <p:cNvPr id="6" name="Holder 6"/>
          <p:cNvSpPr>
            <a:spLocks noGrp="1"/>
          </p:cNvSpPr>
          <p:nvPr>
            <p:ph type="sldNum" sz="quarter" idx="7"/>
          </p:nvPr>
        </p:nvSpPr>
        <p:spPr>
          <a:xfrm>
            <a:off x="21798153" y="39807503"/>
            <a:ext cx="6963299" cy="589713"/>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2" r:id="rId1"/>
    <p:sldLayoutId id="2147483665" r:id="rId2"/>
  </p:sldLayoutIdLst>
  <p:txStyles>
    <p:titleStyle>
      <a:lvl1pPr>
        <a:defRPr>
          <a:latin typeface="+mj-lt"/>
          <a:ea typeface="+mj-ea"/>
          <a:cs typeface="+mj-cs"/>
        </a:defRPr>
      </a:lvl1pPr>
    </p:titleStyle>
    <p:body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bodyStyle>
    <p:other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21558" y="9028190"/>
            <a:ext cx="21235475" cy="2821742"/>
          </a:xfrm>
          <a:prstGeom prst="rect">
            <a:avLst/>
          </a:prstGeom>
        </p:spPr>
        <p:txBody>
          <a:bodyPr vert="horz" wrap="square" lIns="0" tIns="24328" rIns="0" bIns="0" rtlCol="0">
            <a:spAutoFit/>
          </a:bodyPr>
          <a:lstStyle/>
          <a:p>
            <a:pPr marL="27032" marR="10813">
              <a:lnSpc>
                <a:spcPct val="101600"/>
              </a:lnSpc>
              <a:spcBef>
                <a:spcPts val="192"/>
              </a:spcBef>
            </a:pPr>
            <a:r>
              <a:rPr lang="fr-FR" sz="3938" b="1" spc="-11" dirty="0">
                <a:solidFill>
                  <a:srgbClr val="58595B"/>
                </a:solidFill>
                <a:latin typeface="Arial"/>
                <a:cs typeface="Arial"/>
              </a:rPr>
              <a:t>Doris Burtscher</a:t>
            </a:r>
            <a:r>
              <a:rPr lang="fr-FR" sz="3938" b="1" spc="-11" baseline="30000" dirty="0">
                <a:solidFill>
                  <a:srgbClr val="58595B"/>
                </a:solidFill>
                <a:latin typeface="Arial"/>
                <a:cs typeface="Arial"/>
              </a:rPr>
              <a:t>1</a:t>
            </a:r>
            <a:r>
              <a:rPr lang="fr-FR" sz="3938" b="1" spc="-11" dirty="0">
                <a:solidFill>
                  <a:srgbClr val="58595B"/>
                </a:solidFill>
                <a:latin typeface="Arial"/>
                <a:cs typeface="Arial"/>
              </a:rPr>
              <a:t>, </a:t>
            </a:r>
            <a:r>
              <a:rPr lang="fr-FR" sz="3938" b="1" spc="-11" dirty="0" err="1">
                <a:solidFill>
                  <a:srgbClr val="58595B"/>
                </a:solidFill>
                <a:latin typeface="Arial"/>
                <a:cs typeface="Arial"/>
              </a:rPr>
              <a:t>Catrin</a:t>
            </a:r>
            <a:r>
              <a:rPr lang="fr-FR" sz="3938" b="1" spc="-11" dirty="0">
                <a:solidFill>
                  <a:srgbClr val="58595B"/>
                </a:solidFill>
                <a:latin typeface="Arial"/>
                <a:cs typeface="Arial"/>
              </a:rPr>
              <a:t> Schulte-Hillen</a:t>
            </a:r>
            <a:r>
              <a:rPr lang="fr-FR" sz="3938" b="1" spc="-11" baseline="30000" dirty="0">
                <a:solidFill>
                  <a:srgbClr val="58595B"/>
                </a:solidFill>
                <a:latin typeface="Arial"/>
                <a:cs typeface="Arial"/>
              </a:rPr>
              <a:t>2</a:t>
            </a:r>
            <a:r>
              <a:rPr lang="fr-FR" sz="3938" b="1" spc="-11" dirty="0">
                <a:solidFill>
                  <a:srgbClr val="58595B"/>
                </a:solidFill>
                <a:latin typeface="Arial"/>
                <a:cs typeface="Arial"/>
              </a:rPr>
              <a:t>, </a:t>
            </a:r>
            <a:r>
              <a:rPr lang="fr-FR" sz="3938" b="1" spc="-11" dirty="0" err="1">
                <a:solidFill>
                  <a:srgbClr val="58595B"/>
                </a:solidFill>
                <a:latin typeface="Arial"/>
                <a:cs typeface="Arial"/>
              </a:rPr>
              <a:t>Manisha</a:t>
            </a:r>
            <a:r>
              <a:rPr lang="fr-FR" sz="3938" b="1" spc="-11" dirty="0">
                <a:solidFill>
                  <a:srgbClr val="58595B"/>
                </a:solidFill>
                <a:latin typeface="Arial"/>
                <a:cs typeface="Arial"/>
              </a:rPr>
              <a:t> Kumar</a:t>
            </a:r>
            <a:r>
              <a:rPr lang="fr-FR" sz="3938" b="1" spc="-11" baseline="30000" dirty="0">
                <a:solidFill>
                  <a:srgbClr val="58595B"/>
                </a:solidFill>
                <a:latin typeface="Arial"/>
                <a:cs typeface="Arial"/>
              </a:rPr>
              <a:t>3</a:t>
            </a:r>
            <a:r>
              <a:rPr lang="fr-FR" sz="3938" b="1" spc="-11" dirty="0">
                <a:solidFill>
                  <a:srgbClr val="58595B"/>
                </a:solidFill>
                <a:latin typeface="Arial"/>
                <a:cs typeface="Arial"/>
              </a:rPr>
              <a:t>, Jean-François Saint-Sauveur</a:t>
            </a:r>
            <a:r>
              <a:rPr lang="fr-FR" sz="3938" b="1" spc="-11" baseline="30000" dirty="0">
                <a:solidFill>
                  <a:srgbClr val="58595B"/>
                </a:solidFill>
                <a:latin typeface="Arial"/>
                <a:cs typeface="Arial"/>
              </a:rPr>
              <a:t>4</a:t>
            </a:r>
            <a:r>
              <a:rPr lang="fr-FR" sz="3938" b="1" spc="-11" dirty="0">
                <a:solidFill>
                  <a:srgbClr val="58595B"/>
                </a:solidFill>
                <a:latin typeface="Arial"/>
                <a:cs typeface="Arial"/>
              </a:rPr>
              <a:t>, Eva Deplecker</a:t>
            </a:r>
            <a:r>
              <a:rPr lang="fr-FR" sz="3938" b="1" spc="-11" baseline="30000" dirty="0">
                <a:solidFill>
                  <a:srgbClr val="58595B"/>
                </a:solidFill>
                <a:latin typeface="Arial"/>
                <a:cs typeface="Arial"/>
              </a:rPr>
              <a:t>5</a:t>
            </a:r>
            <a:r>
              <a:rPr lang="fr-FR" sz="3938" b="1" spc="-11" dirty="0">
                <a:solidFill>
                  <a:srgbClr val="58595B"/>
                </a:solidFill>
                <a:latin typeface="Arial"/>
                <a:cs typeface="Arial"/>
              </a:rPr>
              <a:t>, Brice de le Vingne</a:t>
            </a:r>
            <a:r>
              <a:rPr lang="fr-FR" sz="3938" b="1" spc="-11" baseline="30000" dirty="0">
                <a:solidFill>
                  <a:srgbClr val="58595B"/>
                </a:solidFill>
                <a:latin typeface="Arial"/>
                <a:cs typeface="Arial"/>
              </a:rPr>
              <a:t>5</a:t>
            </a:r>
            <a:r>
              <a:rPr lang="fr-FR" sz="3938" b="1" spc="-11" dirty="0">
                <a:solidFill>
                  <a:srgbClr val="58595B"/>
                </a:solidFill>
                <a:latin typeface="Arial"/>
                <a:cs typeface="Arial"/>
              </a:rPr>
              <a:t>, Emilie Fourrey</a:t>
            </a:r>
            <a:r>
              <a:rPr lang="fr-FR" sz="3938" b="1" spc="-11" baseline="30000" dirty="0">
                <a:solidFill>
                  <a:srgbClr val="58595B"/>
                </a:solidFill>
                <a:latin typeface="Arial"/>
                <a:cs typeface="Arial"/>
              </a:rPr>
              <a:t>6</a:t>
            </a:r>
          </a:p>
          <a:p>
            <a:pPr marL="27032" marR="10813">
              <a:lnSpc>
                <a:spcPct val="101600"/>
              </a:lnSpc>
              <a:spcBef>
                <a:spcPts val="192"/>
              </a:spcBef>
            </a:pPr>
            <a:endParaRPr lang="fr-FR" sz="3938" dirty="0">
              <a:latin typeface="Arial"/>
              <a:cs typeface="Arial"/>
            </a:endParaRPr>
          </a:p>
          <a:p>
            <a:r>
              <a:rPr lang="fr-FR" sz="2980" baseline="30000" dirty="0">
                <a:solidFill>
                  <a:schemeClr val="tx1">
                    <a:lumMod val="65000"/>
                    <a:lumOff val="35000"/>
                  </a:schemeClr>
                </a:solidFill>
                <a:latin typeface="Arial" panose="020B0604020202020204" pitchFamily="34" charset="0"/>
                <a:cs typeface="Arial" panose="020B0604020202020204" pitchFamily="34" charset="0"/>
              </a:rPr>
              <a:t>1</a:t>
            </a:r>
            <a:r>
              <a:rPr lang="fr-FR" sz="2980" dirty="0">
                <a:solidFill>
                  <a:schemeClr val="tx1">
                    <a:lumMod val="65000"/>
                    <a:lumOff val="35000"/>
                  </a:schemeClr>
                </a:solidFill>
                <a:latin typeface="Arial" panose="020B0604020202020204" pitchFamily="34" charset="0"/>
                <a:cs typeface="Arial" panose="020B0604020202020204" pitchFamily="34" charset="0"/>
              </a:rPr>
              <a:t>MSF, Vienna Evaluation Unit/</a:t>
            </a:r>
            <a:r>
              <a:rPr lang="fr-FR" sz="2980" dirty="0" err="1">
                <a:solidFill>
                  <a:schemeClr val="tx1">
                    <a:lumMod val="65000"/>
                    <a:lumOff val="35000"/>
                  </a:schemeClr>
                </a:solidFill>
                <a:latin typeface="Arial" panose="020B0604020202020204" pitchFamily="34" charset="0"/>
                <a:cs typeface="Arial" panose="020B0604020202020204" pitchFamily="34" charset="0"/>
              </a:rPr>
              <a:t>Anthropology</a:t>
            </a:r>
            <a:r>
              <a:rPr lang="fr-FR" sz="2980" dirty="0">
                <a:solidFill>
                  <a:schemeClr val="tx1">
                    <a:lumMod val="65000"/>
                    <a:lumOff val="35000"/>
                  </a:schemeClr>
                </a:solidFill>
                <a:latin typeface="Arial" panose="020B0604020202020204" pitchFamily="34" charset="0"/>
                <a:cs typeface="Arial" panose="020B0604020202020204" pitchFamily="34" charset="0"/>
              </a:rPr>
              <a:t>, </a:t>
            </a:r>
            <a:r>
              <a:rPr lang="fr-FR" sz="2980" dirty="0" err="1">
                <a:solidFill>
                  <a:schemeClr val="tx1">
                    <a:lumMod val="65000"/>
                    <a:lumOff val="35000"/>
                  </a:schemeClr>
                </a:solidFill>
                <a:latin typeface="Arial" panose="020B0604020202020204" pitchFamily="34" charset="0"/>
                <a:cs typeface="Arial" panose="020B0604020202020204" pitchFamily="34" charset="0"/>
              </a:rPr>
              <a:t>Austria</a:t>
            </a:r>
            <a:r>
              <a:rPr lang="fr-FR" sz="2980" dirty="0">
                <a:solidFill>
                  <a:schemeClr val="tx1">
                    <a:lumMod val="65000"/>
                    <a:lumOff val="35000"/>
                  </a:schemeClr>
                </a:solidFill>
                <a:latin typeface="Arial" panose="020B0604020202020204" pitchFamily="34" charset="0"/>
                <a:cs typeface="Arial" panose="020B0604020202020204" pitchFamily="34" charset="0"/>
              </a:rPr>
              <a:t>; </a:t>
            </a:r>
            <a:r>
              <a:rPr lang="fr-FR" sz="2980" baseline="30000" dirty="0">
                <a:solidFill>
                  <a:schemeClr val="tx1">
                    <a:lumMod val="65000"/>
                    <a:lumOff val="35000"/>
                  </a:schemeClr>
                </a:solidFill>
                <a:latin typeface="Arial" panose="020B0604020202020204" pitchFamily="34" charset="0"/>
                <a:cs typeface="Arial" panose="020B0604020202020204" pitchFamily="34" charset="0"/>
              </a:rPr>
              <a:t>2</a:t>
            </a:r>
            <a:r>
              <a:rPr lang="fr-FR" sz="2980" dirty="0">
                <a:solidFill>
                  <a:schemeClr val="tx1">
                    <a:lumMod val="65000"/>
                    <a:lumOff val="35000"/>
                  </a:schemeClr>
                </a:solidFill>
                <a:latin typeface="Arial" panose="020B0604020202020204" pitchFamily="34" charset="0"/>
                <a:cs typeface="Arial" panose="020B0604020202020204" pitchFamily="34" charset="0"/>
              </a:rPr>
              <a:t>MSF, International Office, Geneva; </a:t>
            </a:r>
            <a:r>
              <a:rPr lang="fr-FR" sz="2980" baseline="30000" dirty="0">
                <a:solidFill>
                  <a:schemeClr val="tx1">
                    <a:lumMod val="65000"/>
                    <a:lumOff val="35000"/>
                  </a:schemeClr>
                </a:solidFill>
                <a:latin typeface="Arial" panose="020B0604020202020204" pitchFamily="34" charset="0"/>
                <a:cs typeface="Arial" panose="020B0604020202020204" pitchFamily="34" charset="0"/>
              </a:rPr>
              <a:t>3</a:t>
            </a:r>
            <a:r>
              <a:rPr lang="fr-FR" sz="2980" dirty="0">
                <a:solidFill>
                  <a:schemeClr val="tx1">
                    <a:lumMod val="65000"/>
                    <a:lumOff val="35000"/>
                  </a:schemeClr>
                </a:solidFill>
                <a:latin typeface="Arial" panose="020B0604020202020204" pitchFamily="34" charset="0"/>
                <a:cs typeface="Arial" panose="020B0604020202020204" pitchFamily="34" charset="0"/>
              </a:rPr>
              <a:t>MSF, Kinshasa/BALI, DRC; </a:t>
            </a:r>
            <a:br>
              <a:rPr lang="fr-FR" sz="2980" dirty="0">
                <a:solidFill>
                  <a:schemeClr val="tx1">
                    <a:lumMod val="65000"/>
                    <a:lumOff val="35000"/>
                  </a:schemeClr>
                </a:solidFill>
                <a:latin typeface="Arial" panose="020B0604020202020204" pitchFamily="34" charset="0"/>
                <a:cs typeface="Arial" panose="020B0604020202020204" pitchFamily="34" charset="0"/>
              </a:rPr>
            </a:br>
            <a:r>
              <a:rPr lang="fr-FR" sz="2980" baseline="30000" dirty="0">
                <a:solidFill>
                  <a:schemeClr val="tx1">
                    <a:lumMod val="65000"/>
                    <a:lumOff val="35000"/>
                  </a:schemeClr>
                </a:solidFill>
                <a:latin typeface="Arial" panose="020B0604020202020204" pitchFamily="34" charset="0"/>
                <a:cs typeface="Arial" panose="020B0604020202020204" pitchFamily="34" charset="0"/>
              </a:rPr>
              <a:t>4</a:t>
            </a:r>
            <a:r>
              <a:rPr lang="fr-FR" sz="2980" dirty="0">
                <a:solidFill>
                  <a:schemeClr val="tx1">
                    <a:lumMod val="65000"/>
                    <a:lumOff val="35000"/>
                  </a:schemeClr>
                </a:solidFill>
                <a:latin typeface="Arial" panose="020B0604020202020204" pitchFamily="34" charset="0"/>
                <a:cs typeface="Arial" panose="020B0604020202020204" pitchFamily="34" charset="0"/>
              </a:rPr>
              <a:t>MSF, OCBA, Spain; </a:t>
            </a:r>
            <a:r>
              <a:rPr lang="fr-FR" sz="2980" baseline="30000" dirty="0">
                <a:solidFill>
                  <a:schemeClr val="tx1">
                    <a:lumMod val="65000"/>
                    <a:lumOff val="35000"/>
                  </a:schemeClr>
                </a:solidFill>
                <a:latin typeface="Arial" panose="020B0604020202020204" pitchFamily="34" charset="0"/>
                <a:cs typeface="Arial" panose="020B0604020202020204" pitchFamily="34" charset="0"/>
              </a:rPr>
              <a:t>5</a:t>
            </a:r>
            <a:r>
              <a:rPr lang="fr-FR" sz="2980" dirty="0">
                <a:solidFill>
                  <a:schemeClr val="tx1">
                    <a:lumMod val="65000"/>
                    <a:lumOff val="35000"/>
                  </a:schemeClr>
                </a:solidFill>
                <a:latin typeface="Arial" panose="020B0604020202020204" pitchFamily="34" charset="0"/>
                <a:cs typeface="Arial" panose="020B0604020202020204" pitchFamily="34" charset="0"/>
              </a:rPr>
              <a:t> MSF, OCB, </a:t>
            </a:r>
            <a:r>
              <a:rPr lang="fr-FR" sz="2980" dirty="0" err="1">
                <a:solidFill>
                  <a:schemeClr val="tx1">
                    <a:lumMod val="65000"/>
                    <a:lumOff val="35000"/>
                  </a:schemeClr>
                </a:solidFill>
                <a:latin typeface="Arial" panose="020B0604020202020204" pitchFamily="34" charset="0"/>
                <a:cs typeface="Arial" panose="020B0604020202020204" pitchFamily="34" charset="0"/>
              </a:rPr>
              <a:t>Belgium</a:t>
            </a:r>
            <a:r>
              <a:rPr lang="fr-FR" sz="2980" dirty="0">
                <a:solidFill>
                  <a:schemeClr val="tx1">
                    <a:lumMod val="65000"/>
                    <a:lumOff val="35000"/>
                  </a:schemeClr>
                </a:solidFill>
                <a:latin typeface="Arial" panose="020B0604020202020204" pitchFamily="34" charset="0"/>
                <a:cs typeface="Arial" panose="020B0604020202020204" pitchFamily="34" charset="0"/>
              </a:rPr>
              <a:t>; </a:t>
            </a:r>
            <a:r>
              <a:rPr lang="fr-FR" sz="2980" baseline="30000" dirty="0">
                <a:solidFill>
                  <a:schemeClr val="tx1">
                    <a:lumMod val="65000"/>
                    <a:lumOff val="35000"/>
                  </a:schemeClr>
                </a:solidFill>
                <a:latin typeface="Arial" panose="020B0604020202020204" pitchFamily="34" charset="0"/>
                <a:cs typeface="Arial" panose="020B0604020202020204" pitchFamily="34" charset="0"/>
              </a:rPr>
              <a:t>6 </a:t>
            </a:r>
            <a:r>
              <a:rPr lang="fr-FR" sz="2980" dirty="0">
                <a:solidFill>
                  <a:schemeClr val="tx1">
                    <a:lumMod val="65000"/>
                    <a:lumOff val="35000"/>
                  </a:schemeClr>
                </a:solidFill>
                <a:latin typeface="Arial" panose="020B0604020202020204" pitchFamily="34" charset="0"/>
                <a:cs typeface="Arial" panose="020B0604020202020204" pitchFamily="34" charset="0"/>
              </a:rPr>
              <a:t>MSF, OCP, France.</a:t>
            </a:r>
          </a:p>
        </p:txBody>
      </p:sp>
      <p:sp>
        <p:nvSpPr>
          <p:cNvPr id="3" name="object 3"/>
          <p:cNvSpPr txBox="1">
            <a:spLocks noGrp="1"/>
          </p:cNvSpPr>
          <p:nvPr>
            <p:ph type="title"/>
          </p:nvPr>
        </p:nvSpPr>
        <p:spPr>
          <a:xfrm>
            <a:off x="1121558" y="1319826"/>
            <a:ext cx="21235475" cy="1565455"/>
          </a:xfrm>
          <a:prstGeom prst="rect">
            <a:avLst/>
          </a:prstGeom>
        </p:spPr>
        <p:txBody>
          <a:bodyPr vert="horz" wrap="square" lIns="0" tIns="25680" rIns="0" bIns="0" rtlCol="0">
            <a:spAutoFit/>
          </a:bodyPr>
          <a:lstStyle/>
          <a:p>
            <a:pPr marL="27032" marR="10813" algn="l">
              <a:spcBef>
                <a:spcPts val="2002"/>
              </a:spcBef>
              <a:tabLst>
                <a:tab pos="3976400" algn="l"/>
                <a:tab pos="4049386" algn="l"/>
              </a:tabLst>
            </a:pPr>
            <a:r>
              <a:rPr lang="en-GB" b="1" dirty="0">
                <a:solidFill>
                  <a:schemeClr val="tx1"/>
                </a:solidFill>
              </a:rPr>
              <a:t>“Better dead than being mocked”</a:t>
            </a:r>
            <a:endParaRPr spc="-160" dirty="0"/>
          </a:p>
        </p:txBody>
      </p:sp>
      <p:sp>
        <p:nvSpPr>
          <p:cNvPr id="4" name="object 4"/>
          <p:cNvSpPr/>
          <p:nvPr/>
        </p:nvSpPr>
        <p:spPr>
          <a:xfrm>
            <a:off x="0" y="7838281"/>
            <a:ext cx="30275213" cy="394659"/>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lstStyle/>
          <a:p>
            <a:endParaRPr sz="8156"/>
          </a:p>
        </p:txBody>
      </p:sp>
      <p:sp>
        <p:nvSpPr>
          <p:cNvPr id="11" name="object 11"/>
          <p:cNvSpPr txBox="1"/>
          <p:nvPr/>
        </p:nvSpPr>
        <p:spPr>
          <a:xfrm>
            <a:off x="1121558" y="12528199"/>
            <a:ext cx="6317247" cy="7441294"/>
          </a:xfrm>
          <a:prstGeom prst="rect">
            <a:avLst/>
          </a:prstGeom>
          <a:effectLst>
            <a:glow rad="774700">
              <a:srgbClr val="3EA199"/>
            </a:glow>
          </a:effectLst>
        </p:spPr>
        <p:txBody>
          <a:bodyPr vert="horz" wrap="square" lIns="0" tIns="25680" rIns="0" bIns="0" rtlCol="0">
            <a:spAutoFit/>
          </a:bodyPr>
          <a:lstStyle/>
          <a:p>
            <a:pPr marL="27032" marR="282484">
              <a:lnSpc>
                <a:spcPct val="100600"/>
              </a:lnSpc>
              <a:spcBef>
                <a:spcPts val="202"/>
              </a:spcBef>
            </a:pPr>
            <a:r>
              <a:rPr lang="en-US" sz="2980" b="1" dirty="0">
                <a:solidFill>
                  <a:srgbClr val="D2232A"/>
                </a:solidFill>
                <a:latin typeface="Arial"/>
                <a:cs typeface="Arial"/>
              </a:rPr>
              <a:t>Introduction</a:t>
            </a:r>
          </a:p>
          <a:p>
            <a:pPr marL="27032" marR="282484">
              <a:lnSpc>
                <a:spcPct val="100600"/>
              </a:lnSpc>
              <a:spcBef>
                <a:spcPts val="202"/>
              </a:spcBef>
            </a:pPr>
            <a:endParaRPr lang="en-US" sz="2980" b="1" dirty="0">
              <a:solidFill>
                <a:srgbClr val="D2232A"/>
              </a:solidFill>
              <a:latin typeface="Arial"/>
              <a:cs typeface="Arial"/>
            </a:endParaRPr>
          </a:p>
          <a:p>
            <a:r>
              <a:rPr lang="en-GB" sz="3000" dirty="0">
                <a:latin typeface="Arial" panose="020B0604020202020204" pitchFamily="34" charset="0"/>
                <a:cs typeface="Arial" panose="020B0604020202020204" pitchFamily="34" charset="0"/>
              </a:rPr>
              <a:t>Unwanted pregnancy and unsafe abortion contribute significantly to the burden of ill health, maternal suffering and death in the Democratic Republic of Congo (DRC). A qualitative study was conducted to improve understanding of vulnerabilities of women and girls with health care needs related to unwanted pregnancy and abortions, to better understand their health-seeking behaviour and to identify barriers that hinder women and girls from accessing health care. </a:t>
            </a:r>
            <a:endParaRPr lang="de-AT" sz="3000" dirty="0">
              <a:latin typeface="Arial" panose="020B0604020202020204" pitchFamily="34" charset="0"/>
              <a:cs typeface="Arial" panose="020B0604020202020204" pitchFamily="34" charset="0"/>
            </a:endParaRPr>
          </a:p>
        </p:txBody>
      </p:sp>
      <p:sp>
        <p:nvSpPr>
          <p:cNvPr id="32" name="object 32"/>
          <p:cNvSpPr txBox="1"/>
          <p:nvPr/>
        </p:nvSpPr>
        <p:spPr>
          <a:xfrm>
            <a:off x="21976956" y="24520121"/>
            <a:ext cx="7643814" cy="376521"/>
          </a:xfrm>
          <a:prstGeom prst="rect">
            <a:avLst/>
          </a:prstGeom>
        </p:spPr>
        <p:txBody>
          <a:bodyPr vert="horz" wrap="square" lIns="0" tIns="24328" rIns="0" bIns="0" rtlCol="0">
            <a:spAutoFit/>
          </a:bodyPr>
          <a:lstStyle/>
          <a:p>
            <a:pPr marL="27032" marR="282484" algn="r">
              <a:lnSpc>
                <a:spcPct val="100600"/>
              </a:lnSpc>
              <a:spcBef>
                <a:spcPts val="202"/>
              </a:spcBef>
            </a:pPr>
            <a:r>
              <a:rPr lang="en-US" sz="2400" i="1" spc="21" dirty="0">
                <a:solidFill>
                  <a:srgbClr val="58595B"/>
                </a:solidFill>
                <a:latin typeface="Times New Roman" charset="0"/>
                <a:ea typeface="Times New Roman" charset="0"/>
                <a:cs typeface="Times New Roman" charset="0"/>
              </a:rPr>
              <a:t>Women in a </a:t>
            </a:r>
            <a:r>
              <a:rPr lang="en-US" sz="2400" i="1" spc="21" dirty="0" err="1">
                <a:solidFill>
                  <a:srgbClr val="58595B"/>
                </a:solidFill>
                <a:latin typeface="Times New Roman" charset="0"/>
                <a:ea typeface="Times New Roman" charset="0"/>
                <a:cs typeface="Times New Roman" charset="0"/>
              </a:rPr>
              <a:t>Bambuti</a:t>
            </a:r>
            <a:r>
              <a:rPr lang="en-US" sz="2400" i="1" spc="21" dirty="0">
                <a:solidFill>
                  <a:srgbClr val="58595B"/>
                </a:solidFill>
                <a:latin typeface="Times New Roman" charset="0"/>
                <a:ea typeface="Times New Roman" charset="0"/>
                <a:cs typeface="Times New Roman" charset="0"/>
              </a:rPr>
              <a:t> camp in </a:t>
            </a:r>
            <a:r>
              <a:rPr lang="en-US" sz="2400" i="1" spc="21" dirty="0" err="1">
                <a:solidFill>
                  <a:srgbClr val="58595B"/>
                </a:solidFill>
                <a:latin typeface="Times New Roman" charset="0"/>
                <a:ea typeface="Times New Roman" charset="0"/>
                <a:cs typeface="Times New Roman" charset="0"/>
              </a:rPr>
              <a:t>Ituri</a:t>
            </a:r>
            <a:r>
              <a:rPr lang="en-US" sz="2400" i="1" spc="21" dirty="0">
                <a:solidFill>
                  <a:srgbClr val="58595B"/>
                </a:solidFill>
                <a:latin typeface="Times New Roman" charset="0"/>
                <a:ea typeface="Times New Roman" charset="0"/>
                <a:cs typeface="Times New Roman" charset="0"/>
              </a:rPr>
              <a:t>. Doris </a:t>
            </a:r>
            <a:r>
              <a:rPr lang="en-US" sz="2400" i="1" spc="21" dirty="0" err="1">
                <a:solidFill>
                  <a:srgbClr val="58595B"/>
                </a:solidFill>
                <a:latin typeface="Times New Roman" charset="0"/>
                <a:ea typeface="Times New Roman" charset="0"/>
                <a:cs typeface="Times New Roman" charset="0"/>
              </a:rPr>
              <a:t>Burtscher</a:t>
            </a:r>
            <a:r>
              <a:rPr lang="en-US" sz="2400" i="1" spc="21" dirty="0">
                <a:solidFill>
                  <a:srgbClr val="58595B"/>
                </a:solidFill>
                <a:latin typeface="Times New Roman" charset="0"/>
                <a:ea typeface="Times New Roman" charset="0"/>
                <a:cs typeface="Times New Roman" charset="0"/>
              </a:rPr>
              <a:t>/MSF.</a:t>
            </a:r>
            <a:endParaRPr lang="en-US" sz="2400" i="1" dirty="0">
              <a:latin typeface="Times New Roman" charset="0"/>
              <a:ea typeface="Times New Roman" charset="0"/>
              <a:cs typeface="Times New Roman" charset="0"/>
            </a:endParaRPr>
          </a:p>
        </p:txBody>
      </p:sp>
      <p:sp>
        <p:nvSpPr>
          <p:cNvPr id="40" name="object 40"/>
          <p:cNvSpPr/>
          <p:nvPr/>
        </p:nvSpPr>
        <p:spPr>
          <a:xfrm>
            <a:off x="8895642" y="25821481"/>
            <a:ext cx="6209853" cy="12970280"/>
          </a:xfrm>
          <a:custGeom>
            <a:avLst/>
            <a:gdLst/>
            <a:ahLst/>
            <a:cxnLst/>
            <a:rect l="l" t="t" r="r" b="b"/>
            <a:pathLst>
              <a:path w="3088640" h="4718050">
                <a:moveTo>
                  <a:pt x="0" y="4717451"/>
                </a:moveTo>
                <a:lnTo>
                  <a:pt x="3088276" y="4717451"/>
                </a:lnTo>
                <a:lnTo>
                  <a:pt x="3088276" y="0"/>
                </a:lnTo>
                <a:lnTo>
                  <a:pt x="0" y="0"/>
                </a:lnTo>
                <a:lnTo>
                  <a:pt x="0" y="4717451"/>
                </a:lnTo>
                <a:close/>
              </a:path>
            </a:pathLst>
          </a:custGeom>
          <a:solidFill>
            <a:srgbClr val="E2E3E4"/>
          </a:solidFill>
        </p:spPr>
        <p:txBody>
          <a:bodyPr wrap="square" lIns="0" tIns="0" rIns="0" bIns="0" rtlCol="0"/>
          <a:lstStyle/>
          <a:p>
            <a:endParaRPr sz="8156" dirty="0"/>
          </a:p>
        </p:txBody>
      </p:sp>
      <p:sp>
        <p:nvSpPr>
          <p:cNvPr id="50" name="object 13"/>
          <p:cNvSpPr txBox="1"/>
          <p:nvPr/>
        </p:nvSpPr>
        <p:spPr>
          <a:xfrm>
            <a:off x="23144270" y="33482818"/>
            <a:ext cx="6142944" cy="4646674"/>
          </a:xfrm>
          <a:prstGeom prst="rect">
            <a:avLst/>
          </a:prstGeom>
        </p:spPr>
        <p:txBody>
          <a:bodyPr vert="horz" wrap="square" lIns="0" tIns="29735" rIns="0" bIns="0" rtlCol="0">
            <a:spAutoFit/>
          </a:bodyPr>
          <a:lstStyle/>
          <a:p>
            <a:pPr marL="27032">
              <a:spcBef>
                <a:spcPts val="234"/>
              </a:spcBef>
            </a:pPr>
            <a:r>
              <a:rPr lang="en-US" sz="3000" b="1" spc="-11" dirty="0">
                <a:solidFill>
                  <a:srgbClr val="D2232A"/>
                </a:solidFill>
                <a:latin typeface="Arial"/>
                <a:cs typeface="Arial"/>
              </a:rPr>
              <a:t>Acknowledgements</a:t>
            </a:r>
            <a:endParaRPr sz="3000" dirty="0">
              <a:latin typeface="Arial"/>
              <a:cs typeface="Arial"/>
            </a:endParaRPr>
          </a:p>
          <a:p>
            <a:pPr>
              <a:spcBef>
                <a:spcPts val="43"/>
              </a:spcBef>
            </a:pPr>
            <a:endParaRPr sz="3000" dirty="0">
              <a:latin typeface="Times New Roman"/>
              <a:cs typeface="Times New Roman"/>
            </a:endParaRPr>
          </a:p>
          <a:p>
            <a:r>
              <a:rPr lang="en-GB" sz="3000" dirty="0">
                <a:latin typeface="Arial" panose="020B0604020202020204" pitchFamily="34" charset="0"/>
                <a:cs typeface="Arial" panose="020B0604020202020204" pitchFamily="34" charset="0"/>
              </a:rPr>
              <a:t>I would like to thank all the people in </a:t>
            </a:r>
            <a:r>
              <a:rPr lang="en-GB" sz="3000" dirty="0" err="1">
                <a:latin typeface="Arial" panose="020B0604020202020204" pitchFamily="34" charset="0"/>
                <a:cs typeface="Arial" panose="020B0604020202020204" pitchFamily="34" charset="0"/>
              </a:rPr>
              <a:t>Ituri</a:t>
            </a:r>
            <a:r>
              <a:rPr lang="en-GB" sz="3000" dirty="0">
                <a:latin typeface="Arial" panose="020B0604020202020204" pitchFamily="34" charset="0"/>
                <a:cs typeface="Arial" panose="020B0604020202020204" pitchFamily="34" charset="0"/>
              </a:rPr>
              <a:t>, North- and South-Kivu that worked with me and talked to me to make this study possible. Also, I would like to thank the MSF teams in DRC as well as at the different headquarters and Vienna for their valuable support. </a:t>
            </a:r>
            <a:endParaRPr lang="de-AT" sz="3000" dirty="0">
              <a:latin typeface="Arial" panose="020B0604020202020204" pitchFamily="34" charset="0"/>
              <a:cs typeface="Arial" panose="020B0604020202020204" pitchFamily="34" charset="0"/>
            </a:endParaRPr>
          </a:p>
        </p:txBody>
      </p:sp>
      <p:sp>
        <p:nvSpPr>
          <p:cNvPr id="15" name="Textfeld 14">
            <a:extLst>
              <a:ext uri="{FF2B5EF4-FFF2-40B4-BE49-F238E27FC236}">
                <a16:creationId xmlns:a16="http://schemas.microsoft.com/office/drawing/2014/main" id="{241A053E-56A1-EA42-8DAD-50EFB1DCF90D}"/>
              </a:ext>
            </a:extLst>
          </p:cNvPr>
          <p:cNvSpPr txBox="1"/>
          <p:nvPr/>
        </p:nvSpPr>
        <p:spPr>
          <a:xfrm>
            <a:off x="23888700" y="571500"/>
            <a:ext cx="184731" cy="682046"/>
          </a:xfrm>
          <a:prstGeom prst="rect">
            <a:avLst/>
          </a:prstGeom>
          <a:solidFill>
            <a:schemeClr val="bg1"/>
          </a:solidFill>
        </p:spPr>
        <p:txBody>
          <a:bodyPr wrap="none" rtlCol="0">
            <a:spAutoFit/>
          </a:bodyPr>
          <a:lstStyle/>
          <a:p>
            <a:endParaRPr lang="de-DE" dirty="0"/>
          </a:p>
        </p:txBody>
      </p:sp>
      <p:sp>
        <p:nvSpPr>
          <p:cNvPr id="18" name="Textfeld 17">
            <a:extLst>
              <a:ext uri="{FF2B5EF4-FFF2-40B4-BE49-F238E27FC236}">
                <a16:creationId xmlns:a16="http://schemas.microsoft.com/office/drawing/2014/main" id="{8DBC2857-F05F-3143-8FBA-9482D06FF472}"/>
              </a:ext>
            </a:extLst>
          </p:cNvPr>
          <p:cNvSpPr txBox="1"/>
          <p:nvPr/>
        </p:nvSpPr>
        <p:spPr>
          <a:xfrm>
            <a:off x="1121558" y="3201653"/>
            <a:ext cx="22767142" cy="4154984"/>
          </a:xfrm>
          <a:prstGeom prst="rect">
            <a:avLst/>
          </a:prstGeom>
          <a:noFill/>
        </p:spPr>
        <p:txBody>
          <a:bodyPr wrap="square" rtlCol="0">
            <a:spAutoFit/>
          </a:bodyPr>
          <a:lstStyle/>
          <a:p>
            <a:r>
              <a:rPr lang="en-US" sz="8800" dirty="0">
                <a:latin typeface="Arial" panose="020B0604020202020204" pitchFamily="34" charset="0"/>
              </a:rPr>
              <a:t>Perceptions and attitudes towards unwanted pregnancy and abortion in the Democratic Republic of Congo, a qualitative study</a:t>
            </a:r>
            <a:endParaRPr lang="de-DE" sz="8800" dirty="0">
              <a:latin typeface="Arial" panose="020B0604020202020204" pitchFamily="34" charset="0"/>
              <a:cs typeface="Arial" panose="020B0604020202020204" pitchFamily="34" charset="0"/>
            </a:endParaRPr>
          </a:p>
        </p:txBody>
      </p:sp>
      <p:sp>
        <p:nvSpPr>
          <p:cNvPr id="56" name="object 11">
            <a:extLst>
              <a:ext uri="{FF2B5EF4-FFF2-40B4-BE49-F238E27FC236}">
                <a16:creationId xmlns:a16="http://schemas.microsoft.com/office/drawing/2014/main" id="{BBC437B0-1C7B-E84B-9AA5-5F0AA421F1B3}"/>
              </a:ext>
            </a:extLst>
          </p:cNvPr>
          <p:cNvSpPr txBox="1"/>
          <p:nvPr/>
        </p:nvSpPr>
        <p:spPr>
          <a:xfrm>
            <a:off x="1115640" y="20575610"/>
            <a:ext cx="6317247" cy="9287953"/>
          </a:xfrm>
          <a:prstGeom prst="rect">
            <a:avLst/>
          </a:prstGeom>
          <a:effectLst>
            <a:glow rad="774700">
              <a:srgbClr val="3EA199"/>
            </a:glow>
          </a:effectLst>
        </p:spPr>
        <p:txBody>
          <a:bodyPr vert="horz" wrap="square" lIns="0" tIns="25680" rIns="0" bIns="0" rtlCol="0">
            <a:spAutoFit/>
          </a:bodyPr>
          <a:lstStyle/>
          <a:p>
            <a:pPr marL="27032" marR="282484">
              <a:lnSpc>
                <a:spcPct val="100600"/>
              </a:lnSpc>
              <a:spcBef>
                <a:spcPts val="202"/>
              </a:spcBef>
            </a:pPr>
            <a:r>
              <a:rPr lang="en-US" sz="2980" b="1" dirty="0">
                <a:solidFill>
                  <a:srgbClr val="D2232A"/>
                </a:solidFill>
                <a:latin typeface="Arial"/>
                <a:cs typeface="Arial"/>
              </a:rPr>
              <a:t>Methods</a:t>
            </a:r>
          </a:p>
          <a:p>
            <a:pPr marL="27032" marR="282484">
              <a:lnSpc>
                <a:spcPct val="100600"/>
              </a:lnSpc>
              <a:spcBef>
                <a:spcPts val="202"/>
              </a:spcBef>
            </a:pPr>
            <a:endParaRPr lang="en-US" sz="2980" b="1" dirty="0">
              <a:solidFill>
                <a:srgbClr val="D2232A"/>
              </a:solidFill>
              <a:latin typeface="Arial"/>
              <a:cs typeface="Arial"/>
            </a:endParaRPr>
          </a:p>
          <a:p>
            <a:r>
              <a:rPr lang="en-GB" sz="3000" dirty="0">
                <a:latin typeface="Arial" panose="020B0604020202020204" pitchFamily="34" charset="0"/>
                <a:cs typeface="Arial" panose="020B0604020202020204" pitchFamily="34" charset="0"/>
              </a:rPr>
              <a:t>Data was collected in three different areas in DRC: </a:t>
            </a:r>
            <a:r>
              <a:rPr lang="en-GB" sz="3000" dirty="0" err="1">
                <a:latin typeface="Arial" panose="020B0604020202020204" pitchFamily="34" charset="0"/>
                <a:cs typeface="Arial" panose="020B0604020202020204" pitchFamily="34" charset="0"/>
              </a:rPr>
              <a:t>Mweso</a:t>
            </a:r>
            <a:r>
              <a:rPr lang="en-GB" sz="3000" dirty="0">
                <a:latin typeface="Arial" panose="020B0604020202020204" pitchFamily="34" charset="0"/>
                <a:cs typeface="Arial" panose="020B0604020202020204" pitchFamily="34" charset="0"/>
              </a:rPr>
              <a:t>/North-Kivu, </a:t>
            </a:r>
            <a:r>
              <a:rPr lang="en-GB" sz="3000" dirty="0" err="1">
                <a:latin typeface="Arial" panose="020B0604020202020204" pitchFamily="34" charset="0"/>
                <a:cs typeface="Arial" panose="020B0604020202020204" pitchFamily="34" charset="0"/>
              </a:rPr>
              <a:t>Mambasa</a:t>
            </a:r>
            <a:r>
              <a:rPr lang="en-GB" sz="3000" dirty="0">
                <a:latin typeface="Arial" panose="020B0604020202020204" pitchFamily="34" charset="0"/>
                <a:cs typeface="Arial" panose="020B0604020202020204" pitchFamily="34" charset="0"/>
              </a:rPr>
              <a:t>/</a:t>
            </a:r>
            <a:r>
              <a:rPr lang="en-GB" sz="3000" dirty="0" err="1">
                <a:latin typeface="Arial" panose="020B0604020202020204" pitchFamily="34" charset="0"/>
                <a:cs typeface="Arial" panose="020B0604020202020204" pitchFamily="34" charset="0"/>
              </a:rPr>
              <a:t>Ituri</a:t>
            </a:r>
            <a:r>
              <a:rPr lang="en-GB" sz="3000" dirty="0">
                <a:latin typeface="Arial" panose="020B0604020202020204" pitchFamily="34" charset="0"/>
                <a:cs typeface="Arial" panose="020B0604020202020204" pitchFamily="34" charset="0"/>
              </a:rPr>
              <a:t> and </a:t>
            </a:r>
            <a:r>
              <a:rPr lang="en-GB" sz="3000" dirty="0" err="1">
                <a:latin typeface="Arial" panose="020B0604020202020204" pitchFamily="34" charset="0"/>
                <a:cs typeface="Arial" panose="020B0604020202020204" pitchFamily="34" charset="0"/>
              </a:rPr>
              <a:t>Lulingu</a:t>
            </a:r>
            <a:r>
              <a:rPr lang="en-GB" sz="3000" dirty="0">
                <a:latin typeface="Arial" panose="020B0604020202020204" pitchFamily="34" charset="0"/>
                <a:cs typeface="Arial" panose="020B0604020202020204" pitchFamily="34" charset="0"/>
              </a:rPr>
              <a:t>/South-Kivu, using in-depth individual interviews (124), group discussions (36) and observations. Respondents were purposively selected with the help of MSF team members. The study population was composed of different groups of respondents in and around the three study areas. All interviews were recorded. Transcriptions were screened for relevant information, manually coded and analysed, inspired by qualitative content analysis. Methodological triangulation of findings enhanced the interpretation of data.</a:t>
            </a:r>
            <a:r>
              <a:rPr lang="de-AT" sz="3000" dirty="0">
                <a:latin typeface="Arial" panose="020B0604020202020204" pitchFamily="34" charset="0"/>
                <a:cs typeface="Arial" panose="020B0604020202020204" pitchFamily="34" charset="0"/>
              </a:rPr>
              <a:t> </a:t>
            </a:r>
          </a:p>
        </p:txBody>
      </p:sp>
      <p:sp>
        <p:nvSpPr>
          <p:cNvPr id="41" name="Textfeld 40">
            <a:extLst>
              <a:ext uri="{FF2B5EF4-FFF2-40B4-BE49-F238E27FC236}">
                <a16:creationId xmlns:a16="http://schemas.microsoft.com/office/drawing/2014/main" id="{72615ED2-C7D8-3445-ADC0-DA2561B9AB0A}"/>
              </a:ext>
            </a:extLst>
          </p:cNvPr>
          <p:cNvSpPr txBox="1"/>
          <p:nvPr/>
        </p:nvSpPr>
        <p:spPr>
          <a:xfrm>
            <a:off x="9699171" y="28281086"/>
            <a:ext cx="184731" cy="682046"/>
          </a:xfrm>
          <a:prstGeom prst="rect">
            <a:avLst/>
          </a:prstGeom>
          <a:noFill/>
        </p:spPr>
        <p:txBody>
          <a:bodyPr wrap="none" rtlCol="0">
            <a:spAutoFit/>
          </a:bodyPr>
          <a:lstStyle/>
          <a:p>
            <a:endParaRPr lang="de-DE" dirty="0"/>
          </a:p>
        </p:txBody>
      </p:sp>
      <p:sp>
        <p:nvSpPr>
          <p:cNvPr id="58" name="object 11">
            <a:extLst>
              <a:ext uri="{FF2B5EF4-FFF2-40B4-BE49-F238E27FC236}">
                <a16:creationId xmlns:a16="http://schemas.microsoft.com/office/drawing/2014/main" id="{BDDE6299-8270-104A-AF32-DAA57A2E4C42}"/>
              </a:ext>
            </a:extLst>
          </p:cNvPr>
          <p:cNvSpPr txBox="1"/>
          <p:nvPr/>
        </p:nvSpPr>
        <p:spPr>
          <a:xfrm>
            <a:off x="1115640" y="30469681"/>
            <a:ext cx="6317247" cy="10672948"/>
          </a:xfrm>
          <a:prstGeom prst="rect">
            <a:avLst/>
          </a:prstGeom>
          <a:effectLst>
            <a:glow rad="774700">
              <a:srgbClr val="3EA199"/>
            </a:glow>
          </a:effectLst>
        </p:spPr>
        <p:txBody>
          <a:bodyPr vert="horz" wrap="square" lIns="0" tIns="25680" rIns="0" bIns="0" rtlCol="0">
            <a:spAutoFit/>
          </a:bodyPr>
          <a:lstStyle/>
          <a:p>
            <a:pPr marL="27032" marR="282484">
              <a:lnSpc>
                <a:spcPct val="100600"/>
              </a:lnSpc>
              <a:spcBef>
                <a:spcPts val="202"/>
              </a:spcBef>
            </a:pPr>
            <a:r>
              <a:rPr lang="en-US" sz="2980" b="1" dirty="0">
                <a:solidFill>
                  <a:srgbClr val="D2232A"/>
                </a:solidFill>
                <a:latin typeface="Arial"/>
                <a:cs typeface="Arial"/>
              </a:rPr>
              <a:t>Results</a:t>
            </a:r>
          </a:p>
          <a:p>
            <a:pPr marL="27032" marR="282484">
              <a:lnSpc>
                <a:spcPct val="100600"/>
              </a:lnSpc>
              <a:spcBef>
                <a:spcPts val="202"/>
              </a:spcBef>
            </a:pPr>
            <a:endParaRPr lang="en-US" sz="2980" b="1" dirty="0">
              <a:solidFill>
                <a:srgbClr val="D2232A"/>
              </a:solidFill>
              <a:latin typeface="Arial"/>
              <a:cs typeface="Arial"/>
            </a:endParaRPr>
          </a:p>
          <a:p>
            <a:r>
              <a:rPr lang="en-GB" sz="3000" dirty="0">
                <a:latin typeface="Arial" panose="020B0604020202020204" pitchFamily="34" charset="0"/>
                <a:cs typeface="Arial" panose="020B0604020202020204" pitchFamily="34" charset="0"/>
              </a:rPr>
              <a:t>Perceptions and attitudes towards abortion vary across the three study areas. </a:t>
            </a:r>
          </a:p>
          <a:p>
            <a:r>
              <a:rPr lang="en-GB" sz="3000" dirty="0">
                <a:latin typeface="Arial" panose="020B0604020202020204" pitchFamily="34" charset="0"/>
                <a:cs typeface="Arial" panose="020B0604020202020204" pitchFamily="34" charset="0"/>
              </a:rPr>
              <a:t>In </a:t>
            </a:r>
            <a:r>
              <a:rPr lang="en-GB" sz="3000" b="1" dirty="0">
                <a:latin typeface="Arial" panose="020B0604020202020204" pitchFamily="34" charset="0"/>
                <a:cs typeface="Arial" panose="020B0604020202020204" pitchFamily="34" charset="0"/>
              </a:rPr>
              <a:t>North-Kivu</a:t>
            </a:r>
            <a:r>
              <a:rPr lang="en-GB" sz="3000" dirty="0">
                <a:latin typeface="Arial" panose="020B0604020202020204" pitchFamily="34" charset="0"/>
                <a:cs typeface="Arial" panose="020B0604020202020204" pitchFamily="34" charset="0"/>
              </a:rPr>
              <a:t> abortions are seen as morally reprehensible, contrary to the observations of a widespread practice of abortion. </a:t>
            </a:r>
          </a:p>
          <a:p>
            <a:r>
              <a:rPr lang="en-GB" sz="3000" dirty="0">
                <a:latin typeface="Arial" panose="020B0604020202020204" pitchFamily="34" charset="0"/>
                <a:cs typeface="Arial" panose="020B0604020202020204" pitchFamily="34" charset="0"/>
              </a:rPr>
              <a:t>In </a:t>
            </a:r>
            <a:r>
              <a:rPr lang="en-GB" sz="3000" b="1" dirty="0" err="1">
                <a:latin typeface="Arial" panose="020B0604020202020204" pitchFamily="34" charset="0"/>
                <a:cs typeface="Arial" panose="020B0604020202020204" pitchFamily="34" charset="0"/>
              </a:rPr>
              <a:t>Ituri</a:t>
            </a:r>
            <a:r>
              <a:rPr lang="en-GB" sz="3000" dirty="0">
                <a:latin typeface="Arial" panose="020B0604020202020204" pitchFamily="34" charset="0"/>
                <a:cs typeface="Arial" panose="020B0604020202020204" pitchFamily="34" charset="0"/>
              </a:rPr>
              <a:t>, many see abortions as an appropriate solution for reducing maternal mortality. Despite legal considerations prevailing, women continue seeking abortions, whereas health professionals are hindered providing adequate medical care. </a:t>
            </a:r>
          </a:p>
          <a:p>
            <a:r>
              <a:rPr lang="en-GB" sz="3000" dirty="0">
                <a:latin typeface="Arial" panose="020B0604020202020204" pitchFamily="34" charset="0"/>
                <a:cs typeface="Arial" panose="020B0604020202020204" pitchFamily="34" charset="0"/>
              </a:rPr>
              <a:t>In </a:t>
            </a:r>
            <a:r>
              <a:rPr lang="en-GB" sz="3000" b="1" dirty="0">
                <a:latin typeface="Arial" panose="020B0604020202020204" pitchFamily="34" charset="0"/>
                <a:cs typeface="Arial" panose="020B0604020202020204" pitchFamily="34" charset="0"/>
              </a:rPr>
              <a:t>South-Kivu</a:t>
            </a:r>
            <a:r>
              <a:rPr lang="en-GB" sz="3000" dirty="0">
                <a:latin typeface="Arial" panose="020B0604020202020204" pitchFamily="34" charset="0"/>
                <a:cs typeface="Arial" panose="020B0604020202020204" pitchFamily="34" charset="0"/>
              </a:rPr>
              <a:t>, people are primarily opposed to abortion due to traditional </a:t>
            </a:r>
            <a:r>
              <a:rPr lang="en-GB" sz="3000" i="1" dirty="0">
                <a:latin typeface="Arial" panose="020B0604020202020204" pitchFamily="34" charset="0"/>
                <a:cs typeface="Arial" panose="020B0604020202020204" pitchFamily="34" charset="0"/>
              </a:rPr>
              <a:t>Lega</a:t>
            </a:r>
            <a:r>
              <a:rPr lang="en-GB" sz="3000" dirty="0">
                <a:latin typeface="Arial" panose="020B0604020202020204" pitchFamily="34" charset="0"/>
                <a:cs typeface="Arial" panose="020B0604020202020204" pitchFamily="34" charset="0"/>
              </a:rPr>
              <a:t> values combined with legal and religious influences, whereas some tolerance exists towards breastfeeding women. </a:t>
            </a:r>
          </a:p>
          <a:p>
            <a:endParaRPr lang="de-AT" sz="3000" dirty="0">
              <a:latin typeface="Arial" panose="020B0604020202020204" pitchFamily="34" charset="0"/>
              <a:cs typeface="Arial" panose="020B0604020202020204" pitchFamily="34" charset="0"/>
            </a:endParaRPr>
          </a:p>
        </p:txBody>
      </p:sp>
      <p:sp>
        <p:nvSpPr>
          <p:cNvPr id="59" name="object 13">
            <a:extLst>
              <a:ext uri="{FF2B5EF4-FFF2-40B4-BE49-F238E27FC236}">
                <a16:creationId xmlns:a16="http://schemas.microsoft.com/office/drawing/2014/main" id="{26964F3B-383C-B546-ACB9-FECE9A304B47}"/>
              </a:ext>
            </a:extLst>
          </p:cNvPr>
          <p:cNvSpPr txBox="1"/>
          <p:nvPr/>
        </p:nvSpPr>
        <p:spPr>
          <a:xfrm>
            <a:off x="8895642" y="39297057"/>
            <a:ext cx="13505170" cy="1717667"/>
          </a:xfrm>
          <a:prstGeom prst="rect">
            <a:avLst/>
          </a:prstGeom>
        </p:spPr>
        <p:txBody>
          <a:bodyPr vert="horz" wrap="square" lIns="0" tIns="29735" rIns="0" bIns="0" rtlCol="0">
            <a:spAutoFit/>
          </a:bodyPr>
          <a:lstStyle/>
          <a:p>
            <a:pPr marL="27032">
              <a:spcBef>
                <a:spcPts val="234"/>
              </a:spcBef>
            </a:pPr>
            <a:r>
              <a:rPr lang="en-US" sz="3000" b="1" spc="-11" dirty="0">
                <a:solidFill>
                  <a:srgbClr val="D2232A"/>
                </a:solidFill>
                <a:latin typeface="Arial" panose="020B0604020202020204" pitchFamily="34" charset="0"/>
                <a:cs typeface="Arial" panose="020B0604020202020204" pitchFamily="34" charset="0"/>
              </a:rPr>
              <a:t>Ethics</a:t>
            </a:r>
          </a:p>
          <a:p>
            <a:pPr marL="27032">
              <a:spcBef>
                <a:spcPts val="234"/>
              </a:spcBef>
            </a:pPr>
            <a:endParaRPr sz="1800" dirty="0">
              <a:latin typeface="Arial" panose="020B0604020202020204" pitchFamily="34" charset="0"/>
              <a:cs typeface="Arial" panose="020B0604020202020204" pitchFamily="34" charset="0"/>
            </a:endParaRPr>
          </a:p>
          <a:p>
            <a:r>
              <a:rPr lang="en-GB" sz="3000" dirty="0">
                <a:latin typeface="Arial" panose="020B0604020202020204" pitchFamily="34" charset="0"/>
                <a:cs typeface="Arial" panose="020B0604020202020204" pitchFamily="34" charset="0"/>
              </a:rPr>
              <a:t>Authorisation was obtained from the Ethical Committee, University of Kinshasa, </a:t>
            </a:r>
            <a:r>
              <a:rPr lang="en-GB" sz="3000" i="1" dirty="0">
                <a:latin typeface="Arial" panose="020B0604020202020204" pitchFamily="34" charset="0"/>
                <a:cs typeface="Arial" panose="020B0604020202020204" pitchFamily="34" charset="0"/>
              </a:rPr>
              <a:t>Ecole de Santé </a:t>
            </a:r>
            <a:r>
              <a:rPr lang="en-GB" sz="3000" i="1" dirty="0" err="1">
                <a:latin typeface="Arial" panose="020B0604020202020204" pitchFamily="34" charset="0"/>
                <a:cs typeface="Arial" panose="020B0604020202020204" pitchFamily="34" charset="0"/>
              </a:rPr>
              <a:t>Publique</a:t>
            </a:r>
            <a:r>
              <a:rPr lang="en-GB" sz="3000" dirty="0">
                <a:latin typeface="Arial" panose="020B0604020202020204" pitchFamily="34" charset="0"/>
                <a:cs typeface="Arial" panose="020B0604020202020204" pitchFamily="34" charset="0"/>
              </a:rPr>
              <a:t> and MSF Ethics Review Board. No conflict of interest. </a:t>
            </a:r>
            <a:endParaRPr lang="de-AT" sz="3000" dirty="0">
              <a:latin typeface="Arial" panose="020B0604020202020204" pitchFamily="34" charset="0"/>
              <a:cs typeface="Arial" panose="020B0604020202020204" pitchFamily="34" charset="0"/>
            </a:endParaRPr>
          </a:p>
        </p:txBody>
      </p:sp>
      <p:sp>
        <p:nvSpPr>
          <p:cNvPr id="42" name="Textfeld 41">
            <a:extLst>
              <a:ext uri="{FF2B5EF4-FFF2-40B4-BE49-F238E27FC236}">
                <a16:creationId xmlns:a16="http://schemas.microsoft.com/office/drawing/2014/main" id="{7EEC2A39-904B-EC47-97BC-7B15A4B90660}"/>
              </a:ext>
            </a:extLst>
          </p:cNvPr>
          <p:cNvSpPr txBox="1"/>
          <p:nvPr/>
        </p:nvSpPr>
        <p:spPr>
          <a:xfrm>
            <a:off x="9204983" y="26234477"/>
            <a:ext cx="5544072" cy="12557284"/>
          </a:xfrm>
          <a:prstGeom prst="rect">
            <a:avLst/>
          </a:prstGeom>
          <a:noFill/>
        </p:spPr>
        <p:txBody>
          <a:bodyPr wrap="square" rtlCol="0">
            <a:spAutoFit/>
          </a:bodyPr>
          <a:lstStyle/>
          <a:p>
            <a:r>
              <a:rPr lang="en-GB" sz="3000" dirty="0">
                <a:latin typeface="Arial" panose="020B0604020202020204" pitchFamily="34" charset="0"/>
                <a:cs typeface="Arial" panose="020B0604020202020204" pitchFamily="34" charset="0"/>
              </a:rPr>
              <a:t>The </a:t>
            </a:r>
            <a:r>
              <a:rPr lang="en-GB" sz="3000" b="1" dirty="0">
                <a:latin typeface="Arial" panose="020B0604020202020204" pitchFamily="34" charset="0"/>
                <a:cs typeface="Arial" panose="020B0604020202020204" pitchFamily="34" charset="0"/>
              </a:rPr>
              <a:t>main reasons for women to abort </a:t>
            </a:r>
            <a:r>
              <a:rPr lang="en-GB" sz="3000" dirty="0">
                <a:latin typeface="Arial" panose="020B0604020202020204" pitchFamily="34" charset="0"/>
                <a:cs typeface="Arial" panose="020B0604020202020204" pitchFamily="34" charset="0"/>
              </a:rPr>
              <a:t>are related to</a:t>
            </a:r>
            <a:endParaRPr lang="de-AT" sz="3000" dirty="0">
              <a:latin typeface="Arial" panose="020B0604020202020204" pitchFamily="34" charset="0"/>
              <a:cs typeface="Arial" panose="020B0604020202020204" pitchFamily="34" charset="0"/>
            </a:endParaRPr>
          </a:p>
          <a:p>
            <a:pPr marL="457200" lvl="0" indent="-457200">
              <a:buFont typeface="Symbol" pitchFamily="2" charset="2"/>
              <a:buChar char="-"/>
            </a:pPr>
            <a:r>
              <a:rPr lang="en-GB" sz="3000" dirty="0">
                <a:latin typeface="Arial" panose="020B0604020202020204" pitchFamily="34" charset="0"/>
                <a:cs typeface="Arial" panose="020B0604020202020204" pitchFamily="34" charset="0"/>
              </a:rPr>
              <a:t>culture and community: shame, stigma, especially concerning victims of sexual violence, pregnancy outside of marriage, pregnancy while breastfeeding (in which case termination of pregnancy is socially accepted);</a:t>
            </a:r>
            <a:endParaRPr lang="de-AT" sz="3000" dirty="0">
              <a:latin typeface="Arial" panose="020B0604020202020204" pitchFamily="34" charset="0"/>
              <a:cs typeface="Arial" panose="020B0604020202020204" pitchFamily="34" charset="0"/>
            </a:endParaRPr>
          </a:p>
          <a:p>
            <a:pPr marL="457200" lvl="0" indent="-457200">
              <a:buFont typeface="Symbol" pitchFamily="2" charset="2"/>
              <a:buChar char="-"/>
            </a:pPr>
            <a:r>
              <a:rPr lang="en-GB" sz="3000" dirty="0">
                <a:latin typeface="Arial" panose="020B0604020202020204" pitchFamily="34" charset="0"/>
                <a:cs typeface="Arial" panose="020B0604020202020204" pitchFamily="34" charset="0"/>
              </a:rPr>
              <a:t>socio-demographics and finances: lack of financial means, marital status, young age, wish to continue studies, high number of children to care for;</a:t>
            </a:r>
            <a:endParaRPr lang="de-AT" sz="3000" dirty="0">
              <a:latin typeface="Arial" panose="020B0604020202020204" pitchFamily="34" charset="0"/>
              <a:cs typeface="Arial" panose="020B0604020202020204" pitchFamily="34" charset="0"/>
            </a:endParaRPr>
          </a:p>
          <a:p>
            <a:pPr marL="457200" lvl="0" indent="-457200">
              <a:buFont typeface="Symbol" pitchFamily="2" charset="2"/>
              <a:buChar char="-"/>
            </a:pPr>
            <a:r>
              <a:rPr lang="en-GB" sz="3000" dirty="0">
                <a:latin typeface="Arial" panose="020B0604020202020204" pitchFamily="34" charset="0"/>
                <a:cs typeface="Arial" panose="020B0604020202020204" pitchFamily="34" charset="0"/>
              </a:rPr>
              <a:t>unwanted pregnancy resulting from transactional sex or rape by armed groups or within the community;</a:t>
            </a:r>
          </a:p>
          <a:p>
            <a:endParaRPr lang="en-GB" sz="3000" dirty="0">
              <a:latin typeface="Arial" panose="020B0604020202020204" pitchFamily="34" charset="0"/>
              <a:cs typeface="Arial" panose="020B0604020202020204" pitchFamily="34" charset="0"/>
            </a:endParaRPr>
          </a:p>
          <a:p>
            <a:r>
              <a:rPr lang="en-GB" sz="3000" dirty="0">
                <a:latin typeface="Arial" panose="020B0604020202020204" pitchFamily="34" charset="0"/>
                <a:cs typeface="Arial" panose="020B0604020202020204" pitchFamily="34" charset="0"/>
              </a:rPr>
              <a:t>Contrary to the prevailing critical narrative on abortion, the study highlights a significant demand in all three study sites.</a:t>
            </a:r>
            <a:endParaRPr lang="de-AT" sz="3000" dirty="0">
              <a:latin typeface="Arial" panose="020B0604020202020204" pitchFamily="34" charset="0"/>
              <a:cs typeface="Arial" panose="020B0604020202020204" pitchFamily="34" charset="0"/>
            </a:endParaRPr>
          </a:p>
        </p:txBody>
      </p:sp>
      <p:sp>
        <p:nvSpPr>
          <p:cNvPr id="62" name="object 11">
            <a:extLst>
              <a:ext uri="{FF2B5EF4-FFF2-40B4-BE49-F238E27FC236}">
                <a16:creationId xmlns:a16="http://schemas.microsoft.com/office/drawing/2014/main" id="{E9217337-455E-F747-B197-1A8FD68158BA}"/>
              </a:ext>
            </a:extLst>
          </p:cNvPr>
          <p:cNvSpPr txBox="1"/>
          <p:nvPr/>
        </p:nvSpPr>
        <p:spPr>
          <a:xfrm>
            <a:off x="16058959" y="25821481"/>
            <a:ext cx="6317247" cy="12981272"/>
          </a:xfrm>
          <a:prstGeom prst="rect">
            <a:avLst/>
          </a:prstGeom>
          <a:effectLst>
            <a:glow rad="774700">
              <a:srgbClr val="3EA199"/>
            </a:glow>
          </a:effectLst>
        </p:spPr>
        <p:txBody>
          <a:bodyPr vert="horz" wrap="square" lIns="0" tIns="25680" rIns="0" bIns="0" rtlCol="0">
            <a:spAutoFit/>
          </a:bodyPr>
          <a:lstStyle/>
          <a:p>
            <a:pPr marL="27032" marR="282484">
              <a:lnSpc>
                <a:spcPct val="100600"/>
              </a:lnSpc>
              <a:spcBef>
                <a:spcPts val="202"/>
              </a:spcBef>
            </a:pPr>
            <a:r>
              <a:rPr lang="en-US" sz="2980" b="1" dirty="0">
                <a:solidFill>
                  <a:srgbClr val="D2232A"/>
                </a:solidFill>
                <a:latin typeface="Arial"/>
                <a:cs typeface="Arial"/>
              </a:rPr>
              <a:t>Conclusion</a:t>
            </a:r>
          </a:p>
          <a:p>
            <a:pPr marL="27032" marR="282484">
              <a:lnSpc>
                <a:spcPct val="100600"/>
              </a:lnSpc>
              <a:spcBef>
                <a:spcPts val="202"/>
              </a:spcBef>
            </a:pPr>
            <a:endParaRPr lang="en-US" sz="2980" b="1" dirty="0">
              <a:solidFill>
                <a:srgbClr val="D2232A"/>
              </a:solidFill>
              <a:latin typeface="Arial"/>
              <a:cs typeface="Arial"/>
            </a:endParaRPr>
          </a:p>
          <a:p>
            <a:r>
              <a:rPr lang="en-GB" sz="3000" dirty="0">
                <a:latin typeface="Arial" panose="020B0604020202020204" pitchFamily="34" charset="0"/>
                <a:cs typeface="Arial" panose="020B0604020202020204" pitchFamily="34" charset="0"/>
              </a:rPr>
              <a:t>Interviews shed light on the lack of decision-making power women have or are perceived to have regarding their sexuality, in marriage and outside. In marriage the pre-dominant notion is related to the </a:t>
            </a:r>
            <a:br>
              <a:rPr lang="en-GB" sz="3000" dirty="0">
                <a:latin typeface="Arial" panose="020B0604020202020204" pitchFamily="34" charset="0"/>
                <a:cs typeface="Arial" panose="020B0604020202020204" pitchFamily="34" charset="0"/>
              </a:rPr>
            </a:br>
            <a:r>
              <a:rPr lang="en-GB" sz="3000" dirty="0">
                <a:latin typeface="Arial" panose="020B0604020202020204" pitchFamily="34" charset="0"/>
                <a:cs typeface="Arial" panose="020B0604020202020204" pitchFamily="34" charset="0"/>
              </a:rPr>
              <a:t>duty to satisfy the husband’s demands and expectations (sex, children, faithfulness and the acceptance of his lack thereof). Outside of marriage the pre-dominant notions are sexual violence (rape) and social violence (stigma, poverty, isolation from the family), which pushes women and girls into transactional sex as a means for (family) survival and child support.</a:t>
            </a:r>
          </a:p>
          <a:p>
            <a:r>
              <a:rPr lang="en-GB" sz="3000" dirty="0">
                <a:latin typeface="Arial" panose="020B0604020202020204" pitchFamily="34" charset="0"/>
                <a:cs typeface="Arial" panose="020B0604020202020204" pitchFamily="34" charset="0"/>
              </a:rPr>
              <a:t> </a:t>
            </a:r>
          </a:p>
          <a:p>
            <a:r>
              <a:rPr lang="en-GB" sz="3000" dirty="0">
                <a:latin typeface="Arial" panose="020B0604020202020204" pitchFamily="34" charset="0"/>
                <a:cs typeface="Arial" panose="020B0604020202020204" pitchFamily="34" charset="0"/>
              </a:rPr>
              <a:t>The </a:t>
            </a:r>
            <a:r>
              <a:rPr lang="en-GB" sz="3000" b="1" dirty="0">
                <a:latin typeface="Arial" panose="020B0604020202020204" pitchFamily="34" charset="0"/>
                <a:cs typeface="Arial" panose="020B0604020202020204" pitchFamily="34" charset="0"/>
              </a:rPr>
              <a:t>Lega proverb “Better dead than being mocked” </a:t>
            </a:r>
            <a:r>
              <a:rPr lang="en-GB" sz="3000" dirty="0">
                <a:latin typeface="Arial" panose="020B0604020202020204" pitchFamily="34" charset="0"/>
                <a:cs typeface="Arial" panose="020B0604020202020204" pitchFamily="34" charset="0"/>
              </a:rPr>
              <a:t>shows once more how difficult the situation is; women and girls rather risk dying by performing an unsafe abortion than keeping the pregnancy and being mocked for their unwanted or unplanned pregnancy.</a:t>
            </a:r>
            <a:endParaRPr lang="de-AT" sz="3000" dirty="0">
              <a:latin typeface="Arial" panose="020B0604020202020204" pitchFamily="34" charset="0"/>
              <a:cs typeface="Arial" panose="020B0604020202020204" pitchFamily="34" charset="0"/>
            </a:endParaRPr>
          </a:p>
        </p:txBody>
      </p:sp>
      <p:sp>
        <p:nvSpPr>
          <p:cNvPr id="68" name="object 5">
            <a:extLst>
              <a:ext uri="{FF2B5EF4-FFF2-40B4-BE49-F238E27FC236}">
                <a16:creationId xmlns:a16="http://schemas.microsoft.com/office/drawing/2014/main" id="{0644BB24-9EAC-2646-8CA6-7BF1EAB83B64}"/>
              </a:ext>
            </a:extLst>
          </p:cNvPr>
          <p:cNvSpPr/>
          <p:nvPr/>
        </p:nvSpPr>
        <p:spPr>
          <a:xfrm>
            <a:off x="23077361" y="25998359"/>
            <a:ext cx="6180739" cy="6180739"/>
          </a:xfrm>
          <a:custGeom>
            <a:avLst/>
            <a:gdLst/>
            <a:ahLst/>
            <a:cxnLst/>
            <a:rect l="l" t="t" r="r" b="b"/>
            <a:pathLst>
              <a:path w="2903854" h="2903855">
                <a:moveTo>
                  <a:pt x="0" y="2903364"/>
                </a:moveTo>
                <a:lnTo>
                  <a:pt x="2903364" y="2903364"/>
                </a:lnTo>
                <a:lnTo>
                  <a:pt x="2903364" y="0"/>
                </a:lnTo>
                <a:lnTo>
                  <a:pt x="0" y="0"/>
                </a:lnTo>
                <a:lnTo>
                  <a:pt x="0" y="2903364"/>
                </a:lnTo>
                <a:close/>
              </a:path>
            </a:pathLst>
          </a:custGeom>
          <a:ln w="184912">
            <a:solidFill>
              <a:srgbClr val="D2232A"/>
            </a:solidFill>
          </a:ln>
        </p:spPr>
        <p:txBody>
          <a:bodyPr wrap="square" lIns="0" tIns="0" rIns="0" bIns="0" rtlCol="0"/>
          <a:lstStyle/>
          <a:p>
            <a:endParaRPr sz="8156"/>
          </a:p>
        </p:txBody>
      </p:sp>
      <p:sp>
        <p:nvSpPr>
          <p:cNvPr id="69" name="object 6">
            <a:extLst>
              <a:ext uri="{FF2B5EF4-FFF2-40B4-BE49-F238E27FC236}">
                <a16:creationId xmlns:a16="http://schemas.microsoft.com/office/drawing/2014/main" id="{324FC3CC-1067-8F49-9199-1EBD5A4E556A}"/>
              </a:ext>
            </a:extLst>
          </p:cNvPr>
          <p:cNvSpPr/>
          <p:nvPr/>
        </p:nvSpPr>
        <p:spPr>
          <a:xfrm>
            <a:off x="21614606" y="24440198"/>
            <a:ext cx="9201502" cy="9296112"/>
          </a:xfrm>
          <a:custGeom>
            <a:avLst/>
            <a:gdLst/>
            <a:ahLst/>
            <a:cxnLst/>
            <a:rect l="l" t="t" r="r" b="b"/>
            <a:pathLst>
              <a:path w="4323080" h="4367530">
                <a:moveTo>
                  <a:pt x="2138912" y="0"/>
                </a:moveTo>
                <a:lnTo>
                  <a:pt x="0" y="2138918"/>
                </a:lnTo>
                <a:lnTo>
                  <a:pt x="0" y="2228571"/>
                </a:lnTo>
                <a:lnTo>
                  <a:pt x="2138912" y="4367483"/>
                </a:lnTo>
                <a:lnTo>
                  <a:pt x="4322657" y="2183744"/>
                </a:lnTo>
                <a:lnTo>
                  <a:pt x="2138912" y="0"/>
                </a:lnTo>
                <a:close/>
              </a:path>
            </a:pathLst>
          </a:custGeom>
          <a:solidFill>
            <a:srgbClr val="FFFFFF"/>
          </a:solidFill>
        </p:spPr>
        <p:txBody>
          <a:bodyPr wrap="square" lIns="0" tIns="0" rIns="0" bIns="0" rtlCol="0"/>
          <a:lstStyle/>
          <a:p>
            <a:endParaRPr sz="8156"/>
          </a:p>
        </p:txBody>
      </p:sp>
      <p:sp>
        <p:nvSpPr>
          <p:cNvPr id="70" name="object 9">
            <a:extLst>
              <a:ext uri="{FF2B5EF4-FFF2-40B4-BE49-F238E27FC236}">
                <a16:creationId xmlns:a16="http://schemas.microsoft.com/office/drawing/2014/main" id="{5FA95FCC-7AB5-C04A-861C-743699A2248D}"/>
              </a:ext>
            </a:extLst>
          </p:cNvPr>
          <p:cNvSpPr txBox="1"/>
          <p:nvPr/>
        </p:nvSpPr>
        <p:spPr>
          <a:xfrm>
            <a:off x="23629944" y="26439831"/>
            <a:ext cx="5073801" cy="5565909"/>
          </a:xfrm>
          <a:prstGeom prst="rect">
            <a:avLst/>
          </a:prstGeom>
        </p:spPr>
        <p:txBody>
          <a:bodyPr vert="horz" wrap="square" lIns="0" tIns="25680" rIns="0" bIns="0" rtlCol="0">
            <a:spAutoFit/>
          </a:bodyPr>
          <a:lstStyle/>
          <a:p>
            <a:r>
              <a:rPr lang="en-GB" sz="3000" dirty="0">
                <a:latin typeface="Arial" panose="020B0604020202020204" pitchFamily="34" charset="0"/>
                <a:cs typeface="Arial" panose="020B0604020202020204" pitchFamily="34" charset="0"/>
              </a:rPr>
              <a:t>“She can have fear of death but she sees: If I stay like that [pregnant], (…) without husband, I can be mocked, it’s better to do like that [abortion]; she does it out of constraint. But she knows well that it is death, (…) but she does it to avoid being ridiculed, being seen badly.” (group discussion men, South-Kivu)</a:t>
            </a:r>
            <a:endParaRPr lang="de-AT" sz="3000" dirty="0">
              <a:latin typeface="Arial" panose="020B0604020202020204" pitchFamily="34" charset="0"/>
              <a:cs typeface="Arial" panose="020B0604020202020204" pitchFamily="34" charset="0"/>
            </a:endParaRPr>
          </a:p>
        </p:txBody>
      </p:sp>
      <p:pic>
        <p:nvPicPr>
          <p:cNvPr id="6" name="Grafik 5">
            <a:extLst>
              <a:ext uri="{FF2B5EF4-FFF2-40B4-BE49-F238E27FC236}">
                <a16:creationId xmlns:a16="http://schemas.microsoft.com/office/drawing/2014/main" id="{315891B1-12EB-974C-B7C2-37D3505089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0500" y="12528199"/>
            <a:ext cx="21400906" cy="1187552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2f035dc-877f-47c5-a098-0c6fdb408b4f">
      <UserInfo>
        <DisplayName/>
        <AccountId xsi:nil="true"/>
        <AccountType/>
      </UserInfo>
    </SharedWithUsers>
  </documentManagement>
</p:properties>
</file>

<file path=customXml/itemProps1.xml><?xml version="1.0" encoding="utf-8"?>
<ds:datastoreItem xmlns:ds="http://schemas.openxmlformats.org/officeDocument/2006/customXml" ds:itemID="{21CC3EF2-397A-42F4-BFDF-389308996589}"/>
</file>

<file path=customXml/itemProps2.xml><?xml version="1.0" encoding="utf-8"?>
<ds:datastoreItem xmlns:ds="http://schemas.openxmlformats.org/officeDocument/2006/customXml" ds:itemID="{9A3BAB86-DC09-4359-9CF5-18E6C360A533}"/>
</file>

<file path=customXml/itemProps3.xml><?xml version="1.0" encoding="utf-8"?>
<ds:datastoreItem xmlns:ds="http://schemas.openxmlformats.org/officeDocument/2006/customXml" ds:itemID="{92B4AA30-34FE-4F21-8798-266069A7273F}"/>
</file>

<file path=docProps/app.xml><?xml version="1.0" encoding="utf-8"?>
<Properties xmlns="http://schemas.openxmlformats.org/officeDocument/2006/extended-properties" xmlns:vt="http://schemas.openxmlformats.org/officeDocument/2006/docPropsVTypes">
  <Template/>
  <TotalTime>0</TotalTime>
  <Words>658</Words>
  <Application>Microsoft Office PowerPoint</Application>
  <PresentationFormat>Benutzerdefiniert</PresentationFormat>
  <Paragraphs>37</Paragraphs>
  <Slides>1</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Arial</vt:lpstr>
      <vt:lpstr>Calibri</vt:lpstr>
      <vt:lpstr>Symbol</vt:lpstr>
      <vt:lpstr>Times New Roman</vt:lpstr>
      <vt:lpstr>Office Theme</vt:lpstr>
      <vt:lpstr>“Better dead than being mocked”</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Doris Burtscher</cp:lastModifiedBy>
  <cp:revision>37</cp:revision>
  <cp:lastPrinted>2018-04-11T18:41:58Z</cp:lastPrinted>
  <dcterms:created xsi:type="dcterms:W3CDTF">2018-04-11T18:28:11Z</dcterms:created>
  <dcterms:modified xsi:type="dcterms:W3CDTF">2019-04-10T08:24:04Z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2018-04-05T23:00:00Z</vt:filetime>
  </property>
  <property fmtid="{D5CDD505-2E9C-101B-9397-08002B2CF9AE}" pid="3" name="Creator">
    <vt:lpwstr>Adobe InDesign CS6 (Macintosh)</vt:lpwstr>
  </property>
  <property fmtid="{D5CDD505-2E9C-101B-9397-08002B2CF9AE}" pid="4" name="LastSaved">
    <vt:filetime>2018-04-10T23:00:00Z</vt:filetime>
  </property>
  <property fmtid="{D5CDD505-2E9C-101B-9397-08002B2CF9AE}" pid="5" name="ContentTypeId">
    <vt:lpwstr>0x010100EF656C67CEBF1B4EA4579FD3E3AFD5F7</vt:lpwstr>
  </property>
  <property fmtid="{D5CDD505-2E9C-101B-9397-08002B2CF9AE}" pid="6" name="Order">
    <vt:r8>308200</vt:r8>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ies>
</file>