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0275213" cy="42803763"/>
  <p:notesSz cx="14224000" cy="20104100"/>
  <p:defaultTextStyle>
    <a:defPPr>
      <a:defRPr lang="en-US"/>
    </a:defPPr>
    <a:lvl1pPr marL="0" algn="l" defTabSz="1946575" rtl="0" eaLnBrk="1" latinLnBrk="0" hangingPunct="1">
      <a:defRPr sz="3832" kern="1200">
        <a:solidFill>
          <a:schemeClr val="tx1"/>
        </a:solidFill>
        <a:latin typeface="+mn-lt"/>
        <a:ea typeface="+mn-ea"/>
        <a:cs typeface="+mn-cs"/>
      </a:defRPr>
    </a:lvl1pPr>
    <a:lvl2pPr marL="973287" algn="l" defTabSz="1946575" rtl="0" eaLnBrk="1" latinLnBrk="0" hangingPunct="1">
      <a:defRPr sz="3832" kern="1200">
        <a:solidFill>
          <a:schemeClr val="tx1"/>
        </a:solidFill>
        <a:latin typeface="+mn-lt"/>
        <a:ea typeface="+mn-ea"/>
        <a:cs typeface="+mn-cs"/>
      </a:defRPr>
    </a:lvl2pPr>
    <a:lvl3pPr marL="1946575" algn="l" defTabSz="1946575" rtl="0" eaLnBrk="1" latinLnBrk="0" hangingPunct="1">
      <a:defRPr sz="3832" kern="1200">
        <a:solidFill>
          <a:schemeClr val="tx1"/>
        </a:solidFill>
        <a:latin typeface="+mn-lt"/>
        <a:ea typeface="+mn-ea"/>
        <a:cs typeface="+mn-cs"/>
      </a:defRPr>
    </a:lvl3pPr>
    <a:lvl4pPr marL="2919862" algn="l" defTabSz="1946575" rtl="0" eaLnBrk="1" latinLnBrk="0" hangingPunct="1">
      <a:defRPr sz="3832" kern="1200">
        <a:solidFill>
          <a:schemeClr val="tx1"/>
        </a:solidFill>
        <a:latin typeface="+mn-lt"/>
        <a:ea typeface="+mn-ea"/>
        <a:cs typeface="+mn-cs"/>
      </a:defRPr>
    </a:lvl4pPr>
    <a:lvl5pPr marL="3893149" algn="l" defTabSz="1946575" rtl="0" eaLnBrk="1" latinLnBrk="0" hangingPunct="1">
      <a:defRPr sz="3832" kern="1200">
        <a:solidFill>
          <a:schemeClr val="tx1"/>
        </a:solidFill>
        <a:latin typeface="+mn-lt"/>
        <a:ea typeface="+mn-ea"/>
        <a:cs typeface="+mn-cs"/>
      </a:defRPr>
    </a:lvl5pPr>
    <a:lvl6pPr marL="4866437" algn="l" defTabSz="1946575" rtl="0" eaLnBrk="1" latinLnBrk="0" hangingPunct="1">
      <a:defRPr sz="3832" kern="1200">
        <a:solidFill>
          <a:schemeClr val="tx1"/>
        </a:solidFill>
        <a:latin typeface="+mn-lt"/>
        <a:ea typeface="+mn-ea"/>
        <a:cs typeface="+mn-cs"/>
      </a:defRPr>
    </a:lvl6pPr>
    <a:lvl7pPr marL="5839724" algn="l" defTabSz="1946575" rtl="0" eaLnBrk="1" latinLnBrk="0" hangingPunct="1">
      <a:defRPr sz="3832" kern="1200">
        <a:solidFill>
          <a:schemeClr val="tx1"/>
        </a:solidFill>
        <a:latin typeface="+mn-lt"/>
        <a:ea typeface="+mn-ea"/>
        <a:cs typeface="+mn-cs"/>
      </a:defRPr>
    </a:lvl7pPr>
    <a:lvl8pPr marL="6813012" algn="l" defTabSz="1946575" rtl="0" eaLnBrk="1" latinLnBrk="0" hangingPunct="1">
      <a:defRPr sz="3832" kern="1200">
        <a:solidFill>
          <a:schemeClr val="tx1"/>
        </a:solidFill>
        <a:latin typeface="+mn-lt"/>
        <a:ea typeface="+mn-ea"/>
        <a:cs typeface="+mn-cs"/>
      </a:defRPr>
    </a:lvl8pPr>
    <a:lvl9pPr marL="7786299" algn="l" defTabSz="1946575" rtl="0" eaLnBrk="1" latinLnBrk="0" hangingPunct="1">
      <a:defRPr sz="3832"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132" userDrawn="1">
          <p15:clr>
            <a:srgbClr val="A4A3A4"/>
          </p15:clr>
        </p15:guide>
        <p15:guide id="2" pos="497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onia Verma" initials="SMV" lastIdx="10" clrIdx="0"/>
  <p:cmAuthor id="1" name="S. Lim" initials="SL"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EA199"/>
    <a:srgbClr val="D2232A"/>
    <a:srgbClr val="E8E8E8"/>
    <a:srgbClr val="5859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8ABAD9-79E9-4E99-AA88-AFF90C5A16BB}" v="20" dt="2019-04-23T12:36:07.66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2" autoAdjust="0"/>
    <p:restoredTop sz="94639" autoAdjust="0"/>
  </p:normalViewPr>
  <p:slideViewPr>
    <p:cSldViewPr>
      <p:cViewPr>
        <p:scale>
          <a:sx n="50" d="100"/>
          <a:sy n="50" d="100"/>
        </p:scale>
        <p:origin x="636" y="-8628"/>
      </p:cViewPr>
      <p:guideLst>
        <p:guide orient="horz" pos="6132"/>
        <p:guide pos="4976"/>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13" Type="http://schemas.openxmlformats.org/officeDocument/2006/relationships/customXml" Target="../customXml/item3.xml"/><Relationship Id="rId3" Type="http://schemas.openxmlformats.org/officeDocument/2006/relationships/notesMaster" Target="notesMasters/notesMaster1.xml"/><Relationship Id="rId7" Type="http://schemas.openxmlformats.org/officeDocument/2006/relationships/theme" Target="theme/theme1.xml"/><Relationship Id="rId12" Type="http://schemas.openxmlformats.org/officeDocument/2006/relationships/customXml" Target="../customXml/item2.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1.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ly Baker" userId="11c000dc-9118-4b94-82c8-b6f35894e1c8" providerId="ADAL" clId="{F8E852E8-D407-48B7-B85D-7CE01B72B074}"/>
    <pc:docChg chg="modSld">
      <pc:chgData name="Holly Baker" userId="11c000dc-9118-4b94-82c8-b6f35894e1c8" providerId="ADAL" clId="{F8E852E8-D407-48B7-B85D-7CE01B72B074}" dt="2019-04-10T15:36:15.831" v="8" actId="1076"/>
      <pc:docMkLst>
        <pc:docMk/>
      </pc:docMkLst>
      <pc:sldChg chg="modSp">
        <pc:chgData name="Holly Baker" userId="11c000dc-9118-4b94-82c8-b6f35894e1c8" providerId="ADAL" clId="{F8E852E8-D407-48B7-B85D-7CE01B72B074}" dt="2019-04-10T15:36:15.831" v="8" actId="1076"/>
        <pc:sldMkLst>
          <pc:docMk/>
          <pc:sldMk cId="0" sldId="256"/>
        </pc:sldMkLst>
        <pc:spChg chg="mod">
          <ac:chgData name="Holly Baker" userId="11c000dc-9118-4b94-82c8-b6f35894e1c8" providerId="ADAL" clId="{F8E852E8-D407-48B7-B85D-7CE01B72B074}" dt="2019-04-10T15:36:15.831" v="8" actId="1076"/>
          <ac:spMkLst>
            <pc:docMk/>
            <pc:sldMk cId="0" sldId="256"/>
            <ac:spMk id="3" creationId="{00000000-0000-0000-0000-000000000000}"/>
          </ac:spMkLst>
        </pc:spChg>
      </pc:sldChg>
    </pc:docChg>
  </pc:docChgLst>
  <pc:docChgLst>
    <pc:chgData name="Joy Kumahor" userId="6b8a37cc-7453-40a7-bb8b-a4492c1a4214" providerId="ADAL" clId="{4D8ABAD9-79E9-4E99-AA88-AFF90C5A16BB}"/>
    <pc:docChg chg="modSld">
      <pc:chgData name="Joy Kumahor" userId="6b8a37cc-7453-40a7-bb8b-a4492c1a4214" providerId="ADAL" clId="{4D8ABAD9-79E9-4E99-AA88-AFF90C5A16BB}" dt="2019-04-23T12:36:07.669" v="19" actId="403"/>
      <pc:docMkLst>
        <pc:docMk/>
      </pc:docMkLst>
      <pc:sldChg chg="modSp">
        <pc:chgData name="Joy Kumahor" userId="6b8a37cc-7453-40a7-bb8b-a4492c1a4214" providerId="ADAL" clId="{4D8ABAD9-79E9-4E99-AA88-AFF90C5A16BB}" dt="2019-04-23T12:36:07.669" v="19" actId="403"/>
        <pc:sldMkLst>
          <pc:docMk/>
          <pc:sldMk cId="0" sldId="256"/>
        </pc:sldMkLst>
        <pc:spChg chg="mod">
          <ac:chgData name="Joy Kumahor" userId="6b8a37cc-7453-40a7-bb8b-a4492c1a4214" providerId="ADAL" clId="{4D8ABAD9-79E9-4E99-AA88-AFF90C5A16BB}" dt="2019-04-23T12:35:21.927" v="0" actId="20577"/>
          <ac:spMkLst>
            <pc:docMk/>
            <pc:sldMk cId="0" sldId="256"/>
            <ac:spMk id="11" creationId="{00000000-0000-0000-0000-000000000000}"/>
          </ac:spMkLst>
        </pc:spChg>
        <pc:spChg chg="mod">
          <ac:chgData name="Joy Kumahor" userId="6b8a37cc-7453-40a7-bb8b-a4492c1a4214" providerId="ADAL" clId="{4D8ABAD9-79E9-4E99-AA88-AFF90C5A16BB}" dt="2019-04-23T12:35:41.623" v="8" actId="6549"/>
          <ac:spMkLst>
            <pc:docMk/>
            <pc:sldMk cId="0" sldId="256"/>
            <ac:spMk id="77" creationId="{00000000-0000-0000-0000-000000000000}"/>
          </ac:spMkLst>
        </pc:spChg>
        <pc:spChg chg="mod">
          <ac:chgData name="Joy Kumahor" userId="6b8a37cc-7453-40a7-bb8b-a4492c1a4214" providerId="ADAL" clId="{4D8ABAD9-79E9-4E99-AA88-AFF90C5A16BB}" dt="2019-04-23T12:36:07.669" v="19" actId="403"/>
          <ac:spMkLst>
            <pc:docMk/>
            <pc:sldMk cId="0" sldId="256"/>
            <ac:spMk id="7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6164263" cy="10080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8056563" y="0"/>
            <a:ext cx="6164262" cy="1008063"/>
          </a:xfrm>
          <a:prstGeom prst="rect">
            <a:avLst/>
          </a:prstGeom>
        </p:spPr>
        <p:txBody>
          <a:bodyPr vert="horz" lIns="91440" tIns="45720" rIns="91440" bIns="45720" rtlCol="0"/>
          <a:lstStyle>
            <a:lvl1pPr algn="r">
              <a:defRPr sz="1200"/>
            </a:lvl1pPr>
          </a:lstStyle>
          <a:p>
            <a:fld id="{A058CABE-655D-5C42-8970-4E5AEED2B7CA}" type="datetimeFigureOut">
              <a:rPr lang="en-US" smtClean="0"/>
              <a:t>4/23/2019</a:t>
            </a:fld>
            <a:endParaRPr lang="en-US"/>
          </a:p>
        </p:txBody>
      </p:sp>
      <p:sp>
        <p:nvSpPr>
          <p:cNvPr id="4" name="Slide Image Placeholder 3"/>
          <p:cNvSpPr>
            <a:spLocks noGrp="1" noRot="1" noChangeAspect="1"/>
          </p:cNvSpPr>
          <p:nvPr>
            <p:ph type="sldImg" idx="2"/>
          </p:nvPr>
        </p:nvSpPr>
        <p:spPr>
          <a:xfrm>
            <a:off x="4711700" y="2513013"/>
            <a:ext cx="4800600" cy="67849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422400" y="9675813"/>
            <a:ext cx="11379200" cy="79152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9096038"/>
            <a:ext cx="6164263" cy="100806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8056563" y="19096038"/>
            <a:ext cx="6164262" cy="1008062"/>
          </a:xfrm>
          <a:prstGeom prst="rect">
            <a:avLst/>
          </a:prstGeom>
        </p:spPr>
        <p:txBody>
          <a:bodyPr vert="horz" lIns="91440" tIns="45720" rIns="91440" bIns="45720" rtlCol="0" anchor="b"/>
          <a:lstStyle>
            <a:lvl1pPr algn="r">
              <a:defRPr sz="1200"/>
            </a:lvl1pPr>
          </a:lstStyle>
          <a:p>
            <a:fld id="{77D1AA78-6143-204E-A6FE-1B833801967F}" type="slidenum">
              <a:rPr lang="en-US" smtClean="0"/>
              <a:t>‹#›</a:t>
            </a:fld>
            <a:endParaRPr lang="en-US"/>
          </a:p>
        </p:txBody>
      </p:sp>
    </p:spTree>
    <p:extLst>
      <p:ext uri="{BB962C8B-B14F-4D97-AF65-F5344CB8AC3E}">
        <p14:creationId xmlns:p14="http://schemas.microsoft.com/office/powerpoint/2010/main" val="1979058020"/>
      </p:ext>
    </p:extLst>
  </p:cSld>
  <p:clrMap bg1="lt1" tx1="dk1" bg2="lt2" tx2="dk2" accent1="accent1" accent2="accent2" accent3="accent3" accent4="accent4" accent5="accent5" accent6="accent6" hlink="hlink" folHlink="folHlink"/>
  <p:notesStyle>
    <a:lvl1pPr marL="0" algn="l" defTabSz="1946575" rtl="0" eaLnBrk="1" latinLnBrk="0" hangingPunct="1">
      <a:defRPr sz="2555" kern="1200">
        <a:solidFill>
          <a:schemeClr val="tx1"/>
        </a:solidFill>
        <a:latin typeface="+mn-lt"/>
        <a:ea typeface="+mn-ea"/>
        <a:cs typeface="+mn-cs"/>
      </a:defRPr>
    </a:lvl1pPr>
    <a:lvl2pPr marL="973287" algn="l" defTabSz="1946575" rtl="0" eaLnBrk="1" latinLnBrk="0" hangingPunct="1">
      <a:defRPr sz="2555" kern="1200">
        <a:solidFill>
          <a:schemeClr val="tx1"/>
        </a:solidFill>
        <a:latin typeface="+mn-lt"/>
        <a:ea typeface="+mn-ea"/>
        <a:cs typeface="+mn-cs"/>
      </a:defRPr>
    </a:lvl2pPr>
    <a:lvl3pPr marL="1946575" algn="l" defTabSz="1946575" rtl="0" eaLnBrk="1" latinLnBrk="0" hangingPunct="1">
      <a:defRPr sz="2555" kern="1200">
        <a:solidFill>
          <a:schemeClr val="tx1"/>
        </a:solidFill>
        <a:latin typeface="+mn-lt"/>
        <a:ea typeface="+mn-ea"/>
        <a:cs typeface="+mn-cs"/>
      </a:defRPr>
    </a:lvl3pPr>
    <a:lvl4pPr marL="2919862" algn="l" defTabSz="1946575" rtl="0" eaLnBrk="1" latinLnBrk="0" hangingPunct="1">
      <a:defRPr sz="2555" kern="1200">
        <a:solidFill>
          <a:schemeClr val="tx1"/>
        </a:solidFill>
        <a:latin typeface="+mn-lt"/>
        <a:ea typeface="+mn-ea"/>
        <a:cs typeface="+mn-cs"/>
      </a:defRPr>
    </a:lvl4pPr>
    <a:lvl5pPr marL="3893149" algn="l" defTabSz="1946575" rtl="0" eaLnBrk="1" latinLnBrk="0" hangingPunct="1">
      <a:defRPr sz="2555" kern="1200">
        <a:solidFill>
          <a:schemeClr val="tx1"/>
        </a:solidFill>
        <a:latin typeface="+mn-lt"/>
        <a:ea typeface="+mn-ea"/>
        <a:cs typeface="+mn-cs"/>
      </a:defRPr>
    </a:lvl5pPr>
    <a:lvl6pPr marL="4866437" algn="l" defTabSz="1946575" rtl="0" eaLnBrk="1" latinLnBrk="0" hangingPunct="1">
      <a:defRPr sz="2555" kern="1200">
        <a:solidFill>
          <a:schemeClr val="tx1"/>
        </a:solidFill>
        <a:latin typeface="+mn-lt"/>
        <a:ea typeface="+mn-ea"/>
        <a:cs typeface="+mn-cs"/>
      </a:defRPr>
    </a:lvl6pPr>
    <a:lvl7pPr marL="5839724" algn="l" defTabSz="1946575" rtl="0" eaLnBrk="1" latinLnBrk="0" hangingPunct="1">
      <a:defRPr sz="2555" kern="1200">
        <a:solidFill>
          <a:schemeClr val="tx1"/>
        </a:solidFill>
        <a:latin typeface="+mn-lt"/>
        <a:ea typeface="+mn-ea"/>
        <a:cs typeface="+mn-cs"/>
      </a:defRPr>
    </a:lvl7pPr>
    <a:lvl8pPr marL="6813012" algn="l" defTabSz="1946575" rtl="0" eaLnBrk="1" latinLnBrk="0" hangingPunct="1">
      <a:defRPr sz="2555" kern="1200">
        <a:solidFill>
          <a:schemeClr val="tx1"/>
        </a:solidFill>
        <a:latin typeface="+mn-lt"/>
        <a:ea typeface="+mn-ea"/>
        <a:cs typeface="+mn-cs"/>
      </a:defRPr>
    </a:lvl8pPr>
    <a:lvl9pPr marL="7786299" algn="l" defTabSz="1946575" rtl="0" eaLnBrk="1" latinLnBrk="0" hangingPunct="1">
      <a:defRPr sz="255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D1AA78-6143-204E-A6FE-1B833801967F}" type="slidenum">
              <a:rPr lang="en-US" smtClean="0"/>
              <a:t>1</a:t>
            </a:fld>
            <a:endParaRPr lang="en-US"/>
          </a:p>
        </p:txBody>
      </p:sp>
    </p:spTree>
    <p:extLst>
      <p:ext uri="{BB962C8B-B14F-4D97-AF65-F5344CB8AC3E}">
        <p14:creationId xmlns:p14="http://schemas.microsoft.com/office/powerpoint/2010/main" val="18014174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
            <a:ext cx="25715009" cy="4879305"/>
          </a:xfrm>
          <a:custGeom>
            <a:avLst/>
            <a:gdLst/>
            <a:ahLst/>
            <a:cxnLst/>
            <a:rect l="l" t="t" r="r" b="b"/>
            <a:pathLst>
              <a:path w="12081510" h="2291715">
                <a:moveTo>
                  <a:pt x="0" y="2291095"/>
                </a:moveTo>
                <a:lnTo>
                  <a:pt x="12081077" y="2291095"/>
                </a:lnTo>
                <a:lnTo>
                  <a:pt x="12081077" y="0"/>
                </a:lnTo>
                <a:lnTo>
                  <a:pt x="0" y="0"/>
                </a:lnTo>
                <a:lnTo>
                  <a:pt x="0" y="2291095"/>
                </a:lnTo>
                <a:close/>
              </a:path>
            </a:pathLst>
          </a:custGeom>
          <a:solidFill>
            <a:srgbClr val="D2232A"/>
          </a:solidFill>
        </p:spPr>
        <p:txBody>
          <a:bodyPr wrap="square" lIns="0" tIns="0" rIns="0" bIns="0" rtlCol="0"/>
          <a:lstStyle/>
          <a:p>
            <a:endParaRPr sz="8156"/>
          </a:p>
        </p:txBody>
      </p:sp>
      <p:sp>
        <p:nvSpPr>
          <p:cNvPr id="17" name="bk object 17"/>
          <p:cNvSpPr/>
          <p:nvPr/>
        </p:nvSpPr>
        <p:spPr>
          <a:xfrm>
            <a:off x="21359417" y="1"/>
            <a:ext cx="8908211" cy="8540473"/>
          </a:xfrm>
          <a:custGeom>
            <a:avLst/>
            <a:gdLst/>
            <a:ahLst/>
            <a:cxnLst/>
            <a:rect l="l" t="t" r="r" b="b"/>
            <a:pathLst>
              <a:path w="4185284" h="4011295">
                <a:moveTo>
                  <a:pt x="4184837" y="3322473"/>
                </a:moveTo>
                <a:lnTo>
                  <a:pt x="2989563" y="3322473"/>
                </a:lnTo>
                <a:lnTo>
                  <a:pt x="3011474" y="3333908"/>
                </a:lnTo>
                <a:lnTo>
                  <a:pt x="3036090" y="3360891"/>
                </a:lnTo>
                <a:lnTo>
                  <a:pt x="3055059" y="3400014"/>
                </a:lnTo>
                <a:lnTo>
                  <a:pt x="3060028" y="3447870"/>
                </a:lnTo>
                <a:lnTo>
                  <a:pt x="3042643" y="3501051"/>
                </a:lnTo>
                <a:lnTo>
                  <a:pt x="3022755" y="3541727"/>
                </a:lnTo>
                <a:lnTo>
                  <a:pt x="3009272" y="3582980"/>
                </a:lnTo>
                <a:lnTo>
                  <a:pt x="3002135" y="3624617"/>
                </a:lnTo>
                <a:lnTo>
                  <a:pt x="3001285" y="3666447"/>
                </a:lnTo>
                <a:lnTo>
                  <a:pt x="3006662" y="3708276"/>
                </a:lnTo>
                <a:lnTo>
                  <a:pt x="3018207" y="3749910"/>
                </a:lnTo>
                <a:lnTo>
                  <a:pt x="3035860" y="3791158"/>
                </a:lnTo>
                <a:lnTo>
                  <a:pt x="3059562" y="3831826"/>
                </a:lnTo>
                <a:lnTo>
                  <a:pt x="3089254" y="3871721"/>
                </a:lnTo>
                <a:lnTo>
                  <a:pt x="3124875" y="3910650"/>
                </a:lnTo>
                <a:lnTo>
                  <a:pt x="3164620" y="3946325"/>
                </a:lnTo>
                <a:lnTo>
                  <a:pt x="3204559" y="3974198"/>
                </a:lnTo>
                <a:lnTo>
                  <a:pt x="3245054" y="3994276"/>
                </a:lnTo>
                <a:lnTo>
                  <a:pt x="3286468" y="4006568"/>
                </a:lnTo>
                <a:lnTo>
                  <a:pt x="3329161" y="4011081"/>
                </a:lnTo>
                <a:lnTo>
                  <a:pt x="3373495" y="4007825"/>
                </a:lnTo>
                <a:lnTo>
                  <a:pt x="3419834" y="3996808"/>
                </a:lnTo>
                <a:lnTo>
                  <a:pt x="3468537" y="3978038"/>
                </a:lnTo>
                <a:lnTo>
                  <a:pt x="3519968" y="3951522"/>
                </a:lnTo>
                <a:lnTo>
                  <a:pt x="4184837" y="3568939"/>
                </a:lnTo>
                <a:lnTo>
                  <a:pt x="4184837" y="3322473"/>
                </a:lnTo>
                <a:close/>
              </a:path>
              <a:path w="4185284" h="4011295">
                <a:moveTo>
                  <a:pt x="4184837" y="2683476"/>
                </a:moveTo>
                <a:lnTo>
                  <a:pt x="2428549" y="2683476"/>
                </a:lnTo>
                <a:lnTo>
                  <a:pt x="2463869" y="2727252"/>
                </a:lnTo>
                <a:lnTo>
                  <a:pt x="2530943" y="2812706"/>
                </a:lnTo>
                <a:lnTo>
                  <a:pt x="2563901" y="2853789"/>
                </a:lnTo>
                <a:lnTo>
                  <a:pt x="2597276" y="2893380"/>
                </a:lnTo>
                <a:lnTo>
                  <a:pt x="2631671" y="2931180"/>
                </a:lnTo>
                <a:lnTo>
                  <a:pt x="2667688" y="2966893"/>
                </a:lnTo>
                <a:lnTo>
                  <a:pt x="2701140" y="2998158"/>
                </a:lnTo>
                <a:lnTo>
                  <a:pt x="2730063" y="3029531"/>
                </a:lnTo>
                <a:lnTo>
                  <a:pt x="2752435" y="3065540"/>
                </a:lnTo>
                <a:lnTo>
                  <a:pt x="2766235" y="3110713"/>
                </a:lnTo>
                <a:lnTo>
                  <a:pt x="2779087" y="3158408"/>
                </a:lnTo>
                <a:lnTo>
                  <a:pt x="2799858" y="3202371"/>
                </a:lnTo>
                <a:lnTo>
                  <a:pt x="2827295" y="3241568"/>
                </a:lnTo>
                <a:lnTo>
                  <a:pt x="2860149" y="3274964"/>
                </a:lnTo>
                <a:lnTo>
                  <a:pt x="2897171" y="3301524"/>
                </a:lnTo>
                <a:lnTo>
                  <a:pt x="2937108" y="3320212"/>
                </a:lnTo>
                <a:lnTo>
                  <a:pt x="2978711" y="3329995"/>
                </a:lnTo>
                <a:lnTo>
                  <a:pt x="2989563" y="3322473"/>
                </a:lnTo>
                <a:lnTo>
                  <a:pt x="4184837" y="3322473"/>
                </a:lnTo>
                <a:lnTo>
                  <a:pt x="4184837" y="2683476"/>
                </a:lnTo>
                <a:close/>
              </a:path>
              <a:path w="4185284" h="4011295">
                <a:moveTo>
                  <a:pt x="2366484" y="2720138"/>
                </a:moveTo>
                <a:lnTo>
                  <a:pt x="1407237" y="2720138"/>
                </a:lnTo>
                <a:lnTo>
                  <a:pt x="1429809" y="2732290"/>
                </a:lnTo>
                <a:lnTo>
                  <a:pt x="1452778" y="2756641"/>
                </a:lnTo>
                <a:lnTo>
                  <a:pt x="1482854" y="2794276"/>
                </a:lnTo>
                <a:lnTo>
                  <a:pt x="1513640" y="2831568"/>
                </a:lnTo>
                <a:lnTo>
                  <a:pt x="1545361" y="2868085"/>
                </a:lnTo>
                <a:lnTo>
                  <a:pt x="1578241" y="2903395"/>
                </a:lnTo>
                <a:lnTo>
                  <a:pt x="1612507" y="2937068"/>
                </a:lnTo>
                <a:lnTo>
                  <a:pt x="1648385" y="2968670"/>
                </a:lnTo>
                <a:lnTo>
                  <a:pt x="1693608" y="3001074"/>
                </a:lnTo>
                <a:lnTo>
                  <a:pt x="1738154" y="3022786"/>
                </a:lnTo>
                <a:lnTo>
                  <a:pt x="1782513" y="3034096"/>
                </a:lnTo>
                <a:lnTo>
                  <a:pt x="1827176" y="3035295"/>
                </a:lnTo>
                <a:lnTo>
                  <a:pt x="1872631" y="3026676"/>
                </a:lnTo>
                <a:lnTo>
                  <a:pt x="1919369" y="3008528"/>
                </a:lnTo>
                <a:lnTo>
                  <a:pt x="1967878" y="2981143"/>
                </a:lnTo>
                <a:lnTo>
                  <a:pt x="2235917" y="2805845"/>
                </a:lnTo>
                <a:lnTo>
                  <a:pt x="2366484" y="2720138"/>
                </a:lnTo>
                <a:close/>
              </a:path>
              <a:path w="4185284" h="4011295">
                <a:moveTo>
                  <a:pt x="1242350" y="2799550"/>
                </a:moveTo>
                <a:lnTo>
                  <a:pt x="640822" y="2799550"/>
                </a:lnTo>
                <a:lnTo>
                  <a:pt x="675026" y="2808797"/>
                </a:lnTo>
                <a:lnTo>
                  <a:pt x="711869" y="2834740"/>
                </a:lnTo>
                <a:lnTo>
                  <a:pt x="752054" y="2866349"/>
                </a:lnTo>
                <a:lnTo>
                  <a:pt x="793682" y="2891005"/>
                </a:lnTo>
                <a:lnTo>
                  <a:pt x="836549" y="2908783"/>
                </a:lnTo>
                <a:lnTo>
                  <a:pt x="880449" y="2919759"/>
                </a:lnTo>
                <a:lnTo>
                  <a:pt x="925176" y="2924005"/>
                </a:lnTo>
                <a:lnTo>
                  <a:pt x="970527" y="2921596"/>
                </a:lnTo>
                <a:lnTo>
                  <a:pt x="1016295" y="2912608"/>
                </a:lnTo>
                <a:lnTo>
                  <a:pt x="1062275" y="2897114"/>
                </a:lnTo>
                <a:lnTo>
                  <a:pt x="1108262" y="2875188"/>
                </a:lnTo>
                <a:lnTo>
                  <a:pt x="1149523" y="2852408"/>
                </a:lnTo>
                <a:lnTo>
                  <a:pt x="1190609" y="2829297"/>
                </a:lnTo>
                <a:lnTo>
                  <a:pt x="1231552" y="2805845"/>
                </a:lnTo>
                <a:lnTo>
                  <a:pt x="1242350" y="2799550"/>
                </a:lnTo>
                <a:close/>
              </a:path>
              <a:path w="4185284" h="4011295">
                <a:moveTo>
                  <a:pt x="1140155" y="601969"/>
                </a:moveTo>
                <a:lnTo>
                  <a:pt x="1067977" y="605882"/>
                </a:lnTo>
                <a:lnTo>
                  <a:pt x="981543" y="619095"/>
                </a:lnTo>
                <a:lnTo>
                  <a:pt x="931444" y="629142"/>
                </a:lnTo>
                <a:lnTo>
                  <a:pt x="883334" y="642233"/>
                </a:lnTo>
                <a:lnTo>
                  <a:pt x="837298" y="658262"/>
                </a:lnTo>
                <a:lnTo>
                  <a:pt x="793418" y="677123"/>
                </a:lnTo>
                <a:lnTo>
                  <a:pt x="751779" y="698712"/>
                </a:lnTo>
                <a:lnTo>
                  <a:pt x="712465" y="722922"/>
                </a:lnTo>
                <a:lnTo>
                  <a:pt x="675559" y="749649"/>
                </a:lnTo>
                <a:lnTo>
                  <a:pt x="641146" y="778787"/>
                </a:lnTo>
                <a:lnTo>
                  <a:pt x="609309" y="810230"/>
                </a:lnTo>
                <a:lnTo>
                  <a:pt x="580132" y="843874"/>
                </a:lnTo>
                <a:lnTo>
                  <a:pt x="553698" y="879612"/>
                </a:lnTo>
                <a:lnTo>
                  <a:pt x="530092" y="917340"/>
                </a:lnTo>
                <a:lnTo>
                  <a:pt x="509398" y="956952"/>
                </a:lnTo>
                <a:lnTo>
                  <a:pt x="491699" y="998343"/>
                </a:lnTo>
                <a:lnTo>
                  <a:pt x="477079" y="1041407"/>
                </a:lnTo>
                <a:lnTo>
                  <a:pt x="465622" y="1086038"/>
                </a:lnTo>
                <a:lnTo>
                  <a:pt x="457412" y="1132133"/>
                </a:lnTo>
                <a:lnTo>
                  <a:pt x="452533" y="1179584"/>
                </a:lnTo>
                <a:lnTo>
                  <a:pt x="451068" y="1228288"/>
                </a:lnTo>
                <a:lnTo>
                  <a:pt x="453102" y="1278137"/>
                </a:lnTo>
                <a:lnTo>
                  <a:pt x="458718" y="1329028"/>
                </a:lnTo>
                <a:lnTo>
                  <a:pt x="467405" y="1377629"/>
                </a:lnTo>
                <a:lnTo>
                  <a:pt x="479134" y="1424751"/>
                </a:lnTo>
                <a:lnTo>
                  <a:pt x="493827" y="1470339"/>
                </a:lnTo>
                <a:lnTo>
                  <a:pt x="511405" y="1514335"/>
                </a:lnTo>
                <a:lnTo>
                  <a:pt x="531789" y="1556684"/>
                </a:lnTo>
                <a:lnTo>
                  <a:pt x="554903" y="1597330"/>
                </a:lnTo>
                <a:lnTo>
                  <a:pt x="580666" y="1636216"/>
                </a:lnTo>
                <a:lnTo>
                  <a:pt x="609002" y="1673287"/>
                </a:lnTo>
                <a:lnTo>
                  <a:pt x="639831" y="1708486"/>
                </a:lnTo>
                <a:lnTo>
                  <a:pt x="605849" y="1752803"/>
                </a:lnTo>
                <a:lnTo>
                  <a:pt x="537683" y="1835927"/>
                </a:lnTo>
                <a:lnTo>
                  <a:pt x="507394" y="1876724"/>
                </a:lnTo>
                <a:lnTo>
                  <a:pt x="482230" y="1918337"/>
                </a:lnTo>
                <a:lnTo>
                  <a:pt x="464140" y="1961762"/>
                </a:lnTo>
                <a:lnTo>
                  <a:pt x="442745" y="2015359"/>
                </a:lnTo>
                <a:lnTo>
                  <a:pt x="415275" y="2061022"/>
                </a:lnTo>
                <a:lnTo>
                  <a:pt x="382602" y="2100152"/>
                </a:lnTo>
                <a:lnTo>
                  <a:pt x="345600" y="2134149"/>
                </a:lnTo>
                <a:lnTo>
                  <a:pt x="305140" y="2164413"/>
                </a:lnTo>
                <a:lnTo>
                  <a:pt x="262097" y="2192345"/>
                </a:lnTo>
                <a:lnTo>
                  <a:pt x="187912" y="2237042"/>
                </a:lnTo>
                <a:lnTo>
                  <a:pt x="158665" y="2255053"/>
                </a:lnTo>
                <a:lnTo>
                  <a:pt x="100972" y="2292308"/>
                </a:lnTo>
                <a:lnTo>
                  <a:pt x="58132" y="2326279"/>
                </a:lnTo>
                <a:lnTo>
                  <a:pt x="26466" y="2363492"/>
                </a:lnTo>
                <a:lnTo>
                  <a:pt x="6810" y="2403774"/>
                </a:lnTo>
                <a:lnTo>
                  <a:pt x="0" y="2446950"/>
                </a:lnTo>
                <a:lnTo>
                  <a:pt x="6869" y="2492847"/>
                </a:lnTo>
                <a:lnTo>
                  <a:pt x="28254" y="2541290"/>
                </a:lnTo>
                <a:lnTo>
                  <a:pt x="53064" y="2582332"/>
                </a:lnTo>
                <a:lnTo>
                  <a:pt x="79230" y="2622710"/>
                </a:lnTo>
                <a:lnTo>
                  <a:pt x="106644" y="2662398"/>
                </a:lnTo>
                <a:lnTo>
                  <a:pt x="135196" y="2701369"/>
                </a:lnTo>
                <a:lnTo>
                  <a:pt x="164778" y="2739598"/>
                </a:lnTo>
                <a:lnTo>
                  <a:pt x="195280" y="2777059"/>
                </a:lnTo>
                <a:lnTo>
                  <a:pt x="226592" y="2813727"/>
                </a:lnTo>
                <a:lnTo>
                  <a:pt x="258607" y="2849575"/>
                </a:lnTo>
                <a:lnTo>
                  <a:pt x="293234" y="2880148"/>
                </a:lnTo>
                <a:lnTo>
                  <a:pt x="330083" y="2899077"/>
                </a:lnTo>
                <a:lnTo>
                  <a:pt x="368963" y="2907123"/>
                </a:lnTo>
                <a:lnTo>
                  <a:pt x="409686" y="2905045"/>
                </a:lnTo>
                <a:lnTo>
                  <a:pt x="452062" y="2893604"/>
                </a:lnTo>
                <a:lnTo>
                  <a:pt x="495903" y="2873560"/>
                </a:lnTo>
                <a:lnTo>
                  <a:pt x="534422" y="2851327"/>
                </a:lnTo>
                <a:lnTo>
                  <a:pt x="571282" y="2826526"/>
                </a:lnTo>
                <a:lnTo>
                  <a:pt x="606994" y="2805845"/>
                </a:lnTo>
                <a:lnTo>
                  <a:pt x="640822" y="2799550"/>
                </a:lnTo>
                <a:lnTo>
                  <a:pt x="1242350" y="2799550"/>
                </a:lnTo>
                <a:lnTo>
                  <a:pt x="1312800" y="2758079"/>
                </a:lnTo>
                <a:lnTo>
                  <a:pt x="1353169" y="2733748"/>
                </a:lnTo>
                <a:lnTo>
                  <a:pt x="1382533" y="2720514"/>
                </a:lnTo>
                <a:lnTo>
                  <a:pt x="1407237" y="2720138"/>
                </a:lnTo>
                <a:lnTo>
                  <a:pt x="2366484" y="2720138"/>
                </a:lnTo>
                <a:lnTo>
                  <a:pt x="2373493" y="2715555"/>
                </a:lnTo>
                <a:lnTo>
                  <a:pt x="2391160" y="2704559"/>
                </a:lnTo>
                <a:lnTo>
                  <a:pt x="2407496" y="2695111"/>
                </a:lnTo>
                <a:lnTo>
                  <a:pt x="2428549" y="2683476"/>
                </a:lnTo>
                <a:lnTo>
                  <a:pt x="4184837" y="2683476"/>
                </a:lnTo>
                <a:lnTo>
                  <a:pt x="4184837" y="623813"/>
                </a:lnTo>
                <a:lnTo>
                  <a:pt x="1397859" y="623813"/>
                </a:lnTo>
                <a:lnTo>
                  <a:pt x="1237105" y="607799"/>
                </a:lnTo>
                <a:lnTo>
                  <a:pt x="1140155" y="601969"/>
                </a:lnTo>
                <a:close/>
              </a:path>
              <a:path w="4185284" h="4011295">
                <a:moveTo>
                  <a:pt x="2891757" y="0"/>
                </a:moveTo>
                <a:lnTo>
                  <a:pt x="1560647" y="0"/>
                </a:lnTo>
                <a:lnTo>
                  <a:pt x="1542356" y="25291"/>
                </a:lnTo>
                <a:lnTo>
                  <a:pt x="1515998" y="66623"/>
                </a:lnTo>
                <a:lnTo>
                  <a:pt x="1492385" y="108931"/>
                </a:lnTo>
                <a:lnTo>
                  <a:pt x="1471460" y="152182"/>
                </a:lnTo>
                <a:lnTo>
                  <a:pt x="1453170" y="196342"/>
                </a:lnTo>
                <a:lnTo>
                  <a:pt x="1437457" y="241375"/>
                </a:lnTo>
                <a:lnTo>
                  <a:pt x="1424266" y="287249"/>
                </a:lnTo>
                <a:lnTo>
                  <a:pt x="1413542" y="333929"/>
                </a:lnTo>
                <a:lnTo>
                  <a:pt x="1405228" y="381380"/>
                </a:lnTo>
                <a:lnTo>
                  <a:pt x="1399270" y="429569"/>
                </a:lnTo>
                <a:lnTo>
                  <a:pt x="1395611" y="478461"/>
                </a:lnTo>
                <a:lnTo>
                  <a:pt x="1394196" y="528023"/>
                </a:lnTo>
                <a:lnTo>
                  <a:pt x="1394713" y="551724"/>
                </a:lnTo>
                <a:lnTo>
                  <a:pt x="1395978" y="583682"/>
                </a:lnTo>
                <a:lnTo>
                  <a:pt x="1397268" y="611757"/>
                </a:lnTo>
                <a:lnTo>
                  <a:pt x="1397859" y="623813"/>
                </a:lnTo>
                <a:lnTo>
                  <a:pt x="4184837" y="623813"/>
                </a:lnTo>
                <a:lnTo>
                  <a:pt x="4184837" y="394408"/>
                </a:lnTo>
                <a:lnTo>
                  <a:pt x="4145917" y="375641"/>
                </a:lnTo>
                <a:lnTo>
                  <a:pt x="4107320" y="358928"/>
                </a:lnTo>
                <a:lnTo>
                  <a:pt x="3426046" y="358928"/>
                </a:lnTo>
                <a:lnTo>
                  <a:pt x="3402225" y="358270"/>
                </a:lnTo>
                <a:lnTo>
                  <a:pt x="3341129" y="335015"/>
                </a:lnTo>
                <a:lnTo>
                  <a:pt x="3301868" y="311499"/>
                </a:lnTo>
                <a:lnTo>
                  <a:pt x="3255474" y="279443"/>
                </a:lnTo>
                <a:lnTo>
                  <a:pt x="3200952" y="238387"/>
                </a:lnTo>
                <a:lnTo>
                  <a:pt x="3137311" y="187872"/>
                </a:lnTo>
                <a:lnTo>
                  <a:pt x="3063556" y="127436"/>
                </a:lnTo>
                <a:lnTo>
                  <a:pt x="3023090" y="94737"/>
                </a:lnTo>
                <a:lnTo>
                  <a:pt x="2982279" y="63415"/>
                </a:lnTo>
                <a:lnTo>
                  <a:pt x="2941108" y="33502"/>
                </a:lnTo>
                <a:lnTo>
                  <a:pt x="2899566" y="5029"/>
                </a:lnTo>
                <a:lnTo>
                  <a:pt x="2891757" y="0"/>
                </a:lnTo>
                <a:close/>
              </a:path>
              <a:path w="4185284" h="4011295">
                <a:moveTo>
                  <a:pt x="3771380" y="280837"/>
                </a:moveTo>
                <a:lnTo>
                  <a:pt x="3724549" y="281638"/>
                </a:lnTo>
                <a:lnTo>
                  <a:pt x="3677813" y="285519"/>
                </a:lnTo>
                <a:lnTo>
                  <a:pt x="3631205" y="292531"/>
                </a:lnTo>
                <a:lnTo>
                  <a:pt x="3584757" y="302724"/>
                </a:lnTo>
                <a:lnTo>
                  <a:pt x="3538503" y="316148"/>
                </a:lnTo>
                <a:lnTo>
                  <a:pt x="3492476" y="332852"/>
                </a:lnTo>
                <a:lnTo>
                  <a:pt x="3446707" y="352887"/>
                </a:lnTo>
                <a:lnTo>
                  <a:pt x="3426046" y="358928"/>
                </a:lnTo>
                <a:lnTo>
                  <a:pt x="4107320" y="358928"/>
                </a:lnTo>
                <a:lnTo>
                  <a:pt x="4100714" y="356067"/>
                </a:lnTo>
                <a:lnTo>
                  <a:pt x="4054007" y="337959"/>
                </a:lnTo>
                <a:lnTo>
                  <a:pt x="4005822" y="321296"/>
                </a:lnTo>
                <a:lnTo>
                  <a:pt x="3959005" y="307443"/>
                </a:lnTo>
                <a:lnTo>
                  <a:pt x="3912119" y="296420"/>
                </a:lnTo>
                <a:lnTo>
                  <a:pt x="3865198" y="288278"/>
                </a:lnTo>
                <a:lnTo>
                  <a:pt x="3818274" y="283067"/>
                </a:lnTo>
                <a:lnTo>
                  <a:pt x="3771380" y="280837"/>
                </a:lnTo>
                <a:close/>
              </a:path>
            </a:pathLst>
          </a:custGeom>
          <a:solidFill>
            <a:srgbClr val="FFFFFF"/>
          </a:solidFill>
        </p:spPr>
        <p:txBody>
          <a:bodyPr wrap="square" lIns="0" tIns="0" rIns="0" bIns="0" rtlCol="0"/>
          <a:lstStyle/>
          <a:p>
            <a:endParaRPr sz="8156"/>
          </a:p>
        </p:txBody>
      </p:sp>
      <p:sp>
        <p:nvSpPr>
          <p:cNvPr id="18" name="bk object 18"/>
          <p:cNvSpPr/>
          <p:nvPr/>
        </p:nvSpPr>
        <p:spPr>
          <a:xfrm>
            <a:off x="24041098" y="1485728"/>
            <a:ext cx="5175335" cy="3550827"/>
          </a:xfrm>
          <a:prstGeom prst="rect">
            <a:avLst/>
          </a:prstGeom>
          <a:blipFill>
            <a:blip r:embed="rId2" cstate="print"/>
            <a:stretch>
              <a:fillRect/>
            </a:stretch>
          </a:blipFill>
        </p:spPr>
        <p:txBody>
          <a:bodyPr wrap="square" lIns="0" tIns="0" rIns="0" bIns="0" rtlCol="0"/>
          <a:lstStyle/>
          <a:p>
            <a:endParaRPr sz="8156"/>
          </a:p>
        </p:txBody>
      </p:sp>
      <p:sp>
        <p:nvSpPr>
          <p:cNvPr id="2" name="Holder 2"/>
          <p:cNvSpPr>
            <a:spLocks noGrp="1"/>
          </p:cNvSpPr>
          <p:nvPr>
            <p:ph type="title"/>
          </p:nvPr>
        </p:nvSpPr>
        <p:spPr>
          <a:xfrm>
            <a:off x="1232582" y="887504"/>
            <a:ext cx="27810050" cy="1539524"/>
          </a:xfrm>
        </p:spPr>
        <p:txBody>
          <a:bodyPr lIns="0" tIns="0" rIns="0" bIns="0"/>
          <a:lstStyle>
            <a:lvl1pPr>
              <a:defRPr sz="10004" b="0"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dirty="0"/>
          </a:p>
        </p:txBody>
      </p:sp>
      <p:sp>
        <p:nvSpPr>
          <p:cNvPr id="10" name="object 39"/>
          <p:cNvSpPr/>
          <p:nvPr userDrawn="1"/>
        </p:nvSpPr>
        <p:spPr>
          <a:xfrm>
            <a:off x="23563140" y="38897280"/>
            <a:ext cx="5373467" cy="2433059"/>
          </a:xfrm>
          <a:prstGeom prst="rect">
            <a:avLst/>
          </a:prstGeom>
          <a:blipFill>
            <a:blip r:embed="rId3" cstate="print"/>
            <a:stretch>
              <a:fillRect/>
            </a:stretch>
          </a:blipFill>
        </p:spPr>
        <p:txBody>
          <a:bodyPr wrap="square" lIns="0" tIns="0" rIns="0" bIns="0" rtlCol="0"/>
          <a:lstStyle/>
          <a:p>
            <a:endParaRPr sz="8156"/>
          </a:p>
        </p:txBody>
      </p:sp>
      <p:sp>
        <p:nvSpPr>
          <p:cNvPr id="11" name="object 41"/>
          <p:cNvSpPr txBox="1"/>
          <p:nvPr userDrawn="1"/>
        </p:nvSpPr>
        <p:spPr>
          <a:xfrm>
            <a:off x="1232580" y="41755953"/>
            <a:ext cx="2246426" cy="180167"/>
          </a:xfrm>
          <a:prstGeom prst="rect">
            <a:avLst/>
          </a:prstGeom>
        </p:spPr>
        <p:txBody>
          <a:bodyPr vert="horz" wrap="square" lIns="0" tIns="32438" rIns="0" bIns="0" rtlCol="0">
            <a:spAutoFit/>
          </a:bodyPr>
          <a:lstStyle/>
          <a:p>
            <a:pPr marL="27032">
              <a:spcBef>
                <a:spcPts val="255"/>
              </a:spcBef>
            </a:pPr>
            <a:r>
              <a:rPr lang="en-US" sz="958" spc="11" dirty="0">
                <a:solidFill>
                  <a:srgbClr val="58595B"/>
                </a:solidFill>
                <a:latin typeface="Arial"/>
                <a:cs typeface="Arial"/>
              </a:rPr>
              <a:t>English Charity Reg. No.</a:t>
            </a:r>
            <a:r>
              <a:rPr lang="en-US" sz="958" spc="11" baseline="0" dirty="0">
                <a:solidFill>
                  <a:srgbClr val="58595B"/>
                </a:solidFill>
                <a:latin typeface="Arial"/>
                <a:cs typeface="Arial"/>
              </a:rPr>
              <a:t> </a:t>
            </a:r>
            <a:r>
              <a:rPr lang="en-US" sz="958" spc="11" dirty="0">
                <a:solidFill>
                  <a:srgbClr val="58595B"/>
                </a:solidFill>
                <a:latin typeface="Arial"/>
                <a:cs typeface="Arial"/>
              </a:rPr>
              <a:t>1026588</a:t>
            </a:r>
            <a:endParaRPr sz="958" dirty="0">
              <a:latin typeface="Arial"/>
              <a:cs typeface="Arial"/>
            </a:endParaRPr>
          </a:p>
        </p:txBody>
      </p:sp>
      <p:sp>
        <p:nvSpPr>
          <p:cNvPr id="12" name="object 42"/>
          <p:cNvSpPr/>
          <p:nvPr userDrawn="1"/>
        </p:nvSpPr>
        <p:spPr>
          <a:xfrm>
            <a:off x="1259612" y="41544001"/>
            <a:ext cx="13640064" cy="0"/>
          </a:xfrm>
          <a:custGeom>
            <a:avLst/>
            <a:gdLst/>
            <a:ahLst/>
            <a:cxnLst/>
            <a:rect l="l" t="t" r="r" b="b"/>
            <a:pathLst>
              <a:path w="6408420">
                <a:moveTo>
                  <a:pt x="0" y="0"/>
                </a:moveTo>
                <a:lnTo>
                  <a:pt x="6408296" y="0"/>
                </a:lnTo>
              </a:path>
            </a:pathLst>
          </a:custGeom>
          <a:ln w="5964">
            <a:solidFill>
              <a:srgbClr val="E2E3E4"/>
            </a:solidFill>
          </a:ln>
        </p:spPr>
        <p:txBody>
          <a:bodyPr wrap="square" lIns="0" tIns="0" rIns="0" bIns="0" rtlCol="0"/>
          <a:lstStyle/>
          <a:p>
            <a:endParaRPr sz="8156"/>
          </a:p>
        </p:txBody>
      </p:sp>
      <p:sp>
        <p:nvSpPr>
          <p:cNvPr id="13" name="object 84"/>
          <p:cNvSpPr/>
          <p:nvPr userDrawn="1"/>
        </p:nvSpPr>
        <p:spPr>
          <a:xfrm>
            <a:off x="0" y="41755953"/>
            <a:ext cx="1174516" cy="296128"/>
          </a:xfrm>
          <a:custGeom>
            <a:avLst/>
            <a:gdLst/>
            <a:ahLst/>
            <a:cxnLst/>
            <a:rect l="l" t="t" r="r" b="b"/>
            <a:pathLst>
              <a:path w="551814" h="2063115">
                <a:moveTo>
                  <a:pt x="551766" y="0"/>
                </a:moveTo>
                <a:lnTo>
                  <a:pt x="0" y="0"/>
                </a:lnTo>
                <a:lnTo>
                  <a:pt x="0" y="2062621"/>
                </a:lnTo>
                <a:lnTo>
                  <a:pt x="551766" y="2062621"/>
                </a:lnTo>
                <a:lnTo>
                  <a:pt x="551766" y="0"/>
                </a:lnTo>
                <a:close/>
              </a:path>
            </a:pathLst>
          </a:custGeom>
          <a:solidFill>
            <a:srgbClr val="FFC300"/>
          </a:solidFill>
        </p:spPr>
        <p:txBody>
          <a:bodyPr wrap="square" lIns="0" tIns="0" rIns="0" bIns="0" rtlCol="0"/>
          <a:lstStyle/>
          <a:p>
            <a:endParaRPr sz="8156"/>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4/23/2019</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6018770" y="34114346"/>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7" name="bk object 17"/>
          <p:cNvSpPr/>
          <p:nvPr/>
        </p:nvSpPr>
        <p:spPr>
          <a:xfrm>
            <a:off x="16018770" y="36253818"/>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8" name="bk object 18"/>
          <p:cNvSpPr/>
          <p:nvPr/>
        </p:nvSpPr>
        <p:spPr>
          <a:xfrm>
            <a:off x="16018770" y="38300400"/>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9" name="bk object 19"/>
          <p:cNvSpPr/>
          <p:nvPr/>
        </p:nvSpPr>
        <p:spPr>
          <a:xfrm>
            <a:off x="8288044" y="20447872"/>
            <a:ext cx="13634658" cy="6048769"/>
          </a:xfrm>
          <a:custGeom>
            <a:avLst/>
            <a:gdLst/>
            <a:ahLst/>
            <a:cxnLst/>
            <a:rect l="l" t="t" r="r" b="b"/>
            <a:pathLst>
              <a:path w="6405880" h="2840990">
                <a:moveTo>
                  <a:pt x="0" y="2840613"/>
                </a:moveTo>
                <a:lnTo>
                  <a:pt x="6405314" y="2840613"/>
                </a:lnTo>
                <a:lnTo>
                  <a:pt x="6405314" y="0"/>
                </a:lnTo>
                <a:lnTo>
                  <a:pt x="0" y="0"/>
                </a:lnTo>
                <a:lnTo>
                  <a:pt x="0" y="2840613"/>
                </a:lnTo>
                <a:close/>
              </a:path>
            </a:pathLst>
          </a:custGeom>
          <a:solidFill>
            <a:srgbClr val="E2E3E4"/>
          </a:solidFill>
        </p:spPr>
        <p:txBody>
          <a:bodyPr wrap="square" lIns="0" tIns="0" rIns="0" bIns="0" rtlCol="0"/>
          <a:lstStyle/>
          <a:p>
            <a:endParaRPr sz="8156"/>
          </a:p>
        </p:txBody>
      </p:sp>
      <p:sp>
        <p:nvSpPr>
          <p:cNvPr id="2" name="Holder 2"/>
          <p:cNvSpPr>
            <a:spLocks noGrp="1"/>
          </p:cNvSpPr>
          <p:nvPr>
            <p:ph type="title"/>
          </p:nvPr>
        </p:nvSpPr>
        <p:spPr>
          <a:xfrm>
            <a:off x="1232582" y="887504"/>
            <a:ext cx="27810050" cy="723275"/>
          </a:xfrm>
          <a:prstGeom prst="rect">
            <a:avLst/>
          </a:prstGeom>
        </p:spPr>
        <p:txBody>
          <a:bodyPr wrap="square" lIns="0" tIns="0" rIns="0" bIns="0">
            <a:spAutoFit/>
          </a:bodyPr>
          <a:lstStyle>
            <a:lvl1pPr>
              <a:defRPr sz="4700" b="0" i="0">
                <a:solidFill>
                  <a:schemeClr val="bg1"/>
                </a:solidFill>
                <a:latin typeface="Arial"/>
                <a:cs typeface="Arial"/>
              </a:defRPr>
            </a:lvl1pPr>
          </a:lstStyle>
          <a:p>
            <a:endParaRPr/>
          </a:p>
        </p:txBody>
      </p:sp>
      <p:sp>
        <p:nvSpPr>
          <p:cNvPr id="3" name="Holder 3"/>
          <p:cNvSpPr>
            <a:spLocks noGrp="1"/>
          </p:cNvSpPr>
          <p:nvPr>
            <p:ph type="body" idx="1"/>
          </p:nvPr>
        </p:nvSpPr>
        <p:spPr>
          <a:xfrm>
            <a:off x="1513761" y="9844866"/>
            <a:ext cx="27247692"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0293573" y="39807503"/>
            <a:ext cx="9688068" cy="589713"/>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513761" y="39807503"/>
            <a:ext cx="6963299" cy="589713"/>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4/23/2019</a:t>
            </a:fld>
            <a:endParaRPr lang="en-US"/>
          </a:p>
        </p:txBody>
      </p:sp>
      <p:sp>
        <p:nvSpPr>
          <p:cNvPr id="6" name="Holder 6"/>
          <p:cNvSpPr>
            <a:spLocks noGrp="1"/>
          </p:cNvSpPr>
          <p:nvPr>
            <p:ph type="sldNum" sz="quarter" idx="7"/>
          </p:nvPr>
        </p:nvSpPr>
        <p:spPr>
          <a:xfrm>
            <a:off x="21798153" y="39807503"/>
            <a:ext cx="6963299" cy="589713"/>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2" r:id="rId1"/>
    <p:sldLayoutId id="2147483665" r:id="rId2"/>
  </p:sldLayoutIdLst>
  <p:txStyles>
    <p:titleStyle>
      <a:lvl1pPr>
        <a:defRPr>
          <a:latin typeface="+mj-lt"/>
          <a:ea typeface="+mj-ea"/>
          <a:cs typeface="+mj-cs"/>
        </a:defRPr>
      </a:lvl1pPr>
    </p:titleStyle>
    <p:bodyStyle>
      <a:lvl1pPr marL="0">
        <a:defRPr>
          <a:latin typeface="+mn-lt"/>
          <a:ea typeface="+mn-ea"/>
          <a:cs typeface="+mn-cs"/>
        </a:defRPr>
      </a:lvl1pPr>
      <a:lvl2pPr marL="973150">
        <a:defRPr>
          <a:latin typeface="+mn-lt"/>
          <a:ea typeface="+mn-ea"/>
          <a:cs typeface="+mn-cs"/>
        </a:defRPr>
      </a:lvl2pPr>
      <a:lvl3pPr marL="1946300">
        <a:defRPr>
          <a:latin typeface="+mn-lt"/>
          <a:ea typeface="+mn-ea"/>
          <a:cs typeface="+mn-cs"/>
        </a:defRPr>
      </a:lvl3pPr>
      <a:lvl4pPr marL="2919451">
        <a:defRPr>
          <a:latin typeface="+mn-lt"/>
          <a:ea typeface="+mn-ea"/>
          <a:cs typeface="+mn-cs"/>
        </a:defRPr>
      </a:lvl4pPr>
      <a:lvl5pPr marL="3892601">
        <a:defRPr>
          <a:latin typeface="+mn-lt"/>
          <a:ea typeface="+mn-ea"/>
          <a:cs typeface="+mn-cs"/>
        </a:defRPr>
      </a:lvl5pPr>
      <a:lvl6pPr marL="4865751">
        <a:defRPr>
          <a:latin typeface="+mn-lt"/>
          <a:ea typeface="+mn-ea"/>
          <a:cs typeface="+mn-cs"/>
        </a:defRPr>
      </a:lvl6pPr>
      <a:lvl7pPr marL="5838901">
        <a:defRPr>
          <a:latin typeface="+mn-lt"/>
          <a:ea typeface="+mn-ea"/>
          <a:cs typeface="+mn-cs"/>
        </a:defRPr>
      </a:lvl7pPr>
      <a:lvl8pPr marL="6812051">
        <a:defRPr>
          <a:latin typeface="+mn-lt"/>
          <a:ea typeface="+mn-ea"/>
          <a:cs typeface="+mn-cs"/>
        </a:defRPr>
      </a:lvl8pPr>
      <a:lvl9pPr marL="7785202">
        <a:defRPr>
          <a:latin typeface="+mn-lt"/>
          <a:ea typeface="+mn-ea"/>
          <a:cs typeface="+mn-cs"/>
        </a:defRPr>
      </a:lvl9pPr>
    </p:bodyStyle>
    <p:otherStyle>
      <a:lvl1pPr marL="0">
        <a:defRPr>
          <a:latin typeface="+mn-lt"/>
          <a:ea typeface="+mn-ea"/>
          <a:cs typeface="+mn-cs"/>
        </a:defRPr>
      </a:lvl1pPr>
      <a:lvl2pPr marL="973150">
        <a:defRPr>
          <a:latin typeface="+mn-lt"/>
          <a:ea typeface="+mn-ea"/>
          <a:cs typeface="+mn-cs"/>
        </a:defRPr>
      </a:lvl2pPr>
      <a:lvl3pPr marL="1946300">
        <a:defRPr>
          <a:latin typeface="+mn-lt"/>
          <a:ea typeface="+mn-ea"/>
          <a:cs typeface="+mn-cs"/>
        </a:defRPr>
      </a:lvl3pPr>
      <a:lvl4pPr marL="2919451">
        <a:defRPr>
          <a:latin typeface="+mn-lt"/>
          <a:ea typeface="+mn-ea"/>
          <a:cs typeface="+mn-cs"/>
        </a:defRPr>
      </a:lvl4pPr>
      <a:lvl5pPr marL="3892601">
        <a:defRPr>
          <a:latin typeface="+mn-lt"/>
          <a:ea typeface="+mn-ea"/>
          <a:cs typeface="+mn-cs"/>
        </a:defRPr>
      </a:lvl5pPr>
      <a:lvl6pPr marL="4865751">
        <a:defRPr>
          <a:latin typeface="+mn-lt"/>
          <a:ea typeface="+mn-ea"/>
          <a:cs typeface="+mn-cs"/>
        </a:defRPr>
      </a:lvl6pPr>
      <a:lvl7pPr marL="5838901">
        <a:defRPr>
          <a:latin typeface="+mn-lt"/>
          <a:ea typeface="+mn-ea"/>
          <a:cs typeface="+mn-cs"/>
        </a:defRPr>
      </a:lvl7pPr>
      <a:lvl8pPr marL="6812051">
        <a:defRPr>
          <a:latin typeface="+mn-lt"/>
          <a:ea typeface="+mn-ea"/>
          <a:cs typeface="+mn-cs"/>
        </a:defRPr>
      </a:lvl8pPr>
      <a:lvl9pPr marL="7785202">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Isosceles Triangle 11"/>
          <p:cNvSpPr/>
          <p:nvPr/>
        </p:nvSpPr>
        <p:spPr>
          <a:xfrm rot="10800000">
            <a:off x="8449270" y="9974537"/>
            <a:ext cx="12327135" cy="7388743"/>
          </a:xfrm>
          <a:prstGeom prst="triangle">
            <a:avLst>
              <a:gd name="adj" fmla="val 51406"/>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p:nvPr/>
        </p:nvSpPr>
        <p:spPr>
          <a:xfrm>
            <a:off x="1232580" y="5499711"/>
            <a:ext cx="20462800" cy="2018445"/>
          </a:xfrm>
          <a:prstGeom prst="rect">
            <a:avLst/>
          </a:prstGeom>
        </p:spPr>
        <p:txBody>
          <a:bodyPr vert="horz" wrap="square" lIns="0" tIns="24328" rIns="0" bIns="0" rtlCol="0">
            <a:spAutoFit/>
          </a:bodyPr>
          <a:lstStyle/>
          <a:p>
            <a:pPr marL="27032" marR="10813">
              <a:lnSpc>
                <a:spcPct val="101600"/>
              </a:lnSpc>
              <a:spcBef>
                <a:spcPts val="192"/>
              </a:spcBef>
            </a:pPr>
            <a:r>
              <a:rPr lang="en-US" sz="3938" b="1" spc="-11" dirty="0">
                <a:solidFill>
                  <a:srgbClr val="58595B"/>
                </a:solidFill>
                <a:latin typeface="Arial"/>
                <a:cs typeface="Arial"/>
              </a:rPr>
              <a:t>Sylvia Lim*, Ghassan Aziz*, Maria Cristobal**, Cristina Carreno**</a:t>
            </a:r>
            <a:endParaRPr sz="3938" dirty="0">
              <a:latin typeface="Arial"/>
              <a:cs typeface="Arial"/>
            </a:endParaRPr>
          </a:p>
          <a:p>
            <a:pPr marL="27032" marR="598758"/>
            <a:endParaRPr lang="en-US" sz="2980" spc="-21" dirty="0">
              <a:solidFill>
                <a:srgbClr val="58595B"/>
              </a:solidFill>
              <a:latin typeface="Arial"/>
              <a:cs typeface="Arial"/>
            </a:endParaRPr>
          </a:p>
          <a:p>
            <a:pPr marL="27032" marR="598758"/>
            <a:r>
              <a:rPr lang="en-US" sz="2980" spc="-21" dirty="0">
                <a:solidFill>
                  <a:srgbClr val="58595B"/>
                </a:solidFill>
                <a:latin typeface="Arial"/>
                <a:cs typeface="Arial"/>
              </a:rPr>
              <a:t>*Center for the Advancement of Humanitarian Medicine (CAHM), MSF-OCBA, Amman, Jordan </a:t>
            </a:r>
          </a:p>
          <a:p>
            <a:pPr marL="27032" marR="598758"/>
            <a:r>
              <a:rPr lang="en-US" sz="2980" spc="-21" dirty="0">
                <a:solidFill>
                  <a:srgbClr val="58595B"/>
                </a:solidFill>
                <a:latin typeface="Arial"/>
                <a:cs typeface="Arial"/>
              </a:rPr>
              <a:t>**Mental Health Advisor, Medical Department, MSF-OCBA, Barcelona, Spain</a:t>
            </a:r>
            <a:endParaRPr sz="2980" dirty="0">
              <a:latin typeface="Arial"/>
              <a:cs typeface="Arial"/>
            </a:endParaRPr>
          </a:p>
        </p:txBody>
      </p:sp>
      <p:sp>
        <p:nvSpPr>
          <p:cNvPr id="3" name="object 3"/>
          <p:cNvSpPr txBox="1">
            <a:spLocks noGrp="1"/>
          </p:cNvSpPr>
          <p:nvPr>
            <p:ph type="title"/>
          </p:nvPr>
        </p:nvSpPr>
        <p:spPr>
          <a:xfrm>
            <a:off x="523757" y="453439"/>
            <a:ext cx="22743344" cy="4180914"/>
          </a:xfrm>
          <a:prstGeom prst="rect">
            <a:avLst/>
          </a:prstGeom>
        </p:spPr>
        <p:txBody>
          <a:bodyPr vert="horz" wrap="square" lIns="0" tIns="25680" rIns="0" bIns="0" rtlCol="0">
            <a:spAutoFit/>
          </a:bodyPr>
          <a:lstStyle/>
          <a:p>
            <a:pPr marL="27032" marR="10813">
              <a:spcBef>
                <a:spcPts val="202"/>
              </a:spcBef>
              <a:tabLst>
                <a:tab pos="3976400" algn="l"/>
                <a:tab pos="4049386" algn="l"/>
              </a:tabLst>
            </a:pPr>
            <a:r>
              <a:rPr lang="en-GB" sz="9000" spc="-11" dirty="0"/>
              <a:t>Mental health needs and care seeking behaviour in Hebron, Occupied Palestinian Territory: cross-sectional survey</a:t>
            </a:r>
            <a:endParaRPr sz="9000" spc="-160" dirty="0"/>
          </a:p>
        </p:txBody>
      </p:sp>
      <p:sp>
        <p:nvSpPr>
          <p:cNvPr id="4" name="object 4"/>
          <p:cNvSpPr/>
          <p:nvPr/>
        </p:nvSpPr>
        <p:spPr>
          <a:xfrm>
            <a:off x="1259613" y="8295481"/>
            <a:ext cx="6586210" cy="394659"/>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D2232A"/>
          </a:solidFill>
        </p:spPr>
        <p:txBody>
          <a:bodyPr wrap="square" lIns="0" tIns="0" rIns="0" bIns="0" rtlCol="0"/>
          <a:lstStyle/>
          <a:p>
            <a:endParaRPr sz="8156">
              <a:solidFill>
                <a:srgbClr val="D2232A"/>
              </a:solidFill>
            </a:endParaRPr>
          </a:p>
        </p:txBody>
      </p:sp>
      <p:sp>
        <p:nvSpPr>
          <p:cNvPr id="11" name="object 11"/>
          <p:cNvSpPr txBox="1"/>
          <p:nvPr/>
        </p:nvSpPr>
        <p:spPr>
          <a:xfrm>
            <a:off x="1232625" y="9895681"/>
            <a:ext cx="6317247" cy="13081813"/>
          </a:xfrm>
          <a:prstGeom prst="rect">
            <a:avLst/>
          </a:prstGeom>
          <a:effectLst>
            <a:glow rad="774700">
              <a:srgbClr val="3EA199"/>
            </a:glow>
          </a:effectLst>
        </p:spPr>
        <p:txBody>
          <a:bodyPr vert="horz" wrap="square" lIns="0" tIns="25680" rIns="0" bIns="0" rtlCol="0">
            <a:spAutoFit/>
          </a:bodyPr>
          <a:lstStyle/>
          <a:p>
            <a:pPr marL="27032" marR="282484">
              <a:lnSpc>
                <a:spcPct val="100600"/>
              </a:lnSpc>
              <a:spcBef>
                <a:spcPts val="202"/>
              </a:spcBef>
            </a:pPr>
            <a:r>
              <a:rPr lang="en-US" sz="3000" dirty="0">
                <a:latin typeface="Arial"/>
                <a:cs typeface="Arial"/>
              </a:rPr>
              <a:t>Five decades of occupation of the Palestinian territory (</a:t>
            </a:r>
            <a:r>
              <a:rPr lang="en-US" sz="3000" dirty="0" err="1">
                <a:latin typeface="Arial"/>
                <a:cs typeface="Arial"/>
              </a:rPr>
              <a:t>oPt</a:t>
            </a:r>
            <a:r>
              <a:rPr lang="en-US" sz="3000" dirty="0">
                <a:latin typeface="Arial"/>
                <a:cs typeface="Arial"/>
              </a:rPr>
              <a:t>) have extolled a heavy burden on Palestinians; they continue to suffer the effects of human rights violations, face daily movement restrictions and increased settler-related violence. The protracted conflict has deeply impacted Palestinians and MSF has responded to their resulting health needs since 1988. In addressing mental health needs in the West Bank, MSF-OCBA has been running a Mental Health and Psychosocial </a:t>
            </a:r>
            <a:r>
              <a:rPr lang="en-US" sz="3000" dirty="0" err="1">
                <a:latin typeface="Arial"/>
                <a:cs typeface="Arial"/>
              </a:rPr>
              <a:t>programme</a:t>
            </a:r>
            <a:r>
              <a:rPr lang="en-US" sz="3000" dirty="0">
                <a:latin typeface="Arial"/>
                <a:cs typeface="Arial"/>
              </a:rPr>
              <a:t> in Hebron since 2000. Though there were capitalization and other analysis about MSF’s mental health programming in Hebron, little was known about the health status and care seeking behavior of the community the project serves. To fill this gap, MSF-OCBA’s Center for the Advancement of Humanitarian Medicine conducted a Community-based Assessment </a:t>
            </a:r>
          </a:p>
          <a:p>
            <a:pPr marL="27032" marR="282484">
              <a:lnSpc>
                <a:spcPct val="100600"/>
              </a:lnSpc>
              <a:spcBef>
                <a:spcPts val="202"/>
              </a:spcBef>
            </a:pPr>
            <a:r>
              <a:rPr lang="en-US" sz="3000" dirty="0">
                <a:latin typeface="Arial"/>
                <a:cs typeface="Arial"/>
              </a:rPr>
              <a:t>in March 2018.</a:t>
            </a:r>
            <a:endParaRPr sz="2980" dirty="0">
              <a:latin typeface="Arial"/>
              <a:cs typeface="Arial"/>
            </a:endParaRPr>
          </a:p>
        </p:txBody>
      </p:sp>
      <p:sp>
        <p:nvSpPr>
          <p:cNvPr id="30" name="object 30"/>
          <p:cNvSpPr txBox="1"/>
          <p:nvPr/>
        </p:nvSpPr>
        <p:spPr>
          <a:xfrm>
            <a:off x="21669185" y="12441138"/>
            <a:ext cx="6206437" cy="5078596"/>
          </a:xfrm>
          <a:prstGeom prst="rect">
            <a:avLst/>
          </a:prstGeom>
        </p:spPr>
        <p:txBody>
          <a:bodyPr vert="horz" wrap="square" lIns="0" tIns="25680" rIns="0" bIns="0" rtlCol="0">
            <a:spAutoFit/>
          </a:bodyPr>
          <a:lstStyle/>
          <a:p>
            <a:pPr marL="27032" marR="10813" algn="ctr">
              <a:lnSpc>
                <a:spcPts val="4406"/>
              </a:lnSpc>
              <a:spcBef>
                <a:spcPts val="585"/>
              </a:spcBef>
            </a:pPr>
            <a:r>
              <a:rPr lang="en-US" sz="3000" spc="-85" dirty="0">
                <a:latin typeface="Arial"/>
                <a:cs typeface="Arial"/>
              </a:rPr>
              <a:t>Did not know they needed care	</a:t>
            </a:r>
          </a:p>
          <a:p>
            <a:pPr marL="27032" marR="10813" algn="ctr">
              <a:lnSpc>
                <a:spcPts val="4406"/>
              </a:lnSpc>
              <a:spcBef>
                <a:spcPts val="585"/>
              </a:spcBef>
            </a:pPr>
            <a:r>
              <a:rPr lang="en-US" sz="4000" b="1" spc="-85" dirty="0">
                <a:solidFill>
                  <a:srgbClr val="D2232A"/>
                </a:solidFill>
                <a:latin typeface="Arial"/>
                <a:cs typeface="Arial"/>
              </a:rPr>
              <a:t>73.2%</a:t>
            </a:r>
          </a:p>
          <a:p>
            <a:pPr marL="27032" marR="10813" algn="ctr">
              <a:lnSpc>
                <a:spcPts val="4406"/>
              </a:lnSpc>
              <a:spcBef>
                <a:spcPts val="585"/>
              </a:spcBef>
            </a:pPr>
            <a:r>
              <a:rPr lang="en-US" sz="3000" spc="-85" dirty="0">
                <a:solidFill>
                  <a:srgbClr val="58595B"/>
                </a:solidFill>
                <a:latin typeface="Arial"/>
                <a:cs typeface="Arial"/>
              </a:rPr>
              <a:t>	</a:t>
            </a:r>
          </a:p>
          <a:p>
            <a:pPr marL="27032" marR="10813" algn="ctr">
              <a:lnSpc>
                <a:spcPts val="4406"/>
              </a:lnSpc>
              <a:spcBef>
                <a:spcPts val="585"/>
              </a:spcBef>
            </a:pPr>
            <a:r>
              <a:rPr lang="en-US" sz="3000" spc="-85" dirty="0">
                <a:latin typeface="Arial"/>
                <a:cs typeface="Arial"/>
              </a:rPr>
              <a:t>Did not want others to know about it	</a:t>
            </a:r>
          </a:p>
          <a:p>
            <a:pPr marL="27032" marR="10813" algn="ctr">
              <a:lnSpc>
                <a:spcPts val="4406"/>
              </a:lnSpc>
              <a:spcBef>
                <a:spcPts val="585"/>
              </a:spcBef>
            </a:pPr>
            <a:r>
              <a:rPr lang="en-US" sz="4000" b="1" spc="-85" dirty="0">
                <a:solidFill>
                  <a:srgbClr val="D2232A"/>
                </a:solidFill>
                <a:latin typeface="Arial"/>
                <a:cs typeface="Arial"/>
              </a:rPr>
              <a:t>13.9%</a:t>
            </a:r>
          </a:p>
          <a:p>
            <a:pPr marL="27032" marR="10813" algn="ctr">
              <a:lnSpc>
                <a:spcPts val="4406"/>
              </a:lnSpc>
              <a:spcBef>
                <a:spcPts val="585"/>
              </a:spcBef>
            </a:pPr>
            <a:endParaRPr lang="en-US" sz="4000" b="1" dirty="0">
              <a:solidFill>
                <a:srgbClr val="D2232A"/>
              </a:solidFill>
              <a:latin typeface="Arial"/>
              <a:cs typeface="Arial"/>
            </a:endParaRPr>
          </a:p>
          <a:p>
            <a:pPr marL="27032" marR="10813" algn="ctr">
              <a:lnSpc>
                <a:spcPts val="4406"/>
              </a:lnSpc>
              <a:spcBef>
                <a:spcPts val="585"/>
              </a:spcBef>
            </a:pPr>
            <a:r>
              <a:rPr lang="en-US" sz="3000" spc="-85" dirty="0">
                <a:latin typeface="Arial"/>
                <a:cs typeface="Arial"/>
              </a:rPr>
              <a:t>Did not know of existing services</a:t>
            </a:r>
          </a:p>
          <a:p>
            <a:pPr marL="27032" marR="10813" algn="ctr">
              <a:lnSpc>
                <a:spcPts val="4406"/>
              </a:lnSpc>
              <a:spcBef>
                <a:spcPts val="585"/>
              </a:spcBef>
            </a:pPr>
            <a:r>
              <a:rPr lang="en-US" sz="4000" b="1" spc="-85" dirty="0">
                <a:solidFill>
                  <a:srgbClr val="D2232A"/>
                </a:solidFill>
                <a:latin typeface="Arial"/>
                <a:cs typeface="Arial"/>
              </a:rPr>
              <a:t>7.8%</a:t>
            </a:r>
          </a:p>
        </p:txBody>
      </p:sp>
      <p:sp>
        <p:nvSpPr>
          <p:cNvPr id="54" name="object 10"/>
          <p:cNvSpPr txBox="1"/>
          <p:nvPr/>
        </p:nvSpPr>
        <p:spPr>
          <a:xfrm>
            <a:off x="1193006" y="8981281"/>
            <a:ext cx="3820894" cy="488612"/>
          </a:xfrm>
          <a:prstGeom prst="rect">
            <a:avLst/>
          </a:prstGeom>
        </p:spPr>
        <p:txBody>
          <a:bodyPr vert="horz" wrap="square" lIns="0" tIns="29735" rIns="0" bIns="0" rtlCol="0">
            <a:spAutoFit/>
          </a:bodyPr>
          <a:lstStyle/>
          <a:p>
            <a:pPr marL="27032">
              <a:spcBef>
                <a:spcPts val="234"/>
              </a:spcBef>
            </a:pPr>
            <a:r>
              <a:rPr lang="en-US" sz="2980" b="1" spc="-11" dirty="0">
                <a:solidFill>
                  <a:srgbClr val="3EA199"/>
                </a:solidFill>
                <a:latin typeface="Arial"/>
                <a:cs typeface="Arial"/>
              </a:rPr>
              <a:t>Introduction</a:t>
            </a:r>
            <a:endParaRPr sz="2980" dirty="0">
              <a:solidFill>
                <a:srgbClr val="3EA199"/>
              </a:solidFill>
              <a:latin typeface="Arial"/>
              <a:cs typeface="Arial"/>
            </a:endParaRPr>
          </a:p>
        </p:txBody>
      </p:sp>
      <p:sp>
        <p:nvSpPr>
          <p:cNvPr id="56" name="object 11"/>
          <p:cNvSpPr txBox="1"/>
          <p:nvPr/>
        </p:nvSpPr>
        <p:spPr>
          <a:xfrm>
            <a:off x="1269206" y="31765081"/>
            <a:ext cx="6317247" cy="8826802"/>
          </a:xfrm>
          <a:prstGeom prst="rect">
            <a:avLst/>
          </a:prstGeom>
          <a:effectLst>
            <a:glow rad="774700">
              <a:srgbClr val="3EA199"/>
            </a:glow>
          </a:effectLst>
        </p:spPr>
        <p:txBody>
          <a:bodyPr vert="horz" wrap="square" lIns="0" tIns="25680" rIns="0" bIns="0" rtlCol="0">
            <a:spAutoFit/>
          </a:bodyPr>
          <a:lstStyle/>
          <a:p>
            <a:pPr marL="27032" marR="282484">
              <a:lnSpc>
                <a:spcPct val="100600"/>
              </a:lnSpc>
              <a:spcBef>
                <a:spcPts val="202"/>
              </a:spcBef>
            </a:pPr>
            <a:r>
              <a:rPr lang="en-US" sz="2980" dirty="0">
                <a:latin typeface="Arial"/>
                <a:cs typeface="Arial"/>
              </a:rPr>
              <a:t>A cross-sectional assessment was conducted in the city of Hebron and four refugee camps in the north and south of the city. Participants were randomly sampled using a multi-stage cluster sampling methodology. A standardized questionnaire, which included modules on demographic, non communicable disease, mental health, and access to care, was administered using mobile devices and Dharma, a data collection tool. The questions appeared on the tool in both English and Arabic and the assessment was conducted in Arabic. Data was then analyzed using Excel in order to produce descriptive statistics.</a:t>
            </a:r>
            <a:endParaRPr sz="2980" dirty="0">
              <a:latin typeface="Arial"/>
              <a:cs typeface="Arial"/>
            </a:endParaRPr>
          </a:p>
        </p:txBody>
      </p:sp>
      <p:sp>
        <p:nvSpPr>
          <p:cNvPr id="57" name="object 5"/>
          <p:cNvSpPr/>
          <p:nvPr/>
        </p:nvSpPr>
        <p:spPr>
          <a:xfrm>
            <a:off x="1259613" y="23419836"/>
            <a:ext cx="6326840" cy="6821245"/>
          </a:xfrm>
          <a:custGeom>
            <a:avLst/>
            <a:gdLst/>
            <a:ahLst/>
            <a:cxnLst/>
            <a:rect l="l" t="t" r="r" b="b"/>
            <a:pathLst>
              <a:path w="2903854" h="2903855">
                <a:moveTo>
                  <a:pt x="0" y="2903364"/>
                </a:moveTo>
                <a:lnTo>
                  <a:pt x="2903364" y="2903364"/>
                </a:lnTo>
                <a:lnTo>
                  <a:pt x="2903364" y="0"/>
                </a:lnTo>
                <a:lnTo>
                  <a:pt x="0" y="0"/>
                </a:lnTo>
                <a:lnTo>
                  <a:pt x="0" y="2903364"/>
                </a:lnTo>
                <a:close/>
              </a:path>
            </a:pathLst>
          </a:custGeom>
          <a:ln w="184912">
            <a:solidFill>
              <a:srgbClr val="D2232A"/>
            </a:solidFill>
          </a:ln>
        </p:spPr>
        <p:txBody>
          <a:bodyPr wrap="square" lIns="0" tIns="0" rIns="0" bIns="0" rtlCol="0"/>
          <a:lstStyle/>
          <a:p>
            <a:endParaRPr sz="8156"/>
          </a:p>
        </p:txBody>
      </p:sp>
      <p:sp>
        <p:nvSpPr>
          <p:cNvPr id="58" name="object 9"/>
          <p:cNvSpPr txBox="1"/>
          <p:nvPr/>
        </p:nvSpPr>
        <p:spPr>
          <a:xfrm>
            <a:off x="1650206" y="23683385"/>
            <a:ext cx="5562600" cy="6387672"/>
          </a:xfrm>
          <a:prstGeom prst="rect">
            <a:avLst/>
          </a:prstGeom>
        </p:spPr>
        <p:txBody>
          <a:bodyPr vert="horz" wrap="square" lIns="0" tIns="25680" rIns="0" bIns="0" rtlCol="0">
            <a:spAutoFit/>
          </a:bodyPr>
          <a:lstStyle/>
          <a:p>
            <a:pPr marL="27032" marR="63525" algn="ctr">
              <a:lnSpc>
                <a:spcPct val="106300"/>
              </a:lnSpc>
              <a:spcBef>
                <a:spcPts val="202"/>
              </a:spcBef>
            </a:pPr>
            <a:r>
              <a:rPr lang="en-US" sz="3000" spc="-85" dirty="0">
                <a:solidFill>
                  <a:srgbClr val="58595B"/>
                </a:solidFill>
                <a:latin typeface="Arial"/>
                <a:cs typeface="Arial"/>
              </a:rPr>
              <a:t>The modular </a:t>
            </a:r>
            <a:r>
              <a:rPr lang="en-US" sz="3000" b="1" spc="-85" dirty="0">
                <a:solidFill>
                  <a:srgbClr val="D2232A"/>
                </a:solidFill>
                <a:latin typeface="Arial"/>
                <a:cs typeface="Arial"/>
              </a:rPr>
              <a:t>Community-based Assessment</a:t>
            </a:r>
            <a:r>
              <a:rPr lang="en-US" sz="3000" spc="-85" dirty="0">
                <a:solidFill>
                  <a:srgbClr val="58595B"/>
                </a:solidFill>
                <a:latin typeface="Arial"/>
                <a:cs typeface="Arial"/>
              </a:rPr>
              <a:t>, developed by CAHM in 2016, surveys respondents at both the household and individual level. Deployed through mobile devices, the assessment consists of 21 thematic modules such as mortality, food security, reproductive and mental health, and exposure to violence.  The modules can be customized according to context and needs.</a:t>
            </a:r>
          </a:p>
        </p:txBody>
      </p:sp>
      <p:sp>
        <p:nvSpPr>
          <p:cNvPr id="59" name="object 10"/>
          <p:cNvSpPr txBox="1"/>
          <p:nvPr/>
        </p:nvSpPr>
        <p:spPr>
          <a:xfrm>
            <a:off x="1269206" y="30926881"/>
            <a:ext cx="3820894" cy="488612"/>
          </a:xfrm>
          <a:prstGeom prst="rect">
            <a:avLst/>
          </a:prstGeom>
        </p:spPr>
        <p:txBody>
          <a:bodyPr vert="horz" wrap="square" lIns="0" tIns="29735" rIns="0" bIns="0" rtlCol="0">
            <a:spAutoFit/>
          </a:bodyPr>
          <a:lstStyle/>
          <a:p>
            <a:pPr marL="27032">
              <a:spcBef>
                <a:spcPts val="234"/>
              </a:spcBef>
            </a:pPr>
            <a:r>
              <a:rPr lang="en-US" sz="2980" b="1" spc="-11" dirty="0">
                <a:solidFill>
                  <a:srgbClr val="3EA199"/>
                </a:solidFill>
                <a:latin typeface="Arial"/>
                <a:cs typeface="Arial"/>
              </a:rPr>
              <a:t>Methods</a:t>
            </a:r>
          </a:p>
        </p:txBody>
      </p:sp>
      <p:sp>
        <p:nvSpPr>
          <p:cNvPr id="60" name="object 13"/>
          <p:cNvSpPr txBox="1"/>
          <p:nvPr/>
        </p:nvSpPr>
        <p:spPr>
          <a:xfrm>
            <a:off x="8736806" y="10213120"/>
            <a:ext cx="11582400" cy="6980646"/>
          </a:xfrm>
          <a:prstGeom prst="rect">
            <a:avLst/>
          </a:prstGeom>
          <a:ln>
            <a:noFill/>
          </a:ln>
        </p:spPr>
        <p:txBody>
          <a:bodyPr vert="horz" wrap="square" lIns="0" tIns="29735" rIns="0" bIns="0" rtlCol="0">
            <a:spAutoFit/>
          </a:bodyPr>
          <a:lstStyle/>
          <a:p>
            <a:pPr marL="27032" algn="ctr">
              <a:spcBef>
                <a:spcPts val="234"/>
              </a:spcBef>
            </a:pPr>
            <a:r>
              <a:rPr lang="en-US" sz="3000" b="1" dirty="0">
                <a:latin typeface="Arial"/>
                <a:cs typeface="Arial"/>
              </a:rPr>
              <a:t>943 Households </a:t>
            </a:r>
            <a:r>
              <a:rPr lang="en-US" sz="3000" dirty="0">
                <a:latin typeface="Arial"/>
                <a:cs typeface="Arial"/>
              </a:rPr>
              <a:t>and </a:t>
            </a:r>
            <a:r>
              <a:rPr lang="en-US" sz="3000" b="1" dirty="0">
                <a:latin typeface="Arial"/>
                <a:cs typeface="Arial"/>
              </a:rPr>
              <a:t>4,868 individuals </a:t>
            </a:r>
          </a:p>
          <a:p>
            <a:pPr marL="27032" algn="ctr">
              <a:spcBef>
                <a:spcPts val="234"/>
              </a:spcBef>
            </a:pPr>
            <a:r>
              <a:rPr lang="en-US" sz="3000" dirty="0">
                <a:latin typeface="Arial"/>
                <a:cs typeface="Arial"/>
              </a:rPr>
              <a:t>surveyed</a:t>
            </a:r>
            <a:endParaRPr lang="en-US" sz="3000" spc="-11" dirty="0">
              <a:latin typeface="Arial"/>
              <a:cs typeface="Arial"/>
            </a:endParaRPr>
          </a:p>
          <a:p>
            <a:pPr marL="27032" algn="ctr">
              <a:spcBef>
                <a:spcPts val="234"/>
              </a:spcBef>
            </a:pPr>
            <a:endParaRPr lang="en-US" sz="3000" b="1" spc="-11" dirty="0">
              <a:latin typeface="Arial"/>
              <a:cs typeface="Arial"/>
            </a:endParaRPr>
          </a:p>
          <a:p>
            <a:pPr marL="27032" algn="ctr">
              <a:spcBef>
                <a:spcPts val="234"/>
              </a:spcBef>
            </a:pPr>
            <a:r>
              <a:rPr lang="en-US" sz="3000" b="1" spc="-11" dirty="0">
                <a:latin typeface="Arial"/>
                <a:cs typeface="Arial"/>
              </a:rPr>
              <a:t>3,137 respondents </a:t>
            </a:r>
            <a:r>
              <a:rPr lang="en-US" sz="3000" spc="-11" dirty="0">
                <a:latin typeface="Arial"/>
                <a:cs typeface="Arial"/>
              </a:rPr>
              <a:t>aged &gt;15 years </a:t>
            </a:r>
          </a:p>
          <a:p>
            <a:pPr marL="27032" algn="ctr">
              <a:spcBef>
                <a:spcPts val="234"/>
              </a:spcBef>
            </a:pPr>
            <a:r>
              <a:rPr lang="en-US" sz="3000" spc="-11" dirty="0">
                <a:latin typeface="Arial"/>
                <a:cs typeface="Arial"/>
              </a:rPr>
              <a:t>answered mental health questions</a:t>
            </a:r>
          </a:p>
          <a:p>
            <a:pPr marL="27032" algn="ctr">
              <a:spcBef>
                <a:spcPts val="234"/>
              </a:spcBef>
            </a:pPr>
            <a:endParaRPr lang="en-US" sz="3000" spc="-11" dirty="0">
              <a:latin typeface="Arial"/>
              <a:cs typeface="Arial"/>
            </a:endParaRPr>
          </a:p>
          <a:p>
            <a:pPr marL="27032" algn="ctr">
              <a:spcBef>
                <a:spcPts val="234"/>
              </a:spcBef>
            </a:pPr>
            <a:r>
              <a:rPr lang="en-US" sz="3000" b="1" spc="-11" dirty="0">
                <a:latin typeface="Arial"/>
                <a:cs typeface="Arial"/>
              </a:rPr>
              <a:t>33.3% </a:t>
            </a:r>
          </a:p>
          <a:p>
            <a:pPr marL="27032" algn="ctr">
              <a:spcBef>
                <a:spcPts val="234"/>
              </a:spcBef>
            </a:pPr>
            <a:r>
              <a:rPr lang="en-US" sz="3000" spc="-11" dirty="0">
                <a:latin typeface="Arial"/>
                <a:cs typeface="Arial"/>
              </a:rPr>
              <a:t>reported emotional suffering </a:t>
            </a:r>
          </a:p>
          <a:p>
            <a:pPr marL="27032" algn="ctr">
              <a:spcBef>
                <a:spcPts val="234"/>
              </a:spcBef>
            </a:pPr>
            <a:r>
              <a:rPr lang="en-US" sz="3000" spc="-11" dirty="0">
                <a:latin typeface="Arial"/>
                <a:cs typeface="Arial"/>
              </a:rPr>
              <a:t>at least 30 days before the assessment</a:t>
            </a:r>
          </a:p>
          <a:p>
            <a:pPr marL="27032" algn="ctr">
              <a:spcBef>
                <a:spcPts val="234"/>
              </a:spcBef>
            </a:pPr>
            <a:endParaRPr lang="en-US" sz="3000" spc="-11" dirty="0">
              <a:latin typeface="Arial"/>
              <a:cs typeface="Arial"/>
            </a:endParaRPr>
          </a:p>
          <a:p>
            <a:pPr marL="27032" algn="ctr">
              <a:spcBef>
                <a:spcPts val="234"/>
              </a:spcBef>
            </a:pPr>
            <a:r>
              <a:rPr lang="en-US" sz="3000" b="1" spc="-11" dirty="0">
                <a:latin typeface="Arial"/>
                <a:cs typeface="Arial"/>
              </a:rPr>
              <a:t>6.8% </a:t>
            </a:r>
          </a:p>
          <a:p>
            <a:pPr marL="27032" algn="ctr">
              <a:spcBef>
                <a:spcPts val="234"/>
              </a:spcBef>
            </a:pPr>
            <a:r>
              <a:rPr lang="en-US" sz="3000" spc="-11" dirty="0">
                <a:latin typeface="Arial"/>
                <a:cs typeface="Arial"/>
              </a:rPr>
              <a:t>with emotional suffering </a:t>
            </a:r>
          </a:p>
          <a:p>
            <a:pPr marL="27032" algn="ctr">
              <a:spcBef>
                <a:spcPts val="234"/>
              </a:spcBef>
            </a:pPr>
            <a:r>
              <a:rPr lang="en-US" sz="3000" spc="-11" dirty="0">
                <a:latin typeface="Arial"/>
                <a:cs typeface="Arial"/>
              </a:rPr>
              <a:t>sought mental health care</a:t>
            </a:r>
          </a:p>
          <a:p>
            <a:pPr marL="27032" algn="ctr">
              <a:spcBef>
                <a:spcPts val="234"/>
              </a:spcBef>
            </a:pPr>
            <a:endParaRPr lang="en-US" sz="3000" spc="-11" dirty="0">
              <a:latin typeface="Arial"/>
              <a:cs typeface="Arial"/>
            </a:endParaRPr>
          </a:p>
        </p:txBody>
      </p:sp>
      <p:sp>
        <p:nvSpPr>
          <p:cNvPr id="61" name="object 4"/>
          <p:cNvSpPr/>
          <p:nvPr/>
        </p:nvSpPr>
        <p:spPr>
          <a:xfrm>
            <a:off x="1129928" y="41124022"/>
            <a:ext cx="6586210" cy="394659"/>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D2232A"/>
          </a:solidFill>
        </p:spPr>
        <p:txBody>
          <a:bodyPr wrap="square" lIns="0" tIns="0" rIns="0" bIns="0" rtlCol="0"/>
          <a:lstStyle/>
          <a:p>
            <a:endParaRPr sz="8156">
              <a:solidFill>
                <a:srgbClr val="D2232A"/>
              </a:solidFill>
            </a:endParaRPr>
          </a:p>
        </p:txBody>
      </p:sp>
      <p:sp>
        <p:nvSpPr>
          <p:cNvPr id="63" name="TextBox 62"/>
          <p:cNvSpPr txBox="1"/>
          <p:nvPr/>
        </p:nvSpPr>
        <p:spPr>
          <a:xfrm>
            <a:off x="8342682" y="8310322"/>
            <a:ext cx="19977523" cy="1132957"/>
          </a:xfrm>
          <a:prstGeom prst="rect">
            <a:avLst/>
          </a:prstGeom>
          <a:solidFill>
            <a:srgbClr val="D2232A"/>
          </a:solidFill>
          <a:ln>
            <a:noFill/>
          </a:ln>
        </p:spPr>
        <p:txBody>
          <a:bodyPr wrap="square" lIns="180000" tIns="180000" rIns="180000" bIns="180000" rtlCol="0">
            <a:spAutoFit/>
          </a:bodyPr>
          <a:lstStyle/>
          <a:p>
            <a:r>
              <a:rPr lang="en-US" sz="5000" b="1" dirty="0">
                <a:solidFill>
                  <a:schemeClr val="bg1"/>
                </a:solidFill>
                <a:latin typeface="Arial" charset="0"/>
                <a:ea typeface="Arial" charset="0"/>
                <a:cs typeface="Arial" charset="0"/>
              </a:rPr>
              <a:t>Results</a:t>
            </a:r>
          </a:p>
        </p:txBody>
      </p:sp>
      <p:sp>
        <p:nvSpPr>
          <p:cNvPr id="67" name="object 10"/>
          <p:cNvSpPr txBox="1"/>
          <p:nvPr/>
        </p:nvSpPr>
        <p:spPr>
          <a:xfrm>
            <a:off x="21669186" y="9819481"/>
            <a:ext cx="6172754" cy="1927981"/>
          </a:xfrm>
          <a:prstGeom prst="rect">
            <a:avLst/>
          </a:prstGeom>
        </p:spPr>
        <p:txBody>
          <a:bodyPr vert="horz" wrap="square" lIns="0" tIns="29735" rIns="0" bIns="0" rtlCol="0">
            <a:spAutoFit/>
          </a:bodyPr>
          <a:lstStyle/>
          <a:p>
            <a:pPr marL="27032" algn="ctr">
              <a:spcBef>
                <a:spcPts val="234"/>
              </a:spcBef>
            </a:pPr>
            <a:r>
              <a:rPr lang="en-US" sz="4000" b="1" spc="-11" dirty="0">
                <a:solidFill>
                  <a:srgbClr val="3EA199"/>
                </a:solidFill>
                <a:latin typeface="Arial"/>
                <a:cs typeface="Arial"/>
              </a:rPr>
              <a:t>Top reasons </a:t>
            </a:r>
          </a:p>
          <a:p>
            <a:pPr marL="27032" algn="ctr">
              <a:spcBef>
                <a:spcPts val="234"/>
              </a:spcBef>
            </a:pPr>
            <a:r>
              <a:rPr lang="en-US" sz="4000" b="1" spc="-11" dirty="0">
                <a:solidFill>
                  <a:srgbClr val="3EA199"/>
                </a:solidFill>
                <a:latin typeface="Arial"/>
                <a:cs typeface="Arial"/>
              </a:rPr>
              <a:t>for not seeking </a:t>
            </a:r>
          </a:p>
          <a:p>
            <a:pPr marL="27032" algn="ctr">
              <a:spcBef>
                <a:spcPts val="234"/>
              </a:spcBef>
            </a:pPr>
            <a:r>
              <a:rPr lang="en-US" sz="4000" b="1" spc="-11" dirty="0">
                <a:solidFill>
                  <a:srgbClr val="3EA199"/>
                </a:solidFill>
                <a:latin typeface="Arial"/>
                <a:cs typeface="Arial"/>
              </a:rPr>
              <a:t>mental health care</a:t>
            </a:r>
            <a:endParaRPr sz="4000" dirty="0">
              <a:solidFill>
                <a:srgbClr val="3EA199"/>
              </a:solidFill>
              <a:latin typeface="Arial"/>
              <a:cs typeface="Arial"/>
            </a:endParaRPr>
          </a:p>
        </p:txBody>
      </p:sp>
      <p:sp>
        <p:nvSpPr>
          <p:cNvPr id="71" name="object 13"/>
          <p:cNvSpPr txBox="1"/>
          <p:nvPr/>
        </p:nvSpPr>
        <p:spPr>
          <a:xfrm>
            <a:off x="8750717" y="18658681"/>
            <a:ext cx="6158289" cy="7028864"/>
          </a:xfrm>
          <a:prstGeom prst="rect">
            <a:avLst/>
          </a:prstGeom>
        </p:spPr>
        <p:txBody>
          <a:bodyPr vert="horz" wrap="square" lIns="0" tIns="29735" rIns="0" bIns="0" rtlCol="0">
            <a:spAutoFit/>
          </a:bodyPr>
          <a:lstStyle/>
          <a:p>
            <a:pPr marL="484232" indent="-457200">
              <a:spcBef>
                <a:spcPts val="234"/>
              </a:spcBef>
              <a:buFont typeface="Arial" panose="020B0604020202020204" pitchFamily="34" charset="0"/>
              <a:buChar char="•"/>
            </a:pPr>
            <a:r>
              <a:rPr lang="en-US" sz="3000" dirty="0">
                <a:latin typeface="Arial"/>
                <a:cs typeface="Arial"/>
              </a:rPr>
              <a:t>Of those reporting emotional suffering, 40% had trouble performing daily activities, sleeping, and/or felt sad, irritable or nervous.</a:t>
            </a:r>
          </a:p>
          <a:p>
            <a:pPr marL="484232" indent="-457200">
              <a:spcBef>
                <a:spcPts val="234"/>
              </a:spcBef>
              <a:buFont typeface="Arial" panose="020B0604020202020204" pitchFamily="34" charset="0"/>
              <a:buChar char="•"/>
            </a:pPr>
            <a:endParaRPr lang="en-US" sz="3000" dirty="0">
              <a:latin typeface="Arial"/>
              <a:cs typeface="Arial"/>
            </a:endParaRPr>
          </a:p>
          <a:p>
            <a:pPr marL="484232" indent="-457200">
              <a:spcBef>
                <a:spcPts val="234"/>
              </a:spcBef>
              <a:buFont typeface="Arial" panose="020B0604020202020204" pitchFamily="34" charset="0"/>
              <a:buChar char="•"/>
            </a:pPr>
            <a:r>
              <a:rPr lang="en-US" sz="3000" dirty="0">
                <a:latin typeface="Arial"/>
                <a:cs typeface="Arial"/>
              </a:rPr>
              <a:t>Out of the 21 clusters surveyed, less than one third of those reported emotional suffering sought care. This is particularly evident in Area C6, where none of the respondents who experienced emotional suffering sought help. (See Figure 1.)</a:t>
            </a:r>
            <a:endParaRPr lang="en-US" sz="2980" dirty="0">
              <a:latin typeface="Arial"/>
              <a:cs typeface="Arial"/>
            </a:endParaRPr>
          </a:p>
          <a:p>
            <a:pPr marL="27032">
              <a:spcBef>
                <a:spcPts val="234"/>
              </a:spcBef>
            </a:pPr>
            <a:endParaRPr sz="2980" dirty="0">
              <a:latin typeface="Arial"/>
              <a:cs typeface="Arial"/>
            </a:endParaRPr>
          </a:p>
        </p:txBody>
      </p:sp>
      <p:sp>
        <p:nvSpPr>
          <p:cNvPr id="72" name="object 13"/>
          <p:cNvSpPr txBox="1"/>
          <p:nvPr/>
        </p:nvSpPr>
        <p:spPr>
          <a:xfrm>
            <a:off x="15440344" y="18658681"/>
            <a:ext cx="6228841" cy="6595925"/>
          </a:xfrm>
          <a:prstGeom prst="rect">
            <a:avLst/>
          </a:prstGeom>
        </p:spPr>
        <p:txBody>
          <a:bodyPr vert="horz" wrap="square" lIns="0" tIns="29735" rIns="0" bIns="0" rtlCol="0">
            <a:spAutoFit/>
          </a:bodyPr>
          <a:lstStyle/>
          <a:p>
            <a:pPr marL="484232" indent="-457200">
              <a:spcBef>
                <a:spcPts val="234"/>
              </a:spcBef>
              <a:buFont typeface="Arial" panose="020B0604020202020204" pitchFamily="34" charset="0"/>
              <a:buChar char="•"/>
            </a:pPr>
            <a:r>
              <a:rPr lang="en-US" sz="3000" dirty="0">
                <a:latin typeface="Arial"/>
                <a:cs typeface="Arial"/>
              </a:rPr>
              <a:t>Of the group that sought mental health assistance, only 12.2% used MSF services. More than one-third utilized other NGO services while nearly 20% used </a:t>
            </a:r>
            <a:r>
              <a:rPr lang="en-US" sz="3000" dirty="0" err="1">
                <a:latin typeface="Arial"/>
                <a:cs typeface="Arial"/>
              </a:rPr>
              <a:t>MoH</a:t>
            </a:r>
            <a:r>
              <a:rPr lang="en-US" sz="3000" dirty="0">
                <a:latin typeface="Arial"/>
                <a:cs typeface="Arial"/>
              </a:rPr>
              <a:t> services.</a:t>
            </a:r>
          </a:p>
          <a:p>
            <a:pPr marL="484232" indent="-457200">
              <a:spcBef>
                <a:spcPts val="234"/>
              </a:spcBef>
              <a:buFont typeface="Arial" panose="020B0604020202020204" pitchFamily="34" charset="0"/>
              <a:buChar char="•"/>
            </a:pPr>
            <a:endParaRPr lang="en-US" sz="3000" dirty="0">
              <a:latin typeface="Arial"/>
              <a:cs typeface="Arial"/>
            </a:endParaRPr>
          </a:p>
          <a:p>
            <a:pPr marL="484232" indent="-457200">
              <a:spcBef>
                <a:spcPts val="234"/>
              </a:spcBef>
              <a:buFont typeface="Arial" panose="020B0604020202020204" pitchFamily="34" charset="0"/>
              <a:buChar char="•"/>
            </a:pPr>
            <a:r>
              <a:rPr lang="en-US" sz="3000" dirty="0">
                <a:latin typeface="Arial"/>
                <a:cs typeface="Arial"/>
              </a:rPr>
              <a:t>One third of those who sought help paid for the services.</a:t>
            </a:r>
          </a:p>
          <a:p>
            <a:pPr marL="484232" indent="-457200">
              <a:spcBef>
                <a:spcPts val="234"/>
              </a:spcBef>
              <a:buFont typeface="Arial" panose="020B0604020202020204" pitchFamily="34" charset="0"/>
              <a:buChar char="•"/>
            </a:pPr>
            <a:endParaRPr lang="en-US" sz="3000" dirty="0">
              <a:latin typeface="Arial"/>
              <a:cs typeface="Arial"/>
            </a:endParaRPr>
          </a:p>
          <a:p>
            <a:pPr marL="484232" indent="-457200">
              <a:spcBef>
                <a:spcPts val="234"/>
              </a:spcBef>
              <a:buFont typeface="Arial" panose="020B0604020202020204" pitchFamily="34" charset="0"/>
              <a:buChar char="•"/>
            </a:pPr>
            <a:r>
              <a:rPr lang="en-US" sz="3000" dirty="0">
                <a:latin typeface="Arial"/>
                <a:cs typeface="Arial"/>
              </a:rPr>
              <a:t>Thirty-five percent of those who received mental health care reported that they rarely or never felt better after the sessions.</a:t>
            </a:r>
          </a:p>
        </p:txBody>
      </p:sp>
      <p:sp>
        <p:nvSpPr>
          <p:cNvPr id="73" name="object 10"/>
          <p:cNvSpPr txBox="1"/>
          <p:nvPr/>
        </p:nvSpPr>
        <p:spPr>
          <a:xfrm>
            <a:off x="8736806" y="17896681"/>
            <a:ext cx="3820894" cy="488612"/>
          </a:xfrm>
          <a:prstGeom prst="rect">
            <a:avLst/>
          </a:prstGeom>
        </p:spPr>
        <p:txBody>
          <a:bodyPr vert="horz" wrap="square" lIns="0" tIns="29735" rIns="0" bIns="0" rtlCol="0">
            <a:spAutoFit/>
          </a:bodyPr>
          <a:lstStyle/>
          <a:p>
            <a:pPr marL="27032">
              <a:spcBef>
                <a:spcPts val="234"/>
              </a:spcBef>
            </a:pPr>
            <a:r>
              <a:rPr lang="en-US" sz="2980" b="1" spc="-11" dirty="0">
                <a:solidFill>
                  <a:srgbClr val="D2232A"/>
                </a:solidFill>
                <a:latin typeface="Arial"/>
                <a:cs typeface="Arial"/>
              </a:rPr>
              <a:t>Additional findings</a:t>
            </a:r>
            <a:endParaRPr sz="2980" dirty="0">
              <a:solidFill>
                <a:srgbClr val="D2232A"/>
              </a:solidFill>
              <a:latin typeface="Arial"/>
              <a:cs typeface="Aria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0717" y="25592881"/>
            <a:ext cx="13256630" cy="7936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4" name="object 40"/>
          <p:cNvSpPr/>
          <p:nvPr/>
        </p:nvSpPr>
        <p:spPr>
          <a:xfrm>
            <a:off x="22376606" y="18201481"/>
            <a:ext cx="6574046" cy="20116800"/>
          </a:xfrm>
          <a:custGeom>
            <a:avLst/>
            <a:gdLst/>
            <a:ahLst/>
            <a:cxnLst/>
            <a:rect l="l" t="t" r="r" b="b"/>
            <a:pathLst>
              <a:path w="3088640" h="4718050">
                <a:moveTo>
                  <a:pt x="0" y="4717451"/>
                </a:moveTo>
                <a:lnTo>
                  <a:pt x="3088276" y="4717451"/>
                </a:lnTo>
                <a:lnTo>
                  <a:pt x="3088276" y="0"/>
                </a:lnTo>
                <a:lnTo>
                  <a:pt x="0" y="0"/>
                </a:lnTo>
                <a:lnTo>
                  <a:pt x="0" y="4717451"/>
                </a:lnTo>
                <a:close/>
              </a:path>
            </a:pathLst>
          </a:custGeom>
          <a:solidFill>
            <a:srgbClr val="E2E3E4"/>
          </a:solidFill>
        </p:spPr>
        <p:txBody>
          <a:bodyPr wrap="square" lIns="0" tIns="0" rIns="0" bIns="0" rtlCol="0"/>
          <a:lstStyle/>
          <a:p>
            <a:endParaRPr sz="8156"/>
          </a:p>
        </p:txBody>
      </p:sp>
      <p:sp>
        <p:nvSpPr>
          <p:cNvPr id="75" name="object 13"/>
          <p:cNvSpPr txBox="1"/>
          <p:nvPr/>
        </p:nvSpPr>
        <p:spPr>
          <a:xfrm>
            <a:off x="22743344" y="18506281"/>
            <a:ext cx="5877843" cy="20075513"/>
          </a:xfrm>
          <a:prstGeom prst="rect">
            <a:avLst/>
          </a:prstGeom>
        </p:spPr>
        <p:txBody>
          <a:bodyPr vert="horz" wrap="square" lIns="0" tIns="29735" rIns="0" bIns="0" rtlCol="0">
            <a:spAutoFit/>
          </a:bodyPr>
          <a:lstStyle/>
          <a:p>
            <a:pPr marL="27032">
              <a:spcBef>
                <a:spcPts val="234"/>
              </a:spcBef>
            </a:pPr>
            <a:r>
              <a:rPr lang="en-US" sz="3000" b="1" spc="-11" dirty="0">
                <a:solidFill>
                  <a:srgbClr val="D2232A"/>
                </a:solidFill>
                <a:latin typeface="Arial"/>
                <a:cs typeface="Arial"/>
              </a:rPr>
              <a:t>Conclusion</a:t>
            </a:r>
            <a:endParaRPr sz="3000" dirty="0">
              <a:latin typeface="Times New Roman"/>
              <a:cs typeface="Times New Roman"/>
            </a:endParaRPr>
          </a:p>
          <a:p>
            <a:pPr marL="27032" marR="10813">
              <a:lnSpc>
                <a:spcPct val="100600"/>
              </a:lnSpc>
            </a:pPr>
            <a:endParaRPr lang="en-US" sz="3000" spc="-11" dirty="0">
              <a:solidFill>
                <a:srgbClr val="58595B"/>
              </a:solidFill>
              <a:latin typeface="Arial"/>
              <a:cs typeface="Arial"/>
            </a:endParaRPr>
          </a:p>
          <a:p>
            <a:pPr marL="27032" marR="10813">
              <a:lnSpc>
                <a:spcPct val="100600"/>
              </a:lnSpc>
            </a:pPr>
            <a:r>
              <a:rPr lang="en-US" sz="3000" spc="-11" dirty="0">
                <a:solidFill>
                  <a:schemeClr val="tx1">
                    <a:lumMod val="85000"/>
                    <a:lumOff val="15000"/>
                  </a:schemeClr>
                </a:solidFill>
                <a:latin typeface="Arial"/>
                <a:cs typeface="Arial"/>
              </a:rPr>
              <a:t>The findings show significant and continuous mental health needs in Hebron at the time of the assessment. In contrast to the needs, mental health care seeking behavior remains low. Reasons provided by respondents for not seeking mental health care point to a low level of mental health wellbeing awareness within the community, and knowledge of where to obtain services. The results also illustrate the strong presence of stigma of mental needs and issues in this context. Findings from this survey can be used to define and develop more integrated and targeted approaches to mental health care in Hebron.</a:t>
            </a:r>
          </a:p>
          <a:p>
            <a:pPr marL="27032" marR="10813">
              <a:lnSpc>
                <a:spcPct val="100600"/>
              </a:lnSpc>
            </a:pPr>
            <a:endParaRPr lang="en-US" sz="3000" b="1" spc="-11" dirty="0">
              <a:solidFill>
                <a:srgbClr val="D2232A"/>
              </a:solidFill>
              <a:latin typeface="Arial"/>
              <a:cs typeface="Arial"/>
            </a:endParaRPr>
          </a:p>
          <a:p>
            <a:pPr marL="27032" marR="10813">
              <a:lnSpc>
                <a:spcPct val="100600"/>
              </a:lnSpc>
            </a:pPr>
            <a:r>
              <a:rPr lang="en-US" sz="3000" b="1" spc="-11" dirty="0">
                <a:solidFill>
                  <a:srgbClr val="D2232A"/>
                </a:solidFill>
                <a:latin typeface="Arial"/>
                <a:cs typeface="Arial"/>
              </a:rPr>
              <a:t>Recommendations</a:t>
            </a:r>
            <a:endParaRPr lang="en-US" sz="3000" dirty="0">
              <a:latin typeface="Arial"/>
              <a:cs typeface="Arial"/>
            </a:endParaRPr>
          </a:p>
          <a:p>
            <a:pPr marL="484232" marR="10813" indent="-457200">
              <a:lnSpc>
                <a:spcPct val="100600"/>
              </a:lnSpc>
              <a:buFont typeface="Arial" panose="020B0604020202020204" pitchFamily="34" charset="0"/>
              <a:buChar char="•"/>
            </a:pPr>
            <a:endParaRPr lang="en-US" sz="3000" spc="-11" dirty="0">
              <a:solidFill>
                <a:srgbClr val="58595B"/>
              </a:solidFill>
              <a:latin typeface="Arial"/>
              <a:cs typeface="Arial"/>
            </a:endParaRPr>
          </a:p>
          <a:p>
            <a:pPr marL="484232" marR="10813" indent="-457200">
              <a:lnSpc>
                <a:spcPct val="100600"/>
              </a:lnSpc>
              <a:buFont typeface="Arial" panose="020B0604020202020204" pitchFamily="34" charset="0"/>
              <a:buChar char="•"/>
            </a:pPr>
            <a:r>
              <a:rPr lang="en-US" sz="3000" spc="-11" dirty="0">
                <a:solidFill>
                  <a:schemeClr val="tx1">
                    <a:lumMod val="85000"/>
                    <a:lumOff val="15000"/>
                  </a:schemeClr>
                </a:solidFill>
                <a:latin typeface="Arial"/>
                <a:cs typeface="Arial"/>
              </a:rPr>
              <a:t>Implement systematic screenings of populations exposed to potentially traumatic events in  MSF project.</a:t>
            </a:r>
          </a:p>
          <a:p>
            <a:pPr marL="484232" marR="10813" indent="-457200">
              <a:lnSpc>
                <a:spcPct val="100600"/>
              </a:lnSpc>
              <a:buFont typeface="Arial" panose="020B0604020202020204" pitchFamily="34" charset="0"/>
              <a:buChar char="•"/>
            </a:pPr>
            <a:endParaRPr lang="en-US" sz="3000" spc="-11" dirty="0">
              <a:solidFill>
                <a:schemeClr val="tx1">
                  <a:lumMod val="85000"/>
                  <a:lumOff val="15000"/>
                </a:schemeClr>
              </a:solidFill>
              <a:latin typeface="Arial"/>
              <a:cs typeface="Arial"/>
            </a:endParaRPr>
          </a:p>
          <a:p>
            <a:pPr marL="484232" marR="10813" indent="-457200">
              <a:lnSpc>
                <a:spcPct val="100600"/>
              </a:lnSpc>
              <a:buFont typeface="Arial" panose="020B0604020202020204" pitchFamily="34" charset="0"/>
              <a:buChar char="•"/>
            </a:pPr>
            <a:r>
              <a:rPr lang="en-US" sz="3000" spc="-11" dirty="0">
                <a:solidFill>
                  <a:schemeClr val="tx1">
                    <a:lumMod val="85000"/>
                    <a:lumOff val="15000"/>
                  </a:schemeClr>
                </a:solidFill>
                <a:latin typeface="Arial"/>
                <a:cs typeface="Arial"/>
              </a:rPr>
              <a:t>Increase communication activities and advocacy to raise awareness and sensitization on mental health issues and available services.</a:t>
            </a:r>
          </a:p>
          <a:p>
            <a:pPr marL="484232" marR="10813" indent="-457200">
              <a:lnSpc>
                <a:spcPct val="100600"/>
              </a:lnSpc>
              <a:buFont typeface="Arial" panose="020B0604020202020204" pitchFamily="34" charset="0"/>
              <a:buChar char="•"/>
            </a:pPr>
            <a:endParaRPr lang="en-US" sz="3000" spc="-11" dirty="0">
              <a:solidFill>
                <a:schemeClr val="tx1">
                  <a:lumMod val="85000"/>
                  <a:lumOff val="15000"/>
                </a:schemeClr>
              </a:solidFill>
              <a:latin typeface="Arial"/>
              <a:cs typeface="Arial"/>
            </a:endParaRPr>
          </a:p>
          <a:p>
            <a:pPr marL="484232" marR="10813" indent="-457200">
              <a:lnSpc>
                <a:spcPct val="100600"/>
              </a:lnSpc>
              <a:buFont typeface="Arial" panose="020B0604020202020204" pitchFamily="34" charset="0"/>
              <a:buChar char="•"/>
            </a:pPr>
            <a:r>
              <a:rPr lang="en-US" sz="3000" spc="-11" dirty="0">
                <a:solidFill>
                  <a:schemeClr val="tx1">
                    <a:lumMod val="85000"/>
                    <a:lumOff val="15000"/>
                  </a:schemeClr>
                </a:solidFill>
                <a:latin typeface="Arial"/>
                <a:cs typeface="Arial"/>
              </a:rPr>
              <a:t>Develop more integrated and targeted approaches in awareness raising activities, screenings and counseling for vulnerable populations such as those with disabilities. </a:t>
            </a:r>
          </a:p>
        </p:txBody>
      </p:sp>
      <p:sp>
        <p:nvSpPr>
          <p:cNvPr id="76" name="object 32"/>
          <p:cNvSpPr txBox="1"/>
          <p:nvPr/>
        </p:nvSpPr>
        <p:spPr>
          <a:xfrm>
            <a:off x="8736806" y="33593881"/>
            <a:ext cx="13503557" cy="770667"/>
          </a:xfrm>
          <a:prstGeom prst="rect">
            <a:avLst/>
          </a:prstGeom>
        </p:spPr>
        <p:txBody>
          <a:bodyPr vert="horz" wrap="square" lIns="0" tIns="24328" rIns="0" bIns="0" rtlCol="0">
            <a:spAutoFit/>
          </a:bodyPr>
          <a:lstStyle/>
          <a:p>
            <a:pPr marL="27032" marR="282484">
              <a:lnSpc>
                <a:spcPct val="100600"/>
              </a:lnSpc>
              <a:spcBef>
                <a:spcPts val="202"/>
              </a:spcBef>
            </a:pPr>
            <a:r>
              <a:rPr lang="en-US" sz="2400" b="1" i="1" spc="21" dirty="0">
                <a:solidFill>
                  <a:srgbClr val="58595B"/>
                </a:solidFill>
                <a:latin typeface="Times New Roman" charset="0"/>
                <a:ea typeface="Times New Roman" charset="0"/>
                <a:cs typeface="Times New Roman" charset="0"/>
              </a:rPr>
              <a:t>Figure 1.</a:t>
            </a:r>
            <a:r>
              <a:rPr lang="en-US" sz="2400" i="1" spc="21" dirty="0">
                <a:solidFill>
                  <a:srgbClr val="58595B"/>
                </a:solidFill>
                <a:latin typeface="Times New Roman" charset="0"/>
                <a:ea typeface="Times New Roman" charset="0"/>
                <a:cs typeface="Times New Roman" charset="0"/>
              </a:rPr>
              <a:t> Comparison of respondents who reported emotional suffering versus those who sought mental health care according to the surveyed clusters.</a:t>
            </a:r>
            <a:endParaRPr lang="en-US" sz="2400" i="1" dirty="0">
              <a:latin typeface="Times New Roman" charset="0"/>
              <a:ea typeface="Times New Roman" charset="0"/>
              <a:cs typeface="Times New Roman" charset="0"/>
            </a:endParaRPr>
          </a:p>
        </p:txBody>
      </p:sp>
      <p:sp>
        <p:nvSpPr>
          <p:cNvPr id="77" name="object 11"/>
          <p:cNvSpPr txBox="1"/>
          <p:nvPr/>
        </p:nvSpPr>
        <p:spPr>
          <a:xfrm>
            <a:off x="8736806" y="35346481"/>
            <a:ext cx="6317247" cy="6150171"/>
          </a:xfrm>
          <a:prstGeom prst="rect">
            <a:avLst/>
          </a:prstGeom>
          <a:effectLst>
            <a:glow rad="774700">
              <a:srgbClr val="3EA199"/>
            </a:glow>
          </a:effectLst>
        </p:spPr>
        <p:txBody>
          <a:bodyPr vert="horz" wrap="square" lIns="0" tIns="25680" rIns="0" bIns="0" rtlCol="0">
            <a:spAutoFit/>
          </a:bodyPr>
          <a:lstStyle/>
          <a:p>
            <a:pPr marL="484232" marR="282484" indent="-457200">
              <a:lnSpc>
                <a:spcPct val="100600"/>
              </a:lnSpc>
              <a:spcBef>
                <a:spcPts val="202"/>
              </a:spcBef>
              <a:buFont typeface="Arial" panose="020B0604020202020204" pitchFamily="34" charset="0"/>
              <a:buChar char="•"/>
            </a:pPr>
            <a:r>
              <a:rPr lang="en-US" sz="2980" dirty="0">
                <a:latin typeface="Arial"/>
                <a:cs typeface="Arial"/>
              </a:rPr>
              <a:t>Approximately 38% of all individual respondents reported needing health care in the 30 days prior to the survey.</a:t>
            </a:r>
          </a:p>
          <a:p>
            <a:pPr marL="484232" marR="282484" indent="-457200">
              <a:lnSpc>
                <a:spcPct val="100600"/>
              </a:lnSpc>
              <a:spcBef>
                <a:spcPts val="202"/>
              </a:spcBef>
              <a:buFont typeface="Arial" panose="020B0604020202020204" pitchFamily="34" charset="0"/>
              <a:buChar char="•"/>
            </a:pPr>
            <a:endParaRPr lang="en-US" sz="2980" dirty="0">
              <a:latin typeface="Arial"/>
              <a:cs typeface="Arial"/>
            </a:endParaRPr>
          </a:p>
          <a:p>
            <a:pPr marL="484232" marR="282484" indent="-457200">
              <a:lnSpc>
                <a:spcPct val="100600"/>
              </a:lnSpc>
              <a:spcBef>
                <a:spcPts val="202"/>
              </a:spcBef>
              <a:buFont typeface="Arial" panose="020B0604020202020204" pitchFamily="34" charset="0"/>
              <a:buChar char="•"/>
            </a:pPr>
            <a:r>
              <a:rPr lang="en-US" sz="2980" dirty="0">
                <a:latin typeface="Arial"/>
                <a:cs typeface="Arial"/>
              </a:rPr>
              <a:t>Out of this group, 94% sought medical care, and obtained it through private clinics or </a:t>
            </a:r>
          </a:p>
          <a:p>
            <a:pPr marL="27032" marR="282484">
              <a:lnSpc>
                <a:spcPct val="100600"/>
              </a:lnSpc>
              <a:spcBef>
                <a:spcPts val="202"/>
              </a:spcBef>
            </a:pPr>
            <a:r>
              <a:rPr lang="en-US" sz="2980" dirty="0">
                <a:latin typeface="Arial"/>
                <a:cs typeface="Arial"/>
              </a:rPr>
              <a:t>    </a:t>
            </a:r>
            <a:r>
              <a:rPr lang="en-US" sz="2980" dirty="0" err="1">
                <a:latin typeface="Arial"/>
                <a:cs typeface="Arial"/>
              </a:rPr>
              <a:t>MoH</a:t>
            </a:r>
            <a:r>
              <a:rPr lang="en-US" sz="2980" dirty="0">
                <a:latin typeface="Arial"/>
                <a:cs typeface="Arial"/>
              </a:rPr>
              <a:t> facilities.</a:t>
            </a:r>
          </a:p>
          <a:p>
            <a:pPr marL="484232" marR="282484" indent="-457200">
              <a:lnSpc>
                <a:spcPct val="100600"/>
              </a:lnSpc>
              <a:spcBef>
                <a:spcPts val="202"/>
              </a:spcBef>
              <a:buFont typeface="Arial" panose="020B0604020202020204" pitchFamily="34" charset="0"/>
              <a:buChar char="•"/>
            </a:pPr>
            <a:endParaRPr lang="en-US" sz="2980" dirty="0">
              <a:latin typeface="Arial"/>
              <a:cs typeface="Arial"/>
            </a:endParaRPr>
          </a:p>
          <a:p>
            <a:pPr marL="484232" marR="282484" indent="-457200">
              <a:lnSpc>
                <a:spcPct val="100600"/>
              </a:lnSpc>
              <a:spcBef>
                <a:spcPts val="202"/>
              </a:spcBef>
              <a:buFont typeface="Arial" panose="020B0604020202020204" pitchFamily="34" charset="0"/>
              <a:buChar char="•"/>
            </a:pPr>
            <a:r>
              <a:rPr lang="en-US" sz="2980" dirty="0">
                <a:latin typeface="Arial"/>
                <a:cs typeface="Arial"/>
              </a:rPr>
              <a:t>Top reasons for seeking care were respiratory conditions, joint diseases, and dental care.</a:t>
            </a:r>
            <a:endParaRPr sz="2980" dirty="0">
              <a:latin typeface="Arial"/>
              <a:cs typeface="Arial"/>
            </a:endParaRPr>
          </a:p>
        </p:txBody>
      </p:sp>
      <p:sp>
        <p:nvSpPr>
          <p:cNvPr id="78" name="object 10"/>
          <p:cNvSpPr txBox="1"/>
          <p:nvPr/>
        </p:nvSpPr>
        <p:spPr>
          <a:xfrm>
            <a:off x="8725912" y="34660681"/>
            <a:ext cx="3820894" cy="488612"/>
          </a:xfrm>
          <a:prstGeom prst="rect">
            <a:avLst/>
          </a:prstGeom>
        </p:spPr>
        <p:txBody>
          <a:bodyPr vert="horz" wrap="square" lIns="0" tIns="29735" rIns="0" bIns="0" rtlCol="0">
            <a:spAutoFit/>
          </a:bodyPr>
          <a:lstStyle/>
          <a:p>
            <a:pPr marL="27032">
              <a:spcBef>
                <a:spcPts val="234"/>
              </a:spcBef>
            </a:pPr>
            <a:r>
              <a:rPr lang="en-US" sz="2980" b="1" spc="-11" dirty="0">
                <a:solidFill>
                  <a:srgbClr val="3EA199"/>
                </a:solidFill>
                <a:latin typeface="Arial"/>
                <a:cs typeface="Arial"/>
              </a:rPr>
              <a:t>In comparison:</a:t>
            </a:r>
            <a:endParaRPr sz="2980" dirty="0">
              <a:solidFill>
                <a:srgbClr val="3EA199"/>
              </a:solidFill>
              <a:latin typeface="Arial"/>
              <a:cs typeface="Arial"/>
            </a:endParaRPr>
          </a:p>
        </p:txBody>
      </p:sp>
      <p:sp>
        <p:nvSpPr>
          <p:cNvPr id="79" name="object 11"/>
          <p:cNvSpPr txBox="1"/>
          <p:nvPr/>
        </p:nvSpPr>
        <p:spPr>
          <a:xfrm>
            <a:off x="15690100" y="35346481"/>
            <a:ext cx="6550263" cy="6255008"/>
          </a:xfrm>
          <a:prstGeom prst="rect">
            <a:avLst/>
          </a:prstGeom>
          <a:effectLst>
            <a:glow rad="774700">
              <a:srgbClr val="3EA199"/>
            </a:glow>
          </a:effectLst>
        </p:spPr>
        <p:txBody>
          <a:bodyPr vert="horz" wrap="square" lIns="0" tIns="25680" rIns="0" bIns="0" rtlCol="0">
            <a:spAutoFit/>
          </a:bodyPr>
          <a:lstStyle/>
          <a:p>
            <a:pPr marL="484232" marR="282484" indent="-457200">
              <a:lnSpc>
                <a:spcPct val="100600"/>
              </a:lnSpc>
              <a:spcBef>
                <a:spcPts val="202"/>
              </a:spcBef>
              <a:buFont typeface="Arial" panose="020B0604020202020204" pitchFamily="34" charset="0"/>
              <a:buChar char="•"/>
            </a:pPr>
            <a:r>
              <a:rPr lang="en-US" sz="2980" dirty="0">
                <a:latin typeface="Arial"/>
                <a:cs typeface="Arial"/>
              </a:rPr>
              <a:t>Nearly 38% of the respondents who reported having a disability also reported emotional suffering. </a:t>
            </a:r>
          </a:p>
          <a:p>
            <a:pPr marL="484232" marR="282484" indent="-457200">
              <a:lnSpc>
                <a:spcPct val="100600"/>
              </a:lnSpc>
              <a:spcBef>
                <a:spcPts val="202"/>
              </a:spcBef>
              <a:buFont typeface="Arial" panose="020B0604020202020204" pitchFamily="34" charset="0"/>
              <a:buChar char="•"/>
            </a:pPr>
            <a:endParaRPr lang="en-US" sz="4400" dirty="0">
              <a:latin typeface="Arial"/>
              <a:cs typeface="Arial"/>
            </a:endParaRPr>
          </a:p>
          <a:p>
            <a:pPr marL="484232" marR="282484" indent="-457200">
              <a:lnSpc>
                <a:spcPct val="100600"/>
              </a:lnSpc>
              <a:spcBef>
                <a:spcPts val="202"/>
              </a:spcBef>
              <a:buFont typeface="Arial" panose="020B0604020202020204" pitchFamily="34" charset="0"/>
              <a:buChar char="•"/>
            </a:pPr>
            <a:r>
              <a:rPr lang="en-US" sz="2980" dirty="0">
                <a:latin typeface="Arial"/>
                <a:cs typeface="Arial"/>
              </a:rPr>
              <a:t>Only one in five persons out of this group reported seeking mental health care. </a:t>
            </a:r>
          </a:p>
          <a:p>
            <a:pPr marL="484232" marR="282484" indent="-457200">
              <a:lnSpc>
                <a:spcPct val="100600"/>
              </a:lnSpc>
              <a:spcBef>
                <a:spcPts val="202"/>
              </a:spcBef>
              <a:buFont typeface="Arial" panose="020B0604020202020204" pitchFamily="34" charset="0"/>
              <a:buChar char="•"/>
            </a:pPr>
            <a:endParaRPr lang="en-US" sz="5400" dirty="0">
              <a:latin typeface="Arial"/>
              <a:cs typeface="Arial"/>
            </a:endParaRPr>
          </a:p>
          <a:p>
            <a:pPr marL="484232" marR="282484" indent="-457200">
              <a:lnSpc>
                <a:spcPct val="100600"/>
              </a:lnSpc>
              <a:spcBef>
                <a:spcPts val="202"/>
              </a:spcBef>
              <a:buFont typeface="Arial" panose="020B0604020202020204" pitchFamily="34" charset="0"/>
              <a:buChar char="•"/>
            </a:pPr>
            <a:r>
              <a:rPr lang="en-US" sz="2980" dirty="0">
                <a:latin typeface="Arial"/>
                <a:cs typeface="Arial"/>
              </a:rPr>
              <a:t>Top reasons for not seeking care: they did not know where to seek care and did not want others to know about it.</a:t>
            </a:r>
            <a:endParaRPr sz="2980" dirty="0">
              <a:latin typeface="Arial"/>
              <a:cs typeface="Arial"/>
            </a:endParaRPr>
          </a:p>
        </p:txBody>
      </p:sp>
      <p:sp>
        <p:nvSpPr>
          <p:cNvPr id="80" name="object 10"/>
          <p:cNvSpPr txBox="1"/>
          <p:nvPr/>
        </p:nvSpPr>
        <p:spPr>
          <a:xfrm>
            <a:off x="15690100" y="34660681"/>
            <a:ext cx="3820894" cy="488612"/>
          </a:xfrm>
          <a:prstGeom prst="rect">
            <a:avLst/>
          </a:prstGeom>
        </p:spPr>
        <p:txBody>
          <a:bodyPr vert="horz" wrap="square" lIns="0" tIns="29735" rIns="0" bIns="0" rtlCol="0">
            <a:spAutoFit/>
          </a:bodyPr>
          <a:lstStyle/>
          <a:p>
            <a:pPr marL="27032">
              <a:spcBef>
                <a:spcPts val="234"/>
              </a:spcBef>
            </a:pPr>
            <a:r>
              <a:rPr lang="en-US" sz="2980" b="1" spc="-11" dirty="0">
                <a:solidFill>
                  <a:srgbClr val="3EA199"/>
                </a:solidFill>
                <a:latin typeface="Arial"/>
                <a:cs typeface="Arial"/>
              </a:rPr>
              <a:t>Special group:</a:t>
            </a:r>
            <a:endParaRPr sz="2980" dirty="0">
              <a:solidFill>
                <a:srgbClr val="3EA199"/>
              </a:solidFill>
              <a:latin typeface="Arial"/>
              <a:cs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656C67CEBF1B4EA4579FD3E3AFD5F7" ma:contentTypeVersion="6" ma:contentTypeDescription="Create a new document." ma:contentTypeScope="" ma:versionID="0a4da1f39be4a4643d4d8e5bc18bd4eb">
  <xsd:schema xmlns:xsd="http://www.w3.org/2001/XMLSchema" xmlns:xs="http://www.w3.org/2001/XMLSchema" xmlns:p="http://schemas.microsoft.com/office/2006/metadata/properties" xmlns:ns2="5895eead-2303-49e7-ae5e-1c41a0da3250" xmlns:ns3="e2f035dc-877f-47c5-a098-0c6fdb408b4f" targetNamespace="http://schemas.microsoft.com/office/2006/metadata/properties" ma:root="true" ma:fieldsID="fe335e4f5f8d9dface2ac2651128f73e" ns2:_="" ns3:_="">
    <xsd:import namespace="5895eead-2303-49e7-ae5e-1c41a0da3250"/>
    <xsd:import namespace="e2f035dc-877f-47c5-a098-0c6fdb408b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95eead-2303-49e7-ae5e-1c41a0da32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2f035dc-877f-47c5-a098-0c6fdb408b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e2f035dc-877f-47c5-a098-0c6fdb408b4f">
      <UserInfo>
        <DisplayName/>
        <AccountId xsi:nil="true"/>
        <AccountType/>
      </UserInfo>
    </SharedWithUsers>
  </documentManagement>
</p:properties>
</file>

<file path=customXml/itemProps1.xml><?xml version="1.0" encoding="utf-8"?>
<ds:datastoreItem xmlns:ds="http://schemas.openxmlformats.org/officeDocument/2006/customXml" ds:itemID="{49892ED7-695B-4DEF-B095-93B77A00504D}"/>
</file>

<file path=customXml/itemProps2.xml><?xml version="1.0" encoding="utf-8"?>
<ds:datastoreItem xmlns:ds="http://schemas.openxmlformats.org/officeDocument/2006/customXml" ds:itemID="{7966C9E8-B33D-46F8-89F9-B1A82058F1C2}"/>
</file>

<file path=customXml/itemProps3.xml><?xml version="1.0" encoding="utf-8"?>
<ds:datastoreItem xmlns:ds="http://schemas.openxmlformats.org/officeDocument/2006/customXml" ds:itemID="{B5A5A158-A4E8-4CDA-AADD-0CED1B3F5D6B}"/>
</file>

<file path=docProps/app.xml><?xml version="1.0" encoding="utf-8"?>
<Properties xmlns="http://schemas.openxmlformats.org/officeDocument/2006/extended-properties" xmlns:vt="http://schemas.openxmlformats.org/officeDocument/2006/docPropsVTypes">
  <Template/>
  <TotalTime>4343</TotalTime>
  <Words>852</Words>
  <Application>Microsoft Office PowerPoint</Application>
  <PresentationFormat>Custom</PresentationFormat>
  <Paragraphs>71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Mental health needs and care seeking behaviour in Hebron, Occupied Palestinian Territory: cross-sectional survey</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MSFUser</dc:creator>
  <cp:lastModifiedBy>Joy Kumahor</cp:lastModifiedBy>
  <cp:revision>61</cp:revision>
  <cp:lastPrinted>2018-04-11T18:41:58Z</cp:lastPrinted>
  <dcterms:created xsi:type="dcterms:W3CDTF">2018-04-11T18:28:11Z</dcterms:created>
  <dcterms:modified xsi:type="dcterms:W3CDTF">2019-04-23T12:36:10Z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2018-04-05T23:00:00Z</vt:filetime>
  </property>
  <property fmtid="{D5CDD505-2E9C-101B-9397-08002B2CF9AE}" pid="3" name="Creator">
    <vt:lpwstr>Adobe InDesign CS6 (Macintosh)</vt:lpwstr>
  </property>
  <property fmtid="{D5CDD505-2E9C-101B-9397-08002B2CF9AE}" pid="4" name="LastSaved">
    <vt:filetime>2018-04-10T23:00:00Z</vt:filetime>
  </property>
  <property fmtid="{D5CDD505-2E9C-101B-9397-08002B2CF9AE}" pid="5" name="ContentTypeId">
    <vt:lpwstr>0x010100EF656C67CEBF1B4EA4579FD3E3AFD5F7</vt:lpwstr>
  </property>
  <property fmtid="{D5CDD505-2E9C-101B-9397-08002B2CF9AE}" pid="6" name="Order">
    <vt:r8>328500</vt:r8>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ies>
</file>