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0275213" cy="42803763"/>
  <p:notesSz cx="14224000" cy="20104100"/>
  <p:defaultTextStyle>
    <a:defPPr>
      <a:defRPr lang="en-US"/>
    </a:defPPr>
    <a:lvl1pPr marL="0" algn="l" defTabSz="1946575" rtl="0" eaLnBrk="1" latinLnBrk="0" hangingPunct="1">
      <a:defRPr sz="3832" kern="1200">
        <a:solidFill>
          <a:schemeClr val="tx1"/>
        </a:solidFill>
        <a:latin typeface="+mn-lt"/>
        <a:ea typeface="+mn-ea"/>
        <a:cs typeface="+mn-cs"/>
      </a:defRPr>
    </a:lvl1pPr>
    <a:lvl2pPr marL="973287" algn="l" defTabSz="1946575" rtl="0" eaLnBrk="1" latinLnBrk="0" hangingPunct="1">
      <a:defRPr sz="3832" kern="1200">
        <a:solidFill>
          <a:schemeClr val="tx1"/>
        </a:solidFill>
        <a:latin typeface="+mn-lt"/>
        <a:ea typeface="+mn-ea"/>
        <a:cs typeface="+mn-cs"/>
      </a:defRPr>
    </a:lvl2pPr>
    <a:lvl3pPr marL="1946575" algn="l" defTabSz="1946575" rtl="0" eaLnBrk="1" latinLnBrk="0" hangingPunct="1">
      <a:defRPr sz="3832" kern="1200">
        <a:solidFill>
          <a:schemeClr val="tx1"/>
        </a:solidFill>
        <a:latin typeface="+mn-lt"/>
        <a:ea typeface="+mn-ea"/>
        <a:cs typeface="+mn-cs"/>
      </a:defRPr>
    </a:lvl3pPr>
    <a:lvl4pPr marL="2919862" algn="l" defTabSz="1946575" rtl="0" eaLnBrk="1" latinLnBrk="0" hangingPunct="1">
      <a:defRPr sz="3832" kern="1200">
        <a:solidFill>
          <a:schemeClr val="tx1"/>
        </a:solidFill>
        <a:latin typeface="+mn-lt"/>
        <a:ea typeface="+mn-ea"/>
        <a:cs typeface="+mn-cs"/>
      </a:defRPr>
    </a:lvl4pPr>
    <a:lvl5pPr marL="3893149" algn="l" defTabSz="1946575" rtl="0" eaLnBrk="1" latinLnBrk="0" hangingPunct="1">
      <a:defRPr sz="3832" kern="1200">
        <a:solidFill>
          <a:schemeClr val="tx1"/>
        </a:solidFill>
        <a:latin typeface="+mn-lt"/>
        <a:ea typeface="+mn-ea"/>
        <a:cs typeface="+mn-cs"/>
      </a:defRPr>
    </a:lvl5pPr>
    <a:lvl6pPr marL="4866437" algn="l" defTabSz="1946575" rtl="0" eaLnBrk="1" latinLnBrk="0" hangingPunct="1">
      <a:defRPr sz="3832" kern="1200">
        <a:solidFill>
          <a:schemeClr val="tx1"/>
        </a:solidFill>
        <a:latin typeface="+mn-lt"/>
        <a:ea typeface="+mn-ea"/>
        <a:cs typeface="+mn-cs"/>
      </a:defRPr>
    </a:lvl6pPr>
    <a:lvl7pPr marL="5839724" algn="l" defTabSz="1946575" rtl="0" eaLnBrk="1" latinLnBrk="0" hangingPunct="1">
      <a:defRPr sz="3832" kern="1200">
        <a:solidFill>
          <a:schemeClr val="tx1"/>
        </a:solidFill>
        <a:latin typeface="+mn-lt"/>
        <a:ea typeface="+mn-ea"/>
        <a:cs typeface="+mn-cs"/>
      </a:defRPr>
    </a:lvl7pPr>
    <a:lvl8pPr marL="6813012" algn="l" defTabSz="1946575" rtl="0" eaLnBrk="1" latinLnBrk="0" hangingPunct="1">
      <a:defRPr sz="3832" kern="1200">
        <a:solidFill>
          <a:schemeClr val="tx1"/>
        </a:solidFill>
        <a:latin typeface="+mn-lt"/>
        <a:ea typeface="+mn-ea"/>
        <a:cs typeface="+mn-cs"/>
      </a:defRPr>
    </a:lvl8pPr>
    <a:lvl9pPr marL="7786299" algn="l" defTabSz="1946575" rtl="0" eaLnBrk="1" latinLnBrk="0" hangingPunct="1">
      <a:defRPr sz="383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32" userDrawn="1">
          <p15:clr>
            <a:srgbClr val="A4A3A4"/>
          </p15:clr>
        </p15:guide>
        <p15:guide id="2" pos="497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A1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917B3F-728E-43D2-8F37-1F001D8D1F35}" v="3" dt="2019-04-10T16:40:32.293"/>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59"/>
    <p:restoredTop sz="94707"/>
  </p:normalViewPr>
  <p:slideViewPr>
    <p:cSldViewPr>
      <p:cViewPr varScale="1">
        <p:scale>
          <a:sx n="17" d="100"/>
          <a:sy n="17" d="100"/>
        </p:scale>
        <p:origin x="2952" y="48"/>
      </p:cViewPr>
      <p:guideLst>
        <p:guide orient="horz" pos="6132"/>
        <p:guide pos="497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2.xml"/><Relationship Id="rId5" Type="http://schemas.openxmlformats.org/officeDocument/2006/relationships/viewProps" Target="viewProps.xml"/><Relationship Id="rId10" Type="http://schemas.openxmlformats.org/officeDocument/2006/relationships/customXml" Target="../customXml/item1.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Baker" userId="11c000dc-9118-4b94-82c8-b6f35894e1c8" providerId="ADAL" clId="{FD917B3F-728E-43D2-8F37-1F001D8D1F35}"/>
    <pc:docChg chg="modSld">
      <pc:chgData name="Holly Baker" userId="11c000dc-9118-4b94-82c8-b6f35894e1c8" providerId="ADAL" clId="{FD917B3F-728E-43D2-8F37-1F001D8D1F35}" dt="2019-04-10T16:40:36.070" v="3" actId="14100"/>
      <pc:docMkLst>
        <pc:docMk/>
      </pc:docMkLst>
      <pc:sldChg chg="modSp">
        <pc:chgData name="Holly Baker" userId="11c000dc-9118-4b94-82c8-b6f35894e1c8" providerId="ADAL" clId="{FD917B3F-728E-43D2-8F37-1F001D8D1F35}" dt="2019-04-10T16:40:36.070" v="3" actId="14100"/>
        <pc:sldMkLst>
          <pc:docMk/>
          <pc:sldMk cId="0" sldId="256"/>
        </pc:sldMkLst>
        <pc:spChg chg="mod">
          <ac:chgData name="Holly Baker" userId="11c000dc-9118-4b94-82c8-b6f35894e1c8" providerId="ADAL" clId="{FD917B3F-728E-43D2-8F37-1F001D8D1F35}" dt="2019-04-10T16:40:36.070" v="3" actId="14100"/>
          <ac:spMkLst>
            <pc:docMk/>
            <pc:sldMk cId="0" sldId="25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164263" cy="10080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8056563" y="0"/>
            <a:ext cx="6164262" cy="1008063"/>
          </a:xfrm>
          <a:prstGeom prst="rect">
            <a:avLst/>
          </a:prstGeom>
        </p:spPr>
        <p:txBody>
          <a:bodyPr vert="horz" lIns="91440" tIns="45720" rIns="91440" bIns="45720" rtlCol="0"/>
          <a:lstStyle>
            <a:lvl1pPr algn="r">
              <a:defRPr sz="1200"/>
            </a:lvl1pPr>
          </a:lstStyle>
          <a:p>
            <a:fld id="{A058CABE-655D-5C42-8970-4E5AEED2B7CA}" type="datetimeFigureOut">
              <a:rPr lang="en-US" smtClean="0"/>
              <a:t>4/10/2019</a:t>
            </a:fld>
            <a:endParaRPr lang="en-US"/>
          </a:p>
        </p:txBody>
      </p:sp>
      <p:sp>
        <p:nvSpPr>
          <p:cNvPr id="4" name="Slide Image Placeholder 3"/>
          <p:cNvSpPr>
            <a:spLocks noGrp="1" noRot="1" noChangeAspect="1"/>
          </p:cNvSpPr>
          <p:nvPr>
            <p:ph type="sldImg" idx="2"/>
          </p:nvPr>
        </p:nvSpPr>
        <p:spPr>
          <a:xfrm>
            <a:off x="4711700" y="2513013"/>
            <a:ext cx="4800600" cy="67849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422400" y="9675813"/>
            <a:ext cx="11379200" cy="79152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9096038"/>
            <a:ext cx="6164263" cy="10080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8056563" y="19096038"/>
            <a:ext cx="6164262" cy="1008062"/>
          </a:xfrm>
          <a:prstGeom prst="rect">
            <a:avLst/>
          </a:prstGeom>
        </p:spPr>
        <p:txBody>
          <a:bodyPr vert="horz" lIns="91440" tIns="45720" rIns="91440" bIns="45720" rtlCol="0" anchor="b"/>
          <a:lstStyle>
            <a:lvl1pPr algn="r">
              <a:defRPr sz="1200"/>
            </a:lvl1pPr>
          </a:lstStyle>
          <a:p>
            <a:fld id="{77D1AA78-6143-204E-A6FE-1B833801967F}" type="slidenum">
              <a:rPr lang="en-US" smtClean="0"/>
              <a:t>‹#›</a:t>
            </a:fld>
            <a:endParaRPr lang="en-US"/>
          </a:p>
        </p:txBody>
      </p:sp>
    </p:spTree>
    <p:extLst>
      <p:ext uri="{BB962C8B-B14F-4D97-AF65-F5344CB8AC3E}">
        <p14:creationId xmlns:p14="http://schemas.microsoft.com/office/powerpoint/2010/main" val="1979058020"/>
      </p:ext>
    </p:extLst>
  </p:cSld>
  <p:clrMap bg1="lt1" tx1="dk1" bg2="lt2" tx2="dk2" accent1="accent1" accent2="accent2" accent3="accent3" accent4="accent4" accent5="accent5" accent6="accent6" hlink="hlink" folHlink="folHlink"/>
  <p:notesStyle>
    <a:lvl1pPr marL="0" algn="l" defTabSz="1946575" rtl="0" eaLnBrk="1" latinLnBrk="0" hangingPunct="1">
      <a:defRPr sz="2555" kern="1200">
        <a:solidFill>
          <a:schemeClr val="tx1"/>
        </a:solidFill>
        <a:latin typeface="+mn-lt"/>
        <a:ea typeface="+mn-ea"/>
        <a:cs typeface="+mn-cs"/>
      </a:defRPr>
    </a:lvl1pPr>
    <a:lvl2pPr marL="973287" algn="l" defTabSz="1946575" rtl="0" eaLnBrk="1" latinLnBrk="0" hangingPunct="1">
      <a:defRPr sz="2555" kern="1200">
        <a:solidFill>
          <a:schemeClr val="tx1"/>
        </a:solidFill>
        <a:latin typeface="+mn-lt"/>
        <a:ea typeface="+mn-ea"/>
        <a:cs typeface="+mn-cs"/>
      </a:defRPr>
    </a:lvl2pPr>
    <a:lvl3pPr marL="1946575" algn="l" defTabSz="1946575" rtl="0" eaLnBrk="1" latinLnBrk="0" hangingPunct="1">
      <a:defRPr sz="2555" kern="1200">
        <a:solidFill>
          <a:schemeClr val="tx1"/>
        </a:solidFill>
        <a:latin typeface="+mn-lt"/>
        <a:ea typeface="+mn-ea"/>
        <a:cs typeface="+mn-cs"/>
      </a:defRPr>
    </a:lvl3pPr>
    <a:lvl4pPr marL="2919862" algn="l" defTabSz="1946575" rtl="0" eaLnBrk="1" latinLnBrk="0" hangingPunct="1">
      <a:defRPr sz="2555" kern="1200">
        <a:solidFill>
          <a:schemeClr val="tx1"/>
        </a:solidFill>
        <a:latin typeface="+mn-lt"/>
        <a:ea typeface="+mn-ea"/>
        <a:cs typeface="+mn-cs"/>
      </a:defRPr>
    </a:lvl4pPr>
    <a:lvl5pPr marL="3893149" algn="l" defTabSz="1946575" rtl="0" eaLnBrk="1" latinLnBrk="0" hangingPunct="1">
      <a:defRPr sz="2555" kern="1200">
        <a:solidFill>
          <a:schemeClr val="tx1"/>
        </a:solidFill>
        <a:latin typeface="+mn-lt"/>
        <a:ea typeface="+mn-ea"/>
        <a:cs typeface="+mn-cs"/>
      </a:defRPr>
    </a:lvl5pPr>
    <a:lvl6pPr marL="4866437" algn="l" defTabSz="1946575" rtl="0" eaLnBrk="1" latinLnBrk="0" hangingPunct="1">
      <a:defRPr sz="2555" kern="1200">
        <a:solidFill>
          <a:schemeClr val="tx1"/>
        </a:solidFill>
        <a:latin typeface="+mn-lt"/>
        <a:ea typeface="+mn-ea"/>
        <a:cs typeface="+mn-cs"/>
      </a:defRPr>
    </a:lvl6pPr>
    <a:lvl7pPr marL="5839724" algn="l" defTabSz="1946575" rtl="0" eaLnBrk="1" latinLnBrk="0" hangingPunct="1">
      <a:defRPr sz="2555" kern="1200">
        <a:solidFill>
          <a:schemeClr val="tx1"/>
        </a:solidFill>
        <a:latin typeface="+mn-lt"/>
        <a:ea typeface="+mn-ea"/>
        <a:cs typeface="+mn-cs"/>
      </a:defRPr>
    </a:lvl7pPr>
    <a:lvl8pPr marL="6813012" algn="l" defTabSz="1946575" rtl="0" eaLnBrk="1" latinLnBrk="0" hangingPunct="1">
      <a:defRPr sz="2555" kern="1200">
        <a:solidFill>
          <a:schemeClr val="tx1"/>
        </a:solidFill>
        <a:latin typeface="+mn-lt"/>
        <a:ea typeface="+mn-ea"/>
        <a:cs typeface="+mn-cs"/>
      </a:defRPr>
    </a:lvl8pPr>
    <a:lvl9pPr marL="7786299" algn="l" defTabSz="1946575" rtl="0" eaLnBrk="1" latinLnBrk="0" hangingPunct="1">
      <a:defRPr sz="255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D1AA78-6143-204E-A6FE-1B833801967F}" type="slidenum">
              <a:rPr lang="en-US" smtClean="0"/>
              <a:t>1</a:t>
            </a:fld>
            <a:endParaRPr lang="en-US"/>
          </a:p>
        </p:txBody>
      </p:sp>
    </p:spTree>
    <p:extLst>
      <p:ext uri="{BB962C8B-B14F-4D97-AF65-F5344CB8AC3E}">
        <p14:creationId xmlns:p14="http://schemas.microsoft.com/office/powerpoint/2010/main" val="18014174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1"/>
            <a:ext cx="25715009" cy="4879305"/>
          </a:xfrm>
          <a:custGeom>
            <a:avLst/>
            <a:gdLst/>
            <a:ahLst/>
            <a:cxnLst/>
            <a:rect l="l" t="t" r="r" b="b"/>
            <a:pathLst>
              <a:path w="12081510" h="2291715">
                <a:moveTo>
                  <a:pt x="0" y="2291095"/>
                </a:moveTo>
                <a:lnTo>
                  <a:pt x="12081077" y="2291095"/>
                </a:lnTo>
                <a:lnTo>
                  <a:pt x="12081077" y="0"/>
                </a:lnTo>
                <a:lnTo>
                  <a:pt x="0" y="0"/>
                </a:lnTo>
                <a:lnTo>
                  <a:pt x="0" y="2291095"/>
                </a:lnTo>
                <a:close/>
              </a:path>
            </a:pathLst>
          </a:custGeom>
          <a:solidFill>
            <a:srgbClr val="D2232A"/>
          </a:solidFill>
        </p:spPr>
        <p:txBody>
          <a:bodyPr wrap="square" lIns="0" tIns="0" rIns="0" bIns="0" rtlCol="0"/>
          <a:lstStyle/>
          <a:p>
            <a:endParaRPr sz="8156"/>
          </a:p>
        </p:txBody>
      </p:sp>
      <p:sp>
        <p:nvSpPr>
          <p:cNvPr id="17" name="bk object 17"/>
          <p:cNvSpPr/>
          <p:nvPr/>
        </p:nvSpPr>
        <p:spPr>
          <a:xfrm>
            <a:off x="21359417" y="1"/>
            <a:ext cx="8908211" cy="8540473"/>
          </a:xfrm>
          <a:custGeom>
            <a:avLst/>
            <a:gdLst/>
            <a:ahLst/>
            <a:cxnLst/>
            <a:rect l="l" t="t" r="r" b="b"/>
            <a:pathLst>
              <a:path w="4185284" h="4011295">
                <a:moveTo>
                  <a:pt x="4184837" y="3322473"/>
                </a:moveTo>
                <a:lnTo>
                  <a:pt x="2989563" y="3322473"/>
                </a:lnTo>
                <a:lnTo>
                  <a:pt x="3011474" y="3333908"/>
                </a:lnTo>
                <a:lnTo>
                  <a:pt x="3036090" y="3360891"/>
                </a:lnTo>
                <a:lnTo>
                  <a:pt x="3055059" y="3400014"/>
                </a:lnTo>
                <a:lnTo>
                  <a:pt x="3060028" y="3447870"/>
                </a:lnTo>
                <a:lnTo>
                  <a:pt x="3042643" y="3501051"/>
                </a:lnTo>
                <a:lnTo>
                  <a:pt x="3022755" y="3541727"/>
                </a:lnTo>
                <a:lnTo>
                  <a:pt x="3009272" y="3582980"/>
                </a:lnTo>
                <a:lnTo>
                  <a:pt x="3002135" y="3624617"/>
                </a:lnTo>
                <a:lnTo>
                  <a:pt x="3001285" y="3666447"/>
                </a:lnTo>
                <a:lnTo>
                  <a:pt x="3006662" y="3708276"/>
                </a:lnTo>
                <a:lnTo>
                  <a:pt x="3018207" y="3749910"/>
                </a:lnTo>
                <a:lnTo>
                  <a:pt x="3035860" y="3791158"/>
                </a:lnTo>
                <a:lnTo>
                  <a:pt x="3059562" y="3831826"/>
                </a:lnTo>
                <a:lnTo>
                  <a:pt x="3089254" y="3871721"/>
                </a:lnTo>
                <a:lnTo>
                  <a:pt x="3124875" y="3910650"/>
                </a:lnTo>
                <a:lnTo>
                  <a:pt x="3164620" y="3946325"/>
                </a:lnTo>
                <a:lnTo>
                  <a:pt x="3204559" y="3974198"/>
                </a:lnTo>
                <a:lnTo>
                  <a:pt x="3245054" y="3994276"/>
                </a:lnTo>
                <a:lnTo>
                  <a:pt x="3286468" y="4006568"/>
                </a:lnTo>
                <a:lnTo>
                  <a:pt x="3329161" y="4011081"/>
                </a:lnTo>
                <a:lnTo>
                  <a:pt x="3373495" y="4007825"/>
                </a:lnTo>
                <a:lnTo>
                  <a:pt x="3419834" y="3996808"/>
                </a:lnTo>
                <a:lnTo>
                  <a:pt x="3468537" y="3978038"/>
                </a:lnTo>
                <a:lnTo>
                  <a:pt x="3519968" y="3951522"/>
                </a:lnTo>
                <a:lnTo>
                  <a:pt x="4184837" y="3568939"/>
                </a:lnTo>
                <a:lnTo>
                  <a:pt x="4184837" y="3322473"/>
                </a:lnTo>
                <a:close/>
              </a:path>
              <a:path w="4185284" h="4011295">
                <a:moveTo>
                  <a:pt x="4184837" y="2683476"/>
                </a:moveTo>
                <a:lnTo>
                  <a:pt x="2428549" y="2683476"/>
                </a:lnTo>
                <a:lnTo>
                  <a:pt x="2463869" y="2727252"/>
                </a:lnTo>
                <a:lnTo>
                  <a:pt x="2530943" y="2812706"/>
                </a:lnTo>
                <a:lnTo>
                  <a:pt x="2563901" y="2853789"/>
                </a:lnTo>
                <a:lnTo>
                  <a:pt x="2597276" y="2893380"/>
                </a:lnTo>
                <a:lnTo>
                  <a:pt x="2631671" y="2931180"/>
                </a:lnTo>
                <a:lnTo>
                  <a:pt x="2667688" y="2966893"/>
                </a:lnTo>
                <a:lnTo>
                  <a:pt x="2701140" y="2998158"/>
                </a:lnTo>
                <a:lnTo>
                  <a:pt x="2730063" y="3029531"/>
                </a:lnTo>
                <a:lnTo>
                  <a:pt x="2752435" y="3065540"/>
                </a:lnTo>
                <a:lnTo>
                  <a:pt x="2766235" y="3110713"/>
                </a:lnTo>
                <a:lnTo>
                  <a:pt x="2779087" y="3158408"/>
                </a:lnTo>
                <a:lnTo>
                  <a:pt x="2799858" y="3202371"/>
                </a:lnTo>
                <a:lnTo>
                  <a:pt x="2827295" y="3241568"/>
                </a:lnTo>
                <a:lnTo>
                  <a:pt x="2860149" y="3274964"/>
                </a:lnTo>
                <a:lnTo>
                  <a:pt x="2897171" y="3301524"/>
                </a:lnTo>
                <a:lnTo>
                  <a:pt x="2937108" y="3320212"/>
                </a:lnTo>
                <a:lnTo>
                  <a:pt x="2978711" y="3329995"/>
                </a:lnTo>
                <a:lnTo>
                  <a:pt x="2989563" y="3322473"/>
                </a:lnTo>
                <a:lnTo>
                  <a:pt x="4184837" y="3322473"/>
                </a:lnTo>
                <a:lnTo>
                  <a:pt x="4184837" y="2683476"/>
                </a:lnTo>
                <a:close/>
              </a:path>
              <a:path w="4185284" h="4011295">
                <a:moveTo>
                  <a:pt x="2366484" y="2720138"/>
                </a:moveTo>
                <a:lnTo>
                  <a:pt x="1407237" y="2720138"/>
                </a:lnTo>
                <a:lnTo>
                  <a:pt x="1429809" y="2732290"/>
                </a:lnTo>
                <a:lnTo>
                  <a:pt x="1452778" y="2756641"/>
                </a:lnTo>
                <a:lnTo>
                  <a:pt x="1482854" y="2794276"/>
                </a:lnTo>
                <a:lnTo>
                  <a:pt x="1513640" y="2831568"/>
                </a:lnTo>
                <a:lnTo>
                  <a:pt x="1545361" y="2868085"/>
                </a:lnTo>
                <a:lnTo>
                  <a:pt x="1578241" y="2903395"/>
                </a:lnTo>
                <a:lnTo>
                  <a:pt x="1612507" y="2937068"/>
                </a:lnTo>
                <a:lnTo>
                  <a:pt x="1648385" y="2968670"/>
                </a:lnTo>
                <a:lnTo>
                  <a:pt x="1693608" y="3001074"/>
                </a:lnTo>
                <a:lnTo>
                  <a:pt x="1738154" y="3022786"/>
                </a:lnTo>
                <a:lnTo>
                  <a:pt x="1782513" y="3034096"/>
                </a:lnTo>
                <a:lnTo>
                  <a:pt x="1827176" y="3035295"/>
                </a:lnTo>
                <a:lnTo>
                  <a:pt x="1872631" y="3026676"/>
                </a:lnTo>
                <a:lnTo>
                  <a:pt x="1919369" y="3008528"/>
                </a:lnTo>
                <a:lnTo>
                  <a:pt x="1967878" y="2981143"/>
                </a:lnTo>
                <a:lnTo>
                  <a:pt x="2235917" y="2805845"/>
                </a:lnTo>
                <a:lnTo>
                  <a:pt x="2366484" y="2720138"/>
                </a:lnTo>
                <a:close/>
              </a:path>
              <a:path w="4185284" h="4011295">
                <a:moveTo>
                  <a:pt x="1242350" y="2799550"/>
                </a:moveTo>
                <a:lnTo>
                  <a:pt x="640822" y="2799550"/>
                </a:lnTo>
                <a:lnTo>
                  <a:pt x="675026" y="2808797"/>
                </a:lnTo>
                <a:lnTo>
                  <a:pt x="711869" y="2834740"/>
                </a:lnTo>
                <a:lnTo>
                  <a:pt x="752054" y="2866349"/>
                </a:lnTo>
                <a:lnTo>
                  <a:pt x="793682" y="2891005"/>
                </a:lnTo>
                <a:lnTo>
                  <a:pt x="836549" y="2908783"/>
                </a:lnTo>
                <a:lnTo>
                  <a:pt x="880449" y="2919759"/>
                </a:lnTo>
                <a:lnTo>
                  <a:pt x="925176" y="2924005"/>
                </a:lnTo>
                <a:lnTo>
                  <a:pt x="970527" y="2921596"/>
                </a:lnTo>
                <a:lnTo>
                  <a:pt x="1016295" y="2912608"/>
                </a:lnTo>
                <a:lnTo>
                  <a:pt x="1062275" y="2897114"/>
                </a:lnTo>
                <a:lnTo>
                  <a:pt x="1108262" y="2875188"/>
                </a:lnTo>
                <a:lnTo>
                  <a:pt x="1149523" y="2852408"/>
                </a:lnTo>
                <a:lnTo>
                  <a:pt x="1190609" y="2829297"/>
                </a:lnTo>
                <a:lnTo>
                  <a:pt x="1231552" y="2805845"/>
                </a:lnTo>
                <a:lnTo>
                  <a:pt x="1242350" y="2799550"/>
                </a:lnTo>
                <a:close/>
              </a:path>
              <a:path w="4185284" h="4011295">
                <a:moveTo>
                  <a:pt x="1140155" y="601969"/>
                </a:moveTo>
                <a:lnTo>
                  <a:pt x="1067977" y="605882"/>
                </a:lnTo>
                <a:lnTo>
                  <a:pt x="981543" y="619095"/>
                </a:lnTo>
                <a:lnTo>
                  <a:pt x="931444" y="629142"/>
                </a:lnTo>
                <a:lnTo>
                  <a:pt x="883334" y="642233"/>
                </a:lnTo>
                <a:lnTo>
                  <a:pt x="837298" y="658262"/>
                </a:lnTo>
                <a:lnTo>
                  <a:pt x="793418" y="677123"/>
                </a:lnTo>
                <a:lnTo>
                  <a:pt x="751779" y="698712"/>
                </a:lnTo>
                <a:lnTo>
                  <a:pt x="712465" y="722922"/>
                </a:lnTo>
                <a:lnTo>
                  <a:pt x="675559" y="749649"/>
                </a:lnTo>
                <a:lnTo>
                  <a:pt x="641146" y="778787"/>
                </a:lnTo>
                <a:lnTo>
                  <a:pt x="609309" y="810230"/>
                </a:lnTo>
                <a:lnTo>
                  <a:pt x="580132" y="843874"/>
                </a:lnTo>
                <a:lnTo>
                  <a:pt x="553698" y="879612"/>
                </a:lnTo>
                <a:lnTo>
                  <a:pt x="530092" y="917340"/>
                </a:lnTo>
                <a:lnTo>
                  <a:pt x="509398" y="956952"/>
                </a:lnTo>
                <a:lnTo>
                  <a:pt x="491699" y="998343"/>
                </a:lnTo>
                <a:lnTo>
                  <a:pt x="477079" y="1041407"/>
                </a:lnTo>
                <a:lnTo>
                  <a:pt x="465622" y="1086038"/>
                </a:lnTo>
                <a:lnTo>
                  <a:pt x="457412" y="1132133"/>
                </a:lnTo>
                <a:lnTo>
                  <a:pt x="452533" y="1179584"/>
                </a:lnTo>
                <a:lnTo>
                  <a:pt x="451068" y="1228288"/>
                </a:lnTo>
                <a:lnTo>
                  <a:pt x="453102" y="1278137"/>
                </a:lnTo>
                <a:lnTo>
                  <a:pt x="458718" y="1329028"/>
                </a:lnTo>
                <a:lnTo>
                  <a:pt x="467405" y="1377629"/>
                </a:lnTo>
                <a:lnTo>
                  <a:pt x="479134" y="1424751"/>
                </a:lnTo>
                <a:lnTo>
                  <a:pt x="493827" y="1470339"/>
                </a:lnTo>
                <a:lnTo>
                  <a:pt x="511405" y="1514335"/>
                </a:lnTo>
                <a:lnTo>
                  <a:pt x="531789" y="1556684"/>
                </a:lnTo>
                <a:lnTo>
                  <a:pt x="554903" y="1597330"/>
                </a:lnTo>
                <a:lnTo>
                  <a:pt x="580666" y="1636216"/>
                </a:lnTo>
                <a:lnTo>
                  <a:pt x="609002" y="1673287"/>
                </a:lnTo>
                <a:lnTo>
                  <a:pt x="639831" y="1708486"/>
                </a:lnTo>
                <a:lnTo>
                  <a:pt x="605849" y="1752803"/>
                </a:lnTo>
                <a:lnTo>
                  <a:pt x="537683" y="1835927"/>
                </a:lnTo>
                <a:lnTo>
                  <a:pt x="507394" y="1876724"/>
                </a:lnTo>
                <a:lnTo>
                  <a:pt x="482230" y="1918337"/>
                </a:lnTo>
                <a:lnTo>
                  <a:pt x="464140" y="1961762"/>
                </a:lnTo>
                <a:lnTo>
                  <a:pt x="442745" y="2015359"/>
                </a:lnTo>
                <a:lnTo>
                  <a:pt x="415275" y="2061022"/>
                </a:lnTo>
                <a:lnTo>
                  <a:pt x="382602" y="2100152"/>
                </a:lnTo>
                <a:lnTo>
                  <a:pt x="345600" y="2134149"/>
                </a:lnTo>
                <a:lnTo>
                  <a:pt x="305140" y="2164413"/>
                </a:lnTo>
                <a:lnTo>
                  <a:pt x="262097" y="2192345"/>
                </a:lnTo>
                <a:lnTo>
                  <a:pt x="187912" y="2237042"/>
                </a:lnTo>
                <a:lnTo>
                  <a:pt x="158665" y="2255053"/>
                </a:lnTo>
                <a:lnTo>
                  <a:pt x="100972" y="2292308"/>
                </a:lnTo>
                <a:lnTo>
                  <a:pt x="58132" y="2326279"/>
                </a:lnTo>
                <a:lnTo>
                  <a:pt x="26466" y="2363492"/>
                </a:lnTo>
                <a:lnTo>
                  <a:pt x="6810" y="2403774"/>
                </a:lnTo>
                <a:lnTo>
                  <a:pt x="0" y="2446950"/>
                </a:lnTo>
                <a:lnTo>
                  <a:pt x="6869" y="2492847"/>
                </a:lnTo>
                <a:lnTo>
                  <a:pt x="28254" y="2541290"/>
                </a:lnTo>
                <a:lnTo>
                  <a:pt x="53064" y="2582332"/>
                </a:lnTo>
                <a:lnTo>
                  <a:pt x="79230" y="2622710"/>
                </a:lnTo>
                <a:lnTo>
                  <a:pt x="106644" y="2662398"/>
                </a:lnTo>
                <a:lnTo>
                  <a:pt x="135196" y="2701369"/>
                </a:lnTo>
                <a:lnTo>
                  <a:pt x="164778" y="2739598"/>
                </a:lnTo>
                <a:lnTo>
                  <a:pt x="195280" y="2777059"/>
                </a:lnTo>
                <a:lnTo>
                  <a:pt x="226592" y="2813727"/>
                </a:lnTo>
                <a:lnTo>
                  <a:pt x="258607" y="2849575"/>
                </a:lnTo>
                <a:lnTo>
                  <a:pt x="293234" y="2880148"/>
                </a:lnTo>
                <a:lnTo>
                  <a:pt x="330083" y="2899077"/>
                </a:lnTo>
                <a:lnTo>
                  <a:pt x="368963" y="2907123"/>
                </a:lnTo>
                <a:lnTo>
                  <a:pt x="409686" y="2905045"/>
                </a:lnTo>
                <a:lnTo>
                  <a:pt x="452062" y="2893604"/>
                </a:lnTo>
                <a:lnTo>
                  <a:pt x="495903" y="2873560"/>
                </a:lnTo>
                <a:lnTo>
                  <a:pt x="534422" y="2851327"/>
                </a:lnTo>
                <a:lnTo>
                  <a:pt x="571282" y="2826526"/>
                </a:lnTo>
                <a:lnTo>
                  <a:pt x="606994" y="2805845"/>
                </a:lnTo>
                <a:lnTo>
                  <a:pt x="640822" y="2799550"/>
                </a:lnTo>
                <a:lnTo>
                  <a:pt x="1242350" y="2799550"/>
                </a:lnTo>
                <a:lnTo>
                  <a:pt x="1312800" y="2758079"/>
                </a:lnTo>
                <a:lnTo>
                  <a:pt x="1353169" y="2733748"/>
                </a:lnTo>
                <a:lnTo>
                  <a:pt x="1382533" y="2720514"/>
                </a:lnTo>
                <a:lnTo>
                  <a:pt x="1407237" y="2720138"/>
                </a:lnTo>
                <a:lnTo>
                  <a:pt x="2366484" y="2720138"/>
                </a:lnTo>
                <a:lnTo>
                  <a:pt x="2373493" y="2715555"/>
                </a:lnTo>
                <a:lnTo>
                  <a:pt x="2391160" y="2704559"/>
                </a:lnTo>
                <a:lnTo>
                  <a:pt x="2407496" y="2695111"/>
                </a:lnTo>
                <a:lnTo>
                  <a:pt x="2428549" y="2683476"/>
                </a:lnTo>
                <a:lnTo>
                  <a:pt x="4184837" y="2683476"/>
                </a:lnTo>
                <a:lnTo>
                  <a:pt x="4184837" y="623813"/>
                </a:lnTo>
                <a:lnTo>
                  <a:pt x="1397859" y="623813"/>
                </a:lnTo>
                <a:lnTo>
                  <a:pt x="1237105" y="607799"/>
                </a:lnTo>
                <a:lnTo>
                  <a:pt x="1140155" y="601969"/>
                </a:lnTo>
                <a:close/>
              </a:path>
              <a:path w="4185284" h="4011295">
                <a:moveTo>
                  <a:pt x="2891757" y="0"/>
                </a:moveTo>
                <a:lnTo>
                  <a:pt x="1560647" y="0"/>
                </a:lnTo>
                <a:lnTo>
                  <a:pt x="1542356" y="25291"/>
                </a:lnTo>
                <a:lnTo>
                  <a:pt x="1515998" y="66623"/>
                </a:lnTo>
                <a:lnTo>
                  <a:pt x="1492385" y="108931"/>
                </a:lnTo>
                <a:lnTo>
                  <a:pt x="1471460" y="152182"/>
                </a:lnTo>
                <a:lnTo>
                  <a:pt x="1453170" y="196342"/>
                </a:lnTo>
                <a:lnTo>
                  <a:pt x="1437457" y="241375"/>
                </a:lnTo>
                <a:lnTo>
                  <a:pt x="1424266" y="287249"/>
                </a:lnTo>
                <a:lnTo>
                  <a:pt x="1413542" y="333929"/>
                </a:lnTo>
                <a:lnTo>
                  <a:pt x="1405228" y="381380"/>
                </a:lnTo>
                <a:lnTo>
                  <a:pt x="1399270" y="429569"/>
                </a:lnTo>
                <a:lnTo>
                  <a:pt x="1395611" y="478461"/>
                </a:lnTo>
                <a:lnTo>
                  <a:pt x="1394196" y="528023"/>
                </a:lnTo>
                <a:lnTo>
                  <a:pt x="1394713" y="551724"/>
                </a:lnTo>
                <a:lnTo>
                  <a:pt x="1395978" y="583682"/>
                </a:lnTo>
                <a:lnTo>
                  <a:pt x="1397268" y="611757"/>
                </a:lnTo>
                <a:lnTo>
                  <a:pt x="1397859" y="623813"/>
                </a:lnTo>
                <a:lnTo>
                  <a:pt x="4184837" y="623813"/>
                </a:lnTo>
                <a:lnTo>
                  <a:pt x="4184837" y="394408"/>
                </a:lnTo>
                <a:lnTo>
                  <a:pt x="4145917" y="375641"/>
                </a:lnTo>
                <a:lnTo>
                  <a:pt x="4107320" y="358928"/>
                </a:lnTo>
                <a:lnTo>
                  <a:pt x="3426046" y="358928"/>
                </a:lnTo>
                <a:lnTo>
                  <a:pt x="3402225" y="358270"/>
                </a:lnTo>
                <a:lnTo>
                  <a:pt x="3341129" y="335015"/>
                </a:lnTo>
                <a:lnTo>
                  <a:pt x="3301868" y="311499"/>
                </a:lnTo>
                <a:lnTo>
                  <a:pt x="3255474" y="279443"/>
                </a:lnTo>
                <a:lnTo>
                  <a:pt x="3200952" y="238387"/>
                </a:lnTo>
                <a:lnTo>
                  <a:pt x="3137311" y="187872"/>
                </a:lnTo>
                <a:lnTo>
                  <a:pt x="3063556" y="127436"/>
                </a:lnTo>
                <a:lnTo>
                  <a:pt x="3023090" y="94737"/>
                </a:lnTo>
                <a:lnTo>
                  <a:pt x="2982279" y="63415"/>
                </a:lnTo>
                <a:lnTo>
                  <a:pt x="2941108" y="33502"/>
                </a:lnTo>
                <a:lnTo>
                  <a:pt x="2899566" y="5029"/>
                </a:lnTo>
                <a:lnTo>
                  <a:pt x="2891757" y="0"/>
                </a:lnTo>
                <a:close/>
              </a:path>
              <a:path w="4185284" h="4011295">
                <a:moveTo>
                  <a:pt x="3771380" y="280837"/>
                </a:moveTo>
                <a:lnTo>
                  <a:pt x="3724549" y="281638"/>
                </a:lnTo>
                <a:lnTo>
                  <a:pt x="3677813" y="285519"/>
                </a:lnTo>
                <a:lnTo>
                  <a:pt x="3631205" y="292531"/>
                </a:lnTo>
                <a:lnTo>
                  <a:pt x="3584757" y="302724"/>
                </a:lnTo>
                <a:lnTo>
                  <a:pt x="3538503" y="316148"/>
                </a:lnTo>
                <a:lnTo>
                  <a:pt x="3492476" y="332852"/>
                </a:lnTo>
                <a:lnTo>
                  <a:pt x="3446707" y="352887"/>
                </a:lnTo>
                <a:lnTo>
                  <a:pt x="3426046" y="358928"/>
                </a:lnTo>
                <a:lnTo>
                  <a:pt x="4107320" y="358928"/>
                </a:lnTo>
                <a:lnTo>
                  <a:pt x="4100714" y="356067"/>
                </a:lnTo>
                <a:lnTo>
                  <a:pt x="4054007" y="337959"/>
                </a:lnTo>
                <a:lnTo>
                  <a:pt x="4005822" y="321296"/>
                </a:lnTo>
                <a:lnTo>
                  <a:pt x="3959005" y="307443"/>
                </a:lnTo>
                <a:lnTo>
                  <a:pt x="3912119" y="296420"/>
                </a:lnTo>
                <a:lnTo>
                  <a:pt x="3865198" y="288278"/>
                </a:lnTo>
                <a:lnTo>
                  <a:pt x="3818274" y="283067"/>
                </a:lnTo>
                <a:lnTo>
                  <a:pt x="3771380" y="280837"/>
                </a:lnTo>
                <a:close/>
              </a:path>
            </a:pathLst>
          </a:custGeom>
          <a:solidFill>
            <a:srgbClr val="FFFFFF"/>
          </a:solidFill>
        </p:spPr>
        <p:txBody>
          <a:bodyPr wrap="square" lIns="0" tIns="0" rIns="0" bIns="0" rtlCol="0"/>
          <a:lstStyle/>
          <a:p>
            <a:endParaRPr sz="8156"/>
          </a:p>
        </p:txBody>
      </p:sp>
      <p:sp>
        <p:nvSpPr>
          <p:cNvPr id="18" name="bk object 18"/>
          <p:cNvSpPr/>
          <p:nvPr/>
        </p:nvSpPr>
        <p:spPr>
          <a:xfrm>
            <a:off x="24041098" y="1485728"/>
            <a:ext cx="5175335" cy="3550827"/>
          </a:xfrm>
          <a:prstGeom prst="rect">
            <a:avLst/>
          </a:prstGeom>
          <a:blipFill>
            <a:blip r:embed="rId2" cstate="print"/>
            <a:stretch>
              <a:fillRect/>
            </a:stretch>
          </a:blipFill>
        </p:spPr>
        <p:txBody>
          <a:bodyPr wrap="square" lIns="0" tIns="0" rIns="0" bIns="0" rtlCol="0"/>
          <a:lstStyle/>
          <a:p>
            <a:endParaRPr sz="8156"/>
          </a:p>
        </p:txBody>
      </p:sp>
      <p:sp>
        <p:nvSpPr>
          <p:cNvPr id="2" name="Holder 2"/>
          <p:cNvSpPr>
            <a:spLocks noGrp="1"/>
          </p:cNvSpPr>
          <p:nvPr>
            <p:ph type="title"/>
          </p:nvPr>
        </p:nvSpPr>
        <p:spPr>
          <a:xfrm>
            <a:off x="1232582" y="887504"/>
            <a:ext cx="27810050" cy="1539524"/>
          </a:xfrm>
        </p:spPr>
        <p:txBody>
          <a:bodyPr lIns="0" tIns="0" rIns="0" bIns="0"/>
          <a:lstStyle>
            <a:lvl1pPr>
              <a:defRPr sz="10004" b="0"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dirty="0"/>
          </a:p>
        </p:txBody>
      </p:sp>
      <p:sp>
        <p:nvSpPr>
          <p:cNvPr id="10" name="object 39"/>
          <p:cNvSpPr/>
          <p:nvPr userDrawn="1"/>
        </p:nvSpPr>
        <p:spPr>
          <a:xfrm>
            <a:off x="23563140" y="38897280"/>
            <a:ext cx="5373467" cy="2433059"/>
          </a:xfrm>
          <a:prstGeom prst="rect">
            <a:avLst/>
          </a:prstGeom>
          <a:blipFill>
            <a:blip r:embed="rId3" cstate="print"/>
            <a:stretch>
              <a:fillRect/>
            </a:stretch>
          </a:blipFill>
        </p:spPr>
        <p:txBody>
          <a:bodyPr wrap="square" lIns="0" tIns="0" rIns="0" bIns="0" rtlCol="0"/>
          <a:lstStyle/>
          <a:p>
            <a:endParaRPr sz="8156"/>
          </a:p>
        </p:txBody>
      </p:sp>
      <p:sp>
        <p:nvSpPr>
          <p:cNvPr id="11" name="object 41"/>
          <p:cNvSpPr txBox="1"/>
          <p:nvPr userDrawn="1"/>
        </p:nvSpPr>
        <p:spPr>
          <a:xfrm>
            <a:off x="1232580" y="41755953"/>
            <a:ext cx="2246426" cy="180167"/>
          </a:xfrm>
          <a:prstGeom prst="rect">
            <a:avLst/>
          </a:prstGeom>
        </p:spPr>
        <p:txBody>
          <a:bodyPr vert="horz" wrap="square" lIns="0" tIns="32438" rIns="0" bIns="0" rtlCol="0">
            <a:spAutoFit/>
          </a:bodyPr>
          <a:lstStyle/>
          <a:p>
            <a:pPr marL="27032">
              <a:spcBef>
                <a:spcPts val="255"/>
              </a:spcBef>
            </a:pPr>
            <a:r>
              <a:rPr lang="en-US" sz="958" spc="11" dirty="0">
                <a:solidFill>
                  <a:srgbClr val="58595B"/>
                </a:solidFill>
                <a:latin typeface="Arial"/>
                <a:cs typeface="Arial"/>
              </a:rPr>
              <a:t>English Charity Reg. No.</a:t>
            </a:r>
            <a:r>
              <a:rPr lang="en-US" sz="958" spc="11" baseline="0" dirty="0">
                <a:solidFill>
                  <a:srgbClr val="58595B"/>
                </a:solidFill>
                <a:latin typeface="Arial"/>
                <a:cs typeface="Arial"/>
              </a:rPr>
              <a:t> </a:t>
            </a:r>
            <a:r>
              <a:rPr lang="en-US" sz="958" spc="11" dirty="0">
                <a:solidFill>
                  <a:srgbClr val="58595B"/>
                </a:solidFill>
                <a:latin typeface="Arial"/>
                <a:cs typeface="Arial"/>
              </a:rPr>
              <a:t>1026588</a:t>
            </a:r>
            <a:endParaRPr sz="958" dirty="0">
              <a:latin typeface="Arial"/>
              <a:cs typeface="Arial"/>
            </a:endParaRPr>
          </a:p>
        </p:txBody>
      </p:sp>
      <p:sp>
        <p:nvSpPr>
          <p:cNvPr id="12" name="object 42"/>
          <p:cNvSpPr/>
          <p:nvPr userDrawn="1"/>
        </p:nvSpPr>
        <p:spPr>
          <a:xfrm>
            <a:off x="1259612" y="41544001"/>
            <a:ext cx="13640064" cy="0"/>
          </a:xfrm>
          <a:custGeom>
            <a:avLst/>
            <a:gdLst/>
            <a:ahLst/>
            <a:cxnLst/>
            <a:rect l="l" t="t" r="r" b="b"/>
            <a:pathLst>
              <a:path w="6408420">
                <a:moveTo>
                  <a:pt x="0" y="0"/>
                </a:moveTo>
                <a:lnTo>
                  <a:pt x="6408296" y="0"/>
                </a:lnTo>
              </a:path>
            </a:pathLst>
          </a:custGeom>
          <a:ln w="5964">
            <a:solidFill>
              <a:srgbClr val="E2E3E4"/>
            </a:solidFill>
          </a:ln>
        </p:spPr>
        <p:txBody>
          <a:bodyPr wrap="square" lIns="0" tIns="0" rIns="0" bIns="0" rtlCol="0"/>
          <a:lstStyle/>
          <a:p>
            <a:endParaRPr sz="8156"/>
          </a:p>
        </p:txBody>
      </p:sp>
      <p:sp>
        <p:nvSpPr>
          <p:cNvPr id="13" name="object 84"/>
          <p:cNvSpPr/>
          <p:nvPr userDrawn="1"/>
        </p:nvSpPr>
        <p:spPr>
          <a:xfrm>
            <a:off x="0" y="41755953"/>
            <a:ext cx="1174516" cy="296128"/>
          </a:xfrm>
          <a:custGeom>
            <a:avLst/>
            <a:gdLst/>
            <a:ahLst/>
            <a:cxnLst/>
            <a:rect l="l" t="t" r="r" b="b"/>
            <a:pathLst>
              <a:path w="551814" h="2063115">
                <a:moveTo>
                  <a:pt x="551766" y="0"/>
                </a:moveTo>
                <a:lnTo>
                  <a:pt x="0" y="0"/>
                </a:lnTo>
                <a:lnTo>
                  <a:pt x="0" y="2062621"/>
                </a:lnTo>
                <a:lnTo>
                  <a:pt x="551766" y="2062621"/>
                </a:lnTo>
                <a:lnTo>
                  <a:pt x="551766" y="0"/>
                </a:lnTo>
                <a:close/>
              </a:path>
            </a:pathLst>
          </a:custGeom>
          <a:solidFill>
            <a:srgbClr val="FFC300"/>
          </a:solidFill>
        </p:spPr>
        <p:txBody>
          <a:bodyPr wrap="square" lIns="0" tIns="0" rIns="0" bIns="0" rtlCol="0"/>
          <a:lstStyle/>
          <a:p>
            <a:endParaRPr sz="8156"/>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4/10/2019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6018770" y="34114346"/>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7" name="bk object 17"/>
          <p:cNvSpPr/>
          <p:nvPr/>
        </p:nvSpPr>
        <p:spPr>
          <a:xfrm>
            <a:off x="16018770" y="36253818"/>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8" name="bk object 18"/>
          <p:cNvSpPr/>
          <p:nvPr/>
        </p:nvSpPr>
        <p:spPr>
          <a:xfrm>
            <a:off x="16018770" y="38300400"/>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9" name="bk object 19"/>
          <p:cNvSpPr/>
          <p:nvPr/>
        </p:nvSpPr>
        <p:spPr>
          <a:xfrm>
            <a:off x="8288044" y="20447872"/>
            <a:ext cx="13634658" cy="6048769"/>
          </a:xfrm>
          <a:custGeom>
            <a:avLst/>
            <a:gdLst/>
            <a:ahLst/>
            <a:cxnLst/>
            <a:rect l="l" t="t" r="r" b="b"/>
            <a:pathLst>
              <a:path w="6405880" h="2840990">
                <a:moveTo>
                  <a:pt x="0" y="2840613"/>
                </a:moveTo>
                <a:lnTo>
                  <a:pt x="6405314" y="2840613"/>
                </a:lnTo>
                <a:lnTo>
                  <a:pt x="6405314" y="0"/>
                </a:lnTo>
                <a:lnTo>
                  <a:pt x="0" y="0"/>
                </a:lnTo>
                <a:lnTo>
                  <a:pt x="0" y="2840613"/>
                </a:lnTo>
                <a:close/>
              </a:path>
            </a:pathLst>
          </a:custGeom>
          <a:solidFill>
            <a:srgbClr val="E2E3E4"/>
          </a:solidFill>
        </p:spPr>
        <p:txBody>
          <a:bodyPr wrap="square" lIns="0" tIns="0" rIns="0" bIns="0" rtlCol="0"/>
          <a:lstStyle/>
          <a:p>
            <a:endParaRPr sz="8156"/>
          </a:p>
        </p:txBody>
      </p:sp>
      <p:sp>
        <p:nvSpPr>
          <p:cNvPr id="2" name="Holder 2"/>
          <p:cNvSpPr>
            <a:spLocks noGrp="1"/>
          </p:cNvSpPr>
          <p:nvPr>
            <p:ph type="title"/>
          </p:nvPr>
        </p:nvSpPr>
        <p:spPr>
          <a:xfrm>
            <a:off x="1232582" y="887504"/>
            <a:ext cx="27810050" cy="723275"/>
          </a:xfrm>
          <a:prstGeom prst="rect">
            <a:avLst/>
          </a:prstGeom>
        </p:spPr>
        <p:txBody>
          <a:bodyPr wrap="square" lIns="0" tIns="0" rIns="0" bIns="0">
            <a:spAutoFit/>
          </a:bodyPr>
          <a:lstStyle>
            <a:lvl1pPr>
              <a:defRPr sz="4700" b="0" i="0">
                <a:solidFill>
                  <a:schemeClr val="bg1"/>
                </a:solidFill>
                <a:latin typeface="Arial"/>
                <a:cs typeface="Arial"/>
              </a:defRPr>
            </a:lvl1pPr>
          </a:lstStyle>
          <a:p>
            <a:endParaRPr/>
          </a:p>
        </p:txBody>
      </p:sp>
      <p:sp>
        <p:nvSpPr>
          <p:cNvPr id="3" name="Holder 3"/>
          <p:cNvSpPr>
            <a:spLocks noGrp="1"/>
          </p:cNvSpPr>
          <p:nvPr>
            <p:ph type="body" idx="1"/>
          </p:nvPr>
        </p:nvSpPr>
        <p:spPr>
          <a:xfrm>
            <a:off x="1513761" y="9844866"/>
            <a:ext cx="27247692"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10293573" y="39807503"/>
            <a:ext cx="9688068" cy="589713"/>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513761" y="39807503"/>
            <a:ext cx="6963299" cy="589713"/>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4/10/2019</a:t>
            </a:fld>
            <a:endParaRPr lang="en-US"/>
          </a:p>
        </p:txBody>
      </p:sp>
      <p:sp>
        <p:nvSpPr>
          <p:cNvPr id="6" name="Holder 6"/>
          <p:cNvSpPr>
            <a:spLocks noGrp="1"/>
          </p:cNvSpPr>
          <p:nvPr>
            <p:ph type="sldNum" sz="quarter" idx="7"/>
          </p:nvPr>
        </p:nvSpPr>
        <p:spPr>
          <a:xfrm>
            <a:off x="21798153" y="39807503"/>
            <a:ext cx="6963299" cy="589713"/>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2" r:id="rId1"/>
    <p:sldLayoutId id="2147483665" r:id="rId2"/>
  </p:sldLayoutIdLst>
  <p:txStyles>
    <p:titleStyle>
      <a:lvl1pPr>
        <a:defRPr>
          <a:latin typeface="+mj-lt"/>
          <a:ea typeface="+mj-ea"/>
          <a:cs typeface="+mj-cs"/>
        </a:defRPr>
      </a:lvl1pPr>
    </p:titleStyle>
    <p:bodyStyle>
      <a:lvl1pPr marL="0">
        <a:defRPr>
          <a:latin typeface="+mn-lt"/>
          <a:ea typeface="+mn-ea"/>
          <a:cs typeface="+mn-cs"/>
        </a:defRPr>
      </a:lvl1pPr>
      <a:lvl2pPr marL="973150">
        <a:defRPr>
          <a:latin typeface="+mn-lt"/>
          <a:ea typeface="+mn-ea"/>
          <a:cs typeface="+mn-cs"/>
        </a:defRPr>
      </a:lvl2pPr>
      <a:lvl3pPr marL="1946300">
        <a:defRPr>
          <a:latin typeface="+mn-lt"/>
          <a:ea typeface="+mn-ea"/>
          <a:cs typeface="+mn-cs"/>
        </a:defRPr>
      </a:lvl3pPr>
      <a:lvl4pPr marL="2919451">
        <a:defRPr>
          <a:latin typeface="+mn-lt"/>
          <a:ea typeface="+mn-ea"/>
          <a:cs typeface="+mn-cs"/>
        </a:defRPr>
      </a:lvl4pPr>
      <a:lvl5pPr marL="3892601">
        <a:defRPr>
          <a:latin typeface="+mn-lt"/>
          <a:ea typeface="+mn-ea"/>
          <a:cs typeface="+mn-cs"/>
        </a:defRPr>
      </a:lvl5pPr>
      <a:lvl6pPr marL="4865751">
        <a:defRPr>
          <a:latin typeface="+mn-lt"/>
          <a:ea typeface="+mn-ea"/>
          <a:cs typeface="+mn-cs"/>
        </a:defRPr>
      </a:lvl6pPr>
      <a:lvl7pPr marL="5838901">
        <a:defRPr>
          <a:latin typeface="+mn-lt"/>
          <a:ea typeface="+mn-ea"/>
          <a:cs typeface="+mn-cs"/>
        </a:defRPr>
      </a:lvl7pPr>
      <a:lvl8pPr marL="6812051">
        <a:defRPr>
          <a:latin typeface="+mn-lt"/>
          <a:ea typeface="+mn-ea"/>
          <a:cs typeface="+mn-cs"/>
        </a:defRPr>
      </a:lvl8pPr>
      <a:lvl9pPr marL="7785202">
        <a:defRPr>
          <a:latin typeface="+mn-lt"/>
          <a:ea typeface="+mn-ea"/>
          <a:cs typeface="+mn-cs"/>
        </a:defRPr>
      </a:lvl9pPr>
    </p:bodyStyle>
    <p:otherStyle>
      <a:lvl1pPr marL="0">
        <a:defRPr>
          <a:latin typeface="+mn-lt"/>
          <a:ea typeface="+mn-ea"/>
          <a:cs typeface="+mn-cs"/>
        </a:defRPr>
      </a:lvl1pPr>
      <a:lvl2pPr marL="973150">
        <a:defRPr>
          <a:latin typeface="+mn-lt"/>
          <a:ea typeface="+mn-ea"/>
          <a:cs typeface="+mn-cs"/>
        </a:defRPr>
      </a:lvl2pPr>
      <a:lvl3pPr marL="1946300">
        <a:defRPr>
          <a:latin typeface="+mn-lt"/>
          <a:ea typeface="+mn-ea"/>
          <a:cs typeface="+mn-cs"/>
        </a:defRPr>
      </a:lvl3pPr>
      <a:lvl4pPr marL="2919451">
        <a:defRPr>
          <a:latin typeface="+mn-lt"/>
          <a:ea typeface="+mn-ea"/>
          <a:cs typeface="+mn-cs"/>
        </a:defRPr>
      </a:lvl4pPr>
      <a:lvl5pPr marL="3892601">
        <a:defRPr>
          <a:latin typeface="+mn-lt"/>
          <a:ea typeface="+mn-ea"/>
          <a:cs typeface="+mn-cs"/>
        </a:defRPr>
      </a:lvl5pPr>
      <a:lvl6pPr marL="4865751">
        <a:defRPr>
          <a:latin typeface="+mn-lt"/>
          <a:ea typeface="+mn-ea"/>
          <a:cs typeface="+mn-cs"/>
        </a:defRPr>
      </a:lvl6pPr>
      <a:lvl7pPr marL="5838901">
        <a:defRPr>
          <a:latin typeface="+mn-lt"/>
          <a:ea typeface="+mn-ea"/>
          <a:cs typeface="+mn-cs"/>
        </a:defRPr>
      </a:lvl7pPr>
      <a:lvl8pPr marL="6812051">
        <a:defRPr>
          <a:latin typeface="+mn-lt"/>
          <a:ea typeface="+mn-ea"/>
          <a:cs typeface="+mn-cs"/>
        </a:defRPr>
      </a:lvl8pPr>
      <a:lvl9pPr marL="7785202">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42502" y="-15136"/>
            <a:ext cx="21380812" cy="4457913"/>
          </a:xfrm>
          <a:prstGeom prst="rect">
            <a:avLst/>
          </a:prstGeom>
        </p:spPr>
        <p:txBody>
          <a:bodyPr vert="horz" wrap="square" lIns="0" tIns="25680" rIns="0" bIns="0" rtlCol="0">
            <a:spAutoFit/>
          </a:bodyPr>
          <a:lstStyle/>
          <a:p>
            <a:pPr marL="27032" marR="10813">
              <a:spcBef>
                <a:spcPts val="202"/>
              </a:spcBef>
              <a:tabLst>
                <a:tab pos="3976400" algn="l"/>
                <a:tab pos="4049386" algn="l"/>
              </a:tabLst>
            </a:pPr>
            <a:r>
              <a:rPr lang="en-GB" sz="9600" spc="-11" dirty="0"/>
              <a:t>Malnutrition in Jharkhand, India: an anthropological study of perceptions and care practices </a:t>
            </a:r>
            <a:endParaRPr spc="-160" dirty="0"/>
          </a:p>
        </p:txBody>
      </p:sp>
      <p:sp>
        <p:nvSpPr>
          <p:cNvPr id="4" name="object 4"/>
          <p:cNvSpPr/>
          <p:nvPr/>
        </p:nvSpPr>
        <p:spPr>
          <a:xfrm>
            <a:off x="1259613" y="8949691"/>
            <a:ext cx="6586210" cy="3946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5" name="object 5"/>
          <p:cNvSpPr/>
          <p:nvPr/>
        </p:nvSpPr>
        <p:spPr>
          <a:xfrm>
            <a:off x="952847" y="29293510"/>
            <a:ext cx="6731506" cy="6903137"/>
          </a:xfrm>
          <a:custGeom>
            <a:avLst/>
            <a:gdLst/>
            <a:ahLst/>
            <a:cxnLst/>
            <a:rect l="l" t="t" r="r" b="b"/>
            <a:pathLst>
              <a:path w="2903854" h="2903855">
                <a:moveTo>
                  <a:pt x="0" y="2903364"/>
                </a:moveTo>
                <a:lnTo>
                  <a:pt x="2903364" y="2903364"/>
                </a:lnTo>
                <a:lnTo>
                  <a:pt x="2903364" y="0"/>
                </a:lnTo>
                <a:lnTo>
                  <a:pt x="0" y="0"/>
                </a:lnTo>
                <a:lnTo>
                  <a:pt x="0" y="2903364"/>
                </a:lnTo>
                <a:close/>
              </a:path>
            </a:pathLst>
          </a:custGeom>
          <a:ln w="184912">
            <a:solidFill>
              <a:srgbClr val="D2232A"/>
            </a:solidFill>
          </a:ln>
        </p:spPr>
        <p:txBody>
          <a:bodyPr wrap="square" lIns="0" tIns="0" rIns="0" bIns="0" rtlCol="0"/>
          <a:lstStyle/>
          <a:p>
            <a:endParaRPr sz="8156"/>
          </a:p>
        </p:txBody>
      </p:sp>
      <p:sp>
        <p:nvSpPr>
          <p:cNvPr id="54" name="object 2"/>
          <p:cNvSpPr txBox="1"/>
          <p:nvPr/>
        </p:nvSpPr>
        <p:spPr>
          <a:xfrm>
            <a:off x="1232580" y="5499711"/>
            <a:ext cx="20462800" cy="2694655"/>
          </a:xfrm>
          <a:prstGeom prst="rect">
            <a:avLst/>
          </a:prstGeom>
        </p:spPr>
        <p:txBody>
          <a:bodyPr vert="horz" wrap="square" lIns="0" tIns="24328" rIns="0" bIns="0" rtlCol="0">
            <a:spAutoFit/>
          </a:bodyPr>
          <a:lstStyle/>
          <a:p>
            <a:pPr marL="27032" marR="10813">
              <a:lnSpc>
                <a:spcPct val="101600"/>
              </a:lnSpc>
              <a:spcBef>
                <a:spcPts val="192"/>
              </a:spcBef>
            </a:pPr>
            <a:r>
              <a:rPr lang="en-US" sz="3938" b="1" spc="-11" baseline="30000" dirty="0">
                <a:solidFill>
                  <a:srgbClr val="58595B"/>
                </a:solidFill>
                <a:latin typeface="Arial"/>
                <a:cs typeface="Arial"/>
              </a:rPr>
              <a:t>1</a:t>
            </a:r>
            <a:r>
              <a:rPr lang="en-US" sz="3938" b="1" spc="-11" dirty="0">
                <a:solidFill>
                  <a:srgbClr val="58595B"/>
                </a:solidFill>
                <a:latin typeface="Arial"/>
                <a:cs typeface="Arial"/>
              </a:rPr>
              <a:t>Ipsha </a:t>
            </a:r>
            <a:r>
              <a:rPr lang="en-US" sz="3938" b="1" spc="-11" dirty="0" err="1">
                <a:solidFill>
                  <a:srgbClr val="58595B"/>
                </a:solidFill>
                <a:latin typeface="Arial"/>
                <a:cs typeface="Arial"/>
              </a:rPr>
              <a:t>Chaand</a:t>
            </a:r>
            <a:r>
              <a:rPr lang="en-US" sz="3938" b="1" spc="-11" dirty="0">
                <a:solidFill>
                  <a:srgbClr val="58595B"/>
                </a:solidFill>
                <a:latin typeface="Arial"/>
                <a:cs typeface="Arial"/>
              </a:rPr>
              <a:t>, </a:t>
            </a:r>
            <a:r>
              <a:rPr lang="en-US" sz="3938" b="1" spc="-11" baseline="30000" dirty="0">
                <a:solidFill>
                  <a:srgbClr val="58595B"/>
                </a:solidFill>
                <a:latin typeface="Arial"/>
                <a:cs typeface="Arial"/>
              </a:rPr>
              <a:t>1</a:t>
            </a:r>
            <a:r>
              <a:rPr lang="en-US" sz="3938" b="1" spc="-11" dirty="0">
                <a:solidFill>
                  <a:srgbClr val="58595B"/>
                </a:solidFill>
                <a:latin typeface="Arial"/>
                <a:cs typeface="Arial"/>
              </a:rPr>
              <a:t>Minashree </a:t>
            </a:r>
            <a:r>
              <a:rPr lang="en-US" sz="3938" b="1" spc="-11" dirty="0" err="1">
                <a:solidFill>
                  <a:srgbClr val="58595B"/>
                </a:solidFill>
                <a:latin typeface="Arial"/>
                <a:cs typeface="Arial"/>
              </a:rPr>
              <a:t>Horo</a:t>
            </a:r>
            <a:r>
              <a:rPr lang="en-US" sz="3938" b="1" spc="-11" dirty="0">
                <a:solidFill>
                  <a:srgbClr val="58595B"/>
                </a:solidFill>
                <a:latin typeface="Arial"/>
                <a:cs typeface="Arial"/>
              </a:rPr>
              <a:t>, </a:t>
            </a:r>
            <a:r>
              <a:rPr lang="en-US" sz="3938" b="1" spc="-11" baseline="30000" dirty="0">
                <a:solidFill>
                  <a:srgbClr val="58595B"/>
                </a:solidFill>
                <a:latin typeface="Arial"/>
                <a:cs typeface="Arial"/>
              </a:rPr>
              <a:t>2</a:t>
            </a:r>
            <a:r>
              <a:rPr lang="en-US" sz="3938" b="1" spc="-11" dirty="0">
                <a:solidFill>
                  <a:srgbClr val="58595B"/>
                </a:solidFill>
                <a:latin typeface="Arial"/>
                <a:cs typeface="Arial"/>
              </a:rPr>
              <a:t>Mohit Nair, </a:t>
            </a:r>
            <a:r>
              <a:rPr lang="en-US" sz="3938" b="1" spc="-11" baseline="30000" dirty="0">
                <a:solidFill>
                  <a:srgbClr val="58595B"/>
                </a:solidFill>
                <a:latin typeface="Arial"/>
                <a:cs typeface="Arial"/>
              </a:rPr>
              <a:t>2</a:t>
            </a:r>
            <a:r>
              <a:rPr lang="en-US" sz="3938" b="1" spc="-11" dirty="0">
                <a:solidFill>
                  <a:srgbClr val="58595B"/>
                </a:solidFill>
                <a:latin typeface="Arial"/>
                <a:cs typeface="Arial"/>
              </a:rPr>
              <a:t>Amit </a:t>
            </a:r>
            <a:r>
              <a:rPr lang="en-US" sz="3938" b="1" spc="-11" dirty="0" err="1">
                <a:solidFill>
                  <a:srgbClr val="58595B"/>
                </a:solidFill>
                <a:latin typeface="Arial"/>
                <a:cs typeface="Arial"/>
              </a:rPr>
              <a:t>Harshana</a:t>
            </a:r>
            <a:r>
              <a:rPr lang="en-US" sz="3938" b="1" spc="-11" dirty="0">
                <a:solidFill>
                  <a:srgbClr val="58595B"/>
                </a:solidFill>
                <a:latin typeface="Arial"/>
                <a:cs typeface="Arial"/>
              </a:rPr>
              <a:t>, </a:t>
            </a:r>
            <a:r>
              <a:rPr lang="en-US" sz="3938" b="1" spc="-11" baseline="30000" dirty="0">
                <a:solidFill>
                  <a:srgbClr val="58595B"/>
                </a:solidFill>
                <a:latin typeface="Arial"/>
                <a:cs typeface="Arial"/>
              </a:rPr>
              <a:t>2</a:t>
            </a:r>
            <a:r>
              <a:rPr lang="en-US" sz="3938" b="1" spc="-11" dirty="0">
                <a:solidFill>
                  <a:srgbClr val="58595B"/>
                </a:solidFill>
                <a:latin typeface="Arial"/>
                <a:cs typeface="Arial"/>
              </a:rPr>
              <a:t>Raman Mahajan, </a:t>
            </a:r>
            <a:r>
              <a:rPr lang="en-US" sz="3938" b="1" spc="-11" baseline="30000" dirty="0">
                <a:solidFill>
                  <a:srgbClr val="58595B"/>
                </a:solidFill>
                <a:latin typeface="Arial"/>
                <a:cs typeface="Arial"/>
              </a:rPr>
              <a:t>3</a:t>
            </a:r>
            <a:r>
              <a:rPr lang="en-US" sz="3938" b="1" spc="-11" dirty="0">
                <a:solidFill>
                  <a:srgbClr val="58595B"/>
                </a:solidFill>
                <a:latin typeface="Arial"/>
                <a:cs typeface="Arial"/>
              </a:rPr>
              <a:t>Vivek </a:t>
            </a:r>
            <a:r>
              <a:rPr lang="en-US" sz="3938" b="1" spc="-11" dirty="0" err="1">
                <a:solidFill>
                  <a:srgbClr val="58595B"/>
                </a:solidFill>
                <a:latin typeface="Arial"/>
                <a:cs typeface="Arial"/>
              </a:rPr>
              <a:t>Kashyap</a:t>
            </a:r>
            <a:r>
              <a:rPr lang="en-US" sz="3938" b="1" spc="-11" dirty="0">
                <a:solidFill>
                  <a:srgbClr val="58595B"/>
                </a:solidFill>
                <a:latin typeface="Arial"/>
                <a:cs typeface="Arial"/>
              </a:rPr>
              <a:t>, </a:t>
            </a:r>
            <a:r>
              <a:rPr lang="en-US" sz="3938" b="1" spc="-11" baseline="30000" dirty="0">
                <a:solidFill>
                  <a:srgbClr val="58595B"/>
                </a:solidFill>
                <a:latin typeface="Arial"/>
                <a:cs typeface="Arial"/>
              </a:rPr>
              <a:t>4</a:t>
            </a:r>
            <a:r>
              <a:rPr lang="en-US" sz="3938" b="1" spc="-11" dirty="0">
                <a:solidFill>
                  <a:srgbClr val="58595B"/>
                </a:solidFill>
                <a:latin typeface="Arial"/>
                <a:cs typeface="Arial"/>
              </a:rPr>
              <a:t>Fernanda </a:t>
            </a:r>
            <a:r>
              <a:rPr lang="en-US" sz="3938" b="1" spc="-11" dirty="0" err="1">
                <a:solidFill>
                  <a:srgbClr val="58595B"/>
                </a:solidFill>
                <a:latin typeface="Arial"/>
                <a:cs typeface="Arial"/>
              </a:rPr>
              <a:t>Falero</a:t>
            </a:r>
            <a:r>
              <a:rPr lang="en-US" sz="3938" b="1" spc="-11" dirty="0">
                <a:solidFill>
                  <a:srgbClr val="58595B"/>
                </a:solidFill>
                <a:latin typeface="Arial"/>
                <a:cs typeface="Arial"/>
              </a:rPr>
              <a:t>, </a:t>
            </a:r>
            <a:r>
              <a:rPr lang="en-US" sz="3938" b="1" spc="-11" baseline="30000" dirty="0">
                <a:solidFill>
                  <a:srgbClr val="58595B"/>
                </a:solidFill>
                <a:latin typeface="Arial"/>
                <a:cs typeface="Arial"/>
              </a:rPr>
              <a:t>4</a:t>
            </a:r>
            <a:r>
              <a:rPr lang="en-US" sz="3938" b="1" spc="-11" dirty="0">
                <a:solidFill>
                  <a:srgbClr val="58595B"/>
                </a:solidFill>
                <a:latin typeface="Arial"/>
                <a:cs typeface="Arial"/>
              </a:rPr>
              <a:t>Montse </a:t>
            </a:r>
            <a:r>
              <a:rPr lang="en-US" sz="3938" b="1" spc="-11" dirty="0" err="1">
                <a:solidFill>
                  <a:srgbClr val="58595B"/>
                </a:solidFill>
                <a:latin typeface="Arial"/>
                <a:cs typeface="Arial"/>
              </a:rPr>
              <a:t>Escruela</a:t>
            </a:r>
            <a:r>
              <a:rPr lang="en-US" sz="3938" b="1" spc="-11" dirty="0">
                <a:solidFill>
                  <a:srgbClr val="58595B"/>
                </a:solidFill>
                <a:latin typeface="Arial"/>
                <a:cs typeface="Arial"/>
              </a:rPr>
              <a:t>, </a:t>
            </a:r>
            <a:r>
              <a:rPr lang="en-US" sz="3938" b="1" spc="-11" baseline="30000" dirty="0">
                <a:solidFill>
                  <a:srgbClr val="58595B"/>
                </a:solidFill>
                <a:latin typeface="Arial"/>
                <a:cs typeface="Arial"/>
              </a:rPr>
              <a:t>2</a:t>
            </a:r>
            <a:r>
              <a:rPr lang="en-US" sz="3938" b="1" spc="-11" dirty="0">
                <a:solidFill>
                  <a:srgbClr val="58595B"/>
                </a:solidFill>
                <a:latin typeface="Arial"/>
                <a:cs typeface="Arial"/>
              </a:rPr>
              <a:t>Sakib </a:t>
            </a:r>
            <a:r>
              <a:rPr lang="en-US" sz="3938" b="1" spc="-11" dirty="0" err="1">
                <a:solidFill>
                  <a:srgbClr val="58595B"/>
                </a:solidFill>
                <a:latin typeface="Arial"/>
                <a:cs typeface="Arial"/>
              </a:rPr>
              <a:t>Burza</a:t>
            </a:r>
            <a:r>
              <a:rPr lang="en-US" sz="3938" b="1" spc="-11" dirty="0">
                <a:solidFill>
                  <a:srgbClr val="58595B"/>
                </a:solidFill>
                <a:latin typeface="Arial"/>
                <a:cs typeface="Arial"/>
              </a:rPr>
              <a:t>, </a:t>
            </a:r>
            <a:r>
              <a:rPr lang="en-US" sz="3938" b="1" spc="-11" baseline="30000" dirty="0">
                <a:solidFill>
                  <a:srgbClr val="58595B"/>
                </a:solidFill>
                <a:latin typeface="Arial"/>
                <a:cs typeface="Arial"/>
              </a:rPr>
              <a:t>1</a:t>
            </a:r>
            <a:r>
              <a:rPr lang="en-US" sz="3938" b="1" spc="-11" dirty="0">
                <a:solidFill>
                  <a:srgbClr val="58595B"/>
                </a:solidFill>
                <a:latin typeface="Arial"/>
                <a:cs typeface="Arial"/>
              </a:rPr>
              <a:t>Rajib </a:t>
            </a:r>
            <a:r>
              <a:rPr lang="en-US" sz="3938" b="1" spc="-11" dirty="0" err="1">
                <a:solidFill>
                  <a:srgbClr val="58595B"/>
                </a:solidFill>
                <a:latin typeface="Arial"/>
                <a:cs typeface="Arial"/>
              </a:rPr>
              <a:t>Dasgupta</a:t>
            </a:r>
            <a:endParaRPr sz="3938" dirty="0">
              <a:latin typeface="Arial"/>
              <a:cs typeface="Arial"/>
            </a:endParaRPr>
          </a:p>
          <a:p>
            <a:pPr marL="27032" marR="598758">
              <a:lnSpc>
                <a:spcPct val="106300"/>
              </a:lnSpc>
              <a:spcBef>
                <a:spcPts val="3608"/>
              </a:spcBef>
            </a:pPr>
            <a:r>
              <a:rPr lang="en-US" sz="2980" spc="-21" dirty="0">
                <a:solidFill>
                  <a:srgbClr val="58595B"/>
                </a:solidFill>
                <a:latin typeface="Arial"/>
                <a:cs typeface="Arial"/>
              </a:rPr>
              <a:t>1. Jawaharlal Nehru University, New Delhi, 2. </a:t>
            </a:r>
            <a:r>
              <a:rPr lang="en-US" sz="2980" spc="-21" dirty="0" err="1">
                <a:solidFill>
                  <a:srgbClr val="58595B"/>
                </a:solidFill>
                <a:latin typeface="Arial"/>
                <a:cs typeface="Arial"/>
              </a:rPr>
              <a:t>Medecins</a:t>
            </a:r>
            <a:r>
              <a:rPr lang="en-US" sz="2980" spc="-21" dirty="0">
                <a:solidFill>
                  <a:srgbClr val="58595B"/>
                </a:solidFill>
                <a:latin typeface="Arial"/>
                <a:cs typeface="Arial"/>
              </a:rPr>
              <a:t> Sans </a:t>
            </a:r>
            <a:r>
              <a:rPr lang="en-US" sz="2980" spc="-21" dirty="0" err="1">
                <a:solidFill>
                  <a:srgbClr val="58595B"/>
                </a:solidFill>
                <a:latin typeface="Arial"/>
                <a:cs typeface="Arial"/>
              </a:rPr>
              <a:t>Frontieres</a:t>
            </a:r>
            <a:r>
              <a:rPr lang="en-US" sz="2980" spc="-21" dirty="0">
                <a:solidFill>
                  <a:srgbClr val="58595B"/>
                </a:solidFill>
                <a:latin typeface="Arial"/>
                <a:cs typeface="Arial"/>
              </a:rPr>
              <a:t>, New Delhi, 3. </a:t>
            </a:r>
            <a:r>
              <a:rPr lang="en-US" sz="2980" spc="-21" dirty="0" err="1">
                <a:solidFill>
                  <a:srgbClr val="58595B"/>
                </a:solidFill>
                <a:latin typeface="Arial"/>
                <a:cs typeface="Arial"/>
              </a:rPr>
              <a:t>Rajendra</a:t>
            </a:r>
            <a:r>
              <a:rPr lang="en-US" sz="2980" spc="-21" dirty="0">
                <a:solidFill>
                  <a:srgbClr val="58595B"/>
                </a:solidFill>
                <a:latin typeface="Arial"/>
                <a:cs typeface="Arial"/>
              </a:rPr>
              <a:t> Institute of Medical Sciences, Ranchi, India, 4. </a:t>
            </a:r>
            <a:r>
              <a:rPr lang="en-US" sz="2980" spc="-32" dirty="0" err="1">
                <a:solidFill>
                  <a:srgbClr val="58595B"/>
                </a:solidFill>
                <a:latin typeface="Arial"/>
                <a:cs typeface="Arial"/>
              </a:rPr>
              <a:t>Medecins</a:t>
            </a:r>
            <a:r>
              <a:rPr lang="en-US" sz="2980" spc="-32" dirty="0">
                <a:solidFill>
                  <a:srgbClr val="58595B"/>
                </a:solidFill>
                <a:latin typeface="Arial"/>
                <a:cs typeface="Arial"/>
              </a:rPr>
              <a:t> Sans </a:t>
            </a:r>
            <a:r>
              <a:rPr lang="en-US" sz="2980" spc="-32" dirty="0" err="1">
                <a:solidFill>
                  <a:srgbClr val="58595B"/>
                </a:solidFill>
                <a:latin typeface="Arial"/>
                <a:cs typeface="Arial"/>
              </a:rPr>
              <a:t>Frontieres</a:t>
            </a:r>
            <a:r>
              <a:rPr lang="en-US" sz="2980" spc="-32" dirty="0">
                <a:solidFill>
                  <a:srgbClr val="58595B"/>
                </a:solidFill>
                <a:latin typeface="Arial"/>
                <a:cs typeface="Arial"/>
              </a:rPr>
              <a:t>, Barcelona, Spain</a:t>
            </a:r>
            <a:r>
              <a:rPr sz="2980" spc="-32" dirty="0">
                <a:solidFill>
                  <a:srgbClr val="58595B"/>
                </a:solidFill>
                <a:latin typeface="Arial"/>
                <a:cs typeface="Arial"/>
              </a:rPr>
              <a:t>. </a:t>
            </a:r>
            <a:endParaRPr sz="2980" dirty="0">
              <a:latin typeface="Arial"/>
              <a:cs typeface="Arial"/>
            </a:endParaRPr>
          </a:p>
        </p:txBody>
      </p:sp>
      <p:sp>
        <p:nvSpPr>
          <p:cNvPr id="58" name="object 10"/>
          <p:cNvSpPr txBox="1"/>
          <p:nvPr/>
        </p:nvSpPr>
        <p:spPr>
          <a:xfrm>
            <a:off x="1232626" y="10026051"/>
            <a:ext cx="3820894" cy="488612"/>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Introduction</a:t>
            </a:r>
            <a:endParaRPr sz="3000" dirty="0">
              <a:latin typeface="Arial"/>
              <a:cs typeface="Arial"/>
            </a:endParaRPr>
          </a:p>
        </p:txBody>
      </p:sp>
      <p:sp>
        <p:nvSpPr>
          <p:cNvPr id="59" name="object 11"/>
          <p:cNvSpPr txBox="1"/>
          <p:nvPr/>
        </p:nvSpPr>
        <p:spPr>
          <a:xfrm>
            <a:off x="1221283" y="10727043"/>
            <a:ext cx="6317247" cy="32702055"/>
          </a:xfrm>
          <a:prstGeom prst="rect">
            <a:avLst/>
          </a:prstGeom>
          <a:effectLst>
            <a:glow rad="774700">
              <a:srgbClr val="3EA199"/>
            </a:glow>
          </a:effectLst>
        </p:spPr>
        <p:txBody>
          <a:bodyPr vert="horz" wrap="square" lIns="0" tIns="25680" rIns="0" bIns="0" rtlCol="0">
            <a:spAutoFit/>
          </a:bodyPr>
          <a:lstStyle/>
          <a:p>
            <a:r>
              <a:rPr lang="en-GB" sz="3000" dirty="0">
                <a:latin typeface="Arial" charset="0"/>
                <a:ea typeface="Arial" charset="0"/>
                <a:cs typeface="Arial" charset="0"/>
              </a:rPr>
              <a:t>Despite robust economic growth, India is home to 40% of the world’s malnourished children and 35% of low birth infants in developing nations. </a:t>
            </a:r>
          </a:p>
          <a:p>
            <a:endParaRPr lang="en-GB" sz="3000" dirty="0">
              <a:latin typeface="Arial" charset="0"/>
              <a:ea typeface="Arial" charset="0"/>
              <a:cs typeface="Arial" charset="0"/>
            </a:endParaRPr>
          </a:p>
          <a:p>
            <a:r>
              <a:rPr lang="en-GB" sz="3000" dirty="0">
                <a:latin typeface="Arial" charset="0"/>
                <a:ea typeface="Arial" charset="0"/>
                <a:cs typeface="Arial" charset="0"/>
              </a:rPr>
              <a:t>Jharkhand state, in particular, experiences multi-dimensional poverty and has a large proportion of food insecure, tribal households which are poorly represented in the literature. </a:t>
            </a:r>
          </a:p>
          <a:p>
            <a:endParaRPr lang="en-GB" sz="3000" dirty="0">
              <a:latin typeface="Arial" charset="0"/>
              <a:ea typeface="Arial" charset="0"/>
              <a:cs typeface="Arial" charset="0"/>
            </a:endParaRPr>
          </a:p>
          <a:p>
            <a:r>
              <a:rPr lang="en-GB" sz="3000" dirty="0">
                <a:latin typeface="Arial" charset="0"/>
                <a:ea typeface="Arial" charset="0"/>
                <a:cs typeface="Arial" charset="0"/>
              </a:rPr>
              <a:t>This study aims to focus on the social determinants of malnutrition and investigate the knowledge, perception and practices related to health, nutrition, care practices, and their effect on nutrition health-seeking behaviour in </a:t>
            </a:r>
            <a:r>
              <a:rPr lang="en-GB" sz="3000" dirty="0" err="1">
                <a:latin typeface="Arial" charset="0"/>
                <a:ea typeface="Arial" charset="0"/>
                <a:cs typeface="Arial" charset="0"/>
              </a:rPr>
              <a:t>Chakradharpur</a:t>
            </a:r>
            <a:r>
              <a:rPr lang="en-GB" sz="3000" dirty="0">
                <a:latin typeface="Arial" charset="0"/>
                <a:ea typeface="Arial" charset="0"/>
                <a:cs typeface="Arial" charset="0"/>
              </a:rPr>
              <a:t>, Jharkhand.</a:t>
            </a:r>
          </a:p>
          <a:p>
            <a:endParaRPr lang="en-GB" sz="3000" dirty="0">
              <a:latin typeface="Arial" charset="0"/>
              <a:ea typeface="Arial" charset="0"/>
              <a:cs typeface="Arial" charset="0"/>
            </a:endParaRPr>
          </a:p>
          <a:p>
            <a:endParaRPr lang="en-GB" sz="3000" dirty="0">
              <a:latin typeface="Arial" charset="0"/>
              <a:ea typeface="Arial" charset="0"/>
              <a:cs typeface="Arial" charset="0"/>
            </a:endParaRPr>
          </a:p>
          <a:p>
            <a:endParaRPr lang="en-US" sz="3000" dirty="0">
              <a:latin typeface="Arial" charset="0"/>
              <a:ea typeface="Arial" charset="0"/>
              <a:cs typeface="Arial" charset="0"/>
            </a:endParaRPr>
          </a:p>
          <a:p>
            <a:pPr marL="27032" marR="282484">
              <a:lnSpc>
                <a:spcPct val="100600"/>
              </a:lnSpc>
              <a:spcBef>
                <a:spcPts val="202"/>
              </a:spcBef>
            </a:pPr>
            <a:endParaRPr lang="en-US" sz="3000" spc="-11" dirty="0">
              <a:solidFill>
                <a:srgbClr val="58595B"/>
              </a:solidFill>
              <a:latin typeface="Arial"/>
              <a:cs typeface="Arial"/>
            </a:endParaRPr>
          </a:p>
          <a:p>
            <a:pPr marL="27032" marR="282484">
              <a:lnSpc>
                <a:spcPct val="100600"/>
              </a:lnSpc>
              <a:spcBef>
                <a:spcPts val="202"/>
              </a:spcBef>
            </a:pPr>
            <a:endParaRPr lang="en-US" sz="3000" spc="-11" dirty="0">
              <a:solidFill>
                <a:srgbClr val="58595B"/>
              </a:solidFill>
              <a:latin typeface="Arial"/>
              <a:cs typeface="Arial"/>
            </a:endParaRPr>
          </a:p>
          <a:p>
            <a:pPr marL="27032" marR="282484">
              <a:lnSpc>
                <a:spcPct val="100600"/>
              </a:lnSpc>
              <a:spcBef>
                <a:spcPts val="202"/>
              </a:spcBef>
            </a:pPr>
            <a:endParaRPr lang="en-US" sz="2980" b="1" dirty="0">
              <a:solidFill>
                <a:srgbClr val="D2232A"/>
              </a:solidFill>
              <a:latin typeface="Arial"/>
              <a:cs typeface="Arial"/>
            </a:endParaRPr>
          </a:p>
          <a:p>
            <a:pPr marL="27032" marR="282484">
              <a:lnSpc>
                <a:spcPct val="100600"/>
              </a:lnSpc>
              <a:spcBef>
                <a:spcPts val="202"/>
              </a:spcBef>
            </a:pPr>
            <a:endParaRPr lang="en-US" sz="2980" b="1" dirty="0">
              <a:solidFill>
                <a:srgbClr val="D2232A"/>
              </a:solidFill>
              <a:latin typeface="Arial"/>
              <a:cs typeface="Arial"/>
            </a:endParaRPr>
          </a:p>
          <a:p>
            <a:pPr marL="27032" marR="282484">
              <a:lnSpc>
                <a:spcPct val="100600"/>
              </a:lnSpc>
              <a:spcBef>
                <a:spcPts val="202"/>
              </a:spcBef>
            </a:pPr>
            <a:r>
              <a:rPr lang="en-US" sz="2980" b="1" dirty="0">
                <a:solidFill>
                  <a:srgbClr val="D2232A"/>
                </a:solidFill>
                <a:latin typeface="Arial"/>
                <a:cs typeface="Arial"/>
              </a:rPr>
              <a:t>Methods</a:t>
            </a:r>
            <a:endParaRPr lang="en-GB" sz="3200" dirty="0"/>
          </a:p>
          <a:p>
            <a:r>
              <a:rPr lang="en-GB" sz="3200" dirty="0"/>
              <a:t>In order to have maximum representation, we divided </a:t>
            </a:r>
            <a:r>
              <a:rPr lang="en-GB" sz="3200" dirty="0" err="1"/>
              <a:t>Chakradharpur</a:t>
            </a:r>
            <a:r>
              <a:rPr lang="en-GB" sz="3200" dirty="0"/>
              <a:t> block in Jharkhand state into three zones (north, south and centre regions) and purposively selected 2 Ambulatory Therapeutic Feeding Centre (ATFC) clusters from each zone, along with 2 villages per ATFC (</a:t>
            </a:r>
            <a:r>
              <a:rPr lang="en-GB" sz="3200" b="1" dirty="0"/>
              <a:t>12 villages from 6 ATFCs in total</a:t>
            </a:r>
            <a:r>
              <a:rPr lang="en-GB" sz="3200" dirty="0"/>
              <a:t>). </a:t>
            </a:r>
          </a:p>
          <a:p>
            <a:endParaRPr lang="en-GB" sz="3200" dirty="0"/>
          </a:p>
          <a:p>
            <a:r>
              <a:rPr lang="en-GB" sz="3200" dirty="0"/>
              <a:t>-</a:t>
            </a:r>
            <a:r>
              <a:rPr lang="en-GB" sz="3200" b="1" dirty="0"/>
              <a:t>5 focus group discussions</a:t>
            </a:r>
            <a:r>
              <a:rPr lang="en-GB" sz="3200" dirty="0"/>
              <a:t> with mothers and caregivers from tribal households</a:t>
            </a:r>
          </a:p>
          <a:p>
            <a:r>
              <a:rPr lang="en-GB" sz="3200" b="1" dirty="0"/>
              <a:t>-2 focus group discussions </a:t>
            </a:r>
            <a:r>
              <a:rPr lang="en-GB" sz="3200" dirty="0"/>
              <a:t>with mothers from non-tribal households. -</a:t>
            </a:r>
            <a:r>
              <a:rPr lang="en-GB" sz="3200" b="1" dirty="0"/>
              <a:t>23 in-depth interviews </a:t>
            </a:r>
            <a:r>
              <a:rPr lang="en-GB" sz="3200" dirty="0"/>
              <a:t>with frontline health workers (FHWs)</a:t>
            </a:r>
          </a:p>
          <a:p>
            <a:r>
              <a:rPr lang="en-GB" sz="3200" b="1" dirty="0"/>
              <a:t>-35 in-depth interviews</a:t>
            </a:r>
            <a:r>
              <a:rPr lang="en-GB" sz="3200" dirty="0"/>
              <a:t> with mothers</a:t>
            </a:r>
          </a:p>
          <a:p>
            <a:r>
              <a:rPr lang="en-GB" sz="3200" b="1" dirty="0"/>
              <a:t>-4 in-depth interviews </a:t>
            </a:r>
            <a:r>
              <a:rPr lang="en-GB" sz="3200" dirty="0"/>
              <a:t>with doctors</a:t>
            </a:r>
          </a:p>
          <a:p>
            <a:r>
              <a:rPr lang="en-GB" sz="3200" b="1" dirty="0"/>
              <a:t>-29 in-depth interviews </a:t>
            </a:r>
            <a:r>
              <a:rPr lang="en-GB" sz="3200" dirty="0"/>
              <a:t>with MSF staff</a:t>
            </a:r>
          </a:p>
          <a:p>
            <a:r>
              <a:rPr lang="en-GB" sz="3200" b="1" dirty="0"/>
              <a:t>-7 in-depth interviews</a:t>
            </a:r>
            <a:r>
              <a:rPr lang="en-GB" sz="3200" dirty="0"/>
              <a:t> with community representatives. </a:t>
            </a:r>
          </a:p>
          <a:p>
            <a:endParaRPr lang="en-GB" sz="3200" dirty="0"/>
          </a:p>
          <a:p>
            <a:endParaRPr lang="en-GB" sz="3200" dirty="0"/>
          </a:p>
          <a:p>
            <a:r>
              <a:rPr lang="en-GB" sz="3200" dirty="0"/>
              <a:t>Data collection and analysis happened concurrently. Codes and categories were inductively and deductively derived through qualitative content analysis, as some themes were pre-determined from the literature review, while others emerged organically from the data.	 </a:t>
            </a:r>
            <a:br>
              <a:rPr lang="en-GB" sz="3200" dirty="0"/>
            </a:br>
            <a:endParaRPr lang="en-US" sz="3200" dirty="0"/>
          </a:p>
          <a:p>
            <a:pPr marL="27032" marR="282484">
              <a:lnSpc>
                <a:spcPct val="100600"/>
              </a:lnSpc>
              <a:spcBef>
                <a:spcPts val="202"/>
              </a:spcBef>
            </a:pPr>
            <a:endParaRPr lang="en-US" sz="3000" spc="-11" dirty="0">
              <a:solidFill>
                <a:srgbClr val="58595B"/>
              </a:solidFill>
              <a:latin typeface="Arial"/>
              <a:cs typeface="Arial"/>
            </a:endParaRPr>
          </a:p>
          <a:p>
            <a:pPr marL="27032" marR="282484">
              <a:lnSpc>
                <a:spcPct val="100600"/>
              </a:lnSpc>
              <a:spcBef>
                <a:spcPts val="202"/>
              </a:spcBef>
            </a:pPr>
            <a:br>
              <a:rPr lang="en-US" sz="3000" spc="-11" dirty="0">
                <a:solidFill>
                  <a:srgbClr val="58595B"/>
                </a:solidFill>
                <a:latin typeface="Arial"/>
                <a:cs typeface="Arial"/>
              </a:rPr>
            </a:br>
            <a:br>
              <a:rPr lang="en-US" sz="2980" spc="-11" dirty="0">
                <a:solidFill>
                  <a:srgbClr val="58595B"/>
                </a:solidFill>
                <a:latin typeface="Arial"/>
                <a:cs typeface="Arial"/>
              </a:rPr>
            </a:br>
            <a:endParaRPr sz="2980" dirty="0">
              <a:latin typeface="Arial"/>
              <a:cs typeface="Arial"/>
            </a:endParaRPr>
          </a:p>
        </p:txBody>
      </p:sp>
      <p:sp>
        <p:nvSpPr>
          <p:cNvPr id="60" name="object 24"/>
          <p:cNvSpPr/>
          <p:nvPr/>
        </p:nvSpPr>
        <p:spPr>
          <a:xfrm>
            <a:off x="1098143" y="22044169"/>
            <a:ext cx="6586210" cy="3946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61" name="object 16"/>
          <p:cNvSpPr/>
          <p:nvPr/>
        </p:nvSpPr>
        <p:spPr>
          <a:xfrm>
            <a:off x="8313439" y="11827599"/>
            <a:ext cx="6586210" cy="3946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38A199"/>
          </a:solidFill>
        </p:spPr>
        <p:txBody>
          <a:bodyPr wrap="square" lIns="0" tIns="0" rIns="0" bIns="0" rtlCol="0"/>
          <a:lstStyle/>
          <a:p>
            <a:endParaRPr sz="8156"/>
          </a:p>
        </p:txBody>
      </p:sp>
      <p:sp>
        <p:nvSpPr>
          <p:cNvPr id="62" name="object 22"/>
          <p:cNvSpPr txBox="1"/>
          <p:nvPr/>
        </p:nvSpPr>
        <p:spPr>
          <a:xfrm>
            <a:off x="8313439" y="12715467"/>
            <a:ext cx="3820894" cy="488612"/>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Results</a:t>
            </a:r>
            <a:endParaRPr sz="3000" dirty="0">
              <a:latin typeface="Arial"/>
              <a:cs typeface="Arial"/>
            </a:endParaRPr>
          </a:p>
        </p:txBody>
      </p:sp>
      <p:sp>
        <p:nvSpPr>
          <p:cNvPr id="63" name="object 23"/>
          <p:cNvSpPr txBox="1"/>
          <p:nvPr/>
        </p:nvSpPr>
        <p:spPr>
          <a:xfrm>
            <a:off x="8276359" y="13609906"/>
            <a:ext cx="6278052" cy="19723631"/>
          </a:xfrm>
          <a:prstGeom prst="rect">
            <a:avLst/>
          </a:prstGeom>
        </p:spPr>
        <p:txBody>
          <a:bodyPr vert="horz" wrap="square" lIns="0" tIns="25680" rIns="0" bIns="0" rtlCol="0">
            <a:spAutoFit/>
          </a:bodyPr>
          <a:lstStyle/>
          <a:p>
            <a:r>
              <a:rPr lang="en-GB" sz="3200" dirty="0"/>
              <a:t>We found that the community demonstrates a </a:t>
            </a:r>
            <a:r>
              <a:rPr lang="en-GB" sz="3200" b="1" dirty="0"/>
              <a:t>strong dependence on traditional, cultural practices for health and nutrition care</a:t>
            </a:r>
            <a:r>
              <a:rPr lang="en-GB" sz="3200" dirty="0"/>
              <a:t> for </a:t>
            </a:r>
            <a:r>
              <a:rPr lang="en-GB" sz="3200" dirty="0" err="1"/>
              <a:t>newborns</a:t>
            </a:r>
            <a:r>
              <a:rPr lang="en-GB" sz="3200" dirty="0"/>
              <a:t>, infants, and young children. </a:t>
            </a:r>
          </a:p>
          <a:p>
            <a:endParaRPr lang="en-GB" sz="3200" dirty="0"/>
          </a:p>
          <a:p>
            <a:r>
              <a:rPr lang="en-GB" sz="3200" dirty="0"/>
              <a:t>Furthermore, the community depends on </a:t>
            </a:r>
            <a:r>
              <a:rPr lang="en-GB" sz="3200" b="1" dirty="0"/>
              <a:t>alternative systems of medicine</a:t>
            </a:r>
            <a:r>
              <a:rPr lang="en-GB" sz="3200" dirty="0"/>
              <a:t> for treatment of childhood illness including malnutrition, which is not viewed as a disease. As a result, </a:t>
            </a:r>
            <a:r>
              <a:rPr lang="en-GB" sz="3200" b="1" dirty="0"/>
              <a:t>access and utilization of local health services is limited</a:t>
            </a:r>
            <a:r>
              <a:rPr lang="en-GB" sz="3200" dirty="0"/>
              <a:t>. </a:t>
            </a:r>
          </a:p>
          <a:p>
            <a:endParaRPr lang="en-GB" sz="3200" dirty="0"/>
          </a:p>
          <a:p>
            <a:r>
              <a:rPr lang="en-GB" sz="3200" dirty="0"/>
              <a:t>Lack of adequate social safety nets, limited livelihood opportunities, inadequate child care support and care, and seasonal male migration left mothers and caregivers vulnerable and limited proper child care feeding practices. </a:t>
            </a:r>
            <a:endParaRPr lang="en-US" sz="3200" dirty="0"/>
          </a:p>
          <a:p>
            <a:endParaRPr lang="en-US" sz="3200" dirty="0"/>
          </a:p>
          <a:p>
            <a:r>
              <a:rPr lang="en-US" sz="3200" dirty="0"/>
              <a:t>With respect to continuum of care, </a:t>
            </a:r>
            <a:r>
              <a:rPr lang="en-US" sz="3200" b="1" dirty="0"/>
              <a:t>services linking care across households to facilities are fragmented</a:t>
            </a:r>
            <a:r>
              <a:rPr lang="en-US" sz="3200" dirty="0"/>
              <a:t> which together with limited knowledge of mothers and caregivers around child nutrition contribute to limited utilization. </a:t>
            </a:r>
          </a:p>
          <a:p>
            <a:endParaRPr lang="en-US" sz="3200" dirty="0"/>
          </a:p>
          <a:p>
            <a:r>
              <a:rPr lang="en-US" sz="3200" dirty="0"/>
              <a:t>Government frontline </a:t>
            </a:r>
            <a:r>
              <a:rPr lang="en-US" sz="3200"/>
              <a:t>health workers (FHWs) and </a:t>
            </a:r>
            <a:r>
              <a:rPr lang="en-US" sz="3200" dirty="0"/>
              <a:t>MSF field staff </a:t>
            </a:r>
            <a:r>
              <a:rPr lang="en-US" sz="3200" b="1" dirty="0"/>
              <a:t>lack a robust understanding of screening methods</a:t>
            </a:r>
            <a:r>
              <a:rPr lang="en-US" sz="3200" dirty="0"/>
              <a:t>, referral pathways, and counseling. Additionally, collaboration between MSF and FHWs regarding cases treated at the ATFC needs improvement. </a:t>
            </a:r>
          </a:p>
          <a:p>
            <a:endParaRPr lang="en-US" sz="3200" dirty="0"/>
          </a:p>
        </p:txBody>
      </p:sp>
      <p:sp>
        <p:nvSpPr>
          <p:cNvPr id="64" name="object 24"/>
          <p:cNvSpPr/>
          <p:nvPr/>
        </p:nvSpPr>
        <p:spPr>
          <a:xfrm>
            <a:off x="8276359" y="34256198"/>
            <a:ext cx="6586210" cy="3946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65" name="object 13"/>
          <p:cNvSpPr txBox="1"/>
          <p:nvPr/>
        </p:nvSpPr>
        <p:spPr>
          <a:xfrm>
            <a:off x="8276359" y="35238019"/>
            <a:ext cx="5877843" cy="4862117"/>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Ethics statement</a:t>
            </a:r>
            <a:endParaRPr sz="3000" dirty="0">
              <a:latin typeface="Arial"/>
              <a:cs typeface="Arial"/>
            </a:endParaRPr>
          </a:p>
          <a:p>
            <a:pPr>
              <a:spcBef>
                <a:spcPts val="43"/>
              </a:spcBef>
            </a:pPr>
            <a:endParaRPr lang="en-US" sz="3000" dirty="0">
              <a:latin typeface="Times New Roman"/>
              <a:cs typeface="Times New Roman"/>
            </a:endParaRPr>
          </a:p>
          <a:p>
            <a:r>
              <a:rPr lang="en-US" sz="3200" dirty="0"/>
              <a:t>This study was approved by the MSF Ethical Review Board, the Ethics Committee of </a:t>
            </a:r>
            <a:r>
              <a:rPr lang="en-US" sz="3200" dirty="0" err="1"/>
              <a:t>Rajendra</a:t>
            </a:r>
            <a:r>
              <a:rPr lang="en-US" sz="3200" dirty="0"/>
              <a:t> Institute of Medical Sciences, Jharkhand, India and the Ethics Committee of the </a:t>
            </a:r>
            <a:r>
              <a:rPr lang="en-GB" sz="3200" dirty="0"/>
              <a:t>Jawaharlal Nehru University, New Delhi, India.</a:t>
            </a:r>
            <a:endParaRPr lang="en-US" sz="3200" dirty="0"/>
          </a:p>
          <a:p>
            <a:pPr>
              <a:spcBef>
                <a:spcPts val="43"/>
              </a:spcBef>
            </a:pPr>
            <a:endParaRPr sz="3000" dirty="0">
              <a:latin typeface="Times New Roman"/>
              <a:cs typeface="Times New Roman"/>
            </a:endParaRPr>
          </a:p>
        </p:txBody>
      </p:sp>
      <p:sp>
        <p:nvSpPr>
          <p:cNvPr id="66" name="object 8"/>
          <p:cNvSpPr txBox="1"/>
          <p:nvPr/>
        </p:nvSpPr>
        <p:spPr>
          <a:xfrm>
            <a:off x="16097760" y="9127835"/>
            <a:ext cx="12932045" cy="8570258"/>
          </a:xfrm>
          <a:prstGeom prst="rect">
            <a:avLst/>
          </a:prstGeom>
        </p:spPr>
        <p:txBody>
          <a:bodyPr vert="horz" wrap="square" lIns="0" tIns="25680" rIns="0" bIns="0" rtlCol="0">
            <a:spAutoFit/>
          </a:bodyPr>
          <a:lstStyle/>
          <a:p>
            <a:pPr marL="27032" marR="10813">
              <a:spcBef>
                <a:spcPts val="202"/>
              </a:spcBef>
            </a:pPr>
            <a:r>
              <a:rPr lang="en-US" sz="5002" b="1" spc="-11" dirty="0">
                <a:solidFill>
                  <a:srgbClr val="D2232A"/>
                </a:solidFill>
                <a:latin typeface="Arial"/>
                <a:cs typeface="Arial"/>
              </a:rPr>
              <a:t>Being a parent, we tried every treatment during my daughter’s sickness. When her fever was not that severe, we sought treatment from rural medical practitioners. And when his medicine didn’t work, we took my daughter to the </a:t>
            </a:r>
            <a:r>
              <a:rPr lang="en-US" sz="5002" b="1" i="1" spc="-11" dirty="0" err="1">
                <a:solidFill>
                  <a:srgbClr val="D2232A"/>
                </a:solidFill>
                <a:latin typeface="Arial"/>
                <a:cs typeface="Arial"/>
              </a:rPr>
              <a:t>sarkari</a:t>
            </a:r>
            <a:r>
              <a:rPr lang="en-US" sz="5002" b="1" i="1" spc="-11" dirty="0">
                <a:solidFill>
                  <a:srgbClr val="D2232A"/>
                </a:solidFill>
                <a:latin typeface="Arial"/>
                <a:cs typeface="Arial"/>
              </a:rPr>
              <a:t> </a:t>
            </a:r>
            <a:r>
              <a:rPr lang="en-US" sz="5002" b="1" i="1" spc="-11" dirty="0" err="1">
                <a:solidFill>
                  <a:srgbClr val="D2232A"/>
                </a:solidFill>
                <a:latin typeface="Arial"/>
                <a:cs typeface="Arial"/>
              </a:rPr>
              <a:t>anumandal</a:t>
            </a:r>
            <a:r>
              <a:rPr lang="en-US" sz="5002" b="1" i="1" spc="-11" dirty="0">
                <a:solidFill>
                  <a:srgbClr val="D2232A"/>
                </a:solidFill>
                <a:latin typeface="Arial"/>
                <a:cs typeface="Arial"/>
              </a:rPr>
              <a:t> </a:t>
            </a:r>
            <a:r>
              <a:rPr lang="en-US" sz="5002" b="1" spc="-11" dirty="0">
                <a:solidFill>
                  <a:srgbClr val="D2232A"/>
                </a:solidFill>
                <a:latin typeface="Arial"/>
                <a:cs typeface="Arial"/>
              </a:rPr>
              <a:t>[government hospital] in </a:t>
            </a:r>
            <a:r>
              <a:rPr lang="en-US" sz="5002" b="1" spc="-11" dirty="0" err="1">
                <a:solidFill>
                  <a:srgbClr val="D2232A"/>
                </a:solidFill>
                <a:latin typeface="Arial"/>
                <a:cs typeface="Arial"/>
              </a:rPr>
              <a:t>Chakradharpur</a:t>
            </a:r>
            <a:r>
              <a:rPr lang="en-US" sz="5002" b="1" spc="-11" dirty="0">
                <a:solidFill>
                  <a:srgbClr val="D2232A"/>
                </a:solidFill>
                <a:latin typeface="Arial"/>
                <a:cs typeface="Arial"/>
              </a:rPr>
              <a:t>.   </a:t>
            </a:r>
          </a:p>
          <a:p>
            <a:pPr marL="27032" marR="10813">
              <a:spcBef>
                <a:spcPts val="202"/>
              </a:spcBef>
            </a:pPr>
            <a:r>
              <a:rPr lang="en-US" sz="5002" b="1" spc="-11" dirty="0">
                <a:solidFill>
                  <a:srgbClr val="D2232A"/>
                </a:solidFill>
                <a:latin typeface="Arial"/>
                <a:cs typeface="Arial"/>
              </a:rPr>
              <a:t>	-</a:t>
            </a:r>
            <a:r>
              <a:rPr lang="en-US" sz="5002" b="1" i="1" spc="-11" dirty="0">
                <a:solidFill>
                  <a:srgbClr val="D2232A"/>
                </a:solidFill>
                <a:latin typeface="Arial"/>
                <a:cs typeface="Arial"/>
              </a:rPr>
              <a:t>Mother, non-tribal household</a:t>
            </a:r>
            <a:endParaRPr lang="en-US" sz="5002" b="1" spc="-11" dirty="0">
              <a:solidFill>
                <a:srgbClr val="D2232A"/>
              </a:solidFill>
              <a:latin typeface="Arial"/>
              <a:cs typeface="Arial"/>
            </a:endParaRPr>
          </a:p>
          <a:p>
            <a:pPr marL="27032" marR="10813">
              <a:spcBef>
                <a:spcPts val="202"/>
              </a:spcBef>
            </a:pPr>
            <a:endParaRPr lang="en-US" sz="5002" b="1" spc="-21" dirty="0">
              <a:solidFill>
                <a:srgbClr val="D2232A"/>
              </a:solidFill>
              <a:latin typeface="Arial"/>
              <a:cs typeface="Arial"/>
            </a:endParaRPr>
          </a:p>
          <a:p>
            <a:pPr marL="27032" marR="10813">
              <a:spcBef>
                <a:spcPts val="202"/>
              </a:spcBef>
            </a:pPr>
            <a:endParaRPr sz="5002" dirty="0">
              <a:latin typeface="Arial"/>
              <a:cs typeface="Arial"/>
            </a:endParaRPr>
          </a:p>
        </p:txBody>
      </p:sp>
      <p:sp>
        <p:nvSpPr>
          <p:cNvPr id="67" name="object 33"/>
          <p:cNvSpPr/>
          <p:nvPr/>
        </p:nvSpPr>
        <p:spPr>
          <a:xfrm>
            <a:off x="16097760" y="17526968"/>
            <a:ext cx="1925990" cy="1925990"/>
          </a:xfrm>
          <a:custGeom>
            <a:avLst/>
            <a:gdLst/>
            <a:ahLst/>
            <a:cxnLst/>
            <a:rect l="l" t="t" r="r" b="b"/>
            <a:pathLst>
              <a:path w="904875" h="904875">
                <a:moveTo>
                  <a:pt x="904538" y="0"/>
                </a:moveTo>
                <a:lnTo>
                  <a:pt x="0" y="0"/>
                </a:lnTo>
                <a:lnTo>
                  <a:pt x="0" y="904538"/>
                </a:lnTo>
                <a:lnTo>
                  <a:pt x="184912" y="719625"/>
                </a:lnTo>
                <a:lnTo>
                  <a:pt x="184912" y="184912"/>
                </a:lnTo>
                <a:lnTo>
                  <a:pt x="719625" y="184912"/>
                </a:lnTo>
                <a:lnTo>
                  <a:pt x="904538" y="0"/>
                </a:lnTo>
                <a:close/>
              </a:path>
            </a:pathLst>
          </a:custGeom>
          <a:solidFill>
            <a:srgbClr val="38A199"/>
          </a:solidFill>
        </p:spPr>
        <p:txBody>
          <a:bodyPr wrap="square" lIns="0" tIns="0" rIns="0" bIns="0" rtlCol="0"/>
          <a:lstStyle/>
          <a:p>
            <a:endParaRPr sz="8156"/>
          </a:p>
        </p:txBody>
      </p:sp>
      <p:sp>
        <p:nvSpPr>
          <p:cNvPr id="68" name="object 34"/>
          <p:cNvSpPr/>
          <p:nvPr/>
        </p:nvSpPr>
        <p:spPr>
          <a:xfrm>
            <a:off x="26358123" y="17325372"/>
            <a:ext cx="1925990" cy="1925990"/>
          </a:xfrm>
          <a:custGeom>
            <a:avLst/>
            <a:gdLst/>
            <a:ahLst/>
            <a:cxnLst/>
            <a:rect l="l" t="t" r="r" b="b"/>
            <a:pathLst>
              <a:path w="904875" h="904875">
                <a:moveTo>
                  <a:pt x="904544" y="0"/>
                </a:moveTo>
                <a:lnTo>
                  <a:pt x="0" y="0"/>
                </a:lnTo>
                <a:lnTo>
                  <a:pt x="184912" y="184912"/>
                </a:lnTo>
                <a:lnTo>
                  <a:pt x="719631" y="184912"/>
                </a:lnTo>
                <a:lnTo>
                  <a:pt x="719631" y="719625"/>
                </a:lnTo>
                <a:lnTo>
                  <a:pt x="904544" y="904538"/>
                </a:lnTo>
                <a:lnTo>
                  <a:pt x="904544" y="0"/>
                </a:lnTo>
                <a:close/>
              </a:path>
            </a:pathLst>
          </a:custGeom>
          <a:solidFill>
            <a:srgbClr val="38A199"/>
          </a:solidFill>
        </p:spPr>
        <p:txBody>
          <a:bodyPr wrap="square" lIns="0" tIns="0" rIns="0" bIns="0" rtlCol="0"/>
          <a:lstStyle/>
          <a:p>
            <a:endParaRPr sz="8156"/>
          </a:p>
        </p:txBody>
      </p:sp>
      <p:sp>
        <p:nvSpPr>
          <p:cNvPr id="69" name="object 35"/>
          <p:cNvSpPr/>
          <p:nvPr/>
        </p:nvSpPr>
        <p:spPr>
          <a:xfrm>
            <a:off x="26358123" y="27815885"/>
            <a:ext cx="1925990" cy="1925990"/>
          </a:xfrm>
          <a:custGeom>
            <a:avLst/>
            <a:gdLst/>
            <a:ahLst/>
            <a:cxnLst/>
            <a:rect l="l" t="t" r="r" b="b"/>
            <a:pathLst>
              <a:path w="904875" h="904875">
                <a:moveTo>
                  <a:pt x="904532" y="0"/>
                </a:moveTo>
                <a:lnTo>
                  <a:pt x="719619" y="184912"/>
                </a:lnTo>
                <a:lnTo>
                  <a:pt x="719619" y="719619"/>
                </a:lnTo>
                <a:lnTo>
                  <a:pt x="184912" y="719619"/>
                </a:lnTo>
                <a:lnTo>
                  <a:pt x="0" y="904532"/>
                </a:lnTo>
                <a:lnTo>
                  <a:pt x="904532" y="904532"/>
                </a:lnTo>
                <a:lnTo>
                  <a:pt x="904532" y="0"/>
                </a:lnTo>
                <a:close/>
              </a:path>
            </a:pathLst>
          </a:custGeom>
          <a:solidFill>
            <a:srgbClr val="38A199"/>
          </a:solidFill>
        </p:spPr>
        <p:txBody>
          <a:bodyPr wrap="square" lIns="0" tIns="0" rIns="0" bIns="0" rtlCol="0"/>
          <a:lstStyle/>
          <a:p>
            <a:endParaRPr sz="8156"/>
          </a:p>
        </p:txBody>
      </p:sp>
      <p:sp>
        <p:nvSpPr>
          <p:cNvPr id="70" name="object 36"/>
          <p:cNvSpPr/>
          <p:nvPr/>
        </p:nvSpPr>
        <p:spPr>
          <a:xfrm>
            <a:off x="16097760" y="27815885"/>
            <a:ext cx="1925990" cy="1925990"/>
          </a:xfrm>
          <a:custGeom>
            <a:avLst/>
            <a:gdLst/>
            <a:ahLst/>
            <a:cxnLst/>
            <a:rect l="l" t="t" r="r" b="b"/>
            <a:pathLst>
              <a:path w="904875" h="904875">
                <a:moveTo>
                  <a:pt x="0" y="0"/>
                </a:moveTo>
                <a:lnTo>
                  <a:pt x="0" y="904532"/>
                </a:lnTo>
                <a:lnTo>
                  <a:pt x="904532" y="904532"/>
                </a:lnTo>
                <a:lnTo>
                  <a:pt x="719619" y="719619"/>
                </a:lnTo>
                <a:lnTo>
                  <a:pt x="184912" y="719619"/>
                </a:lnTo>
                <a:lnTo>
                  <a:pt x="184912" y="184912"/>
                </a:lnTo>
                <a:lnTo>
                  <a:pt x="0" y="0"/>
                </a:lnTo>
                <a:close/>
              </a:path>
            </a:pathLst>
          </a:custGeom>
          <a:solidFill>
            <a:srgbClr val="38A199"/>
          </a:solidFill>
        </p:spPr>
        <p:txBody>
          <a:bodyPr wrap="square" lIns="0" tIns="0" rIns="0" bIns="0" rtlCol="0"/>
          <a:lstStyle/>
          <a:p>
            <a:endParaRPr sz="8156"/>
          </a:p>
        </p:txBody>
      </p:sp>
      <p:sp>
        <p:nvSpPr>
          <p:cNvPr id="71" name="TextBox 70"/>
          <p:cNvSpPr txBox="1"/>
          <p:nvPr/>
        </p:nvSpPr>
        <p:spPr>
          <a:xfrm>
            <a:off x="17162040" y="19515171"/>
            <a:ext cx="10243766" cy="979069"/>
          </a:xfrm>
          <a:prstGeom prst="rect">
            <a:avLst/>
          </a:prstGeom>
          <a:solidFill>
            <a:srgbClr val="FF0000"/>
          </a:solidFill>
          <a:ln>
            <a:noFill/>
          </a:ln>
        </p:spPr>
        <p:txBody>
          <a:bodyPr wrap="square" lIns="180000" tIns="180000" rIns="180000" bIns="180000" rtlCol="0">
            <a:spAutoFit/>
          </a:bodyPr>
          <a:lstStyle/>
          <a:p>
            <a:r>
              <a:rPr lang="en-US" sz="4000" b="1" dirty="0">
                <a:solidFill>
                  <a:schemeClr val="bg1"/>
                </a:solidFill>
                <a:latin typeface="Arial" charset="0"/>
                <a:ea typeface="Arial" charset="0"/>
                <a:cs typeface="Arial" charset="0"/>
              </a:rPr>
              <a:t>-Low awareness of local health services</a:t>
            </a:r>
          </a:p>
        </p:txBody>
      </p:sp>
      <p:sp>
        <p:nvSpPr>
          <p:cNvPr id="72" name="object 40"/>
          <p:cNvSpPr/>
          <p:nvPr/>
        </p:nvSpPr>
        <p:spPr>
          <a:xfrm>
            <a:off x="15349267" y="31496740"/>
            <a:ext cx="6574046" cy="10042180"/>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sp>
        <p:nvSpPr>
          <p:cNvPr id="73" name="object 13"/>
          <p:cNvSpPr txBox="1"/>
          <p:nvPr/>
        </p:nvSpPr>
        <p:spPr>
          <a:xfrm>
            <a:off x="15798586" y="31922889"/>
            <a:ext cx="5877843" cy="9294100"/>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Conclusion</a:t>
            </a:r>
            <a:endParaRPr sz="3000" dirty="0">
              <a:latin typeface="Arial"/>
              <a:cs typeface="Arial"/>
            </a:endParaRPr>
          </a:p>
          <a:p>
            <a:pPr>
              <a:spcBef>
                <a:spcPts val="43"/>
              </a:spcBef>
            </a:pPr>
            <a:endParaRPr lang="en-US" sz="3000" dirty="0">
              <a:latin typeface="Times New Roman"/>
              <a:cs typeface="Times New Roman"/>
            </a:endParaRPr>
          </a:p>
          <a:p>
            <a:pPr>
              <a:spcBef>
                <a:spcPts val="43"/>
              </a:spcBef>
            </a:pPr>
            <a:r>
              <a:rPr lang="en-US" sz="3200" dirty="0"/>
              <a:t>A successful community-based acute malnutrition (CMAM) program requires an in-depth understanding of community perceptions. Our study identified gaps in knowledge and awareness regarding malnutrition, and found a greater reliance on traditional systems of healing. We identified a major need to focus on capacity building of caregivers for managing nutrition and health care of children post discharge from the program, and to improve support for children with moderate acute malnutrition. </a:t>
            </a:r>
          </a:p>
          <a:p>
            <a:pPr>
              <a:spcBef>
                <a:spcPts val="43"/>
              </a:spcBef>
            </a:pPr>
            <a:endParaRPr sz="3000" dirty="0">
              <a:latin typeface="Times New Roman"/>
              <a:cs typeface="Times New Roman"/>
            </a:endParaRPr>
          </a:p>
        </p:txBody>
      </p:sp>
      <p:sp>
        <p:nvSpPr>
          <p:cNvPr id="74" name="object 13"/>
          <p:cNvSpPr txBox="1"/>
          <p:nvPr/>
        </p:nvSpPr>
        <p:spPr>
          <a:xfrm>
            <a:off x="22384538" y="31922889"/>
            <a:ext cx="6447040" cy="2352200"/>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Acknowledgements</a:t>
            </a:r>
            <a:endParaRPr sz="3000" dirty="0">
              <a:latin typeface="Arial"/>
              <a:cs typeface="Arial"/>
            </a:endParaRPr>
          </a:p>
          <a:p>
            <a:pPr>
              <a:spcBef>
                <a:spcPts val="43"/>
              </a:spcBef>
            </a:pPr>
            <a:endParaRPr sz="3000" dirty="0">
              <a:latin typeface="Times New Roman"/>
              <a:cs typeface="Times New Roman"/>
            </a:endParaRPr>
          </a:p>
          <a:p>
            <a:pPr marL="27032" marR="10813">
              <a:lnSpc>
                <a:spcPct val="100600"/>
              </a:lnSpc>
            </a:pPr>
            <a:r>
              <a:rPr lang="en-US" sz="3000" dirty="0">
                <a:solidFill>
                  <a:srgbClr val="58595B"/>
                </a:solidFill>
                <a:latin typeface="Arial"/>
                <a:cs typeface="Arial"/>
              </a:rPr>
              <a:t>This study would not have been possible without the dedicated efforts of the MSF field team in Jharkhand.</a:t>
            </a:r>
            <a:endParaRPr lang="en-US" sz="3000" spc="-11" dirty="0">
              <a:solidFill>
                <a:srgbClr val="58595B"/>
              </a:solidFill>
              <a:latin typeface="Arial"/>
              <a:cs typeface="Arial"/>
            </a:endParaRPr>
          </a:p>
        </p:txBody>
      </p:sp>
      <p:sp>
        <p:nvSpPr>
          <p:cNvPr id="75" name="object 7"/>
          <p:cNvSpPr/>
          <p:nvPr/>
        </p:nvSpPr>
        <p:spPr>
          <a:xfrm flipH="1">
            <a:off x="27405806" y="14545733"/>
            <a:ext cx="878307" cy="581853"/>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sp>
        <p:nvSpPr>
          <p:cNvPr id="76" name="object 7"/>
          <p:cNvSpPr/>
          <p:nvPr/>
        </p:nvSpPr>
        <p:spPr>
          <a:xfrm>
            <a:off x="15202053" y="8709387"/>
            <a:ext cx="796076" cy="625778"/>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sp>
        <p:nvSpPr>
          <p:cNvPr id="77" name="TextBox 76"/>
          <p:cNvSpPr txBox="1"/>
          <p:nvPr/>
        </p:nvSpPr>
        <p:spPr>
          <a:xfrm>
            <a:off x="17162040" y="21211650"/>
            <a:ext cx="10243766" cy="979069"/>
          </a:xfrm>
          <a:prstGeom prst="rect">
            <a:avLst/>
          </a:prstGeom>
          <a:solidFill>
            <a:srgbClr val="FF0000"/>
          </a:solidFill>
          <a:ln>
            <a:noFill/>
          </a:ln>
        </p:spPr>
        <p:txBody>
          <a:bodyPr wrap="square" lIns="180000" tIns="180000" rIns="180000" bIns="180000" rtlCol="0">
            <a:spAutoFit/>
          </a:bodyPr>
          <a:lstStyle/>
          <a:p>
            <a:r>
              <a:rPr lang="en-US" sz="4000" b="1" dirty="0">
                <a:solidFill>
                  <a:schemeClr val="bg1"/>
                </a:solidFill>
                <a:latin typeface="Arial" charset="0"/>
                <a:ea typeface="Arial" charset="0"/>
                <a:cs typeface="Arial" charset="0"/>
              </a:rPr>
              <a:t>-Limited access to primary healthcare</a:t>
            </a:r>
          </a:p>
        </p:txBody>
      </p:sp>
      <p:sp>
        <p:nvSpPr>
          <p:cNvPr id="78" name="TextBox 77"/>
          <p:cNvSpPr txBox="1"/>
          <p:nvPr/>
        </p:nvSpPr>
        <p:spPr>
          <a:xfrm>
            <a:off x="17162040" y="22952825"/>
            <a:ext cx="10243766" cy="979069"/>
          </a:xfrm>
          <a:prstGeom prst="rect">
            <a:avLst/>
          </a:prstGeom>
          <a:solidFill>
            <a:srgbClr val="FF0000"/>
          </a:solidFill>
          <a:ln>
            <a:noFill/>
          </a:ln>
        </p:spPr>
        <p:txBody>
          <a:bodyPr wrap="square" lIns="180000" tIns="180000" rIns="180000" bIns="180000" rtlCol="0">
            <a:spAutoFit/>
          </a:bodyPr>
          <a:lstStyle/>
          <a:p>
            <a:r>
              <a:rPr lang="en-US" sz="4000" b="1" dirty="0">
                <a:solidFill>
                  <a:schemeClr val="bg1"/>
                </a:solidFill>
                <a:latin typeface="Arial" charset="0"/>
                <a:ea typeface="Arial" charset="0"/>
                <a:cs typeface="Arial" charset="0"/>
              </a:rPr>
              <a:t>-Long periods of food insecurity</a:t>
            </a:r>
          </a:p>
        </p:txBody>
      </p:sp>
      <p:sp>
        <p:nvSpPr>
          <p:cNvPr id="79" name="TextBox 78"/>
          <p:cNvSpPr txBox="1"/>
          <p:nvPr/>
        </p:nvSpPr>
        <p:spPr>
          <a:xfrm>
            <a:off x="17162040" y="24649304"/>
            <a:ext cx="10243766" cy="979069"/>
          </a:xfrm>
          <a:prstGeom prst="rect">
            <a:avLst/>
          </a:prstGeom>
          <a:solidFill>
            <a:srgbClr val="FF0000"/>
          </a:solidFill>
          <a:ln>
            <a:noFill/>
          </a:ln>
        </p:spPr>
        <p:txBody>
          <a:bodyPr wrap="square" lIns="180000" tIns="180000" rIns="180000" bIns="180000" rtlCol="0">
            <a:spAutoFit/>
          </a:bodyPr>
          <a:lstStyle/>
          <a:p>
            <a:r>
              <a:rPr lang="en-US" sz="4000" b="1" dirty="0">
                <a:solidFill>
                  <a:schemeClr val="bg1"/>
                </a:solidFill>
                <a:latin typeface="Arial" charset="0"/>
                <a:ea typeface="Arial" charset="0"/>
                <a:cs typeface="Arial" charset="0"/>
              </a:rPr>
              <a:t>-Inadequate hygiene and sanitation</a:t>
            </a:r>
          </a:p>
        </p:txBody>
      </p:sp>
      <p:sp>
        <p:nvSpPr>
          <p:cNvPr id="80" name="TextBox 79"/>
          <p:cNvSpPr txBox="1"/>
          <p:nvPr/>
        </p:nvSpPr>
        <p:spPr>
          <a:xfrm>
            <a:off x="17162040" y="26329829"/>
            <a:ext cx="10243766" cy="979069"/>
          </a:xfrm>
          <a:prstGeom prst="rect">
            <a:avLst/>
          </a:prstGeom>
          <a:solidFill>
            <a:srgbClr val="FF0000"/>
          </a:solidFill>
          <a:ln>
            <a:noFill/>
          </a:ln>
        </p:spPr>
        <p:txBody>
          <a:bodyPr wrap="square" lIns="180000" tIns="180000" rIns="180000" bIns="180000" rtlCol="0">
            <a:spAutoFit/>
          </a:bodyPr>
          <a:lstStyle/>
          <a:p>
            <a:r>
              <a:rPr lang="en-US" sz="4000" b="1" dirty="0">
                <a:solidFill>
                  <a:schemeClr val="bg1"/>
                </a:solidFill>
                <a:latin typeface="Arial" charset="0"/>
                <a:ea typeface="Arial" charset="0"/>
                <a:cs typeface="Arial" charset="0"/>
              </a:rPr>
              <a:t>-Sharing food rations within the family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F656C67CEBF1B4EA4579FD3E3AFD5F7" ma:contentTypeVersion="6" ma:contentTypeDescription="Create a new document." ma:contentTypeScope="" ma:versionID="0a4da1f39be4a4643d4d8e5bc18bd4eb">
  <xsd:schema xmlns:xsd="http://www.w3.org/2001/XMLSchema" xmlns:xs="http://www.w3.org/2001/XMLSchema" xmlns:p="http://schemas.microsoft.com/office/2006/metadata/properties" xmlns:ns2="5895eead-2303-49e7-ae5e-1c41a0da3250" xmlns:ns3="e2f035dc-877f-47c5-a098-0c6fdb408b4f" targetNamespace="http://schemas.microsoft.com/office/2006/metadata/properties" ma:root="true" ma:fieldsID="fe335e4f5f8d9dface2ac2651128f73e" ns2:_="" ns3:_="">
    <xsd:import namespace="5895eead-2303-49e7-ae5e-1c41a0da3250"/>
    <xsd:import namespace="e2f035dc-877f-47c5-a098-0c6fdb408b4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95eead-2303-49e7-ae5e-1c41a0da32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2f035dc-877f-47c5-a098-0c6fdb408b4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e2f035dc-877f-47c5-a098-0c6fdb408b4f">
      <UserInfo>
        <DisplayName/>
        <AccountId xsi:nil="true"/>
        <AccountType/>
      </UserInfo>
    </SharedWithUsers>
  </documentManagement>
</p:properties>
</file>

<file path=customXml/itemProps1.xml><?xml version="1.0" encoding="utf-8"?>
<ds:datastoreItem xmlns:ds="http://schemas.openxmlformats.org/officeDocument/2006/customXml" ds:itemID="{9EB4F8E9-100F-40EC-BAC3-6B232179D088}"/>
</file>

<file path=customXml/itemProps2.xml><?xml version="1.0" encoding="utf-8"?>
<ds:datastoreItem xmlns:ds="http://schemas.openxmlformats.org/officeDocument/2006/customXml" ds:itemID="{5733330B-6F95-4843-8B29-5E19ED8D7708}"/>
</file>

<file path=customXml/itemProps3.xml><?xml version="1.0" encoding="utf-8"?>
<ds:datastoreItem xmlns:ds="http://schemas.openxmlformats.org/officeDocument/2006/customXml" ds:itemID="{022E2C95-D9FE-4D3B-8DE2-095D082D2199}"/>
</file>

<file path=docProps/app.xml><?xml version="1.0" encoding="utf-8"?>
<Properties xmlns="http://schemas.openxmlformats.org/officeDocument/2006/extended-properties" xmlns:vt="http://schemas.openxmlformats.org/officeDocument/2006/docPropsVTypes">
  <Template/>
  <TotalTime>793</TotalTime>
  <Words>734</Words>
  <Application>Microsoft Office PowerPoint</Application>
  <PresentationFormat>Custom</PresentationFormat>
  <Paragraphs>57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Malnutrition in Jharkhand, India: an anthropological study of perceptions and care practices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Holly Baker</cp:lastModifiedBy>
  <cp:revision>26</cp:revision>
  <cp:lastPrinted>2018-04-11T18:41:58Z</cp:lastPrinted>
  <dcterms:created xsi:type="dcterms:W3CDTF">2018-04-11T18:28:11Z</dcterms:created>
  <dcterms:modified xsi:type="dcterms:W3CDTF">2019-04-10T16:40:37Z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2018-04-05T23:00:00Z</vt:filetime>
  </property>
  <property fmtid="{D5CDD505-2E9C-101B-9397-08002B2CF9AE}" pid="3" name="Creator">
    <vt:lpwstr>Adobe InDesign CS6 (Macintosh)</vt:lpwstr>
  </property>
  <property fmtid="{D5CDD505-2E9C-101B-9397-08002B2CF9AE}" pid="4" name="LastSaved">
    <vt:filetime>2018-04-10T23:00:00Z</vt:filetime>
  </property>
  <property fmtid="{D5CDD505-2E9C-101B-9397-08002B2CF9AE}" pid="5" name="ContentTypeId">
    <vt:lpwstr>0x010100EF656C67CEBF1B4EA4579FD3E3AFD5F7</vt:lpwstr>
  </property>
  <property fmtid="{D5CDD505-2E9C-101B-9397-08002B2CF9AE}" pid="6" name="Order">
    <vt:r8>308000</vt:r8>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ies>
</file>