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30275213" cy="42803763"/>
  <p:notesSz cx="14224000" cy="20104100"/>
  <p:defaultTextStyle>
    <a:defPPr>
      <a:defRPr lang="en-US"/>
    </a:defPPr>
    <a:lvl1pPr marL="0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1pPr>
    <a:lvl2pPr marL="973287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2pPr>
    <a:lvl3pPr marL="1946575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3pPr>
    <a:lvl4pPr marL="2919862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4pPr>
    <a:lvl5pPr marL="3893149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5pPr>
    <a:lvl6pPr marL="4866437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6pPr>
    <a:lvl7pPr marL="5839724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7pPr>
    <a:lvl8pPr marL="6813012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8pPr>
    <a:lvl9pPr marL="7786299" algn="l" defTabSz="1946575" rtl="0" eaLnBrk="1" latinLnBrk="0" hangingPunct="1">
      <a:defRPr sz="383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32" userDrawn="1">
          <p15:clr>
            <a:srgbClr val="A4A3A4"/>
          </p15:clr>
        </p15:guide>
        <p15:guide id="2" pos="49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232A"/>
    <a:srgbClr val="3EA1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3942AC-BE0F-4525-82F7-8BA766B5216F}" v="1" dt="2019-04-12T11:57:22.508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4646"/>
  </p:normalViewPr>
  <p:slideViewPr>
    <p:cSldViewPr>
      <p:cViewPr varScale="1">
        <p:scale>
          <a:sx n="17" d="100"/>
          <a:sy n="17" d="100"/>
        </p:scale>
        <p:origin x="3204" y="66"/>
      </p:cViewPr>
      <p:guideLst>
        <p:guide orient="horz" pos="6132"/>
        <p:guide pos="49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2.xml"/><Relationship Id="rId5" Type="http://schemas.openxmlformats.org/officeDocument/2006/relationships/viewProps" Target="viewProps.xml"/><Relationship Id="rId10" Type="http://schemas.openxmlformats.org/officeDocument/2006/relationships/customXml" Target="../customXml/item1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lly Baker" userId="11c000dc-9118-4b94-82c8-b6f35894e1c8" providerId="ADAL" clId="{4D3942AC-BE0F-4525-82F7-8BA766B5216F}"/>
    <pc:docChg chg="modSld">
      <pc:chgData name="Holly Baker" userId="11c000dc-9118-4b94-82c8-b6f35894e1c8" providerId="ADAL" clId="{4D3942AC-BE0F-4525-82F7-8BA766B5216F}" dt="2019-04-12T11:57:25.986" v="1" actId="1076"/>
      <pc:docMkLst>
        <pc:docMk/>
      </pc:docMkLst>
      <pc:sldChg chg="modSp">
        <pc:chgData name="Holly Baker" userId="11c000dc-9118-4b94-82c8-b6f35894e1c8" providerId="ADAL" clId="{4D3942AC-BE0F-4525-82F7-8BA766B5216F}" dt="2019-04-12T11:57:25.986" v="1" actId="1076"/>
        <pc:sldMkLst>
          <pc:docMk/>
          <pc:sldMk cId="165922690" sldId="259"/>
        </pc:sldMkLst>
        <pc:spChg chg="mod">
          <ac:chgData name="Holly Baker" userId="11c000dc-9118-4b94-82c8-b6f35894e1c8" providerId="ADAL" clId="{4D3942AC-BE0F-4525-82F7-8BA766B5216F}" dt="2019-04-12T11:57:25.986" v="1" actId="1076"/>
          <ac:spMkLst>
            <pc:docMk/>
            <pc:sldMk cId="165922690" sldId="259"/>
            <ac:spMk id="3" creationId="{00000000-0000-0000-0000-000000000000}"/>
          </ac:spMkLst>
        </pc:spChg>
      </pc:sldChg>
    </pc:docChg>
  </pc:docChgLst>
  <pc:docChgLst>
    <pc:chgData name="Isidro Carrion-Martin" userId="3e92f8a4-acdb-4ffa-affe-02f7931bf819" providerId="ADAL" clId="{6D505803-A1F5-44ED-B966-C886C759053B}"/>
    <pc:docChg chg="undo redo modSld">
      <pc:chgData name="Isidro Carrion-Martin" userId="3e92f8a4-acdb-4ffa-affe-02f7931bf819" providerId="ADAL" clId="{6D505803-A1F5-44ED-B966-C886C759053B}" dt="2019-04-06T06:23:53.662" v="15" actId="692"/>
      <pc:docMkLst>
        <pc:docMk/>
      </pc:docMkLst>
      <pc:sldChg chg="modSp">
        <pc:chgData name="Isidro Carrion-Martin" userId="3e92f8a4-acdb-4ffa-affe-02f7931bf819" providerId="ADAL" clId="{6D505803-A1F5-44ED-B966-C886C759053B}" dt="2019-04-06T06:23:53.662" v="15" actId="692"/>
        <pc:sldMkLst>
          <pc:docMk/>
          <pc:sldMk cId="165922690" sldId="259"/>
        </pc:sldMkLst>
        <pc:spChg chg="mod">
          <ac:chgData name="Isidro Carrion-Martin" userId="3e92f8a4-acdb-4ffa-affe-02f7931bf819" providerId="ADAL" clId="{6D505803-A1F5-44ED-B966-C886C759053B}" dt="2019-04-06T06:22:51.023" v="10" actId="207"/>
          <ac:spMkLst>
            <pc:docMk/>
            <pc:sldMk cId="165922690" sldId="259"/>
            <ac:spMk id="6" creationId="{7F43A579-42A2-489D-BF34-FBD173156FA8}"/>
          </ac:spMkLst>
        </pc:spChg>
        <pc:spChg chg="mod">
          <ac:chgData name="Isidro Carrion-Martin" userId="3e92f8a4-acdb-4ffa-affe-02f7931bf819" providerId="ADAL" clId="{6D505803-A1F5-44ED-B966-C886C759053B}" dt="2019-04-06T06:23:53.662" v="15" actId="692"/>
          <ac:spMkLst>
            <pc:docMk/>
            <pc:sldMk cId="165922690" sldId="259"/>
            <ac:spMk id="56" creationId="{1FD55409-7D95-4988-B6C0-A201AD36688C}"/>
          </ac:spMkLst>
        </pc:spChg>
        <pc:grpChg chg="mod">
          <ac:chgData name="Isidro Carrion-Martin" userId="3e92f8a4-acdb-4ffa-affe-02f7931bf819" providerId="ADAL" clId="{6D505803-A1F5-44ED-B966-C886C759053B}" dt="2019-04-06T06:23:17.115" v="13" actId="14100"/>
          <ac:grpSpMkLst>
            <pc:docMk/>
            <pc:sldMk cId="165922690" sldId="259"/>
            <ac:grpSpMk id="10" creationId="{8539F6EB-74F3-435B-9552-EF03B485AF85}"/>
          </ac:grpSpMkLst>
        </pc:grpChg>
        <pc:graphicFrameChg chg="mod">
          <ac:chgData name="Isidro Carrion-Martin" userId="3e92f8a4-acdb-4ffa-affe-02f7931bf819" providerId="ADAL" clId="{6D505803-A1F5-44ED-B966-C886C759053B}" dt="2019-04-06T06:23:17.115" v="13" actId="14100"/>
          <ac:graphicFrameMkLst>
            <pc:docMk/>
            <pc:sldMk cId="165922690" sldId="259"/>
            <ac:graphicFrameMk id="65" creationId="{1E4101D1-860C-4BF1-8E2A-F80A478A7497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1564682549399637E-2"/>
          <c:y val="4.0150927984447436E-2"/>
          <c:w val="0.92994582501699818"/>
          <c:h val="0.537482653030440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'Blast Admis_Surg Poster'!$C$2</c:f>
              <c:strCache>
                <c:ptCount val="1"/>
                <c:pt idx="0">
                  <c:v>Interventions</c:v>
                </c:pt>
              </c:strCache>
            </c:strRef>
          </c:tx>
          <c:spPr>
            <a:solidFill>
              <a:srgbClr val="D2232A"/>
            </a:solidFill>
            <a:ln w="6350" cap="flat" cmpd="sng" algn="ctr">
              <a:solidFill>
                <a:schemeClr val="bg1">
                  <a:lumMod val="65000"/>
                </a:schemeClr>
              </a:solidFill>
              <a:prstDash val="solid"/>
              <a:miter lim="800000"/>
            </a:ln>
            <a:effectLst/>
          </c:spPr>
          <c:invertIfNegative val="0"/>
          <c:cat>
            <c:multiLvlStrRef>
              <c:f>'Blast Admis_Surg Poster'!$A$3:$B$48</c:f>
              <c:multiLvlStrCache>
                <c:ptCount val="46"/>
                <c:lvl>
                  <c:pt idx="0">
                    <c:v>6/6</c:v>
                  </c:pt>
                  <c:pt idx="1">
                    <c:v>6/11</c:v>
                  </c:pt>
                  <c:pt idx="2">
                    <c:v>6/18</c:v>
                  </c:pt>
                  <c:pt idx="3">
                    <c:v>6/25</c:v>
                  </c:pt>
                  <c:pt idx="4">
                    <c:v>7/2</c:v>
                  </c:pt>
                  <c:pt idx="5">
                    <c:v>7/9</c:v>
                  </c:pt>
                  <c:pt idx="6">
                    <c:v>7/16</c:v>
                  </c:pt>
                  <c:pt idx="7">
                    <c:v>7/23</c:v>
                  </c:pt>
                  <c:pt idx="8">
                    <c:v>7/30</c:v>
                  </c:pt>
                  <c:pt idx="9">
                    <c:v>8/6</c:v>
                  </c:pt>
                  <c:pt idx="10">
                    <c:v>8/13</c:v>
                  </c:pt>
                  <c:pt idx="11">
                    <c:v>8/20</c:v>
                  </c:pt>
                  <c:pt idx="12">
                    <c:v>8/27</c:v>
                  </c:pt>
                  <c:pt idx="13">
                    <c:v>9/3</c:v>
                  </c:pt>
                  <c:pt idx="14">
                    <c:v>9/10</c:v>
                  </c:pt>
                  <c:pt idx="15">
                    <c:v>9/17</c:v>
                  </c:pt>
                  <c:pt idx="16">
                    <c:v>9/24</c:v>
                  </c:pt>
                  <c:pt idx="17">
                    <c:v>10/1</c:v>
                  </c:pt>
                  <c:pt idx="18">
                    <c:v>10/8</c:v>
                  </c:pt>
                  <c:pt idx="19">
                    <c:v>10/15</c:v>
                  </c:pt>
                  <c:pt idx="20">
                    <c:v>10/22</c:v>
                  </c:pt>
                  <c:pt idx="21">
                    <c:v>10/29</c:v>
                  </c:pt>
                  <c:pt idx="22">
                    <c:v>11/5</c:v>
                  </c:pt>
                  <c:pt idx="23">
                    <c:v>11/12</c:v>
                  </c:pt>
                  <c:pt idx="24">
                    <c:v>11/19</c:v>
                  </c:pt>
                  <c:pt idx="25">
                    <c:v>11/26</c:v>
                  </c:pt>
                  <c:pt idx="26">
                    <c:v>12/3</c:v>
                  </c:pt>
                  <c:pt idx="27">
                    <c:v>12/10</c:v>
                  </c:pt>
                  <c:pt idx="28">
                    <c:v>12/17</c:v>
                  </c:pt>
                  <c:pt idx="29">
                    <c:v>12/24</c:v>
                  </c:pt>
                  <c:pt idx="30">
                    <c:v>12/31</c:v>
                  </c:pt>
                  <c:pt idx="31">
                    <c:v>1/7</c:v>
                  </c:pt>
                  <c:pt idx="32">
                    <c:v>1/14</c:v>
                  </c:pt>
                  <c:pt idx="33">
                    <c:v>1/21</c:v>
                  </c:pt>
                  <c:pt idx="34">
                    <c:v>1/28</c:v>
                  </c:pt>
                  <c:pt idx="35">
                    <c:v>2/4</c:v>
                  </c:pt>
                  <c:pt idx="36">
                    <c:v>2/11</c:v>
                  </c:pt>
                  <c:pt idx="37">
                    <c:v>2/18</c:v>
                  </c:pt>
                  <c:pt idx="38">
                    <c:v>2/25</c:v>
                  </c:pt>
                  <c:pt idx="39">
                    <c:v>3/4</c:v>
                  </c:pt>
                  <c:pt idx="40">
                    <c:v>3/11</c:v>
                  </c:pt>
                  <c:pt idx="41">
                    <c:v>3/18</c:v>
                  </c:pt>
                  <c:pt idx="42">
                    <c:v>3/25</c:v>
                  </c:pt>
                  <c:pt idx="43">
                    <c:v>4/1</c:v>
                  </c:pt>
                  <c:pt idx="44">
                    <c:v>4/8</c:v>
                  </c:pt>
                  <c:pt idx="45">
                    <c:v>4/15</c:v>
                  </c:pt>
                </c:lvl>
                <c:lvl>
                  <c:pt idx="0">
                    <c:v>Offensive</c:v>
                  </c:pt>
                  <c:pt idx="19">
                    <c:v>Post Offensive</c:v>
                  </c:pt>
                </c:lvl>
              </c:multiLvlStrCache>
            </c:multiLvlStrRef>
          </c:cat>
          <c:val>
            <c:numRef>
              <c:f>'Blast Admis_Surg Poster'!$C$3:$C$48</c:f>
              <c:numCache>
                <c:formatCode>General</c:formatCode>
                <c:ptCount val="46"/>
                <c:pt idx="0">
                  <c:v>0</c:v>
                </c:pt>
                <c:pt idx="1">
                  <c:v>0</c:v>
                </c:pt>
                <c:pt idx="2">
                  <c:v>9</c:v>
                </c:pt>
                <c:pt idx="3">
                  <c:v>10</c:v>
                </c:pt>
                <c:pt idx="4">
                  <c:v>3</c:v>
                </c:pt>
                <c:pt idx="5">
                  <c:v>3</c:v>
                </c:pt>
                <c:pt idx="6">
                  <c:v>0</c:v>
                </c:pt>
                <c:pt idx="7">
                  <c:v>0</c:v>
                </c:pt>
                <c:pt idx="8">
                  <c:v>8</c:v>
                </c:pt>
                <c:pt idx="9">
                  <c:v>3</c:v>
                </c:pt>
                <c:pt idx="10">
                  <c:v>10</c:v>
                </c:pt>
                <c:pt idx="11">
                  <c:v>19</c:v>
                </c:pt>
                <c:pt idx="12">
                  <c:v>19</c:v>
                </c:pt>
                <c:pt idx="13">
                  <c:v>13</c:v>
                </c:pt>
                <c:pt idx="14">
                  <c:v>12</c:v>
                </c:pt>
                <c:pt idx="15">
                  <c:v>15</c:v>
                </c:pt>
                <c:pt idx="16">
                  <c:v>14</c:v>
                </c:pt>
                <c:pt idx="17">
                  <c:v>21</c:v>
                </c:pt>
                <c:pt idx="18">
                  <c:v>25</c:v>
                </c:pt>
                <c:pt idx="19">
                  <c:v>16</c:v>
                </c:pt>
                <c:pt idx="20">
                  <c:v>13</c:v>
                </c:pt>
                <c:pt idx="21">
                  <c:v>12</c:v>
                </c:pt>
                <c:pt idx="22">
                  <c:v>31</c:v>
                </c:pt>
                <c:pt idx="23">
                  <c:v>32</c:v>
                </c:pt>
                <c:pt idx="24">
                  <c:v>41</c:v>
                </c:pt>
                <c:pt idx="25">
                  <c:v>78</c:v>
                </c:pt>
                <c:pt idx="26">
                  <c:v>64</c:v>
                </c:pt>
                <c:pt idx="27">
                  <c:v>67</c:v>
                </c:pt>
                <c:pt idx="28">
                  <c:v>55</c:v>
                </c:pt>
                <c:pt idx="29">
                  <c:v>60</c:v>
                </c:pt>
                <c:pt idx="30">
                  <c:v>62</c:v>
                </c:pt>
                <c:pt idx="31">
                  <c:v>62</c:v>
                </c:pt>
                <c:pt idx="32">
                  <c:v>43</c:v>
                </c:pt>
                <c:pt idx="33">
                  <c:v>34</c:v>
                </c:pt>
                <c:pt idx="34">
                  <c:v>25</c:v>
                </c:pt>
                <c:pt idx="35">
                  <c:v>27</c:v>
                </c:pt>
                <c:pt idx="36">
                  <c:v>31</c:v>
                </c:pt>
                <c:pt idx="37">
                  <c:v>39</c:v>
                </c:pt>
                <c:pt idx="38">
                  <c:v>26</c:v>
                </c:pt>
                <c:pt idx="39">
                  <c:v>28</c:v>
                </c:pt>
                <c:pt idx="40">
                  <c:v>24</c:v>
                </c:pt>
                <c:pt idx="41">
                  <c:v>10</c:v>
                </c:pt>
                <c:pt idx="42">
                  <c:v>7</c:v>
                </c:pt>
                <c:pt idx="43">
                  <c:v>4</c:v>
                </c:pt>
                <c:pt idx="44">
                  <c:v>2</c:v>
                </c:pt>
                <c:pt idx="4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96-4D74-8325-DE0589D03B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"/>
        <c:axId val="469048896"/>
        <c:axId val="469043648"/>
      </c:barChart>
      <c:lineChart>
        <c:grouping val="standard"/>
        <c:varyColors val="0"/>
        <c:ser>
          <c:idx val="1"/>
          <c:order val="1"/>
          <c:tx>
            <c:strRef>
              <c:f>'Blast Admis_Surg Poster'!$D$2</c:f>
              <c:strCache>
                <c:ptCount val="1"/>
                <c:pt idx="0">
                  <c:v>Admissions</c:v>
                </c:pt>
              </c:strCache>
            </c:strRef>
          </c:tx>
          <c:spPr>
            <a:ln w="57150" cap="rnd">
              <a:solidFill>
                <a:schemeClr val="tx1">
                  <a:alpha val="98824"/>
                </a:schemeClr>
              </a:solidFill>
              <a:round/>
            </a:ln>
            <a:effectLst/>
          </c:spPr>
          <c:marker>
            <c:symbol val="none"/>
          </c:marker>
          <c:cat>
            <c:multiLvlStrRef>
              <c:f>'Blast Admis_Surg Poster'!$A$3:$B$48</c:f>
              <c:multiLvlStrCache>
                <c:ptCount val="46"/>
                <c:lvl>
                  <c:pt idx="0">
                    <c:v>6/6</c:v>
                  </c:pt>
                  <c:pt idx="1">
                    <c:v>6/11</c:v>
                  </c:pt>
                  <c:pt idx="2">
                    <c:v>6/18</c:v>
                  </c:pt>
                  <c:pt idx="3">
                    <c:v>6/25</c:v>
                  </c:pt>
                  <c:pt idx="4">
                    <c:v>7/2</c:v>
                  </c:pt>
                  <c:pt idx="5">
                    <c:v>7/9</c:v>
                  </c:pt>
                  <c:pt idx="6">
                    <c:v>7/16</c:v>
                  </c:pt>
                  <c:pt idx="7">
                    <c:v>7/23</c:v>
                  </c:pt>
                  <c:pt idx="8">
                    <c:v>7/30</c:v>
                  </c:pt>
                  <c:pt idx="9">
                    <c:v>8/6</c:v>
                  </c:pt>
                  <c:pt idx="10">
                    <c:v>8/13</c:v>
                  </c:pt>
                  <c:pt idx="11">
                    <c:v>8/20</c:v>
                  </c:pt>
                  <c:pt idx="12">
                    <c:v>8/27</c:v>
                  </c:pt>
                  <c:pt idx="13">
                    <c:v>9/3</c:v>
                  </c:pt>
                  <c:pt idx="14">
                    <c:v>9/10</c:v>
                  </c:pt>
                  <c:pt idx="15">
                    <c:v>9/17</c:v>
                  </c:pt>
                  <c:pt idx="16">
                    <c:v>9/24</c:v>
                  </c:pt>
                  <c:pt idx="17">
                    <c:v>10/1</c:v>
                  </c:pt>
                  <c:pt idx="18">
                    <c:v>10/8</c:v>
                  </c:pt>
                  <c:pt idx="19">
                    <c:v>10/15</c:v>
                  </c:pt>
                  <c:pt idx="20">
                    <c:v>10/22</c:v>
                  </c:pt>
                  <c:pt idx="21">
                    <c:v>10/29</c:v>
                  </c:pt>
                  <c:pt idx="22">
                    <c:v>11/5</c:v>
                  </c:pt>
                  <c:pt idx="23">
                    <c:v>11/12</c:v>
                  </c:pt>
                  <c:pt idx="24">
                    <c:v>11/19</c:v>
                  </c:pt>
                  <c:pt idx="25">
                    <c:v>11/26</c:v>
                  </c:pt>
                  <c:pt idx="26">
                    <c:v>12/3</c:v>
                  </c:pt>
                  <c:pt idx="27">
                    <c:v>12/10</c:v>
                  </c:pt>
                  <c:pt idx="28">
                    <c:v>12/17</c:v>
                  </c:pt>
                  <c:pt idx="29">
                    <c:v>12/24</c:v>
                  </c:pt>
                  <c:pt idx="30">
                    <c:v>12/31</c:v>
                  </c:pt>
                  <c:pt idx="31">
                    <c:v>1/7</c:v>
                  </c:pt>
                  <c:pt idx="32">
                    <c:v>1/14</c:v>
                  </c:pt>
                  <c:pt idx="33">
                    <c:v>1/21</c:v>
                  </c:pt>
                  <c:pt idx="34">
                    <c:v>1/28</c:v>
                  </c:pt>
                  <c:pt idx="35">
                    <c:v>2/4</c:v>
                  </c:pt>
                  <c:pt idx="36">
                    <c:v>2/11</c:v>
                  </c:pt>
                  <c:pt idx="37">
                    <c:v>2/18</c:v>
                  </c:pt>
                  <c:pt idx="38">
                    <c:v>2/25</c:v>
                  </c:pt>
                  <c:pt idx="39">
                    <c:v>3/4</c:v>
                  </c:pt>
                  <c:pt idx="40">
                    <c:v>3/11</c:v>
                  </c:pt>
                  <c:pt idx="41">
                    <c:v>3/18</c:v>
                  </c:pt>
                  <c:pt idx="42">
                    <c:v>3/25</c:v>
                  </c:pt>
                  <c:pt idx="43">
                    <c:v>4/1</c:v>
                  </c:pt>
                  <c:pt idx="44">
                    <c:v>4/8</c:v>
                  </c:pt>
                  <c:pt idx="45">
                    <c:v>4/15</c:v>
                  </c:pt>
                </c:lvl>
                <c:lvl>
                  <c:pt idx="0">
                    <c:v>Offensive</c:v>
                  </c:pt>
                  <c:pt idx="19">
                    <c:v>Post Offensive</c:v>
                  </c:pt>
                </c:lvl>
              </c:multiLvlStrCache>
            </c:multiLvlStrRef>
          </c:cat>
          <c:val>
            <c:numRef>
              <c:f>'Blast Admis_Surg Poster'!$D$3:$D$48</c:f>
              <c:numCache>
                <c:formatCode>General</c:formatCode>
                <c:ptCount val="46"/>
                <c:pt idx="0">
                  <c:v>0</c:v>
                </c:pt>
                <c:pt idx="1">
                  <c:v>1</c:v>
                </c:pt>
                <c:pt idx="2">
                  <c:v>6</c:v>
                </c:pt>
                <c:pt idx="3">
                  <c:v>3</c:v>
                </c:pt>
                <c:pt idx="4">
                  <c:v>0</c:v>
                </c:pt>
                <c:pt idx="5">
                  <c:v>3</c:v>
                </c:pt>
                <c:pt idx="6">
                  <c:v>0</c:v>
                </c:pt>
                <c:pt idx="7">
                  <c:v>3</c:v>
                </c:pt>
                <c:pt idx="8">
                  <c:v>10</c:v>
                </c:pt>
                <c:pt idx="9">
                  <c:v>1</c:v>
                </c:pt>
                <c:pt idx="10">
                  <c:v>9</c:v>
                </c:pt>
                <c:pt idx="11">
                  <c:v>9</c:v>
                </c:pt>
                <c:pt idx="12">
                  <c:v>4</c:v>
                </c:pt>
                <c:pt idx="13">
                  <c:v>4</c:v>
                </c:pt>
                <c:pt idx="14">
                  <c:v>3</c:v>
                </c:pt>
                <c:pt idx="15">
                  <c:v>6</c:v>
                </c:pt>
                <c:pt idx="16">
                  <c:v>4</c:v>
                </c:pt>
                <c:pt idx="17">
                  <c:v>11</c:v>
                </c:pt>
                <c:pt idx="18">
                  <c:v>14</c:v>
                </c:pt>
                <c:pt idx="19">
                  <c:v>7</c:v>
                </c:pt>
                <c:pt idx="20">
                  <c:v>4</c:v>
                </c:pt>
                <c:pt idx="21">
                  <c:v>9</c:v>
                </c:pt>
                <c:pt idx="22">
                  <c:v>12</c:v>
                </c:pt>
                <c:pt idx="23">
                  <c:v>12</c:v>
                </c:pt>
                <c:pt idx="24">
                  <c:v>14</c:v>
                </c:pt>
                <c:pt idx="25">
                  <c:v>25</c:v>
                </c:pt>
                <c:pt idx="26">
                  <c:v>12</c:v>
                </c:pt>
                <c:pt idx="27">
                  <c:v>18</c:v>
                </c:pt>
                <c:pt idx="28">
                  <c:v>12</c:v>
                </c:pt>
                <c:pt idx="29">
                  <c:v>12</c:v>
                </c:pt>
                <c:pt idx="30">
                  <c:v>15</c:v>
                </c:pt>
                <c:pt idx="31">
                  <c:v>16</c:v>
                </c:pt>
                <c:pt idx="32">
                  <c:v>10</c:v>
                </c:pt>
                <c:pt idx="33">
                  <c:v>5</c:v>
                </c:pt>
                <c:pt idx="34">
                  <c:v>8</c:v>
                </c:pt>
                <c:pt idx="35">
                  <c:v>7</c:v>
                </c:pt>
                <c:pt idx="36">
                  <c:v>7</c:v>
                </c:pt>
                <c:pt idx="37">
                  <c:v>8</c:v>
                </c:pt>
                <c:pt idx="38">
                  <c:v>7</c:v>
                </c:pt>
                <c:pt idx="39">
                  <c:v>5</c:v>
                </c:pt>
                <c:pt idx="40">
                  <c:v>6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696-4D74-8325-DE0589D03B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69048896"/>
        <c:axId val="469043648"/>
      </c:lineChart>
      <c:catAx>
        <c:axId val="4690488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5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/>
                  <a:t>Week</a:t>
                </a:r>
              </a:p>
            </c:rich>
          </c:tx>
          <c:layout>
            <c:manualLayout>
              <c:xMode val="edge"/>
              <c:yMode val="edge"/>
              <c:x val="0.45190885954049875"/>
              <c:y val="0.7746922603280834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5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mm/dd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2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9043648"/>
        <c:crosses val="autoZero"/>
        <c:auto val="1"/>
        <c:lblAlgn val="ctr"/>
        <c:lblOffset val="100"/>
        <c:tickLblSkip val="7"/>
        <c:tickMarkSkip val="7"/>
        <c:noMultiLvlLbl val="0"/>
      </c:catAx>
      <c:valAx>
        <c:axId val="469043648"/>
        <c:scaling>
          <c:orientation val="minMax"/>
          <c:max val="9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9048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2440981365941279"/>
          <c:y val="0.84766476394314194"/>
          <c:w val="0.34730508225942985"/>
          <c:h val="5.73382723443268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164263" cy="1008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056563" y="0"/>
            <a:ext cx="6164262" cy="1008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58CABE-655D-5C42-8970-4E5AEED2B7CA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11700" y="2513013"/>
            <a:ext cx="4800600" cy="6784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422400" y="9675813"/>
            <a:ext cx="11379200" cy="79152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9096038"/>
            <a:ext cx="6164263" cy="1008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056563" y="19096038"/>
            <a:ext cx="6164262" cy="1008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1AA78-6143-204E-A6FE-1B8338019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058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1pPr>
    <a:lvl2pPr marL="973287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2pPr>
    <a:lvl3pPr marL="1946575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3pPr>
    <a:lvl4pPr marL="2919862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4pPr>
    <a:lvl5pPr marL="3893149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5pPr>
    <a:lvl6pPr marL="4866437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6pPr>
    <a:lvl7pPr marL="5839724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7pPr>
    <a:lvl8pPr marL="6813012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8pPr>
    <a:lvl9pPr marL="7786299" algn="l" defTabSz="1946575" rtl="0" eaLnBrk="1" latinLnBrk="0" hangingPunct="1">
      <a:defRPr sz="255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D1AA78-6143-204E-A6FE-1B833801967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594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"/>
            <a:ext cx="25715009" cy="4879305"/>
          </a:xfrm>
          <a:custGeom>
            <a:avLst/>
            <a:gdLst/>
            <a:ahLst/>
            <a:cxnLst/>
            <a:rect l="l" t="t" r="r" b="b"/>
            <a:pathLst>
              <a:path w="12081510" h="2291715">
                <a:moveTo>
                  <a:pt x="0" y="2291095"/>
                </a:moveTo>
                <a:lnTo>
                  <a:pt x="12081077" y="2291095"/>
                </a:lnTo>
                <a:lnTo>
                  <a:pt x="12081077" y="0"/>
                </a:lnTo>
                <a:lnTo>
                  <a:pt x="0" y="0"/>
                </a:lnTo>
                <a:lnTo>
                  <a:pt x="0" y="2291095"/>
                </a:lnTo>
                <a:close/>
              </a:path>
            </a:pathLst>
          </a:custGeom>
          <a:solidFill>
            <a:srgbClr val="D2232A"/>
          </a:solidFill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17" name="bk object 17"/>
          <p:cNvSpPr/>
          <p:nvPr/>
        </p:nvSpPr>
        <p:spPr>
          <a:xfrm>
            <a:off x="21359417" y="1"/>
            <a:ext cx="8908211" cy="8540473"/>
          </a:xfrm>
          <a:custGeom>
            <a:avLst/>
            <a:gdLst/>
            <a:ahLst/>
            <a:cxnLst/>
            <a:rect l="l" t="t" r="r" b="b"/>
            <a:pathLst>
              <a:path w="4185284" h="4011295">
                <a:moveTo>
                  <a:pt x="4184837" y="3322473"/>
                </a:moveTo>
                <a:lnTo>
                  <a:pt x="2989563" y="3322473"/>
                </a:lnTo>
                <a:lnTo>
                  <a:pt x="3011474" y="3333908"/>
                </a:lnTo>
                <a:lnTo>
                  <a:pt x="3036090" y="3360891"/>
                </a:lnTo>
                <a:lnTo>
                  <a:pt x="3055059" y="3400014"/>
                </a:lnTo>
                <a:lnTo>
                  <a:pt x="3060028" y="3447870"/>
                </a:lnTo>
                <a:lnTo>
                  <a:pt x="3042643" y="3501051"/>
                </a:lnTo>
                <a:lnTo>
                  <a:pt x="3022755" y="3541727"/>
                </a:lnTo>
                <a:lnTo>
                  <a:pt x="3009272" y="3582980"/>
                </a:lnTo>
                <a:lnTo>
                  <a:pt x="3002135" y="3624617"/>
                </a:lnTo>
                <a:lnTo>
                  <a:pt x="3001285" y="3666447"/>
                </a:lnTo>
                <a:lnTo>
                  <a:pt x="3006662" y="3708276"/>
                </a:lnTo>
                <a:lnTo>
                  <a:pt x="3018207" y="3749910"/>
                </a:lnTo>
                <a:lnTo>
                  <a:pt x="3035860" y="3791158"/>
                </a:lnTo>
                <a:lnTo>
                  <a:pt x="3059562" y="3831826"/>
                </a:lnTo>
                <a:lnTo>
                  <a:pt x="3089254" y="3871721"/>
                </a:lnTo>
                <a:lnTo>
                  <a:pt x="3124875" y="3910650"/>
                </a:lnTo>
                <a:lnTo>
                  <a:pt x="3164620" y="3946325"/>
                </a:lnTo>
                <a:lnTo>
                  <a:pt x="3204559" y="3974198"/>
                </a:lnTo>
                <a:lnTo>
                  <a:pt x="3245054" y="3994276"/>
                </a:lnTo>
                <a:lnTo>
                  <a:pt x="3286468" y="4006568"/>
                </a:lnTo>
                <a:lnTo>
                  <a:pt x="3329161" y="4011081"/>
                </a:lnTo>
                <a:lnTo>
                  <a:pt x="3373495" y="4007825"/>
                </a:lnTo>
                <a:lnTo>
                  <a:pt x="3419834" y="3996808"/>
                </a:lnTo>
                <a:lnTo>
                  <a:pt x="3468537" y="3978038"/>
                </a:lnTo>
                <a:lnTo>
                  <a:pt x="3519968" y="3951522"/>
                </a:lnTo>
                <a:lnTo>
                  <a:pt x="4184837" y="3568939"/>
                </a:lnTo>
                <a:lnTo>
                  <a:pt x="4184837" y="3322473"/>
                </a:lnTo>
                <a:close/>
              </a:path>
              <a:path w="4185284" h="4011295">
                <a:moveTo>
                  <a:pt x="4184837" y="2683476"/>
                </a:moveTo>
                <a:lnTo>
                  <a:pt x="2428549" y="2683476"/>
                </a:lnTo>
                <a:lnTo>
                  <a:pt x="2463869" y="2727252"/>
                </a:lnTo>
                <a:lnTo>
                  <a:pt x="2530943" y="2812706"/>
                </a:lnTo>
                <a:lnTo>
                  <a:pt x="2563901" y="2853789"/>
                </a:lnTo>
                <a:lnTo>
                  <a:pt x="2597276" y="2893380"/>
                </a:lnTo>
                <a:lnTo>
                  <a:pt x="2631671" y="2931180"/>
                </a:lnTo>
                <a:lnTo>
                  <a:pt x="2667688" y="2966893"/>
                </a:lnTo>
                <a:lnTo>
                  <a:pt x="2701140" y="2998158"/>
                </a:lnTo>
                <a:lnTo>
                  <a:pt x="2730063" y="3029531"/>
                </a:lnTo>
                <a:lnTo>
                  <a:pt x="2752435" y="3065540"/>
                </a:lnTo>
                <a:lnTo>
                  <a:pt x="2766235" y="3110713"/>
                </a:lnTo>
                <a:lnTo>
                  <a:pt x="2779087" y="3158408"/>
                </a:lnTo>
                <a:lnTo>
                  <a:pt x="2799858" y="3202371"/>
                </a:lnTo>
                <a:lnTo>
                  <a:pt x="2827295" y="3241568"/>
                </a:lnTo>
                <a:lnTo>
                  <a:pt x="2860149" y="3274964"/>
                </a:lnTo>
                <a:lnTo>
                  <a:pt x="2897171" y="3301524"/>
                </a:lnTo>
                <a:lnTo>
                  <a:pt x="2937108" y="3320212"/>
                </a:lnTo>
                <a:lnTo>
                  <a:pt x="2978711" y="3329995"/>
                </a:lnTo>
                <a:lnTo>
                  <a:pt x="2989563" y="3322473"/>
                </a:lnTo>
                <a:lnTo>
                  <a:pt x="4184837" y="3322473"/>
                </a:lnTo>
                <a:lnTo>
                  <a:pt x="4184837" y="2683476"/>
                </a:lnTo>
                <a:close/>
              </a:path>
              <a:path w="4185284" h="4011295">
                <a:moveTo>
                  <a:pt x="2366484" y="2720138"/>
                </a:moveTo>
                <a:lnTo>
                  <a:pt x="1407237" y="2720138"/>
                </a:lnTo>
                <a:lnTo>
                  <a:pt x="1429809" y="2732290"/>
                </a:lnTo>
                <a:lnTo>
                  <a:pt x="1452778" y="2756641"/>
                </a:lnTo>
                <a:lnTo>
                  <a:pt x="1482854" y="2794276"/>
                </a:lnTo>
                <a:lnTo>
                  <a:pt x="1513640" y="2831568"/>
                </a:lnTo>
                <a:lnTo>
                  <a:pt x="1545361" y="2868085"/>
                </a:lnTo>
                <a:lnTo>
                  <a:pt x="1578241" y="2903395"/>
                </a:lnTo>
                <a:lnTo>
                  <a:pt x="1612507" y="2937068"/>
                </a:lnTo>
                <a:lnTo>
                  <a:pt x="1648385" y="2968670"/>
                </a:lnTo>
                <a:lnTo>
                  <a:pt x="1693608" y="3001074"/>
                </a:lnTo>
                <a:lnTo>
                  <a:pt x="1738154" y="3022786"/>
                </a:lnTo>
                <a:lnTo>
                  <a:pt x="1782513" y="3034096"/>
                </a:lnTo>
                <a:lnTo>
                  <a:pt x="1827176" y="3035295"/>
                </a:lnTo>
                <a:lnTo>
                  <a:pt x="1872631" y="3026676"/>
                </a:lnTo>
                <a:lnTo>
                  <a:pt x="1919369" y="3008528"/>
                </a:lnTo>
                <a:lnTo>
                  <a:pt x="1967878" y="2981143"/>
                </a:lnTo>
                <a:lnTo>
                  <a:pt x="2235917" y="2805845"/>
                </a:lnTo>
                <a:lnTo>
                  <a:pt x="2366484" y="2720138"/>
                </a:lnTo>
                <a:close/>
              </a:path>
              <a:path w="4185284" h="4011295">
                <a:moveTo>
                  <a:pt x="1242350" y="2799550"/>
                </a:moveTo>
                <a:lnTo>
                  <a:pt x="640822" y="2799550"/>
                </a:lnTo>
                <a:lnTo>
                  <a:pt x="675026" y="2808797"/>
                </a:lnTo>
                <a:lnTo>
                  <a:pt x="711869" y="2834740"/>
                </a:lnTo>
                <a:lnTo>
                  <a:pt x="752054" y="2866349"/>
                </a:lnTo>
                <a:lnTo>
                  <a:pt x="793682" y="2891005"/>
                </a:lnTo>
                <a:lnTo>
                  <a:pt x="836549" y="2908783"/>
                </a:lnTo>
                <a:lnTo>
                  <a:pt x="880449" y="2919759"/>
                </a:lnTo>
                <a:lnTo>
                  <a:pt x="925176" y="2924005"/>
                </a:lnTo>
                <a:lnTo>
                  <a:pt x="970527" y="2921596"/>
                </a:lnTo>
                <a:lnTo>
                  <a:pt x="1016295" y="2912608"/>
                </a:lnTo>
                <a:lnTo>
                  <a:pt x="1062275" y="2897114"/>
                </a:lnTo>
                <a:lnTo>
                  <a:pt x="1108262" y="2875188"/>
                </a:lnTo>
                <a:lnTo>
                  <a:pt x="1149523" y="2852408"/>
                </a:lnTo>
                <a:lnTo>
                  <a:pt x="1190609" y="2829297"/>
                </a:lnTo>
                <a:lnTo>
                  <a:pt x="1231552" y="2805845"/>
                </a:lnTo>
                <a:lnTo>
                  <a:pt x="1242350" y="2799550"/>
                </a:lnTo>
                <a:close/>
              </a:path>
              <a:path w="4185284" h="4011295">
                <a:moveTo>
                  <a:pt x="1140155" y="601969"/>
                </a:moveTo>
                <a:lnTo>
                  <a:pt x="1067977" y="605882"/>
                </a:lnTo>
                <a:lnTo>
                  <a:pt x="981543" y="619095"/>
                </a:lnTo>
                <a:lnTo>
                  <a:pt x="931444" y="629142"/>
                </a:lnTo>
                <a:lnTo>
                  <a:pt x="883334" y="642233"/>
                </a:lnTo>
                <a:lnTo>
                  <a:pt x="837298" y="658262"/>
                </a:lnTo>
                <a:lnTo>
                  <a:pt x="793418" y="677123"/>
                </a:lnTo>
                <a:lnTo>
                  <a:pt x="751779" y="698712"/>
                </a:lnTo>
                <a:lnTo>
                  <a:pt x="712465" y="722922"/>
                </a:lnTo>
                <a:lnTo>
                  <a:pt x="675559" y="749649"/>
                </a:lnTo>
                <a:lnTo>
                  <a:pt x="641146" y="778787"/>
                </a:lnTo>
                <a:lnTo>
                  <a:pt x="609309" y="810230"/>
                </a:lnTo>
                <a:lnTo>
                  <a:pt x="580132" y="843874"/>
                </a:lnTo>
                <a:lnTo>
                  <a:pt x="553698" y="879612"/>
                </a:lnTo>
                <a:lnTo>
                  <a:pt x="530092" y="917340"/>
                </a:lnTo>
                <a:lnTo>
                  <a:pt x="509398" y="956952"/>
                </a:lnTo>
                <a:lnTo>
                  <a:pt x="491699" y="998343"/>
                </a:lnTo>
                <a:lnTo>
                  <a:pt x="477079" y="1041407"/>
                </a:lnTo>
                <a:lnTo>
                  <a:pt x="465622" y="1086038"/>
                </a:lnTo>
                <a:lnTo>
                  <a:pt x="457412" y="1132133"/>
                </a:lnTo>
                <a:lnTo>
                  <a:pt x="452533" y="1179584"/>
                </a:lnTo>
                <a:lnTo>
                  <a:pt x="451068" y="1228288"/>
                </a:lnTo>
                <a:lnTo>
                  <a:pt x="453102" y="1278137"/>
                </a:lnTo>
                <a:lnTo>
                  <a:pt x="458718" y="1329028"/>
                </a:lnTo>
                <a:lnTo>
                  <a:pt x="467405" y="1377629"/>
                </a:lnTo>
                <a:lnTo>
                  <a:pt x="479134" y="1424751"/>
                </a:lnTo>
                <a:lnTo>
                  <a:pt x="493827" y="1470339"/>
                </a:lnTo>
                <a:lnTo>
                  <a:pt x="511405" y="1514335"/>
                </a:lnTo>
                <a:lnTo>
                  <a:pt x="531789" y="1556684"/>
                </a:lnTo>
                <a:lnTo>
                  <a:pt x="554903" y="1597330"/>
                </a:lnTo>
                <a:lnTo>
                  <a:pt x="580666" y="1636216"/>
                </a:lnTo>
                <a:lnTo>
                  <a:pt x="609002" y="1673287"/>
                </a:lnTo>
                <a:lnTo>
                  <a:pt x="639831" y="1708486"/>
                </a:lnTo>
                <a:lnTo>
                  <a:pt x="605849" y="1752803"/>
                </a:lnTo>
                <a:lnTo>
                  <a:pt x="537683" y="1835927"/>
                </a:lnTo>
                <a:lnTo>
                  <a:pt x="507394" y="1876724"/>
                </a:lnTo>
                <a:lnTo>
                  <a:pt x="482230" y="1918337"/>
                </a:lnTo>
                <a:lnTo>
                  <a:pt x="464140" y="1961762"/>
                </a:lnTo>
                <a:lnTo>
                  <a:pt x="442745" y="2015359"/>
                </a:lnTo>
                <a:lnTo>
                  <a:pt x="415275" y="2061022"/>
                </a:lnTo>
                <a:lnTo>
                  <a:pt x="382602" y="2100152"/>
                </a:lnTo>
                <a:lnTo>
                  <a:pt x="345600" y="2134149"/>
                </a:lnTo>
                <a:lnTo>
                  <a:pt x="305140" y="2164413"/>
                </a:lnTo>
                <a:lnTo>
                  <a:pt x="262097" y="2192345"/>
                </a:lnTo>
                <a:lnTo>
                  <a:pt x="187912" y="2237042"/>
                </a:lnTo>
                <a:lnTo>
                  <a:pt x="158665" y="2255053"/>
                </a:lnTo>
                <a:lnTo>
                  <a:pt x="100972" y="2292308"/>
                </a:lnTo>
                <a:lnTo>
                  <a:pt x="58132" y="2326279"/>
                </a:lnTo>
                <a:lnTo>
                  <a:pt x="26466" y="2363492"/>
                </a:lnTo>
                <a:lnTo>
                  <a:pt x="6810" y="2403774"/>
                </a:lnTo>
                <a:lnTo>
                  <a:pt x="0" y="2446950"/>
                </a:lnTo>
                <a:lnTo>
                  <a:pt x="6869" y="2492847"/>
                </a:lnTo>
                <a:lnTo>
                  <a:pt x="28254" y="2541290"/>
                </a:lnTo>
                <a:lnTo>
                  <a:pt x="53064" y="2582332"/>
                </a:lnTo>
                <a:lnTo>
                  <a:pt x="79230" y="2622710"/>
                </a:lnTo>
                <a:lnTo>
                  <a:pt x="106644" y="2662398"/>
                </a:lnTo>
                <a:lnTo>
                  <a:pt x="135196" y="2701369"/>
                </a:lnTo>
                <a:lnTo>
                  <a:pt x="164778" y="2739598"/>
                </a:lnTo>
                <a:lnTo>
                  <a:pt x="195280" y="2777059"/>
                </a:lnTo>
                <a:lnTo>
                  <a:pt x="226592" y="2813727"/>
                </a:lnTo>
                <a:lnTo>
                  <a:pt x="258607" y="2849575"/>
                </a:lnTo>
                <a:lnTo>
                  <a:pt x="293234" y="2880148"/>
                </a:lnTo>
                <a:lnTo>
                  <a:pt x="330083" y="2899077"/>
                </a:lnTo>
                <a:lnTo>
                  <a:pt x="368963" y="2907123"/>
                </a:lnTo>
                <a:lnTo>
                  <a:pt x="409686" y="2905045"/>
                </a:lnTo>
                <a:lnTo>
                  <a:pt x="452062" y="2893604"/>
                </a:lnTo>
                <a:lnTo>
                  <a:pt x="495903" y="2873560"/>
                </a:lnTo>
                <a:lnTo>
                  <a:pt x="534422" y="2851327"/>
                </a:lnTo>
                <a:lnTo>
                  <a:pt x="571282" y="2826526"/>
                </a:lnTo>
                <a:lnTo>
                  <a:pt x="606994" y="2805845"/>
                </a:lnTo>
                <a:lnTo>
                  <a:pt x="640822" y="2799550"/>
                </a:lnTo>
                <a:lnTo>
                  <a:pt x="1242350" y="2799550"/>
                </a:lnTo>
                <a:lnTo>
                  <a:pt x="1312800" y="2758079"/>
                </a:lnTo>
                <a:lnTo>
                  <a:pt x="1353169" y="2733748"/>
                </a:lnTo>
                <a:lnTo>
                  <a:pt x="1382533" y="2720514"/>
                </a:lnTo>
                <a:lnTo>
                  <a:pt x="1407237" y="2720138"/>
                </a:lnTo>
                <a:lnTo>
                  <a:pt x="2366484" y="2720138"/>
                </a:lnTo>
                <a:lnTo>
                  <a:pt x="2373493" y="2715555"/>
                </a:lnTo>
                <a:lnTo>
                  <a:pt x="2391160" y="2704559"/>
                </a:lnTo>
                <a:lnTo>
                  <a:pt x="2407496" y="2695111"/>
                </a:lnTo>
                <a:lnTo>
                  <a:pt x="2428549" y="2683476"/>
                </a:lnTo>
                <a:lnTo>
                  <a:pt x="4184837" y="2683476"/>
                </a:lnTo>
                <a:lnTo>
                  <a:pt x="4184837" y="623813"/>
                </a:lnTo>
                <a:lnTo>
                  <a:pt x="1397859" y="623813"/>
                </a:lnTo>
                <a:lnTo>
                  <a:pt x="1237105" y="607799"/>
                </a:lnTo>
                <a:lnTo>
                  <a:pt x="1140155" y="601969"/>
                </a:lnTo>
                <a:close/>
              </a:path>
              <a:path w="4185284" h="4011295">
                <a:moveTo>
                  <a:pt x="2891757" y="0"/>
                </a:moveTo>
                <a:lnTo>
                  <a:pt x="1560647" y="0"/>
                </a:lnTo>
                <a:lnTo>
                  <a:pt x="1542356" y="25291"/>
                </a:lnTo>
                <a:lnTo>
                  <a:pt x="1515998" y="66623"/>
                </a:lnTo>
                <a:lnTo>
                  <a:pt x="1492385" y="108931"/>
                </a:lnTo>
                <a:lnTo>
                  <a:pt x="1471460" y="152182"/>
                </a:lnTo>
                <a:lnTo>
                  <a:pt x="1453170" y="196342"/>
                </a:lnTo>
                <a:lnTo>
                  <a:pt x="1437457" y="241375"/>
                </a:lnTo>
                <a:lnTo>
                  <a:pt x="1424266" y="287249"/>
                </a:lnTo>
                <a:lnTo>
                  <a:pt x="1413542" y="333929"/>
                </a:lnTo>
                <a:lnTo>
                  <a:pt x="1405228" y="381380"/>
                </a:lnTo>
                <a:lnTo>
                  <a:pt x="1399270" y="429569"/>
                </a:lnTo>
                <a:lnTo>
                  <a:pt x="1395611" y="478461"/>
                </a:lnTo>
                <a:lnTo>
                  <a:pt x="1394196" y="528023"/>
                </a:lnTo>
                <a:lnTo>
                  <a:pt x="1394713" y="551724"/>
                </a:lnTo>
                <a:lnTo>
                  <a:pt x="1395978" y="583682"/>
                </a:lnTo>
                <a:lnTo>
                  <a:pt x="1397268" y="611757"/>
                </a:lnTo>
                <a:lnTo>
                  <a:pt x="1397859" y="623813"/>
                </a:lnTo>
                <a:lnTo>
                  <a:pt x="4184837" y="623813"/>
                </a:lnTo>
                <a:lnTo>
                  <a:pt x="4184837" y="394408"/>
                </a:lnTo>
                <a:lnTo>
                  <a:pt x="4145917" y="375641"/>
                </a:lnTo>
                <a:lnTo>
                  <a:pt x="4107320" y="358928"/>
                </a:lnTo>
                <a:lnTo>
                  <a:pt x="3426046" y="358928"/>
                </a:lnTo>
                <a:lnTo>
                  <a:pt x="3402225" y="358270"/>
                </a:lnTo>
                <a:lnTo>
                  <a:pt x="3341129" y="335015"/>
                </a:lnTo>
                <a:lnTo>
                  <a:pt x="3301868" y="311499"/>
                </a:lnTo>
                <a:lnTo>
                  <a:pt x="3255474" y="279443"/>
                </a:lnTo>
                <a:lnTo>
                  <a:pt x="3200952" y="238387"/>
                </a:lnTo>
                <a:lnTo>
                  <a:pt x="3137311" y="187872"/>
                </a:lnTo>
                <a:lnTo>
                  <a:pt x="3063556" y="127436"/>
                </a:lnTo>
                <a:lnTo>
                  <a:pt x="3023090" y="94737"/>
                </a:lnTo>
                <a:lnTo>
                  <a:pt x="2982279" y="63415"/>
                </a:lnTo>
                <a:lnTo>
                  <a:pt x="2941108" y="33502"/>
                </a:lnTo>
                <a:lnTo>
                  <a:pt x="2899566" y="5029"/>
                </a:lnTo>
                <a:lnTo>
                  <a:pt x="2891757" y="0"/>
                </a:lnTo>
                <a:close/>
              </a:path>
              <a:path w="4185284" h="4011295">
                <a:moveTo>
                  <a:pt x="3771380" y="280837"/>
                </a:moveTo>
                <a:lnTo>
                  <a:pt x="3724549" y="281638"/>
                </a:lnTo>
                <a:lnTo>
                  <a:pt x="3677813" y="285519"/>
                </a:lnTo>
                <a:lnTo>
                  <a:pt x="3631205" y="292531"/>
                </a:lnTo>
                <a:lnTo>
                  <a:pt x="3584757" y="302724"/>
                </a:lnTo>
                <a:lnTo>
                  <a:pt x="3538503" y="316148"/>
                </a:lnTo>
                <a:lnTo>
                  <a:pt x="3492476" y="332852"/>
                </a:lnTo>
                <a:lnTo>
                  <a:pt x="3446707" y="352887"/>
                </a:lnTo>
                <a:lnTo>
                  <a:pt x="3426046" y="358928"/>
                </a:lnTo>
                <a:lnTo>
                  <a:pt x="4107320" y="358928"/>
                </a:lnTo>
                <a:lnTo>
                  <a:pt x="4100714" y="356067"/>
                </a:lnTo>
                <a:lnTo>
                  <a:pt x="4054007" y="337959"/>
                </a:lnTo>
                <a:lnTo>
                  <a:pt x="4005822" y="321296"/>
                </a:lnTo>
                <a:lnTo>
                  <a:pt x="3959005" y="307443"/>
                </a:lnTo>
                <a:lnTo>
                  <a:pt x="3912119" y="296420"/>
                </a:lnTo>
                <a:lnTo>
                  <a:pt x="3865198" y="288278"/>
                </a:lnTo>
                <a:lnTo>
                  <a:pt x="3818274" y="283067"/>
                </a:lnTo>
                <a:lnTo>
                  <a:pt x="3771380" y="2808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18" name="bk object 18"/>
          <p:cNvSpPr/>
          <p:nvPr/>
        </p:nvSpPr>
        <p:spPr>
          <a:xfrm>
            <a:off x="24041098" y="1485728"/>
            <a:ext cx="5175335" cy="35508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32582" y="887504"/>
            <a:ext cx="27810050" cy="1539524"/>
          </a:xfrm>
        </p:spPr>
        <p:txBody>
          <a:bodyPr lIns="0" tIns="0" rIns="0" bIns="0"/>
          <a:lstStyle>
            <a:lvl1pPr>
              <a:defRPr sz="10004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10" name="object 39"/>
          <p:cNvSpPr/>
          <p:nvPr userDrawn="1"/>
        </p:nvSpPr>
        <p:spPr>
          <a:xfrm>
            <a:off x="23563140" y="38897280"/>
            <a:ext cx="5373467" cy="24330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11" name="object 41"/>
          <p:cNvSpPr txBox="1"/>
          <p:nvPr userDrawn="1"/>
        </p:nvSpPr>
        <p:spPr>
          <a:xfrm>
            <a:off x="1232580" y="41755953"/>
            <a:ext cx="2246426" cy="180167"/>
          </a:xfrm>
          <a:prstGeom prst="rect">
            <a:avLst/>
          </a:prstGeom>
        </p:spPr>
        <p:txBody>
          <a:bodyPr vert="horz" wrap="square" lIns="0" tIns="32438" rIns="0" bIns="0" rtlCol="0">
            <a:spAutoFit/>
          </a:bodyPr>
          <a:lstStyle/>
          <a:p>
            <a:pPr marL="27032">
              <a:spcBef>
                <a:spcPts val="255"/>
              </a:spcBef>
            </a:pPr>
            <a:r>
              <a:rPr lang="en-US" sz="958" spc="11" dirty="0">
                <a:solidFill>
                  <a:srgbClr val="58595B"/>
                </a:solidFill>
                <a:latin typeface="Arial"/>
                <a:cs typeface="Arial"/>
              </a:rPr>
              <a:t>English Charity Reg. No.</a:t>
            </a:r>
            <a:r>
              <a:rPr lang="en-US" sz="958" spc="11" baseline="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lang="en-US" sz="958" spc="11" dirty="0">
                <a:solidFill>
                  <a:srgbClr val="58595B"/>
                </a:solidFill>
                <a:latin typeface="Arial"/>
                <a:cs typeface="Arial"/>
              </a:rPr>
              <a:t>1026588</a:t>
            </a:r>
            <a:endParaRPr sz="958" dirty="0">
              <a:latin typeface="Arial"/>
              <a:cs typeface="Arial"/>
            </a:endParaRPr>
          </a:p>
        </p:txBody>
      </p:sp>
      <p:sp>
        <p:nvSpPr>
          <p:cNvPr id="12" name="object 42"/>
          <p:cNvSpPr/>
          <p:nvPr userDrawn="1"/>
        </p:nvSpPr>
        <p:spPr>
          <a:xfrm>
            <a:off x="1259612" y="41544001"/>
            <a:ext cx="13640064" cy="0"/>
          </a:xfrm>
          <a:custGeom>
            <a:avLst/>
            <a:gdLst/>
            <a:ahLst/>
            <a:cxnLst/>
            <a:rect l="l" t="t" r="r" b="b"/>
            <a:pathLst>
              <a:path w="6408420">
                <a:moveTo>
                  <a:pt x="0" y="0"/>
                </a:moveTo>
                <a:lnTo>
                  <a:pt x="6408296" y="0"/>
                </a:lnTo>
              </a:path>
            </a:pathLst>
          </a:custGeom>
          <a:ln w="5964">
            <a:solidFill>
              <a:srgbClr val="E2E3E4"/>
            </a:solidFill>
          </a:ln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13" name="object 84"/>
          <p:cNvSpPr/>
          <p:nvPr userDrawn="1"/>
        </p:nvSpPr>
        <p:spPr>
          <a:xfrm>
            <a:off x="0" y="41755953"/>
            <a:ext cx="1174516" cy="296128"/>
          </a:xfrm>
          <a:custGeom>
            <a:avLst/>
            <a:gdLst/>
            <a:ahLst/>
            <a:cxnLst/>
            <a:rect l="l" t="t" r="r" b="b"/>
            <a:pathLst>
              <a:path w="551814" h="2063115">
                <a:moveTo>
                  <a:pt x="551766" y="0"/>
                </a:moveTo>
                <a:lnTo>
                  <a:pt x="0" y="0"/>
                </a:lnTo>
                <a:lnTo>
                  <a:pt x="0" y="2062621"/>
                </a:lnTo>
                <a:lnTo>
                  <a:pt x="551766" y="2062621"/>
                </a:lnTo>
                <a:lnTo>
                  <a:pt x="551766" y="0"/>
                </a:lnTo>
                <a:close/>
              </a:path>
            </a:pathLst>
          </a:custGeom>
          <a:solidFill>
            <a:srgbClr val="FFC300"/>
          </a:solidFill>
        </p:spPr>
        <p:txBody>
          <a:bodyPr wrap="square" lIns="0" tIns="0" rIns="0" bIns="0" rtlCol="0"/>
          <a:lstStyle/>
          <a:p>
            <a:endParaRPr sz="8156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6018770" y="34114346"/>
            <a:ext cx="5873932" cy="1035616"/>
          </a:xfrm>
          <a:custGeom>
            <a:avLst/>
            <a:gdLst/>
            <a:ahLst/>
            <a:cxnLst/>
            <a:rect l="l" t="t" r="r" b="b"/>
            <a:pathLst>
              <a:path w="2759709" h="486409">
                <a:moveTo>
                  <a:pt x="0" y="486069"/>
                </a:moveTo>
                <a:lnTo>
                  <a:pt x="2759079" y="486069"/>
                </a:lnTo>
                <a:lnTo>
                  <a:pt x="2759079" y="0"/>
                </a:lnTo>
                <a:lnTo>
                  <a:pt x="0" y="0"/>
                </a:lnTo>
                <a:lnTo>
                  <a:pt x="0" y="486069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17" name="bk object 17"/>
          <p:cNvSpPr/>
          <p:nvPr/>
        </p:nvSpPr>
        <p:spPr>
          <a:xfrm>
            <a:off x="16018770" y="36253818"/>
            <a:ext cx="5873932" cy="1035616"/>
          </a:xfrm>
          <a:custGeom>
            <a:avLst/>
            <a:gdLst/>
            <a:ahLst/>
            <a:cxnLst/>
            <a:rect l="l" t="t" r="r" b="b"/>
            <a:pathLst>
              <a:path w="2759709" h="486409">
                <a:moveTo>
                  <a:pt x="0" y="486069"/>
                </a:moveTo>
                <a:lnTo>
                  <a:pt x="2759079" y="486069"/>
                </a:lnTo>
                <a:lnTo>
                  <a:pt x="2759079" y="0"/>
                </a:lnTo>
                <a:lnTo>
                  <a:pt x="0" y="0"/>
                </a:lnTo>
                <a:lnTo>
                  <a:pt x="0" y="486069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18" name="bk object 18"/>
          <p:cNvSpPr/>
          <p:nvPr/>
        </p:nvSpPr>
        <p:spPr>
          <a:xfrm>
            <a:off x="16018770" y="38300400"/>
            <a:ext cx="5873932" cy="1035616"/>
          </a:xfrm>
          <a:custGeom>
            <a:avLst/>
            <a:gdLst/>
            <a:ahLst/>
            <a:cxnLst/>
            <a:rect l="l" t="t" r="r" b="b"/>
            <a:pathLst>
              <a:path w="2759709" h="486409">
                <a:moveTo>
                  <a:pt x="0" y="486069"/>
                </a:moveTo>
                <a:lnTo>
                  <a:pt x="2759079" y="486069"/>
                </a:lnTo>
                <a:lnTo>
                  <a:pt x="2759079" y="0"/>
                </a:lnTo>
                <a:lnTo>
                  <a:pt x="0" y="0"/>
                </a:lnTo>
                <a:lnTo>
                  <a:pt x="0" y="486069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19" name="bk object 19"/>
          <p:cNvSpPr/>
          <p:nvPr/>
        </p:nvSpPr>
        <p:spPr>
          <a:xfrm>
            <a:off x="8288044" y="20447872"/>
            <a:ext cx="13634658" cy="6048769"/>
          </a:xfrm>
          <a:custGeom>
            <a:avLst/>
            <a:gdLst/>
            <a:ahLst/>
            <a:cxnLst/>
            <a:rect l="l" t="t" r="r" b="b"/>
            <a:pathLst>
              <a:path w="6405880" h="2840990">
                <a:moveTo>
                  <a:pt x="0" y="2840613"/>
                </a:moveTo>
                <a:lnTo>
                  <a:pt x="6405314" y="2840613"/>
                </a:lnTo>
                <a:lnTo>
                  <a:pt x="6405314" y="0"/>
                </a:lnTo>
                <a:lnTo>
                  <a:pt x="0" y="0"/>
                </a:lnTo>
                <a:lnTo>
                  <a:pt x="0" y="2840613"/>
                </a:lnTo>
                <a:close/>
              </a:path>
            </a:pathLst>
          </a:custGeom>
          <a:solidFill>
            <a:srgbClr val="E2E3E4"/>
          </a:solidFill>
        </p:spPr>
        <p:txBody>
          <a:bodyPr wrap="square" lIns="0" tIns="0" rIns="0" bIns="0" rtlCol="0"/>
          <a:lstStyle/>
          <a:p>
            <a:endParaRPr sz="8156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32582" y="887504"/>
            <a:ext cx="27810050" cy="723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7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13761" y="9844866"/>
            <a:ext cx="2724769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293573" y="39807503"/>
            <a:ext cx="9688068" cy="5897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513761" y="39807503"/>
            <a:ext cx="6963299" cy="5897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4/12/2019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1798153" y="39807503"/>
            <a:ext cx="6963299" cy="5897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5" r:id="rId2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73150">
        <a:defRPr>
          <a:latin typeface="+mn-lt"/>
          <a:ea typeface="+mn-ea"/>
          <a:cs typeface="+mn-cs"/>
        </a:defRPr>
      </a:lvl2pPr>
      <a:lvl3pPr marL="1946300">
        <a:defRPr>
          <a:latin typeface="+mn-lt"/>
          <a:ea typeface="+mn-ea"/>
          <a:cs typeface="+mn-cs"/>
        </a:defRPr>
      </a:lvl3pPr>
      <a:lvl4pPr marL="2919451">
        <a:defRPr>
          <a:latin typeface="+mn-lt"/>
          <a:ea typeface="+mn-ea"/>
          <a:cs typeface="+mn-cs"/>
        </a:defRPr>
      </a:lvl4pPr>
      <a:lvl5pPr marL="3892601">
        <a:defRPr>
          <a:latin typeface="+mn-lt"/>
          <a:ea typeface="+mn-ea"/>
          <a:cs typeface="+mn-cs"/>
        </a:defRPr>
      </a:lvl5pPr>
      <a:lvl6pPr marL="4865751">
        <a:defRPr>
          <a:latin typeface="+mn-lt"/>
          <a:ea typeface="+mn-ea"/>
          <a:cs typeface="+mn-cs"/>
        </a:defRPr>
      </a:lvl6pPr>
      <a:lvl7pPr marL="5838901">
        <a:defRPr>
          <a:latin typeface="+mn-lt"/>
          <a:ea typeface="+mn-ea"/>
          <a:cs typeface="+mn-cs"/>
        </a:defRPr>
      </a:lvl7pPr>
      <a:lvl8pPr marL="6812051">
        <a:defRPr>
          <a:latin typeface="+mn-lt"/>
          <a:ea typeface="+mn-ea"/>
          <a:cs typeface="+mn-cs"/>
        </a:defRPr>
      </a:lvl8pPr>
      <a:lvl9pPr marL="7785202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73150">
        <a:defRPr>
          <a:latin typeface="+mn-lt"/>
          <a:ea typeface="+mn-ea"/>
          <a:cs typeface="+mn-cs"/>
        </a:defRPr>
      </a:lvl2pPr>
      <a:lvl3pPr marL="1946300">
        <a:defRPr>
          <a:latin typeface="+mn-lt"/>
          <a:ea typeface="+mn-ea"/>
          <a:cs typeface="+mn-cs"/>
        </a:defRPr>
      </a:lvl3pPr>
      <a:lvl4pPr marL="2919451">
        <a:defRPr>
          <a:latin typeface="+mn-lt"/>
          <a:ea typeface="+mn-ea"/>
          <a:cs typeface="+mn-cs"/>
        </a:defRPr>
      </a:lvl4pPr>
      <a:lvl5pPr marL="3892601">
        <a:defRPr>
          <a:latin typeface="+mn-lt"/>
          <a:ea typeface="+mn-ea"/>
          <a:cs typeface="+mn-cs"/>
        </a:defRPr>
      </a:lvl5pPr>
      <a:lvl6pPr marL="4865751">
        <a:defRPr>
          <a:latin typeface="+mn-lt"/>
          <a:ea typeface="+mn-ea"/>
          <a:cs typeface="+mn-cs"/>
        </a:defRPr>
      </a:lvl6pPr>
      <a:lvl7pPr marL="5838901">
        <a:defRPr>
          <a:latin typeface="+mn-lt"/>
          <a:ea typeface="+mn-ea"/>
          <a:cs typeface="+mn-cs"/>
        </a:defRPr>
      </a:lvl7pPr>
      <a:lvl8pPr marL="6812051">
        <a:defRPr>
          <a:latin typeface="+mn-lt"/>
          <a:ea typeface="+mn-ea"/>
          <a:cs typeface="+mn-cs"/>
        </a:defRPr>
      </a:lvl8pPr>
      <a:lvl9pPr marL="7785202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627" y="5121014"/>
            <a:ext cx="20462800" cy="2814304"/>
          </a:xfrm>
          <a:prstGeom prst="rect">
            <a:avLst/>
          </a:prstGeom>
        </p:spPr>
        <p:txBody>
          <a:bodyPr vert="horz" wrap="square" lIns="0" tIns="24328" rIns="0" bIns="0" rtlCol="0">
            <a:spAutoFit/>
          </a:bodyPr>
          <a:lstStyle/>
          <a:p>
            <a:r>
              <a:rPr lang="en-GB" dirty="0"/>
              <a:t>Jennifer OKeeffe</a:t>
            </a:r>
            <a:r>
              <a:rPr lang="en-GB" baseline="30000" dirty="0"/>
              <a:t>1</a:t>
            </a:r>
            <a:r>
              <a:rPr lang="en-GB" dirty="0"/>
              <a:t>, Larissa Vernier</a:t>
            </a:r>
            <a:r>
              <a:rPr lang="en-GB" baseline="30000" dirty="0"/>
              <a:t>1</a:t>
            </a:r>
            <a:r>
              <a:rPr lang="en-GB" dirty="0"/>
              <a:t>, Vanessa Cramond</a:t>
            </a:r>
            <a:r>
              <a:rPr lang="en-GB" baseline="30000" dirty="0"/>
              <a:t>1</a:t>
            </a:r>
            <a:r>
              <a:rPr lang="en-GB" dirty="0"/>
              <a:t>, </a:t>
            </a:r>
            <a:r>
              <a:rPr lang="en-GB" dirty="0" err="1"/>
              <a:t>Shazeer</a:t>
            </a:r>
            <a:r>
              <a:rPr lang="en-GB" dirty="0"/>
              <a:t> Majeed</a:t>
            </a:r>
            <a:r>
              <a:rPr lang="en-GB" baseline="30000" dirty="0"/>
              <a:t>1</a:t>
            </a:r>
            <a:r>
              <a:rPr lang="en-GB" dirty="0"/>
              <a:t>, Antonio Isidro Carrion Martin</a:t>
            </a:r>
            <a:r>
              <a:rPr lang="en-GB" baseline="30000" dirty="0"/>
              <a:t>3,^ </a:t>
            </a:r>
            <a:r>
              <a:rPr lang="en-GB" dirty="0"/>
              <a:t>, </a:t>
            </a:r>
            <a:r>
              <a:rPr lang="en-GB" dirty="0" err="1"/>
              <a:t>Maartje</a:t>
            </a:r>
            <a:r>
              <a:rPr lang="en-GB" dirty="0"/>
              <a:t> Hoetjes</a:t>
            </a:r>
            <a:r>
              <a:rPr lang="en-GB" baseline="30000" dirty="0"/>
              <a:t>2</a:t>
            </a:r>
            <a:r>
              <a:rPr lang="en-GB" dirty="0"/>
              <a:t>, Mohana Amirtharajah</a:t>
            </a:r>
            <a:r>
              <a:rPr lang="en-GB" baseline="30000" dirty="0"/>
              <a:t>2</a:t>
            </a:r>
          </a:p>
          <a:p>
            <a:endParaRPr lang="en-US" sz="2800" dirty="0"/>
          </a:p>
          <a:p>
            <a:r>
              <a:rPr lang="en-GB" baseline="30000" dirty="0"/>
              <a:t>1</a:t>
            </a:r>
            <a:r>
              <a:rPr lang="en-GB" dirty="0"/>
              <a:t> Médecins Sans </a:t>
            </a:r>
            <a:r>
              <a:rPr lang="en-GB" dirty="0" err="1"/>
              <a:t>Frontières</a:t>
            </a:r>
            <a:r>
              <a:rPr lang="en-GB" dirty="0"/>
              <a:t>, Tal-</a:t>
            </a:r>
            <a:r>
              <a:rPr lang="en-GB" dirty="0" err="1"/>
              <a:t>Abyad</a:t>
            </a:r>
            <a:r>
              <a:rPr lang="en-GB" dirty="0"/>
              <a:t>, Syria, </a:t>
            </a:r>
            <a:r>
              <a:rPr lang="en-GB" baseline="30000" dirty="0"/>
              <a:t>2 </a:t>
            </a:r>
            <a:r>
              <a:rPr lang="en-GB" dirty="0"/>
              <a:t>Médecins sans </a:t>
            </a:r>
            <a:r>
              <a:rPr lang="en-GB" dirty="0" err="1"/>
              <a:t>Frontières</a:t>
            </a:r>
            <a:r>
              <a:rPr lang="en-GB" dirty="0"/>
              <a:t>,, Amsterdam, the Netherlands: </a:t>
            </a:r>
            <a:r>
              <a:rPr lang="en-GB" baseline="30000" dirty="0"/>
              <a:t>3 </a:t>
            </a:r>
            <a:r>
              <a:rPr lang="en-GB" dirty="0"/>
              <a:t>Médecins sans </a:t>
            </a:r>
            <a:r>
              <a:rPr lang="en-GB" dirty="0" err="1"/>
              <a:t>Frontières</a:t>
            </a:r>
            <a:r>
              <a:rPr lang="en-GB" dirty="0"/>
              <a:t>, London, United Kingdom</a:t>
            </a:r>
            <a:endParaRPr lang="en-US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57213" y="25732"/>
            <a:ext cx="20580059" cy="5567833"/>
          </a:xfrm>
          <a:prstGeom prst="rect">
            <a:avLst/>
          </a:prstGeom>
        </p:spPr>
        <p:txBody>
          <a:bodyPr vert="horz" wrap="square" lIns="0" tIns="25680" rIns="0" bIns="0" rtlCol="0">
            <a:spAutoFit/>
          </a:bodyPr>
          <a:lstStyle/>
          <a:p>
            <a:pPr marL="27032" marR="10813">
              <a:spcBef>
                <a:spcPts val="202"/>
              </a:spcBef>
              <a:tabLst>
                <a:tab pos="3976400" algn="l"/>
                <a:tab pos="4049386" algn="l"/>
              </a:tabLst>
            </a:pPr>
            <a:r>
              <a:rPr lang="en-GB" spc="-11" dirty="0"/>
              <a:t>Blast-related injuries from explosive remnants of war in a post-conflict setting, Raqqa, Syria</a:t>
            </a:r>
            <a:br>
              <a:rPr lang="en-US" spc="-11" dirty="0"/>
            </a:br>
            <a:r>
              <a:rPr lang="en-US" sz="6000" spc="-11" dirty="0"/>
              <a:t>A retrospective analysis</a:t>
            </a:r>
            <a:endParaRPr i="1" spc="-160" dirty="0"/>
          </a:p>
        </p:txBody>
      </p:sp>
      <p:sp>
        <p:nvSpPr>
          <p:cNvPr id="50" name="object 13"/>
          <p:cNvSpPr txBox="1"/>
          <p:nvPr/>
        </p:nvSpPr>
        <p:spPr>
          <a:xfrm>
            <a:off x="15810279" y="38190224"/>
            <a:ext cx="6447040" cy="3568110"/>
          </a:xfrm>
          <a:prstGeom prst="rect">
            <a:avLst/>
          </a:prstGeom>
        </p:spPr>
        <p:txBody>
          <a:bodyPr vert="horz" wrap="square" lIns="0" tIns="29735" rIns="0" bIns="0" rtlCol="0">
            <a:spAutoFit/>
          </a:bodyPr>
          <a:lstStyle/>
          <a:p>
            <a:pPr marL="27032">
              <a:spcBef>
                <a:spcPts val="234"/>
              </a:spcBef>
            </a:pPr>
            <a:r>
              <a:rPr lang="en-US" sz="3000" b="1" spc="-11" dirty="0">
                <a:solidFill>
                  <a:srgbClr val="D2232A"/>
                </a:solidFill>
                <a:latin typeface="Arial"/>
                <a:cs typeface="Arial"/>
              </a:rPr>
              <a:t>Acknowledgements</a:t>
            </a:r>
            <a:endParaRPr sz="3000" dirty="0">
              <a:latin typeface="Arial"/>
              <a:cs typeface="Arial"/>
            </a:endParaRPr>
          </a:p>
          <a:p>
            <a:pPr>
              <a:spcBef>
                <a:spcPts val="43"/>
              </a:spcBef>
            </a:pPr>
            <a:endParaRPr sz="1200" dirty="0">
              <a:latin typeface="Times New Roman"/>
              <a:cs typeface="Times New Roman"/>
            </a:endParaRPr>
          </a:p>
          <a:p>
            <a:pPr marL="27032" marR="10813">
              <a:lnSpc>
                <a:spcPct val="100600"/>
              </a:lnSpc>
            </a:pPr>
            <a:r>
              <a:rPr lang="en-US" sz="3000" spc="-11" dirty="0">
                <a:solidFill>
                  <a:srgbClr val="58595B"/>
                </a:solidFill>
                <a:latin typeface="Arial"/>
                <a:cs typeface="Arial"/>
              </a:rPr>
              <a:t>The study team would like to acknowledge the skill, commitment and dedication of the health care</a:t>
            </a:r>
          </a:p>
          <a:p>
            <a:pPr marL="27032" marR="10813">
              <a:lnSpc>
                <a:spcPct val="100600"/>
              </a:lnSpc>
            </a:pPr>
            <a:r>
              <a:rPr lang="en-US" sz="3000" spc="-11" dirty="0">
                <a:solidFill>
                  <a:srgbClr val="58595B"/>
                </a:solidFill>
                <a:latin typeface="Arial"/>
                <a:cs typeface="Arial"/>
              </a:rPr>
              <a:t>teams at the MSF supported hospital as well as all staff who assisted in the implementation of this research.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539F6EB-74F3-435B-9552-EF03B485AF85}"/>
              </a:ext>
            </a:extLst>
          </p:cNvPr>
          <p:cNvGrpSpPr/>
          <p:nvPr/>
        </p:nvGrpSpPr>
        <p:grpSpPr>
          <a:xfrm>
            <a:off x="957213" y="32288386"/>
            <a:ext cx="13820800" cy="9306495"/>
            <a:chOff x="1069417" y="32288386"/>
            <a:chExt cx="13807440" cy="9079347"/>
          </a:xfrm>
        </p:grpSpPr>
        <p:sp>
          <p:nvSpPr>
            <p:cNvPr id="56" name="object 19">
              <a:extLst>
                <a:ext uri="{FF2B5EF4-FFF2-40B4-BE49-F238E27FC236}">
                  <a16:creationId xmlns:a16="http://schemas.microsoft.com/office/drawing/2014/main" id="{1FD55409-7D95-4988-B6C0-A201AD36688C}"/>
                </a:ext>
              </a:extLst>
            </p:cNvPr>
            <p:cNvSpPr/>
            <p:nvPr/>
          </p:nvSpPr>
          <p:spPr>
            <a:xfrm>
              <a:off x="1069417" y="32288386"/>
              <a:ext cx="13807440" cy="9079347"/>
            </a:xfrm>
            <a:custGeom>
              <a:avLst/>
              <a:gdLst/>
              <a:ahLst/>
              <a:cxnLst/>
              <a:rect l="l" t="t" r="r" b="b"/>
              <a:pathLst>
                <a:path w="3094355" h="2235200">
                  <a:moveTo>
                    <a:pt x="0" y="2234732"/>
                  </a:moveTo>
                  <a:lnTo>
                    <a:pt x="3094241" y="2234732"/>
                  </a:lnTo>
                  <a:lnTo>
                    <a:pt x="3094241" y="0"/>
                  </a:lnTo>
                  <a:lnTo>
                    <a:pt x="0" y="0"/>
                  </a:lnTo>
                  <a:lnTo>
                    <a:pt x="0" y="2234732"/>
                  </a:lnTo>
                  <a:close/>
                </a:path>
              </a:pathLst>
            </a:custGeom>
            <a:solidFill>
              <a:srgbClr val="38A199"/>
            </a:solidFill>
            <a:ln>
              <a:solidFill>
                <a:schemeClr val="tx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1946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8156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aphicFrame>
          <p:nvGraphicFramePr>
            <p:cNvPr id="65" name="Chart 64">
              <a:extLst>
                <a:ext uri="{FF2B5EF4-FFF2-40B4-BE49-F238E27FC236}">
                  <a16:creationId xmlns:a16="http://schemas.microsoft.com/office/drawing/2014/main" id="{1E4101D1-860C-4BF1-8E2A-F80A478A7497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10563127"/>
                </p:ext>
              </p:extLst>
            </p:nvPr>
          </p:nvGraphicFramePr>
          <p:xfrm>
            <a:off x="1469693" y="32864156"/>
            <a:ext cx="13006886" cy="69217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28DA0A4-7F32-4B3C-9589-13B2FD07F4E5}"/>
              </a:ext>
            </a:extLst>
          </p:cNvPr>
          <p:cNvGrpSpPr/>
          <p:nvPr/>
        </p:nvGrpSpPr>
        <p:grpSpPr>
          <a:xfrm>
            <a:off x="15329549" y="8281280"/>
            <a:ext cx="13807440" cy="9552542"/>
            <a:chOff x="979154" y="9104111"/>
            <a:chExt cx="13821525" cy="9552542"/>
          </a:xfrm>
        </p:grpSpPr>
        <p:sp>
          <p:nvSpPr>
            <p:cNvPr id="66" name="object 20">
              <a:extLst>
                <a:ext uri="{FF2B5EF4-FFF2-40B4-BE49-F238E27FC236}">
                  <a16:creationId xmlns:a16="http://schemas.microsoft.com/office/drawing/2014/main" id="{0F383CA2-69CD-422D-A9CB-811AD9C5BA60}"/>
                </a:ext>
              </a:extLst>
            </p:cNvPr>
            <p:cNvSpPr/>
            <p:nvPr/>
          </p:nvSpPr>
          <p:spPr>
            <a:xfrm>
              <a:off x="979154" y="9104111"/>
              <a:ext cx="13821525" cy="9552542"/>
            </a:xfrm>
            <a:custGeom>
              <a:avLst/>
              <a:gdLst/>
              <a:ahLst/>
              <a:cxnLst/>
              <a:rect l="l" t="t" r="r" b="b"/>
              <a:pathLst>
                <a:path w="6408419" h="3094354">
                  <a:moveTo>
                    <a:pt x="0" y="3094241"/>
                  </a:moveTo>
                  <a:lnTo>
                    <a:pt x="6408297" y="3094241"/>
                  </a:lnTo>
                  <a:lnTo>
                    <a:pt x="6408297" y="0"/>
                  </a:lnTo>
                  <a:lnTo>
                    <a:pt x="0" y="0"/>
                  </a:lnTo>
                  <a:lnTo>
                    <a:pt x="0" y="3094241"/>
                  </a:lnTo>
                  <a:close/>
                </a:path>
              </a:pathLst>
            </a:custGeom>
            <a:solidFill>
              <a:srgbClr val="3EA199"/>
            </a:solidFill>
          </p:spPr>
          <p:txBody>
            <a:bodyPr wrap="square" lIns="0" tIns="0" rIns="0" bIns="0" rtlCol="0"/>
            <a:lstStyle/>
            <a:p>
              <a:pPr marL="0" marR="0" lvl="0" indent="0" algn="l" defTabSz="1946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8156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DD72874-5ECE-458A-8D9E-2FE29B208E33}"/>
                </a:ext>
              </a:extLst>
            </p:cNvPr>
            <p:cNvSpPr txBox="1"/>
            <p:nvPr/>
          </p:nvSpPr>
          <p:spPr>
            <a:xfrm>
              <a:off x="1411088" y="9329140"/>
              <a:ext cx="131169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Background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8B7AA033-04A6-43D6-B97A-FD8950DF8B09}"/>
                </a:ext>
              </a:extLst>
            </p:cNvPr>
            <p:cNvSpPr txBox="1"/>
            <p:nvPr/>
          </p:nvSpPr>
          <p:spPr>
            <a:xfrm>
              <a:off x="1422994" y="10234343"/>
              <a:ext cx="13116918" cy="56323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 June 2017, the U.S-backed Syrian Democratic Forces (SDF) launched a military operation to retake the city of Raqqa, Syria, from the so-called Islamic State. The city population incurred mass numbers of wounded.  In the post-offensive period, the population returned to a city (Raqqa) contaminated with improvised explosive devices (IEDs) and explosive remnants of war (ERWs), resulting in a second wave of wounded patients. Médecins Sans </a:t>
              </a:r>
              <a:r>
                <a:rPr lang="en-US" sz="36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Frontières</a:t>
              </a: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(MSF) supported a hospital in Tal-</a:t>
              </a:r>
              <a:r>
                <a:rPr lang="en-US" sz="36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Abyad</a:t>
              </a: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(north of Raqqa) and scaled up operations in response to this crisis.  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7CA6A2F5-4F16-44D5-9350-A6D9C52603E3}"/>
                </a:ext>
              </a:extLst>
            </p:cNvPr>
            <p:cNvSpPr txBox="1"/>
            <p:nvPr/>
          </p:nvSpPr>
          <p:spPr>
            <a:xfrm>
              <a:off x="1410294" y="16057558"/>
              <a:ext cx="131169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Objectives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5D68B09-DFAA-4C9D-800A-CD839309F097}"/>
                </a:ext>
              </a:extLst>
            </p:cNvPr>
            <p:cNvSpPr txBox="1"/>
            <p:nvPr/>
          </p:nvSpPr>
          <p:spPr>
            <a:xfrm>
              <a:off x="1462755" y="16925388"/>
              <a:ext cx="1311691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To describe the cohort of blast wounded cases admitted to this hospital, in order to understand better their medical needs.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CE8F52E-E539-477B-A906-41DF33A501EE}"/>
              </a:ext>
            </a:extLst>
          </p:cNvPr>
          <p:cNvGrpSpPr/>
          <p:nvPr/>
        </p:nvGrpSpPr>
        <p:grpSpPr>
          <a:xfrm>
            <a:off x="988172" y="17164695"/>
            <a:ext cx="13807440" cy="6114330"/>
            <a:chOff x="993239" y="17811683"/>
            <a:chExt cx="13807440" cy="6114330"/>
          </a:xfrm>
        </p:grpSpPr>
        <p:sp>
          <p:nvSpPr>
            <p:cNvPr id="70" name="object 20">
              <a:extLst>
                <a:ext uri="{FF2B5EF4-FFF2-40B4-BE49-F238E27FC236}">
                  <a16:creationId xmlns:a16="http://schemas.microsoft.com/office/drawing/2014/main" id="{7E762E5F-21D2-40D8-813F-B4BCD520168C}"/>
                </a:ext>
              </a:extLst>
            </p:cNvPr>
            <p:cNvSpPr/>
            <p:nvPr/>
          </p:nvSpPr>
          <p:spPr>
            <a:xfrm>
              <a:off x="993239" y="17811683"/>
              <a:ext cx="13807440" cy="6114330"/>
            </a:xfrm>
            <a:custGeom>
              <a:avLst/>
              <a:gdLst/>
              <a:ahLst/>
              <a:cxnLst/>
              <a:rect l="l" t="t" r="r" b="b"/>
              <a:pathLst>
                <a:path w="6408419" h="3094354">
                  <a:moveTo>
                    <a:pt x="0" y="3094241"/>
                  </a:moveTo>
                  <a:lnTo>
                    <a:pt x="6408297" y="3094241"/>
                  </a:lnTo>
                  <a:lnTo>
                    <a:pt x="6408297" y="0"/>
                  </a:lnTo>
                  <a:lnTo>
                    <a:pt x="0" y="0"/>
                  </a:lnTo>
                  <a:lnTo>
                    <a:pt x="0" y="3094241"/>
                  </a:lnTo>
                  <a:close/>
                </a:path>
              </a:pathLst>
            </a:custGeom>
            <a:solidFill>
              <a:srgbClr val="3EA199"/>
            </a:solidFill>
          </p:spPr>
          <p:txBody>
            <a:bodyPr wrap="square" lIns="0" tIns="0" rIns="0" bIns="0" rtlCol="0"/>
            <a:lstStyle/>
            <a:p>
              <a:pPr marL="0" marR="0" lvl="0" indent="0" algn="l" defTabSz="1946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8156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0F6C40AF-1C57-4063-8B7B-D649F5175337}"/>
                </a:ext>
              </a:extLst>
            </p:cNvPr>
            <p:cNvSpPr txBox="1"/>
            <p:nvPr/>
          </p:nvSpPr>
          <p:spPr>
            <a:xfrm>
              <a:off x="1411831" y="18169136"/>
              <a:ext cx="13277874" cy="775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Methods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FAB9E5A9-8291-4914-9B70-4E5E4844FEF2}"/>
                </a:ext>
              </a:extLst>
            </p:cNvPr>
            <p:cNvSpPr txBox="1"/>
            <p:nvPr/>
          </p:nvSpPr>
          <p:spPr>
            <a:xfrm>
              <a:off x="1343813" y="19078224"/>
              <a:ext cx="13277874" cy="43396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Retrospective data extraction from clinical charts in the MSF-supported hospital.</a:t>
              </a: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Included all new admissions for blast-wounded patients with key data elements documented.</a:t>
              </a: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endPara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Performed comparative analyses from the offensive period (June 6, 2017 to October 17, 2017) and the post-offensive period (October 18, 2017 to March 17, 2018).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6D71BE69-2BE7-4F41-9F97-0077EEA31A9D}"/>
              </a:ext>
            </a:extLst>
          </p:cNvPr>
          <p:cNvGrpSpPr/>
          <p:nvPr/>
        </p:nvGrpSpPr>
        <p:grpSpPr>
          <a:xfrm>
            <a:off x="970573" y="23465883"/>
            <a:ext cx="13807440" cy="8581915"/>
            <a:chOff x="1007525" y="25917091"/>
            <a:chExt cx="13675589" cy="7579290"/>
          </a:xfrm>
        </p:grpSpPr>
        <p:sp>
          <p:nvSpPr>
            <p:cNvPr id="74" name="object 20">
              <a:extLst>
                <a:ext uri="{FF2B5EF4-FFF2-40B4-BE49-F238E27FC236}">
                  <a16:creationId xmlns:a16="http://schemas.microsoft.com/office/drawing/2014/main" id="{9978E882-6C66-4F3C-B9FA-D11ED318C64C}"/>
                </a:ext>
              </a:extLst>
            </p:cNvPr>
            <p:cNvSpPr/>
            <p:nvPr/>
          </p:nvSpPr>
          <p:spPr>
            <a:xfrm>
              <a:off x="1007525" y="25917091"/>
              <a:ext cx="13675589" cy="7579290"/>
            </a:xfrm>
            <a:custGeom>
              <a:avLst/>
              <a:gdLst/>
              <a:ahLst/>
              <a:cxnLst/>
              <a:rect l="l" t="t" r="r" b="b"/>
              <a:pathLst>
                <a:path w="6408419" h="3094354">
                  <a:moveTo>
                    <a:pt x="0" y="3094241"/>
                  </a:moveTo>
                  <a:lnTo>
                    <a:pt x="6408297" y="3094241"/>
                  </a:lnTo>
                  <a:lnTo>
                    <a:pt x="6408297" y="0"/>
                  </a:lnTo>
                  <a:lnTo>
                    <a:pt x="0" y="0"/>
                  </a:lnTo>
                  <a:lnTo>
                    <a:pt x="0" y="3094241"/>
                  </a:lnTo>
                  <a:close/>
                </a:path>
              </a:pathLst>
            </a:custGeom>
            <a:solidFill>
              <a:srgbClr val="3EA199"/>
            </a:solidFill>
          </p:spPr>
          <p:txBody>
            <a:bodyPr wrap="square" lIns="0" tIns="0" rIns="0" bIns="0" rtlCol="0"/>
            <a:lstStyle/>
            <a:p>
              <a:pPr marL="0" marR="0" lvl="0" indent="0" algn="l" defTabSz="1946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8156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B3BBB7DD-6A43-49DB-ABA3-2B4F74FE9BA2}"/>
                </a:ext>
              </a:extLst>
            </p:cNvPr>
            <p:cNvSpPr txBox="1"/>
            <p:nvPr/>
          </p:nvSpPr>
          <p:spPr>
            <a:xfrm>
              <a:off x="1346016" y="26116410"/>
              <a:ext cx="131510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Findings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A0D4B6A4-4EBF-4BA9-AB13-5AD6E19E5F75}"/>
                </a:ext>
              </a:extLst>
            </p:cNvPr>
            <p:cNvSpPr txBox="1"/>
            <p:nvPr/>
          </p:nvSpPr>
          <p:spPr>
            <a:xfrm>
              <a:off x="1263300" y="26896181"/>
              <a:ext cx="13003101" cy="6442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Post-offensive period saw more than twice the number of patients in similar time period (</a:t>
              </a:r>
              <a:r>
                <a:rPr lang="en-US" sz="3600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See Figure 1 and Table 1).</a:t>
              </a:r>
              <a:endPara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Offensive period had a significantly higher proportion of female and </a:t>
              </a:r>
              <a:r>
                <a:rPr lang="en-US" sz="36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paediatric</a:t>
              </a: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patients.</a:t>
              </a: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 significant differences in patient outcomes between periods.</a:t>
              </a: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 significant differences in patient infections, surgical or </a:t>
              </a:r>
              <a:r>
                <a:rPr lang="en-US" sz="3600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anaesthetic</a:t>
              </a: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complications between periods.</a:t>
              </a: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Post –offensive period included more cases with multiple traumatic injuries.</a:t>
              </a:r>
            </a:p>
            <a:p>
              <a:pPr marL="571500" indent="-571500">
                <a:buSzPct val="150000"/>
                <a:buFont typeface="Arial" panose="020B0604020202020204" pitchFamily="34" charset="0"/>
                <a:buChar char="•"/>
              </a:pPr>
              <a:r>
                <a:rPr lang="en-US" sz="3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Post- offensive period cases were more labor intensive with higher median number of interventions and number of days in hospital.</a:t>
              </a:r>
            </a:p>
          </p:txBody>
        </p:sp>
      </p:grpSp>
      <p:sp>
        <p:nvSpPr>
          <p:cNvPr id="80" name="object 20">
            <a:extLst>
              <a:ext uri="{FF2B5EF4-FFF2-40B4-BE49-F238E27FC236}">
                <a16:creationId xmlns:a16="http://schemas.microsoft.com/office/drawing/2014/main" id="{18037922-157A-4C2A-A955-762A37D17463}"/>
              </a:ext>
            </a:extLst>
          </p:cNvPr>
          <p:cNvSpPr/>
          <p:nvPr/>
        </p:nvSpPr>
        <p:spPr>
          <a:xfrm>
            <a:off x="15342236" y="18009275"/>
            <a:ext cx="13807440" cy="11725030"/>
          </a:xfrm>
          <a:custGeom>
            <a:avLst/>
            <a:gdLst/>
            <a:ahLst/>
            <a:cxnLst/>
            <a:rect l="l" t="t" r="r" b="b"/>
            <a:pathLst>
              <a:path w="6408419" h="3094354">
                <a:moveTo>
                  <a:pt x="0" y="3094241"/>
                </a:moveTo>
                <a:lnTo>
                  <a:pt x="6408297" y="3094241"/>
                </a:lnTo>
                <a:lnTo>
                  <a:pt x="6408297" y="0"/>
                </a:lnTo>
                <a:lnTo>
                  <a:pt x="0" y="0"/>
                </a:lnTo>
                <a:lnTo>
                  <a:pt x="0" y="3094241"/>
                </a:lnTo>
                <a:close/>
              </a:path>
            </a:pathLst>
          </a:custGeom>
          <a:solidFill>
            <a:srgbClr val="3EA199"/>
          </a:solidFill>
        </p:spPr>
        <p:txBody>
          <a:bodyPr wrap="square" lIns="0" tIns="0" rIns="0" bIns="0" rtlCol="0"/>
          <a:lstStyle/>
          <a:p>
            <a:pPr marL="0" marR="0" lvl="0" indent="0" algn="l" defTabSz="194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15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85" name="Table 84">
            <a:extLst>
              <a:ext uri="{FF2B5EF4-FFF2-40B4-BE49-F238E27FC236}">
                <a16:creationId xmlns:a16="http://schemas.microsoft.com/office/drawing/2014/main" id="{4D746003-C2DE-41B2-8C85-E1B394791B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850854"/>
              </p:ext>
            </p:extLst>
          </p:nvPr>
        </p:nvGraphicFramePr>
        <p:xfrm>
          <a:off x="15740925" y="18333584"/>
          <a:ext cx="13032788" cy="110764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40159">
                  <a:extLst>
                    <a:ext uri="{9D8B030D-6E8A-4147-A177-3AD203B41FA5}">
                      <a16:colId xmlns:a16="http://schemas.microsoft.com/office/drawing/2014/main" val="2313404791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3739630105"/>
                    </a:ext>
                  </a:extLst>
                </a:gridCol>
                <a:gridCol w="3335725">
                  <a:extLst>
                    <a:ext uri="{9D8B030D-6E8A-4147-A177-3AD203B41FA5}">
                      <a16:colId xmlns:a16="http://schemas.microsoft.com/office/drawing/2014/main" val="767362591"/>
                    </a:ext>
                  </a:extLst>
                </a:gridCol>
                <a:gridCol w="2047104">
                  <a:extLst>
                    <a:ext uri="{9D8B030D-6E8A-4147-A177-3AD203B41FA5}">
                      <a16:colId xmlns:a16="http://schemas.microsoft.com/office/drawing/2014/main" val="264697213"/>
                    </a:ext>
                  </a:extLst>
                </a:gridCol>
              </a:tblGrid>
              <a:tr h="700517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3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Table 1. Comparison of blast admissions to Tal </a:t>
                      </a:r>
                      <a:r>
                        <a:rPr lang="en-US" sz="3300" b="1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Abyad</a:t>
                      </a:r>
                      <a:r>
                        <a:rPr lang="en-US" sz="33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Hospital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648505"/>
                  </a:ext>
                </a:extLst>
              </a:tr>
              <a:tr h="70051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Variable 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(n; %)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Offensive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Post-offensive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 value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14756"/>
                  </a:ext>
                </a:extLst>
              </a:tr>
              <a:tr h="615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Total Cases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97 (100.0)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225 (100.0)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&lt;0.001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115518"/>
                  </a:ext>
                </a:extLst>
              </a:tr>
              <a:tr h="615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Female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31 (32.0)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 (11.1)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&lt;0.001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00484"/>
                  </a:ext>
                </a:extLst>
              </a:tr>
              <a:tr h="615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Age &lt;18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41 (42.3)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56 (24.9)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0.002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423709"/>
                  </a:ext>
                </a:extLst>
              </a:tr>
              <a:tr h="615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Exit Status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042068"/>
                  </a:ext>
                </a:extLst>
              </a:tr>
              <a:tr h="615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Discharged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79 (81.4)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164 (72.9)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0.047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2888443"/>
                  </a:ext>
                </a:extLst>
              </a:tr>
              <a:tr h="615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Defaulted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 (8.3)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 (17.8)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2680557"/>
                  </a:ext>
                </a:extLst>
              </a:tr>
              <a:tr h="6154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Transferred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 (6.2)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18 (8.0)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8279915"/>
                  </a:ext>
                </a:extLst>
              </a:tr>
              <a:tr h="65146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Died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 (4.1)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 (1.3)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8525054"/>
                  </a:ext>
                </a:extLst>
              </a:tr>
              <a:tr h="6514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Patient Infections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 (8.3)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26 (11.6)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0.375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299723"/>
                  </a:ext>
                </a:extLst>
              </a:tr>
              <a:tr h="6514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Surgical Complications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17 (7.5)</a:t>
                      </a:r>
                      <a:endParaRPr lang="en-US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 (4.7)</a:t>
                      </a:r>
                      <a:endParaRPr lang="en-US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0.091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4948006"/>
                  </a:ext>
                </a:extLst>
              </a:tr>
              <a:tr h="6514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Anaesthetic</a:t>
                      </a: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Complications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 (1.3)</a:t>
                      </a:r>
                      <a:endParaRPr lang="en-US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 (0.7)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0.287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1719960"/>
                  </a:ext>
                </a:extLst>
              </a:tr>
              <a:tr h="80721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Variable 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(Median; IQR)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Offensive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Post-offensive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 value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6834941"/>
                  </a:ext>
                </a:extLst>
              </a:tr>
              <a:tr h="6514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Injuries/ patient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 (1)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 (1)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&lt;0.001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331055"/>
                  </a:ext>
                </a:extLst>
              </a:tr>
              <a:tr h="6514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Interventions/ patient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 (3)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 (4)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&lt;0.001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335481"/>
                  </a:ext>
                </a:extLst>
              </a:tr>
              <a:tr h="65146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Length of Stay/ patient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 (7)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 (11)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&lt;0.001</a:t>
                      </a:r>
                      <a:endParaRPr lang="en-US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971880"/>
                  </a:ext>
                </a:extLst>
              </a:tr>
            </a:tbl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E75EBA6D-EDCB-46CF-BC1E-F70556DAB22E}"/>
              </a:ext>
            </a:extLst>
          </p:cNvPr>
          <p:cNvGrpSpPr/>
          <p:nvPr/>
        </p:nvGrpSpPr>
        <p:grpSpPr>
          <a:xfrm>
            <a:off x="989484" y="8297515"/>
            <a:ext cx="13807440" cy="8609525"/>
            <a:chOff x="1007527" y="9134756"/>
            <a:chExt cx="13716000" cy="8609525"/>
          </a:xfrm>
        </p:grpSpPr>
        <p:sp>
          <p:nvSpPr>
            <p:cNvPr id="59" name="object 19">
              <a:extLst>
                <a:ext uri="{FF2B5EF4-FFF2-40B4-BE49-F238E27FC236}">
                  <a16:creationId xmlns:a16="http://schemas.microsoft.com/office/drawing/2014/main" id="{F0971018-818C-4090-B7B5-C26A294CA629}"/>
                </a:ext>
              </a:extLst>
            </p:cNvPr>
            <p:cNvSpPr/>
            <p:nvPr/>
          </p:nvSpPr>
          <p:spPr>
            <a:xfrm>
              <a:off x="1007527" y="9134756"/>
              <a:ext cx="13716000" cy="8609525"/>
            </a:xfrm>
            <a:custGeom>
              <a:avLst/>
              <a:gdLst/>
              <a:ahLst/>
              <a:cxnLst/>
              <a:rect l="l" t="t" r="r" b="b"/>
              <a:pathLst>
                <a:path w="3094355" h="2235200">
                  <a:moveTo>
                    <a:pt x="0" y="2234732"/>
                  </a:moveTo>
                  <a:lnTo>
                    <a:pt x="3094241" y="2234732"/>
                  </a:lnTo>
                  <a:lnTo>
                    <a:pt x="3094241" y="0"/>
                  </a:lnTo>
                  <a:lnTo>
                    <a:pt x="0" y="0"/>
                  </a:lnTo>
                  <a:lnTo>
                    <a:pt x="0" y="2234732"/>
                  </a:lnTo>
                  <a:close/>
                </a:path>
              </a:pathLst>
            </a:custGeom>
            <a:solidFill>
              <a:srgbClr val="38A199"/>
            </a:solidFill>
          </p:spPr>
          <p:txBody>
            <a:bodyPr wrap="square" lIns="0" tIns="0" rIns="0" bIns="0" rtlCol="0"/>
            <a:lstStyle/>
            <a:p>
              <a:pPr marL="0" marR="0" lvl="0" indent="0" algn="l" defTabSz="1946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8156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76EF910-9E38-4A4D-AA59-EBCDA0466B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5947" y="9361816"/>
              <a:ext cx="12810545" cy="8153866"/>
            </a:xfrm>
            <a:prstGeom prst="rect">
              <a:avLst/>
            </a:prstGeom>
          </p:spPr>
        </p:pic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E914854A-5952-4331-ACAF-12F84A8CD6C9}"/>
              </a:ext>
            </a:extLst>
          </p:cNvPr>
          <p:cNvGrpSpPr/>
          <p:nvPr/>
        </p:nvGrpSpPr>
        <p:grpSpPr>
          <a:xfrm>
            <a:off x="15392181" y="30008910"/>
            <a:ext cx="13807440" cy="7798972"/>
            <a:chOff x="15230414" y="29221399"/>
            <a:chExt cx="13904751" cy="8560685"/>
          </a:xfrm>
        </p:grpSpPr>
        <p:sp>
          <p:nvSpPr>
            <p:cNvPr id="90" name="object 20">
              <a:extLst>
                <a:ext uri="{FF2B5EF4-FFF2-40B4-BE49-F238E27FC236}">
                  <a16:creationId xmlns:a16="http://schemas.microsoft.com/office/drawing/2014/main" id="{93A0382C-B43D-40FA-997C-75800A4ED456}"/>
                </a:ext>
              </a:extLst>
            </p:cNvPr>
            <p:cNvSpPr/>
            <p:nvPr/>
          </p:nvSpPr>
          <p:spPr>
            <a:xfrm>
              <a:off x="15230414" y="29221399"/>
              <a:ext cx="13904751" cy="8560685"/>
            </a:xfrm>
            <a:custGeom>
              <a:avLst/>
              <a:gdLst/>
              <a:ahLst/>
              <a:cxnLst/>
              <a:rect l="l" t="t" r="r" b="b"/>
              <a:pathLst>
                <a:path w="6408419" h="3094354">
                  <a:moveTo>
                    <a:pt x="0" y="3094241"/>
                  </a:moveTo>
                  <a:lnTo>
                    <a:pt x="6408297" y="3094241"/>
                  </a:lnTo>
                  <a:lnTo>
                    <a:pt x="6408297" y="0"/>
                  </a:lnTo>
                  <a:lnTo>
                    <a:pt x="0" y="0"/>
                  </a:lnTo>
                  <a:lnTo>
                    <a:pt x="0" y="3094241"/>
                  </a:lnTo>
                  <a:close/>
                </a:path>
              </a:pathLst>
            </a:custGeom>
            <a:solidFill>
              <a:srgbClr val="D2232A"/>
            </a:solidFill>
          </p:spPr>
          <p:txBody>
            <a:bodyPr wrap="square" lIns="0" tIns="0" rIns="0" bIns="0" rtlCol="0"/>
            <a:lstStyle/>
            <a:p>
              <a:pPr marL="0" marR="0" lvl="0" indent="0" algn="l" defTabSz="194657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8156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40173725-B206-499A-856F-61B63C4F62A1}"/>
                </a:ext>
              </a:extLst>
            </p:cNvPr>
            <p:cNvSpPr txBox="1"/>
            <p:nvPr/>
          </p:nvSpPr>
          <p:spPr>
            <a:xfrm>
              <a:off x="15603899" y="29426812"/>
              <a:ext cx="131510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Conclusion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19BD2180-F769-4A2C-A4C5-7D8F9D26B326}"/>
                </a:ext>
              </a:extLst>
            </p:cNvPr>
            <p:cNvSpPr txBox="1"/>
            <p:nvPr/>
          </p:nvSpPr>
          <p:spPr>
            <a:xfrm>
              <a:off x="15642267" y="30242374"/>
              <a:ext cx="13256751" cy="6740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150000"/>
              </a:pPr>
              <a:r>
                <a:rPr lang="en-US" sz="3600" b="1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 the wake of the Raqqa offensive, the MSF-supported district hospital received a second, larger and more complex wave of blast-wounded cases as the population returned to a city strewn with IEDs and ERWs.  </a:t>
              </a:r>
            </a:p>
            <a:p>
              <a:pPr>
                <a:buSzPct val="150000"/>
              </a:pPr>
              <a:endParaRPr lang="en-US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>
                <a:buSzPct val="150000"/>
              </a:pPr>
              <a:r>
                <a:rPr lang="en-US" sz="3600" b="1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These findings indicate the high risk of traumatic injury to the population even after warring factions have vacated conflict zones. </a:t>
              </a:r>
            </a:p>
            <a:p>
              <a:pPr>
                <a:buSzPct val="150000"/>
              </a:pPr>
              <a:endParaRPr lang="en-US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>
                <a:buSzPct val="150000"/>
              </a:pPr>
              <a:r>
                <a:rPr lang="en-US" sz="3600" b="1" i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Medical humanitarian actors should be prepared for a continued and scaled up response in areas known to be highly contaminated with explosive ordnance. 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F43A579-42A2-489D-BF34-FBD173156FA8}"/>
              </a:ext>
            </a:extLst>
          </p:cNvPr>
          <p:cNvSpPr txBox="1"/>
          <p:nvPr/>
        </p:nvSpPr>
        <p:spPr>
          <a:xfrm>
            <a:off x="1357876" y="39973485"/>
            <a:ext cx="13019471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Figure 1. </a:t>
            </a:r>
            <a:r>
              <a:rPr lang="en-GB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Distrubution</a:t>
            </a: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 of new blast case admissions, in the offensive and </a:t>
            </a:r>
            <a:r>
              <a:rPr lang="en-GB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postoffensive</a:t>
            </a: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 period, by week, Tal </a:t>
            </a:r>
            <a:r>
              <a:rPr lang="en-GB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Abyad</a:t>
            </a: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 hospital,  2016 -2017.</a:t>
            </a:r>
          </a:p>
        </p:txBody>
      </p:sp>
    </p:spTree>
    <p:extLst>
      <p:ext uri="{BB962C8B-B14F-4D97-AF65-F5344CB8AC3E}">
        <p14:creationId xmlns:p14="http://schemas.microsoft.com/office/powerpoint/2010/main" val="165922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656C67CEBF1B4EA4579FD3E3AFD5F7" ma:contentTypeVersion="6" ma:contentTypeDescription="Create a new document." ma:contentTypeScope="" ma:versionID="0a4da1f39be4a4643d4d8e5bc18bd4eb">
  <xsd:schema xmlns:xsd="http://www.w3.org/2001/XMLSchema" xmlns:xs="http://www.w3.org/2001/XMLSchema" xmlns:p="http://schemas.microsoft.com/office/2006/metadata/properties" xmlns:ns2="5895eead-2303-49e7-ae5e-1c41a0da3250" xmlns:ns3="e2f035dc-877f-47c5-a098-0c6fdb408b4f" targetNamespace="http://schemas.microsoft.com/office/2006/metadata/properties" ma:root="true" ma:fieldsID="fe335e4f5f8d9dface2ac2651128f73e" ns2:_="" ns3:_="">
    <xsd:import namespace="5895eead-2303-49e7-ae5e-1c41a0da3250"/>
    <xsd:import namespace="e2f035dc-877f-47c5-a098-0c6fdb408b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95eead-2303-49e7-ae5e-1c41a0da32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f035dc-877f-47c5-a098-0c6fdb408b4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e2f035dc-877f-47c5-a098-0c6fdb408b4f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02660FB0-90C2-403E-A82E-BE67BABDE7F4}"/>
</file>

<file path=customXml/itemProps2.xml><?xml version="1.0" encoding="utf-8"?>
<ds:datastoreItem xmlns:ds="http://schemas.openxmlformats.org/officeDocument/2006/customXml" ds:itemID="{B8777D74-2A7E-4561-9AD2-936DE67B8866}"/>
</file>

<file path=customXml/itemProps3.xml><?xml version="1.0" encoding="utf-8"?>
<ds:datastoreItem xmlns:ds="http://schemas.openxmlformats.org/officeDocument/2006/customXml" ds:itemID="{FB6C9F64-6AC4-4F14-A52E-2C2C754545C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14700</TotalTime>
  <Words>685</Words>
  <Application>Microsoft Office PowerPoint</Application>
  <PresentationFormat>Custom</PresentationFormat>
  <Paragraphs>96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Blast-related injuries from explosive remnants of war in a post-conflict setting, Raqqa, Syria A retrospective analysis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Jenn</dc:creator>
  <cp:keywords/>
  <dc:description/>
  <cp:lastModifiedBy>Holly Baker</cp:lastModifiedBy>
  <cp:revision>61</cp:revision>
  <cp:lastPrinted>2018-04-11T18:41:58Z</cp:lastPrinted>
  <dcterms:created xsi:type="dcterms:W3CDTF">2018-04-11T18:28:11Z</dcterms:created>
  <dcterms:modified xsi:type="dcterms:W3CDTF">2019-04-12T11:57:31Z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2018-04-05T23:00:00Z</vt:filetime>
  </property>
  <property fmtid="{D5CDD505-2E9C-101B-9397-08002B2CF9AE}" pid="3" name="Creator">
    <vt:lpwstr>Adobe InDesign CS6 (Macintosh)</vt:lpwstr>
  </property>
  <property fmtid="{D5CDD505-2E9C-101B-9397-08002B2CF9AE}" pid="4" name="LastSaved">
    <vt:filetime>2018-04-10T23:00:00Z</vt:filetime>
  </property>
  <property fmtid="{D5CDD505-2E9C-101B-9397-08002B2CF9AE}" pid="5" name="ContentTypeId">
    <vt:lpwstr>0x010100EF656C67CEBF1B4EA4579FD3E3AFD5F7</vt:lpwstr>
  </property>
  <property fmtid="{D5CDD505-2E9C-101B-9397-08002B2CF9AE}" pid="6" name="Order">
    <vt:r8>315600</vt:r8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</Properties>
</file>