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669088" cy="9926638"/>
  <p:defaultTextStyle>
    <a:defPPr>
      <a:defRPr lang="en-US"/>
    </a:defPPr>
    <a:lvl1pPr marL="0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 userDrawn="1">
          <p15:clr>
            <a:srgbClr val="A4A3A4"/>
          </p15:clr>
        </p15:guide>
        <p15:guide id="2" pos="4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/>
    <p:restoredTop sz="93895" autoAdjust="0"/>
  </p:normalViewPr>
  <p:slideViewPr>
    <p:cSldViewPr>
      <p:cViewPr varScale="1">
        <p:scale>
          <a:sx n="14" d="100"/>
          <a:sy n="14" d="100"/>
        </p:scale>
        <p:origin x="2463" y="171"/>
      </p:cViewPr>
      <p:guideLst>
        <p:guide orient="horz" pos="6132"/>
        <p:guide pos="4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Baker" userId="11c000dc-9118-4b94-82c8-b6f35894e1c8" providerId="ADAL" clId="{8671B6B1-60D3-4587-A595-7E1EB0D802EA}"/>
    <pc:docChg chg="modSld">
      <pc:chgData name="Holly Baker" userId="11c000dc-9118-4b94-82c8-b6f35894e1c8" providerId="ADAL" clId="{8671B6B1-60D3-4587-A595-7E1EB0D802EA}" dt="2019-04-25T11:10:17.254" v="9" actId="20577"/>
      <pc:docMkLst>
        <pc:docMk/>
      </pc:docMkLst>
      <pc:sldChg chg="modSp">
        <pc:chgData name="Holly Baker" userId="11c000dc-9118-4b94-82c8-b6f35894e1c8" providerId="ADAL" clId="{8671B6B1-60D3-4587-A595-7E1EB0D802EA}" dt="2019-04-25T11:10:17.254" v="9" actId="20577"/>
        <pc:sldMkLst>
          <pc:docMk/>
          <pc:sldMk cId="0" sldId="256"/>
        </pc:sldMkLst>
        <pc:spChg chg="mod">
          <ac:chgData name="Holly Baker" userId="11c000dc-9118-4b94-82c8-b6f35894e1c8" providerId="ADAL" clId="{8671B6B1-60D3-4587-A595-7E1EB0D802EA}" dt="2019-04-25T11:10:17.254" v="9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186" cy="497743"/>
          </a:xfrm>
          <a:prstGeom prst="rect">
            <a:avLst/>
          </a:prstGeom>
        </p:spPr>
        <p:txBody>
          <a:bodyPr vert="horz" lIns="44202" tIns="22101" rIns="44202" bIns="22101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13" y="0"/>
            <a:ext cx="2890186" cy="497743"/>
          </a:xfrm>
          <a:prstGeom prst="rect">
            <a:avLst/>
          </a:prstGeom>
        </p:spPr>
        <p:txBody>
          <a:bodyPr vert="horz" lIns="44202" tIns="22101" rIns="44202" bIns="22101" rtlCol="0"/>
          <a:lstStyle>
            <a:lvl1pPr algn="r">
              <a:defRPr sz="600"/>
            </a:lvl1pPr>
          </a:lstStyle>
          <a:p>
            <a:fld id="{A058CABE-655D-5C42-8970-4E5AEED2B7C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202" tIns="22101" rIns="44202" bIns="22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548"/>
            <a:ext cx="5335270" cy="3908261"/>
          </a:xfrm>
          <a:prstGeom prst="rect">
            <a:avLst/>
          </a:prstGeom>
        </p:spPr>
        <p:txBody>
          <a:bodyPr vert="horz" lIns="44202" tIns="22101" rIns="44202" bIns="22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95"/>
            <a:ext cx="2890186" cy="497743"/>
          </a:xfrm>
          <a:prstGeom prst="rect">
            <a:avLst/>
          </a:prstGeom>
        </p:spPr>
        <p:txBody>
          <a:bodyPr vert="horz" lIns="44202" tIns="22101" rIns="44202" bIns="22101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13" y="9428895"/>
            <a:ext cx="2890186" cy="497743"/>
          </a:xfrm>
          <a:prstGeom prst="rect">
            <a:avLst/>
          </a:prstGeom>
        </p:spPr>
        <p:txBody>
          <a:bodyPr vert="horz" lIns="44202" tIns="22101" rIns="44202" bIns="22101" rtlCol="0" anchor="b"/>
          <a:lstStyle>
            <a:lvl1pPr algn="r">
              <a:defRPr sz="600"/>
            </a:lvl1pPr>
          </a:lstStyle>
          <a:p>
            <a:fld id="{77D1AA78-6143-204E-A6FE-1B833801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AA78-6143-204E-A6FE-1B83380196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5715009" cy="4879305"/>
          </a:xfrm>
          <a:custGeom>
            <a:avLst/>
            <a:gdLst/>
            <a:ahLst/>
            <a:cxnLst/>
            <a:rect l="l" t="t" r="r" b="b"/>
            <a:pathLst>
              <a:path w="12081510" h="2291715">
                <a:moveTo>
                  <a:pt x="0" y="2291095"/>
                </a:moveTo>
                <a:lnTo>
                  <a:pt x="12081077" y="2291095"/>
                </a:lnTo>
                <a:lnTo>
                  <a:pt x="12081077" y="0"/>
                </a:lnTo>
                <a:lnTo>
                  <a:pt x="0" y="0"/>
                </a:lnTo>
                <a:lnTo>
                  <a:pt x="0" y="2291095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7" name="bk object 17"/>
          <p:cNvSpPr/>
          <p:nvPr/>
        </p:nvSpPr>
        <p:spPr>
          <a:xfrm>
            <a:off x="21359417" y="1"/>
            <a:ext cx="8908211" cy="8540473"/>
          </a:xfrm>
          <a:custGeom>
            <a:avLst/>
            <a:gdLst/>
            <a:ahLst/>
            <a:cxnLst/>
            <a:rect l="l" t="t" r="r" b="b"/>
            <a:pathLst>
              <a:path w="4185284" h="4011295">
                <a:moveTo>
                  <a:pt x="4184837" y="3322473"/>
                </a:moveTo>
                <a:lnTo>
                  <a:pt x="2989563" y="3322473"/>
                </a:lnTo>
                <a:lnTo>
                  <a:pt x="3011474" y="3333908"/>
                </a:lnTo>
                <a:lnTo>
                  <a:pt x="3036090" y="3360891"/>
                </a:lnTo>
                <a:lnTo>
                  <a:pt x="3055059" y="3400014"/>
                </a:lnTo>
                <a:lnTo>
                  <a:pt x="3060028" y="3447870"/>
                </a:lnTo>
                <a:lnTo>
                  <a:pt x="3042643" y="3501051"/>
                </a:lnTo>
                <a:lnTo>
                  <a:pt x="3022755" y="3541727"/>
                </a:lnTo>
                <a:lnTo>
                  <a:pt x="3009272" y="3582980"/>
                </a:lnTo>
                <a:lnTo>
                  <a:pt x="3002135" y="3624617"/>
                </a:lnTo>
                <a:lnTo>
                  <a:pt x="3001285" y="3666447"/>
                </a:lnTo>
                <a:lnTo>
                  <a:pt x="3006662" y="3708276"/>
                </a:lnTo>
                <a:lnTo>
                  <a:pt x="3018207" y="3749910"/>
                </a:lnTo>
                <a:lnTo>
                  <a:pt x="3035860" y="3791158"/>
                </a:lnTo>
                <a:lnTo>
                  <a:pt x="3059562" y="3831826"/>
                </a:lnTo>
                <a:lnTo>
                  <a:pt x="3089254" y="3871721"/>
                </a:lnTo>
                <a:lnTo>
                  <a:pt x="3124875" y="3910650"/>
                </a:lnTo>
                <a:lnTo>
                  <a:pt x="3164620" y="3946325"/>
                </a:lnTo>
                <a:lnTo>
                  <a:pt x="3204559" y="3974198"/>
                </a:lnTo>
                <a:lnTo>
                  <a:pt x="3245054" y="3994276"/>
                </a:lnTo>
                <a:lnTo>
                  <a:pt x="3286468" y="4006568"/>
                </a:lnTo>
                <a:lnTo>
                  <a:pt x="3329161" y="4011081"/>
                </a:lnTo>
                <a:lnTo>
                  <a:pt x="3373495" y="4007825"/>
                </a:lnTo>
                <a:lnTo>
                  <a:pt x="3419834" y="3996808"/>
                </a:lnTo>
                <a:lnTo>
                  <a:pt x="3468537" y="3978038"/>
                </a:lnTo>
                <a:lnTo>
                  <a:pt x="3519968" y="3951522"/>
                </a:lnTo>
                <a:lnTo>
                  <a:pt x="4184837" y="3568939"/>
                </a:lnTo>
                <a:lnTo>
                  <a:pt x="4184837" y="3322473"/>
                </a:lnTo>
                <a:close/>
              </a:path>
              <a:path w="4185284" h="4011295">
                <a:moveTo>
                  <a:pt x="4184837" y="2683476"/>
                </a:moveTo>
                <a:lnTo>
                  <a:pt x="2428549" y="2683476"/>
                </a:lnTo>
                <a:lnTo>
                  <a:pt x="2463869" y="2727252"/>
                </a:lnTo>
                <a:lnTo>
                  <a:pt x="2530943" y="2812706"/>
                </a:lnTo>
                <a:lnTo>
                  <a:pt x="2563901" y="2853789"/>
                </a:lnTo>
                <a:lnTo>
                  <a:pt x="2597276" y="2893380"/>
                </a:lnTo>
                <a:lnTo>
                  <a:pt x="2631671" y="2931180"/>
                </a:lnTo>
                <a:lnTo>
                  <a:pt x="2667688" y="2966893"/>
                </a:lnTo>
                <a:lnTo>
                  <a:pt x="2701140" y="2998158"/>
                </a:lnTo>
                <a:lnTo>
                  <a:pt x="2730063" y="3029531"/>
                </a:lnTo>
                <a:lnTo>
                  <a:pt x="2752435" y="3065540"/>
                </a:lnTo>
                <a:lnTo>
                  <a:pt x="2766235" y="3110713"/>
                </a:lnTo>
                <a:lnTo>
                  <a:pt x="2779087" y="3158408"/>
                </a:lnTo>
                <a:lnTo>
                  <a:pt x="2799858" y="3202371"/>
                </a:lnTo>
                <a:lnTo>
                  <a:pt x="2827295" y="3241568"/>
                </a:lnTo>
                <a:lnTo>
                  <a:pt x="2860149" y="3274964"/>
                </a:lnTo>
                <a:lnTo>
                  <a:pt x="2897171" y="3301524"/>
                </a:lnTo>
                <a:lnTo>
                  <a:pt x="2937108" y="3320212"/>
                </a:lnTo>
                <a:lnTo>
                  <a:pt x="2978711" y="3329995"/>
                </a:lnTo>
                <a:lnTo>
                  <a:pt x="2989563" y="3322473"/>
                </a:lnTo>
                <a:lnTo>
                  <a:pt x="4184837" y="3322473"/>
                </a:lnTo>
                <a:lnTo>
                  <a:pt x="4184837" y="2683476"/>
                </a:lnTo>
                <a:close/>
              </a:path>
              <a:path w="4185284" h="4011295">
                <a:moveTo>
                  <a:pt x="2366484" y="2720138"/>
                </a:moveTo>
                <a:lnTo>
                  <a:pt x="1407237" y="2720138"/>
                </a:lnTo>
                <a:lnTo>
                  <a:pt x="1429809" y="2732290"/>
                </a:lnTo>
                <a:lnTo>
                  <a:pt x="1452778" y="2756641"/>
                </a:lnTo>
                <a:lnTo>
                  <a:pt x="1482854" y="2794276"/>
                </a:lnTo>
                <a:lnTo>
                  <a:pt x="1513640" y="2831568"/>
                </a:lnTo>
                <a:lnTo>
                  <a:pt x="1545361" y="2868085"/>
                </a:lnTo>
                <a:lnTo>
                  <a:pt x="1578241" y="2903395"/>
                </a:lnTo>
                <a:lnTo>
                  <a:pt x="1612507" y="2937068"/>
                </a:lnTo>
                <a:lnTo>
                  <a:pt x="1648385" y="2968670"/>
                </a:lnTo>
                <a:lnTo>
                  <a:pt x="1693608" y="3001074"/>
                </a:lnTo>
                <a:lnTo>
                  <a:pt x="1738154" y="3022786"/>
                </a:lnTo>
                <a:lnTo>
                  <a:pt x="1782513" y="3034096"/>
                </a:lnTo>
                <a:lnTo>
                  <a:pt x="1827176" y="3035295"/>
                </a:lnTo>
                <a:lnTo>
                  <a:pt x="1872631" y="3026676"/>
                </a:lnTo>
                <a:lnTo>
                  <a:pt x="1919369" y="3008528"/>
                </a:lnTo>
                <a:lnTo>
                  <a:pt x="1967878" y="2981143"/>
                </a:lnTo>
                <a:lnTo>
                  <a:pt x="2235917" y="2805845"/>
                </a:lnTo>
                <a:lnTo>
                  <a:pt x="2366484" y="2720138"/>
                </a:lnTo>
                <a:close/>
              </a:path>
              <a:path w="4185284" h="4011295">
                <a:moveTo>
                  <a:pt x="1242350" y="2799550"/>
                </a:moveTo>
                <a:lnTo>
                  <a:pt x="640822" y="2799550"/>
                </a:lnTo>
                <a:lnTo>
                  <a:pt x="675026" y="2808797"/>
                </a:lnTo>
                <a:lnTo>
                  <a:pt x="711869" y="2834740"/>
                </a:lnTo>
                <a:lnTo>
                  <a:pt x="752054" y="2866349"/>
                </a:lnTo>
                <a:lnTo>
                  <a:pt x="793682" y="2891005"/>
                </a:lnTo>
                <a:lnTo>
                  <a:pt x="836549" y="2908783"/>
                </a:lnTo>
                <a:lnTo>
                  <a:pt x="880449" y="2919759"/>
                </a:lnTo>
                <a:lnTo>
                  <a:pt x="925176" y="2924005"/>
                </a:lnTo>
                <a:lnTo>
                  <a:pt x="970527" y="2921596"/>
                </a:lnTo>
                <a:lnTo>
                  <a:pt x="1016295" y="2912608"/>
                </a:lnTo>
                <a:lnTo>
                  <a:pt x="1062275" y="2897114"/>
                </a:lnTo>
                <a:lnTo>
                  <a:pt x="1108262" y="2875188"/>
                </a:lnTo>
                <a:lnTo>
                  <a:pt x="1149523" y="2852408"/>
                </a:lnTo>
                <a:lnTo>
                  <a:pt x="1190609" y="2829297"/>
                </a:lnTo>
                <a:lnTo>
                  <a:pt x="1231552" y="2805845"/>
                </a:lnTo>
                <a:lnTo>
                  <a:pt x="1242350" y="2799550"/>
                </a:lnTo>
                <a:close/>
              </a:path>
              <a:path w="4185284" h="4011295">
                <a:moveTo>
                  <a:pt x="1140155" y="601969"/>
                </a:moveTo>
                <a:lnTo>
                  <a:pt x="1067977" y="605882"/>
                </a:lnTo>
                <a:lnTo>
                  <a:pt x="981543" y="619095"/>
                </a:lnTo>
                <a:lnTo>
                  <a:pt x="931444" y="629142"/>
                </a:lnTo>
                <a:lnTo>
                  <a:pt x="883334" y="642233"/>
                </a:lnTo>
                <a:lnTo>
                  <a:pt x="837298" y="658262"/>
                </a:lnTo>
                <a:lnTo>
                  <a:pt x="793418" y="677123"/>
                </a:lnTo>
                <a:lnTo>
                  <a:pt x="751779" y="698712"/>
                </a:lnTo>
                <a:lnTo>
                  <a:pt x="712465" y="722922"/>
                </a:lnTo>
                <a:lnTo>
                  <a:pt x="675559" y="749649"/>
                </a:lnTo>
                <a:lnTo>
                  <a:pt x="641146" y="778787"/>
                </a:lnTo>
                <a:lnTo>
                  <a:pt x="609309" y="810230"/>
                </a:lnTo>
                <a:lnTo>
                  <a:pt x="580132" y="843874"/>
                </a:lnTo>
                <a:lnTo>
                  <a:pt x="553698" y="879612"/>
                </a:lnTo>
                <a:lnTo>
                  <a:pt x="530092" y="917340"/>
                </a:lnTo>
                <a:lnTo>
                  <a:pt x="509398" y="956952"/>
                </a:lnTo>
                <a:lnTo>
                  <a:pt x="491699" y="998343"/>
                </a:lnTo>
                <a:lnTo>
                  <a:pt x="477079" y="1041407"/>
                </a:lnTo>
                <a:lnTo>
                  <a:pt x="465622" y="1086038"/>
                </a:lnTo>
                <a:lnTo>
                  <a:pt x="457412" y="1132133"/>
                </a:lnTo>
                <a:lnTo>
                  <a:pt x="452533" y="1179584"/>
                </a:lnTo>
                <a:lnTo>
                  <a:pt x="451068" y="1228288"/>
                </a:lnTo>
                <a:lnTo>
                  <a:pt x="453102" y="1278137"/>
                </a:lnTo>
                <a:lnTo>
                  <a:pt x="458718" y="1329028"/>
                </a:lnTo>
                <a:lnTo>
                  <a:pt x="467405" y="1377629"/>
                </a:lnTo>
                <a:lnTo>
                  <a:pt x="479134" y="1424751"/>
                </a:lnTo>
                <a:lnTo>
                  <a:pt x="493827" y="1470339"/>
                </a:lnTo>
                <a:lnTo>
                  <a:pt x="511405" y="1514335"/>
                </a:lnTo>
                <a:lnTo>
                  <a:pt x="531789" y="1556684"/>
                </a:lnTo>
                <a:lnTo>
                  <a:pt x="554903" y="1597330"/>
                </a:lnTo>
                <a:lnTo>
                  <a:pt x="580666" y="1636216"/>
                </a:lnTo>
                <a:lnTo>
                  <a:pt x="609002" y="1673287"/>
                </a:lnTo>
                <a:lnTo>
                  <a:pt x="639831" y="1708486"/>
                </a:lnTo>
                <a:lnTo>
                  <a:pt x="605849" y="1752803"/>
                </a:lnTo>
                <a:lnTo>
                  <a:pt x="537683" y="1835927"/>
                </a:lnTo>
                <a:lnTo>
                  <a:pt x="507394" y="1876724"/>
                </a:lnTo>
                <a:lnTo>
                  <a:pt x="482230" y="1918337"/>
                </a:lnTo>
                <a:lnTo>
                  <a:pt x="464140" y="1961762"/>
                </a:lnTo>
                <a:lnTo>
                  <a:pt x="442745" y="2015359"/>
                </a:lnTo>
                <a:lnTo>
                  <a:pt x="415275" y="2061022"/>
                </a:lnTo>
                <a:lnTo>
                  <a:pt x="382602" y="2100152"/>
                </a:lnTo>
                <a:lnTo>
                  <a:pt x="345600" y="2134149"/>
                </a:lnTo>
                <a:lnTo>
                  <a:pt x="305140" y="2164413"/>
                </a:lnTo>
                <a:lnTo>
                  <a:pt x="262097" y="2192345"/>
                </a:lnTo>
                <a:lnTo>
                  <a:pt x="187912" y="2237042"/>
                </a:lnTo>
                <a:lnTo>
                  <a:pt x="158665" y="2255053"/>
                </a:lnTo>
                <a:lnTo>
                  <a:pt x="100972" y="2292308"/>
                </a:lnTo>
                <a:lnTo>
                  <a:pt x="58132" y="2326279"/>
                </a:lnTo>
                <a:lnTo>
                  <a:pt x="26466" y="2363492"/>
                </a:lnTo>
                <a:lnTo>
                  <a:pt x="6810" y="2403774"/>
                </a:lnTo>
                <a:lnTo>
                  <a:pt x="0" y="2446950"/>
                </a:lnTo>
                <a:lnTo>
                  <a:pt x="6869" y="2492847"/>
                </a:lnTo>
                <a:lnTo>
                  <a:pt x="28254" y="2541290"/>
                </a:lnTo>
                <a:lnTo>
                  <a:pt x="53064" y="2582332"/>
                </a:lnTo>
                <a:lnTo>
                  <a:pt x="79230" y="2622710"/>
                </a:lnTo>
                <a:lnTo>
                  <a:pt x="106644" y="2662398"/>
                </a:lnTo>
                <a:lnTo>
                  <a:pt x="135196" y="2701369"/>
                </a:lnTo>
                <a:lnTo>
                  <a:pt x="164778" y="2739598"/>
                </a:lnTo>
                <a:lnTo>
                  <a:pt x="195280" y="2777059"/>
                </a:lnTo>
                <a:lnTo>
                  <a:pt x="226592" y="2813727"/>
                </a:lnTo>
                <a:lnTo>
                  <a:pt x="258607" y="2849575"/>
                </a:lnTo>
                <a:lnTo>
                  <a:pt x="293234" y="2880148"/>
                </a:lnTo>
                <a:lnTo>
                  <a:pt x="330083" y="2899077"/>
                </a:lnTo>
                <a:lnTo>
                  <a:pt x="368963" y="2907123"/>
                </a:lnTo>
                <a:lnTo>
                  <a:pt x="409686" y="2905045"/>
                </a:lnTo>
                <a:lnTo>
                  <a:pt x="452062" y="2893604"/>
                </a:lnTo>
                <a:lnTo>
                  <a:pt x="495903" y="2873560"/>
                </a:lnTo>
                <a:lnTo>
                  <a:pt x="534422" y="2851327"/>
                </a:lnTo>
                <a:lnTo>
                  <a:pt x="571282" y="2826526"/>
                </a:lnTo>
                <a:lnTo>
                  <a:pt x="606994" y="2805845"/>
                </a:lnTo>
                <a:lnTo>
                  <a:pt x="640822" y="2799550"/>
                </a:lnTo>
                <a:lnTo>
                  <a:pt x="1242350" y="2799550"/>
                </a:lnTo>
                <a:lnTo>
                  <a:pt x="1312800" y="2758079"/>
                </a:lnTo>
                <a:lnTo>
                  <a:pt x="1353169" y="2733748"/>
                </a:lnTo>
                <a:lnTo>
                  <a:pt x="1382533" y="2720514"/>
                </a:lnTo>
                <a:lnTo>
                  <a:pt x="1407237" y="2720138"/>
                </a:lnTo>
                <a:lnTo>
                  <a:pt x="2366484" y="2720138"/>
                </a:lnTo>
                <a:lnTo>
                  <a:pt x="2373493" y="2715555"/>
                </a:lnTo>
                <a:lnTo>
                  <a:pt x="2391160" y="2704559"/>
                </a:lnTo>
                <a:lnTo>
                  <a:pt x="2407496" y="2695111"/>
                </a:lnTo>
                <a:lnTo>
                  <a:pt x="2428549" y="2683476"/>
                </a:lnTo>
                <a:lnTo>
                  <a:pt x="4184837" y="2683476"/>
                </a:lnTo>
                <a:lnTo>
                  <a:pt x="4184837" y="623813"/>
                </a:lnTo>
                <a:lnTo>
                  <a:pt x="1397859" y="623813"/>
                </a:lnTo>
                <a:lnTo>
                  <a:pt x="1237105" y="607799"/>
                </a:lnTo>
                <a:lnTo>
                  <a:pt x="1140155" y="601969"/>
                </a:lnTo>
                <a:close/>
              </a:path>
              <a:path w="4185284" h="4011295">
                <a:moveTo>
                  <a:pt x="2891757" y="0"/>
                </a:moveTo>
                <a:lnTo>
                  <a:pt x="1560647" y="0"/>
                </a:lnTo>
                <a:lnTo>
                  <a:pt x="1542356" y="25291"/>
                </a:lnTo>
                <a:lnTo>
                  <a:pt x="1515998" y="66623"/>
                </a:lnTo>
                <a:lnTo>
                  <a:pt x="1492385" y="108931"/>
                </a:lnTo>
                <a:lnTo>
                  <a:pt x="1471460" y="152182"/>
                </a:lnTo>
                <a:lnTo>
                  <a:pt x="1453170" y="196342"/>
                </a:lnTo>
                <a:lnTo>
                  <a:pt x="1437457" y="241375"/>
                </a:lnTo>
                <a:lnTo>
                  <a:pt x="1424266" y="287249"/>
                </a:lnTo>
                <a:lnTo>
                  <a:pt x="1413542" y="333929"/>
                </a:lnTo>
                <a:lnTo>
                  <a:pt x="1405228" y="381380"/>
                </a:lnTo>
                <a:lnTo>
                  <a:pt x="1399270" y="429569"/>
                </a:lnTo>
                <a:lnTo>
                  <a:pt x="1395611" y="478461"/>
                </a:lnTo>
                <a:lnTo>
                  <a:pt x="1394196" y="528023"/>
                </a:lnTo>
                <a:lnTo>
                  <a:pt x="1394713" y="551724"/>
                </a:lnTo>
                <a:lnTo>
                  <a:pt x="1395978" y="583682"/>
                </a:lnTo>
                <a:lnTo>
                  <a:pt x="1397268" y="611757"/>
                </a:lnTo>
                <a:lnTo>
                  <a:pt x="1397859" y="623813"/>
                </a:lnTo>
                <a:lnTo>
                  <a:pt x="4184837" y="623813"/>
                </a:lnTo>
                <a:lnTo>
                  <a:pt x="4184837" y="394408"/>
                </a:lnTo>
                <a:lnTo>
                  <a:pt x="4145917" y="375641"/>
                </a:lnTo>
                <a:lnTo>
                  <a:pt x="4107320" y="358928"/>
                </a:lnTo>
                <a:lnTo>
                  <a:pt x="3426046" y="358928"/>
                </a:lnTo>
                <a:lnTo>
                  <a:pt x="3402225" y="358270"/>
                </a:lnTo>
                <a:lnTo>
                  <a:pt x="3341129" y="335015"/>
                </a:lnTo>
                <a:lnTo>
                  <a:pt x="3301868" y="311499"/>
                </a:lnTo>
                <a:lnTo>
                  <a:pt x="3255474" y="279443"/>
                </a:lnTo>
                <a:lnTo>
                  <a:pt x="3200952" y="238387"/>
                </a:lnTo>
                <a:lnTo>
                  <a:pt x="3137311" y="187872"/>
                </a:lnTo>
                <a:lnTo>
                  <a:pt x="3063556" y="127436"/>
                </a:lnTo>
                <a:lnTo>
                  <a:pt x="3023090" y="94737"/>
                </a:lnTo>
                <a:lnTo>
                  <a:pt x="2982279" y="63415"/>
                </a:lnTo>
                <a:lnTo>
                  <a:pt x="2941108" y="33502"/>
                </a:lnTo>
                <a:lnTo>
                  <a:pt x="2899566" y="5029"/>
                </a:lnTo>
                <a:lnTo>
                  <a:pt x="2891757" y="0"/>
                </a:lnTo>
                <a:close/>
              </a:path>
              <a:path w="4185284" h="4011295">
                <a:moveTo>
                  <a:pt x="3771380" y="280837"/>
                </a:moveTo>
                <a:lnTo>
                  <a:pt x="3724549" y="281638"/>
                </a:lnTo>
                <a:lnTo>
                  <a:pt x="3677813" y="285519"/>
                </a:lnTo>
                <a:lnTo>
                  <a:pt x="3631205" y="292531"/>
                </a:lnTo>
                <a:lnTo>
                  <a:pt x="3584757" y="302724"/>
                </a:lnTo>
                <a:lnTo>
                  <a:pt x="3538503" y="316148"/>
                </a:lnTo>
                <a:lnTo>
                  <a:pt x="3492476" y="332852"/>
                </a:lnTo>
                <a:lnTo>
                  <a:pt x="3446707" y="352887"/>
                </a:lnTo>
                <a:lnTo>
                  <a:pt x="3426046" y="358928"/>
                </a:lnTo>
                <a:lnTo>
                  <a:pt x="4107320" y="358928"/>
                </a:lnTo>
                <a:lnTo>
                  <a:pt x="4100714" y="356067"/>
                </a:lnTo>
                <a:lnTo>
                  <a:pt x="4054007" y="337959"/>
                </a:lnTo>
                <a:lnTo>
                  <a:pt x="4005822" y="321296"/>
                </a:lnTo>
                <a:lnTo>
                  <a:pt x="3959005" y="307443"/>
                </a:lnTo>
                <a:lnTo>
                  <a:pt x="3912119" y="296420"/>
                </a:lnTo>
                <a:lnTo>
                  <a:pt x="3865198" y="288278"/>
                </a:lnTo>
                <a:lnTo>
                  <a:pt x="3818274" y="283067"/>
                </a:lnTo>
                <a:lnTo>
                  <a:pt x="3771380" y="280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8" name="bk object 18"/>
          <p:cNvSpPr/>
          <p:nvPr/>
        </p:nvSpPr>
        <p:spPr>
          <a:xfrm>
            <a:off x="24041098" y="1485728"/>
            <a:ext cx="5175335" cy="355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582" y="887504"/>
            <a:ext cx="27810050" cy="1539524"/>
          </a:xfrm>
        </p:spPr>
        <p:txBody>
          <a:bodyPr lIns="0" tIns="0" rIns="0" bIns="0"/>
          <a:lstStyle>
            <a:lvl1pPr>
              <a:defRPr sz="100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object 39"/>
          <p:cNvSpPr/>
          <p:nvPr userDrawn="1"/>
        </p:nvSpPr>
        <p:spPr>
          <a:xfrm>
            <a:off x="23563140" y="38897280"/>
            <a:ext cx="5373467" cy="2433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1" name="object 41"/>
          <p:cNvSpPr txBox="1"/>
          <p:nvPr userDrawn="1"/>
        </p:nvSpPr>
        <p:spPr>
          <a:xfrm>
            <a:off x="1232580" y="41755953"/>
            <a:ext cx="2246426" cy="180167"/>
          </a:xfrm>
          <a:prstGeom prst="rect">
            <a:avLst/>
          </a:prstGeom>
        </p:spPr>
        <p:txBody>
          <a:bodyPr vert="horz" wrap="square" lIns="0" tIns="32438" rIns="0" bIns="0" rtlCol="0">
            <a:spAutoFit/>
          </a:bodyPr>
          <a:lstStyle/>
          <a:p>
            <a:pPr marL="27032">
              <a:spcBef>
                <a:spcPts val="255"/>
              </a:spcBef>
            </a:pPr>
            <a:r>
              <a:rPr lang="en-US" sz="958" spc="11" dirty="0">
                <a:solidFill>
                  <a:srgbClr val="58595B"/>
                </a:solidFill>
                <a:latin typeface="Arial"/>
                <a:cs typeface="Arial"/>
              </a:rPr>
              <a:t>English Charity Reg. No.</a:t>
            </a:r>
            <a:r>
              <a:rPr lang="en-US" sz="958" spc="11" baseline="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sz="958" spc="11" dirty="0">
                <a:solidFill>
                  <a:srgbClr val="58595B"/>
                </a:solidFill>
                <a:latin typeface="Arial"/>
                <a:cs typeface="Arial"/>
              </a:rPr>
              <a:t>1026588</a:t>
            </a:r>
            <a:endParaRPr sz="958" dirty="0">
              <a:latin typeface="Arial"/>
              <a:cs typeface="Arial"/>
            </a:endParaRPr>
          </a:p>
        </p:txBody>
      </p:sp>
      <p:sp>
        <p:nvSpPr>
          <p:cNvPr id="12" name="object 42"/>
          <p:cNvSpPr/>
          <p:nvPr userDrawn="1"/>
        </p:nvSpPr>
        <p:spPr>
          <a:xfrm>
            <a:off x="1259612" y="41544001"/>
            <a:ext cx="13640064" cy="0"/>
          </a:xfrm>
          <a:custGeom>
            <a:avLst/>
            <a:gdLst/>
            <a:ahLst/>
            <a:cxnLst/>
            <a:rect l="l" t="t" r="r" b="b"/>
            <a:pathLst>
              <a:path w="6408420">
                <a:moveTo>
                  <a:pt x="0" y="0"/>
                </a:moveTo>
                <a:lnTo>
                  <a:pt x="6408296" y="0"/>
                </a:lnTo>
              </a:path>
            </a:pathLst>
          </a:custGeom>
          <a:ln w="5964">
            <a:solidFill>
              <a:srgbClr val="E2E3E4"/>
            </a:solidFill>
          </a:ln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3" name="object 84"/>
          <p:cNvSpPr/>
          <p:nvPr userDrawn="1"/>
        </p:nvSpPr>
        <p:spPr>
          <a:xfrm>
            <a:off x="0" y="41755953"/>
            <a:ext cx="1174516" cy="296128"/>
          </a:xfrm>
          <a:custGeom>
            <a:avLst/>
            <a:gdLst/>
            <a:ahLst/>
            <a:cxnLst/>
            <a:rect l="l" t="t" r="r" b="b"/>
            <a:pathLst>
              <a:path w="551814" h="2063115">
                <a:moveTo>
                  <a:pt x="551766" y="0"/>
                </a:moveTo>
                <a:lnTo>
                  <a:pt x="0" y="0"/>
                </a:lnTo>
                <a:lnTo>
                  <a:pt x="0" y="2062621"/>
                </a:lnTo>
                <a:lnTo>
                  <a:pt x="551766" y="2062621"/>
                </a:lnTo>
                <a:lnTo>
                  <a:pt x="551766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018770" y="34114346"/>
            <a:ext cx="5873932" cy="1035616"/>
          </a:xfrm>
          <a:custGeom>
            <a:avLst/>
            <a:gdLst/>
            <a:ahLst/>
            <a:cxnLst/>
            <a:rect l="l" t="t" r="r" b="b"/>
            <a:pathLst>
              <a:path w="2759709" h="486409">
                <a:moveTo>
                  <a:pt x="0" y="486069"/>
                </a:moveTo>
                <a:lnTo>
                  <a:pt x="2759079" y="486069"/>
                </a:lnTo>
                <a:lnTo>
                  <a:pt x="2759079" y="0"/>
                </a:lnTo>
                <a:lnTo>
                  <a:pt x="0" y="0"/>
                </a:lnTo>
                <a:lnTo>
                  <a:pt x="0" y="4860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7" name="bk object 17"/>
          <p:cNvSpPr/>
          <p:nvPr/>
        </p:nvSpPr>
        <p:spPr>
          <a:xfrm>
            <a:off x="16018770" y="36253818"/>
            <a:ext cx="5873932" cy="1035616"/>
          </a:xfrm>
          <a:custGeom>
            <a:avLst/>
            <a:gdLst/>
            <a:ahLst/>
            <a:cxnLst/>
            <a:rect l="l" t="t" r="r" b="b"/>
            <a:pathLst>
              <a:path w="2759709" h="486409">
                <a:moveTo>
                  <a:pt x="0" y="486069"/>
                </a:moveTo>
                <a:lnTo>
                  <a:pt x="2759079" y="486069"/>
                </a:lnTo>
                <a:lnTo>
                  <a:pt x="2759079" y="0"/>
                </a:lnTo>
                <a:lnTo>
                  <a:pt x="0" y="0"/>
                </a:lnTo>
                <a:lnTo>
                  <a:pt x="0" y="4860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8" name="bk object 18"/>
          <p:cNvSpPr/>
          <p:nvPr/>
        </p:nvSpPr>
        <p:spPr>
          <a:xfrm>
            <a:off x="16018770" y="38300400"/>
            <a:ext cx="5873932" cy="1035616"/>
          </a:xfrm>
          <a:custGeom>
            <a:avLst/>
            <a:gdLst/>
            <a:ahLst/>
            <a:cxnLst/>
            <a:rect l="l" t="t" r="r" b="b"/>
            <a:pathLst>
              <a:path w="2759709" h="486409">
                <a:moveTo>
                  <a:pt x="0" y="486069"/>
                </a:moveTo>
                <a:lnTo>
                  <a:pt x="2759079" y="486069"/>
                </a:lnTo>
                <a:lnTo>
                  <a:pt x="2759079" y="0"/>
                </a:lnTo>
                <a:lnTo>
                  <a:pt x="0" y="0"/>
                </a:lnTo>
                <a:lnTo>
                  <a:pt x="0" y="4860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9" name="bk object 19"/>
          <p:cNvSpPr/>
          <p:nvPr/>
        </p:nvSpPr>
        <p:spPr>
          <a:xfrm>
            <a:off x="8288044" y="20447872"/>
            <a:ext cx="13634658" cy="6048769"/>
          </a:xfrm>
          <a:custGeom>
            <a:avLst/>
            <a:gdLst/>
            <a:ahLst/>
            <a:cxnLst/>
            <a:rect l="l" t="t" r="r" b="b"/>
            <a:pathLst>
              <a:path w="6405880" h="2840990">
                <a:moveTo>
                  <a:pt x="0" y="2840613"/>
                </a:moveTo>
                <a:lnTo>
                  <a:pt x="6405314" y="2840613"/>
                </a:lnTo>
                <a:lnTo>
                  <a:pt x="6405314" y="0"/>
                </a:lnTo>
                <a:lnTo>
                  <a:pt x="0" y="0"/>
                </a:lnTo>
                <a:lnTo>
                  <a:pt x="0" y="2840613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582" y="887504"/>
            <a:ext cx="2781005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9844866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3"/>
            <a:ext cx="9688068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3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3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3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40"/>
          <p:cNvSpPr/>
          <p:nvPr/>
        </p:nvSpPr>
        <p:spPr>
          <a:xfrm>
            <a:off x="15610536" y="30012482"/>
            <a:ext cx="13739522" cy="7696200"/>
          </a:xfrm>
          <a:custGeom>
            <a:avLst/>
            <a:gdLst/>
            <a:ahLst/>
            <a:cxnLst/>
            <a:rect l="l" t="t" r="r" b="b"/>
            <a:pathLst>
              <a:path w="3088640" h="4718050">
                <a:moveTo>
                  <a:pt x="0" y="4717451"/>
                </a:moveTo>
                <a:lnTo>
                  <a:pt x="3088276" y="4717451"/>
                </a:lnTo>
                <a:lnTo>
                  <a:pt x="3088276" y="0"/>
                </a:lnTo>
                <a:lnTo>
                  <a:pt x="0" y="0"/>
                </a:lnTo>
                <a:lnTo>
                  <a:pt x="0" y="4717451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74" name="object 40"/>
          <p:cNvSpPr/>
          <p:nvPr/>
        </p:nvSpPr>
        <p:spPr>
          <a:xfrm>
            <a:off x="15623791" y="15689299"/>
            <a:ext cx="13739522" cy="14323182"/>
          </a:xfrm>
          <a:custGeom>
            <a:avLst/>
            <a:gdLst/>
            <a:ahLst/>
            <a:cxnLst/>
            <a:rect l="l" t="t" r="r" b="b"/>
            <a:pathLst>
              <a:path w="3088640" h="4718050">
                <a:moveTo>
                  <a:pt x="0" y="4717451"/>
                </a:moveTo>
                <a:lnTo>
                  <a:pt x="3088276" y="4717451"/>
                </a:lnTo>
                <a:lnTo>
                  <a:pt x="3088276" y="0"/>
                </a:lnTo>
                <a:lnTo>
                  <a:pt x="0" y="0"/>
                </a:lnTo>
                <a:lnTo>
                  <a:pt x="0" y="471745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72" name="object 40"/>
          <p:cNvSpPr/>
          <p:nvPr/>
        </p:nvSpPr>
        <p:spPr>
          <a:xfrm>
            <a:off x="15647484" y="7914481"/>
            <a:ext cx="13739522" cy="5376207"/>
          </a:xfrm>
          <a:custGeom>
            <a:avLst/>
            <a:gdLst/>
            <a:ahLst/>
            <a:cxnLst/>
            <a:rect l="l" t="t" r="r" b="b"/>
            <a:pathLst>
              <a:path w="3088640" h="4718050">
                <a:moveTo>
                  <a:pt x="0" y="4717451"/>
                </a:moveTo>
                <a:lnTo>
                  <a:pt x="3088276" y="4717451"/>
                </a:lnTo>
                <a:lnTo>
                  <a:pt x="3088276" y="0"/>
                </a:lnTo>
                <a:lnTo>
                  <a:pt x="0" y="0"/>
                </a:lnTo>
                <a:lnTo>
                  <a:pt x="0" y="4717451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66" name="object 40"/>
          <p:cNvSpPr/>
          <p:nvPr/>
        </p:nvSpPr>
        <p:spPr>
          <a:xfrm>
            <a:off x="1213369" y="8063769"/>
            <a:ext cx="13739522" cy="32997711"/>
          </a:xfrm>
          <a:custGeom>
            <a:avLst/>
            <a:gdLst/>
            <a:ahLst/>
            <a:cxnLst/>
            <a:rect l="l" t="t" r="r" b="b"/>
            <a:pathLst>
              <a:path w="3088640" h="4718050">
                <a:moveTo>
                  <a:pt x="0" y="4717451"/>
                </a:moveTo>
                <a:lnTo>
                  <a:pt x="3088276" y="4717451"/>
                </a:lnTo>
                <a:lnTo>
                  <a:pt x="3088276" y="0"/>
                </a:lnTo>
                <a:lnTo>
                  <a:pt x="0" y="0"/>
                </a:lnTo>
                <a:lnTo>
                  <a:pt x="0" y="4717451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" name="object 2"/>
          <p:cNvSpPr txBox="1"/>
          <p:nvPr/>
        </p:nvSpPr>
        <p:spPr>
          <a:xfrm>
            <a:off x="1232580" y="5247481"/>
            <a:ext cx="27611210" cy="224568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10813">
              <a:lnSpc>
                <a:spcPct val="101600"/>
              </a:lnSpc>
              <a:spcBef>
                <a:spcPts val="192"/>
              </a:spcBef>
            </a:pP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Laura Moretó-Planas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Beatriz Alonso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Vicente Descalzo-Jorro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Buai Tut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Fara Temessadouno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3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Alex Joseph Nyniyal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Mohamed Eltom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5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Endashaw M Aderie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r>
              <a:rPr lang="es-ES" sz="3938" b="1" spc="-11" dirty="0">
                <a:solidFill>
                  <a:srgbClr val="58595B"/>
                </a:solidFill>
                <a:latin typeface="Arial"/>
                <a:cs typeface="Arial"/>
              </a:rPr>
              <a:t>, Cecilia Ferreyra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</a:p>
          <a:p>
            <a:r>
              <a:rPr lang="en-GB" sz="3200" baseline="30000" dirty="0"/>
              <a:t>1</a:t>
            </a:r>
            <a:r>
              <a:rPr lang="en-GB" sz="3200" dirty="0"/>
              <a:t>Médecins sans Frontières (MSF), Medical Department, Barcelona, Spain, </a:t>
            </a:r>
            <a:r>
              <a:rPr lang="en-GB" sz="3200" baseline="30000" dirty="0"/>
              <a:t>2</a:t>
            </a:r>
            <a:r>
              <a:rPr lang="en-GB" sz="3200" dirty="0"/>
              <a:t>MSF, Juba, South Sudan, </a:t>
            </a:r>
            <a:r>
              <a:rPr lang="en-GB" sz="3200" baseline="30000" dirty="0"/>
              <a:t>3</a:t>
            </a:r>
            <a:r>
              <a:rPr lang="en-GB" sz="3200" dirty="0"/>
              <a:t>Épicentre, Dakar Unit, </a:t>
            </a:r>
            <a:r>
              <a:rPr lang="en-GB" sz="3200" baseline="30000" dirty="0"/>
              <a:t>4</a:t>
            </a:r>
            <a:r>
              <a:rPr lang="en-GB" sz="3200" dirty="0"/>
              <a:t>Ministry of Health, Republic of South Sudan, HIV/AIDS/STI, Juba, South Sudan, </a:t>
            </a:r>
            <a:r>
              <a:rPr lang="en-GB" sz="3200" baseline="30000" dirty="0"/>
              <a:t>5</a:t>
            </a:r>
            <a:r>
              <a:rPr lang="en-GB" sz="3200" dirty="0"/>
              <a:t>MSF, Operational Centre Barcelona, Nairobi Unit</a:t>
            </a:r>
            <a:endParaRPr lang="es-ES" sz="32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2581" y="893730"/>
            <a:ext cx="20977192" cy="2919030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27032" marR="10813">
              <a:spcBef>
                <a:spcPts val="202"/>
              </a:spcBef>
              <a:tabLst>
                <a:tab pos="3976400" algn="l"/>
                <a:tab pos="4049386" algn="l"/>
              </a:tabLst>
            </a:pPr>
            <a:r>
              <a:rPr lang="en-US" sz="9400" spc="-11" dirty="0"/>
              <a:t>ART in times of war: the MSF Experience in </a:t>
            </a:r>
            <a:r>
              <a:rPr lang="en-US" sz="9400" spc="-11" dirty="0" err="1"/>
              <a:t>Yambio</a:t>
            </a:r>
            <a:r>
              <a:rPr lang="en-US" sz="9400" spc="-11" dirty="0"/>
              <a:t>, South Sudan</a:t>
            </a:r>
            <a:endParaRPr sz="9400" spc="-160" dirty="0"/>
          </a:p>
        </p:txBody>
      </p:sp>
      <p:sp>
        <p:nvSpPr>
          <p:cNvPr id="7" name="object 7"/>
          <p:cNvSpPr/>
          <p:nvPr/>
        </p:nvSpPr>
        <p:spPr>
          <a:xfrm>
            <a:off x="15637332" y="13324681"/>
            <a:ext cx="796076" cy="625778"/>
          </a:xfrm>
          <a:custGeom>
            <a:avLst/>
            <a:gdLst/>
            <a:ahLst/>
            <a:cxnLst/>
            <a:rect l="l" t="t" r="r" b="b"/>
            <a:pathLst>
              <a:path w="374014" h="294004">
                <a:moveTo>
                  <a:pt x="120383" y="0"/>
                </a:moveTo>
                <a:lnTo>
                  <a:pt x="80736" y="18374"/>
                </a:lnTo>
                <a:lnTo>
                  <a:pt x="48828" y="42547"/>
                </a:lnTo>
                <a:lnTo>
                  <a:pt x="16692" y="87104"/>
                </a:lnTo>
                <a:lnTo>
                  <a:pt x="2596" y="144018"/>
                </a:lnTo>
                <a:lnTo>
                  <a:pt x="0" y="196776"/>
                </a:lnTo>
                <a:lnTo>
                  <a:pt x="0" y="293957"/>
                </a:lnTo>
                <a:lnTo>
                  <a:pt x="135856" y="293957"/>
                </a:lnTo>
                <a:lnTo>
                  <a:pt x="135856" y="158100"/>
                </a:lnTo>
                <a:lnTo>
                  <a:pt x="70105" y="158100"/>
                </a:lnTo>
                <a:lnTo>
                  <a:pt x="71627" y="139033"/>
                </a:lnTo>
                <a:lnTo>
                  <a:pt x="88716" y="93798"/>
                </a:lnTo>
                <a:lnTo>
                  <a:pt x="128104" y="63518"/>
                </a:lnTo>
                <a:lnTo>
                  <a:pt x="146975" y="56082"/>
                </a:lnTo>
                <a:lnTo>
                  <a:pt x="120383" y="0"/>
                </a:lnTo>
                <a:close/>
              </a:path>
              <a:path w="374014" h="294004">
                <a:moveTo>
                  <a:pt x="347140" y="0"/>
                </a:moveTo>
                <a:lnTo>
                  <a:pt x="307793" y="18374"/>
                </a:lnTo>
                <a:lnTo>
                  <a:pt x="275823" y="42547"/>
                </a:lnTo>
                <a:lnTo>
                  <a:pt x="243460" y="86970"/>
                </a:lnTo>
                <a:lnTo>
                  <a:pt x="229347" y="143718"/>
                </a:lnTo>
                <a:lnTo>
                  <a:pt x="226750" y="196776"/>
                </a:lnTo>
                <a:lnTo>
                  <a:pt x="226750" y="293957"/>
                </a:lnTo>
                <a:lnTo>
                  <a:pt x="362613" y="293957"/>
                </a:lnTo>
                <a:lnTo>
                  <a:pt x="362613" y="158100"/>
                </a:lnTo>
                <a:lnTo>
                  <a:pt x="296856" y="158100"/>
                </a:lnTo>
                <a:lnTo>
                  <a:pt x="298381" y="139033"/>
                </a:lnTo>
                <a:lnTo>
                  <a:pt x="315472" y="93798"/>
                </a:lnTo>
                <a:lnTo>
                  <a:pt x="354860" y="63518"/>
                </a:lnTo>
                <a:lnTo>
                  <a:pt x="373731" y="56082"/>
                </a:lnTo>
                <a:lnTo>
                  <a:pt x="347140" y="0"/>
                </a:lnTo>
                <a:close/>
              </a:path>
            </a:pathLst>
          </a:custGeom>
          <a:solidFill>
            <a:srgbClr val="38A199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8" name="object 8"/>
          <p:cNvSpPr txBox="1"/>
          <p:nvPr/>
        </p:nvSpPr>
        <p:spPr>
          <a:xfrm>
            <a:off x="15595081" y="13477081"/>
            <a:ext cx="13768232" cy="2057256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27032" marR="10813" algn="ctr">
              <a:spcBef>
                <a:spcPts val="202"/>
              </a:spcBef>
            </a:pPr>
            <a:r>
              <a:rPr lang="en-GB" sz="4400" b="1" spc="-11" dirty="0">
                <a:solidFill>
                  <a:srgbClr val="D2232A"/>
                </a:solidFill>
                <a:latin typeface="Arial"/>
                <a:cs typeface="Arial"/>
              </a:rPr>
              <a:t>HIV contingency plan was feasible and had comparable results to HIV programs in stable setting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1527" y="12597730"/>
            <a:ext cx="4427879" cy="1494025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12700" marR="5080" indent="-1270" algn="ctr">
              <a:lnSpc>
                <a:spcPct val="105700"/>
              </a:lnSpc>
            </a:pPr>
            <a:r>
              <a:rPr lang="en-US" sz="3000" spc="-45" dirty="0">
                <a:latin typeface="Arial" panose="020B0604020202020204" pitchFamily="34" charset="0"/>
                <a:cs typeface="Arial" panose="020B0604020202020204" pitchFamily="34" charset="0"/>
              </a:rPr>
              <a:t>According to UNAIDS, HIV prevalence in South Sudan was 2.7% in 2017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90719" y="21706681"/>
            <a:ext cx="5307146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Mobile clinic in Yambio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81724" y="31150650"/>
            <a:ext cx="7150707" cy="6558031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84232" marR="10813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High rates of RIC and virological suppression using the contingency plan suggest that community based T&amp;T services are feasible and suitable for conflict affected population with sufficient anticipation. </a:t>
            </a:r>
          </a:p>
          <a:p>
            <a:pPr marL="484232" marR="10813" indent="-45720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outcomes of patients who underwent CP were comparable to HIV program outcomes in non-conflict settings. Contingency plans should be available for patients with chronic conditions in war settings. </a:t>
            </a:r>
            <a:endParaRPr lang="en-US" sz="3000" spc="-1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13"/>
          <p:cNvSpPr txBox="1"/>
          <p:nvPr/>
        </p:nvSpPr>
        <p:spPr>
          <a:xfrm>
            <a:off x="15747206" y="39537481"/>
            <a:ext cx="7591830" cy="1797240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27032">
              <a:spcBef>
                <a:spcPts val="234"/>
              </a:spcBef>
            </a:pPr>
            <a:r>
              <a:rPr lang="es-ES" sz="3000" b="1" spc="-11" dirty="0">
                <a:solidFill>
                  <a:srgbClr val="D2232A"/>
                </a:solidFill>
                <a:latin typeface="Arial"/>
                <a:cs typeface="Arial"/>
              </a:rPr>
              <a:t>AKCNOWLEDGEMENTS</a:t>
            </a:r>
            <a:endParaRPr sz="3000" dirty="0">
              <a:latin typeface="Arial"/>
              <a:cs typeface="Arial"/>
            </a:endParaRPr>
          </a:p>
          <a:p>
            <a:pPr marL="27032" marR="10813">
              <a:lnSpc>
                <a:spcPct val="100600"/>
              </a:lnSpc>
            </a:pPr>
            <a:r>
              <a:rPr lang="en-US" sz="2800" dirty="0">
                <a:solidFill>
                  <a:srgbClr val="58595B"/>
                </a:solidFill>
                <a:latin typeface="Arial"/>
                <a:cs typeface="Arial"/>
              </a:rPr>
              <a:t>All PLWHIV who participated of the study</a:t>
            </a:r>
          </a:p>
          <a:p>
            <a:pPr marL="27032" marR="10813">
              <a:lnSpc>
                <a:spcPct val="100600"/>
              </a:lnSpc>
            </a:pPr>
            <a:r>
              <a:rPr lang="en-US" sz="2800" dirty="0">
                <a:solidFill>
                  <a:srgbClr val="58595B"/>
                </a:solidFill>
                <a:latin typeface="Arial"/>
                <a:cs typeface="Arial"/>
              </a:rPr>
              <a:t>MSF team in Yambio and Juba</a:t>
            </a:r>
          </a:p>
          <a:p>
            <a:pPr marL="27032" marR="10813">
              <a:lnSpc>
                <a:spcPct val="100600"/>
              </a:lnSpc>
            </a:pPr>
            <a:r>
              <a:rPr lang="en-US" sz="2800" dirty="0">
                <a:solidFill>
                  <a:srgbClr val="58595B"/>
                </a:solidFill>
                <a:latin typeface="Arial"/>
                <a:cs typeface="Arial"/>
              </a:rPr>
              <a:t>MoH of South Sudan</a:t>
            </a:r>
          </a:p>
        </p:txBody>
      </p:sp>
      <p:sp>
        <p:nvSpPr>
          <p:cNvPr id="54" name="object 13"/>
          <p:cNvSpPr txBox="1"/>
          <p:nvPr/>
        </p:nvSpPr>
        <p:spPr>
          <a:xfrm>
            <a:off x="15724736" y="37881382"/>
            <a:ext cx="8023470" cy="1503699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27032" marR="10813">
              <a:lnSpc>
                <a:spcPct val="114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 questions or comments contact: 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laura.moreto@barcelona.msf.org</a:t>
            </a:r>
          </a:p>
          <a:p>
            <a:pPr marL="27032" marR="10813">
              <a:lnSpc>
                <a:spcPct val="114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 check out: 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www.msf.org/yambio-test-and-treat</a:t>
            </a:r>
            <a:endParaRPr lang="en-US" sz="2800" u="sng" spc="-1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6" name="object 35"/>
          <p:cNvSpPr/>
          <p:nvPr/>
        </p:nvSpPr>
        <p:spPr>
          <a:xfrm>
            <a:off x="1945372" y="9320307"/>
            <a:ext cx="5191234" cy="5299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bject 36"/>
          <p:cNvSpPr txBox="1"/>
          <p:nvPr/>
        </p:nvSpPr>
        <p:spPr>
          <a:xfrm>
            <a:off x="3688119" y="11035426"/>
            <a:ext cx="197275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5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</a:t>
            </a:r>
            <a:endParaRPr sz="5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3"/>
          <p:cNvSpPr txBox="1"/>
          <p:nvPr/>
        </p:nvSpPr>
        <p:spPr>
          <a:xfrm>
            <a:off x="15794522" y="9209888"/>
            <a:ext cx="7037909" cy="3842351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Programme data from July 2015 to June 2018 was analysed; data on viral load suppression was routinely recorded and patients affected by conflict situations were flagged.</a:t>
            </a:r>
          </a:p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Kaplan-Meier was performed to estimate retention in care (RIC). 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3"/>
          <p:cNvSpPr txBox="1"/>
          <p:nvPr/>
        </p:nvSpPr>
        <p:spPr>
          <a:xfrm>
            <a:off x="15811822" y="16818476"/>
            <a:ext cx="7527214" cy="8437455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From September 2015 to June 2018, 395 patients started ART. Contingency plan was activated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9 times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and provided to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101 patients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 6 different locations with drug refill.</a:t>
            </a:r>
          </a:p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Kaplan-Meier estimated that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retention in care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(RIC) of patients who were refilled by contingency at 12 and 18 months was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87.8%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[79.5 - 92.9%] and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78.3%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[78.3 - 85.5%], respectively.</a:t>
            </a:r>
          </a:p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overall virological suppression for these patients was 90% (81/90).</a:t>
            </a:r>
          </a:p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By end of the study, 3% (3/101) died and 28.7% (29/101) were lost to follow-up. </a:t>
            </a:r>
          </a:p>
          <a:p>
            <a:pPr marL="457200" indent="-457200">
              <a:lnSpc>
                <a:spcPct val="114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272" y="31384081"/>
            <a:ext cx="6096334" cy="564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6"/>
          <p:cNvSpPr txBox="1"/>
          <p:nvPr/>
        </p:nvSpPr>
        <p:spPr>
          <a:xfrm>
            <a:off x="1349086" y="8063769"/>
            <a:ext cx="13550562" cy="917513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</a:p>
        </p:txBody>
      </p:sp>
      <p:sp>
        <p:nvSpPr>
          <p:cNvPr id="47" name="object 13"/>
          <p:cNvSpPr txBox="1"/>
          <p:nvPr/>
        </p:nvSpPr>
        <p:spPr>
          <a:xfrm>
            <a:off x="1475761" y="15689299"/>
            <a:ext cx="13363039" cy="1577565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Innovative strategies are needed in conflict settings to increase access to HIV services while ensuring continuation of ART in case of security deterioration. </a:t>
            </a:r>
          </a:p>
        </p:txBody>
      </p:sp>
      <p:sp>
        <p:nvSpPr>
          <p:cNvPr id="58" name="object 37"/>
          <p:cNvSpPr/>
          <p:nvPr/>
        </p:nvSpPr>
        <p:spPr>
          <a:xfrm>
            <a:off x="8982248" y="9320308"/>
            <a:ext cx="5344310" cy="5299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39616" y="9209881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538" y="0"/>
                </a:moveTo>
                <a:lnTo>
                  <a:pt x="0" y="0"/>
                </a:lnTo>
                <a:lnTo>
                  <a:pt x="0" y="904538"/>
                </a:lnTo>
                <a:lnTo>
                  <a:pt x="184912" y="719625"/>
                </a:lnTo>
                <a:lnTo>
                  <a:pt x="184912" y="184912"/>
                </a:lnTo>
                <a:lnTo>
                  <a:pt x="719625" y="184912"/>
                </a:lnTo>
                <a:lnTo>
                  <a:pt x="904538" y="0"/>
                </a:lnTo>
                <a:close/>
              </a:path>
            </a:pathLst>
          </a:custGeom>
          <a:solidFill>
            <a:srgbClr val="38A199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35" name="object 35"/>
          <p:cNvSpPr/>
          <p:nvPr/>
        </p:nvSpPr>
        <p:spPr>
          <a:xfrm>
            <a:off x="12858186" y="13128760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532" y="0"/>
                </a:moveTo>
                <a:lnTo>
                  <a:pt x="719619" y="184912"/>
                </a:lnTo>
                <a:lnTo>
                  <a:pt x="719619" y="719619"/>
                </a:lnTo>
                <a:lnTo>
                  <a:pt x="184912" y="719619"/>
                </a:lnTo>
                <a:lnTo>
                  <a:pt x="0" y="904532"/>
                </a:lnTo>
                <a:lnTo>
                  <a:pt x="904532" y="904532"/>
                </a:lnTo>
                <a:lnTo>
                  <a:pt x="904532" y="0"/>
                </a:lnTo>
                <a:close/>
              </a:path>
            </a:pathLst>
          </a:custGeom>
          <a:solidFill>
            <a:srgbClr val="38A199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36" name="object 36"/>
          <p:cNvSpPr/>
          <p:nvPr/>
        </p:nvSpPr>
        <p:spPr>
          <a:xfrm>
            <a:off x="8662949" y="13153812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0" y="904532"/>
                </a:lnTo>
                <a:lnTo>
                  <a:pt x="904532" y="904532"/>
                </a:lnTo>
                <a:lnTo>
                  <a:pt x="719619" y="719619"/>
                </a:lnTo>
                <a:lnTo>
                  <a:pt x="184912" y="719619"/>
                </a:lnTo>
                <a:lnTo>
                  <a:pt x="184912" y="184912"/>
                </a:lnTo>
                <a:lnTo>
                  <a:pt x="0" y="0"/>
                </a:lnTo>
                <a:close/>
              </a:path>
            </a:pathLst>
          </a:custGeom>
          <a:solidFill>
            <a:srgbClr val="38A199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12" name="11 Rectángulo"/>
          <p:cNvSpPr/>
          <p:nvPr/>
        </p:nvSpPr>
        <p:spPr>
          <a:xfrm>
            <a:off x="9143270" y="12289084"/>
            <a:ext cx="5183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Only 10% of South Sudanese people and 5% of children living with HIV had access to ART in 2017</a:t>
            </a:r>
          </a:p>
        </p:txBody>
      </p:sp>
      <p:sp>
        <p:nvSpPr>
          <p:cNvPr id="59" name="object 36"/>
          <p:cNvSpPr txBox="1"/>
          <p:nvPr/>
        </p:nvSpPr>
        <p:spPr>
          <a:xfrm>
            <a:off x="10998672" y="11136502"/>
            <a:ext cx="16584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s-ES" sz="5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5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5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34"/>
          <p:cNvSpPr/>
          <p:nvPr/>
        </p:nvSpPr>
        <p:spPr>
          <a:xfrm>
            <a:off x="12912811" y="9209888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544" y="0"/>
                </a:moveTo>
                <a:lnTo>
                  <a:pt x="0" y="0"/>
                </a:lnTo>
                <a:lnTo>
                  <a:pt x="184912" y="184912"/>
                </a:lnTo>
                <a:lnTo>
                  <a:pt x="719631" y="184912"/>
                </a:lnTo>
                <a:lnTo>
                  <a:pt x="719631" y="719625"/>
                </a:lnTo>
                <a:lnTo>
                  <a:pt x="904544" y="904538"/>
                </a:lnTo>
                <a:lnTo>
                  <a:pt x="904544" y="0"/>
                </a:lnTo>
                <a:close/>
              </a:path>
            </a:pathLst>
          </a:custGeom>
          <a:solidFill>
            <a:srgbClr val="38A199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53" name="object 33"/>
          <p:cNvSpPr/>
          <p:nvPr/>
        </p:nvSpPr>
        <p:spPr>
          <a:xfrm>
            <a:off x="1421606" y="9209881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538" y="0"/>
                </a:moveTo>
                <a:lnTo>
                  <a:pt x="0" y="0"/>
                </a:lnTo>
                <a:lnTo>
                  <a:pt x="0" y="904538"/>
                </a:lnTo>
                <a:lnTo>
                  <a:pt x="184912" y="719625"/>
                </a:lnTo>
                <a:lnTo>
                  <a:pt x="184912" y="184912"/>
                </a:lnTo>
                <a:lnTo>
                  <a:pt x="719625" y="184912"/>
                </a:lnTo>
                <a:lnTo>
                  <a:pt x="9045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55" name="object 34"/>
          <p:cNvSpPr/>
          <p:nvPr/>
        </p:nvSpPr>
        <p:spPr>
          <a:xfrm>
            <a:off x="5439216" y="9209881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544" y="0"/>
                </a:moveTo>
                <a:lnTo>
                  <a:pt x="0" y="0"/>
                </a:lnTo>
                <a:lnTo>
                  <a:pt x="184912" y="184912"/>
                </a:lnTo>
                <a:lnTo>
                  <a:pt x="719631" y="184912"/>
                </a:lnTo>
                <a:lnTo>
                  <a:pt x="719631" y="719625"/>
                </a:lnTo>
                <a:lnTo>
                  <a:pt x="904544" y="904538"/>
                </a:lnTo>
                <a:lnTo>
                  <a:pt x="9045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60" name="object 36"/>
          <p:cNvSpPr/>
          <p:nvPr/>
        </p:nvSpPr>
        <p:spPr>
          <a:xfrm>
            <a:off x="1497806" y="13176163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0" y="904532"/>
                </a:lnTo>
                <a:lnTo>
                  <a:pt x="904532" y="904532"/>
                </a:lnTo>
                <a:lnTo>
                  <a:pt x="719619" y="719619"/>
                </a:lnTo>
                <a:lnTo>
                  <a:pt x="184912" y="719619"/>
                </a:lnTo>
                <a:lnTo>
                  <a:pt x="184912" y="1849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61" name="object 35"/>
          <p:cNvSpPr/>
          <p:nvPr/>
        </p:nvSpPr>
        <p:spPr>
          <a:xfrm>
            <a:off x="5384006" y="13145791"/>
            <a:ext cx="1925990" cy="1925990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904532" y="0"/>
                </a:moveTo>
                <a:lnTo>
                  <a:pt x="719619" y="184912"/>
                </a:lnTo>
                <a:lnTo>
                  <a:pt x="719619" y="719619"/>
                </a:lnTo>
                <a:lnTo>
                  <a:pt x="184912" y="719619"/>
                </a:lnTo>
                <a:lnTo>
                  <a:pt x="0" y="904532"/>
                </a:lnTo>
                <a:lnTo>
                  <a:pt x="904532" y="904532"/>
                </a:lnTo>
                <a:lnTo>
                  <a:pt x="9045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8156" dirty="0"/>
          </a:p>
        </p:txBody>
      </p:sp>
      <p:sp>
        <p:nvSpPr>
          <p:cNvPr id="69" name="object 13"/>
          <p:cNvSpPr txBox="1"/>
          <p:nvPr/>
        </p:nvSpPr>
        <p:spPr>
          <a:xfrm>
            <a:off x="1371018" y="22937774"/>
            <a:ext cx="13363894" cy="1622769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en-GB" sz="3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contingency plan (CP) </a:t>
            </a: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continue activities in case of deterioration was developed including patients mapping, individual messages about what to do in case of a security crisis and a hotline in case of drug shortage.</a:t>
            </a:r>
          </a:p>
        </p:txBody>
      </p:sp>
      <p:sp>
        <p:nvSpPr>
          <p:cNvPr id="70" name="object 13"/>
          <p:cNvSpPr txBox="1"/>
          <p:nvPr/>
        </p:nvSpPr>
        <p:spPr>
          <a:xfrm>
            <a:off x="1497806" y="17532184"/>
            <a:ext cx="6692913" cy="4936497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2015, a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pilot project of </a:t>
            </a:r>
            <a:r>
              <a:rPr lang="en-GB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community-based Test &amp; Treat</a:t>
            </a:r>
            <a:r>
              <a:rPr lang="en-GB" sz="3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(T&amp;T) was implemented in Yambio with the aim to determine feasibility of the strategy. </a:t>
            </a: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project was handed over by July 2018.</a:t>
            </a:r>
            <a:endParaRPr lang="es-ES" sz="3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Five mobile teams provided HIV counselling and testing and same day ART initiation. </a:t>
            </a:r>
          </a:p>
        </p:txBody>
      </p:sp>
      <p:sp>
        <p:nvSpPr>
          <p:cNvPr id="71" name="TextBox 46"/>
          <p:cNvSpPr txBox="1"/>
          <p:nvPr/>
        </p:nvSpPr>
        <p:spPr>
          <a:xfrm>
            <a:off x="15747206" y="8063768"/>
            <a:ext cx="13509870" cy="917513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</a:p>
        </p:txBody>
      </p:sp>
      <p:sp>
        <p:nvSpPr>
          <p:cNvPr id="73" name="TextBox 46"/>
          <p:cNvSpPr txBox="1"/>
          <p:nvPr/>
        </p:nvSpPr>
        <p:spPr>
          <a:xfrm>
            <a:off x="15711400" y="15763081"/>
            <a:ext cx="13599405" cy="9175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OUTCOMES</a:t>
            </a:r>
          </a:p>
        </p:txBody>
      </p:sp>
      <p:sp>
        <p:nvSpPr>
          <p:cNvPr id="76" name="TextBox 46"/>
          <p:cNvSpPr txBox="1"/>
          <p:nvPr/>
        </p:nvSpPr>
        <p:spPr>
          <a:xfrm>
            <a:off x="15724735" y="30164881"/>
            <a:ext cx="13586069" cy="917513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</a:p>
        </p:txBody>
      </p:sp>
      <p:sp>
        <p:nvSpPr>
          <p:cNvPr id="77" name="object 32"/>
          <p:cNvSpPr txBox="1"/>
          <p:nvPr/>
        </p:nvSpPr>
        <p:spPr>
          <a:xfrm>
            <a:off x="23138606" y="37234865"/>
            <a:ext cx="5307146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Community ART group in Yambio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8" name="object 32"/>
          <p:cNvSpPr txBox="1"/>
          <p:nvPr/>
        </p:nvSpPr>
        <p:spPr>
          <a:xfrm>
            <a:off x="23851260" y="12860964"/>
            <a:ext cx="5307146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Counselling session in Yambio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37" y="24598350"/>
            <a:ext cx="6661638" cy="486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59758"/>
              </p:ext>
            </p:extLst>
          </p:nvPr>
        </p:nvGraphicFramePr>
        <p:xfrm>
          <a:off x="22386374" y="24601487"/>
          <a:ext cx="6924431" cy="486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Hoja de cálculo" r:id="rId8" imgW="6905743" imgH="3829031" progId="Excel.Sheet.8">
                  <p:embed/>
                </p:oleObj>
              </mc:Choice>
              <mc:Fallback>
                <p:oleObj name="Hoja de cálculo" r:id="rId8" imgW="6905743" imgH="3829031" progId="Excel.Sheet.8">
                  <p:embed/>
                  <p:pic>
                    <p:nvPicPr>
                      <p:cNvPr id="4" name="3 Objeto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6374" y="24601487"/>
                        <a:ext cx="6924431" cy="4860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368" y="17045540"/>
            <a:ext cx="6003438" cy="648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object 32"/>
          <p:cNvSpPr txBox="1"/>
          <p:nvPr/>
        </p:nvSpPr>
        <p:spPr>
          <a:xfrm>
            <a:off x="23339036" y="23687881"/>
            <a:ext cx="5307146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Areas with conflict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4" name="object 32"/>
          <p:cNvSpPr txBox="1"/>
          <p:nvPr/>
        </p:nvSpPr>
        <p:spPr>
          <a:xfrm>
            <a:off x="15789639" y="29492251"/>
            <a:ext cx="5818770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Kaplan-Meier for RIC of patients in CP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object 32"/>
          <p:cNvSpPr txBox="1"/>
          <p:nvPr/>
        </p:nvSpPr>
        <p:spPr>
          <a:xfrm>
            <a:off x="22627130" y="29462465"/>
            <a:ext cx="5307146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HIV cascade for patients in CP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object 32"/>
          <p:cNvSpPr txBox="1"/>
          <p:nvPr/>
        </p:nvSpPr>
        <p:spPr>
          <a:xfrm>
            <a:off x="1489652" y="30774482"/>
            <a:ext cx="9914087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Phases of the contingency plan (CP). *Yambio State Hospital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4" name="object 13"/>
          <p:cNvSpPr txBox="1"/>
          <p:nvPr/>
        </p:nvSpPr>
        <p:spPr>
          <a:xfrm>
            <a:off x="10489824" y="32298481"/>
            <a:ext cx="4294352" cy="4277342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CP included coordination with community health workers and patients associations to provide ART refill and “runaway bags” with 3 months of ART. </a:t>
            </a:r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6" y="32298481"/>
            <a:ext cx="9243533" cy="816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15" descr="D:\downloads\Pic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 b="14142"/>
          <a:stretch/>
        </p:blipFill>
        <p:spPr bwMode="auto">
          <a:xfrm>
            <a:off x="10580058" y="37022881"/>
            <a:ext cx="4187262" cy="30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object 32"/>
          <p:cNvSpPr txBox="1"/>
          <p:nvPr/>
        </p:nvSpPr>
        <p:spPr>
          <a:xfrm>
            <a:off x="10628809" y="40299481"/>
            <a:ext cx="4155367" cy="397616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Run away package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object 13"/>
          <p:cNvSpPr txBox="1"/>
          <p:nvPr/>
        </p:nvSpPr>
        <p:spPr>
          <a:xfrm>
            <a:off x="1349086" y="31561667"/>
            <a:ext cx="4294352" cy="515736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RUNAWAY BAGS</a:t>
            </a: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130" y="9252685"/>
            <a:ext cx="5540676" cy="356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11742" r="16768" b="11526"/>
          <a:stretch/>
        </p:blipFill>
        <p:spPr bwMode="auto">
          <a:xfrm>
            <a:off x="8157280" y="17972881"/>
            <a:ext cx="6492920" cy="348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24830881"/>
            <a:ext cx="13152394" cy="579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object 32"/>
          <p:cNvSpPr txBox="1"/>
          <p:nvPr/>
        </p:nvSpPr>
        <p:spPr>
          <a:xfrm>
            <a:off x="12615661" y="25669081"/>
            <a:ext cx="639974" cy="464430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3000" i="1" spc="2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endParaRPr lang="en-US" sz="3000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660271" y="28945681"/>
            <a:ext cx="1116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(months)</a:t>
            </a:r>
          </a:p>
        </p:txBody>
      </p:sp>
      <p:sp>
        <p:nvSpPr>
          <p:cNvPr id="82" name="81 CuadroTexto"/>
          <p:cNvSpPr txBox="1"/>
          <p:nvPr/>
        </p:nvSpPr>
        <p:spPr>
          <a:xfrm rot="16200000">
            <a:off x="15131251" y="26517250"/>
            <a:ext cx="149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Proportion of RIC</a:t>
            </a:r>
          </a:p>
        </p:txBody>
      </p:sp>
      <p:sp>
        <p:nvSpPr>
          <p:cNvPr id="88" name="87 CuadroTexto"/>
          <p:cNvSpPr txBox="1"/>
          <p:nvPr/>
        </p:nvSpPr>
        <p:spPr>
          <a:xfrm rot="16200000">
            <a:off x="21771009" y="26458520"/>
            <a:ext cx="1493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Number of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56C67CEBF1B4EA4579FD3E3AFD5F7" ma:contentTypeVersion="6" ma:contentTypeDescription="Create a new document." ma:contentTypeScope="" ma:versionID="0a4da1f39be4a4643d4d8e5bc18bd4eb">
  <xsd:schema xmlns:xsd="http://www.w3.org/2001/XMLSchema" xmlns:xs="http://www.w3.org/2001/XMLSchema" xmlns:p="http://schemas.microsoft.com/office/2006/metadata/properties" xmlns:ns2="5895eead-2303-49e7-ae5e-1c41a0da3250" xmlns:ns3="e2f035dc-877f-47c5-a098-0c6fdb408b4f" targetNamespace="http://schemas.microsoft.com/office/2006/metadata/properties" ma:root="true" ma:fieldsID="fe335e4f5f8d9dface2ac2651128f73e" ns2:_="" ns3:_="">
    <xsd:import namespace="5895eead-2303-49e7-ae5e-1c41a0da3250"/>
    <xsd:import namespace="e2f035dc-877f-47c5-a098-0c6fdb408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5eead-2303-49e7-ae5e-1c41a0da3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035dc-877f-47c5-a098-0c6fdb408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f035dc-877f-47c5-a098-0c6fdb408b4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B5EB40-B878-416A-8740-7D86C8784C41}"/>
</file>

<file path=customXml/itemProps2.xml><?xml version="1.0" encoding="utf-8"?>
<ds:datastoreItem xmlns:ds="http://schemas.openxmlformats.org/officeDocument/2006/customXml" ds:itemID="{1AF19F80-16E1-4EFB-9372-8817CB594F3E}"/>
</file>

<file path=customXml/itemProps3.xml><?xml version="1.0" encoding="utf-8"?>
<ds:datastoreItem xmlns:ds="http://schemas.openxmlformats.org/officeDocument/2006/customXml" ds:itemID="{38FBB045-1AE0-49D1-BAF0-CA718F2FAA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603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Hoja de cálculo</vt:lpstr>
      <vt:lpstr>ART in times of war: the MSF Experience in Yambio, South Sudan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Moreto</dc:creator>
  <cp:lastModifiedBy>Holly Baker</cp:lastModifiedBy>
  <cp:revision>57</cp:revision>
  <cp:lastPrinted>2019-04-25T08:24:56Z</cp:lastPrinted>
  <dcterms:created xsi:type="dcterms:W3CDTF">2018-04-11T18:28:11Z</dcterms:created>
  <dcterms:modified xsi:type="dcterms:W3CDTF">2019-04-25T11:10:21Z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2018-04-05T23:00:00Z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2018-04-10T23:00:00Z</vt:filetime>
  </property>
  <property fmtid="{D5CDD505-2E9C-101B-9397-08002B2CF9AE}" pid="5" name="ContentTypeId">
    <vt:lpwstr>0x010100EF656C67CEBF1B4EA4579FD3E3AFD5F7</vt:lpwstr>
  </property>
  <property fmtid="{D5CDD505-2E9C-101B-9397-08002B2CF9AE}" pid="6" name="Order">
    <vt:r8>342800</vt:r8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</Properties>
</file>