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SFUser" initials="Angela" lastIdx="4" clrIdx="0"/>
  <p:cmAuthor id="1" name="Dimitri Donchuk" initials="DD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30"/>
    <p:restoredTop sz="90340" autoAdjust="0"/>
  </p:normalViewPr>
  <p:slideViewPr>
    <p:cSldViewPr>
      <p:cViewPr varScale="1">
        <p:scale>
          <a:sx n="14" d="100"/>
          <a:sy n="14" d="100"/>
        </p:scale>
        <p:origin x="2463" y="171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 Baker" userId="11c000dc-9118-4b94-82c8-b6f35894e1c8" providerId="ADAL" clId="{E9FBB50E-8793-414A-9387-CC7D7A1D11B3}"/>
    <pc:docChg chg="modSld">
      <pc:chgData name="Holly Baker" userId="11c000dc-9118-4b94-82c8-b6f35894e1c8" providerId="ADAL" clId="{E9FBB50E-8793-414A-9387-CC7D7A1D11B3}" dt="2019-04-25T11:13:21.705" v="0" actId="20577"/>
      <pc:docMkLst>
        <pc:docMk/>
      </pc:docMkLst>
      <pc:sldChg chg="modSp">
        <pc:chgData name="Holly Baker" userId="11c000dc-9118-4b94-82c8-b6f35894e1c8" providerId="ADAL" clId="{E9FBB50E-8793-414A-9387-CC7D7A1D11B3}" dt="2019-04-25T11:13:21.705" v="0" actId="20577"/>
        <pc:sldMkLst>
          <pc:docMk/>
          <pc:sldMk cId="2531764263" sldId="258"/>
        </pc:sldMkLst>
        <pc:spChg chg="mod">
          <ac:chgData name="Holly Baker" userId="11c000dc-9118-4b94-82c8-b6f35894e1c8" providerId="ADAL" clId="{E9FBB50E-8793-414A-9387-CC7D7A1D11B3}" dt="2019-04-25T11:13:21.705" v="0" actId="20577"/>
          <ac:spMkLst>
            <pc:docMk/>
            <pc:sldMk cId="2531764263" sldId="258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05AEE6-AB34-4707-927E-69E508C4EED8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BED0D619-5FD0-4FC3-8011-0615F810DD0D}">
      <dgm:prSet/>
      <dgm:spPr>
        <a:xfrm>
          <a:off x="658420" y="460647"/>
          <a:ext cx="7138932" cy="107138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/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124 PWIDs tested positive for Hepatitis C antibodies.</a:t>
          </a:r>
          <a:endParaRPr lang="fr-LU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E355672-A727-4343-9E41-488F58639F05}" type="parTrans" cxnId="{95044304-3996-484E-84FB-EAF8A2099CC8}">
      <dgm:prSet/>
      <dgm:spPr/>
      <dgm:t>
        <a:bodyPr/>
        <a:lstStyle/>
        <a:p>
          <a:endParaRPr lang="fr-LU"/>
        </a:p>
      </dgm:t>
    </dgm:pt>
    <dgm:pt modelId="{342A61FB-8E4C-48EE-9456-25E0DCE73F67}" type="sibTrans" cxnId="{95044304-3996-484E-84FB-EAF8A2099CC8}">
      <dgm:prSet/>
      <dgm:spPr/>
      <dgm:t>
        <a:bodyPr/>
        <a:lstStyle/>
        <a:p>
          <a:endParaRPr lang="fr-LU"/>
        </a:p>
      </dgm:t>
    </dgm:pt>
    <dgm:pt modelId="{9F132350-232B-4D35-AC33-C02E4DC448AC}">
      <dgm:prSet/>
      <dgm:spPr>
        <a:xfrm>
          <a:off x="627560" y="1660330"/>
          <a:ext cx="7138932" cy="107138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/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95 (77%) Confirmed chronic Hepatitis C (PCR positive).</a:t>
          </a:r>
          <a:endParaRPr lang="fr-LU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AA25321-2305-4949-936C-80293D72F4CD}" type="parTrans" cxnId="{B15DEC17-AF6C-4921-830D-203D77419536}">
      <dgm:prSet/>
      <dgm:spPr/>
      <dgm:t>
        <a:bodyPr/>
        <a:lstStyle/>
        <a:p>
          <a:endParaRPr lang="fr-LU"/>
        </a:p>
      </dgm:t>
    </dgm:pt>
    <dgm:pt modelId="{1D8D5FB3-158C-42B2-A05E-86A116F5675C}" type="sibTrans" cxnId="{B15DEC17-AF6C-4921-830D-203D77419536}">
      <dgm:prSet/>
      <dgm:spPr/>
      <dgm:t>
        <a:bodyPr/>
        <a:lstStyle/>
        <a:p>
          <a:endParaRPr lang="fr-LU"/>
        </a:p>
      </dgm:t>
    </dgm:pt>
    <dgm:pt modelId="{3F43992D-4876-4CCA-B9A6-F2992648F545}">
      <dgm:prSet custT="1"/>
      <dgm:spPr>
        <a:xfrm>
          <a:off x="627560" y="2865632"/>
          <a:ext cx="7138932" cy="107138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/>
          <a:r>
            <a:rPr lang="en-US" sz="5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81 (85%) initiated for HCV treatment with direct acting antivirals (DAA). </a:t>
          </a:r>
          <a:endParaRPr lang="fr-LU" sz="5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</dgm:t>
    </dgm:pt>
    <dgm:pt modelId="{70CC48CA-0C44-4A8E-99C9-A23CA1273428}" type="parTrans" cxnId="{C6DA8219-A6AA-4A3F-BC1E-6A8D9A100431}">
      <dgm:prSet/>
      <dgm:spPr/>
      <dgm:t>
        <a:bodyPr/>
        <a:lstStyle/>
        <a:p>
          <a:endParaRPr lang="fr-LU"/>
        </a:p>
      </dgm:t>
    </dgm:pt>
    <dgm:pt modelId="{55303233-887A-42D4-AC21-F5B600FC563F}" type="sibTrans" cxnId="{C6DA8219-A6AA-4A3F-BC1E-6A8D9A100431}">
      <dgm:prSet/>
      <dgm:spPr/>
      <dgm:t>
        <a:bodyPr/>
        <a:lstStyle/>
        <a:p>
          <a:endParaRPr lang="fr-LU"/>
        </a:p>
      </dgm:t>
    </dgm:pt>
    <dgm:pt modelId="{FD330B50-1F68-4B51-8B19-43B6208F2032}" type="pres">
      <dgm:prSet presAssocID="{7405AEE6-AB34-4707-927E-69E508C4EED8}" presName="compositeShape" presStyleCnt="0">
        <dgm:presLayoutVars>
          <dgm:dir/>
          <dgm:resizeHandles/>
        </dgm:presLayoutVars>
      </dgm:prSet>
      <dgm:spPr/>
    </dgm:pt>
    <dgm:pt modelId="{5DA467BC-3E10-4CAA-8B02-F83F492EFE7B}" type="pres">
      <dgm:prSet presAssocID="{7405AEE6-AB34-4707-927E-69E508C4EED8}" presName="pyramid" presStyleLbl="node1" presStyleIdx="0" presStyleCnt="1" custAng="10800000" custLinFactNeighborX="32272" custLinFactNeighborY="2223"/>
      <dgm:spPr>
        <a:xfrm>
          <a:off x="1923725" y="0"/>
          <a:ext cx="4525963" cy="4525963"/>
        </a:xfrm>
        <a:prstGeom prst="triangl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06D73363-4D71-45F0-8C09-D61D0695DD47}" type="pres">
      <dgm:prSet presAssocID="{7405AEE6-AB34-4707-927E-69E508C4EED8}" presName="theList" presStyleCnt="0"/>
      <dgm:spPr/>
    </dgm:pt>
    <dgm:pt modelId="{57DBD317-09F5-4B3A-B2D8-89F1EA412CFC}" type="pres">
      <dgm:prSet presAssocID="{BED0D619-5FD0-4FC3-8011-0615F810DD0D}" presName="aNode" presStyleLbl="fgAcc1" presStyleIdx="0" presStyleCnt="3" custScaleX="242666" custLinFactNeighborX="1049" custLinFactNeighborY="4197">
        <dgm:presLayoutVars>
          <dgm:bulletEnabled val="1"/>
        </dgm:presLayoutVars>
      </dgm:prSet>
      <dgm:spPr>
        <a:prstGeom prst="roundRect">
          <a:avLst/>
        </a:prstGeom>
      </dgm:spPr>
    </dgm:pt>
    <dgm:pt modelId="{ED2B0DFD-D56E-42A7-A962-71559CD3D64A}" type="pres">
      <dgm:prSet presAssocID="{BED0D619-5FD0-4FC3-8011-0615F810DD0D}" presName="aSpace" presStyleCnt="0"/>
      <dgm:spPr/>
    </dgm:pt>
    <dgm:pt modelId="{2A08C9C8-53B9-4AEB-A612-6D163FEF28FE}" type="pres">
      <dgm:prSet presAssocID="{9F132350-232B-4D35-AC33-C02E4DC448AC}" presName="aNode" presStyleLbl="fgAcc1" presStyleIdx="1" presStyleCnt="3" custScaleX="242666">
        <dgm:presLayoutVars>
          <dgm:bulletEnabled val="1"/>
        </dgm:presLayoutVars>
      </dgm:prSet>
      <dgm:spPr>
        <a:prstGeom prst="roundRect">
          <a:avLst/>
        </a:prstGeom>
      </dgm:spPr>
    </dgm:pt>
    <dgm:pt modelId="{AD6C261C-3168-4334-B756-7C674F530A4E}" type="pres">
      <dgm:prSet presAssocID="{9F132350-232B-4D35-AC33-C02E4DC448AC}" presName="aSpace" presStyleCnt="0"/>
      <dgm:spPr/>
    </dgm:pt>
    <dgm:pt modelId="{7C02035F-3A15-4E78-992B-C343A8615B35}" type="pres">
      <dgm:prSet presAssocID="{3F43992D-4876-4CCA-B9A6-F2992648F545}" presName="aNode" presStyleLbl="fgAcc1" presStyleIdx="2" presStyleCnt="3" custScaleX="242666">
        <dgm:presLayoutVars>
          <dgm:bulletEnabled val="1"/>
        </dgm:presLayoutVars>
      </dgm:prSet>
      <dgm:spPr>
        <a:prstGeom prst="roundRect">
          <a:avLst/>
        </a:prstGeom>
      </dgm:spPr>
    </dgm:pt>
    <dgm:pt modelId="{9F97202B-5FDF-494F-A2D9-679AC1D68B0A}" type="pres">
      <dgm:prSet presAssocID="{3F43992D-4876-4CCA-B9A6-F2992648F545}" presName="aSpace" presStyleCnt="0"/>
      <dgm:spPr/>
    </dgm:pt>
  </dgm:ptLst>
  <dgm:cxnLst>
    <dgm:cxn modelId="{95044304-3996-484E-84FB-EAF8A2099CC8}" srcId="{7405AEE6-AB34-4707-927E-69E508C4EED8}" destId="{BED0D619-5FD0-4FC3-8011-0615F810DD0D}" srcOrd="0" destOrd="0" parTransId="{5E355672-A727-4343-9E41-488F58639F05}" sibTransId="{342A61FB-8E4C-48EE-9456-25E0DCE73F67}"/>
    <dgm:cxn modelId="{E377A007-7C72-4EDB-B9AC-845565510A3C}" type="presOf" srcId="{3F43992D-4876-4CCA-B9A6-F2992648F545}" destId="{7C02035F-3A15-4E78-992B-C343A8615B35}" srcOrd="0" destOrd="0" presId="urn:microsoft.com/office/officeart/2005/8/layout/pyramid2"/>
    <dgm:cxn modelId="{B15DEC17-AF6C-4921-830D-203D77419536}" srcId="{7405AEE6-AB34-4707-927E-69E508C4EED8}" destId="{9F132350-232B-4D35-AC33-C02E4DC448AC}" srcOrd="1" destOrd="0" parTransId="{1AA25321-2305-4949-936C-80293D72F4CD}" sibTransId="{1D8D5FB3-158C-42B2-A05E-86A116F5675C}"/>
    <dgm:cxn modelId="{C6DA8219-A6AA-4A3F-BC1E-6A8D9A100431}" srcId="{7405AEE6-AB34-4707-927E-69E508C4EED8}" destId="{3F43992D-4876-4CCA-B9A6-F2992648F545}" srcOrd="2" destOrd="0" parTransId="{70CC48CA-0C44-4A8E-99C9-A23CA1273428}" sibTransId="{55303233-887A-42D4-AC21-F5B600FC563F}"/>
    <dgm:cxn modelId="{E24DB429-5487-4CD8-80A0-BFFE797E79D1}" type="presOf" srcId="{7405AEE6-AB34-4707-927E-69E508C4EED8}" destId="{FD330B50-1F68-4B51-8B19-43B6208F2032}" srcOrd="0" destOrd="0" presId="urn:microsoft.com/office/officeart/2005/8/layout/pyramid2"/>
    <dgm:cxn modelId="{F96F7659-EBA0-4BD2-B28F-FF6787B3177D}" type="presOf" srcId="{BED0D619-5FD0-4FC3-8011-0615F810DD0D}" destId="{57DBD317-09F5-4B3A-B2D8-89F1EA412CFC}" srcOrd="0" destOrd="0" presId="urn:microsoft.com/office/officeart/2005/8/layout/pyramid2"/>
    <dgm:cxn modelId="{A857A7AB-ACAC-458F-AF50-6E67B12FC120}" type="presOf" srcId="{9F132350-232B-4D35-AC33-C02E4DC448AC}" destId="{2A08C9C8-53B9-4AEB-A612-6D163FEF28FE}" srcOrd="0" destOrd="0" presId="urn:microsoft.com/office/officeart/2005/8/layout/pyramid2"/>
    <dgm:cxn modelId="{47E16C65-4FC1-4AD0-9FF2-771919FC5235}" type="presParOf" srcId="{FD330B50-1F68-4B51-8B19-43B6208F2032}" destId="{5DA467BC-3E10-4CAA-8B02-F83F492EFE7B}" srcOrd="0" destOrd="0" presId="urn:microsoft.com/office/officeart/2005/8/layout/pyramid2"/>
    <dgm:cxn modelId="{65A92D38-43E9-4AC6-B6DF-0CE200265EBA}" type="presParOf" srcId="{FD330B50-1F68-4B51-8B19-43B6208F2032}" destId="{06D73363-4D71-45F0-8C09-D61D0695DD47}" srcOrd="1" destOrd="0" presId="urn:microsoft.com/office/officeart/2005/8/layout/pyramid2"/>
    <dgm:cxn modelId="{E2655540-34D9-465B-B580-4703F42773E0}" type="presParOf" srcId="{06D73363-4D71-45F0-8C09-D61D0695DD47}" destId="{57DBD317-09F5-4B3A-B2D8-89F1EA412CFC}" srcOrd="0" destOrd="0" presId="urn:microsoft.com/office/officeart/2005/8/layout/pyramid2"/>
    <dgm:cxn modelId="{2E875693-64A5-45DA-901F-B36CDDFB0B98}" type="presParOf" srcId="{06D73363-4D71-45F0-8C09-D61D0695DD47}" destId="{ED2B0DFD-D56E-42A7-A962-71559CD3D64A}" srcOrd="1" destOrd="0" presId="urn:microsoft.com/office/officeart/2005/8/layout/pyramid2"/>
    <dgm:cxn modelId="{8D8AA037-BFCC-439C-90BA-E74094F49A11}" type="presParOf" srcId="{06D73363-4D71-45F0-8C09-D61D0695DD47}" destId="{2A08C9C8-53B9-4AEB-A612-6D163FEF28FE}" srcOrd="2" destOrd="0" presId="urn:microsoft.com/office/officeart/2005/8/layout/pyramid2"/>
    <dgm:cxn modelId="{538B33E3-15BE-4448-AAA0-696DBB28A7C3}" type="presParOf" srcId="{06D73363-4D71-45F0-8C09-D61D0695DD47}" destId="{AD6C261C-3168-4334-B756-7C674F530A4E}" srcOrd="3" destOrd="0" presId="urn:microsoft.com/office/officeart/2005/8/layout/pyramid2"/>
    <dgm:cxn modelId="{8D2D9436-FE95-4426-A896-468A1A39D7DA}" type="presParOf" srcId="{06D73363-4D71-45F0-8C09-D61D0695DD47}" destId="{7C02035F-3A15-4E78-992B-C343A8615B35}" srcOrd="4" destOrd="0" presId="urn:microsoft.com/office/officeart/2005/8/layout/pyramid2"/>
    <dgm:cxn modelId="{AC38AC55-13B4-401B-9EF2-C5814012AB08}" type="presParOf" srcId="{06D73363-4D71-45F0-8C09-D61D0695DD47}" destId="{9F97202B-5FDF-494F-A2D9-679AC1D68B0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467BC-3E10-4CAA-8B02-F83F492EFE7B}">
      <dsp:nvSpPr>
        <dsp:cNvPr id="0" name=""/>
        <dsp:cNvSpPr/>
      </dsp:nvSpPr>
      <dsp:spPr>
        <a:xfrm rot="10800000">
          <a:off x="2692257" y="0"/>
          <a:ext cx="8776400" cy="8776400"/>
        </a:xfrm>
        <a:prstGeom prst="triangl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DBD317-09F5-4B3A-B2D8-89F1EA412CFC}">
      <dsp:nvSpPr>
        <dsp:cNvPr id="0" name=""/>
        <dsp:cNvSpPr/>
      </dsp:nvSpPr>
      <dsp:spPr>
        <a:xfrm>
          <a:off x="178832" y="893253"/>
          <a:ext cx="13843270" cy="2077538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124 PWIDs tested positive for Hepatitis C antibodies.</a:t>
          </a:r>
          <a:endParaRPr lang="fr-LU" sz="4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80249" y="994670"/>
        <a:ext cx="13640436" cy="1874704"/>
      </dsp:txXfrm>
    </dsp:sp>
    <dsp:sp modelId="{2A08C9C8-53B9-4AEB-A612-6D163FEF28FE}">
      <dsp:nvSpPr>
        <dsp:cNvPr id="0" name=""/>
        <dsp:cNvSpPr/>
      </dsp:nvSpPr>
      <dsp:spPr>
        <a:xfrm>
          <a:off x="178832" y="3219584"/>
          <a:ext cx="13843270" cy="2077538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95 (77%) Confirmed chronic Hepatitis C (PCR positive).</a:t>
          </a:r>
          <a:endParaRPr lang="fr-LU" sz="47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80249" y="3321001"/>
        <a:ext cx="13640436" cy="1874704"/>
      </dsp:txXfrm>
    </dsp:sp>
    <dsp:sp modelId="{7C02035F-3A15-4E78-992B-C343A8615B35}">
      <dsp:nvSpPr>
        <dsp:cNvPr id="0" name=""/>
        <dsp:cNvSpPr/>
      </dsp:nvSpPr>
      <dsp:spPr>
        <a:xfrm>
          <a:off x="178832" y="5556815"/>
          <a:ext cx="13843270" cy="2077538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81 (85%) initiated for HCV treatment with direct acting antivirals (DAA). </a:t>
          </a:r>
          <a:endParaRPr lang="fr-LU" sz="5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</dsp:txBody>
      <dsp:txXfrm>
        <a:off x="280249" y="5658232"/>
        <a:ext cx="13640436" cy="18747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FC3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578" y="5499711"/>
            <a:ext cx="26630428" cy="2211831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fr-LU" sz="3938" b="1" spc="-11" dirty="0">
                <a:solidFill>
                  <a:srgbClr val="58595B"/>
                </a:solidFill>
                <a:latin typeface="Arial"/>
                <a:cs typeface="Arial"/>
              </a:rPr>
              <a:t>W Kizito</a:t>
            </a:r>
            <a:r>
              <a:rPr lang="fr-LU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fr-LU" sz="3938" b="1" spc="-11" dirty="0">
                <a:solidFill>
                  <a:srgbClr val="58595B"/>
                </a:solidFill>
                <a:latin typeface="Arial"/>
                <a:cs typeface="Arial"/>
              </a:rPr>
              <a:t>, A Thiongo</a:t>
            </a:r>
            <a:r>
              <a:rPr lang="fr-LU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fr-LU" sz="3938" b="1" spc="-11" dirty="0">
                <a:solidFill>
                  <a:srgbClr val="58595B"/>
                </a:solidFill>
                <a:latin typeface="Arial"/>
                <a:cs typeface="Arial"/>
              </a:rPr>
              <a:t>, Y Nzomukunda1, A Maina</a:t>
            </a:r>
            <a:r>
              <a:rPr lang="fr-LU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fr-LU" sz="3938" b="1" spc="-11" dirty="0">
                <a:solidFill>
                  <a:srgbClr val="58595B"/>
                </a:solidFill>
                <a:latin typeface="Arial"/>
                <a:cs typeface="Arial"/>
              </a:rPr>
              <a:t>, K Khaballa</a:t>
            </a:r>
            <a:r>
              <a:rPr lang="fr-LU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fr-LU" sz="3938" b="1" spc="-11" dirty="0">
                <a:solidFill>
                  <a:srgbClr val="58595B"/>
                </a:solidFill>
                <a:latin typeface="Arial"/>
                <a:cs typeface="Arial"/>
              </a:rPr>
              <a:t>, A Lukhwaro</a:t>
            </a:r>
            <a:r>
              <a:rPr lang="fr-LU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fr-LU" sz="3938" b="1" spc="-11" dirty="0">
                <a:solidFill>
                  <a:srgbClr val="58595B"/>
                </a:solidFill>
                <a:latin typeface="Arial"/>
                <a:cs typeface="Arial"/>
              </a:rPr>
              <a:t>, M Murage</a:t>
            </a:r>
            <a:r>
              <a:rPr lang="fr-LU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fr-LU" sz="3938" b="1" spc="-11" dirty="0">
                <a:solidFill>
                  <a:srgbClr val="58595B"/>
                </a:solidFill>
                <a:latin typeface="Arial"/>
                <a:cs typeface="Arial"/>
              </a:rPr>
              <a:t>, A Loarec</a:t>
            </a:r>
            <a:r>
              <a:rPr lang="fr-LU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3</a:t>
            </a:r>
            <a:r>
              <a:rPr lang="fr-LU" sz="3938" b="1" spc="-11" dirty="0">
                <a:solidFill>
                  <a:srgbClr val="58595B"/>
                </a:solidFill>
                <a:latin typeface="Arial"/>
                <a:cs typeface="Arial"/>
              </a:rPr>
              <a:t>, D Donchuk</a:t>
            </a:r>
            <a:r>
              <a:rPr lang="fr-LU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  <a:r>
              <a:rPr lang="fr-LU" sz="3938" b="1" spc="-11" dirty="0">
                <a:solidFill>
                  <a:srgbClr val="58595B"/>
                </a:solidFill>
                <a:latin typeface="Arial"/>
                <a:cs typeface="Arial"/>
              </a:rPr>
              <a:t>, T Ellman</a:t>
            </a:r>
            <a:r>
              <a:rPr lang="fr-LU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  <a:r>
              <a:rPr sz="3938" b="1" spc="-21" dirty="0">
                <a:solidFill>
                  <a:srgbClr val="58595B"/>
                </a:solidFill>
                <a:latin typeface="Arial"/>
                <a:cs typeface="Arial"/>
              </a:rPr>
              <a:t>.</a:t>
            </a:r>
            <a:endParaRPr sz="3938" dirty="0">
              <a:latin typeface="Arial"/>
              <a:cs typeface="Arial"/>
            </a:endParaRPr>
          </a:p>
          <a:p>
            <a:pPr marL="27032" marR="598758">
              <a:lnSpc>
                <a:spcPct val="106300"/>
              </a:lnSpc>
              <a:spcBef>
                <a:spcPts val="3608"/>
              </a:spcBef>
            </a:pPr>
            <a:r>
              <a:rPr lang="fr-LU" sz="3000" spc="-2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fr-LU" sz="3000" spc="-21" dirty="0">
                <a:solidFill>
                  <a:srgbClr val="58595B"/>
                </a:solidFill>
                <a:latin typeface="Arial"/>
                <a:cs typeface="Arial"/>
              </a:rPr>
              <a:t>Médecins Sans Frontières (MSF), Nairobi, Kenya; </a:t>
            </a:r>
            <a:r>
              <a:rPr lang="fr-LU" sz="3000" spc="-2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fr-LU" sz="3000" spc="-21" dirty="0">
                <a:solidFill>
                  <a:srgbClr val="58595B"/>
                </a:solidFill>
                <a:latin typeface="Arial"/>
                <a:cs typeface="Arial"/>
              </a:rPr>
              <a:t>Médecins Du Monde, Nairobi, Kenya; </a:t>
            </a:r>
            <a:r>
              <a:rPr lang="fr-LU" sz="3000" spc="-21" baseline="30000" dirty="0">
                <a:solidFill>
                  <a:srgbClr val="58595B"/>
                </a:solidFill>
                <a:latin typeface="Arial"/>
                <a:cs typeface="Arial"/>
              </a:rPr>
              <a:t>3</a:t>
            </a:r>
            <a:r>
              <a:rPr lang="fr-LU" sz="3000" spc="-21" dirty="0">
                <a:solidFill>
                  <a:srgbClr val="58595B"/>
                </a:solidFill>
                <a:latin typeface="Arial"/>
                <a:cs typeface="Arial"/>
              </a:rPr>
              <a:t>Epicentre, Paris, France;</a:t>
            </a:r>
            <a:r>
              <a:rPr lang="fr-LU" sz="3000" spc="-21" baseline="30000" dirty="0">
                <a:solidFill>
                  <a:srgbClr val="58595B"/>
                </a:solidFill>
                <a:latin typeface="Arial"/>
                <a:cs typeface="Arial"/>
              </a:rPr>
              <a:t> 4</a:t>
            </a:r>
            <a:r>
              <a:rPr lang="fr-LU" sz="3000" spc="-21" dirty="0">
                <a:solidFill>
                  <a:srgbClr val="58595B"/>
                </a:solidFill>
                <a:latin typeface="Arial"/>
                <a:cs typeface="Arial"/>
              </a:rPr>
              <a:t>MSF, Cape </a:t>
            </a:r>
            <a:r>
              <a:rPr lang="fr-LU" sz="3000" spc="-21" dirty="0" err="1">
                <a:solidFill>
                  <a:srgbClr val="58595B"/>
                </a:solidFill>
                <a:latin typeface="Arial"/>
                <a:cs typeface="Arial"/>
              </a:rPr>
              <a:t>Town</a:t>
            </a:r>
            <a:r>
              <a:rPr lang="fr-LU" sz="3000" spc="-21" dirty="0">
                <a:solidFill>
                  <a:srgbClr val="58595B"/>
                </a:solidFill>
                <a:latin typeface="Arial"/>
                <a:cs typeface="Arial"/>
              </a:rPr>
              <a:t>, South </a:t>
            </a:r>
            <a:r>
              <a:rPr lang="fr-LU" sz="3000" spc="-21" dirty="0" err="1">
                <a:solidFill>
                  <a:srgbClr val="58595B"/>
                </a:solidFill>
                <a:latin typeface="Arial"/>
                <a:cs typeface="Arial"/>
              </a:rPr>
              <a:t>Africa</a:t>
            </a:r>
            <a:r>
              <a:rPr lang="fr-LU" sz="3000" spc="-21" dirty="0">
                <a:solidFill>
                  <a:srgbClr val="58595B"/>
                </a:solidFill>
                <a:latin typeface="Arial"/>
                <a:cs typeface="Arial"/>
              </a:rPr>
              <a:t>.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1842" y="0"/>
            <a:ext cx="20534587" cy="4644503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spcBef>
                <a:spcPts val="202"/>
              </a:spcBef>
              <a:tabLst>
                <a:tab pos="3976400" algn="l"/>
                <a:tab pos="4049386" algn="l"/>
              </a:tabLst>
            </a:pPr>
            <a:r>
              <a:rPr lang="en-US" spc="-11" dirty="0"/>
              <a:t>Opiate addiction and hepatitis C in Nairobi: good treatment outcomes despite fragmented care</a:t>
            </a:r>
            <a:endParaRPr spc="-160" dirty="0"/>
          </a:p>
        </p:txBody>
      </p:sp>
      <p:sp>
        <p:nvSpPr>
          <p:cNvPr id="4" name="object 4"/>
          <p:cNvSpPr/>
          <p:nvPr/>
        </p:nvSpPr>
        <p:spPr>
          <a:xfrm>
            <a:off x="1259613" y="8949691"/>
            <a:ext cx="13634422" cy="132699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r>
              <a:rPr lang="fr-LU" sz="815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sz="8156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2577" y="10388110"/>
            <a:ext cx="13613869" cy="4232210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27032" marR="282484">
              <a:lnSpc>
                <a:spcPct val="150000"/>
              </a:lnSpc>
              <a:spcBef>
                <a:spcPts val="202"/>
              </a:spcBef>
            </a:pPr>
            <a:r>
              <a:rPr lang="en-US" sz="3000" dirty="0">
                <a:latin typeface="Arial"/>
                <a:cs typeface="Arial"/>
              </a:rPr>
              <a:t>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njecting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dru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g use </a:t>
            </a:r>
            <a:r>
              <a:rPr lang="fr-LU" sz="30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a key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factor for transmission of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Hepatitis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C virus (HCV) and HIV.</a:t>
            </a:r>
          </a:p>
          <a:p>
            <a:pPr marL="27032" marR="282484">
              <a:lnSpc>
                <a:spcPct val="150000"/>
              </a:lnSpc>
              <a:spcBef>
                <a:spcPts val="202"/>
              </a:spcBef>
            </a:pP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Data on HCV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People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inject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drugs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(PWID) in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sub-Saharan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Africa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(SSA) are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limited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and care programs for PWID are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almost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non-existent. </a:t>
            </a:r>
          </a:p>
          <a:p>
            <a:pPr marL="27032" marR="282484">
              <a:lnSpc>
                <a:spcPct val="150000"/>
              </a:lnSpc>
              <a:spcBef>
                <a:spcPts val="202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describe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HCV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program for former and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PWID in a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primary</a:t>
            </a:r>
            <a:r>
              <a:rPr lang="fr-LU" sz="3000" dirty="0">
                <a:latin typeface="Arial" panose="020B0604020202020204" pitchFamily="34" charset="0"/>
                <a:cs typeface="Arial" panose="020B0604020202020204" pitchFamily="34" charset="0"/>
              </a:rPr>
              <a:t> care setting in Nairobi, Kenya.</a:t>
            </a:r>
            <a:endParaRPr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32578" y="16089195"/>
            <a:ext cx="13613869" cy="11618335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 algn="just">
              <a:lnSpc>
                <a:spcPct val="150000"/>
              </a:lnSpc>
              <a:spcBef>
                <a:spcPts val="202"/>
              </a:spcBef>
            </a:pPr>
            <a:r>
              <a:rPr lang="en-US" sz="3000" b="1" spc="-85" dirty="0">
                <a:latin typeface="Arial"/>
                <a:cs typeface="Arial"/>
              </a:rPr>
              <a:t>Design</a:t>
            </a:r>
          </a:p>
          <a:p>
            <a:pPr marL="27032" marR="10813" algn="just">
              <a:lnSpc>
                <a:spcPct val="150000"/>
              </a:lnSpc>
              <a:spcBef>
                <a:spcPts val="202"/>
              </a:spcBef>
            </a:pPr>
            <a:r>
              <a:rPr lang="en-US" sz="3000" spc="-85" dirty="0">
                <a:latin typeface="Arial"/>
                <a:cs typeface="Arial"/>
              </a:rPr>
              <a:t>Retrospective analysis of  routine operational data</a:t>
            </a:r>
            <a:r>
              <a:rPr lang="en-US" sz="3000" dirty="0">
                <a:latin typeface="Arial"/>
                <a:cs typeface="Arial"/>
              </a:rPr>
              <a:t>.</a:t>
            </a:r>
          </a:p>
          <a:p>
            <a:pPr marL="27032" marR="10813" algn="just">
              <a:lnSpc>
                <a:spcPct val="150000"/>
              </a:lnSpc>
              <a:spcBef>
                <a:spcPts val="202"/>
              </a:spcBef>
            </a:pPr>
            <a:r>
              <a:rPr lang="en-US" sz="3000" b="1" dirty="0">
                <a:latin typeface="Arial"/>
                <a:cs typeface="Arial"/>
              </a:rPr>
              <a:t>Study population</a:t>
            </a:r>
          </a:p>
          <a:p>
            <a:pPr marL="27032" marR="10813" algn="just">
              <a:lnSpc>
                <a:spcPct val="150000"/>
              </a:lnSpc>
              <a:spcBef>
                <a:spcPts val="202"/>
              </a:spcBef>
            </a:pPr>
            <a:r>
              <a:rPr lang="en-US" sz="3000" dirty="0">
                <a:latin typeface="Arial"/>
                <a:cs typeface="Arial"/>
              </a:rPr>
              <a:t>All PWID screened for HCV infection between 2014 and 2018 in MSF and MDM supported facilities.</a:t>
            </a:r>
          </a:p>
          <a:p>
            <a:pPr marL="27032" marR="10813" algn="just">
              <a:lnSpc>
                <a:spcPct val="150000"/>
              </a:lnSpc>
              <a:spcBef>
                <a:spcPts val="202"/>
              </a:spcBef>
            </a:pPr>
            <a:r>
              <a:rPr lang="en-US" sz="3000" b="1" dirty="0">
                <a:latin typeface="Arial"/>
                <a:cs typeface="Arial"/>
              </a:rPr>
              <a:t>Description of model of care [Fragmented Care]</a:t>
            </a:r>
          </a:p>
          <a:p>
            <a:pPr marL="27032" marR="10813" algn="just">
              <a:lnSpc>
                <a:spcPct val="150000"/>
              </a:lnSpc>
              <a:spcBef>
                <a:spcPts val="202"/>
              </a:spcBef>
            </a:pPr>
            <a:r>
              <a:rPr lang="en-US" sz="3000" dirty="0">
                <a:latin typeface="Arial"/>
                <a:cs typeface="Arial"/>
              </a:rPr>
              <a:t>MSF offered HCV treatment to PWID in </a:t>
            </a:r>
            <a:r>
              <a:rPr lang="en-US" sz="3000" dirty="0" err="1">
                <a:latin typeface="Arial"/>
                <a:cs typeface="Arial"/>
              </a:rPr>
              <a:t>Kibera</a:t>
            </a:r>
            <a:r>
              <a:rPr lang="en-US" sz="3000" dirty="0">
                <a:latin typeface="Arial"/>
                <a:cs typeface="Arial"/>
              </a:rPr>
              <a:t> health </a:t>
            </a:r>
            <a:r>
              <a:rPr lang="en-US" sz="3000" dirty="0" err="1">
                <a:latin typeface="Arial"/>
                <a:cs typeface="Arial"/>
              </a:rPr>
              <a:t>centre</a:t>
            </a:r>
            <a:r>
              <a:rPr lang="en-US" sz="3000" dirty="0">
                <a:latin typeface="Arial"/>
                <a:cs typeface="Arial"/>
              </a:rPr>
              <a:t>, Nairobi and later at a Drop in Centre (DIC) west of the city. PWID also travelled to clinics in eastern Nairobi for medically assisted therapy (MAT) for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Opioid dependence  </a:t>
            </a:r>
            <a:r>
              <a:rPr lang="en-US" sz="3000" dirty="0">
                <a:latin typeface="Arial"/>
                <a:cs typeface="Arial"/>
              </a:rPr>
              <a:t>using Methadone, for mental health, HIV and TB care. After screening, HCV patients with confirmed chronic hepatitis C (CHC) received </a:t>
            </a:r>
            <a:r>
              <a:rPr lang="en-US" sz="3000" dirty="0" err="1">
                <a:latin typeface="Arial"/>
                <a:cs typeface="Arial"/>
              </a:rPr>
              <a:t>Sofosbuvir</a:t>
            </a:r>
            <a:r>
              <a:rPr lang="en-US" sz="3000" dirty="0">
                <a:latin typeface="Arial"/>
                <a:cs typeface="Arial"/>
              </a:rPr>
              <a:t> and either </a:t>
            </a:r>
            <a:r>
              <a:rPr lang="en-US" sz="3000" dirty="0" err="1">
                <a:latin typeface="Arial"/>
                <a:cs typeface="Arial"/>
              </a:rPr>
              <a:t>Daclatasvir</a:t>
            </a:r>
            <a:r>
              <a:rPr lang="en-US" sz="3000" dirty="0">
                <a:latin typeface="Arial"/>
                <a:cs typeface="Arial"/>
              </a:rPr>
              <a:t> or </a:t>
            </a:r>
            <a:r>
              <a:rPr lang="en-US" sz="3000" dirty="0" err="1">
                <a:latin typeface="Arial"/>
                <a:cs typeface="Arial"/>
              </a:rPr>
              <a:t>Ledipasvir</a:t>
            </a:r>
            <a:r>
              <a:rPr lang="en-US" sz="3000" dirty="0">
                <a:latin typeface="Arial"/>
                <a:cs typeface="Arial"/>
              </a:rPr>
              <a:t> for 12 weeks. MAT and CHC treatment were administered under daily supervision but the facilities did not share patients medical information for continuity of care. </a:t>
            </a:r>
          </a:p>
          <a:p>
            <a:pPr marL="27032" marR="10813" algn="just">
              <a:lnSpc>
                <a:spcPct val="150000"/>
              </a:lnSpc>
              <a:spcBef>
                <a:spcPts val="202"/>
              </a:spcBef>
            </a:pPr>
            <a:r>
              <a:rPr lang="en-US" sz="3000" dirty="0">
                <a:latin typeface="Arial"/>
                <a:cs typeface="Arial"/>
              </a:rPr>
              <a:t>Efforts were made to encourage adherence including reimbursement of transport and tracing for missed appointments using  peer educators.</a:t>
            </a:r>
          </a:p>
        </p:txBody>
      </p:sp>
      <p:sp>
        <p:nvSpPr>
          <p:cNvPr id="40" name="object 40"/>
          <p:cNvSpPr/>
          <p:nvPr/>
        </p:nvSpPr>
        <p:spPr>
          <a:xfrm>
            <a:off x="15376050" y="28608651"/>
            <a:ext cx="13640655" cy="7804630"/>
          </a:xfrm>
          <a:custGeom>
            <a:avLst/>
            <a:gdLst/>
            <a:ahLst/>
            <a:cxnLst/>
            <a:rect l="l" t="t" r="r" b="b"/>
            <a:pathLst>
              <a:path w="3088640" h="4718050">
                <a:moveTo>
                  <a:pt x="0" y="4717451"/>
                </a:moveTo>
                <a:lnTo>
                  <a:pt x="3088276" y="4717451"/>
                </a:lnTo>
                <a:lnTo>
                  <a:pt x="3088276" y="0"/>
                </a:lnTo>
                <a:lnTo>
                  <a:pt x="0" y="0"/>
                </a:lnTo>
                <a:lnTo>
                  <a:pt x="0" y="4717451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Despite fragmented care  the project managed to achieve good  treatment outcomes highlighting  the fact that:</a:t>
            </a:r>
          </a:p>
          <a:p>
            <a:pPr marL="1143000" indent="-11430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Excellent outcomes can be achieved  from HCV treatment delivery at primary care among both current and former drug injectors.</a:t>
            </a:r>
          </a:p>
          <a:p>
            <a:pPr marL="1143000" indent="-11430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Fragmented care is a major challenge to care delivery among this high risk but neglected group.</a:t>
            </a:r>
          </a:p>
          <a:p>
            <a:pPr marL="1143000" indent="-11430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Hepatitis C treatment and  MAT remains unavailable in most resource limited settings.</a:t>
            </a:r>
          </a:p>
          <a:p>
            <a:pPr marL="1143000" indent="-11430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Urgent need to have a full package of harm reduction services and treatment delivery at a single point.</a:t>
            </a:r>
          </a:p>
          <a:p>
            <a:pPr marL="1143000" indent="-11430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13"/>
          <p:cNvSpPr txBox="1"/>
          <p:nvPr/>
        </p:nvSpPr>
        <p:spPr>
          <a:xfrm>
            <a:off x="1232577" y="40127208"/>
            <a:ext cx="21619520" cy="141502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wrap="square" lIns="0" tIns="29735" rIns="0" bIns="0" rtlCol="0">
            <a:spAutoFit/>
          </a:bodyPr>
          <a:lstStyle/>
          <a:p>
            <a:pPr marL="27032">
              <a:lnSpc>
                <a:spcPct val="150000"/>
              </a:lnSpc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Acknowledgements</a:t>
            </a:r>
            <a:endParaRPr sz="3000" dirty="0">
              <a:latin typeface="Arial"/>
              <a:cs typeface="Arial"/>
            </a:endParaRPr>
          </a:p>
          <a:p>
            <a:pPr marL="27032" marR="10813">
              <a:lnSpc>
                <a:spcPct val="150000"/>
              </a:lnSpc>
            </a:pPr>
            <a:r>
              <a:rPr lang="en-US" sz="3000" dirty="0">
                <a:latin typeface="Arial"/>
                <a:cs typeface="Arial"/>
              </a:rPr>
              <a:t>PWIDs in Nairobi, MDM and MSF staff in Nairobi, National AIDS &amp; STI Control </a:t>
            </a:r>
            <a:r>
              <a:rPr lang="en-US" sz="3000" dirty="0" err="1">
                <a:latin typeface="Arial"/>
                <a:cs typeface="Arial"/>
              </a:rPr>
              <a:t>Programme</a:t>
            </a:r>
            <a:r>
              <a:rPr lang="en-US" sz="3000" dirty="0">
                <a:latin typeface="Arial"/>
                <a:cs typeface="Arial"/>
              </a:rPr>
              <a:t> , all partners and  collaborators  </a:t>
            </a:r>
            <a:endParaRPr lang="en-US" sz="3000" spc="-11" dirty="0">
              <a:latin typeface="Arial"/>
              <a:cs typeface="Arial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3214806" y="38394481"/>
            <a:ext cx="6172200" cy="336147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bject 16"/>
          <p:cNvSpPr/>
          <p:nvPr/>
        </p:nvSpPr>
        <p:spPr>
          <a:xfrm>
            <a:off x="1232576" y="27281661"/>
            <a:ext cx="13613869" cy="132699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  <a:ln>
            <a:solidFill>
              <a:srgbClr val="3EA199"/>
            </a:solidFill>
          </a:ln>
        </p:spPr>
        <p:txBody>
          <a:bodyPr wrap="square" lIns="0" tIns="0" rIns="0" bIns="0" rtlCol="0"/>
          <a:lstStyle/>
          <a:p>
            <a:r>
              <a:rPr lang="en-US" sz="8156" b="1" dirty="0">
                <a:solidFill>
                  <a:schemeClr val="bg1"/>
                </a:solidFill>
              </a:rPr>
              <a:t>Results </a:t>
            </a:r>
            <a:endParaRPr lang="fr-LU" sz="8156" b="1" dirty="0">
              <a:solidFill>
                <a:schemeClr val="bg1"/>
              </a:solidFill>
            </a:endParaRPr>
          </a:p>
        </p:txBody>
      </p:sp>
      <p:graphicFrame>
        <p:nvGraphicFramePr>
          <p:cNvPr id="5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5232905"/>
              </p:ext>
            </p:extLst>
          </p:nvPr>
        </p:nvGraphicFramePr>
        <p:xfrm>
          <a:off x="1025682" y="28656562"/>
          <a:ext cx="13882040" cy="87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6" name="object 21"/>
          <p:cNvSpPr txBox="1"/>
          <p:nvPr/>
        </p:nvSpPr>
        <p:spPr>
          <a:xfrm>
            <a:off x="1311861" y="28798606"/>
            <a:ext cx="13281933" cy="492212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lnSpc>
                <a:spcPct val="100600"/>
              </a:lnSpc>
              <a:spcBef>
                <a:spcPts val="202"/>
              </a:spcBef>
            </a:pPr>
            <a:r>
              <a:rPr lang="en-US" sz="3000" b="1" dirty="0">
                <a:latin typeface="Arial"/>
                <a:cs typeface="Arial"/>
              </a:rPr>
              <a:t>Screening </a:t>
            </a:r>
            <a:endParaRPr sz="3000" b="1" dirty="0">
              <a:latin typeface="Arial"/>
              <a:cs typeface="Arial"/>
            </a:endParaRPr>
          </a:p>
        </p:txBody>
      </p:sp>
      <p:sp>
        <p:nvSpPr>
          <p:cNvPr id="58" name="object 26"/>
          <p:cNvSpPr txBox="1"/>
          <p:nvPr/>
        </p:nvSpPr>
        <p:spPr>
          <a:xfrm>
            <a:off x="15349266" y="10349638"/>
            <a:ext cx="13667439" cy="4309155"/>
          </a:xfrm>
          <a:prstGeom prst="rect">
            <a:avLst/>
          </a:prstGeom>
          <a:noFill/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lnSpc>
                <a:spcPct val="150000"/>
              </a:lnSpc>
              <a:spcBef>
                <a:spcPts val="202"/>
              </a:spcBef>
            </a:pPr>
            <a:r>
              <a:rPr lang="en-US" sz="3000" b="1" spc="-11" dirty="0">
                <a:latin typeface="Arial"/>
                <a:cs typeface="Arial"/>
              </a:rPr>
              <a:t>Demographic and Clinical Characteristics for those who initiated treatment</a:t>
            </a:r>
          </a:p>
          <a:p>
            <a:pPr marL="1457519" marR="10813" lvl="1" indent="-457200">
              <a:lnSpc>
                <a:spcPct val="1500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en-US" sz="3000" spc="-11" dirty="0">
                <a:latin typeface="Arial"/>
                <a:cs typeface="Arial"/>
              </a:rPr>
              <a:t>Male gender 		72 (89%)</a:t>
            </a:r>
          </a:p>
          <a:p>
            <a:pPr marL="1457519" marR="10813" lvl="1" indent="-457200">
              <a:lnSpc>
                <a:spcPct val="1500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en-US" sz="3000" spc="-11" dirty="0">
                <a:latin typeface="Arial"/>
                <a:cs typeface="Arial"/>
              </a:rPr>
              <a:t>Median Age  		37 years (IQR 32-42)</a:t>
            </a:r>
          </a:p>
          <a:p>
            <a:pPr marL="1457519" marR="10813" lvl="1" indent="-457200">
              <a:lnSpc>
                <a:spcPct val="1500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Current injectors</a:t>
            </a:r>
            <a:r>
              <a:rPr lang="en-US" sz="3000" spc="-11" dirty="0">
                <a:latin typeface="Arial"/>
                <a:cs typeface="Arial"/>
              </a:rPr>
              <a:t>	16 (21%)	</a:t>
            </a:r>
          </a:p>
          <a:p>
            <a:pPr marL="1457519" marR="10813" lvl="1" indent="-457200">
              <a:lnSpc>
                <a:spcPct val="1500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en-US" sz="3000" spc="-11" dirty="0">
                <a:latin typeface="Arial"/>
                <a:cs typeface="Arial"/>
              </a:rPr>
              <a:t>HIV infection 		35 (43%)</a:t>
            </a:r>
          </a:p>
          <a:p>
            <a:pPr marL="1457519" marR="10813" lvl="1" indent="-457200">
              <a:lnSpc>
                <a:spcPct val="1500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en-US" sz="3000" spc="-11" dirty="0">
                <a:latin typeface="Arial"/>
                <a:cs typeface="Arial"/>
              </a:rPr>
              <a:t>On Methadone therapy	56 (72%)	</a:t>
            </a: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	</a:t>
            </a:r>
          </a:p>
        </p:txBody>
      </p:sp>
      <p:sp>
        <p:nvSpPr>
          <p:cNvPr id="60" name="object 16"/>
          <p:cNvSpPr/>
          <p:nvPr/>
        </p:nvSpPr>
        <p:spPr>
          <a:xfrm>
            <a:off x="15402837" y="8949691"/>
            <a:ext cx="13613869" cy="132699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  <a:ln>
            <a:solidFill>
              <a:srgbClr val="3EA199"/>
            </a:solidFill>
          </a:ln>
        </p:spPr>
        <p:txBody>
          <a:bodyPr wrap="square" lIns="0" tIns="0" rIns="0" bIns="0" rtlCol="0"/>
          <a:lstStyle/>
          <a:p>
            <a:r>
              <a:rPr lang="en-US" sz="8156" b="1" dirty="0">
                <a:solidFill>
                  <a:schemeClr val="bg1"/>
                </a:solidFill>
              </a:rPr>
              <a:t>Results</a:t>
            </a:r>
            <a:endParaRPr lang="fr-LU" sz="8156" b="1" dirty="0">
              <a:solidFill>
                <a:schemeClr val="bg1"/>
              </a:solidFill>
            </a:endParaRPr>
          </a:p>
        </p:txBody>
      </p:sp>
      <p:sp>
        <p:nvSpPr>
          <p:cNvPr id="63" name="object 9"/>
          <p:cNvSpPr txBox="1"/>
          <p:nvPr/>
        </p:nvSpPr>
        <p:spPr>
          <a:xfrm>
            <a:off x="1232576" y="37632481"/>
            <a:ext cx="13693155" cy="215471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25680" rIns="0" bIns="0" rtlCol="0">
            <a:spAutoFit/>
          </a:bodyPr>
          <a:lstStyle/>
          <a:p>
            <a:pPr marL="27032" marR="10813">
              <a:lnSpc>
                <a:spcPct val="150000"/>
              </a:lnSpc>
              <a:spcBef>
                <a:spcPts val="202"/>
              </a:spcBef>
            </a:pPr>
            <a:r>
              <a:rPr lang="en-US" sz="3000" b="1" dirty="0">
                <a:latin typeface="Arial"/>
                <a:cs typeface="Arial"/>
              </a:rPr>
              <a:t>Predominant Hepatitis C genotypes</a:t>
            </a:r>
            <a:endParaRPr lang="en-US" sz="3000" spc="-11" dirty="0">
              <a:latin typeface="Arial"/>
              <a:cs typeface="Arial"/>
            </a:endParaRPr>
          </a:p>
          <a:p>
            <a:pPr marL="1457519" marR="10813" lvl="1" indent="-457200">
              <a:lnSpc>
                <a:spcPct val="1500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en-US" sz="3000" spc="-11" dirty="0">
                <a:latin typeface="Arial"/>
                <a:cs typeface="Arial"/>
              </a:rPr>
              <a:t>1a ( 41, 51%)</a:t>
            </a:r>
          </a:p>
          <a:p>
            <a:pPr marL="1457519" marR="10813" lvl="1" indent="-457200">
              <a:lnSpc>
                <a:spcPct val="1500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en-US" sz="3000" spc="-11" dirty="0">
                <a:latin typeface="Arial"/>
                <a:cs typeface="Arial"/>
              </a:rPr>
              <a:t>4    (23, 28%) </a:t>
            </a:r>
          </a:p>
        </p:txBody>
      </p:sp>
      <p:sp>
        <p:nvSpPr>
          <p:cNvPr id="64" name="object 4"/>
          <p:cNvSpPr/>
          <p:nvPr/>
        </p:nvSpPr>
        <p:spPr>
          <a:xfrm>
            <a:off x="1285503" y="14747982"/>
            <a:ext cx="13634422" cy="132699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r>
              <a:rPr lang="en-US" sz="8156" b="1" dirty="0">
                <a:solidFill>
                  <a:schemeClr val="bg1"/>
                </a:solidFill>
              </a:rPr>
              <a:t>Methods</a:t>
            </a:r>
            <a:endParaRPr sz="8156" b="1" dirty="0">
              <a:solidFill>
                <a:schemeClr val="bg1"/>
              </a:solidFill>
            </a:endParaRPr>
          </a:p>
        </p:txBody>
      </p:sp>
      <p:sp>
        <p:nvSpPr>
          <p:cNvPr id="66" name="object 16"/>
          <p:cNvSpPr/>
          <p:nvPr/>
        </p:nvSpPr>
        <p:spPr>
          <a:xfrm>
            <a:off x="15349267" y="27281661"/>
            <a:ext cx="13613869" cy="132699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lvl="0"/>
            <a:r>
              <a:rPr lang="en-US" sz="8156" b="1" dirty="0">
                <a:solidFill>
                  <a:prstClr val="white"/>
                </a:solidFill>
              </a:rPr>
              <a:t>Conclusion</a:t>
            </a:r>
            <a:endParaRPr lang="fr-LU" sz="8156" b="1" dirty="0">
              <a:solidFill>
                <a:prstClr val="white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6145" y="16283725"/>
            <a:ext cx="12300561" cy="9780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402837" y="16283725"/>
            <a:ext cx="29900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DAA Outcomes</a:t>
            </a:r>
          </a:p>
        </p:txBody>
      </p:sp>
      <p:sp>
        <p:nvSpPr>
          <p:cNvPr id="59" name="object 9"/>
          <p:cNvSpPr txBox="1"/>
          <p:nvPr/>
        </p:nvSpPr>
        <p:spPr>
          <a:xfrm>
            <a:off x="15376050" y="26248246"/>
            <a:ext cx="13587086" cy="1004660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484232" marR="63525" indent="-457200">
              <a:lnSpc>
                <a:spcPct val="106300"/>
              </a:lnSpc>
              <a:spcBef>
                <a:spcPts val="202"/>
              </a:spcBef>
              <a:buFont typeface="Wingdings" panose="05000000000000000000" pitchFamily="2" charset="2"/>
              <a:buChar char="Ø"/>
            </a:pPr>
            <a:r>
              <a:rPr lang="en-US" sz="3000" spc="-11" dirty="0">
                <a:latin typeface="Arial"/>
                <a:cs typeface="Arial"/>
              </a:rPr>
              <a:t>Of the patients who achieved sustained </a:t>
            </a:r>
            <a:r>
              <a:rPr lang="en-US" sz="3000" spc="-11" dirty="0" err="1">
                <a:latin typeface="Arial"/>
                <a:cs typeface="Arial"/>
              </a:rPr>
              <a:t>virological</a:t>
            </a:r>
            <a:r>
              <a:rPr lang="en-US" sz="3000" spc="-11">
                <a:latin typeface="Arial"/>
                <a:cs typeface="Arial"/>
              </a:rPr>
              <a:t> response 12 </a:t>
            </a:r>
            <a:r>
              <a:rPr lang="en-US" sz="3000" spc="-11" dirty="0">
                <a:latin typeface="Arial"/>
                <a:cs typeface="Arial"/>
              </a:rPr>
              <a:t>weeks after completion of treatment (SVR-12), 53 (69%)  were on MAT</a:t>
            </a: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61" name="object 9"/>
          <p:cNvSpPr txBox="1"/>
          <p:nvPr/>
        </p:nvSpPr>
        <p:spPr>
          <a:xfrm>
            <a:off x="15233435" y="14807906"/>
            <a:ext cx="13587086" cy="515296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484232" marR="63525" indent="-457200">
              <a:lnSpc>
                <a:spcPct val="106300"/>
              </a:lnSpc>
              <a:spcBef>
                <a:spcPts val="202"/>
              </a:spcBef>
              <a:buFont typeface="Wingdings" panose="05000000000000000000" pitchFamily="2" charset="2"/>
              <a:buChar char="Ø"/>
            </a:pPr>
            <a:r>
              <a:rPr lang="en-US" sz="3000" spc="-11" dirty="0">
                <a:latin typeface="Arial"/>
                <a:cs typeface="Arial"/>
              </a:rPr>
              <a:t>Of the current injectors, 5 (31%) were on MAT</a:t>
            </a: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1764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25D009B-1963-434B-AAEA-B5FCF076B048}"/>
</file>

<file path=customXml/itemProps2.xml><?xml version="1.0" encoding="utf-8"?>
<ds:datastoreItem xmlns:ds="http://schemas.openxmlformats.org/officeDocument/2006/customXml" ds:itemID="{2A8E99D4-B38D-4637-90A7-7C499F43DE08}"/>
</file>

<file path=customXml/itemProps3.xml><?xml version="1.0" encoding="utf-8"?>
<ds:datastoreItem xmlns:ds="http://schemas.openxmlformats.org/officeDocument/2006/customXml" ds:itemID="{6434F81D-1AE0-44F9-A26D-4E479F25D25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2529</TotalTime>
  <Words>525</Words>
  <Application>Microsoft Office PowerPoint</Application>
  <PresentationFormat>Custom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Theme</vt:lpstr>
      <vt:lpstr>Opiate addiction and hepatitis C in Nairobi: good treatment outcomes despite fragmented care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KIZITO</dc:creator>
  <cp:lastModifiedBy>Holly Baker</cp:lastModifiedBy>
  <cp:revision>86</cp:revision>
  <cp:lastPrinted>2018-04-11T18:41:58Z</cp:lastPrinted>
  <dcterms:created xsi:type="dcterms:W3CDTF">2018-04-11T18:28:11Z</dcterms:created>
  <dcterms:modified xsi:type="dcterms:W3CDTF">2019-04-25T11:13:32Z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  <property fmtid="{D5CDD505-2E9C-101B-9397-08002B2CF9AE}" pid="6" name="Order">
    <vt:r8>342700</vt:r8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</Properties>
</file>