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xlsx" ContentType="application/vnd.openxmlformats-officedocument.spreadsheetml.sheet"/>
  <Override PartName="/ppt/presentation.xml" ContentType="application/vnd.openxmlformats-officedocument.presentationml.presentation.main+xml"/>
  <Override PartName="/ppt/slides/slide1.xml" ContentType="application/vnd.openxmlformats-officedocument.presentationml.slide+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charts/chart1.xml" ContentType="application/vnd.openxmlformats-officedocument.drawingml.chart+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0275213" cy="42803763"/>
  <p:notesSz cx="6858000" cy="9296400"/>
  <p:defaultTextStyle>
    <a:defPPr>
      <a:defRPr lang="en-US"/>
    </a:defPPr>
    <a:lvl1pPr marL="0" algn="l" defTabSz="1946575" rtl="0" eaLnBrk="1" latinLnBrk="0" hangingPunct="1">
      <a:defRPr sz="3832" kern="1200">
        <a:solidFill>
          <a:schemeClr val="tx1"/>
        </a:solidFill>
        <a:latin typeface="+mn-lt"/>
        <a:ea typeface="+mn-ea"/>
        <a:cs typeface="+mn-cs"/>
      </a:defRPr>
    </a:lvl1pPr>
    <a:lvl2pPr marL="973287" algn="l" defTabSz="1946575" rtl="0" eaLnBrk="1" latinLnBrk="0" hangingPunct="1">
      <a:defRPr sz="3832" kern="1200">
        <a:solidFill>
          <a:schemeClr val="tx1"/>
        </a:solidFill>
        <a:latin typeface="+mn-lt"/>
        <a:ea typeface="+mn-ea"/>
        <a:cs typeface="+mn-cs"/>
      </a:defRPr>
    </a:lvl2pPr>
    <a:lvl3pPr marL="1946575" algn="l" defTabSz="1946575" rtl="0" eaLnBrk="1" latinLnBrk="0" hangingPunct="1">
      <a:defRPr sz="3832" kern="1200">
        <a:solidFill>
          <a:schemeClr val="tx1"/>
        </a:solidFill>
        <a:latin typeface="+mn-lt"/>
        <a:ea typeface="+mn-ea"/>
        <a:cs typeface="+mn-cs"/>
      </a:defRPr>
    </a:lvl3pPr>
    <a:lvl4pPr marL="2919862" algn="l" defTabSz="1946575" rtl="0" eaLnBrk="1" latinLnBrk="0" hangingPunct="1">
      <a:defRPr sz="3832" kern="1200">
        <a:solidFill>
          <a:schemeClr val="tx1"/>
        </a:solidFill>
        <a:latin typeface="+mn-lt"/>
        <a:ea typeface="+mn-ea"/>
        <a:cs typeface="+mn-cs"/>
      </a:defRPr>
    </a:lvl4pPr>
    <a:lvl5pPr marL="3893149" algn="l" defTabSz="1946575" rtl="0" eaLnBrk="1" latinLnBrk="0" hangingPunct="1">
      <a:defRPr sz="3832" kern="1200">
        <a:solidFill>
          <a:schemeClr val="tx1"/>
        </a:solidFill>
        <a:latin typeface="+mn-lt"/>
        <a:ea typeface="+mn-ea"/>
        <a:cs typeface="+mn-cs"/>
      </a:defRPr>
    </a:lvl5pPr>
    <a:lvl6pPr marL="4866437" algn="l" defTabSz="1946575" rtl="0" eaLnBrk="1" latinLnBrk="0" hangingPunct="1">
      <a:defRPr sz="3832" kern="1200">
        <a:solidFill>
          <a:schemeClr val="tx1"/>
        </a:solidFill>
        <a:latin typeface="+mn-lt"/>
        <a:ea typeface="+mn-ea"/>
        <a:cs typeface="+mn-cs"/>
      </a:defRPr>
    </a:lvl6pPr>
    <a:lvl7pPr marL="5839724" algn="l" defTabSz="1946575" rtl="0" eaLnBrk="1" latinLnBrk="0" hangingPunct="1">
      <a:defRPr sz="3832" kern="1200">
        <a:solidFill>
          <a:schemeClr val="tx1"/>
        </a:solidFill>
        <a:latin typeface="+mn-lt"/>
        <a:ea typeface="+mn-ea"/>
        <a:cs typeface="+mn-cs"/>
      </a:defRPr>
    </a:lvl7pPr>
    <a:lvl8pPr marL="6813012" algn="l" defTabSz="1946575" rtl="0" eaLnBrk="1" latinLnBrk="0" hangingPunct="1">
      <a:defRPr sz="3832" kern="1200">
        <a:solidFill>
          <a:schemeClr val="tx1"/>
        </a:solidFill>
        <a:latin typeface="+mn-lt"/>
        <a:ea typeface="+mn-ea"/>
        <a:cs typeface="+mn-cs"/>
      </a:defRPr>
    </a:lvl8pPr>
    <a:lvl9pPr marL="7786299" algn="l" defTabSz="1946575" rtl="0" eaLnBrk="1" latinLnBrk="0" hangingPunct="1">
      <a:defRPr sz="3832"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132" userDrawn="1">
          <p15:clr>
            <a:srgbClr val="A4A3A4"/>
          </p15:clr>
        </p15:guide>
        <p15:guide id="2" pos="4976"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tie Whitehouse" initials="KW" lastIdx="13" clrIdx="0">
    <p:extLst/>
  </p:cmAuthor>
  <p:cmAuthor id="2" name="Emilie Venables" initials="EV" lastIdx="10" clrIdx="1">
    <p:extLst/>
  </p:cmAuthor>
  <p:cmAuthor id="3" name="DepMed" initials="DepMed"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3E6E2"/>
    <a:srgbClr val="D2232A"/>
    <a:srgbClr val="38A199"/>
    <a:srgbClr val="58595B"/>
    <a:srgbClr val="E2E3E4"/>
    <a:srgbClr val="FFC300"/>
    <a:srgbClr val="BCBD3B"/>
    <a:srgbClr val="F56821"/>
    <a:srgbClr val="F5682B"/>
    <a:srgbClr val="5718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DE4100-E15A-4136-BE6F-E5CE0A3DE89A}" v="1" dt="2019-04-12T14:59:36.962"/>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8203" autoAdjust="0"/>
    <p:restoredTop sz="94646"/>
  </p:normalViewPr>
  <p:slideViewPr>
    <p:cSldViewPr>
      <p:cViewPr>
        <p:scale>
          <a:sx n="44" d="100"/>
          <a:sy n="44" d="100"/>
        </p:scale>
        <p:origin x="1230" y="306"/>
      </p:cViewPr>
      <p:guideLst>
        <p:guide orient="horz" pos="6132"/>
        <p:guide pos="497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13" Type="http://schemas.openxmlformats.org/officeDocument/2006/relationships/customXml" Target="../customXml/item3.xml"/><Relationship Id="rId3" Type="http://schemas.openxmlformats.org/officeDocument/2006/relationships/notesMaster" Target="notesMasters/notesMaster1.xml"/><Relationship Id="rId7" Type="http://schemas.openxmlformats.org/officeDocument/2006/relationships/theme" Target="theme/theme1.xml"/><Relationship Id="rId12" Type="http://schemas.openxmlformats.org/officeDocument/2006/relationships/customXml" Target="../customXml/item2.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1.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commentAuthors" Target="commentAuthors.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lly Baker" userId="11c000dc-9118-4b94-82c8-b6f35894e1c8" providerId="ADAL" clId="{A3DE4100-E15A-4136-BE6F-E5CE0A3DE89A}"/>
    <pc:docChg chg="modSld">
      <pc:chgData name="Holly Baker" userId="11c000dc-9118-4b94-82c8-b6f35894e1c8" providerId="ADAL" clId="{A3DE4100-E15A-4136-BE6F-E5CE0A3DE89A}" dt="2019-04-12T14:59:48.319" v="1" actId="255"/>
      <pc:docMkLst>
        <pc:docMk/>
      </pc:docMkLst>
      <pc:sldChg chg="modSp">
        <pc:chgData name="Holly Baker" userId="11c000dc-9118-4b94-82c8-b6f35894e1c8" providerId="ADAL" clId="{A3DE4100-E15A-4136-BE6F-E5CE0A3DE89A}" dt="2019-04-12T14:59:48.319" v="1" actId="255"/>
        <pc:sldMkLst>
          <pc:docMk/>
          <pc:sldMk cId="0" sldId="256"/>
        </pc:sldMkLst>
        <pc:spChg chg="mod">
          <ac:chgData name="Holly Baker" userId="11c000dc-9118-4b94-82c8-b6f35894e1c8" providerId="ADAL" clId="{A3DE4100-E15A-4136-BE6F-E5CE0A3DE89A}" dt="2019-04-12T14:59:48.319" v="1" actId="255"/>
          <ac:spMkLst>
            <pc:docMk/>
            <pc:sldMk cId="0" sldId="256"/>
            <ac:spMk id="3" creationId="{00000000-0000-0000-0000-000000000000}"/>
          </ac:spMkLst>
        </pc:spChg>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dLbls>
          <c:showLegendKey val="0"/>
          <c:showVal val="1"/>
          <c:showCatName val="1"/>
          <c:showSerName val="0"/>
          <c:showPercent val="0"/>
          <c:showBubbleSize val="0"/>
          <c:showLeaderLines val="0"/>
        </c:dLbls>
        <c:firstSliceAng val="0"/>
      </c:pieChart>
    </c:plotArea>
    <c:plotVisOnly val="1"/>
    <c:dispBlanksAs val="gap"/>
    <c:showDLblsOverMax val="0"/>
  </c:chart>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2055" cy="466142"/>
          </a:xfrm>
          <a:prstGeom prst="rect">
            <a:avLst/>
          </a:prstGeom>
        </p:spPr>
        <p:txBody>
          <a:bodyPr vert="horz" lIns="43023" tIns="21511" rIns="43023" bIns="21511" rtlCol="0"/>
          <a:lstStyle>
            <a:lvl1pPr algn="l">
              <a:defRPr sz="600"/>
            </a:lvl1pPr>
          </a:lstStyle>
          <a:p>
            <a:endParaRPr lang="en-US"/>
          </a:p>
        </p:txBody>
      </p:sp>
      <p:sp>
        <p:nvSpPr>
          <p:cNvPr id="3" name="Date Placeholder 2"/>
          <p:cNvSpPr>
            <a:spLocks noGrp="1"/>
          </p:cNvSpPr>
          <p:nvPr>
            <p:ph type="dt" idx="1"/>
          </p:nvPr>
        </p:nvSpPr>
        <p:spPr>
          <a:xfrm>
            <a:off x="3884414" y="0"/>
            <a:ext cx="2972055" cy="466142"/>
          </a:xfrm>
          <a:prstGeom prst="rect">
            <a:avLst/>
          </a:prstGeom>
        </p:spPr>
        <p:txBody>
          <a:bodyPr vert="horz" lIns="43023" tIns="21511" rIns="43023" bIns="21511" rtlCol="0"/>
          <a:lstStyle>
            <a:lvl1pPr algn="r">
              <a:defRPr sz="600"/>
            </a:lvl1pPr>
          </a:lstStyle>
          <a:p>
            <a:fld id="{A058CABE-655D-5C42-8970-4E5AEED2B7CA}" type="datetimeFigureOut">
              <a:rPr lang="en-US" smtClean="0"/>
              <a:t>4/23/2019</a:t>
            </a:fld>
            <a:endParaRPr lang="en-US"/>
          </a:p>
        </p:txBody>
      </p:sp>
      <p:sp>
        <p:nvSpPr>
          <p:cNvPr id="4" name="Slide Image Placeholder 3"/>
          <p:cNvSpPr>
            <a:spLocks noGrp="1" noRot="1" noChangeAspect="1"/>
          </p:cNvSpPr>
          <p:nvPr>
            <p:ph type="sldImg" idx="2"/>
          </p:nvPr>
        </p:nvSpPr>
        <p:spPr>
          <a:xfrm>
            <a:off x="2319338" y="1162050"/>
            <a:ext cx="2219325" cy="3136900"/>
          </a:xfrm>
          <a:prstGeom prst="rect">
            <a:avLst/>
          </a:prstGeom>
          <a:noFill/>
          <a:ln w="12700">
            <a:solidFill>
              <a:prstClr val="black"/>
            </a:solidFill>
          </a:ln>
        </p:spPr>
        <p:txBody>
          <a:bodyPr vert="horz" lIns="43023" tIns="21511" rIns="43023" bIns="21511" rtlCol="0" anchor="ctr"/>
          <a:lstStyle/>
          <a:p>
            <a:endParaRPr lang="en-US"/>
          </a:p>
        </p:txBody>
      </p:sp>
      <p:sp>
        <p:nvSpPr>
          <p:cNvPr id="5" name="Notes Placeholder 4"/>
          <p:cNvSpPr>
            <a:spLocks noGrp="1"/>
          </p:cNvSpPr>
          <p:nvPr>
            <p:ph type="body" sz="quarter" idx="3"/>
          </p:nvPr>
        </p:nvSpPr>
        <p:spPr>
          <a:xfrm>
            <a:off x="685800" y="4474223"/>
            <a:ext cx="5486400" cy="3660127"/>
          </a:xfrm>
          <a:prstGeom prst="rect">
            <a:avLst/>
          </a:prstGeom>
        </p:spPr>
        <p:txBody>
          <a:bodyPr vert="horz" lIns="43023" tIns="21511" rIns="43023" bIns="2151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30259"/>
            <a:ext cx="2972055" cy="466141"/>
          </a:xfrm>
          <a:prstGeom prst="rect">
            <a:avLst/>
          </a:prstGeom>
        </p:spPr>
        <p:txBody>
          <a:bodyPr vert="horz" lIns="43023" tIns="21511" rIns="43023" bIns="21511" rtlCol="0" anchor="b"/>
          <a:lstStyle>
            <a:lvl1pPr algn="l">
              <a:defRPr sz="600"/>
            </a:lvl1pPr>
          </a:lstStyle>
          <a:p>
            <a:endParaRPr lang="en-US"/>
          </a:p>
        </p:txBody>
      </p:sp>
      <p:sp>
        <p:nvSpPr>
          <p:cNvPr id="7" name="Slide Number Placeholder 6"/>
          <p:cNvSpPr>
            <a:spLocks noGrp="1"/>
          </p:cNvSpPr>
          <p:nvPr>
            <p:ph type="sldNum" sz="quarter" idx="5"/>
          </p:nvPr>
        </p:nvSpPr>
        <p:spPr>
          <a:xfrm>
            <a:off x="3884414" y="8830259"/>
            <a:ext cx="2972055" cy="466141"/>
          </a:xfrm>
          <a:prstGeom prst="rect">
            <a:avLst/>
          </a:prstGeom>
        </p:spPr>
        <p:txBody>
          <a:bodyPr vert="horz" lIns="43023" tIns="21511" rIns="43023" bIns="21511" rtlCol="0" anchor="b"/>
          <a:lstStyle>
            <a:lvl1pPr algn="r">
              <a:defRPr sz="600"/>
            </a:lvl1pPr>
          </a:lstStyle>
          <a:p>
            <a:fld id="{77D1AA78-6143-204E-A6FE-1B833801967F}" type="slidenum">
              <a:rPr lang="en-US" smtClean="0"/>
              <a:t>‹#›</a:t>
            </a:fld>
            <a:endParaRPr lang="en-US"/>
          </a:p>
        </p:txBody>
      </p:sp>
    </p:spTree>
    <p:extLst>
      <p:ext uri="{BB962C8B-B14F-4D97-AF65-F5344CB8AC3E}">
        <p14:creationId xmlns:p14="http://schemas.microsoft.com/office/powerpoint/2010/main" val="1979058020"/>
      </p:ext>
    </p:extLst>
  </p:cSld>
  <p:clrMap bg1="lt1" tx1="dk1" bg2="lt2" tx2="dk2" accent1="accent1" accent2="accent2" accent3="accent3" accent4="accent4" accent5="accent5" accent6="accent6" hlink="hlink" folHlink="folHlink"/>
  <p:notesStyle>
    <a:lvl1pPr marL="0" algn="l" defTabSz="1946575" rtl="0" eaLnBrk="1" latinLnBrk="0" hangingPunct="1">
      <a:defRPr sz="2555" kern="1200">
        <a:solidFill>
          <a:schemeClr val="tx1"/>
        </a:solidFill>
        <a:latin typeface="+mn-lt"/>
        <a:ea typeface="+mn-ea"/>
        <a:cs typeface="+mn-cs"/>
      </a:defRPr>
    </a:lvl1pPr>
    <a:lvl2pPr marL="973287" algn="l" defTabSz="1946575" rtl="0" eaLnBrk="1" latinLnBrk="0" hangingPunct="1">
      <a:defRPr sz="2555" kern="1200">
        <a:solidFill>
          <a:schemeClr val="tx1"/>
        </a:solidFill>
        <a:latin typeface="+mn-lt"/>
        <a:ea typeface="+mn-ea"/>
        <a:cs typeface="+mn-cs"/>
      </a:defRPr>
    </a:lvl2pPr>
    <a:lvl3pPr marL="1946575" algn="l" defTabSz="1946575" rtl="0" eaLnBrk="1" latinLnBrk="0" hangingPunct="1">
      <a:defRPr sz="2555" kern="1200">
        <a:solidFill>
          <a:schemeClr val="tx1"/>
        </a:solidFill>
        <a:latin typeface="+mn-lt"/>
        <a:ea typeface="+mn-ea"/>
        <a:cs typeface="+mn-cs"/>
      </a:defRPr>
    </a:lvl3pPr>
    <a:lvl4pPr marL="2919862" algn="l" defTabSz="1946575" rtl="0" eaLnBrk="1" latinLnBrk="0" hangingPunct="1">
      <a:defRPr sz="2555" kern="1200">
        <a:solidFill>
          <a:schemeClr val="tx1"/>
        </a:solidFill>
        <a:latin typeface="+mn-lt"/>
        <a:ea typeface="+mn-ea"/>
        <a:cs typeface="+mn-cs"/>
      </a:defRPr>
    </a:lvl4pPr>
    <a:lvl5pPr marL="3893149" algn="l" defTabSz="1946575" rtl="0" eaLnBrk="1" latinLnBrk="0" hangingPunct="1">
      <a:defRPr sz="2555" kern="1200">
        <a:solidFill>
          <a:schemeClr val="tx1"/>
        </a:solidFill>
        <a:latin typeface="+mn-lt"/>
        <a:ea typeface="+mn-ea"/>
        <a:cs typeface="+mn-cs"/>
      </a:defRPr>
    </a:lvl5pPr>
    <a:lvl6pPr marL="4866437" algn="l" defTabSz="1946575" rtl="0" eaLnBrk="1" latinLnBrk="0" hangingPunct="1">
      <a:defRPr sz="2555" kern="1200">
        <a:solidFill>
          <a:schemeClr val="tx1"/>
        </a:solidFill>
        <a:latin typeface="+mn-lt"/>
        <a:ea typeface="+mn-ea"/>
        <a:cs typeface="+mn-cs"/>
      </a:defRPr>
    </a:lvl6pPr>
    <a:lvl7pPr marL="5839724" algn="l" defTabSz="1946575" rtl="0" eaLnBrk="1" latinLnBrk="0" hangingPunct="1">
      <a:defRPr sz="2555" kern="1200">
        <a:solidFill>
          <a:schemeClr val="tx1"/>
        </a:solidFill>
        <a:latin typeface="+mn-lt"/>
        <a:ea typeface="+mn-ea"/>
        <a:cs typeface="+mn-cs"/>
      </a:defRPr>
    </a:lvl7pPr>
    <a:lvl8pPr marL="6813012" algn="l" defTabSz="1946575" rtl="0" eaLnBrk="1" latinLnBrk="0" hangingPunct="1">
      <a:defRPr sz="2555" kern="1200">
        <a:solidFill>
          <a:schemeClr val="tx1"/>
        </a:solidFill>
        <a:latin typeface="+mn-lt"/>
        <a:ea typeface="+mn-ea"/>
        <a:cs typeface="+mn-cs"/>
      </a:defRPr>
    </a:lvl8pPr>
    <a:lvl9pPr marL="7786299" algn="l" defTabSz="1946575" rtl="0" eaLnBrk="1" latinLnBrk="0" hangingPunct="1">
      <a:defRPr sz="2555"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7D1AA78-6143-204E-A6FE-1B833801967F}" type="slidenum">
              <a:rPr lang="en-US" smtClean="0"/>
              <a:t>1</a:t>
            </a:fld>
            <a:endParaRPr lang="en-US"/>
          </a:p>
        </p:txBody>
      </p:sp>
    </p:spTree>
    <p:extLst>
      <p:ext uri="{BB962C8B-B14F-4D97-AF65-F5344CB8AC3E}">
        <p14:creationId xmlns:p14="http://schemas.microsoft.com/office/powerpoint/2010/main" val="180141740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1"/>
            <a:ext cx="25715009" cy="4879305"/>
          </a:xfrm>
          <a:custGeom>
            <a:avLst/>
            <a:gdLst/>
            <a:ahLst/>
            <a:cxnLst/>
            <a:rect l="l" t="t" r="r" b="b"/>
            <a:pathLst>
              <a:path w="12081510" h="2291715">
                <a:moveTo>
                  <a:pt x="0" y="2291095"/>
                </a:moveTo>
                <a:lnTo>
                  <a:pt x="12081077" y="2291095"/>
                </a:lnTo>
                <a:lnTo>
                  <a:pt x="12081077" y="0"/>
                </a:lnTo>
                <a:lnTo>
                  <a:pt x="0" y="0"/>
                </a:lnTo>
                <a:lnTo>
                  <a:pt x="0" y="2291095"/>
                </a:lnTo>
                <a:close/>
              </a:path>
            </a:pathLst>
          </a:custGeom>
          <a:solidFill>
            <a:srgbClr val="D2232A"/>
          </a:solidFill>
        </p:spPr>
        <p:txBody>
          <a:bodyPr wrap="square" lIns="0" tIns="0" rIns="0" bIns="0" rtlCol="0"/>
          <a:lstStyle/>
          <a:p>
            <a:endParaRPr sz="8156"/>
          </a:p>
        </p:txBody>
      </p:sp>
      <p:sp>
        <p:nvSpPr>
          <p:cNvPr id="17" name="bk object 17"/>
          <p:cNvSpPr/>
          <p:nvPr/>
        </p:nvSpPr>
        <p:spPr>
          <a:xfrm>
            <a:off x="21359417" y="1"/>
            <a:ext cx="8908211" cy="8540473"/>
          </a:xfrm>
          <a:custGeom>
            <a:avLst/>
            <a:gdLst/>
            <a:ahLst/>
            <a:cxnLst/>
            <a:rect l="l" t="t" r="r" b="b"/>
            <a:pathLst>
              <a:path w="4185284" h="4011295">
                <a:moveTo>
                  <a:pt x="4184837" y="3322473"/>
                </a:moveTo>
                <a:lnTo>
                  <a:pt x="2989563" y="3322473"/>
                </a:lnTo>
                <a:lnTo>
                  <a:pt x="3011474" y="3333908"/>
                </a:lnTo>
                <a:lnTo>
                  <a:pt x="3036090" y="3360891"/>
                </a:lnTo>
                <a:lnTo>
                  <a:pt x="3055059" y="3400014"/>
                </a:lnTo>
                <a:lnTo>
                  <a:pt x="3060028" y="3447870"/>
                </a:lnTo>
                <a:lnTo>
                  <a:pt x="3042643" y="3501051"/>
                </a:lnTo>
                <a:lnTo>
                  <a:pt x="3022755" y="3541727"/>
                </a:lnTo>
                <a:lnTo>
                  <a:pt x="3009272" y="3582980"/>
                </a:lnTo>
                <a:lnTo>
                  <a:pt x="3002135" y="3624617"/>
                </a:lnTo>
                <a:lnTo>
                  <a:pt x="3001285" y="3666447"/>
                </a:lnTo>
                <a:lnTo>
                  <a:pt x="3006662" y="3708276"/>
                </a:lnTo>
                <a:lnTo>
                  <a:pt x="3018207" y="3749910"/>
                </a:lnTo>
                <a:lnTo>
                  <a:pt x="3035860" y="3791158"/>
                </a:lnTo>
                <a:lnTo>
                  <a:pt x="3059562" y="3831826"/>
                </a:lnTo>
                <a:lnTo>
                  <a:pt x="3089254" y="3871721"/>
                </a:lnTo>
                <a:lnTo>
                  <a:pt x="3124875" y="3910650"/>
                </a:lnTo>
                <a:lnTo>
                  <a:pt x="3164620" y="3946325"/>
                </a:lnTo>
                <a:lnTo>
                  <a:pt x="3204559" y="3974198"/>
                </a:lnTo>
                <a:lnTo>
                  <a:pt x="3245054" y="3994276"/>
                </a:lnTo>
                <a:lnTo>
                  <a:pt x="3286468" y="4006568"/>
                </a:lnTo>
                <a:lnTo>
                  <a:pt x="3329161" y="4011081"/>
                </a:lnTo>
                <a:lnTo>
                  <a:pt x="3373495" y="4007825"/>
                </a:lnTo>
                <a:lnTo>
                  <a:pt x="3419834" y="3996808"/>
                </a:lnTo>
                <a:lnTo>
                  <a:pt x="3468537" y="3978038"/>
                </a:lnTo>
                <a:lnTo>
                  <a:pt x="3519968" y="3951522"/>
                </a:lnTo>
                <a:lnTo>
                  <a:pt x="4184837" y="3568939"/>
                </a:lnTo>
                <a:lnTo>
                  <a:pt x="4184837" y="3322473"/>
                </a:lnTo>
                <a:close/>
              </a:path>
              <a:path w="4185284" h="4011295">
                <a:moveTo>
                  <a:pt x="4184837" y="2683476"/>
                </a:moveTo>
                <a:lnTo>
                  <a:pt x="2428549" y="2683476"/>
                </a:lnTo>
                <a:lnTo>
                  <a:pt x="2463869" y="2727252"/>
                </a:lnTo>
                <a:lnTo>
                  <a:pt x="2530943" y="2812706"/>
                </a:lnTo>
                <a:lnTo>
                  <a:pt x="2563901" y="2853789"/>
                </a:lnTo>
                <a:lnTo>
                  <a:pt x="2597276" y="2893380"/>
                </a:lnTo>
                <a:lnTo>
                  <a:pt x="2631671" y="2931180"/>
                </a:lnTo>
                <a:lnTo>
                  <a:pt x="2667688" y="2966893"/>
                </a:lnTo>
                <a:lnTo>
                  <a:pt x="2701140" y="2998158"/>
                </a:lnTo>
                <a:lnTo>
                  <a:pt x="2730063" y="3029531"/>
                </a:lnTo>
                <a:lnTo>
                  <a:pt x="2752435" y="3065540"/>
                </a:lnTo>
                <a:lnTo>
                  <a:pt x="2766235" y="3110713"/>
                </a:lnTo>
                <a:lnTo>
                  <a:pt x="2779087" y="3158408"/>
                </a:lnTo>
                <a:lnTo>
                  <a:pt x="2799858" y="3202371"/>
                </a:lnTo>
                <a:lnTo>
                  <a:pt x="2827295" y="3241568"/>
                </a:lnTo>
                <a:lnTo>
                  <a:pt x="2860149" y="3274964"/>
                </a:lnTo>
                <a:lnTo>
                  <a:pt x="2897171" y="3301524"/>
                </a:lnTo>
                <a:lnTo>
                  <a:pt x="2937108" y="3320212"/>
                </a:lnTo>
                <a:lnTo>
                  <a:pt x="2978711" y="3329995"/>
                </a:lnTo>
                <a:lnTo>
                  <a:pt x="2989563" y="3322473"/>
                </a:lnTo>
                <a:lnTo>
                  <a:pt x="4184837" y="3322473"/>
                </a:lnTo>
                <a:lnTo>
                  <a:pt x="4184837" y="2683476"/>
                </a:lnTo>
                <a:close/>
              </a:path>
              <a:path w="4185284" h="4011295">
                <a:moveTo>
                  <a:pt x="2366484" y="2720138"/>
                </a:moveTo>
                <a:lnTo>
                  <a:pt x="1407237" y="2720138"/>
                </a:lnTo>
                <a:lnTo>
                  <a:pt x="1429809" y="2732290"/>
                </a:lnTo>
                <a:lnTo>
                  <a:pt x="1452778" y="2756641"/>
                </a:lnTo>
                <a:lnTo>
                  <a:pt x="1482854" y="2794276"/>
                </a:lnTo>
                <a:lnTo>
                  <a:pt x="1513640" y="2831568"/>
                </a:lnTo>
                <a:lnTo>
                  <a:pt x="1545361" y="2868085"/>
                </a:lnTo>
                <a:lnTo>
                  <a:pt x="1578241" y="2903395"/>
                </a:lnTo>
                <a:lnTo>
                  <a:pt x="1612507" y="2937068"/>
                </a:lnTo>
                <a:lnTo>
                  <a:pt x="1648385" y="2968670"/>
                </a:lnTo>
                <a:lnTo>
                  <a:pt x="1693608" y="3001074"/>
                </a:lnTo>
                <a:lnTo>
                  <a:pt x="1738154" y="3022786"/>
                </a:lnTo>
                <a:lnTo>
                  <a:pt x="1782513" y="3034096"/>
                </a:lnTo>
                <a:lnTo>
                  <a:pt x="1827176" y="3035295"/>
                </a:lnTo>
                <a:lnTo>
                  <a:pt x="1872631" y="3026676"/>
                </a:lnTo>
                <a:lnTo>
                  <a:pt x="1919369" y="3008528"/>
                </a:lnTo>
                <a:lnTo>
                  <a:pt x="1967878" y="2981143"/>
                </a:lnTo>
                <a:lnTo>
                  <a:pt x="2235917" y="2805845"/>
                </a:lnTo>
                <a:lnTo>
                  <a:pt x="2366484" y="2720138"/>
                </a:lnTo>
                <a:close/>
              </a:path>
              <a:path w="4185284" h="4011295">
                <a:moveTo>
                  <a:pt x="1242350" y="2799550"/>
                </a:moveTo>
                <a:lnTo>
                  <a:pt x="640822" y="2799550"/>
                </a:lnTo>
                <a:lnTo>
                  <a:pt x="675026" y="2808797"/>
                </a:lnTo>
                <a:lnTo>
                  <a:pt x="711869" y="2834740"/>
                </a:lnTo>
                <a:lnTo>
                  <a:pt x="752054" y="2866349"/>
                </a:lnTo>
                <a:lnTo>
                  <a:pt x="793682" y="2891005"/>
                </a:lnTo>
                <a:lnTo>
                  <a:pt x="836549" y="2908783"/>
                </a:lnTo>
                <a:lnTo>
                  <a:pt x="880449" y="2919759"/>
                </a:lnTo>
                <a:lnTo>
                  <a:pt x="925176" y="2924005"/>
                </a:lnTo>
                <a:lnTo>
                  <a:pt x="970527" y="2921596"/>
                </a:lnTo>
                <a:lnTo>
                  <a:pt x="1016295" y="2912608"/>
                </a:lnTo>
                <a:lnTo>
                  <a:pt x="1062275" y="2897114"/>
                </a:lnTo>
                <a:lnTo>
                  <a:pt x="1108262" y="2875188"/>
                </a:lnTo>
                <a:lnTo>
                  <a:pt x="1149523" y="2852408"/>
                </a:lnTo>
                <a:lnTo>
                  <a:pt x="1190609" y="2829297"/>
                </a:lnTo>
                <a:lnTo>
                  <a:pt x="1231552" y="2805845"/>
                </a:lnTo>
                <a:lnTo>
                  <a:pt x="1242350" y="2799550"/>
                </a:lnTo>
                <a:close/>
              </a:path>
              <a:path w="4185284" h="4011295">
                <a:moveTo>
                  <a:pt x="1140155" y="601969"/>
                </a:moveTo>
                <a:lnTo>
                  <a:pt x="1067977" y="605882"/>
                </a:lnTo>
                <a:lnTo>
                  <a:pt x="981543" y="619095"/>
                </a:lnTo>
                <a:lnTo>
                  <a:pt x="931444" y="629142"/>
                </a:lnTo>
                <a:lnTo>
                  <a:pt x="883334" y="642233"/>
                </a:lnTo>
                <a:lnTo>
                  <a:pt x="837298" y="658262"/>
                </a:lnTo>
                <a:lnTo>
                  <a:pt x="793418" y="677123"/>
                </a:lnTo>
                <a:lnTo>
                  <a:pt x="751779" y="698712"/>
                </a:lnTo>
                <a:lnTo>
                  <a:pt x="712465" y="722922"/>
                </a:lnTo>
                <a:lnTo>
                  <a:pt x="675559" y="749649"/>
                </a:lnTo>
                <a:lnTo>
                  <a:pt x="641146" y="778787"/>
                </a:lnTo>
                <a:lnTo>
                  <a:pt x="609309" y="810230"/>
                </a:lnTo>
                <a:lnTo>
                  <a:pt x="580132" y="843874"/>
                </a:lnTo>
                <a:lnTo>
                  <a:pt x="553698" y="879612"/>
                </a:lnTo>
                <a:lnTo>
                  <a:pt x="530092" y="917340"/>
                </a:lnTo>
                <a:lnTo>
                  <a:pt x="509398" y="956952"/>
                </a:lnTo>
                <a:lnTo>
                  <a:pt x="491699" y="998343"/>
                </a:lnTo>
                <a:lnTo>
                  <a:pt x="477079" y="1041407"/>
                </a:lnTo>
                <a:lnTo>
                  <a:pt x="465622" y="1086038"/>
                </a:lnTo>
                <a:lnTo>
                  <a:pt x="457412" y="1132133"/>
                </a:lnTo>
                <a:lnTo>
                  <a:pt x="452533" y="1179584"/>
                </a:lnTo>
                <a:lnTo>
                  <a:pt x="451068" y="1228288"/>
                </a:lnTo>
                <a:lnTo>
                  <a:pt x="453102" y="1278137"/>
                </a:lnTo>
                <a:lnTo>
                  <a:pt x="458718" y="1329028"/>
                </a:lnTo>
                <a:lnTo>
                  <a:pt x="467405" y="1377629"/>
                </a:lnTo>
                <a:lnTo>
                  <a:pt x="479134" y="1424751"/>
                </a:lnTo>
                <a:lnTo>
                  <a:pt x="493827" y="1470339"/>
                </a:lnTo>
                <a:lnTo>
                  <a:pt x="511405" y="1514335"/>
                </a:lnTo>
                <a:lnTo>
                  <a:pt x="531789" y="1556684"/>
                </a:lnTo>
                <a:lnTo>
                  <a:pt x="554903" y="1597330"/>
                </a:lnTo>
                <a:lnTo>
                  <a:pt x="580666" y="1636216"/>
                </a:lnTo>
                <a:lnTo>
                  <a:pt x="609002" y="1673287"/>
                </a:lnTo>
                <a:lnTo>
                  <a:pt x="639831" y="1708486"/>
                </a:lnTo>
                <a:lnTo>
                  <a:pt x="605849" y="1752803"/>
                </a:lnTo>
                <a:lnTo>
                  <a:pt x="537683" y="1835927"/>
                </a:lnTo>
                <a:lnTo>
                  <a:pt x="507394" y="1876724"/>
                </a:lnTo>
                <a:lnTo>
                  <a:pt x="482230" y="1918337"/>
                </a:lnTo>
                <a:lnTo>
                  <a:pt x="464140" y="1961762"/>
                </a:lnTo>
                <a:lnTo>
                  <a:pt x="442745" y="2015359"/>
                </a:lnTo>
                <a:lnTo>
                  <a:pt x="415275" y="2061022"/>
                </a:lnTo>
                <a:lnTo>
                  <a:pt x="382602" y="2100152"/>
                </a:lnTo>
                <a:lnTo>
                  <a:pt x="345600" y="2134149"/>
                </a:lnTo>
                <a:lnTo>
                  <a:pt x="305140" y="2164413"/>
                </a:lnTo>
                <a:lnTo>
                  <a:pt x="262097" y="2192345"/>
                </a:lnTo>
                <a:lnTo>
                  <a:pt x="187912" y="2237042"/>
                </a:lnTo>
                <a:lnTo>
                  <a:pt x="158665" y="2255053"/>
                </a:lnTo>
                <a:lnTo>
                  <a:pt x="100972" y="2292308"/>
                </a:lnTo>
                <a:lnTo>
                  <a:pt x="58132" y="2326279"/>
                </a:lnTo>
                <a:lnTo>
                  <a:pt x="26466" y="2363492"/>
                </a:lnTo>
                <a:lnTo>
                  <a:pt x="6810" y="2403774"/>
                </a:lnTo>
                <a:lnTo>
                  <a:pt x="0" y="2446950"/>
                </a:lnTo>
                <a:lnTo>
                  <a:pt x="6869" y="2492847"/>
                </a:lnTo>
                <a:lnTo>
                  <a:pt x="28254" y="2541290"/>
                </a:lnTo>
                <a:lnTo>
                  <a:pt x="53064" y="2582332"/>
                </a:lnTo>
                <a:lnTo>
                  <a:pt x="79230" y="2622710"/>
                </a:lnTo>
                <a:lnTo>
                  <a:pt x="106644" y="2662398"/>
                </a:lnTo>
                <a:lnTo>
                  <a:pt x="135196" y="2701369"/>
                </a:lnTo>
                <a:lnTo>
                  <a:pt x="164778" y="2739598"/>
                </a:lnTo>
                <a:lnTo>
                  <a:pt x="195280" y="2777059"/>
                </a:lnTo>
                <a:lnTo>
                  <a:pt x="226592" y="2813727"/>
                </a:lnTo>
                <a:lnTo>
                  <a:pt x="258607" y="2849575"/>
                </a:lnTo>
                <a:lnTo>
                  <a:pt x="293234" y="2880148"/>
                </a:lnTo>
                <a:lnTo>
                  <a:pt x="330083" y="2899077"/>
                </a:lnTo>
                <a:lnTo>
                  <a:pt x="368963" y="2907123"/>
                </a:lnTo>
                <a:lnTo>
                  <a:pt x="409686" y="2905045"/>
                </a:lnTo>
                <a:lnTo>
                  <a:pt x="452062" y="2893604"/>
                </a:lnTo>
                <a:lnTo>
                  <a:pt x="495903" y="2873560"/>
                </a:lnTo>
                <a:lnTo>
                  <a:pt x="534422" y="2851327"/>
                </a:lnTo>
                <a:lnTo>
                  <a:pt x="571282" y="2826526"/>
                </a:lnTo>
                <a:lnTo>
                  <a:pt x="606994" y="2805845"/>
                </a:lnTo>
                <a:lnTo>
                  <a:pt x="640822" y="2799550"/>
                </a:lnTo>
                <a:lnTo>
                  <a:pt x="1242350" y="2799550"/>
                </a:lnTo>
                <a:lnTo>
                  <a:pt x="1312800" y="2758079"/>
                </a:lnTo>
                <a:lnTo>
                  <a:pt x="1353169" y="2733748"/>
                </a:lnTo>
                <a:lnTo>
                  <a:pt x="1382533" y="2720514"/>
                </a:lnTo>
                <a:lnTo>
                  <a:pt x="1407237" y="2720138"/>
                </a:lnTo>
                <a:lnTo>
                  <a:pt x="2366484" y="2720138"/>
                </a:lnTo>
                <a:lnTo>
                  <a:pt x="2373493" y="2715555"/>
                </a:lnTo>
                <a:lnTo>
                  <a:pt x="2391160" y="2704559"/>
                </a:lnTo>
                <a:lnTo>
                  <a:pt x="2407496" y="2695111"/>
                </a:lnTo>
                <a:lnTo>
                  <a:pt x="2428549" y="2683476"/>
                </a:lnTo>
                <a:lnTo>
                  <a:pt x="4184837" y="2683476"/>
                </a:lnTo>
                <a:lnTo>
                  <a:pt x="4184837" y="623813"/>
                </a:lnTo>
                <a:lnTo>
                  <a:pt x="1397859" y="623813"/>
                </a:lnTo>
                <a:lnTo>
                  <a:pt x="1237105" y="607799"/>
                </a:lnTo>
                <a:lnTo>
                  <a:pt x="1140155" y="601969"/>
                </a:lnTo>
                <a:close/>
              </a:path>
              <a:path w="4185284" h="4011295">
                <a:moveTo>
                  <a:pt x="2891757" y="0"/>
                </a:moveTo>
                <a:lnTo>
                  <a:pt x="1560647" y="0"/>
                </a:lnTo>
                <a:lnTo>
                  <a:pt x="1542356" y="25291"/>
                </a:lnTo>
                <a:lnTo>
                  <a:pt x="1515998" y="66623"/>
                </a:lnTo>
                <a:lnTo>
                  <a:pt x="1492385" y="108931"/>
                </a:lnTo>
                <a:lnTo>
                  <a:pt x="1471460" y="152182"/>
                </a:lnTo>
                <a:lnTo>
                  <a:pt x="1453170" y="196342"/>
                </a:lnTo>
                <a:lnTo>
                  <a:pt x="1437457" y="241375"/>
                </a:lnTo>
                <a:lnTo>
                  <a:pt x="1424266" y="287249"/>
                </a:lnTo>
                <a:lnTo>
                  <a:pt x="1413542" y="333929"/>
                </a:lnTo>
                <a:lnTo>
                  <a:pt x="1405228" y="381380"/>
                </a:lnTo>
                <a:lnTo>
                  <a:pt x="1399270" y="429569"/>
                </a:lnTo>
                <a:lnTo>
                  <a:pt x="1395611" y="478461"/>
                </a:lnTo>
                <a:lnTo>
                  <a:pt x="1394196" y="528023"/>
                </a:lnTo>
                <a:lnTo>
                  <a:pt x="1394713" y="551724"/>
                </a:lnTo>
                <a:lnTo>
                  <a:pt x="1395978" y="583682"/>
                </a:lnTo>
                <a:lnTo>
                  <a:pt x="1397268" y="611757"/>
                </a:lnTo>
                <a:lnTo>
                  <a:pt x="1397859" y="623813"/>
                </a:lnTo>
                <a:lnTo>
                  <a:pt x="4184837" y="623813"/>
                </a:lnTo>
                <a:lnTo>
                  <a:pt x="4184837" y="394408"/>
                </a:lnTo>
                <a:lnTo>
                  <a:pt x="4145917" y="375641"/>
                </a:lnTo>
                <a:lnTo>
                  <a:pt x="4107320" y="358928"/>
                </a:lnTo>
                <a:lnTo>
                  <a:pt x="3426046" y="358928"/>
                </a:lnTo>
                <a:lnTo>
                  <a:pt x="3402225" y="358270"/>
                </a:lnTo>
                <a:lnTo>
                  <a:pt x="3341129" y="335015"/>
                </a:lnTo>
                <a:lnTo>
                  <a:pt x="3301868" y="311499"/>
                </a:lnTo>
                <a:lnTo>
                  <a:pt x="3255474" y="279443"/>
                </a:lnTo>
                <a:lnTo>
                  <a:pt x="3200952" y="238387"/>
                </a:lnTo>
                <a:lnTo>
                  <a:pt x="3137311" y="187872"/>
                </a:lnTo>
                <a:lnTo>
                  <a:pt x="3063556" y="127436"/>
                </a:lnTo>
                <a:lnTo>
                  <a:pt x="3023090" y="94737"/>
                </a:lnTo>
                <a:lnTo>
                  <a:pt x="2982279" y="63415"/>
                </a:lnTo>
                <a:lnTo>
                  <a:pt x="2941108" y="33502"/>
                </a:lnTo>
                <a:lnTo>
                  <a:pt x="2899566" y="5029"/>
                </a:lnTo>
                <a:lnTo>
                  <a:pt x="2891757" y="0"/>
                </a:lnTo>
                <a:close/>
              </a:path>
              <a:path w="4185284" h="4011295">
                <a:moveTo>
                  <a:pt x="3771380" y="280837"/>
                </a:moveTo>
                <a:lnTo>
                  <a:pt x="3724549" y="281638"/>
                </a:lnTo>
                <a:lnTo>
                  <a:pt x="3677813" y="285519"/>
                </a:lnTo>
                <a:lnTo>
                  <a:pt x="3631205" y="292531"/>
                </a:lnTo>
                <a:lnTo>
                  <a:pt x="3584757" y="302724"/>
                </a:lnTo>
                <a:lnTo>
                  <a:pt x="3538503" y="316148"/>
                </a:lnTo>
                <a:lnTo>
                  <a:pt x="3492476" y="332852"/>
                </a:lnTo>
                <a:lnTo>
                  <a:pt x="3446707" y="352887"/>
                </a:lnTo>
                <a:lnTo>
                  <a:pt x="3426046" y="358928"/>
                </a:lnTo>
                <a:lnTo>
                  <a:pt x="4107320" y="358928"/>
                </a:lnTo>
                <a:lnTo>
                  <a:pt x="4100714" y="356067"/>
                </a:lnTo>
                <a:lnTo>
                  <a:pt x="4054007" y="337959"/>
                </a:lnTo>
                <a:lnTo>
                  <a:pt x="4005822" y="321296"/>
                </a:lnTo>
                <a:lnTo>
                  <a:pt x="3959005" y="307443"/>
                </a:lnTo>
                <a:lnTo>
                  <a:pt x="3912119" y="296420"/>
                </a:lnTo>
                <a:lnTo>
                  <a:pt x="3865198" y="288278"/>
                </a:lnTo>
                <a:lnTo>
                  <a:pt x="3818274" y="283067"/>
                </a:lnTo>
                <a:lnTo>
                  <a:pt x="3771380" y="280837"/>
                </a:lnTo>
                <a:close/>
              </a:path>
            </a:pathLst>
          </a:custGeom>
          <a:solidFill>
            <a:srgbClr val="FFFFFF"/>
          </a:solidFill>
        </p:spPr>
        <p:txBody>
          <a:bodyPr wrap="square" lIns="0" tIns="0" rIns="0" bIns="0" rtlCol="0"/>
          <a:lstStyle/>
          <a:p>
            <a:endParaRPr sz="8156"/>
          </a:p>
        </p:txBody>
      </p:sp>
      <p:sp>
        <p:nvSpPr>
          <p:cNvPr id="18" name="bk object 18"/>
          <p:cNvSpPr/>
          <p:nvPr/>
        </p:nvSpPr>
        <p:spPr>
          <a:xfrm>
            <a:off x="24041098" y="1485728"/>
            <a:ext cx="5175335" cy="3550827"/>
          </a:xfrm>
          <a:prstGeom prst="rect">
            <a:avLst/>
          </a:prstGeom>
          <a:blipFill>
            <a:blip r:embed="rId2" cstate="print"/>
            <a:stretch>
              <a:fillRect/>
            </a:stretch>
          </a:blipFill>
        </p:spPr>
        <p:txBody>
          <a:bodyPr wrap="square" lIns="0" tIns="0" rIns="0" bIns="0" rtlCol="0"/>
          <a:lstStyle/>
          <a:p>
            <a:endParaRPr sz="8156"/>
          </a:p>
        </p:txBody>
      </p:sp>
      <p:sp>
        <p:nvSpPr>
          <p:cNvPr id="2" name="Holder 2"/>
          <p:cNvSpPr>
            <a:spLocks noGrp="1"/>
          </p:cNvSpPr>
          <p:nvPr>
            <p:ph type="title"/>
          </p:nvPr>
        </p:nvSpPr>
        <p:spPr>
          <a:xfrm>
            <a:off x="1232582" y="887504"/>
            <a:ext cx="27810050" cy="1539524"/>
          </a:xfrm>
        </p:spPr>
        <p:txBody>
          <a:bodyPr lIns="0" tIns="0" rIns="0" bIns="0"/>
          <a:lstStyle>
            <a:lvl1pPr>
              <a:defRPr sz="10004" b="0" i="0">
                <a:solidFill>
                  <a:schemeClr val="bg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a:lvl1pPr>
          </a:lstStyle>
          <a:p>
            <a:endParaRPr dirty="0"/>
          </a:p>
        </p:txBody>
      </p:sp>
      <p:sp>
        <p:nvSpPr>
          <p:cNvPr id="10" name="object 39"/>
          <p:cNvSpPr/>
          <p:nvPr userDrawn="1"/>
        </p:nvSpPr>
        <p:spPr>
          <a:xfrm>
            <a:off x="23563140" y="38897280"/>
            <a:ext cx="5373467" cy="2433059"/>
          </a:xfrm>
          <a:prstGeom prst="rect">
            <a:avLst/>
          </a:prstGeom>
          <a:blipFill>
            <a:blip r:embed="rId3" cstate="print"/>
            <a:stretch>
              <a:fillRect/>
            </a:stretch>
          </a:blipFill>
        </p:spPr>
        <p:txBody>
          <a:bodyPr wrap="square" lIns="0" tIns="0" rIns="0" bIns="0" rtlCol="0"/>
          <a:lstStyle/>
          <a:p>
            <a:endParaRPr sz="8156"/>
          </a:p>
        </p:txBody>
      </p:sp>
      <p:sp>
        <p:nvSpPr>
          <p:cNvPr id="11" name="object 41"/>
          <p:cNvSpPr txBox="1"/>
          <p:nvPr userDrawn="1"/>
        </p:nvSpPr>
        <p:spPr>
          <a:xfrm>
            <a:off x="1232580" y="41755953"/>
            <a:ext cx="2246426" cy="180167"/>
          </a:xfrm>
          <a:prstGeom prst="rect">
            <a:avLst/>
          </a:prstGeom>
        </p:spPr>
        <p:txBody>
          <a:bodyPr vert="horz" wrap="square" lIns="0" tIns="32438" rIns="0" bIns="0" rtlCol="0">
            <a:spAutoFit/>
          </a:bodyPr>
          <a:lstStyle/>
          <a:p>
            <a:pPr marL="27032">
              <a:spcBef>
                <a:spcPts val="255"/>
              </a:spcBef>
            </a:pPr>
            <a:r>
              <a:rPr lang="en-US" sz="958" spc="11" dirty="0">
                <a:solidFill>
                  <a:srgbClr val="58595B"/>
                </a:solidFill>
                <a:latin typeface="Arial"/>
                <a:cs typeface="Arial"/>
              </a:rPr>
              <a:t>English Charity Reg. No.</a:t>
            </a:r>
            <a:r>
              <a:rPr lang="en-US" sz="958" spc="11" baseline="0" dirty="0">
                <a:solidFill>
                  <a:srgbClr val="58595B"/>
                </a:solidFill>
                <a:latin typeface="Arial"/>
                <a:cs typeface="Arial"/>
              </a:rPr>
              <a:t> </a:t>
            </a:r>
            <a:r>
              <a:rPr lang="en-US" sz="958" spc="11" dirty="0">
                <a:solidFill>
                  <a:srgbClr val="58595B"/>
                </a:solidFill>
                <a:latin typeface="Arial"/>
                <a:cs typeface="Arial"/>
              </a:rPr>
              <a:t>1026588</a:t>
            </a:r>
            <a:endParaRPr sz="958" dirty="0">
              <a:latin typeface="Arial"/>
              <a:cs typeface="Arial"/>
            </a:endParaRPr>
          </a:p>
        </p:txBody>
      </p:sp>
      <p:sp>
        <p:nvSpPr>
          <p:cNvPr id="12" name="object 42"/>
          <p:cNvSpPr/>
          <p:nvPr userDrawn="1"/>
        </p:nvSpPr>
        <p:spPr>
          <a:xfrm>
            <a:off x="1259612" y="41544001"/>
            <a:ext cx="13640064" cy="0"/>
          </a:xfrm>
          <a:custGeom>
            <a:avLst/>
            <a:gdLst/>
            <a:ahLst/>
            <a:cxnLst/>
            <a:rect l="l" t="t" r="r" b="b"/>
            <a:pathLst>
              <a:path w="6408420">
                <a:moveTo>
                  <a:pt x="0" y="0"/>
                </a:moveTo>
                <a:lnTo>
                  <a:pt x="6408296" y="0"/>
                </a:lnTo>
              </a:path>
            </a:pathLst>
          </a:custGeom>
          <a:ln w="5964">
            <a:solidFill>
              <a:srgbClr val="E2E3E4"/>
            </a:solidFill>
          </a:ln>
        </p:spPr>
        <p:txBody>
          <a:bodyPr wrap="square" lIns="0" tIns="0" rIns="0" bIns="0" rtlCol="0"/>
          <a:lstStyle/>
          <a:p>
            <a:endParaRPr sz="8156"/>
          </a:p>
        </p:txBody>
      </p:sp>
      <p:sp>
        <p:nvSpPr>
          <p:cNvPr id="13" name="object 84"/>
          <p:cNvSpPr/>
          <p:nvPr userDrawn="1"/>
        </p:nvSpPr>
        <p:spPr>
          <a:xfrm>
            <a:off x="0" y="41755953"/>
            <a:ext cx="1174516" cy="296128"/>
          </a:xfrm>
          <a:custGeom>
            <a:avLst/>
            <a:gdLst/>
            <a:ahLst/>
            <a:cxnLst/>
            <a:rect l="l" t="t" r="r" b="b"/>
            <a:pathLst>
              <a:path w="551814" h="2063115">
                <a:moveTo>
                  <a:pt x="551766" y="0"/>
                </a:moveTo>
                <a:lnTo>
                  <a:pt x="0" y="0"/>
                </a:lnTo>
                <a:lnTo>
                  <a:pt x="0" y="2062621"/>
                </a:lnTo>
                <a:lnTo>
                  <a:pt x="551766" y="2062621"/>
                </a:lnTo>
                <a:lnTo>
                  <a:pt x="551766" y="0"/>
                </a:lnTo>
                <a:close/>
              </a:path>
            </a:pathLst>
          </a:custGeom>
          <a:solidFill>
            <a:srgbClr val="FFC300"/>
          </a:solidFill>
        </p:spPr>
        <p:txBody>
          <a:bodyPr wrap="square" lIns="0" tIns="0" rIns="0" bIns="0" rtlCol="0"/>
          <a:lstStyle/>
          <a:p>
            <a:endParaRPr sz="8156"/>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4/23/2019</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6018770" y="34114346"/>
            <a:ext cx="5873932" cy="1035616"/>
          </a:xfrm>
          <a:custGeom>
            <a:avLst/>
            <a:gdLst/>
            <a:ahLst/>
            <a:cxnLst/>
            <a:rect l="l" t="t" r="r" b="b"/>
            <a:pathLst>
              <a:path w="2759709" h="486409">
                <a:moveTo>
                  <a:pt x="0" y="486069"/>
                </a:moveTo>
                <a:lnTo>
                  <a:pt x="2759079" y="486069"/>
                </a:lnTo>
                <a:lnTo>
                  <a:pt x="2759079" y="0"/>
                </a:lnTo>
                <a:lnTo>
                  <a:pt x="0" y="0"/>
                </a:lnTo>
                <a:lnTo>
                  <a:pt x="0" y="486069"/>
                </a:lnTo>
                <a:close/>
              </a:path>
            </a:pathLst>
          </a:custGeom>
          <a:solidFill>
            <a:srgbClr val="E6E7E8"/>
          </a:solidFill>
        </p:spPr>
        <p:txBody>
          <a:bodyPr wrap="square" lIns="0" tIns="0" rIns="0" bIns="0" rtlCol="0"/>
          <a:lstStyle/>
          <a:p>
            <a:endParaRPr sz="8156"/>
          </a:p>
        </p:txBody>
      </p:sp>
      <p:sp>
        <p:nvSpPr>
          <p:cNvPr id="17" name="bk object 17"/>
          <p:cNvSpPr/>
          <p:nvPr/>
        </p:nvSpPr>
        <p:spPr>
          <a:xfrm>
            <a:off x="16018770" y="36253818"/>
            <a:ext cx="5873932" cy="1035616"/>
          </a:xfrm>
          <a:custGeom>
            <a:avLst/>
            <a:gdLst/>
            <a:ahLst/>
            <a:cxnLst/>
            <a:rect l="l" t="t" r="r" b="b"/>
            <a:pathLst>
              <a:path w="2759709" h="486409">
                <a:moveTo>
                  <a:pt x="0" y="486069"/>
                </a:moveTo>
                <a:lnTo>
                  <a:pt x="2759079" y="486069"/>
                </a:lnTo>
                <a:lnTo>
                  <a:pt x="2759079" y="0"/>
                </a:lnTo>
                <a:lnTo>
                  <a:pt x="0" y="0"/>
                </a:lnTo>
                <a:lnTo>
                  <a:pt x="0" y="486069"/>
                </a:lnTo>
                <a:close/>
              </a:path>
            </a:pathLst>
          </a:custGeom>
          <a:solidFill>
            <a:srgbClr val="E6E7E8"/>
          </a:solidFill>
        </p:spPr>
        <p:txBody>
          <a:bodyPr wrap="square" lIns="0" tIns="0" rIns="0" bIns="0" rtlCol="0"/>
          <a:lstStyle/>
          <a:p>
            <a:endParaRPr sz="8156"/>
          </a:p>
        </p:txBody>
      </p:sp>
      <p:sp>
        <p:nvSpPr>
          <p:cNvPr id="18" name="bk object 18"/>
          <p:cNvSpPr/>
          <p:nvPr/>
        </p:nvSpPr>
        <p:spPr>
          <a:xfrm>
            <a:off x="16018770" y="38300400"/>
            <a:ext cx="5873932" cy="1035616"/>
          </a:xfrm>
          <a:custGeom>
            <a:avLst/>
            <a:gdLst/>
            <a:ahLst/>
            <a:cxnLst/>
            <a:rect l="l" t="t" r="r" b="b"/>
            <a:pathLst>
              <a:path w="2759709" h="486409">
                <a:moveTo>
                  <a:pt x="0" y="486069"/>
                </a:moveTo>
                <a:lnTo>
                  <a:pt x="2759079" y="486069"/>
                </a:lnTo>
                <a:lnTo>
                  <a:pt x="2759079" y="0"/>
                </a:lnTo>
                <a:lnTo>
                  <a:pt x="0" y="0"/>
                </a:lnTo>
                <a:lnTo>
                  <a:pt x="0" y="486069"/>
                </a:lnTo>
                <a:close/>
              </a:path>
            </a:pathLst>
          </a:custGeom>
          <a:solidFill>
            <a:srgbClr val="E6E7E8"/>
          </a:solidFill>
        </p:spPr>
        <p:txBody>
          <a:bodyPr wrap="square" lIns="0" tIns="0" rIns="0" bIns="0" rtlCol="0"/>
          <a:lstStyle/>
          <a:p>
            <a:endParaRPr sz="8156"/>
          </a:p>
        </p:txBody>
      </p:sp>
      <p:sp>
        <p:nvSpPr>
          <p:cNvPr id="19" name="bk object 19"/>
          <p:cNvSpPr/>
          <p:nvPr/>
        </p:nvSpPr>
        <p:spPr>
          <a:xfrm>
            <a:off x="8288044" y="20447872"/>
            <a:ext cx="13634658" cy="6048769"/>
          </a:xfrm>
          <a:custGeom>
            <a:avLst/>
            <a:gdLst/>
            <a:ahLst/>
            <a:cxnLst/>
            <a:rect l="l" t="t" r="r" b="b"/>
            <a:pathLst>
              <a:path w="6405880" h="2840990">
                <a:moveTo>
                  <a:pt x="0" y="2840613"/>
                </a:moveTo>
                <a:lnTo>
                  <a:pt x="6405314" y="2840613"/>
                </a:lnTo>
                <a:lnTo>
                  <a:pt x="6405314" y="0"/>
                </a:lnTo>
                <a:lnTo>
                  <a:pt x="0" y="0"/>
                </a:lnTo>
                <a:lnTo>
                  <a:pt x="0" y="2840613"/>
                </a:lnTo>
                <a:close/>
              </a:path>
            </a:pathLst>
          </a:custGeom>
          <a:solidFill>
            <a:srgbClr val="E2E3E4"/>
          </a:solidFill>
        </p:spPr>
        <p:txBody>
          <a:bodyPr wrap="square" lIns="0" tIns="0" rIns="0" bIns="0" rtlCol="0"/>
          <a:lstStyle/>
          <a:p>
            <a:endParaRPr sz="8156"/>
          </a:p>
        </p:txBody>
      </p:sp>
      <p:sp>
        <p:nvSpPr>
          <p:cNvPr id="2" name="Holder 2"/>
          <p:cNvSpPr>
            <a:spLocks noGrp="1"/>
          </p:cNvSpPr>
          <p:nvPr>
            <p:ph type="title"/>
          </p:nvPr>
        </p:nvSpPr>
        <p:spPr>
          <a:xfrm>
            <a:off x="1232582" y="887504"/>
            <a:ext cx="27810050" cy="723275"/>
          </a:xfrm>
          <a:prstGeom prst="rect">
            <a:avLst/>
          </a:prstGeom>
        </p:spPr>
        <p:txBody>
          <a:bodyPr wrap="square" lIns="0" tIns="0" rIns="0" bIns="0">
            <a:spAutoFit/>
          </a:bodyPr>
          <a:lstStyle>
            <a:lvl1pPr>
              <a:defRPr sz="4700" b="0" i="0">
                <a:solidFill>
                  <a:schemeClr val="bg1"/>
                </a:solidFill>
                <a:latin typeface="Arial"/>
                <a:cs typeface="Arial"/>
              </a:defRPr>
            </a:lvl1pPr>
          </a:lstStyle>
          <a:p>
            <a:endParaRPr/>
          </a:p>
        </p:txBody>
      </p:sp>
      <p:sp>
        <p:nvSpPr>
          <p:cNvPr id="3" name="Holder 3"/>
          <p:cNvSpPr>
            <a:spLocks noGrp="1"/>
          </p:cNvSpPr>
          <p:nvPr>
            <p:ph type="body" idx="1"/>
          </p:nvPr>
        </p:nvSpPr>
        <p:spPr>
          <a:xfrm>
            <a:off x="1513761" y="9844866"/>
            <a:ext cx="27247692"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10293573" y="39807503"/>
            <a:ext cx="9688068" cy="589713"/>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1513761" y="39807503"/>
            <a:ext cx="6963299" cy="589713"/>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4/23/2019</a:t>
            </a:fld>
            <a:endParaRPr lang="en-US"/>
          </a:p>
        </p:txBody>
      </p:sp>
      <p:sp>
        <p:nvSpPr>
          <p:cNvPr id="6" name="Holder 6"/>
          <p:cNvSpPr>
            <a:spLocks noGrp="1"/>
          </p:cNvSpPr>
          <p:nvPr>
            <p:ph type="sldNum" sz="quarter" idx="7"/>
          </p:nvPr>
        </p:nvSpPr>
        <p:spPr>
          <a:xfrm>
            <a:off x="21798153" y="39807503"/>
            <a:ext cx="6963299" cy="589713"/>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2" r:id="rId1"/>
    <p:sldLayoutId id="2147483665" r:id="rId2"/>
  </p:sldLayoutIdLst>
  <p:txStyles>
    <p:titleStyle>
      <a:lvl1pPr>
        <a:defRPr>
          <a:latin typeface="+mj-lt"/>
          <a:ea typeface="+mj-ea"/>
          <a:cs typeface="+mj-cs"/>
        </a:defRPr>
      </a:lvl1pPr>
    </p:titleStyle>
    <p:bodyStyle>
      <a:lvl1pPr marL="0">
        <a:defRPr>
          <a:latin typeface="+mn-lt"/>
          <a:ea typeface="+mn-ea"/>
          <a:cs typeface="+mn-cs"/>
        </a:defRPr>
      </a:lvl1pPr>
      <a:lvl2pPr marL="973150">
        <a:defRPr>
          <a:latin typeface="+mn-lt"/>
          <a:ea typeface="+mn-ea"/>
          <a:cs typeface="+mn-cs"/>
        </a:defRPr>
      </a:lvl2pPr>
      <a:lvl3pPr marL="1946300">
        <a:defRPr>
          <a:latin typeface="+mn-lt"/>
          <a:ea typeface="+mn-ea"/>
          <a:cs typeface="+mn-cs"/>
        </a:defRPr>
      </a:lvl3pPr>
      <a:lvl4pPr marL="2919451">
        <a:defRPr>
          <a:latin typeface="+mn-lt"/>
          <a:ea typeface="+mn-ea"/>
          <a:cs typeface="+mn-cs"/>
        </a:defRPr>
      </a:lvl4pPr>
      <a:lvl5pPr marL="3892601">
        <a:defRPr>
          <a:latin typeface="+mn-lt"/>
          <a:ea typeface="+mn-ea"/>
          <a:cs typeface="+mn-cs"/>
        </a:defRPr>
      </a:lvl5pPr>
      <a:lvl6pPr marL="4865751">
        <a:defRPr>
          <a:latin typeface="+mn-lt"/>
          <a:ea typeface="+mn-ea"/>
          <a:cs typeface="+mn-cs"/>
        </a:defRPr>
      </a:lvl6pPr>
      <a:lvl7pPr marL="5838901">
        <a:defRPr>
          <a:latin typeface="+mn-lt"/>
          <a:ea typeface="+mn-ea"/>
          <a:cs typeface="+mn-cs"/>
        </a:defRPr>
      </a:lvl7pPr>
      <a:lvl8pPr marL="6812051">
        <a:defRPr>
          <a:latin typeface="+mn-lt"/>
          <a:ea typeface="+mn-ea"/>
          <a:cs typeface="+mn-cs"/>
        </a:defRPr>
      </a:lvl8pPr>
      <a:lvl9pPr marL="7785202">
        <a:defRPr>
          <a:latin typeface="+mn-lt"/>
          <a:ea typeface="+mn-ea"/>
          <a:cs typeface="+mn-cs"/>
        </a:defRPr>
      </a:lvl9pPr>
    </p:bodyStyle>
    <p:otherStyle>
      <a:lvl1pPr marL="0">
        <a:defRPr>
          <a:latin typeface="+mn-lt"/>
          <a:ea typeface="+mn-ea"/>
          <a:cs typeface="+mn-cs"/>
        </a:defRPr>
      </a:lvl1pPr>
      <a:lvl2pPr marL="973150">
        <a:defRPr>
          <a:latin typeface="+mn-lt"/>
          <a:ea typeface="+mn-ea"/>
          <a:cs typeface="+mn-cs"/>
        </a:defRPr>
      </a:lvl2pPr>
      <a:lvl3pPr marL="1946300">
        <a:defRPr>
          <a:latin typeface="+mn-lt"/>
          <a:ea typeface="+mn-ea"/>
          <a:cs typeface="+mn-cs"/>
        </a:defRPr>
      </a:lvl3pPr>
      <a:lvl4pPr marL="2919451">
        <a:defRPr>
          <a:latin typeface="+mn-lt"/>
          <a:ea typeface="+mn-ea"/>
          <a:cs typeface="+mn-cs"/>
        </a:defRPr>
      </a:lvl4pPr>
      <a:lvl5pPr marL="3892601">
        <a:defRPr>
          <a:latin typeface="+mn-lt"/>
          <a:ea typeface="+mn-ea"/>
          <a:cs typeface="+mn-cs"/>
        </a:defRPr>
      </a:lvl5pPr>
      <a:lvl6pPr marL="4865751">
        <a:defRPr>
          <a:latin typeface="+mn-lt"/>
          <a:ea typeface="+mn-ea"/>
          <a:cs typeface="+mn-cs"/>
        </a:defRPr>
      </a:lvl6pPr>
      <a:lvl7pPr marL="5838901">
        <a:defRPr>
          <a:latin typeface="+mn-lt"/>
          <a:ea typeface="+mn-ea"/>
          <a:cs typeface="+mn-cs"/>
        </a:defRPr>
      </a:lvl7pPr>
      <a:lvl8pPr marL="6812051">
        <a:defRPr>
          <a:latin typeface="+mn-lt"/>
          <a:ea typeface="+mn-ea"/>
          <a:cs typeface="+mn-cs"/>
        </a:defRPr>
      </a:lvl8pPr>
      <a:lvl9pPr marL="7785202">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object 5"/>
          <p:cNvSpPr/>
          <p:nvPr/>
        </p:nvSpPr>
        <p:spPr>
          <a:xfrm>
            <a:off x="1278473" y="36646749"/>
            <a:ext cx="5865258" cy="4446857"/>
          </a:xfrm>
          <a:custGeom>
            <a:avLst/>
            <a:gdLst/>
            <a:ahLst/>
            <a:cxnLst/>
            <a:rect l="l" t="t" r="r" b="b"/>
            <a:pathLst>
              <a:path w="2903854" h="2903855">
                <a:moveTo>
                  <a:pt x="0" y="2903364"/>
                </a:moveTo>
                <a:lnTo>
                  <a:pt x="2903364" y="2903364"/>
                </a:lnTo>
                <a:lnTo>
                  <a:pt x="2903364" y="0"/>
                </a:lnTo>
                <a:lnTo>
                  <a:pt x="0" y="0"/>
                </a:lnTo>
                <a:lnTo>
                  <a:pt x="0" y="2903364"/>
                </a:lnTo>
                <a:close/>
              </a:path>
            </a:pathLst>
          </a:custGeom>
          <a:ln w="184912">
            <a:solidFill>
              <a:srgbClr val="D2232A"/>
            </a:solidFill>
          </a:ln>
        </p:spPr>
        <p:txBody>
          <a:bodyPr wrap="square" lIns="0" tIns="0" rIns="0" bIns="0" rtlCol="0"/>
          <a:lstStyle/>
          <a:p>
            <a:endParaRPr sz="8156"/>
          </a:p>
        </p:txBody>
      </p:sp>
      <p:sp>
        <p:nvSpPr>
          <p:cNvPr id="108" name="object 40"/>
          <p:cNvSpPr/>
          <p:nvPr/>
        </p:nvSpPr>
        <p:spPr>
          <a:xfrm>
            <a:off x="8529379" y="32010826"/>
            <a:ext cx="13714013" cy="2878455"/>
          </a:xfrm>
          <a:custGeom>
            <a:avLst/>
            <a:gdLst/>
            <a:ahLst/>
            <a:cxnLst/>
            <a:rect l="l" t="t" r="r" b="b"/>
            <a:pathLst>
              <a:path w="3088640" h="4718050">
                <a:moveTo>
                  <a:pt x="0" y="4717451"/>
                </a:moveTo>
                <a:lnTo>
                  <a:pt x="3088276" y="4717451"/>
                </a:lnTo>
                <a:lnTo>
                  <a:pt x="3088276" y="0"/>
                </a:lnTo>
                <a:lnTo>
                  <a:pt x="0" y="0"/>
                </a:lnTo>
                <a:lnTo>
                  <a:pt x="0" y="4717451"/>
                </a:lnTo>
                <a:close/>
              </a:path>
            </a:pathLst>
          </a:custGeom>
          <a:solidFill>
            <a:srgbClr val="E2E3E4"/>
          </a:solidFill>
        </p:spPr>
        <p:txBody>
          <a:bodyPr wrap="square" lIns="0" tIns="0" rIns="0" bIns="0" rtlCol="0"/>
          <a:lstStyle/>
          <a:p>
            <a:endParaRPr sz="8156"/>
          </a:p>
        </p:txBody>
      </p:sp>
      <p:pic>
        <p:nvPicPr>
          <p:cNvPr id="1027" name="Picture 3" descr="D:\Users\msfuser\Desktop\OR\EPISKOPOU\Sort it 2\for submission\New folder\Figure 1a.tif"/>
          <p:cNvPicPr>
            <a:picLocks noChangeAspect="1" noChangeArrowheads="1"/>
          </p:cNvPicPr>
          <p:nvPr/>
        </p:nvPicPr>
        <p:blipFill rotWithShape="1">
          <a:blip r:embed="rId3">
            <a:extLst>
              <a:ext uri="{28A0092B-C50C-407E-A947-70E740481C1C}">
                <a14:useLocalDpi xmlns:a14="http://schemas.microsoft.com/office/drawing/2010/main" val="0"/>
              </a:ext>
            </a:extLst>
          </a:blip>
          <a:srcRect r="5349"/>
          <a:stretch/>
        </p:blipFill>
        <p:spPr bwMode="auto">
          <a:xfrm>
            <a:off x="8913589" y="11800681"/>
            <a:ext cx="12695819" cy="9327875"/>
          </a:xfrm>
          <a:prstGeom prst="rect">
            <a:avLst/>
          </a:prstGeom>
          <a:noFill/>
          <a:extLst>
            <a:ext uri="{909E8E84-426E-40DD-AFC4-6F175D3DCCD1}">
              <a14:hiddenFill xmlns:a14="http://schemas.microsoft.com/office/drawing/2010/main">
                <a:solidFill>
                  <a:srgbClr val="FFFFFF"/>
                </a:solidFill>
              </a14:hiddenFill>
            </a:ext>
          </a:extLst>
        </p:spPr>
      </p:pic>
      <p:sp>
        <p:nvSpPr>
          <p:cNvPr id="79" name="object 5"/>
          <p:cNvSpPr/>
          <p:nvPr/>
        </p:nvSpPr>
        <p:spPr>
          <a:xfrm rot="18887434">
            <a:off x="23421491" y="6203524"/>
            <a:ext cx="4965069" cy="4938228"/>
          </a:xfrm>
          <a:custGeom>
            <a:avLst/>
            <a:gdLst/>
            <a:ahLst/>
            <a:cxnLst/>
            <a:rect l="l" t="t" r="r" b="b"/>
            <a:pathLst>
              <a:path w="2903854" h="2903855">
                <a:moveTo>
                  <a:pt x="0" y="2903364"/>
                </a:moveTo>
                <a:lnTo>
                  <a:pt x="2903364" y="2903364"/>
                </a:lnTo>
                <a:lnTo>
                  <a:pt x="2903364" y="0"/>
                </a:lnTo>
                <a:lnTo>
                  <a:pt x="0" y="0"/>
                </a:lnTo>
                <a:lnTo>
                  <a:pt x="0" y="2903364"/>
                </a:lnTo>
                <a:close/>
              </a:path>
            </a:pathLst>
          </a:custGeom>
          <a:ln w="184912">
            <a:solidFill>
              <a:srgbClr val="D2232A"/>
            </a:solidFill>
          </a:ln>
        </p:spPr>
        <p:txBody>
          <a:bodyPr wrap="square" lIns="0" tIns="0" rIns="0" bIns="0" rtlCol="0"/>
          <a:lstStyle/>
          <a:p>
            <a:endParaRPr sz="8156"/>
          </a:p>
        </p:txBody>
      </p:sp>
      <p:sp>
        <p:nvSpPr>
          <p:cNvPr id="76" name="object 40"/>
          <p:cNvSpPr/>
          <p:nvPr/>
        </p:nvSpPr>
        <p:spPr>
          <a:xfrm>
            <a:off x="8584406" y="21935281"/>
            <a:ext cx="13658986" cy="3400187"/>
          </a:xfrm>
          <a:custGeom>
            <a:avLst/>
            <a:gdLst/>
            <a:ahLst/>
            <a:cxnLst/>
            <a:rect l="l" t="t" r="r" b="b"/>
            <a:pathLst>
              <a:path w="3088640" h="4718050">
                <a:moveTo>
                  <a:pt x="0" y="4717451"/>
                </a:moveTo>
                <a:lnTo>
                  <a:pt x="3088276" y="4717451"/>
                </a:lnTo>
                <a:lnTo>
                  <a:pt x="3088276" y="0"/>
                </a:lnTo>
                <a:lnTo>
                  <a:pt x="0" y="0"/>
                </a:lnTo>
                <a:lnTo>
                  <a:pt x="0" y="4717451"/>
                </a:lnTo>
                <a:close/>
              </a:path>
            </a:pathLst>
          </a:custGeom>
          <a:solidFill>
            <a:srgbClr val="E2E3E4"/>
          </a:solidFill>
        </p:spPr>
        <p:txBody>
          <a:bodyPr wrap="square" lIns="0" tIns="0" rIns="0" bIns="0" rtlCol="0"/>
          <a:lstStyle/>
          <a:p>
            <a:endParaRPr sz="8156"/>
          </a:p>
        </p:txBody>
      </p:sp>
      <p:sp>
        <p:nvSpPr>
          <p:cNvPr id="65" name="object 40"/>
          <p:cNvSpPr/>
          <p:nvPr/>
        </p:nvSpPr>
        <p:spPr>
          <a:xfrm>
            <a:off x="8432006" y="9636691"/>
            <a:ext cx="13658986" cy="2087790"/>
          </a:xfrm>
          <a:custGeom>
            <a:avLst/>
            <a:gdLst/>
            <a:ahLst/>
            <a:cxnLst/>
            <a:rect l="l" t="t" r="r" b="b"/>
            <a:pathLst>
              <a:path w="3088640" h="4718050">
                <a:moveTo>
                  <a:pt x="0" y="4717451"/>
                </a:moveTo>
                <a:lnTo>
                  <a:pt x="3088276" y="4717451"/>
                </a:lnTo>
                <a:lnTo>
                  <a:pt x="3088276" y="0"/>
                </a:lnTo>
                <a:lnTo>
                  <a:pt x="0" y="0"/>
                </a:lnTo>
                <a:lnTo>
                  <a:pt x="0" y="4717451"/>
                </a:lnTo>
                <a:close/>
              </a:path>
            </a:pathLst>
          </a:custGeom>
          <a:solidFill>
            <a:srgbClr val="E2E3E4"/>
          </a:solidFill>
        </p:spPr>
        <p:txBody>
          <a:bodyPr wrap="square" lIns="0" tIns="0" rIns="0" bIns="0" rtlCol="0"/>
          <a:lstStyle/>
          <a:p>
            <a:endParaRPr sz="8156"/>
          </a:p>
        </p:txBody>
      </p:sp>
      <p:sp>
        <p:nvSpPr>
          <p:cNvPr id="63" name="object 40"/>
          <p:cNvSpPr/>
          <p:nvPr/>
        </p:nvSpPr>
        <p:spPr>
          <a:xfrm>
            <a:off x="1205082" y="20874971"/>
            <a:ext cx="6613705" cy="7478970"/>
          </a:xfrm>
          <a:custGeom>
            <a:avLst/>
            <a:gdLst/>
            <a:ahLst/>
            <a:cxnLst/>
            <a:rect l="l" t="t" r="r" b="b"/>
            <a:pathLst>
              <a:path w="3088640" h="4718050">
                <a:moveTo>
                  <a:pt x="0" y="4717451"/>
                </a:moveTo>
                <a:lnTo>
                  <a:pt x="3088276" y="4717451"/>
                </a:lnTo>
                <a:lnTo>
                  <a:pt x="3088276" y="0"/>
                </a:lnTo>
                <a:lnTo>
                  <a:pt x="0" y="0"/>
                </a:lnTo>
                <a:lnTo>
                  <a:pt x="0" y="4717451"/>
                </a:lnTo>
                <a:close/>
              </a:path>
            </a:pathLst>
          </a:custGeom>
          <a:solidFill>
            <a:srgbClr val="E2E3E4"/>
          </a:solidFill>
        </p:spPr>
        <p:txBody>
          <a:bodyPr wrap="square" lIns="0" tIns="0" rIns="0" bIns="0" rtlCol="0"/>
          <a:lstStyle/>
          <a:p>
            <a:endParaRPr sz="8156"/>
          </a:p>
        </p:txBody>
      </p:sp>
      <p:sp>
        <p:nvSpPr>
          <p:cNvPr id="61" name="object 40"/>
          <p:cNvSpPr/>
          <p:nvPr/>
        </p:nvSpPr>
        <p:spPr>
          <a:xfrm>
            <a:off x="1259336" y="9590880"/>
            <a:ext cx="6559453" cy="9787295"/>
          </a:xfrm>
          <a:custGeom>
            <a:avLst/>
            <a:gdLst/>
            <a:ahLst/>
            <a:cxnLst/>
            <a:rect l="l" t="t" r="r" b="b"/>
            <a:pathLst>
              <a:path w="3088640" h="4718050">
                <a:moveTo>
                  <a:pt x="0" y="4717451"/>
                </a:moveTo>
                <a:lnTo>
                  <a:pt x="3088276" y="4717451"/>
                </a:lnTo>
                <a:lnTo>
                  <a:pt x="3088276" y="0"/>
                </a:lnTo>
                <a:lnTo>
                  <a:pt x="0" y="0"/>
                </a:lnTo>
                <a:lnTo>
                  <a:pt x="0" y="4717451"/>
                </a:lnTo>
                <a:close/>
              </a:path>
            </a:pathLst>
          </a:custGeom>
          <a:solidFill>
            <a:srgbClr val="E2E3E4"/>
          </a:solidFill>
        </p:spPr>
        <p:txBody>
          <a:bodyPr wrap="square" lIns="0" tIns="0" rIns="0" bIns="0" rtlCol="0"/>
          <a:lstStyle/>
          <a:p>
            <a:endParaRPr sz="8156"/>
          </a:p>
        </p:txBody>
      </p:sp>
      <p:sp>
        <p:nvSpPr>
          <p:cNvPr id="2" name="object 2"/>
          <p:cNvSpPr txBox="1"/>
          <p:nvPr/>
        </p:nvSpPr>
        <p:spPr>
          <a:xfrm>
            <a:off x="1232580" y="5171281"/>
            <a:ext cx="20462800" cy="2964025"/>
          </a:xfrm>
          <a:prstGeom prst="rect">
            <a:avLst/>
          </a:prstGeom>
        </p:spPr>
        <p:txBody>
          <a:bodyPr vert="horz" wrap="square" lIns="0" tIns="24328" rIns="0" bIns="0" rtlCol="0">
            <a:spAutoFit/>
          </a:bodyPr>
          <a:lstStyle/>
          <a:p>
            <a:pPr marL="27032" marR="10813">
              <a:lnSpc>
                <a:spcPct val="101600"/>
              </a:lnSpc>
              <a:spcBef>
                <a:spcPts val="192"/>
              </a:spcBef>
            </a:pPr>
            <a:r>
              <a:rPr lang="en-GB" sz="3200" b="1" spc="-11" dirty="0">
                <a:latin typeface="Arial"/>
                <a:cs typeface="Arial"/>
              </a:rPr>
              <a:t>Maria Episkopou</a:t>
            </a:r>
            <a:r>
              <a:rPr lang="en-GB" sz="3200" b="1" spc="-11" baseline="30000" dirty="0">
                <a:latin typeface="Arial"/>
                <a:cs typeface="Arial"/>
              </a:rPr>
              <a:t>1</a:t>
            </a:r>
            <a:r>
              <a:rPr lang="en-GB" sz="3200" b="1" spc="-11" dirty="0">
                <a:latin typeface="Arial"/>
                <a:cs typeface="Arial"/>
              </a:rPr>
              <a:t>, Emilie Venables</a:t>
            </a:r>
            <a:r>
              <a:rPr lang="en-GB" sz="3200" b="1" spc="-11" baseline="30000" dirty="0">
                <a:latin typeface="Arial"/>
                <a:cs typeface="Arial"/>
              </a:rPr>
              <a:t>2,3</a:t>
            </a:r>
            <a:r>
              <a:rPr lang="en-GB" sz="3200" b="1" spc="-11" dirty="0">
                <a:latin typeface="Arial"/>
                <a:cs typeface="Arial"/>
              </a:rPr>
              <a:t>, Katie Whitehouse</a:t>
            </a:r>
            <a:r>
              <a:rPr lang="en-GB" sz="3200" b="1" spc="-11" baseline="30000" dirty="0">
                <a:latin typeface="Arial"/>
                <a:cs typeface="Arial"/>
              </a:rPr>
              <a:t>2</a:t>
            </a:r>
            <a:r>
              <a:rPr lang="en-GB" sz="3200" b="1" spc="-11" dirty="0">
                <a:latin typeface="Arial"/>
                <a:cs typeface="Arial"/>
              </a:rPr>
              <a:t>, Christos Eleftherakos</a:t>
            </a:r>
            <a:r>
              <a:rPr lang="en-GB" sz="3200" b="1" spc="-11" baseline="30000" dirty="0">
                <a:latin typeface="Arial"/>
                <a:cs typeface="Arial"/>
              </a:rPr>
              <a:t>1</a:t>
            </a:r>
            <a:r>
              <a:rPr lang="en-GB" sz="3200" b="1" spc="-11" dirty="0">
                <a:latin typeface="Arial"/>
                <a:cs typeface="Arial"/>
              </a:rPr>
              <a:t>, Federica Zamatto</a:t>
            </a:r>
            <a:r>
              <a:rPr lang="en-GB" sz="3200" b="1" spc="-11" baseline="30000" dirty="0">
                <a:latin typeface="Arial"/>
                <a:cs typeface="Arial"/>
              </a:rPr>
              <a:t>4</a:t>
            </a:r>
            <a:r>
              <a:rPr lang="en-GB" sz="3200" b="1" spc="-11" dirty="0">
                <a:latin typeface="Arial"/>
                <a:cs typeface="Arial"/>
              </a:rPr>
              <a:t>, Francisco de Bartolome Gisbert</a:t>
            </a:r>
            <a:r>
              <a:rPr lang="en-GB" sz="3200" b="1" spc="-11" baseline="30000" dirty="0">
                <a:latin typeface="Arial"/>
                <a:cs typeface="Arial"/>
              </a:rPr>
              <a:t>4</a:t>
            </a:r>
            <a:r>
              <a:rPr lang="en-GB" sz="3200" b="1" spc="-11" dirty="0">
                <a:latin typeface="Arial"/>
                <a:cs typeface="Arial"/>
              </a:rPr>
              <a:t>, Nathalie Severy</a:t>
            </a:r>
            <a:r>
              <a:rPr lang="en-GB" sz="3200" b="1" spc="-11" baseline="30000" dirty="0">
                <a:latin typeface="Arial"/>
                <a:cs typeface="Arial"/>
              </a:rPr>
              <a:t>5</a:t>
            </a:r>
            <a:r>
              <a:rPr lang="en-GB" sz="3200" b="1" spc="-11" dirty="0">
                <a:latin typeface="Arial"/>
                <a:cs typeface="Arial"/>
              </a:rPr>
              <a:t>, Declan Barry</a:t>
            </a:r>
            <a:r>
              <a:rPr lang="en-GB" sz="3200" b="1" spc="-11" baseline="30000" dirty="0">
                <a:latin typeface="Arial"/>
                <a:cs typeface="Arial"/>
              </a:rPr>
              <a:t>1</a:t>
            </a:r>
            <a:r>
              <a:rPr lang="en-GB" sz="3200" b="1" spc="-11" dirty="0">
                <a:latin typeface="Arial"/>
                <a:cs typeface="Arial"/>
              </a:rPr>
              <a:t>, Rafael Van den Bergh</a:t>
            </a:r>
            <a:r>
              <a:rPr lang="en-GB" sz="3200" b="1" spc="-11" baseline="30000" dirty="0">
                <a:latin typeface="Arial"/>
                <a:cs typeface="Arial"/>
              </a:rPr>
              <a:t>2</a:t>
            </a:r>
          </a:p>
          <a:p>
            <a:pPr marL="27032" marR="10813">
              <a:lnSpc>
                <a:spcPct val="101600"/>
              </a:lnSpc>
              <a:spcBef>
                <a:spcPts val="192"/>
              </a:spcBef>
            </a:pPr>
            <a:r>
              <a:rPr lang="en-GB" sz="2400" spc="-21" baseline="30000" dirty="0">
                <a:latin typeface="Arial"/>
                <a:cs typeface="Arial"/>
              </a:rPr>
              <a:t>1</a:t>
            </a:r>
            <a:r>
              <a:rPr lang="en-GB" sz="2400" spc="-21" dirty="0">
                <a:latin typeface="Arial"/>
                <a:cs typeface="Arial"/>
              </a:rPr>
              <a:t>Médecins Sans Frontières-Operational Centre Brussels, Athens, Greece, </a:t>
            </a:r>
            <a:r>
              <a:rPr lang="en-GB" sz="2400" spc="-21" baseline="30000" dirty="0">
                <a:latin typeface="Arial"/>
                <a:cs typeface="Arial"/>
              </a:rPr>
              <a:t>2</a:t>
            </a:r>
            <a:r>
              <a:rPr lang="en-GB" sz="2400" spc="-21" dirty="0">
                <a:latin typeface="Arial"/>
                <a:cs typeface="Arial"/>
              </a:rPr>
              <a:t>Médecins Sans Frontières-Operational Centre Brussels, Luxembourg Operational Research Unit, Luxembourg, Luxembourg, </a:t>
            </a:r>
            <a:r>
              <a:rPr lang="en-GB" sz="2400" spc="-21" baseline="30000" dirty="0">
                <a:latin typeface="Arial"/>
                <a:cs typeface="Arial"/>
              </a:rPr>
              <a:t>3</a:t>
            </a:r>
            <a:r>
              <a:rPr lang="en-GB" sz="2400" spc="-21" dirty="0">
                <a:latin typeface="Arial"/>
                <a:cs typeface="Arial"/>
              </a:rPr>
              <a:t>Division of Social and Behavioural Sciences, School of Public Health and Family Medicine, University of Cape Town, Cape Town, South Africa, </a:t>
            </a:r>
            <a:r>
              <a:rPr lang="en-GB" sz="2400" spc="-21" baseline="30000" dirty="0">
                <a:latin typeface="Arial"/>
                <a:cs typeface="Arial"/>
              </a:rPr>
              <a:t>4</a:t>
            </a:r>
            <a:r>
              <a:rPr lang="en-GB" sz="2400" spc="-21" dirty="0">
                <a:latin typeface="Arial"/>
                <a:cs typeface="Arial"/>
              </a:rPr>
              <a:t>Medical Department, Médecins Sans Frontières-Operational Centre Brussels, Rome, Italy, </a:t>
            </a:r>
            <a:r>
              <a:rPr lang="en-GB" sz="2400" spc="-21" baseline="30000" dirty="0">
                <a:latin typeface="Arial"/>
                <a:cs typeface="Arial"/>
              </a:rPr>
              <a:t>5</a:t>
            </a:r>
            <a:r>
              <a:rPr lang="en-GB" sz="2400" spc="-21" dirty="0">
                <a:latin typeface="Arial"/>
                <a:cs typeface="Arial"/>
              </a:rPr>
              <a:t>Medical Department, Médecins Sans Frontières-Operational Centre Brussels, Brussels, Belgium.</a:t>
            </a:r>
          </a:p>
          <a:p>
            <a:pPr marL="27032" marR="10813" algn="r">
              <a:lnSpc>
                <a:spcPct val="101600"/>
              </a:lnSpc>
              <a:spcBef>
                <a:spcPts val="192"/>
              </a:spcBef>
            </a:pPr>
            <a:r>
              <a:rPr lang="en-GB" sz="2400" spc="-21" dirty="0">
                <a:solidFill>
                  <a:srgbClr val="FF0000"/>
                </a:solidFill>
                <a:latin typeface="Arial"/>
                <a:cs typeface="Arial"/>
              </a:rPr>
              <a:t>Contact: episkopoumaria@msn.com</a:t>
            </a:r>
            <a:endParaRPr sz="2400" dirty="0">
              <a:solidFill>
                <a:srgbClr val="FF0000"/>
              </a:solidFill>
              <a:latin typeface="Arial"/>
              <a:cs typeface="Arial"/>
            </a:endParaRPr>
          </a:p>
        </p:txBody>
      </p:sp>
      <p:sp>
        <p:nvSpPr>
          <p:cNvPr id="3" name="object 3"/>
          <p:cNvSpPr txBox="1">
            <a:spLocks noGrp="1"/>
          </p:cNvSpPr>
          <p:nvPr>
            <p:ph type="title"/>
          </p:nvPr>
        </p:nvSpPr>
        <p:spPr>
          <a:xfrm>
            <a:off x="1232581" y="904081"/>
            <a:ext cx="20859430" cy="3719250"/>
          </a:xfrm>
          <a:prstGeom prst="rect">
            <a:avLst/>
          </a:prstGeom>
        </p:spPr>
        <p:txBody>
          <a:bodyPr vert="horz" wrap="square" lIns="0" tIns="25680" rIns="0" bIns="0" rtlCol="0">
            <a:spAutoFit/>
          </a:bodyPr>
          <a:lstStyle/>
          <a:p>
            <a:pPr marL="27032" marR="10813">
              <a:spcBef>
                <a:spcPts val="202"/>
              </a:spcBef>
              <a:tabLst>
                <a:tab pos="3976400" algn="l"/>
                <a:tab pos="4049386" algn="l"/>
              </a:tabLst>
            </a:pPr>
            <a:r>
              <a:rPr lang="en-GB" sz="8000" i="1" dirty="0"/>
              <a:t>Social support systems among asylum seekers in a mental health care programme, Lesvos Island, Greece</a:t>
            </a:r>
            <a:endParaRPr sz="8000" spc="-160" dirty="0"/>
          </a:p>
        </p:txBody>
      </p:sp>
      <p:sp>
        <p:nvSpPr>
          <p:cNvPr id="4" name="object 4"/>
          <p:cNvSpPr/>
          <p:nvPr/>
        </p:nvSpPr>
        <p:spPr>
          <a:xfrm>
            <a:off x="1259336" y="8129422"/>
            <a:ext cx="6559452" cy="1461459"/>
          </a:xfrm>
          <a:custGeom>
            <a:avLst/>
            <a:gdLst/>
            <a:ahLst/>
            <a:cxnLst/>
            <a:rect l="l" t="t" r="r" b="b"/>
            <a:pathLst>
              <a:path w="3094354" h="185420">
                <a:moveTo>
                  <a:pt x="0" y="184912"/>
                </a:moveTo>
                <a:lnTo>
                  <a:pt x="3094241" y="184912"/>
                </a:lnTo>
                <a:lnTo>
                  <a:pt x="3094241" y="0"/>
                </a:lnTo>
                <a:lnTo>
                  <a:pt x="0" y="0"/>
                </a:lnTo>
                <a:lnTo>
                  <a:pt x="0" y="184912"/>
                </a:lnTo>
                <a:close/>
              </a:path>
            </a:pathLst>
          </a:custGeom>
          <a:solidFill>
            <a:srgbClr val="D2232A"/>
          </a:solidFill>
        </p:spPr>
        <p:txBody>
          <a:bodyPr wrap="square" lIns="0" tIns="0" rIns="0" bIns="0" rtlCol="0"/>
          <a:lstStyle/>
          <a:p>
            <a:endParaRPr sz="8156"/>
          </a:p>
        </p:txBody>
      </p:sp>
      <p:sp>
        <p:nvSpPr>
          <p:cNvPr id="8" name="object 8"/>
          <p:cNvSpPr txBox="1"/>
          <p:nvPr/>
        </p:nvSpPr>
        <p:spPr>
          <a:xfrm>
            <a:off x="8491589" y="38394481"/>
            <a:ext cx="13751802" cy="3103696"/>
          </a:xfrm>
          <a:prstGeom prst="rect">
            <a:avLst/>
          </a:prstGeom>
        </p:spPr>
        <p:txBody>
          <a:bodyPr vert="horz" wrap="square" lIns="0" tIns="25680" rIns="0" bIns="0" rtlCol="0">
            <a:spAutoFit/>
          </a:bodyPr>
          <a:lstStyle/>
          <a:p>
            <a:pPr marL="27032" marR="10813">
              <a:spcBef>
                <a:spcPts val="202"/>
              </a:spcBef>
            </a:pPr>
            <a:r>
              <a:rPr lang="en-US" sz="4000" b="1" i="1" spc="-11" dirty="0">
                <a:solidFill>
                  <a:srgbClr val="D2232A"/>
                </a:solidFill>
                <a:latin typeface="Arial"/>
                <a:cs typeface="Arial"/>
              </a:rPr>
              <a:t>Every day we have problems with each other. We are very different from each other. We are not like [other nationalities] who are similar to each other. Among [ourselves] here we have people from different economic, cultural and social ranks.                      </a:t>
            </a:r>
            <a:r>
              <a:rPr lang="en-US" sz="2400" b="1" spc="-11" dirty="0">
                <a:solidFill>
                  <a:srgbClr val="D2232A"/>
                </a:solidFill>
                <a:latin typeface="Arial"/>
                <a:cs typeface="Arial"/>
              </a:rPr>
              <a:t>Male, 32, Iran</a:t>
            </a:r>
            <a:endParaRPr sz="2400" b="1" spc="-11" dirty="0">
              <a:solidFill>
                <a:srgbClr val="D2232A"/>
              </a:solidFill>
              <a:latin typeface="Arial"/>
              <a:cs typeface="Arial"/>
            </a:endParaRPr>
          </a:p>
        </p:txBody>
      </p:sp>
      <p:sp>
        <p:nvSpPr>
          <p:cNvPr id="40" name="object 40"/>
          <p:cNvSpPr/>
          <p:nvPr/>
        </p:nvSpPr>
        <p:spPr>
          <a:xfrm>
            <a:off x="22771538" y="13896121"/>
            <a:ext cx="6587055" cy="10172760"/>
          </a:xfrm>
          <a:custGeom>
            <a:avLst/>
            <a:gdLst/>
            <a:ahLst/>
            <a:cxnLst/>
            <a:rect l="l" t="t" r="r" b="b"/>
            <a:pathLst>
              <a:path w="3088640" h="4718050">
                <a:moveTo>
                  <a:pt x="0" y="4717451"/>
                </a:moveTo>
                <a:lnTo>
                  <a:pt x="3088276" y="4717451"/>
                </a:lnTo>
                <a:lnTo>
                  <a:pt x="3088276" y="0"/>
                </a:lnTo>
                <a:lnTo>
                  <a:pt x="0" y="0"/>
                </a:lnTo>
                <a:lnTo>
                  <a:pt x="0" y="4717451"/>
                </a:lnTo>
                <a:close/>
              </a:path>
            </a:pathLst>
          </a:custGeom>
          <a:solidFill>
            <a:srgbClr val="E2E3E4"/>
          </a:solidFill>
        </p:spPr>
        <p:txBody>
          <a:bodyPr wrap="square" lIns="0" tIns="0" rIns="0" bIns="0" rtlCol="0"/>
          <a:lstStyle/>
          <a:p>
            <a:endParaRPr sz="8156"/>
          </a:p>
        </p:txBody>
      </p:sp>
      <p:sp>
        <p:nvSpPr>
          <p:cNvPr id="50" name="object 13"/>
          <p:cNvSpPr txBox="1"/>
          <p:nvPr/>
        </p:nvSpPr>
        <p:spPr>
          <a:xfrm>
            <a:off x="22828364" y="33136681"/>
            <a:ext cx="6482442" cy="5200672"/>
          </a:xfrm>
          <a:prstGeom prst="rect">
            <a:avLst/>
          </a:prstGeom>
        </p:spPr>
        <p:txBody>
          <a:bodyPr vert="horz" wrap="square" lIns="0" tIns="29735" rIns="0" bIns="0" rtlCol="0">
            <a:spAutoFit/>
          </a:bodyPr>
          <a:lstStyle/>
          <a:p>
            <a:r>
              <a:rPr lang="en-US" sz="2800" b="1" dirty="0">
                <a:solidFill>
                  <a:srgbClr val="58595B"/>
                </a:solidFill>
                <a:latin typeface="Arial"/>
                <a:cs typeface="Arial"/>
              </a:rPr>
              <a:t>Acknowledgements </a:t>
            </a:r>
          </a:p>
          <a:p>
            <a:r>
              <a:rPr lang="en-US" sz="2800" dirty="0">
                <a:solidFill>
                  <a:srgbClr val="58595B"/>
                </a:solidFill>
                <a:latin typeface="Arial"/>
                <a:cs typeface="Arial"/>
              </a:rPr>
              <a:t>W</a:t>
            </a:r>
            <a:r>
              <a:rPr lang="en-GB" sz="2800" dirty="0">
                <a:solidFill>
                  <a:srgbClr val="58595B"/>
                </a:solidFill>
                <a:latin typeface="Arial"/>
                <a:cs typeface="Arial"/>
              </a:rPr>
              <a:t>e thank our colleagues from MSF Lesvos Project, especially Ms Giovanna </a:t>
            </a:r>
            <a:r>
              <a:rPr lang="en-GB" sz="2800" dirty="0" err="1">
                <a:solidFill>
                  <a:srgbClr val="58595B"/>
                </a:solidFill>
                <a:latin typeface="Arial"/>
                <a:cs typeface="Arial"/>
              </a:rPr>
              <a:t>Bonvini</a:t>
            </a:r>
            <a:r>
              <a:rPr lang="en-GB" sz="2800" dirty="0">
                <a:solidFill>
                  <a:srgbClr val="58595B"/>
                </a:solidFill>
                <a:latin typeface="Arial"/>
                <a:cs typeface="Arial"/>
              </a:rPr>
              <a:t>, Mental Health Activity Manager, and the translators including Mr Ahmed Al-</a:t>
            </a:r>
            <a:r>
              <a:rPr lang="en-GB" sz="2800" dirty="0" err="1">
                <a:solidFill>
                  <a:srgbClr val="58595B"/>
                </a:solidFill>
                <a:latin typeface="Arial"/>
                <a:cs typeface="Arial"/>
              </a:rPr>
              <a:t>Humadi</a:t>
            </a:r>
            <a:r>
              <a:rPr lang="en-GB" sz="2800" dirty="0">
                <a:solidFill>
                  <a:srgbClr val="58595B"/>
                </a:solidFill>
                <a:latin typeface="Arial"/>
                <a:cs typeface="Arial"/>
              </a:rPr>
              <a:t> and Ms </a:t>
            </a:r>
            <a:r>
              <a:rPr lang="en-GB" sz="2800" dirty="0" err="1">
                <a:solidFill>
                  <a:srgbClr val="58595B"/>
                </a:solidFill>
                <a:latin typeface="Arial"/>
                <a:cs typeface="Arial"/>
              </a:rPr>
              <a:t>Evi</a:t>
            </a:r>
            <a:r>
              <a:rPr lang="en-GB" sz="2800" dirty="0">
                <a:solidFill>
                  <a:srgbClr val="58595B"/>
                </a:solidFill>
                <a:latin typeface="Arial"/>
                <a:cs typeface="Arial"/>
              </a:rPr>
              <a:t> </a:t>
            </a:r>
            <a:r>
              <a:rPr lang="en-GB" sz="2800" dirty="0" err="1">
                <a:solidFill>
                  <a:srgbClr val="58595B"/>
                </a:solidFill>
                <a:latin typeface="Arial"/>
                <a:cs typeface="Arial"/>
              </a:rPr>
              <a:t>Papakonstantinou</a:t>
            </a:r>
            <a:r>
              <a:rPr lang="en-GB" sz="2800" dirty="0">
                <a:solidFill>
                  <a:srgbClr val="58595B"/>
                </a:solidFill>
                <a:latin typeface="Arial"/>
                <a:cs typeface="Arial"/>
              </a:rPr>
              <a:t> who assisted with the interviews. We thank the study participants for sharing their experiences and stories with us. This research was conducted through the Structured Operational Research and Training Initiative (SORT-IT).</a:t>
            </a:r>
            <a:endParaRPr lang="az-Cyrl-AZ" sz="2800" dirty="0">
              <a:solidFill>
                <a:srgbClr val="58595B"/>
              </a:solidFill>
              <a:latin typeface="Arial"/>
              <a:cs typeface="Arial"/>
            </a:endParaRPr>
          </a:p>
        </p:txBody>
      </p:sp>
      <p:sp>
        <p:nvSpPr>
          <p:cNvPr id="51" name="Rectangle 50"/>
          <p:cNvSpPr/>
          <p:nvPr/>
        </p:nvSpPr>
        <p:spPr>
          <a:xfrm>
            <a:off x="23214806" y="38394481"/>
            <a:ext cx="6172200" cy="336147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p:cNvSpPr/>
          <p:nvPr/>
        </p:nvSpPr>
        <p:spPr>
          <a:xfrm>
            <a:off x="1232580" y="9590881"/>
            <a:ext cx="6586209" cy="9787295"/>
          </a:xfrm>
          <a:prstGeom prst="rect">
            <a:avLst/>
          </a:prstGeom>
        </p:spPr>
        <p:txBody>
          <a:bodyPr wrap="square">
            <a:spAutoFit/>
          </a:bodyPr>
          <a:lstStyle/>
          <a:p>
            <a:r>
              <a:rPr lang="en-GB" sz="3000" dirty="0">
                <a:latin typeface="Arial"/>
                <a:cs typeface="Arial"/>
              </a:rPr>
              <a:t>MSF has provided medical and mental health services to migrants and asylum seekers on Lesvos Island, Greece since 2015. </a:t>
            </a:r>
          </a:p>
          <a:p>
            <a:r>
              <a:rPr lang="en-GB" sz="3000" dirty="0">
                <a:latin typeface="Arial"/>
                <a:cs typeface="Arial"/>
              </a:rPr>
              <a:t>Following the EU-Turkey statement, new arrivals on Lesvos are held on the island, most of them in Moria camp, until their legal or administrative processes have</a:t>
            </a:r>
          </a:p>
          <a:p>
            <a:r>
              <a:rPr lang="en-GB" sz="3000" dirty="0">
                <a:latin typeface="Arial"/>
                <a:cs typeface="Arial"/>
              </a:rPr>
              <a:t>been completed.</a:t>
            </a:r>
          </a:p>
          <a:p>
            <a:endParaRPr lang="en-GB" sz="3000" dirty="0">
              <a:latin typeface="Arial"/>
              <a:cs typeface="Arial"/>
            </a:endParaRPr>
          </a:p>
          <a:p>
            <a:r>
              <a:rPr lang="en-GB" sz="3000" dirty="0">
                <a:latin typeface="Arial"/>
                <a:cs typeface="Arial"/>
              </a:rPr>
              <a:t>MSF has been overwhelmed by the challenges of delivering mental health care, which has been exacerbated by compromised social support.</a:t>
            </a:r>
          </a:p>
          <a:p>
            <a:endParaRPr lang="en-GB" sz="3000" dirty="0">
              <a:latin typeface="Arial"/>
              <a:cs typeface="Arial"/>
            </a:endParaRPr>
          </a:p>
          <a:p>
            <a:r>
              <a:rPr lang="en-GB" sz="3000" dirty="0">
                <a:latin typeface="Arial"/>
                <a:cs typeface="Arial"/>
              </a:rPr>
              <a:t>We conducted this study to explore how migrants and asylum seekers understood and defined social support, and how they perceived their needs to be met. </a:t>
            </a:r>
          </a:p>
        </p:txBody>
      </p:sp>
      <p:sp>
        <p:nvSpPr>
          <p:cNvPr id="56" name="object 18"/>
          <p:cNvSpPr txBox="1"/>
          <p:nvPr/>
        </p:nvSpPr>
        <p:spPr>
          <a:xfrm>
            <a:off x="1232580" y="8729859"/>
            <a:ext cx="4757738" cy="861022"/>
          </a:xfrm>
          <a:prstGeom prst="rect">
            <a:avLst/>
          </a:prstGeom>
        </p:spPr>
        <p:txBody>
          <a:bodyPr vert="horz" wrap="square" lIns="0" tIns="29735" rIns="0" bIns="0" rtlCol="0">
            <a:spAutoFit/>
          </a:bodyPr>
          <a:lstStyle/>
          <a:p>
            <a:pPr marL="27032">
              <a:spcBef>
                <a:spcPts val="234"/>
              </a:spcBef>
            </a:pPr>
            <a:r>
              <a:rPr lang="en-US" sz="5400" b="1" spc="-11" dirty="0">
                <a:solidFill>
                  <a:schemeClr val="bg1"/>
                </a:solidFill>
                <a:latin typeface="Arial"/>
                <a:cs typeface="Arial"/>
              </a:rPr>
              <a:t>Introduction</a:t>
            </a:r>
            <a:endParaRPr sz="5400" dirty="0">
              <a:solidFill>
                <a:schemeClr val="bg1"/>
              </a:solidFill>
              <a:latin typeface="Arial"/>
              <a:cs typeface="Arial"/>
            </a:endParaRPr>
          </a:p>
        </p:txBody>
      </p:sp>
      <p:sp>
        <p:nvSpPr>
          <p:cNvPr id="39" name="Rectangle 38"/>
          <p:cNvSpPr/>
          <p:nvPr/>
        </p:nvSpPr>
        <p:spPr>
          <a:xfrm>
            <a:off x="8432006" y="9743281"/>
            <a:ext cx="13587508" cy="1938992"/>
          </a:xfrm>
          <a:prstGeom prst="rect">
            <a:avLst/>
          </a:prstGeom>
        </p:spPr>
        <p:txBody>
          <a:bodyPr wrap="square">
            <a:spAutoFit/>
          </a:bodyPr>
          <a:lstStyle/>
          <a:p>
            <a:r>
              <a:rPr lang="en-GB" sz="3000" b="1" spc="-11" dirty="0">
                <a:latin typeface="Arial"/>
                <a:cs typeface="Arial"/>
              </a:rPr>
              <a:t>Free-listing interviews </a:t>
            </a:r>
            <a:r>
              <a:rPr lang="en-GB" sz="3000" spc="-11" dirty="0">
                <a:latin typeface="Arial"/>
                <a:cs typeface="Arial"/>
              </a:rPr>
              <a:t>defined social support as </a:t>
            </a:r>
            <a:r>
              <a:rPr lang="en-GB" sz="3000" b="1" spc="-11" dirty="0">
                <a:latin typeface="Arial"/>
                <a:cs typeface="Arial"/>
              </a:rPr>
              <a:t>practical</a:t>
            </a:r>
            <a:r>
              <a:rPr lang="en-GB" sz="3000" spc="-11" dirty="0">
                <a:latin typeface="Arial"/>
                <a:cs typeface="Arial"/>
              </a:rPr>
              <a:t>, </a:t>
            </a:r>
            <a:r>
              <a:rPr lang="en-GB" sz="3000" b="1" spc="-11" dirty="0">
                <a:latin typeface="Arial"/>
                <a:cs typeface="Arial"/>
              </a:rPr>
              <a:t>informational</a:t>
            </a:r>
            <a:r>
              <a:rPr lang="en-GB" sz="3000" spc="-11" dirty="0">
                <a:latin typeface="Arial"/>
                <a:cs typeface="Arial"/>
              </a:rPr>
              <a:t>, </a:t>
            </a:r>
            <a:r>
              <a:rPr lang="en-GB" sz="3000" b="1" spc="-11" dirty="0">
                <a:latin typeface="Arial"/>
                <a:cs typeface="Arial"/>
              </a:rPr>
              <a:t>emotional support, meaning-making</a:t>
            </a:r>
            <a:r>
              <a:rPr lang="en-GB" sz="3000" spc="-11" dirty="0">
                <a:latin typeface="Arial"/>
                <a:cs typeface="Arial"/>
              </a:rPr>
              <a:t> and </a:t>
            </a:r>
            <a:r>
              <a:rPr lang="en-GB" sz="3000" b="1" spc="-11" dirty="0">
                <a:latin typeface="Arial"/>
                <a:cs typeface="Arial"/>
              </a:rPr>
              <a:t>informational support</a:t>
            </a:r>
            <a:r>
              <a:rPr lang="en-GB" sz="3000" spc="-11" dirty="0">
                <a:latin typeface="Arial"/>
                <a:cs typeface="Arial"/>
              </a:rPr>
              <a:t>. The importance of actors such as </a:t>
            </a:r>
            <a:r>
              <a:rPr lang="en-GB" sz="3000" b="1" spc="-11" dirty="0">
                <a:latin typeface="Arial"/>
                <a:cs typeface="Arial"/>
              </a:rPr>
              <a:t>NGOs</a:t>
            </a:r>
            <a:r>
              <a:rPr lang="en-GB" sz="3000" spc="-11" dirty="0">
                <a:latin typeface="Arial"/>
                <a:cs typeface="Arial"/>
              </a:rPr>
              <a:t>,</a:t>
            </a:r>
            <a:r>
              <a:rPr lang="en-GB" sz="3000" b="1" spc="-11" dirty="0">
                <a:latin typeface="Arial"/>
                <a:cs typeface="Arial"/>
              </a:rPr>
              <a:t> friends</a:t>
            </a:r>
            <a:r>
              <a:rPr lang="en-GB" sz="3000" spc="-11" dirty="0">
                <a:latin typeface="Arial"/>
                <a:cs typeface="Arial"/>
              </a:rPr>
              <a:t>, </a:t>
            </a:r>
            <a:r>
              <a:rPr lang="en-GB" sz="3000" b="1" spc="-11" dirty="0">
                <a:latin typeface="Arial"/>
                <a:cs typeface="Arial"/>
              </a:rPr>
              <a:t>family</a:t>
            </a:r>
            <a:r>
              <a:rPr lang="en-GB" sz="3000" spc="-11" dirty="0">
                <a:latin typeface="Arial"/>
                <a:cs typeface="Arial"/>
              </a:rPr>
              <a:t> and </a:t>
            </a:r>
            <a:r>
              <a:rPr lang="en-GB" sz="3000" b="1" spc="-11" dirty="0">
                <a:latin typeface="Arial"/>
                <a:cs typeface="Arial"/>
              </a:rPr>
              <a:t>community</a:t>
            </a:r>
            <a:r>
              <a:rPr lang="en-GB" sz="3000" spc="-11" dirty="0">
                <a:latin typeface="Arial"/>
                <a:cs typeface="Arial"/>
              </a:rPr>
              <a:t> were underlined as sources of social support.</a:t>
            </a:r>
            <a:endParaRPr lang="az-Cyrl-AZ" sz="3000" spc="-11" dirty="0">
              <a:latin typeface="Arial"/>
              <a:cs typeface="Arial"/>
            </a:endParaRPr>
          </a:p>
        </p:txBody>
      </p:sp>
      <p:sp>
        <p:nvSpPr>
          <p:cNvPr id="42" name="Rectangle 41"/>
          <p:cNvSpPr/>
          <p:nvPr/>
        </p:nvSpPr>
        <p:spPr>
          <a:xfrm>
            <a:off x="22828364" y="13896121"/>
            <a:ext cx="6482442" cy="10248960"/>
          </a:xfrm>
          <a:prstGeom prst="rect">
            <a:avLst/>
          </a:prstGeom>
        </p:spPr>
        <p:txBody>
          <a:bodyPr wrap="square">
            <a:spAutoFit/>
          </a:bodyPr>
          <a:lstStyle/>
          <a:p>
            <a:r>
              <a:rPr lang="en-GB" sz="3000" spc="-11" dirty="0">
                <a:latin typeface="Arial"/>
                <a:cs typeface="Arial"/>
              </a:rPr>
              <a:t>The multidimensional challenges that participants face on Lesvos include </a:t>
            </a:r>
            <a:r>
              <a:rPr lang="en-GB" sz="3000" b="1" spc="-11" dirty="0">
                <a:latin typeface="Arial"/>
                <a:cs typeface="Arial"/>
              </a:rPr>
              <a:t>poor service provision</a:t>
            </a:r>
            <a:r>
              <a:rPr lang="en-GB" sz="3000" spc="-11" dirty="0">
                <a:latin typeface="Arial"/>
                <a:cs typeface="Arial"/>
              </a:rPr>
              <a:t>, </a:t>
            </a:r>
            <a:r>
              <a:rPr lang="en-GB" sz="3000" b="1" spc="-11" dirty="0">
                <a:latin typeface="Arial"/>
                <a:cs typeface="Arial"/>
              </a:rPr>
              <a:t>lack of community</a:t>
            </a:r>
            <a:r>
              <a:rPr lang="en-GB" sz="3000" spc="-11" dirty="0">
                <a:latin typeface="Arial"/>
                <a:cs typeface="Arial"/>
              </a:rPr>
              <a:t> and </a:t>
            </a:r>
            <a:r>
              <a:rPr lang="en-GB" sz="3000" b="1" spc="-11" dirty="0">
                <a:latin typeface="Arial"/>
                <a:cs typeface="Arial"/>
              </a:rPr>
              <a:t>challenges with personal relationships</a:t>
            </a:r>
            <a:r>
              <a:rPr lang="en-GB" sz="3000" spc="-11" dirty="0">
                <a:latin typeface="Arial"/>
                <a:cs typeface="Arial"/>
              </a:rPr>
              <a:t>. These lead to and amplify isolation, discrimination and tensions.  </a:t>
            </a:r>
          </a:p>
          <a:p>
            <a:endParaRPr lang="en-GB" sz="3000" spc="-11" dirty="0">
              <a:latin typeface="Arial"/>
              <a:cs typeface="Arial"/>
            </a:endParaRPr>
          </a:p>
          <a:p>
            <a:r>
              <a:rPr lang="en-GB" sz="3000" spc="-11" dirty="0">
                <a:latin typeface="Arial"/>
                <a:cs typeface="Arial"/>
              </a:rPr>
              <a:t>Migrants and asylum seekers in the camp have varied needs which often remain unmet. </a:t>
            </a:r>
            <a:r>
              <a:rPr lang="en-GB" sz="3000" b="1" spc="-11" dirty="0">
                <a:latin typeface="Arial"/>
                <a:cs typeface="Arial"/>
              </a:rPr>
              <a:t>Increasing the capacity of services </a:t>
            </a:r>
            <a:r>
              <a:rPr lang="en-GB" sz="3000" spc="-11" dirty="0">
                <a:latin typeface="Arial"/>
                <a:cs typeface="Arial"/>
              </a:rPr>
              <a:t>could reduce tensions and competition </a:t>
            </a:r>
            <a:r>
              <a:rPr lang="en-GB" sz="3000" spc="-11">
                <a:latin typeface="Arial"/>
                <a:cs typeface="Arial"/>
              </a:rPr>
              <a:t>for </a:t>
            </a:r>
          </a:p>
          <a:p>
            <a:r>
              <a:rPr lang="en-GB" sz="3000" spc="-11">
                <a:latin typeface="Arial"/>
                <a:cs typeface="Arial"/>
              </a:rPr>
              <a:t>scarce </a:t>
            </a:r>
            <a:r>
              <a:rPr lang="en-GB" sz="3000" spc="-11" dirty="0">
                <a:latin typeface="Arial"/>
                <a:cs typeface="Arial"/>
              </a:rPr>
              <a:t>resources. </a:t>
            </a:r>
            <a:endParaRPr lang="az-Cyrl-AZ" sz="3000" spc="-11" dirty="0">
              <a:latin typeface="Arial"/>
              <a:cs typeface="Arial"/>
            </a:endParaRPr>
          </a:p>
          <a:p>
            <a:r>
              <a:rPr lang="en-GB" sz="3000" spc="-11" dirty="0">
                <a:latin typeface="Arial"/>
                <a:cs typeface="Arial"/>
              </a:rPr>
              <a:t> </a:t>
            </a:r>
            <a:endParaRPr lang="az-Cyrl-AZ" sz="3000" spc="-11" dirty="0">
              <a:latin typeface="Arial"/>
              <a:cs typeface="Arial"/>
            </a:endParaRPr>
          </a:p>
          <a:p>
            <a:r>
              <a:rPr lang="en-GB" sz="3000" spc="-11" dirty="0">
                <a:latin typeface="Arial"/>
                <a:cs typeface="Arial"/>
              </a:rPr>
              <a:t>Actors involved in providing social support, including MSF, are strongly encouraged to engage in activities that work towards building and </a:t>
            </a:r>
            <a:r>
              <a:rPr lang="en-GB" sz="3000" b="1" spc="-11" dirty="0">
                <a:latin typeface="Arial"/>
                <a:cs typeface="Arial"/>
              </a:rPr>
              <a:t>strengthening</a:t>
            </a:r>
            <a:r>
              <a:rPr lang="en-GB" sz="3000" spc="-11" dirty="0">
                <a:latin typeface="Arial"/>
                <a:cs typeface="Arial"/>
              </a:rPr>
              <a:t> </a:t>
            </a:r>
            <a:r>
              <a:rPr lang="en-GB" sz="3000" b="1" spc="-11" dirty="0">
                <a:latin typeface="Arial"/>
                <a:cs typeface="Arial"/>
              </a:rPr>
              <a:t>peer support networks,</a:t>
            </a:r>
            <a:r>
              <a:rPr lang="en-GB" sz="3000" spc="-11" dirty="0">
                <a:latin typeface="Arial"/>
                <a:cs typeface="Arial"/>
              </a:rPr>
              <a:t> creating community support rather than top down support.</a:t>
            </a:r>
            <a:endParaRPr lang="az-Cyrl-AZ" sz="3000" spc="-11" dirty="0">
              <a:latin typeface="Arial"/>
              <a:cs typeface="Arial"/>
            </a:endParaRPr>
          </a:p>
        </p:txBody>
      </p:sp>
      <p:sp>
        <p:nvSpPr>
          <p:cNvPr id="72" name="object 32"/>
          <p:cNvSpPr txBox="1"/>
          <p:nvPr/>
        </p:nvSpPr>
        <p:spPr>
          <a:xfrm>
            <a:off x="8508206" y="21249481"/>
            <a:ext cx="13503557" cy="376521"/>
          </a:xfrm>
          <a:prstGeom prst="rect">
            <a:avLst/>
          </a:prstGeom>
        </p:spPr>
        <p:txBody>
          <a:bodyPr vert="horz" wrap="square" lIns="0" tIns="24328" rIns="0" bIns="0" rtlCol="0">
            <a:spAutoFit/>
          </a:bodyPr>
          <a:lstStyle/>
          <a:p>
            <a:pPr marL="27032" marR="282484">
              <a:lnSpc>
                <a:spcPct val="100600"/>
              </a:lnSpc>
              <a:spcBef>
                <a:spcPts val="202"/>
              </a:spcBef>
            </a:pPr>
            <a:r>
              <a:rPr lang="en-US" sz="2400" i="1" spc="11" dirty="0">
                <a:latin typeface="Times New Roman" charset="0"/>
                <a:ea typeface="Times New Roman" charset="0"/>
                <a:cs typeface="Times New Roman" charset="0"/>
              </a:rPr>
              <a:t>Table 2: Categorization of the responses from the free-listing interviews in terms of forms of social support</a:t>
            </a:r>
          </a:p>
        </p:txBody>
      </p:sp>
      <p:sp>
        <p:nvSpPr>
          <p:cNvPr id="74" name="TextBox 73"/>
          <p:cNvSpPr txBox="1"/>
          <p:nvPr/>
        </p:nvSpPr>
        <p:spPr>
          <a:xfrm>
            <a:off x="1626009" y="36587240"/>
            <a:ext cx="5303520" cy="4672388"/>
          </a:xfrm>
          <a:prstGeom prst="rect">
            <a:avLst/>
          </a:prstGeom>
          <a:solidFill>
            <a:srgbClr val="C3E6E2"/>
          </a:solidFill>
          <a:ln>
            <a:noFill/>
          </a:ln>
        </p:spPr>
        <p:txBody>
          <a:bodyPr wrap="square" lIns="180000" tIns="180000" rIns="180000" bIns="180000" rtlCol="0" anchor="ctr">
            <a:spAutoFit/>
          </a:bodyPr>
          <a:lstStyle/>
          <a:p>
            <a:r>
              <a:rPr lang="en-GB" sz="4000" dirty="0">
                <a:latin typeface="Arial" charset="0"/>
                <a:ea typeface="Arial" charset="0"/>
                <a:cs typeface="Arial" charset="0"/>
              </a:rPr>
              <a:t>During the free-listing exercise, participants created lists of the forms of social support that were most important </a:t>
            </a:r>
          </a:p>
          <a:p>
            <a:r>
              <a:rPr lang="en-GB" sz="4000" dirty="0">
                <a:latin typeface="Arial" charset="0"/>
                <a:ea typeface="Arial" charset="0"/>
                <a:cs typeface="Arial" charset="0"/>
              </a:rPr>
              <a:t>to them.</a:t>
            </a:r>
          </a:p>
        </p:txBody>
      </p:sp>
      <p:sp>
        <p:nvSpPr>
          <p:cNvPr id="11" name="Rectangle 10"/>
          <p:cNvSpPr/>
          <p:nvPr/>
        </p:nvSpPr>
        <p:spPr>
          <a:xfrm>
            <a:off x="8584406" y="22011481"/>
            <a:ext cx="13658986" cy="3323987"/>
          </a:xfrm>
          <a:prstGeom prst="rect">
            <a:avLst/>
          </a:prstGeom>
        </p:spPr>
        <p:txBody>
          <a:bodyPr wrap="square">
            <a:spAutoFit/>
          </a:bodyPr>
          <a:lstStyle/>
          <a:p>
            <a:r>
              <a:rPr lang="en-GB" sz="3000" b="1" spc="-11" dirty="0">
                <a:latin typeface="Arial" panose="020B0604020202020204" pitchFamily="34" charset="0"/>
                <a:cs typeface="Arial" panose="020B0604020202020204" pitchFamily="34" charset="0"/>
              </a:rPr>
              <a:t>Theme 1: availability and accessibility of services</a:t>
            </a:r>
          </a:p>
          <a:p>
            <a:r>
              <a:rPr lang="en-GB" sz="3000" spc="-11" dirty="0">
                <a:latin typeface="Arial" panose="020B0604020202020204" pitchFamily="34" charset="0"/>
                <a:cs typeface="Arial" panose="020B0604020202020204" pitchFamily="34" charset="0"/>
              </a:rPr>
              <a:t>Participants stressed how poor quality services and the barriers to accessing certain types of formal social support within and outside the camp had a negative influence on their lives. </a:t>
            </a:r>
            <a:r>
              <a:rPr lang="en-US" sz="3000" spc="-11" dirty="0">
                <a:latin typeface="Arial" panose="020B0604020202020204" pitchFamily="34" charset="0"/>
                <a:cs typeface="Arial" panose="020B0604020202020204" pitchFamily="34" charset="0"/>
              </a:rPr>
              <a:t>Discussions involved the problems created by the lack of formal information and orientation about available services (including medical and legal assistance), their rights and the procedures. </a:t>
            </a:r>
            <a:r>
              <a:rPr lang="en-US" sz="3000" dirty="0">
                <a:latin typeface="Arial" panose="020B0604020202020204" pitchFamily="34" charset="0"/>
                <a:cs typeface="Arial" panose="020B0604020202020204" pitchFamily="34" charset="0"/>
              </a:rPr>
              <a:t>Language was also a challenge for those trying to access services.</a:t>
            </a:r>
            <a:endParaRPr lang="az-Cyrl-AZ" sz="3000" spc="-11" dirty="0">
              <a:latin typeface="Arial" panose="020B0604020202020204" pitchFamily="34" charset="0"/>
              <a:cs typeface="Arial" panose="020B0604020202020204" pitchFamily="34" charset="0"/>
            </a:endParaRPr>
          </a:p>
        </p:txBody>
      </p:sp>
      <p:graphicFrame>
        <p:nvGraphicFramePr>
          <p:cNvPr id="14" name="Chart 13"/>
          <p:cNvGraphicFramePr/>
          <p:nvPr>
            <p:extLst>
              <p:ext uri="{D42A27DB-BD31-4B8C-83A1-F6EECF244321}">
                <p14:modId xmlns:p14="http://schemas.microsoft.com/office/powerpoint/2010/main" val="1353404706"/>
              </p:ext>
            </p:extLst>
          </p:nvPr>
        </p:nvGraphicFramePr>
        <p:xfrm>
          <a:off x="16354298" y="8142367"/>
          <a:ext cx="5657465" cy="4671957"/>
        </p:xfrm>
        <a:graphic>
          <a:graphicData uri="http://schemas.openxmlformats.org/drawingml/2006/chart">
            <c:chart xmlns:c="http://schemas.openxmlformats.org/drawingml/2006/chart" xmlns:r="http://schemas.openxmlformats.org/officeDocument/2006/relationships" r:id="rId4"/>
          </a:graphicData>
        </a:graphic>
      </p:graphicFrame>
      <p:sp>
        <p:nvSpPr>
          <p:cNvPr id="18" name="Rectangle 17"/>
          <p:cNvSpPr/>
          <p:nvPr/>
        </p:nvSpPr>
        <p:spPr>
          <a:xfrm>
            <a:off x="8584406" y="31934626"/>
            <a:ext cx="13658985" cy="2954655"/>
          </a:xfrm>
          <a:prstGeom prst="rect">
            <a:avLst/>
          </a:prstGeom>
        </p:spPr>
        <p:txBody>
          <a:bodyPr wrap="square">
            <a:spAutoFit/>
          </a:bodyPr>
          <a:lstStyle/>
          <a:p>
            <a:r>
              <a:rPr lang="en-US" sz="3000" b="1" spc="-11" dirty="0">
                <a:latin typeface="Arial" panose="020B0604020202020204" pitchFamily="34" charset="0"/>
                <a:cs typeface="Arial" panose="020B0604020202020204" pitchFamily="34" charset="0"/>
              </a:rPr>
              <a:t>Theme 2: personal relationships and informal networks</a:t>
            </a:r>
          </a:p>
          <a:p>
            <a:r>
              <a:rPr lang="en-GB" sz="3000" spc="-11" dirty="0">
                <a:latin typeface="Arial" panose="020B0604020202020204" pitchFamily="34" charset="0"/>
                <a:cs typeface="Arial" panose="020B0604020202020204" pitchFamily="34" charset="0"/>
              </a:rPr>
              <a:t>Feelings of isolation, exclusion and stigmatisation were described. </a:t>
            </a:r>
            <a:r>
              <a:rPr lang="en-US" sz="3000" dirty="0">
                <a:latin typeface="Arial" panose="020B0604020202020204" pitchFamily="34" charset="0"/>
                <a:cs typeface="Arial" panose="020B0604020202020204" pitchFamily="34" charset="0"/>
              </a:rPr>
              <a:t>Sometimes this was linked to their mental health problems, with others described spending time on their own.</a:t>
            </a:r>
            <a:r>
              <a:rPr lang="en-GB" sz="3000" spc="-11" dirty="0">
                <a:latin typeface="Arial" panose="020B0604020202020204" pitchFamily="34" charset="0"/>
                <a:cs typeface="Arial" panose="020B0604020202020204" pitchFamily="34" charset="0"/>
              </a:rPr>
              <a:t> Differences between nationalities and heterogeneity amongst people from the same country of origin caused tensions that did not foster a sense of cohesion. </a:t>
            </a:r>
            <a:endParaRPr lang="az-Cyrl-AZ" sz="3000" spc="-11" dirty="0">
              <a:latin typeface="Arial" panose="020B0604020202020204" pitchFamily="34" charset="0"/>
              <a:cs typeface="Arial" panose="020B0604020202020204" pitchFamily="34" charset="0"/>
            </a:endParaRPr>
          </a:p>
        </p:txBody>
      </p:sp>
      <p:sp>
        <p:nvSpPr>
          <p:cNvPr id="19" name="Rectangle 18"/>
          <p:cNvSpPr/>
          <p:nvPr/>
        </p:nvSpPr>
        <p:spPr>
          <a:xfrm>
            <a:off x="8508207" y="35270281"/>
            <a:ext cx="13735186" cy="2580194"/>
          </a:xfrm>
          <a:prstGeom prst="rect">
            <a:avLst/>
          </a:prstGeom>
        </p:spPr>
        <p:txBody>
          <a:bodyPr wrap="square">
            <a:spAutoFit/>
          </a:bodyPr>
          <a:lstStyle/>
          <a:p>
            <a:pPr marL="27032" marR="10813">
              <a:spcBef>
                <a:spcPts val="202"/>
              </a:spcBef>
            </a:pPr>
            <a:r>
              <a:rPr lang="en-US" sz="4000" b="1" i="1" spc="-11" dirty="0">
                <a:solidFill>
                  <a:srgbClr val="D2232A"/>
                </a:solidFill>
                <a:latin typeface="Arial"/>
                <a:cs typeface="Arial"/>
              </a:rPr>
              <a:t>I don’t know people there. They tell me that I often wet the bed, I often scream during the night, that’s what they say. They also say that I’m crazy, that I’m out of </a:t>
            </a:r>
          </a:p>
          <a:p>
            <a:pPr marL="27032" marR="10813">
              <a:spcBef>
                <a:spcPts val="202"/>
              </a:spcBef>
            </a:pPr>
            <a:r>
              <a:rPr lang="en-US" sz="4000" b="1" i="1" spc="-11" dirty="0">
                <a:solidFill>
                  <a:srgbClr val="D2232A"/>
                </a:solidFill>
                <a:latin typeface="Arial"/>
                <a:cs typeface="Arial"/>
              </a:rPr>
              <a:t>my mind.                                                                  </a:t>
            </a:r>
            <a:r>
              <a:rPr lang="en-US" sz="2400" b="1" spc="-11" dirty="0">
                <a:solidFill>
                  <a:srgbClr val="D2232A"/>
                </a:solidFill>
                <a:latin typeface="Arial"/>
                <a:cs typeface="Arial"/>
              </a:rPr>
              <a:t>Male, 42, DRC</a:t>
            </a:r>
          </a:p>
        </p:txBody>
      </p:sp>
      <p:sp>
        <p:nvSpPr>
          <p:cNvPr id="103" name="object 7"/>
          <p:cNvSpPr/>
          <p:nvPr/>
        </p:nvSpPr>
        <p:spPr>
          <a:xfrm>
            <a:off x="8529378" y="25516681"/>
            <a:ext cx="414855" cy="312889"/>
          </a:xfrm>
          <a:custGeom>
            <a:avLst/>
            <a:gdLst/>
            <a:ahLst/>
            <a:cxnLst/>
            <a:rect l="l" t="t" r="r" b="b"/>
            <a:pathLst>
              <a:path w="374014" h="294004">
                <a:moveTo>
                  <a:pt x="120383" y="0"/>
                </a:moveTo>
                <a:lnTo>
                  <a:pt x="80736" y="18374"/>
                </a:lnTo>
                <a:lnTo>
                  <a:pt x="48828" y="42547"/>
                </a:lnTo>
                <a:lnTo>
                  <a:pt x="16692" y="87104"/>
                </a:lnTo>
                <a:lnTo>
                  <a:pt x="2596" y="144018"/>
                </a:lnTo>
                <a:lnTo>
                  <a:pt x="0" y="196776"/>
                </a:lnTo>
                <a:lnTo>
                  <a:pt x="0" y="293957"/>
                </a:lnTo>
                <a:lnTo>
                  <a:pt x="135856" y="293957"/>
                </a:lnTo>
                <a:lnTo>
                  <a:pt x="135856" y="158100"/>
                </a:lnTo>
                <a:lnTo>
                  <a:pt x="70105" y="158100"/>
                </a:lnTo>
                <a:lnTo>
                  <a:pt x="71627" y="139033"/>
                </a:lnTo>
                <a:lnTo>
                  <a:pt x="88716" y="93798"/>
                </a:lnTo>
                <a:lnTo>
                  <a:pt x="128104" y="63518"/>
                </a:lnTo>
                <a:lnTo>
                  <a:pt x="146975" y="56082"/>
                </a:lnTo>
                <a:lnTo>
                  <a:pt x="120383" y="0"/>
                </a:lnTo>
                <a:close/>
              </a:path>
              <a:path w="374014" h="294004">
                <a:moveTo>
                  <a:pt x="347140" y="0"/>
                </a:moveTo>
                <a:lnTo>
                  <a:pt x="307793" y="18374"/>
                </a:lnTo>
                <a:lnTo>
                  <a:pt x="275823" y="42547"/>
                </a:lnTo>
                <a:lnTo>
                  <a:pt x="243460" y="86970"/>
                </a:lnTo>
                <a:lnTo>
                  <a:pt x="229347" y="143718"/>
                </a:lnTo>
                <a:lnTo>
                  <a:pt x="226750" y="196776"/>
                </a:lnTo>
                <a:lnTo>
                  <a:pt x="226750" y="293957"/>
                </a:lnTo>
                <a:lnTo>
                  <a:pt x="362613" y="293957"/>
                </a:lnTo>
                <a:lnTo>
                  <a:pt x="362613" y="158100"/>
                </a:lnTo>
                <a:lnTo>
                  <a:pt x="296856" y="158100"/>
                </a:lnTo>
                <a:lnTo>
                  <a:pt x="298381" y="139033"/>
                </a:lnTo>
                <a:lnTo>
                  <a:pt x="315472" y="93798"/>
                </a:lnTo>
                <a:lnTo>
                  <a:pt x="354860" y="63518"/>
                </a:lnTo>
                <a:lnTo>
                  <a:pt x="373731" y="56082"/>
                </a:lnTo>
                <a:lnTo>
                  <a:pt x="347140" y="0"/>
                </a:lnTo>
                <a:close/>
              </a:path>
            </a:pathLst>
          </a:custGeom>
          <a:solidFill>
            <a:srgbClr val="38A199"/>
          </a:solidFill>
        </p:spPr>
        <p:txBody>
          <a:bodyPr wrap="square" lIns="0" tIns="0" rIns="0" bIns="0" rtlCol="0"/>
          <a:lstStyle/>
          <a:p>
            <a:endParaRPr sz="6000"/>
          </a:p>
        </p:txBody>
      </p:sp>
      <p:sp>
        <p:nvSpPr>
          <p:cNvPr id="104" name="object 7"/>
          <p:cNvSpPr/>
          <p:nvPr/>
        </p:nvSpPr>
        <p:spPr>
          <a:xfrm rot="10800000">
            <a:off x="16509206" y="28554072"/>
            <a:ext cx="398037" cy="312889"/>
          </a:xfrm>
          <a:custGeom>
            <a:avLst/>
            <a:gdLst/>
            <a:ahLst/>
            <a:cxnLst/>
            <a:rect l="l" t="t" r="r" b="b"/>
            <a:pathLst>
              <a:path w="374014" h="294004">
                <a:moveTo>
                  <a:pt x="120383" y="0"/>
                </a:moveTo>
                <a:lnTo>
                  <a:pt x="80736" y="18374"/>
                </a:lnTo>
                <a:lnTo>
                  <a:pt x="48828" y="42547"/>
                </a:lnTo>
                <a:lnTo>
                  <a:pt x="16692" y="87104"/>
                </a:lnTo>
                <a:lnTo>
                  <a:pt x="2596" y="144018"/>
                </a:lnTo>
                <a:lnTo>
                  <a:pt x="0" y="196776"/>
                </a:lnTo>
                <a:lnTo>
                  <a:pt x="0" y="293957"/>
                </a:lnTo>
                <a:lnTo>
                  <a:pt x="135856" y="293957"/>
                </a:lnTo>
                <a:lnTo>
                  <a:pt x="135856" y="158100"/>
                </a:lnTo>
                <a:lnTo>
                  <a:pt x="70105" y="158100"/>
                </a:lnTo>
                <a:lnTo>
                  <a:pt x="71627" y="139033"/>
                </a:lnTo>
                <a:lnTo>
                  <a:pt x="88716" y="93798"/>
                </a:lnTo>
                <a:lnTo>
                  <a:pt x="128104" y="63518"/>
                </a:lnTo>
                <a:lnTo>
                  <a:pt x="146975" y="56082"/>
                </a:lnTo>
                <a:lnTo>
                  <a:pt x="120383" y="0"/>
                </a:lnTo>
                <a:close/>
              </a:path>
              <a:path w="374014" h="294004">
                <a:moveTo>
                  <a:pt x="347140" y="0"/>
                </a:moveTo>
                <a:lnTo>
                  <a:pt x="307793" y="18374"/>
                </a:lnTo>
                <a:lnTo>
                  <a:pt x="275823" y="42547"/>
                </a:lnTo>
                <a:lnTo>
                  <a:pt x="243460" y="86970"/>
                </a:lnTo>
                <a:lnTo>
                  <a:pt x="229347" y="143718"/>
                </a:lnTo>
                <a:lnTo>
                  <a:pt x="226750" y="196776"/>
                </a:lnTo>
                <a:lnTo>
                  <a:pt x="226750" y="293957"/>
                </a:lnTo>
                <a:lnTo>
                  <a:pt x="362613" y="293957"/>
                </a:lnTo>
                <a:lnTo>
                  <a:pt x="362613" y="158100"/>
                </a:lnTo>
                <a:lnTo>
                  <a:pt x="296856" y="158100"/>
                </a:lnTo>
                <a:lnTo>
                  <a:pt x="298381" y="139033"/>
                </a:lnTo>
                <a:lnTo>
                  <a:pt x="315472" y="93798"/>
                </a:lnTo>
                <a:lnTo>
                  <a:pt x="354860" y="63518"/>
                </a:lnTo>
                <a:lnTo>
                  <a:pt x="373731" y="56082"/>
                </a:lnTo>
                <a:lnTo>
                  <a:pt x="347140" y="0"/>
                </a:lnTo>
                <a:close/>
              </a:path>
            </a:pathLst>
          </a:custGeom>
          <a:solidFill>
            <a:srgbClr val="38A199"/>
          </a:solidFill>
        </p:spPr>
        <p:txBody>
          <a:bodyPr wrap="square" lIns="0" tIns="0" rIns="0" bIns="0" rtlCol="0"/>
          <a:lstStyle/>
          <a:p>
            <a:endParaRPr sz="8156"/>
          </a:p>
        </p:txBody>
      </p:sp>
      <p:sp>
        <p:nvSpPr>
          <p:cNvPr id="25" name="Rectangle 24"/>
          <p:cNvSpPr/>
          <p:nvPr/>
        </p:nvSpPr>
        <p:spPr>
          <a:xfrm>
            <a:off x="8508207" y="25775582"/>
            <a:ext cx="13735186" cy="3170099"/>
          </a:xfrm>
          <a:prstGeom prst="rect">
            <a:avLst/>
          </a:prstGeom>
        </p:spPr>
        <p:txBody>
          <a:bodyPr wrap="square">
            <a:spAutoFit/>
          </a:bodyPr>
          <a:lstStyle/>
          <a:p>
            <a:pPr marL="27032" marR="10813">
              <a:spcBef>
                <a:spcPts val="202"/>
              </a:spcBef>
            </a:pPr>
            <a:r>
              <a:rPr lang="en-US" sz="4000" b="1" i="1" spc="-11" dirty="0">
                <a:solidFill>
                  <a:srgbClr val="D2232A"/>
                </a:solidFill>
                <a:latin typeface="Arial"/>
                <a:cs typeface="Arial"/>
              </a:rPr>
              <a:t>At the beginning I didn’t know who to speak to. I didn’t know that I needed a lawyer. Some people told me that there are lawyers here and I visited one of them, it was very difficult. I contacted five lawyers but it was still difficult to have an appointment.                 </a:t>
            </a:r>
            <a:r>
              <a:rPr lang="en-US" sz="2400" b="1" spc="-11" dirty="0">
                <a:solidFill>
                  <a:srgbClr val="D2232A"/>
                </a:solidFill>
                <a:latin typeface="Arial"/>
                <a:cs typeface="Arial"/>
              </a:rPr>
              <a:t>Male, 18, Afghanistan</a:t>
            </a:r>
            <a:endParaRPr lang="az-Cyrl-AZ" sz="2400" b="1" spc="-11" dirty="0">
              <a:solidFill>
                <a:srgbClr val="D2232A"/>
              </a:solidFill>
              <a:latin typeface="Arial"/>
              <a:cs typeface="Arial"/>
            </a:endParaRPr>
          </a:p>
        </p:txBody>
      </p:sp>
      <p:sp>
        <p:nvSpPr>
          <p:cNvPr id="26" name="Rectangle 25"/>
          <p:cNvSpPr/>
          <p:nvPr/>
        </p:nvSpPr>
        <p:spPr>
          <a:xfrm>
            <a:off x="8529378" y="29479081"/>
            <a:ext cx="13714014" cy="2333972"/>
          </a:xfrm>
          <a:prstGeom prst="rect">
            <a:avLst/>
          </a:prstGeom>
        </p:spPr>
        <p:txBody>
          <a:bodyPr wrap="square">
            <a:spAutoFit/>
          </a:bodyPr>
          <a:lstStyle/>
          <a:p>
            <a:pPr marL="27032" marR="10813">
              <a:spcBef>
                <a:spcPts val="202"/>
              </a:spcBef>
            </a:pPr>
            <a:r>
              <a:rPr lang="en-US" sz="4000" b="1" i="1" spc="-11" dirty="0">
                <a:solidFill>
                  <a:srgbClr val="D2232A"/>
                </a:solidFill>
                <a:latin typeface="Arial"/>
                <a:cs typeface="Arial"/>
              </a:rPr>
              <a:t>The social assistant is polite but the problem is that we don’t understand each other. She speaks and I don’t understand, I speak and she doesn’t understand. </a:t>
            </a:r>
          </a:p>
          <a:p>
            <a:pPr marL="27032" marR="10813" algn="r">
              <a:spcBef>
                <a:spcPts val="202"/>
              </a:spcBef>
            </a:pPr>
            <a:r>
              <a:rPr lang="en-US" sz="2400" b="1" spc="-11" dirty="0">
                <a:solidFill>
                  <a:srgbClr val="D2232A"/>
                </a:solidFill>
                <a:latin typeface="Arial"/>
                <a:cs typeface="Arial"/>
              </a:rPr>
              <a:t>Female, 20, Cameroon</a:t>
            </a:r>
            <a:endParaRPr lang="az-Cyrl-AZ" sz="2400" b="1" spc="-11" dirty="0">
              <a:solidFill>
                <a:srgbClr val="D2232A"/>
              </a:solidFill>
              <a:latin typeface="Arial"/>
              <a:cs typeface="Arial"/>
            </a:endParaRPr>
          </a:p>
        </p:txBody>
      </p:sp>
      <p:sp>
        <p:nvSpPr>
          <p:cNvPr id="105" name="object 7"/>
          <p:cNvSpPr/>
          <p:nvPr/>
        </p:nvSpPr>
        <p:spPr>
          <a:xfrm>
            <a:off x="8491589" y="29242392"/>
            <a:ext cx="414855" cy="312889"/>
          </a:xfrm>
          <a:custGeom>
            <a:avLst/>
            <a:gdLst/>
            <a:ahLst/>
            <a:cxnLst/>
            <a:rect l="l" t="t" r="r" b="b"/>
            <a:pathLst>
              <a:path w="374014" h="294004">
                <a:moveTo>
                  <a:pt x="120383" y="0"/>
                </a:moveTo>
                <a:lnTo>
                  <a:pt x="80736" y="18374"/>
                </a:lnTo>
                <a:lnTo>
                  <a:pt x="48828" y="42547"/>
                </a:lnTo>
                <a:lnTo>
                  <a:pt x="16692" y="87104"/>
                </a:lnTo>
                <a:lnTo>
                  <a:pt x="2596" y="144018"/>
                </a:lnTo>
                <a:lnTo>
                  <a:pt x="0" y="196776"/>
                </a:lnTo>
                <a:lnTo>
                  <a:pt x="0" y="293957"/>
                </a:lnTo>
                <a:lnTo>
                  <a:pt x="135856" y="293957"/>
                </a:lnTo>
                <a:lnTo>
                  <a:pt x="135856" y="158100"/>
                </a:lnTo>
                <a:lnTo>
                  <a:pt x="70105" y="158100"/>
                </a:lnTo>
                <a:lnTo>
                  <a:pt x="71627" y="139033"/>
                </a:lnTo>
                <a:lnTo>
                  <a:pt x="88716" y="93798"/>
                </a:lnTo>
                <a:lnTo>
                  <a:pt x="128104" y="63518"/>
                </a:lnTo>
                <a:lnTo>
                  <a:pt x="146975" y="56082"/>
                </a:lnTo>
                <a:lnTo>
                  <a:pt x="120383" y="0"/>
                </a:lnTo>
                <a:close/>
              </a:path>
              <a:path w="374014" h="294004">
                <a:moveTo>
                  <a:pt x="347140" y="0"/>
                </a:moveTo>
                <a:lnTo>
                  <a:pt x="307793" y="18374"/>
                </a:lnTo>
                <a:lnTo>
                  <a:pt x="275823" y="42547"/>
                </a:lnTo>
                <a:lnTo>
                  <a:pt x="243460" y="86970"/>
                </a:lnTo>
                <a:lnTo>
                  <a:pt x="229347" y="143718"/>
                </a:lnTo>
                <a:lnTo>
                  <a:pt x="226750" y="196776"/>
                </a:lnTo>
                <a:lnTo>
                  <a:pt x="226750" y="293957"/>
                </a:lnTo>
                <a:lnTo>
                  <a:pt x="362613" y="293957"/>
                </a:lnTo>
                <a:lnTo>
                  <a:pt x="362613" y="158100"/>
                </a:lnTo>
                <a:lnTo>
                  <a:pt x="296856" y="158100"/>
                </a:lnTo>
                <a:lnTo>
                  <a:pt x="298381" y="139033"/>
                </a:lnTo>
                <a:lnTo>
                  <a:pt x="315472" y="93798"/>
                </a:lnTo>
                <a:lnTo>
                  <a:pt x="354860" y="63518"/>
                </a:lnTo>
                <a:lnTo>
                  <a:pt x="373731" y="56082"/>
                </a:lnTo>
                <a:lnTo>
                  <a:pt x="347140" y="0"/>
                </a:lnTo>
                <a:close/>
              </a:path>
            </a:pathLst>
          </a:custGeom>
          <a:solidFill>
            <a:srgbClr val="38A199"/>
          </a:solidFill>
        </p:spPr>
        <p:txBody>
          <a:bodyPr wrap="square" lIns="0" tIns="0" rIns="0" bIns="0" rtlCol="0"/>
          <a:lstStyle/>
          <a:p>
            <a:endParaRPr sz="6000"/>
          </a:p>
        </p:txBody>
      </p:sp>
      <p:sp>
        <p:nvSpPr>
          <p:cNvPr id="106" name="object 7"/>
          <p:cNvSpPr/>
          <p:nvPr/>
        </p:nvSpPr>
        <p:spPr>
          <a:xfrm rot="10800000">
            <a:off x="20547806" y="31071191"/>
            <a:ext cx="398037" cy="312889"/>
          </a:xfrm>
          <a:custGeom>
            <a:avLst/>
            <a:gdLst/>
            <a:ahLst/>
            <a:cxnLst/>
            <a:rect l="l" t="t" r="r" b="b"/>
            <a:pathLst>
              <a:path w="374014" h="294004">
                <a:moveTo>
                  <a:pt x="120383" y="0"/>
                </a:moveTo>
                <a:lnTo>
                  <a:pt x="80736" y="18374"/>
                </a:lnTo>
                <a:lnTo>
                  <a:pt x="48828" y="42547"/>
                </a:lnTo>
                <a:lnTo>
                  <a:pt x="16692" y="87104"/>
                </a:lnTo>
                <a:lnTo>
                  <a:pt x="2596" y="144018"/>
                </a:lnTo>
                <a:lnTo>
                  <a:pt x="0" y="196776"/>
                </a:lnTo>
                <a:lnTo>
                  <a:pt x="0" y="293957"/>
                </a:lnTo>
                <a:lnTo>
                  <a:pt x="135856" y="293957"/>
                </a:lnTo>
                <a:lnTo>
                  <a:pt x="135856" y="158100"/>
                </a:lnTo>
                <a:lnTo>
                  <a:pt x="70105" y="158100"/>
                </a:lnTo>
                <a:lnTo>
                  <a:pt x="71627" y="139033"/>
                </a:lnTo>
                <a:lnTo>
                  <a:pt x="88716" y="93798"/>
                </a:lnTo>
                <a:lnTo>
                  <a:pt x="128104" y="63518"/>
                </a:lnTo>
                <a:lnTo>
                  <a:pt x="146975" y="56082"/>
                </a:lnTo>
                <a:lnTo>
                  <a:pt x="120383" y="0"/>
                </a:lnTo>
                <a:close/>
              </a:path>
              <a:path w="374014" h="294004">
                <a:moveTo>
                  <a:pt x="347140" y="0"/>
                </a:moveTo>
                <a:lnTo>
                  <a:pt x="307793" y="18374"/>
                </a:lnTo>
                <a:lnTo>
                  <a:pt x="275823" y="42547"/>
                </a:lnTo>
                <a:lnTo>
                  <a:pt x="243460" y="86970"/>
                </a:lnTo>
                <a:lnTo>
                  <a:pt x="229347" y="143718"/>
                </a:lnTo>
                <a:lnTo>
                  <a:pt x="226750" y="196776"/>
                </a:lnTo>
                <a:lnTo>
                  <a:pt x="226750" y="293957"/>
                </a:lnTo>
                <a:lnTo>
                  <a:pt x="362613" y="293957"/>
                </a:lnTo>
                <a:lnTo>
                  <a:pt x="362613" y="158100"/>
                </a:lnTo>
                <a:lnTo>
                  <a:pt x="296856" y="158100"/>
                </a:lnTo>
                <a:lnTo>
                  <a:pt x="298381" y="139033"/>
                </a:lnTo>
                <a:lnTo>
                  <a:pt x="315472" y="93798"/>
                </a:lnTo>
                <a:lnTo>
                  <a:pt x="354860" y="63518"/>
                </a:lnTo>
                <a:lnTo>
                  <a:pt x="373731" y="56082"/>
                </a:lnTo>
                <a:lnTo>
                  <a:pt x="347140" y="0"/>
                </a:lnTo>
                <a:close/>
              </a:path>
            </a:pathLst>
          </a:custGeom>
          <a:solidFill>
            <a:srgbClr val="38A199"/>
          </a:solidFill>
        </p:spPr>
        <p:txBody>
          <a:bodyPr wrap="square" lIns="0" tIns="0" rIns="0" bIns="0" rtlCol="0"/>
          <a:lstStyle/>
          <a:p>
            <a:endParaRPr sz="8156"/>
          </a:p>
        </p:txBody>
      </p:sp>
      <p:sp>
        <p:nvSpPr>
          <p:cNvPr id="109" name="object 7"/>
          <p:cNvSpPr/>
          <p:nvPr/>
        </p:nvSpPr>
        <p:spPr>
          <a:xfrm>
            <a:off x="8508206" y="34957392"/>
            <a:ext cx="414855" cy="312889"/>
          </a:xfrm>
          <a:custGeom>
            <a:avLst/>
            <a:gdLst/>
            <a:ahLst/>
            <a:cxnLst/>
            <a:rect l="l" t="t" r="r" b="b"/>
            <a:pathLst>
              <a:path w="374014" h="294004">
                <a:moveTo>
                  <a:pt x="120383" y="0"/>
                </a:moveTo>
                <a:lnTo>
                  <a:pt x="80736" y="18374"/>
                </a:lnTo>
                <a:lnTo>
                  <a:pt x="48828" y="42547"/>
                </a:lnTo>
                <a:lnTo>
                  <a:pt x="16692" y="87104"/>
                </a:lnTo>
                <a:lnTo>
                  <a:pt x="2596" y="144018"/>
                </a:lnTo>
                <a:lnTo>
                  <a:pt x="0" y="196776"/>
                </a:lnTo>
                <a:lnTo>
                  <a:pt x="0" y="293957"/>
                </a:lnTo>
                <a:lnTo>
                  <a:pt x="135856" y="293957"/>
                </a:lnTo>
                <a:lnTo>
                  <a:pt x="135856" y="158100"/>
                </a:lnTo>
                <a:lnTo>
                  <a:pt x="70105" y="158100"/>
                </a:lnTo>
                <a:lnTo>
                  <a:pt x="71627" y="139033"/>
                </a:lnTo>
                <a:lnTo>
                  <a:pt x="88716" y="93798"/>
                </a:lnTo>
                <a:lnTo>
                  <a:pt x="128104" y="63518"/>
                </a:lnTo>
                <a:lnTo>
                  <a:pt x="146975" y="56082"/>
                </a:lnTo>
                <a:lnTo>
                  <a:pt x="120383" y="0"/>
                </a:lnTo>
                <a:close/>
              </a:path>
              <a:path w="374014" h="294004">
                <a:moveTo>
                  <a:pt x="347140" y="0"/>
                </a:moveTo>
                <a:lnTo>
                  <a:pt x="307793" y="18374"/>
                </a:lnTo>
                <a:lnTo>
                  <a:pt x="275823" y="42547"/>
                </a:lnTo>
                <a:lnTo>
                  <a:pt x="243460" y="86970"/>
                </a:lnTo>
                <a:lnTo>
                  <a:pt x="229347" y="143718"/>
                </a:lnTo>
                <a:lnTo>
                  <a:pt x="226750" y="196776"/>
                </a:lnTo>
                <a:lnTo>
                  <a:pt x="226750" y="293957"/>
                </a:lnTo>
                <a:lnTo>
                  <a:pt x="362613" y="293957"/>
                </a:lnTo>
                <a:lnTo>
                  <a:pt x="362613" y="158100"/>
                </a:lnTo>
                <a:lnTo>
                  <a:pt x="296856" y="158100"/>
                </a:lnTo>
                <a:lnTo>
                  <a:pt x="298381" y="139033"/>
                </a:lnTo>
                <a:lnTo>
                  <a:pt x="315472" y="93798"/>
                </a:lnTo>
                <a:lnTo>
                  <a:pt x="354860" y="63518"/>
                </a:lnTo>
                <a:lnTo>
                  <a:pt x="373731" y="56082"/>
                </a:lnTo>
                <a:lnTo>
                  <a:pt x="347140" y="0"/>
                </a:lnTo>
                <a:close/>
              </a:path>
            </a:pathLst>
          </a:custGeom>
          <a:solidFill>
            <a:srgbClr val="38A199"/>
          </a:solidFill>
        </p:spPr>
        <p:txBody>
          <a:bodyPr wrap="square" lIns="0" tIns="0" rIns="0" bIns="0" rtlCol="0"/>
          <a:lstStyle/>
          <a:p>
            <a:endParaRPr sz="6000"/>
          </a:p>
        </p:txBody>
      </p:sp>
      <p:sp>
        <p:nvSpPr>
          <p:cNvPr id="110" name="object 7"/>
          <p:cNvSpPr/>
          <p:nvPr/>
        </p:nvSpPr>
        <p:spPr>
          <a:xfrm rot="10800000">
            <a:off x="11028863" y="37253118"/>
            <a:ext cx="398037" cy="312889"/>
          </a:xfrm>
          <a:custGeom>
            <a:avLst/>
            <a:gdLst/>
            <a:ahLst/>
            <a:cxnLst/>
            <a:rect l="l" t="t" r="r" b="b"/>
            <a:pathLst>
              <a:path w="374014" h="294004">
                <a:moveTo>
                  <a:pt x="120383" y="0"/>
                </a:moveTo>
                <a:lnTo>
                  <a:pt x="80736" y="18374"/>
                </a:lnTo>
                <a:lnTo>
                  <a:pt x="48828" y="42547"/>
                </a:lnTo>
                <a:lnTo>
                  <a:pt x="16692" y="87104"/>
                </a:lnTo>
                <a:lnTo>
                  <a:pt x="2596" y="144018"/>
                </a:lnTo>
                <a:lnTo>
                  <a:pt x="0" y="196776"/>
                </a:lnTo>
                <a:lnTo>
                  <a:pt x="0" y="293957"/>
                </a:lnTo>
                <a:lnTo>
                  <a:pt x="135856" y="293957"/>
                </a:lnTo>
                <a:lnTo>
                  <a:pt x="135856" y="158100"/>
                </a:lnTo>
                <a:lnTo>
                  <a:pt x="70105" y="158100"/>
                </a:lnTo>
                <a:lnTo>
                  <a:pt x="71627" y="139033"/>
                </a:lnTo>
                <a:lnTo>
                  <a:pt x="88716" y="93798"/>
                </a:lnTo>
                <a:lnTo>
                  <a:pt x="128104" y="63518"/>
                </a:lnTo>
                <a:lnTo>
                  <a:pt x="146975" y="56082"/>
                </a:lnTo>
                <a:lnTo>
                  <a:pt x="120383" y="0"/>
                </a:lnTo>
                <a:close/>
              </a:path>
              <a:path w="374014" h="294004">
                <a:moveTo>
                  <a:pt x="347140" y="0"/>
                </a:moveTo>
                <a:lnTo>
                  <a:pt x="307793" y="18374"/>
                </a:lnTo>
                <a:lnTo>
                  <a:pt x="275823" y="42547"/>
                </a:lnTo>
                <a:lnTo>
                  <a:pt x="243460" y="86970"/>
                </a:lnTo>
                <a:lnTo>
                  <a:pt x="229347" y="143718"/>
                </a:lnTo>
                <a:lnTo>
                  <a:pt x="226750" y="196776"/>
                </a:lnTo>
                <a:lnTo>
                  <a:pt x="226750" y="293957"/>
                </a:lnTo>
                <a:lnTo>
                  <a:pt x="362613" y="293957"/>
                </a:lnTo>
                <a:lnTo>
                  <a:pt x="362613" y="158100"/>
                </a:lnTo>
                <a:lnTo>
                  <a:pt x="296856" y="158100"/>
                </a:lnTo>
                <a:lnTo>
                  <a:pt x="298381" y="139033"/>
                </a:lnTo>
                <a:lnTo>
                  <a:pt x="315472" y="93798"/>
                </a:lnTo>
                <a:lnTo>
                  <a:pt x="354860" y="63518"/>
                </a:lnTo>
                <a:lnTo>
                  <a:pt x="373731" y="56082"/>
                </a:lnTo>
                <a:lnTo>
                  <a:pt x="347140" y="0"/>
                </a:lnTo>
                <a:close/>
              </a:path>
            </a:pathLst>
          </a:custGeom>
          <a:solidFill>
            <a:srgbClr val="38A199"/>
          </a:solidFill>
        </p:spPr>
        <p:txBody>
          <a:bodyPr wrap="square" lIns="0" tIns="0" rIns="0" bIns="0" rtlCol="0"/>
          <a:lstStyle/>
          <a:p>
            <a:endParaRPr sz="8156"/>
          </a:p>
        </p:txBody>
      </p:sp>
      <p:sp>
        <p:nvSpPr>
          <p:cNvPr id="112" name="object 7"/>
          <p:cNvSpPr/>
          <p:nvPr/>
        </p:nvSpPr>
        <p:spPr>
          <a:xfrm>
            <a:off x="8508206" y="38081592"/>
            <a:ext cx="414855" cy="312889"/>
          </a:xfrm>
          <a:custGeom>
            <a:avLst/>
            <a:gdLst/>
            <a:ahLst/>
            <a:cxnLst/>
            <a:rect l="l" t="t" r="r" b="b"/>
            <a:pathLst>
              <a:path w="374014" h="294004">
                <a:moveTo>
                  <a:pt x="120383" y="0"/>
                </a:moveTo>
                <a:lnTo>
                  <a:pt x="80736" y="18374"/>
                </a:lnTo>
                <a:lnTo>
                  <a:pt x="48828" y="42547"/>
                </a:lnTo>
                <a:lnTo>
                  <a:pt x="16692" y="87104"/>
                </a:lnTo>
                <a:lnTo>
                  <a:pt x="2596" y="144018"/>
                </a:lnTo>
                <a:lnTo>
                  <a:pt x="0" y="196776"/>
                </a:lnTo>
                <a:lnTo>
                  <a:pt x="0" y="293957"/>
                </a:lnTo>
                <a:lnTo>
                  <a:pt x="135856" y="293957"/>
                </a:lnTo>
                <a:lnTo>
                  <a:pt x="135856" y="158100"/>
                </a:lnTo>
                <a:lnTo>
                  <a:pt x="70105" y="158100"/>
                </a:lnTo>
                <a:lnTo>
                  <a:pt x="71627" y="139033"/>
                </a:lnTo>
                <a:lnTo>
                  <a:pt x="88716" y="93798"/>
                </a:lnTo>
                <a:lnTo>
                  <a:pt x="128104" y="63518"/>
                </a:lnTo>
                <a:lnTo>
                  <a:pt x="146975" y="56082"/>
                </a:lnTo>
                <a:lnTo>
                  <a:pt x="120383" y="0"/>
                </a:lnTo>
                <a:close/>
              </a:path>
              <a:path w="374014" h="294004">
                <a:moveTo>
                  <a:pt x="347140" y="0"/>
                </a:moveTo>
                <a:lnTo>
                  <a:pt x="307793" y="18374"/>
                </a:lnTo>
                <a:lnTo>
                  <a:pt x="275823" y="42547"/>
                </a:lnTo>
                <a:lnTo>
                  <a:pt x="243460" y="86970"/>
                </a:lnTo>
                <a:lnTo>
                  <a:pt x="229347" y="143718"/>
                </a:lnTo>
                <a:lnTo>
                  <a:pt x="226750" y="196776"/>
                </a:lnTo>
                <a:lnTo>
                  <a:pt x="226750" y="293957"/>
                </a:lnTo>
                <a:lnTo>
                  <a:pt x="362613" y="293957"/>
                </a:lnTo>
                <a:lnTo>
                  <a:pt x="362613" y="158100"/>
                </a:lnTo>
                <a:lnTo>
                  <a:pt x="296856" y="158100"/>
                </a:lnTo>
                <a:lnTo>
                  <a:pt x="298381" y="139033"/>
                </a:lnTo>
                <a:lnTo>
                  <a:pt x="315472" y="93798"/>
                </a:lnTo>
                <a:lnTo>
                  <a:pt x="354860" y="63518"/>
                </a:lnTo>
                <a:lnTo>
                  <a:pt x="373731" y="56082"/>
                </a:lnTo>
                <a:lnTo>
                  <a:pt x="347140" y="0"/>
                </a:lnTo>
                <a:close/>
              </a:path>
            </a:pathLst>
          </a:custGeom>
          <a:solidFill>
            <a:srgbClr val="38A199"/>
          </a:solidFill>
        </p:spPr>
        <p:txBody>
          <a:bodyPr wrap="square" lIns="0" tIns="0" rIns="0" bIns="0" rtlCol="0"/>
          <a:lstStyle/>
          <a:p>
            <a:endParaRPr sz="6000"/>
          </a:p>
        </p:txBody>
      </p:sp>
      <p:sp>
        <p:nvSpPr>
          <p:cNvPr id="113" name="object 7"/>
          <p:cNvSpPr/>
          <p:nvPr/>
        </p:nvSpPr>
        <p:spPr>
          <a:xfrm rot="10800000">
            <a:off x="17423606" y="41213881"/>
            <a:ext cx="398037" cy="312889"/>
          </a:xfrm>
          <a:custGeom>
            <a:avLst/>
            <a:gdLst/>
            <a:ahLst/>
            <a:cxnLst/>
            <a:rect l="l" t="t" r="r" b="b"/>
            <a:pathLst>
              <a:path w="374014" h="294004">
                <a:moveTo>
                  <a:pt x="120383" y="0"/>
                </a:moveTo>
                <a:lnTo>
                  <a:pt x="80736" y="18374"/>
                </a:lnTo>
                <a:lnTo>
                  <a:pt x="48828" y="42547"/>
                </a:lnTo>
                <a:lnTo>
                  <a:pt x="16692" y="87104"/>
                </a:lnTo>
                <a:lnTo>
                  <a:pt x="2596" y="144018"/>
                </a:lnTo>
                <a:lnTo>
                  <a:pt x="0" y="196776"/>
                </a:lnTo>
                <a:lnTo>
                  <a:pt x="0" y="293957"/>
                </a:lnTo>
                <a:lnTo>
                  <a:pt x="135856" y="293957"/>
                </a:lnTo>
                <a:lnTo>
                  <a:pt x="135856" y="158100"/>
                </a:lnTo>
                <a:lnTo>
                  <a:pt x="70105" y="158100"/>
                </a:lnTo>
                <a:lnTo>
                  <a:pt x="71627" y="139033"/>
                </a:lnTo>
                <a:lnTo>
                  <a:pt x="88716" y="93798"/>
                </a:lnTo>
                <a:lnTo>
                  <a:pt x="128104" y="63518"/>
                </a:lnTo>
                <a:lnTo>
                  <a:pt x="146975" y="56082"/>
                </a:lnTo>
                <a:lnTo>
                  <a:pt x="120383" y="0"/>
                </a:lnTo>
                <a:close/>
              </a:path>
              <a:path w="374014" h="294004">
                <a:moveTo>
                  <a:pt x="347140" y="0"/>
                </a:moveTo>
                <a:lnTo>
                  <a:pt x="307793" y="18374"/>
                </a:lnTo>
                <a:lnTo>
                  <a:pt x="275823" y="42547"/>
                </a:lnTo>
                <a:lnTo>
                  <a:pt x="243460" y="86970"/>
                </a:lnTo>
                <a:lnTo>
                  <a:pt x="229347" y="143718"/>
                </a:lnTo>
                <a:lnTo>
                  <a:pt x="226750" y="196776"/>
                </a:lnTo>
                <a:lnTo>
                  <a:pt x="226750" y="293957"/>
                </a:lnTo>
                <a:lnTo>
                  <a:pt x="362613" y="293957"/>
                </a:lnTo>
                <a:lnTo>
                  <a:pt x="362613" y="158100"/>
                </a:lnTo>
                <a:lnTo>
                  <a:pt x="296856" y="158100"/>
                </a:lnTo>
                <a:lnTo>
                  <a:pt x="298381" y="139033"/>
                </a:lnTo>
                <a:lnTo>
                  <a:pt x="315472" y="93798"/>
                </a:lnTo>
                <a:lnTo>
                  <a:pt x="354860" y="63518"/>
                </a:lnTo>
                <a:lnTo>
                  <a:pt x="373731" y="56082"/>
                </a:lnTo>
                <a:lnTo>
                  <a:pt x="347140" y="0"/>
                </a:lnTo>
                <a:close/>
              </a:path>
            </a:pathLst>
          </a:custGeom>
          <a:solidFill>
            <a:srgbClr val="38A199"/>
          </a:solidFill>
        </p:spPr>
        <p:txBody>
          <a:bodyPr wrap="square" lIns="0" tIns="0" rIns="0" bIns="0" rtlCol="0"/>
          <a:lstStyle/>
          <a:p>
            <a:endParaRPr sz="8156"/>
          </a:p>
        </p:txBody>
      </p:sp>
      <p:sp>
        <p:nvSpPr>
          <p:cNvPr id="31" name="AutoShape 10" descr="https://msf.gr/sites/default/files/msfimages/galleries/5479/msf220761_medium_tamim_copyright_kevin_mcelvaney.jpg"/>
          <p:cNvSpPr>
            <a:spLocks noChangeAspect="1" noChangeArrowheads="1"/>
          </p:cNvSpPr>
          <p:nvPr/>
        </p:nvSpPr>
        <p:spPr bwMode="auto">
          <a:xfrm>
            <a:off x="155575" y="-3048000"/>
            <a:ext cx="9515475" cy="6353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z-Cyrl-AZ"/>
          </a:p>
        </p:txBody>
      </p:sp>
      <p:sp>
        <p:nvSpPr>
          <p:cNvPr id="59" name="Rectangle 58"/>
          <p:cNvSpPr/>
          <p:nvPr/>
        </p:nvSpPr>
        <p:spPr>
          <a:xfrm>
            <a:off x="1205083" y="20874971"/>
            <a:ext cx="6613704" cy="7478970"/>
          </a:xfrm>
          <a:prstGeom prst="rect">
            <a:avLst/>
          </a:prstGeom>
        </p:spPr>
        <p:txBody>
          <a:bodyPr wrap="square">
            <a:spAutoFit/>
          </a:bodyPr>
          <a:lstStyle/>
          <a:p>
            <a:r>
              <a:rPr lang="en-US" sz="3000" spc="-11" dirty="0">
                <a:latin typeface="Arial" panose="020B0604020202020204" pitchFamily="34" charset="0"/>
                <a:cs typeface="Arial" panose="020B0604020202020204" pitchFamily="34" charset="0"/>
              </a:rPr>
              <a:t>This qualitative study with migrants and asylum seekers incorporated sequentially conducted free-listing interviews (n=31) and in-depth interviews (n=17) with participants enrolled in MSF’s mental health programme on Lesvos Island, Greece. </a:t>
            </a:r>
          </a:p>
          <a:p>
            <a:endParaRPr lang="en-US" sz="3000" spc="-11" dirty="0">
              <a:latin typeface="Arial" panose="020B0604020202020204" pitchFamily="34" charset="0"/>
              <a:cs typeface="Arial" panose="020B0604020202020204" pitchFamily="34" charset="0"/>
            </a:endParaRPr>
          </a:p>
          <a:p>
            <a:r>
              <a:rPr lang="en-US" sz="3000" spc="-11" dirty="0">
                <a:latin typeface="Arial" panose="020B0604020202020204" pitchFamily="34" charset="0"/>
                <a:cs typeface="Arial" panose="020B0604020202020204" pitchFamily="34" charset="0"/>
              </a:rPr>
              <a:t>Convenience sampling was used to recruit participants. All interviews were conducted in English, French, Farsi and Arabic and were </a:t>
            </a:r>
            <a:r>
              <a:rPr lang="en-US" sz="3000" spc="-11" dirty="0" err="1">
                <a:latin typeface="Arial" panose="020B0604020202020204" pitchFamily="34" charset="0"/>
                <a:cs typeface="Arial" panose="020B0604020202020204" pitchFamily="34" charset="0"/>
              </a:rPr>
              <a:t>analysed</a:t>
            </a:r>
            <a:r>
              <a:rPr lang="en-US" sz="3000" spc="-11" dirty="0">
                <a:latin typeface="Arial" panose="020B0604020202020204" pitchFamily="34" charset="0"/>
                <a:cs typeface="Arial" panose="020B0604020202020204" pitchFamily="34" charset="0"/>
              </a:rPr>
              <a:t> using a thematic approach. Free-listing involved asking study participants to define ‘social support’ in their </a:t>
            </a:r>
          </a:p>
          <a:p>
            <a:r>
              <a:rPr lang="en-US" sz="3000" spc="-11" dirty="0">
                <a:latin typeface="Arial" panose="020B0604020202020204" pitchFamily="34" charset="0"/>
                <a:cs typeface="Arial" panose="020B0604020202020204" pitchFamily="34" charset="0"/>
              </a:rPr>
              <a:t>own words.</a:t>
            </a:r>
          </a:p>
        </p:txBody>
      </p:sp>
      <p:sp>
        <p:nvSpPr>
          <p:cNvPr id="119" name="object 32"/>
          <p:cNvSpPr txBox="1"/>
          <p:nvPr/>
        </p:nvSpPr>
        <p:spPr>
          <a:xfrm>
            <a:off x="22529006" y="32534595"/>
            <a:ext cx="6953792" cy="397616"/>
          </a:xfrm>
          <a:prstGeom prst="rect">
            <a:avLst/>
          </a:prstGeom>
        </p:spPr>
        <p:txBody>
          <a:bodyPr vert="horz" wrap="square" lIns="0" tIns="24328" rIns="0" bIns="0" rtlCol="0">
            <a:spAutoFit/>
          </a:bodyPr>
          <a:lstStyle/>
          <a:p>
            <a:pPr marL="27032" marR="282484">
              <a:lnSpc>
                <a:spcPct val="100600"/>
              </a:lnSpc>
              <a:spcBef>
                <a:spcPts val="202"/>
              </a:spcBef>
            </a:pPr>
            <a:r>
              <a:rPr lang="en-GB" sz="2400" i="1" spc="11" dirty="0">
                <a:latin typeface="Times New Roman" charset="0"/>
                <a:ea typeface="Times New Roman" charset="0"/>
                <a:cs typeface="Times New Roman" charset="0"/>
              </a:rPr>
              <a:t>©Mohammad </a:t>
            </a:r>
            <a:r>
              <a:rPr lang="en-GB" sz="2400" i="1" spc="11" dirty="0" err="1">
                <a:latin typeface="Times New Roman" charset="0"/>
                <a:ea typeface="Times New Roman" charset="0"/>
                <a:cs typeface="Times New Roman" charset="0"/>
              </a:rPr>
              <a:t>Ghannam</a:t>
            </a:r>
            <a:r>
              <a:rPr lang="en-GB" sz="2400" i="1" spc="11" dirty="0">
                <a:latin typeface="Times New Roman" charset="0"/>
                <a:ea typeface="Times New Roman" charset="0"/>
                <a:cs typeface="Times New Roman" charset="0"/>
              </a:rPr>
              <a:t>, 2017, MSF  Source: msf.gr</a:t>
            </a:r>
          </a:p>
        </p:txBody>
      </p:sp>
      <p:sp>
        <p:nvSpPr>
          <p:cNvPr id="120" name="object 19"/>
          <p:cNvSpPr/>
          <p:nvPr/>
        </p:nvSpPr>
        <p:spPr>
          <a:xfrm>
            <a:off x="22799951" y="24373681"/>
            <a:ext cx="6558641" cy="8065025"/>
          </a:xfrm>
          <a:custGeom>
            <a:avLst/>
            <a:gdLst/>
            <a:ahLst/>
            <a:cxnLst/>
            <a:rect l="l" t="t" r="r" b="b"/>
            <a:pathLst>
              <a:path w="3094355" h="2235200">
                <a:moveTo>
                  <a:pt x="0" y="2234732"/>
                </a:moveTo>
                <a:lnTo>
                  <a:pt x="3094241" y="2234732"/>
                </a:lnTo>
                <a:lnTo>
                  <a:pt x="3094241" y="0"/>
                </a:lnTo>
                <a:lnTo>
                  <a:pt x="0" y="0"/>
                </a:lnTo>
                <a:lnTo>
                  <a:pt x="0" y="2234732"/>
                </a:lnTo>
                <a:close/>
              </a:path>
            </a:pathLst>
          </a:custGeom>
          <a:solidFill>
            <a:srgbClr val="38A199"/>
          </a:solidFill>
        </p:spPr>
        <p:txBody>
          <a:bodyPr wrap="square" lIns="0" tIns="0" rIns="0" bIns="0" rtlCol="0"/>
          <a:lstStyle/>
          <a:p>
            <a:endParaRPr sz="8156"/>
          </a:p>
        </p:txBody>
      </p:sp>
      <p:sp>
        <p:nvSpPr>
          <p:cNvPr id="57" name="object 4"/>
          <p:cNvSpPr/>
          <p:nvPr/>
        </p:nvSpPr>
        <p:spPr>
          <a:xfrm>
            <a:off x="1232579" y="19413511"/>
            <a:ext cx="6586209" cy="1461459"/>
          </a:xfrm>
          <a:custGeom>
            <a:avLst/>
            <a:gdLst/>
            <a:ahLst/>
            <a:cxnLst/>
            <a:rect l="l" t="t" r="r" b="b"/>
            <a:pathLst>
              <a:path w="3094354" h="185420">
                <a:moveTo>
                  <a:pt x="0" y="184912"/>
                </a:moveTo>
                <a:lnTo>
                  <a:pt x="3094241" y="184912"/>
                </a:lnTo>
                <a:lnTo>
                  <a:pt x="3094241" y="0"/>
                </a:lnTo>
                <a:lnTo>
                  <a:pt x="0" y="0"/>
                </a:lnTo>
                <a:lnTo>
                  <a:pt x="0" y="184912"/>
                </a:lnTo>
                <a:close/>
              </a:path>
            </a:pathLst>
          </a:custGeom>
          <a:solidFill>
            <a:srgbClr val="D2232A"/>
          </a:solidFill>
        </p:spPr>
        <p:txBody>
          <a:bodyPr wrap="square" lIns="0" tIns="0" rIns="0" bIns="0" rtlCol="0"/>
          <a:lstStyle/>
          <a:p>
            <a:endParaRPr sz="8156"/>
          </a:p>
        </p:txBody>
      </p:sp>
      <p:sp>
        <p:nvSpPr>
          <p:cNvPr id="58" name="object 18"/>
          <p:cNvSpPr txBox="1"/>
          <p:nvPr/>
        </p:nvSpPr>
        <p:spPr>
          <a:xfrm>
            <a:off x="1242667" y="20013948"/>
            <a:ext cx="4757738" cy="861022"/>
          </a:xfrm>
          <a:prstGeom prst="rect">
            <a:avLst/>
          </a:prstGeom>
        </p:spPr>
        <p:txBody>
          <a:bodyPr vert="horz" wrap="square" lIns="0" tIns="29735" rIns="0" bIns="0" rtlCol="0">
            <a:spAutoFit/>
          </a:bodyPr>
          <a:lstStyle/>
          <a:p>
            <a:pPr marL="27032">
              <a:spcBef>
                <a:spcPts val="234"/>
              </a:spcBef>
            </a:pPr>
            <a:r>
              <a:rPr lang="en-US" sz="5400" b="1" spc="-11" dirty="0">
                <a:solidFill>
                  <a:schemeClr val="bg1"/>
                </a:solidFill>
                <a:latin typeface="Arial"/>
                <a:cs typeface="Arial"/>
              </a:rPr>
              <a:t>Methods</a:t>
            </a:r>
            <a:endParaRPr sz="5400" dirty="0">
              <a:solidFill>
                <a:schemeClr val="bg1"/>
              </a:solidFill>
              <a:latin typeface="Arial"/>
              <a:cs typeface="Arial"/>
            </a:endParaRPr>
          </a:p>
        </p:txBody>
      </p:sp>
      <p:sp>
        <p:nvSpPr>
          <p:cNvPr id="62" name="object 4"/>
          <p:cNvSpPr/>
          <p:nvPr/>
        </p:nvSpPr>
        <p:spPr>
          <a:xfrm>
            <a:off x="8432006" y="8145138"/>
            <a:ext cx="13637555" cy="1461459"/>
          </a:xfrm>
          <a:custGeom>
            <a:avLst/>
            <a:gdLst/>
            <a:ahLst/>
            <a:cxnLst/>
            <a:rect l="l" t="t" r="r" b="b"/>
            <a:pathLst>
              <a:path w="3094354" h="185420">
                <a:moveTo>
                  <a:pt x="0" y="184912"/>
                </a:moveTo>
                <a:lnTo>
                  <a:pt x="3094241" y="184912"/>
                </a:lnTo>
                <a:lnTo>
                  <a:pt x="3094241" y="0"/>
                </a:lnTo>
                <a:lnTo>
                  <a:pt x="0" y="0"/>
                </a:lnTo>
                <a:lnTo>
                  <a:pt x="0" y="184912"/>
                </a:lnTo>
                <a:close/>
              </a:path>
            </a:pathLst>
          </a:custGeom>
          <a:solidFill>
            <a:srgbClr val="D2232A"/>
          </a:solidFill>
        </p:spPr>
        <p:txBody>
          <a:bodyPr wrap="square" lIns="0" tIns="0" rIns="0" bIns="0" rtlCol="0"/>
          <a:lstStyle/>
          <a:p>
            <a:endParaRPr sz="8156"/>
          </a:p>
        </p:txBody>
      </p:sp>
      <p:sp>
        <p:nvSpPr>
          <p:cNvPr id="64" name="object 18"/>
          <p:cNvSpPr txBox="1"/>
          <p:nvPr/>
        </p:nvSpPr>
        <p:spPr>
          <a:xfrm>
            <a:off x="8404435" y="8745575"/>
            <a:ext cx="4757738" cy="861022"/>
          </a:xfrm>
          <a:prstGeom prst="rect">
            <a:avLst/>
          </a:prstGeom>
        </p:spPr>
        <p:txBody>
          <a:bodyPr vert="horz" wrap="square" lIns="0" tIns="29735" rIns="0" bIns="0" rtlCol="0">
            <a:spAutoFit/>
          </a:bodyPr>
          <a:lstStyle/>
          <a:p>
            <a:pPr marL="27032">
              <a:spcBef>
                <a:spcPts val="234"/>
              </a:spcBef>
            </a:pPr>
            <a:r>
              <a:rPr lang="en-US" sz="5400" b="1" spc="-11" dirty="0">
                <a:solidFill>
                  <a:schemeClr val="bg1"/>
                </a:solidFill>
                <a:latin typeface="Arial"/>
                <a:cs typeface="Arial"/>
              </a:rPr>
              <a:t>Results</a:t>
            </a:r>
            <a:endParaRPr sz="5400" dirty="0">
              <a:solidFill>
                <a:schemeClr val="bg1"/>
              </a:solidFill>
              <a:latin typeface="Arial"/>
              <a:cs typeface="Arial"/>
            </a:endParaRPr>
          </a:p>
        </p:txBody>
      </p:sp>
      <p:graphicFrame>
        <p:nvGraphicFramePr>
          <p:cNvPr id="5" name="Table 4"/>
          <p:cNvGraphicFramePr>
            <a:graphicFrameLocks noGrp="1"/>
          </p:cNvGraphicFramePr>
          <p:nvPr>
            <p:extLst>
              <p:ext uri="{D42A27DB-BD31-4B8C-83A1-F6EECF244321}">
                <p14:modId xmlns:p14="http://schemas.microsoft.com/office/powerpoint/2010/main" val="1370885264"/>
              </p:ext>
            </p:extLst>
          </p:nvPr>
        </p:nvGraphicFramePr>
        <p:xfrm>
          <a:off x="1171632" y="28488481"/>
          <a:ext cx="6613706" cy="7132320"/>
        </p:xfrm>
        <a:graphic>
          <a:graphicData uri="http://schemas.openxmlformats.org/drawingml/2006/table">
            <a:tbl>
              <a:tblPr firstRow="1" bandRow="1">
                <a:tableStyleId>{5C22544A-7EE6-4342-B048-85BDC9FD1C3A}</a:tableStyleId>
              </a:tblPr>
              <a:tblGrid>
                <a:gridCol w="3748385">
                  <a:extLst>
                    <a:ext uri="{9D8B030D-6E8A-4147-A177-3AD203B41FA5}">
                      <a16:colId xmlns:a16="http://schemas.microsoft.com/office/drawing/2014/main" val="20000"/>
                    </a:ext>
                  </a:extLst>
                </a:gridCol>
                <a:gridCol w="1284454">
                  <a:extLst>
                    <a:ext uri="{9D8B030D-6E8A-4147-A177-3AD203B41FA5}">
                      <a16:colId xmlns:a16="http://schemas.microsoft.com/office/drawing/2014/main" val="20001"/>
                    </a:ext>
                  </a:extLst>
                </a:gridCol>
                <a:gridCol w="1580867">
                  <a:extLst>
                    <a:ext uri="{9D8B030D-6E8A-4147-A177-3AD203B41FA5}">
                      <a16:colId xmlns:a16="http://schemas.microsoft.com/office/drawing/2014/main" val="20002"/>
                    </a:ext>
                  </a:extLst>
                </a:gridCol>
              </a:tblGrid>
              <a:tr h="370840">
                <a:tc>
                  <a:txBody>
                    <a:bodyPr/>
                    <a:lstStyle/>
                    <a:p>
                      <a:pPr algn="l"/>
                      <a:r>
                        <a:rPr lang="en-GB" sz="3000" b="0" dirty="0">
                          <a:ln>
                            <a:solidFill>
                              <a:srgbClr val="C00000"/>
                            </a:solidFill>
                          </a:ln>
                          <a:solidFill>
                            <a:srgbClr val="C00000"/>
                          </a:solidFill>
                          <a:latin typeface="Arial" panose="020B0604020202020204" pitchFamily="34" charset="0"/>
                          <a:cs typeface="Arial" panose="020B0604020202020204" pitchFamily="34" charset="0"/>
                        </a:rPr>
                        <a:t>Country of Origin</a:t>
                      </a:r>
                      <a:endParaRPr lang="az-Cyrl-AZ" sz="3000" b="0" dirty="0">
                        <a:ln>
                          <a:solidFill>
                            <a:schemeClr val="tx1"/>
                          </a:solidFill>
                        </a:ln>
                        <a:solidFill>
                          <a:srgbClr val="C00000"/>
                        </a:solidFill>
                        <a:latin typeface="Arial" panose="020B0604020202020204" pitchFamily="34" charset="0"/>
                        <a:cs typeface="Arial" panose="020B0604020202020204" pitchFamily="34" charset="0"/>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l"/>
                      <a:r>
                        <a:rPr lang="en-GB" sz="3000" b="0" dirty="0">
                          <a:ln>
                            <a:solidFill>
                              <a:srgbClr val="C00000"/>
                            </a:solidFill>
                          </a:ln>
                          <a:solidFill>
                            <a:srgbClr val="C00000"/>
                          </a:solidFill>
                          <a:latin typeface="Arial" panose="020B0604020202020204" pitchFamily="34" charset="0"/>
                          <a:cs typeface="Arial" panose="020B0604020202020204" pitchFamily="34" charset="0"/>
                        </a:rPr>
                        <a:t>Male</a:t>
                      </a:r>
                      <a:endParaRPr lang="az-Cyrl-AZ" sz="3000" b="0" dirty="0">
                        <a:ln>
                          <a:solidFill>
                            <a:srgbClr val="C00000"/>
                          </a:solidFill>
                        </a:ln>
                        <a:solidFill>
                          <a:srgbClr val="C00000"/>
                        </a:solidFill>
                        <a:latin typeface="Arial" panose="020B0604020202020204" pitchFamily="34" charset="0"/>
                        <a:cs typeface="Arial" panose="020B0604020202020204" pitchFamily="34" charset="0"/>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l"/>
                      <a:r>
                        <a:rPr lang="en-GB" sz="3000" b="0" dirty="0">
                          <a:ln>
                            <a:solidFill>
                              <a:srgbClr val="C00000"/>
                            </a:solidFill>
                          </a:ln>
                          <a:solidFill>
                            <a:srgbClr val="C00000"/>
                          </a:solidFill>
                          <a:latin typeface="Arial" panose="020B0604020202020204" pitchFamily="34" charset="0"/>
                          <a:cs typeface="Arial" panose="020B0604020202020204" pitchFamily="34" charset="0"/>
                        </a:rPr>
                        <a:t>Female</a:t>
                      </a:r>
                      <a:endParaRPr lang="az-Cyrl-AZ" sz="3000" b="0" dirty="0">
                        <a:ln>
                          <a:solidFill>
                            <a:srgbClr val="C00000"/>
                          </a:solidFill>
                        </a:ln>
                        <a:solidFill>
                          <a:srgbClr val="C00000"/>
                        </a:solidFill>
                        <a:latin typeface="Arial" panose="020B0604020202020204" pitchFamily="34" charset="0"/>
                        <a:cs typeface="Arial" panose="020B0604020202020204" pitchFamily="34" charset="0"/>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pPr algn="l"/>
                      <a:r>
                        <a:rPr lang="en-GB" sz="3000" b="0" spc="-11" dirty="0">
                          <a:solidFill>
                            <a:schemeClr val="tx1"/>
                          </a:solidFill>
                          <a:latin typeface="Arial"/>
                          <a:ea typeface="+mn-ea"/>
                          <a:cs typeface="Arial"/>
                        </a:rPr>
                        <a:t>Cameroon</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4</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2</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en-GB" sz="3000" b="0" spc="-11" dirty="0">
                          <a:solidFill>
                            <a:schemeClr val="tx1"/>
                          </a:solidFill>
                          <a:latin typeface="Arial"/>
                          <a:ea typeface="+mn-ea"/>
                          <a:cs typeface="Arial"/>
                        </a:rPr>
                        <a:t>DRC</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3</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2</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en-GB" sz="3000" b="0" spc="-11" dirty="0">
                          <a:solidFill>
                            <a:schemeClr val="tx1"/>
                          </a:solidFill>
                          <a:latin typeface="Arial"/>
                          <a:ea typeface="+mn-ea"/>
                          <a:cs typeface="Arial"/>
                        </a:rPr>
                        <a:t>Syria</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1</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3</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pPr algn="l"/>
                      <a:r>
                        <a:rPr lang="en-US" sz="3000" b="0" spc="-11" dirty="0">
                          <a:solidFill>
                            <a:schemeClr val="tx1"/>
                          </a:solidFill>
                          <a:latin typeface="Arial"/>
                          <a:ea typeface="+mn-ea"/>
                          <a:cs typeface="Arial"/>
                        </a:rPr>
                        <a:t>Afghanistan</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3</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1</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pPr algn="l"/>
                      <a:r>
                        <a:rPr lang="en-GB" sz="3000" b="0" spc="-11" dirty="0">
                          <a:solidFill>
                            <a:schemeClr val="tx1"/>
                          </a:solidFill>
                          <a:latin typeface="Arial"/>
                          <a:ea typeface="+mn-ea"/>
                          <a:cs typeface="Arial"/>
                        </a:rPr>
                        <a:t>Iraq</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2</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2</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a:txBody>
                    <a:bodyPr/>
                    <a:lstStyle/>
                    <a:p>
                      <a:pPr algn="l"/>
                      <a:r>
                        <a:rPr lang="en-GB" sz="3000" b="0" spc="-11" dirty="0">
                          <a:solidFill>
                            <a:schemeClr val="tx1"/>
                          </a:solidFill>
                          <a:latin typeface="Arial"/>
                          <a:ea typeface="+mn-ea"/>
                          <a:cs typeface="Arial"/>
                        </a:rPr>
                        <a:t>Iran</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2</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70840">
                <a:tc>
                  <a:txBody>
                    <a:bodyPr/>
                    <a:lstStyle/>
                    <a:p>
                      <a:pPr algn="l"/>
                      <a:r>
                        <a:rPr lang="en-US" sz="3000" b="0" spc="-11" dirty="0">
                          <a:solidFill>
                            <a:schemeClr val="tx1"/>
                          </a:solidFill>
                          <a:latin typeface="Arial"/>
                          <a:ea typeface="+mn-ea"/>
                          <a:cs typeface="Arial"/>
                        </a:rPr>
                        <a:t>Nigeria</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2</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70840">
                <a:tc>
                  <a:txBody>
                    <a:bodyPr/>
                    <a:lstStyle/>
                    <a:p>
                      <a:pPr algn="l"/>
                      <a:r>
                        <a:rPr lang="en-US" sz="3000" b="0" spc="-11" dirty="0">
                          <a:solidFill>
                            <a:schemeClr val="tx1"/>
                          </a:solidFill>
                          <a:latin typeface="Arial"/>
                          <a:ea typeface="+mn-ea"/>
                          <a:cs typeface="Arial"/>
                        </a:rPr>
                        <a:t>Cote d‘ </a:t>
                      </a:r>
                      <a:r>
                        <a:rPr lang="en-US" sz="3000" b="0" spc="-11" dirty="0" err="1">
                          <a:solidFill>
                            <a:schemeClr val="tx1"/>
                          </a:solidFill>
                          <a:latin typeface="Arial"/>
                          <a:ea typeface="+mn-ea"/>
                          <a:cs typeface="Arial"/>
                        </a:rPr>
                        <a:t>Ivoire</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1</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70840">
                <a:tc>
                  <a:txBody>
                    <a:bodyPr/>
                    <a:lstStyle/>
                    <a:p>
                      <a:pPr algn="l"/>
                      <a:r>
                        <a:rPr lang="en-GB" sz="3000" b="0" spc="-11" dirty="0">
                          <a:solidFill>
                            <a:schemeClr val="tx1"/>
                          </a:solidFill>
                          <a:latin typeface="Arial"/>
                          <a:ea typeface="+mn-ea"/>
                          <a:cs typeface="Arial"/>
                        </a:rPr>
                        <a:t>Ghana</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1</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128093">
                <a:tc>
                  <a:txBody>
                    <a:bodyPr/>
                    <a:lstStyle/>
                    <a:p>
                      <a:pPr algn="l"/>
                      <a:r>
                        <a:rPr lang="en-GB" sz="3000" b="0" spc="-11" dirty="0">
                          <a:solidFill>
                            <a:schemeClr val="tx1"/>
                          </a:solidFill>
                          <a:latin typeface="Arial"/>
                          <a:ea typeface="+mn-ea"/>
                          <a:cs typeface="Arial"/>
                        </a:rPr>
                        <a:t>Senegal</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1</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70840">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en-GB" sz="3000" b="0" spc="-11" dirty="0">
                          <a:solidFill>
                            <a:schemeClr val="tx1"/>
                          </a:solidFill>
                          <a:latin typeface="Arial"/>
                          <a:ea typeface="+mn-ea"/>
                          <a:cs typeface="Arial"/>
                        </a:rPr>
                        <a:t>Mali</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1</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70840">
                <a:tc>
                  <a:txBody>
                    <a:bodyPr/>
                    <a:lstStyle/>
                    <a:p>
                      <a:pPr algn="l"/>
                      <a:r>
                        <a:rPr lang="en-GB" sz="3000" b="0" spc="-11" dirty="0">
                          <a:solidFill>
                            <a:schemeClr val="tx1"/>
                          </a:solidFill>
                          <a:latin typeface="Arial"/>
                          <a:ea typeface="+mn-ea"/>
                          <a:cs typeface="Arial"/>
                        </a:rPr>
                        <a:t>Togo</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1</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tc>
                  <a:txBody>
                    <a:bodyPr/>
                    <a:lstStyle/>
                    <a:p>
                      <a:pPr algn="ctr"/>
                      <a:r>
                        <a:rPr lang="en-GB" sz="3000" b="0" spc="-11" dirty="0">
                          <a:solidFill>
                            <a:schemeClr val="tx1"/>
                          </a:solidFill>
                          <a:latin typeface="Arial"/>
                          <a:ea typeface="+mn-ea"/>
                          <a:cs typeface="Arial"/>
                        </a:rPr>
                        <a:t>-</a:t>
                      </a:r>
                      <a:endParaRPr lang="az-Cyrl-AZ" sz="3000" b="0" spc="-11" dirty="0">
                        <a:solidFill>
                          <a:schemeClr val="tx1"/>
                        </a:solidFill>
                        <a:latin typeface="Arial"/>
                        <a:ea typeface="+mn-ea"/>
                        <a:cs typeface="Arial"/>
                      </a:endParaRPr>
                    </a:p>
                  </a:txBody>
                  <a:tcPr>
                    <a:lnL w="12700" cap="flat" cmpd="sng" algn="ctr">
                      <a:solidFill>
                        <a:srgbClr val="C3E6E2"/>
                      </a:solidFill>
                      <a:prstDash val="solid"/>
                      <a:round/>
                      <a:headEnd type="none" w="med" len="med"/>
                      <a:tailEnd type="none" w="med" len="med"/>
                    </a:lnL>
                    <a:lnR w="12700" cap="flat" cmpd="sng" algn="ctr">
                      <a:solidFill>
                        <a:srgbClr val="C3E6E2"/>
                      </a:solidFill>
                      <a:prstDash val="solid"/>
                      <a:round/>
                      <a:headEnd type="none" w="med" len="med"/>
                      <a:tailEnd type="none" w="med" len="med"/>
                    </a:lnR>
                    <a:lnT w="12700" cap="flat" cmpd="sng" algn="ctr">
                      <a:solidFill>
                        <a:srgbClr val="C3E6E2"/>
                      </a:solidFill>
                      <a:prstDash val="solid"/>
                      <a:round/>
                      <a:headEnd type="none" w="med" len="med"/>
                      <a:tailEnd type="none" w="med" len="med"/>
                    </a:lnT>
                    <a:lnB w="12700" cap="flat" cmpd="sng" algn="ctr">
                      <a:solidFill>
                        <a:srgbClr val="C3E6E2"/>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bl>
          </a:graphicData>
        </a:graphic>
      </p:graphicFrame>
      <p:sp>
        <p:nvSpPr>
          <p:cNvPr id="66" name="object 18"/>
          <p:cNvSpPr txBox="1"/>
          <p:nvPr/>
        </p:nvSpPr>
        <p:spPr>
          <a:xfrm>
            <a:off x="1232580" y="8745575"/>
            <a:ext cx="4757738" cy="861022"/>
          </a:xfrm>
          <a:prstGeom prst="rect">
            <a:avLst/>
          </a:prstGeom>
        </p:spPr>
        <p:txBody>
          <a:bodyPr vert="horz" wrap="square" lIns="0" tIns="29735" rIns="0" bIns="0" rtlCol="0">
            <a:spAutoFit/>
          </a:bodyPr>
          <a:lstStyle/>
          <a:p>
            <a:pPr marL="27032">
              <a:spcBef>
                <a:spcPts val="234"/>
              </a:spcBef>
            </a:pPr>
            <a:r>
              <a:rPr lang="en-US" sz="5400" b="1" spc="-11" dirty="0">
                <a:solidFill>
                  <a:schemeClr val="bg1"/>
                </a:solidFill>
                <a:latin typeface="Arial"/>
                <a:cs typeface="Arial"/>
              </a:rPr>
              <a:t>Introduction</a:t>
            </a:r>
            <a:endParaRPr sz="5400" dirty="0">
              <a:solidFill>
                <a:schemeClr val="bg1"/>
              </a:solidFill>
              <a:latin typeface="Arial"/>
              <a:cs typeface="Arial"/>
            </a:endParaRPr>
          </a:p>
        </p:txBody>
      </p:sp>
      <p:sp>
        <p:nvSpPr>
          <p:cNvPr id="67" name="object 32"/>
          <p:cNvSpPr txBox="1"/>
          <p:nvPr/>
        </p:nvSpPr>
        <p:spPr>
          <a:xfrm>
            <a:off x="1178888" y="35651281"/>
            <a:ext cx="6639901" cy="376521"/>
          </a:xfrm>
          <a:prstGeom prst="rect">
            <a:avLst/>
          </a:prstGeom>
        </p:spPr>
        <p:txBody>
          <a:bodyPr vert="horz" wrap="square" lIns="0" tIns="24328" rIns="0" bIns="0" rtlCol="0">
            <a:spAutoFit/>
          </a:bodyPr>
          <a:lstStyle/>
          <a:p>
            <a:pPr marL="27032" marR="282484">
              <a:lnSpc>
                <a:spcPct val="100600"/>
              </a:lnSpc>
              <a:spcBef>
                <a:spcPts val="202"/>
              </a:spcBef>
            </a:pPr>
            <a:r>
              <a:rPr lang="en-US" sz="2400" i="1" spc="11" dirty="0">
                <a:latin typeface="Times New Roman" charset="0"/>
                <a:ea typeface="Times New Roman" charset="0"/>
                <a:cs typeface="Times New Roman" charset="0"/>
              </a:rPr>
              <a:t>Table 1: Participant demographic characteristics</a:t>
            </a:r>
          </a:p>
        </p:txBody>
      </p:sp>
      <p:sp>
        <p:nvSpPr>
          <p:cNvPr id="68" name="object 4"/>
          <p:cNvSpPr/>
          <p:nvPr/>
        </p:nvSpPr>
        <p:spPr>
          <a:xfrm>
            <a:off x="22771538" y="12396622"/>
            <a:ext cx="6587054" cy="1461459"/>
          </a:xfrm>
          <a:custGeom>
            <a:avLst/>
            <a:gdLst/>
            <a:ahLst/>
            <a:cxnLst/>
            <a:rect l="l" t="t" r="r" b="b"/>
            <a:pathLst>
              <a:path w="3094354" h="185420">
                <a:moveTo>
                  <a:pt x="0" y="184912"/>
                </a:moveTo>
                <a:lnTo>
                  <a:pt x="3094241" y="184912"/>
                </a:lnTo>
                <a:lnTo>
                  <a:pt x="3094241" y="0"/>
                </a:lnTo>
                <a:lnTo>
                  <a:pt x="0" y="0"/>
                </a:lnTo>
                <a:lnTo>
                  <a:pt x="0" y="184912"/>
                </a:lnTo>
                <a:close/>
              </a:path>
            </a:pathLst>
          </a:custGeom>
          <a:solidFill>
            <a:srgbClr val="D2232A"/>
          </a:solidFill>
        </p:spPr>
        <p:txBody>
          <a:bodyPr wrap="square" lIns="0" tIns="0" rIns="0" bIns="0" rtlCol="0"/>
          <a:lstStyle/>
          <a:p>
            <a:endParaRPr sz="8156"/>
          </a:p>
        </p:txBody>
      </p:sp>
      <p:sp>
        <p:nvSpPr>
          <p:cNvPr id="69" name="object 18"/>
          <p:cNvSpPr txBox="1"/>
          <p:nvPr/>
        </p:nvSpPr>
        <p:spPr>
          <a:xfrm>
            <a:off x="22799951" y="12997059"/>
            <a:ext cx="4757738" cy="861022"/>
          </a:xfrm>
          <a:prstGeom prst="rect">
            <a:avLst/>
          </a:prstGeom>
        </p:spPr>
        <p:txBody>
          <a:bodyPr vert="horz" wrap="square" lIns="0" tIns="29735" rIns="0" bIns="0" rtlCol="0">
            <a:spAutoFit/>
          </a:bodyPr>
          <a:lstStyle/>
          <a:p>
            <a:pPr marL="27032">
              <a:spcBef>
                <a:spcPts val="234"/>
              </a:spcBef>
            </a:pPr>
            <a:r>
              <a:rPr lang="en-US" sz="5400" b="1" spc="-11" dirty="0">
                <a:solidFill>
                  <a:schemeClr val="bg1"/>
                </a:solidFill>
                <a:latin typeface="Arial"/>
                <a:cs typeface="Arial"/>
              </a:rPr>
              <a:t>Conclusions</a:t>
            </a:r>
            <a:endParaRPr sz="5400" dirty="0">
              <a:solidFill>
                <a:schemeClr val="bg1"/>
              </a:solidFill>
              <a:latin typeface="Arial"/>
              <a:cs typeface="Arial"/>
            </a:endParaRPr>
          </a:p>
        </p:txBody>
      </p:sp>
      <p:sp>
        <p:nvSpPr>
          <p:cNvPr id="70" name="TextBox 69"/>
          <p:cNvSpPr txBox="1"/>
          <p:nvPr/>
        </p:nvSpPr>
        <p:spPr>
          <a:xfrm>
            <a:off x="23214806" y="5780881"/>
            <a:ext cx="5486400" cy="5903494"/>
          </a:xfrm>
          <a:prstGeom prst="rect">
            <a:avLst/>
          </a:prstGeom>
          <a:solidFill>
            <a:srgbClr val="C3E6E2"/>
          </a:solidFill>
          <a:ln>
            <a:noFill/>
          </a:ln>
        </p:spPr>
        <p:txBody>
          <a:bodyPr wrap="square" lIns="180000" tIns="180000" rIns="180000" bIns="180000" rtlCol="0" anchor="ctr">
            <a:spAutoFit/>
          </a:bodyPr>
          <a:lstStyle/>
          <a:p>
            <a:r>
              <a:rPr lang="en-US" sz="4000" dirty="0">
                <a:latin typeface="Arial" panose="020B0604020202020204" pitchFamily="34" charset="0"/>
                <a:cs typeface="Arial" panose="020B0604020202020204" pitchFamily="34" charset="0"/>
              </a:rPr>
              <a:t>Social support helps you endure or overcome difficult situations in your life. What people understand as social support is different because of their varying experiences.</a:t>
            </a:r>
            <a:endParaRPr lang="en-GB" sz="4000" dirty="0">
              <a:latin typeface="Arial" panose="020B0604020202020204" pitchFamily="34" charset="0"/>
              <a:ea typeface="Arial" charset="0"/>
              <a:cs typeface="Arial" panose="020B0604020202020204" pitchFamily="34" charset="0"/>
            </a:endParaRPr>
          </a:p>
        </p:txBody>
      </p:sp>
      <p:pic>
        <p:nvPicPr>
          <p:cNvPr id="1030" name="Picture 6"/>
          <p:cNvPicPr>
            <a:picLocks noChangeAspect="1" noChangeArrowheads="1"/>
          </p:cNvPicPr>
          <p:nvPr/>
        </p:nvPicPr>
        <p:blipFill rotWithShape="1">
          <a:blip r:embed="rId5">
            <a:extLst>
              <a:ext uri="{28A0092B-C50C-407E-A947-70E740481C1C}">
                <a14:useLocalDpi xmlns:a14="http://schemas.microsoft.com/office/drawing/2010/main" val="0"/>
              </a:ext>
            </a:extLst>
          </a:blip>
          <a:srcRect l="17126" t="27210" r="68896" b="14777"/>
          <a:stretch/>
        </p:blipFill>
        <p:spPr bwMode="auto">
          <a:xfrm>
            <a:off x="22529006" y="24338430"/>
            <a:ext cx="6953792" cy="81124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F656C67CEBF1B4EA4579FD3E3AFD5F7" ma:contentTypeVersion="6" ma:contentTypeDescription="Create a new document." ma:contentTypeScope="" ma:versionID="0a4da1f39be4a4643d4d8e5bc18bd4eb">
  <xsd:schema xmlns:xsd="http://www.w3.org/2001/XMLSchema" xmlns:xs="http://www.w3.org/2001/XMLSchema" xmlns:p="http://schemas.microsoft.com/office/2006/metadata/properties" xmlns:ns2="5895eead-2303-49e7-ae5e-1c41a0da3250" xmlns:ns3="e2f035dc-877f-47c5-a098-0c6fdb408b4f" targetNamespace="http://schemas.microsoft.com/office/2006/metadata/properties" ma:root="true" ma:fieldsID="fe335e4f5f8d9dface2ac2651128f73e" ns2:_="" ns3:_="">
    <xsd:import namespace="5895eead-2303-49e7-ae5e-1c41a0da3250"/>
    <xsd:import namespace="e2f035dc-877f-47c5-a098-0c6fdb408b4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95eead-2303-49e7-ae5e-1c41a0da32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2f035dc-877f-47c5-a098-0c6fdb408b4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e2f035dc-877f-47c5-a098-0c6fdb408b4f">
      <UserInfo>
        <DisplayName/>
        <AccountId xsi:nil="true"/>
        <AccountType/>
      </UserInfo>
    </SharedWithUsers>
  </documentManagement>
</p:properties>
</file>

<file path=customXml/itemProps1.xml><?xml version="1.0" encoding="utf-8"?>
<ds:datastoreItem xmlns:ds="http://schemas.openxmlformats.org/officeDocument/2006/customXml" ds:itemID="{3AC82EB5-D1B4-4A5B-9E87-C65C6E65EB7D}"/>
</file>

<file path=customXml/itemProps2.xml><?xml version="1.0" encoding="utf-8"?>
<ds:datastoreItem xmlns:ds="http://schemas.openxmlformats.org/officeDocument/2006/customXml" ds:itemID="{81B68F18-87F9-4B6F-9E91-A516F6AD6F04}"/>
</file>

<file path=customXml/itemProps3.xml><?xml version="1.0" encoding="utf-8"?>
<ds:datastoreItem xmlns:ds="http://schemas.openxmlformats.org/officeDocument/2006/customXml" ds:itemID="{2D2058F3-E932-4560-9ED3-56CC6604BC31}"/>
</file>

<file path=docProps/app.xml><?xml version="1.0" encoding="utf-8"?>
<Properties xmlns="http://schemas.openxmlformats.org/officeDocument/2006/extended-properties" xmlns:vt="http://schemas.openxmlformats.org/officeDocument/2006/docPropsVTypes">
  <Template/>
  <TotalTime>3715</TotalTime>
  <Words>955</Words>
  <Application>Microsoft Office PowerPoint</Application>
  <PresentationFormat>Custom</PresentationFormat>
  <Paragraphs>85</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Social support systems among asylum seekers in a mental health care programme, Lesvos Island, Greece</vt:lpstr>
    </vt:vector>
  </TitlesOfParts>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MSFUser</dc:creator>
  <cp:lastModifiedBy>Joy Kumahor</cp:lastModifiedBy>
  <cp:revision>42</cp:revision>
  <cp:lastPrinted>2019-04-02T11:37:20Z</cp:lastPrinted>
  <dcterms:created xsi:type="dcterms:W3CDTF">2018-04-11T18:28:11Z</dcterms:created>
  <dcterms:modified xsi:type="dcterms:W3CDTF">2019-04-23T12:38:26Z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2018-04-05T23:00:00Z</vt:filetime>
  </property>
  <property fmtid="{D5CDD505-2E9C-101B-9397-08002B2CF9AE}" pid="3" name="Creator">
    <vt:lpwstr>Adobe InDesign CS6 (Macintosh)</vt:lpwstr>
  </property>
  <property fmtid="{D5CDD505-2E9C-101B-9397-08002B2CF9AE}" pid="4" name="LastSaved">
    <vt:filetime>2018-04-10T23:00:00Z</vt:filetime>
  </property>
  <property fmtid="{D5CDD505-2E9C-101B-9397-08002B2CF9AE}" pid="5" name="ContentTypeId">
    <vt:lpwstr>0x010100EF656C67CEBF1B4EA4579FD3E3AFD5F7</vt:lpwstr>
  </property>
  <property fmtid="{D5CDD505-2E9C-101B-9397-08002B2CF9AE}" pid="6" name="Order">
    <vt:r8>328400</vt:r8>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ies>
</file>