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14224000" cy="20104100"/>
  <p:defaultTextStyle>
    <a:defPPr>
      <a:defRPr lang="en-US"/>
    </a:defPPr>
    <a:lvl1pPr marL="0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32" userDrawn="1">
          <p15:clr>
            <a:srgbClr val="A4A3A4"/>
          </p15:clr>
        </p15:guide>
        <p15:guide id="2" pos="49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D93B"/>
    <a:srgbClr val="3EA1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/>
    <p:restoredTop sz="94646"/>
  </p:normalViewPr>
  <p:slideViewPr>
    <p:cSldViewPr>
      <p:cViewPr varScale="1">
        <p:scale>
          <a:sx n="13" d="100"/>
          <a:sy n="13" d="100"/>
        </p:scale>
        <p:origin x="2211" y="207"/>
      </p:cViewPr>
      <p:guideLst>
        <p:guide orient="horz" pos="6132"/>
        <p:guide pos="497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viewProps" Target="viewProps.xml"/><Relationship Id="rId10" Type="http://schemas.openxmlformats.org/officeDocument/2006/relationships/customXml" Target="../customXml/item2.xml"/><Relationship Id="rId4" Type="http://schemas.openxmlformats.org/officeDocument/2006/relationships/presProps" Target="presProps.xml"/><Relationship Id="rId9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lly Baker" userId="11c000dc-9118-4b94-82c8-b6f35894e1c8" providerId="ADAL" clId="{A852B29F-EF2B-40BA-8AAB-5488F9AB0E7F}"/>
    <pc:docChg chg="modSld">
      <pc:chgData name="Holly Baker" userId="11c000dc-9118-4b94-82c8-b6f35894e1c8" providerId="ADAL" clId="{A852B29F-EF2B-40BA-8AAB-5488F9AB0E7F}" dt="2019-04-25T11:12:34.354" v="1" actId="1036"/>
      <pc:docMkLst>
        <pc:docMk/>
      </pc:docMkLst>
      <pc:sldChg chg="modSp">
        <pc:chgData name="Holly Baker" userId="11c000dc-9118-4b94-82c8-b6f35894e1c8" providerId="ADAL" clId="{A852B29F-EF2B-40BA-8AAB-5488F9AB0E7F}" dt="2019-04-25T11:12:34.354" v="1" actId="1036"/>
        <pc:sldMkLst>
          <pc:docMk/>
          <pc:sldMk cId="0" sldId="256"/>
        </pc:sldMkLst>
        <pc:spChg chg="mod">
          <ac:chgData name="Holly Baker" userId="11c000dc-9118-4b94-82c8-b6f35894e1c8" providerId="ADAL" clId="{A852B29F-EF2B-40BA-8AAB-5488F9AB0E7F}" dt="2019-04-25T11:12:34.354" v="1" actId="1036"/>
          <ac:spMkLst>
            <pc:docMk/>
            <pc:sldMk cId="0" sldId="256"/>
            <ac:spMk id="3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Sheet2!$C$4</c:f>
              <c:strCache>
                <c:ptCount val="1"/>
                <c:pt idx="0">
                  <c:v>Pediatrics</c:v>
                </c:pt>
              </c:strCache>
            </c:strRef>
          </c:tx>
          <c:marker>
            <c:symbol val="none"/>
          </c:marker>
          <c:cat>
            <c:strRef>
              <c:f>Sheet2!$B$5:$B$72</c:f>
              <c:strCache>
                <c:ptCount val="68"/>
                <c:pt idx="0">
                  <c:v>11-DEC-2017</c:v>
                </c:pt>
                <c:pt idx="1">
                  <c:v>12-DEC-2017</c:v>
                </c:pt>
                <c:pt idx="2">
                  <c:v>13-DEC-2017</c:v>
                </c:pt>
                <c:pt idx="3">
                  <c:v>14-DEC-2017</c:v>
                </c:pt>
                <c:pt idx="4">
                  <c:v>15-DEC-2017</c:v>
                </c:pt>
                <c:pt idx="5">
                  <c:v>16-DEC-2017</c:v>
                </c:pt>
                <c:pt idx="6">
                  <c:v>17-DEC-2017</c:v>
                </c:pt>
                <c:pt idx="7">
                  <c:v>18-DEC-2017</c:v>
                </c:pt>
                <c:pt idx="8">
                  <c:v>19-DEC-2017</c:v>
                </c:pt>
                <c:pt idx="9">
                  <c:v>20-DEC-2017</c:v>
                </c:pt>
                <c:pt idx="10">
                  <c:v>21-DEC-2017</c:v>
                </c:pt>
                <c:pt idx="11">
                  <c:v>22-DEC-2017</c:v>
                </c:pt>
                <c:pt idx="12">
                  <c:v>23-DEC-2017</c:v>
                </c:pt>
                <c:pt idx="13">
                  <c:v>24-DEC-2017</c:v>
                </c:pt>
                <c:pt idx="14">
                  <c:v>25-DEC-2017</c:v>
                </c:pt>
                <c:pt idx="15">
                  <c:v>26-DEC-2017</c:v>
                </c:pt>
                <c:pt idx="16">
                  <c:v>27-DEC-2017</c:v>
                </c:pt>
                <c:pt idx="17">
                  <c:v>28-DEC-2017</c:v>
                </c:pt>
                <c:pt idx="18">
                  <c:v>29-DEC-2017</c:v>
                </c:pt>
                <c:pt idx="19">
                  <c:v>30-DEC-2017</c:v>
                </c:pt>
                <c:pt idx="20">
                  <c:v>31-DEC-2017</c:v>
                </c:pt>
                <c:pt idx="21">
                  <c:v>01-JAN-2018</c:v>
                </c:pt>
                <c:pt idx="22">
                  <c:v>02-JAN-2018</c:v>
                </c:pt>
                <c:pt idx="23">
                  <c:v>03-JAN-2018</c:v>
                </c:pt>
                <c:pt idx="24">
                  <c:v>04-JAN-2018</c:v>
                </c:pt>
                <c:pt idx="25">
                  <c:v>05-JAN-2018</c:v>
                </c:pt>
                <c:pt idx="26">
                  <c:v>06-JAN-2018</c:v>
                </c:pt>
                <c:pt idx="27">
                  <c:v>07-JAN-2018</c:v>
                </c:pt>
                <c:pt idx="28">
                  <c:v>08-JAN-2018</c:v>
                </c:pt>
                <c:pt idx="29">
                  <c:v>09-JAN-2018</c:v>
                </c:pt>
                <c:pt idx="30">
                  <c:v>10-JAN-2018</c:v>
                </c:pt>
                <c:pt idx="31">
                  <c:v>11-JAN-2018</c:v>
                </c:pt>
                <c:pt idx="32">
                  <c:v>12-JAN-2018</c:v>
                </c:pt>
                <c:pt idx="33">
                  <c:v>13-JAN-2018</c:v>
                </c:pt>
                <c:pt idx="34">
                  <c:v>14-JAN-2018</c:v>
                </c:pt>
                <c:pt idx="35">
                  <c:v>15-JAN-2018</c:v>
                </c:pt>
                <c:pt idx="36">
                  <c:v>16-JAN-2018</c:v>
                </c:pt>
                <c:pt idx="37">
                  <c:v>17-JAN-2018</c:v>
                </c:pt>
                <c:pt idx="38">
                  <c:v>18-JAN-2018</c:v>
                </c:pt>
                <c:pt idx="39">
                  <c:v>19-JAN-2018</c:v>
                </c:pt>
                <c:pt idx="40">
                  <c:v>20-JAN-2018</c:v>
                </c:pt>
                <c:pt idx="41">
                  <c:v>21-JAN-2018</c:v>
                </c:pt>
                <c:pt idx="42">
                  <c:v>22-JAN-2018</c:v>
                </c:pt>
                <c:pt idx="43">
                  <c:v>23-JAN-2018</c:v>
                </c:pt>
                <c:pt idx="44">
                  <c:v>24-JAN-2018</c:v>
                </c:pt>
                <c:pt idx="45">
                  <c:v>25-JAN-2018</c:v>
                </c:pt>
                <c:pt idx="46">
                  <c:v>26-JAN-2018</c:v>
                </c:pt>
                <c:pt idx="47">
                  <c:v>27-JAN-2018</c:v>
                </c:pt>
                <c:pt idx="48">
                  <c:v>28-JAN-2018</c:v>
                </c:pt>
                <c:pt idx="49">
                  <c:v>29-JAN-2018</c:v>
                </c:pt>
                <c:pt idx="50">
                  <c:v>30-JAN-2018</c:v>
                </c:pt>
                <c:pt idx="51">
                  <c:v>31-JAN-2018</c:v>
                </c:pt>
                <c:pt idx="52">
                  <c:v>01-FEB-2018</c:v>
                </c:pt>
                <c:pt idx="53">
                  <c:v>02-FEB-2018</c:v>
                </c:pt>
                <c:pt idx="54">
                  <c:v>03-FEB-2018</c:v>
                </c:pt>
                <c:pt idx="55">
                  <c:v>04-FEB-2018</c:v>
                </c:pt>
                <c:pt idx="56">
                  <c:v>05-FEB-2018</c:v>
                </c:pt>
                <c:pt idx="57">
                  <c:v>06-FEB-2018</c:v>
                </c:pt>
                <c:pt idx="58">
                  <c:v>07-FEB-2018</c:v>
                </c:pt>
                <c:pt idx="59">
                  <c:v>08-FEB-2018</c:v>
                </c:pt>
                <c:pt idx="60">
                  <c:v>09-FEB-2018</c:v>
                </c:pt>
                <c:pt idx="61">
                  <c:v>10-FEB-2018</c:v>
                </c:pt>
                <c:pt idx="62">
                  <c:v>11-FEB-2018</c:v>
                </c:pt>
                <c:pt idx="63">
                  <c:v>12-FEB-2018</c:v>
                </c:pt>
                <c:pt idx="64">
                  <c:v>13-FEB-2018</c:v>
                </c:pt>
                <c:pt idx="65">
                  <c:v>14-FEB-2018</c:v>
                </c:pt>
                <c:pt idx="66">
                  <c:v>15-FEB-2018</c:v>
                </c:pt>
                <c:pt idx="67">
                  <c:v>16-FEB-2018</c:v>
                </c:pt>
              </c:strCache>
            </c:strRef>
          </c:cat>
          <c:val>
            <c:numRef>
              <c:f>Sheet2!$C$5:$C$72</c:f>
              <c:numCache>
                <c:formatCode>###0</c:formatCode>
                <c:ptCount val="68"/>
                <c:pt idx="0">
                  <c:v>17</c:v>
                </c:pt>
                <c:pt idx="1">
                  <c:v>25</c:v>
                </c:pt>
                <c:pt idx="2">
                  <c:v>29</c:v>
                </c:pt>
                <c:pt idx="3">
                  <c:v>16</c:v>
                </c:pt>
                <c:pt idx="4">
                  <c:v>25</c:v>
                </c:pt>
                <c:pt idx="5">
                  <c:v>29</c:v>
                </c:pt>
                <c:pt idx="6">
                  <c:v>26</c:v>
                </c:pt>
                <c:pt idx="7">
                  <c:v>18</c:v>
                </c:pt>
                <c:pt idx="8">
                  <c:v>16</c:v>
                </c:pt>
                <c:pt idx="9">
                  <c:v>15</c:v>
                </c:pt>
                <c:pt idx="10">
                  <c:v>14</c:v>
                </c:pt>
                <c:pt idx="11">
                  <c:v>4</c:v>
                </c:pt>
                <c:pt idx="12">
                  <c:v>22</c:v>
                </c:pt>
                <c:pt idx="13">
                  <c:v>22</c:v>
                </c:pt>
                <c:pt idx="14">
                  <c:v>11</c:v>
                </c:pt>
                <c:pt idx="15">
                  <c:v>17</c:v>
                </c:pt>
                <c:pt idx="16">
                  <c:v>12</c:v>
                </c:pt>
                <c:pt idx="17">
                  <c:v>6</c:v>
                </c:pt>
                <c:pt idx="18">
                  <c:v>4</c:v>
                </c:pt>
                <c:pt idx="19">
                  <c:v>13</c:v>
                </c:pt>
                <c:pt idx="20">
                  <c:v>13</c:v>
                </c:pt>
                <c:pt idx="21">
                  <c:v>2</c:v>
                </c:pt>
                <c:pt idx="22">
                  <c:v>8</c:v>
                </c:pt>
                <c:pt idx="23">
                  <c:v>10</c:v>
                </c:pt>
                <c:pt idx="24">
                  <c:v>9</c:v>
                </c:pt>
                <c:pt idx="25">
                  <c:v>3</c:v>
                </c:pt>
                <c:pt idx="26">
                  <c:v>10</c:v>
                </c:pt>
                <c:pt idx="27">
                  <c:v>14</c:v>
                </c:pt>
                <c:pt idx="28">
                  <c:v>10</c:v>
                </c:pt>
                <c:pt idx="29">
                  <c:v>8</c:v>
                </c:pt>
                <c:pt idx="30">
                  <c:v>8</c:v>
                </c:pt>
                <c:pt idx="31">
                  <c:v>14</c:v>
                </c:pt>
                <c:pt idx="32">
                  <c:v>6</c:v>
                </c:pt>
                <c:pt idx="33">
                  <c:v>10</c:v>
                </c:pt>
                <c:pt idx="34">
                  <c:v>12</c:v>
                </c:pt>
                <c:pt idx="35">
                  <c:v>3</c:v>
                </c:pt>
                <c:pt idx="36">
                  <c:v>3</c:v>
                </c:pt>
                <c:pt idx="37">
                  <c:v>7</c:v>
                </c:pt>
                <c:pt idx="38">
                  <c:v>6</c:v>
                </c:pt>
                <c:pt idx="39">
                  <c:v>1</c:v>
                </c:pt>
                <c:pt idx="40">
                  <c:v>10</c:v>
                </c:pt>
                <c:pt idx="41">
                  <c:v>7</c:v>
                </c:pt>
                <c:pt idx="42">
                  <c:v>6</c:v>
                </c:pt>
                <c:pt idx="43">
                  <c:v>3</c:v>
                </c:pt>
                <c:pt idx="44">
                  <c:v>6</c:v>
                </c:pt>
                <c:pt idx="45">
                  <c:v>7</c:v>
                </c:pt>
                <c:pt idx="46">
                  <c:v>0</c:v>
                </c:pt>
                <c:pt idx="47">
                  <c:v>5</c:v>
                </c:pt>
                <c:pt idx="48">
                  <c:v>2</c:v>
                </c:pt>
                <c:pt idx="49">
                  <c:v>2</c:v>
                </c:pt>
                <c:pt idx="50">
                  <c:v>1</c:v>
                </c:pt>
                <c:pt idx="51">
                  <c:v>5</c:v>
                </c:pt>
                <c:pt idx="52">
                  <c:v>5</c:v>
                </c:pt>
                <c:pt idx="53">
                  <c:v>0</c:v>
                </c:pt>
                <c:pt idx="54">
                  <c:v>5</c:v>
                </c:pt>
                <c:pt idx="55">
                  <c:v>2</c:v>
                </c:pt>
                <c:pt idx="56">
                  <c:v>3</c:v>
                </c:pt>
                <c:pt idx="57">
                  <c:v>3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4</c:v>
                </c:pt>
                <c:pt idx="62">
                  <c:v>4</c:v>
                </c:pt>
                <c:pt idx="63">
                  <c:v>2</c:v>
                </c:pt>
                <c:pt idx="64">
                  <c:v>5</c:v>
                </c:pt>
                <c:pt idx="65">
                  <c:v>4</c:v>
                </c:pt>
                <c:pt idx="66">
                  <c:v>8</c:v>
                </c:pt>
                <c:pt idx="67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EF-4BE2-A3EA-CD2AFB3B530C}"/>
            </c:ext>
          </c:extLst>
        </c:ser>
        <c:ser>
          <c:idx val="1"/>
          <c:order val="1"/>
          <c:tx>
            <c:strRef>
              <c:f>Sheet2!$D$4</c:f>
              <c:strCache>
                <c:ptCount val="1"/>
                <c:pt idx="0">
                  <c:v>Adult</c:v>
                </c:pt>
              </c:strCache>
            </c:strRef>
          </c:tx>
          <c:marker>
            <c:symbol val="none"/>
          </c:marker>
          <c:cat>
            <c:strRef>
              <c:f>Sheet2!$B$5:$B$72</c:f>
              <c:strCache>
                <c:ptCount val="68"/>
                <c:pt idx="0">
                  <c:v>11-DEC-2017</c:v>
                </c:pt>
                <c:pt idx="1">
                  <c:v>12-DEC-2017</c:v>
                </c:pt>
                <c:pt idx="2">
                  <c:v>13-DEC-2017</c:v>
                </c:pt>
                <c:pt idx="3">
                  <c:v>14-DEC-2017</c:v>
                </c:pt>
                <c:pt idx="4">
                  <c:v>15-DEC-2017</c:v>
                </c:pt>
                <c:pt idx="5">
                  <c:v>16-DEC-2017</c:v>
                </c:pt>
                <c:pt idx="6">
                  <c:v>17-DEC-2017</c:v>
                </c:pt>
                <c:pt idx="7">
                  <c:v>18-DEC-2017</c:v>
                </c:pt>
                <c:pt idx="8">
                  <c:v>19-DEC-2017</c:v>
                </c:pt>
                <c:pt idx="9">
                  <c:v>20-DEC-2017</c:v>
                </c:pt>
                <c:pt idx="10">
                  <c:v>21-DEC-2017</c:v>
                </c:pt>
                <c:pt idx="11">
                  <c:v>22-DEC-2017</c:v>
                </c:pt>
                <c:pt idx="12">
                  <c:v>23-DEC-2017</c:v>
                </c:pt>
                <c:pt idx="13">
                  <c:v>24-DEC-2017</c:v>
                </c:pt>
                <c:pt idx="14">
                  <c:v>25-DEC-2017</c:v>
                </c:pt>
                <c:pt idx="15">
                  <c:v>26-DEC-2017</c:v>
                </c:pt>
                <c:pt idx="16">
                  <c:v>27-DEC-2017</c:v>
                </c:pt>
                <c:pt idx="17">
                  <c:v>28-DEC-2017</c:v>
                </c:pt>
                <c:pt idx="18">
                  <c:v>29-DEC-2017</c:v>
                </c:pt>
                <c:pt idx="19">
                  <c:v>30-DEC-2017</c:v>
                </c:pt>
                <c:pt idx="20">
                  <c:v>31-DEC-2017</c:v>
                </c:pt>
                <c:pt idx="21">
                  <c:v>01-JAN-2018</c:v>
                </c:pt>
                <c:pt idx="22">
                  <c:v>02-JAN-2018</c:v>
                </c:pt>
                <c:pt idx="23">
                  <c:v>03-JAN-2018</c:v>
                </c:pt>
                <c:pt idx="24">
                  <c:v>04-JAN-2018</c:v>
                </c:pt>
                <c:pt idx="25">
                  <c:v>05-JAN-2018</c:v>
                </c:pt>
                <c:pt idx="26">
                  <c:v>06-JAN-2018</c:v>
                </c:pt>
                <c:pt idx="27">
                  <c:v>07-JAN-2018</c:v>
                </c:pt>
                <c:pt idx="28">
                  <c:v>08-JAN-2018</c:v>
                </c:pt>
                <c:pt idx="29">
                  <c:v>09-JAN-2018</c:v>
                </c:pt>
                <c:pt idx="30">
                  <c:v>10-JAN-2018</c:v>
                </c:pt>
                <c:pt idx="31">
                  <c:v>11-JAN-2018</c:v>
                </c:pt>
                <c:pt idx="32">
                  <c:v>12-JAN-2018</c:v>
                </c:pt>
                <c:pt idx="33">
                  <c:v>13-JAN-2018</c:v>
                </c:pt>
                <c:pt idx="34">
                  <c:v>14-JAN-2018</c:v>
                </c:pt>
                <c:pt idx="35">
                  <c:v>15-JAN-2018</c:v>
                </c:pt>
                <c:pt idx="36">
                  <c:v>16-JAN-2018</c:v>
                </c:pt>
                <c:pt idx="37">
                  <c:v>17-JAN-2018</c:v>
                </c:pt>
                <c:pt idx="38">
                  <c:v>18-JAN-2018</c:v>
                </c:pt>
                <c:pt idx="39">
                  <c:v>19-JAN-2018</c:v>
                </c:pt>
                <c:pt idx="40">
                  <c:v>20-JAN-2018</c:v>
                </c:pt>
                <c:pt idx="41">
                  <c:v>21-JAN-2018</c:v>
                </c:pt>
                <c:pt idx="42">
                  <c:v>22-JAN-2018</c:v>
                </c:pt>
                <c:pt idx="43">
                  <c:v>23-JAN-2018</c:v>
                </c:pt>
                <c:pt idx="44">
                  <c:v>24-JAN-2018</c:v>
                </c:pt>
                <c:pt idx="45">
                  <c:v>25-JAN-2018</c:v>
                </c:pt>
                <c:pt idx="46">
                  <c:v>26-JAN-2018</c:v>
                </c:pt>
                <c:pt idx="47">
                  <c:v>27-JAN-2018</c:v>
                </c:pt>
                <c:pt idx="48">
                  <c:v>28-JAN-2018</c:v>
                </c:pt>
                <c:pt idx="49">
                  <c:v>29-JAN-2018</c:v>
                </c:pt>
                <c:pt idx="50">
                  <c:v>30-JAN-2018</c:v>
                </c:pt>
                <c:pt idx="51">
                  <c:v>31-JAN-2018</c:v>
                </c:pt>
                <c:pt idx="52">
                  <c:v>01-FEB-2018</c:v>
                </c:pt>
                <c:pt idx="53">
                  <c:v>02-FEB-2018</c:v>
                </c:pt>
                <c:pt idx="54">
                  <c:v>03-FEB-2018</c:v>
                </c:pt>
                <c:pt idx="55">
                  <c:v>04-FEB-2018</c:v>
                </c:pt>
                <c:pt idx="56">
                  <c:v>05-FEB-2018</c:v>
                </c:pt>
                <c:pt idx="57">
                  <c:v>06-FEB-2018</c:v>
                </c:pt>
                <c:pt idx="58">
                  <c:v>07-FEB-2018</c:v>
                </c:pt>
                <c:pt idx="59">
                  <c:v>08-FEB-2018</c:v>
                </c:pt>
                <c:pt idx="60">
                  <c:v>09-FEB-2018</c:v>
                </c:pt>
                <c:pt idx="61">
                  <c:v>10-FEB-2018</c:v>
                </c:pt>
                <c:pt idx="62">
                  <c:v>11-FEB-2018</c:v>
                </c:pt>
                <c:pt idx="63">
                  <c:v>12-FEB-2018</c:v>
                </c:pt>
                <c:pt idx="64">
                  <c:v>13-FEB-2018</c:v>
                </c:pt>
                <c:pt idx="65">
                  <c:v>14-FEB-2018</c:v>
                </c:pt>
                <c:pt idx="66">
                  <c:v>15-FEB-2018</c:v>
                </c:pt>
                <c:pt idx="67">
                  <c:v>16-FEB-2018</c:v>
                </c:pt>
              </c:strCache>
            </c:strRef>
          </c:cat>
          <c:val>
            <c:numRef>
              <c:f>Sheet2!$D$5:$D$72</c:f>
              <c:numCache>
                <c:formatCode>###0</c:formatCode>
                <c:ptCount val="68"/>
                <c:pt idx="0">
                  <c:v>8</c:v>
                </c:pt>
                <c:pt idx="1">
                  <c:v>6</c:v>
                </c:pt>
                <c:pt idx="2">
                  <c:v>3</c:v>
                </c:pt>
                <c:pt idx="3">
                  <c:v>2</c:v>
                </c:pt>
                <c:pt idx="4">
                  <c:v>10</c:v>
                </c:pt>
                <c:pt idx="5">
                  <c:v>8</c:v>
                </c:pt>
                <c:pt idx="6">
                  <c:v>10</c:v>
                </c:pt>
                <c:pt idx="7">
                  <c:v>10</c:v>
                </c:pt>
                <c:pt idx="8">
                  <c:v>3</c:v>
                </c:pt>
                <c:pt idx="9">
                  <c:v>6</c:v>
                </c:pt>
                <c:pt idx="10">
                  <c:v>5</c:v>
                </c:pt>
                <c:pt idx="11">
                  <c:v>2</c:v>
                </c:pt>
                <c:pt idx="12">
                  <c:v>7</c:v>
                </c:pt>
                <c:pt idx="13">
                  <c:v>9</c:v>
                </c:pt>
                <c:pt idx="14">
                  <c:v>6</c:v>
                </c:pt>
                <c:pt idx="15">
                  <c:v>6</c:v>
                </c:pt>
                <c:pt idx="16">
                  <c:v>4</c:v>
                </c:pt>
                <c:pt idx="17">
                  <c:v>6</c:v>
                </c:pt>
                <c:pt idx="18">
                  <c:v>2</c:v>
                </c:pt>
                <c:pt idx="19">
                  <c:v>5</c:v>
                </c:pt>
                <c:pt idx="20">
                  <c:v>5</c:v>
                </c:pt>
                <c:pt idx="21">
                  <c:v>3</c:v>
                </c:pt>
                <c:pt idx="22">
                  <c:v>5</c:v>
                </c:pt>
                <c:pt idx="23">
                  <c:v>3</c:v>
                </c:pt>
                <c:pt idx="24">
                  <c:v>6</c:v>
                </c:pt>
                <c:pt idx="25">
                  <c:v>1</c:v>
                </c:pt>
                <c:pt idx="26">
                  <c:v>7</c:v>
                </c:pt>
                <c:pt idx="27">
                  <c:v>2</c:v>
                </c:pt>
                <c:pt idx="28">
                  <c:v>4</c:v>
                </c:pt>
                <c:pt idx="29">
                  <c:v>0</c:v>
                </c:pt>
                <c:pt idx="30">
                  <c:v>3</c:v>
                </c:pt>
                <c:pt idx="31">
                  <c:v>10</c:v>
                </c:pt>
                <c:pt idx="32">
                  <c:v>2</c:v>
                </c:pt>
                <c:pt idx="33">
                  <c:v>9</c:v>
                </c:pt>
                <c:pt idx="34">
                  <c:v>5</c:v>
                </c:pt>
                <c:pt idx="35">
                  <c:v>2</c:v>
                </c:pt>
                <c:pt idx="36">
                  <c:v>4</c:v>
                </c:pt>
                <c:pt idx="37">
                  <c:v>7</c:v>
                </c:pt>
                <c:pt idx="38">
                  <c:v>9</c:v>
                </c:pt>
                <c:pt idx="39">
                  <c:v>1</c:v>
                </c:pt>
                <c:pt idx="40">
                  <c:v>7</c:v>
                </c:pt>
                <c:pt idx="41">
                  <c:v>2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8</c:v>
                </c:pt>
                <c:pt idx="46">
                  <c:v>4</c:v>
                </c:pt>
                <c:pt idx="47">
                  <c:v>5</c:v>
                </c:pt>
                <c:pt idx="48">
                  <c:v>2</c:v>
                </c:pt>
                <c:pt idx="49">
                  <c:v>2</c:v>
                </c:pt>
                <c:pt idx="50">
                  <c:v>5</c:v>
                </c:pt>
                <c:pt idx="51">
                  <c:v>4</c:v>
                </c:pt>
                <c:pt idx="52">
                  <c:v>6</c:v>
                </c:pt>
                <c:pt idx="53">
                  <c:v>3</c:v>
                </c:pt>
                <c:pt idx="54">
                  <c:v>2</c:v>
                </c:pt>
                <c:pt idx="55">
                  <c:v>3</c:v>
                </c:pt>
                <c:pt idx="56">
                  <c:v>3</c:v>
                </c:pt>
                <c:pt idx="57">
                  <c:v>2</c:v>
                </c:pt>
                <c:pt idx="58">
                  <c:v>3</c:v>
                </c:pt>
                <c:pt idx="59">
                  <c:v>8</c:v>
                </c:pt>
                <c:pt idx="60">
                  <c:v>3</c:v>
                </c:pt>
                <c:pt idx="61">
                  <c:v>5</c:v>
                </c:pt>
                <c:pt idx="62">
                  <c:v>2</c:v>
                </c:pt>
                <c:pt idx="63">
                  <c:v>5</c:v>
                </c:pt>
                <c:pt idx="64">
                  <c:v>11</c:v>
                </c:pt>
                <c:pt idx="65">
                  <c:v>3</c:v>
                </c:pt>
                <c:pt idx="66">
                  <c:v>2</c:v>
                </c:pt>
                <c:pt idx="6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EF-4BE2-A3EA-CD2AFB3B530C}"/>
            </c:ext>
          </c:extLst>
        </c:ser>
        <c:ser>
          <c:idx val="2"/>
          <c:order val="2"/>
          <c:tx>
            <c:strRef>
              <c:f>Sheet2!$E$4</c:f>
              <c:strCache>
                <c:ptCount val="1"/>
                <c:pt idx="0">
                  <c:v>Total</c:v>
                </c:pt>
              </c:strCache>
            </c:strRef>
          </c:tx>
          <c:spPr>
            <a:ln>
              <a:prstDash val="sysDot"/>
            </a:ln>
          </c:spPr>
          <c:marker>
            <c:symbol val="none"/>
          </c:marker>
          <c:cat>
            <c:strRef>
              <c:f>Sheet2!$B$5:$B$72</c:f>
              <c:strCache>
                <c:ptCount val="68"/>
                <c:pt idx="0">
                  <c:v>11-DEC-2017</c:v>
                </c:pt>
                <c:pt idx="1">
                  <c:v>12-DEC-2017</c:v>
                </c:pt>
                <c:pt idx="2">
                  <c:v>13-DEC-2017</c:v>
                </c:pt>
                <c:pt idx="3">
                  <c:v>14-DEC-2017</c:v>
                </c:pt>
                <c:pt idx="4">
                  <c:v>15-DEC-2017</c:v>
                </c:pt>
                <c:pt idx="5">
                  <c:v>16-DEC-2017</c:v>
                </c:pt>
                <c:pt idx="6">
                  <c:v>17-DEC-2017</c:v>
                </c:pt>
                <c:pt idx="7">
                  <c:v>18-DEC-2017</c:v>
                </c:pt>
                <c:pt idx="8">
                  <c:v>19-DEC-2017</c:v>
                </c:pt>
                <c:pt idx="9">
                  <c:v>20-DEC-2017</c:v>
                </c:pt>
                <c:pt idx="10">
                  <c:v>21-DEC-2017</c:v>
                </c:pt>
                <c:pt idx="11">
                  <c:v>22-DEC-2017</c:v>
                </c:pt>
                <c:pt idx="12">
                  <c:v>23-DEC-2017</c:v>
                </c:pt>
                <c:pt idx="13">
                  <c:v>24-DEC-2017</c:v>
                </c:pt>
                <c:pt idx="14">
                  <c:v>25-DEC-2017</c:v>
                </c:pt>
                <c:pt idx="15">
                  <c:v>26-DEC-2017</c:v>
                </c:pt>
                <c:pt idx="16">
                  <c:v>27-DEC-2017</c:v>
                </c:pt>
                <c:pt idx="17">
                  <c:v>28-DEC-2017</c:v>
                </c:pt>
                <c:pt idx="18">
                  <c:v>29-DEC-2017</c:v>
                </c:pt>
                <c:pt idx="19">
                  <c:v>30-DEC-2017</c:v>
                </c:pt>
                <c:pt idx="20">
                  <c:v>31-DEC-2017</c:v>
                </c:pt>
                <c:pt idx="21">
                  <c:v>01-JAN-2018</c:v>
                </c:pt>
                <c:pt idx="22">
                  <c:v>02-JAN-2018</c:v>
                </c:pt>
                <c:pt idx="23">
                  <c:v>03-JAN-2018</c:v>
                </c:pt>
                <c:pt idx="24">
                  <c:v>04-JAN-2018</c:v>
                </c:pt>
                <c:pt idx="25">
                  <c:v>05-JAN-2018</c:v>
                </c:pt>
                <c:pt idx="26">
                  <c:v>06-JAN-2018</c:v>
                </c:pt>
                <c:pt idx="27">
                  <c:v>07-JAN-2018</c:v>
                </c:pt>
                <c:pt idx="28">
                  <c:v>08-JAN-2018</c:v>
                </c:pt>
                <c:pt idx="29">
                  <c:v>09-JAN-2018</c:v>
                </c:pt>
                <c:pt idx="30">
                  <c:v>10-JAN-2018</c:v>
                </c:pt>
                <c:pt idx="31">
                  <c:v>11-JAN-2018</c:v>
                </c:pt>
                <c:pt idx="32">
                  <c:v>12-JAN-2018</c:v>
                </c:pt>
                <c:pt idx="33">
                  <c:v>13-JAN-2018</c:v>
                </c:pt>
                <c:pt idx="34">
                  <c:v>14-JAN-2018</c:v>
                </c:pt>
                <c:pt idx="35">
                  <c:v>15-JAN-2018</c:v>
                </c:pt>
                <c:pt idx="36">
                  <c:v>16-JAN-2018</c:v>
                </c:pt>
                <c:pt idx="37">
                  <c:v>17-JAN-2018</c:v>
                </c:pt>
                <c:pt idx="38">
                  <c:v>18-JAN-2018</c:v>
                </c:pt>
                <c:pt idx="39">
                  <c:v>19-JAN-2018</c:v>
                </c:pt>
                <c:pt idx="40">
                  <c:v>20-JAN-2018</c:v>
                </c:pt>
                <c:pt idx="41">
                  <c:v>21-JAN-2018</c:v>
                </c:pt>
                <c:pt idx="42">
                  <c:v>22-JAN-2018</c:v>
                </c:pt>
                <c:pt idx="43">
                  <c:v>23-JAN-2018</c:v>
                </c:pt>
                <c:pt idx="44">
                  <c:v>24-JAN-2018</c:v>
                </c:pt>
                <c:pt idx="45">
                  <c:v>25-JAN-2018</c:v>
                </c:pt>
                <c:pt idx="46">
                  <c:v>26-JAN-2018</c:v>
                </c:pt>
                <c:pt idx="47">
                  <c:v>27-JAN-2018</c:v>
                </c:pt>
                <c:pt idx="48">
                  <c:v>28-JAN-2018</c:v>
                </c:pt>
                <c:pt idx="49">
                  <c:v>29-JAN-2018</c:v>
                </c:pt>
                <c:pt idx="50">
                  <c:v>30-JAN-2018</c:v>
                </c:pt>
                <c:pt idx="51">
                  <c:v>31-JAN-2018</c:v>
                </c:pt>
                <c:pt idx="52">
                  <c:v>01-FEB-2018</c:v>
                </c:pt>
                <c:pt idx="53">
                  <c:v>02-FEB-2018</c:v>
                </c:pt>
                <c:pt idx="54">
                  <c:v>03-FEB-2018</c:v>
                </c:pt>
                <c:pt idx="55">
                  <c:v>04-FEB-2018</c:v>
                </c:pt>
                <c:pt idx="56">
                  <c:v>05-FEB-2018</c:v>
                </c:pt>
                <c:pt idx="57">
                  <c:v>06-FEB-2018</c:v>
                </c:pt>
                <c:pt idx="58">
                  <c:v>07-FEB-2018</c:v>
                </c:pt>
                <c:pt idx="59">
                  <c:v>08-FEB-2018</c:v>
                </c:pt>
                <c:pt idx="60">
                  <c:v>09-FEB-2018</c:v>
                </c:pt>
                <c:pt idx="61">
                  <c:v>10-FEB-2018</c:v>
                </c:pt>
                <c:pt idx="62">
                  <c:v>11-FEB-2018</c:v>
                </c:pt>
                <c:pt idx="63">
                  <c:v>12-FEB-2018</c:v>
                </c:pt>
                <c:pt idx="64">
                  <c:v>13-FEB-2018</c:v>
                </c:pt>
                <c:pt idx="65">
                  <c:v>14-FEB-2018</c:v>
                </c:pt>
                <c:pt idx="66">
                  <c:v>15-FEB-2018</c:v>
                </c:pt>
                <c:pt idx="67">
                  <c:v>16-FEB-2018</c:v>
                </c:pt>
              </c:strCache>
            </c:strRef>
          </c:cat>
          <c:val>
            <c:numRef>
              <c:f>Sheet2!$E$5:$E$72</c:f>
              <c:numCache>
                <c:formatCode>###0</c:formatCode>
                <c:ptCount val="68"/>
                <c:pt idx="0">
                  <c:v>25</c:v>
                </c:pt>
                <c:pt idx="1">
                  <c:v>31</c:v>
                </c:pt>
                <c:pt idx="2">
                  <c:v>32</c:v>
                </c:pt>
                <c:pt idx="3">
                  <c:v>18</c:v>
                </c:pt>
                <c:pt idx="4">
                  <c:v>35</c:v>
                </c:pt>
                <c:pt idx="5">
                  <c:v>37</c:v>
                </c:pt>
                <c:pt idx="6">
                  <c:v>36</c:v>
                </c:pt>
                <c:pt idx="7">
                  <c:v>28</c:v>
                </c:pt>
                <c:pt idx="8">
                  <c:v>19</c:v>
                </c:pt>
                <c:pt idx="9">
                  <c:v>21</c:v>
                </c:pt>
                <c:pt idx="10">
                  <c:v>19</c:v>
                </c:pt>
                <c:pt idx="11">
                  <c:v>6</c:v>
                </c:pt>
                <c:pt idx="12">
                  <c:v>29</c:v>
                </c:pt>
                <c:pt idx="13">
                  <c:v>31</c:v>
                </c:pt>
                <c:pt idx="14">
                  <c:v>17</c:v>
                </c:pt>
                <c:pt idx="15">
                  <c:v>23</c:v>
                </c:pt>
                <c:pt idx="16">
                  <c:v>16</c:v>
                </c:pt>
                <c:pt idx="17">
                  <c:v>12</c:v>
                </c:pt>
                <c:pt idx="18">
                  <c:v>6</c:v>
                </c:pt>
                <c:pt idx="19">
                  <c:v>18</c:v>
                </c:pt>
                <c:pt idx="20">
                  <c:v>18</c:v>
                </c:pt>
                <c:pt idx="21">
                  <c:v>5</c:v>
                </c:pt>
                <c:pt idx="22">
                  <c:v>13</c:v>
                </c:pt>
                <c:pt idx="23">
                  <c:v>13</c:v>
                </c:pt>
                <c:pt idx="24">
                  <c:v>15</c:v>
                </c:pt>
                <c:pt idx="25">
                  <c:v>4</c:v>
                </c:pt>
                <c:pt idx="26">
                  <c:v>17</c:v>
                </c:pt>
                <c:pt idx="27">
                  <c:v>16</c:v>
                </c:pt>
                <c:pt idx="28">
                  <c:v>14</c:v>
                </c:pt>
                <c:pt idx="29">
                  <c:v>8</c:v>
                </c:pt>
                <c:pt idx="30">
                  <c:v>11</c:v>
                </c:pt>
                <c:pt idx="31">
                  <c:v>24</c:v>
                </c:pt>
                <c:pt idx="32">
                  <c:v>8</c:v>
                </c:pt>
                <c:pt idx="33">
                  <c:v>19</c:v>
                </c:pt>
                <c:pt idx="34">
                  <c:v>17</c:v>
                </c:pt>
                <c:pt idx="35">
                  <c:v>5</c:v>
                </c:pt>
                <c:pt idx="36">
                  <c:v>7</c:v>
                </c:pt>
                <c:pt idx="37">
                  <c:v>14</c:v>
                </c:pt>
                <c:pt idx="38">
                  <c:v>15</c:v>
                </c:pt>
                <c:pt idx="39">
                  <c:v>2</c:v>
                </c:pt>
                <c:pt idx="40">
                  <c:v>17</c:v>
                </c:pt>
                <c:pt idx="41">
                  <c:v>9</c:v>
                </c:pt>
                <c:pt idx="42">
                  <c:v>7</c:v>
                </c:pt>
                <c:pt idx="43">
                  <c:v>4</c:v>
                </c:pt>
                <c:pt idx="44">
                  <c:v>7</c:v>
                </c:pt>
                <c:pt idx="45">
                  <c:v>15</c:v>
                </c:pt>
                <c:pt idx="46">
                  <c:v>4</c:v>
                </c:pt>
                <c:pt idx="47">
                  <c:v>10</c:v>
                </c:pt>
                <c:pt idx="48">
                  <c:v>4</c:v>
                </c:pt>
                <c:pt idx="49">
                  <c:v>4</c:v>
                </c:pt>
                <c:pt idx="50">
                  <c:v>6</c:v>
                </c:pt>
                <c:pt idx="51">
                  <c:v>9</c:v>
                </c:pt>
                <c:pt idx="52">
                  <c:v>11</c:v>
                </c:pt>
                <c:pt idx="53">
                  <c:v>3</c:v>
                </c:pt>
                <c:pt idx="54">
                  <c:v>7</c:v>
                </c:pt>
                <c:pt idx="55">
                  <c:v>5</c:v>
                </c:pt>
                <c:pt idx="56">
                  <c:v>6</c:v>
                </c:pt>
                <c:pt idx="57">
                  <c:v>5</c:v>
                </c:pt>
                <c:pt idx="58">
                  <c:v>4</c:v>
                </c:pt>
                <c:pt idx="59">
                  <c:v>9</c:v>
                </c:pt>
                <c:pt idx="60">
                  <c:v>4</c:v>
                </c:pt>
                <c:pt idx="61">
                  <c:v>9</c:v>
                </c:pt>
                <c:pt idx="62">
                  <c:v>6</c:v>
                </c:pt>
                <c:pt idx="63">
                  <c:v>7</c:v>
                </c:pt>
                <c:pt idx="64">
                  <c:v>16</c:v>
                </c:pt>
                <c:pt idx="65">
                  <c:v>7</c:v>
                </c:pt>
                <c:pt idx="66">
                  <c:v>10</c:v>
                </c:pt>
                <c:pt idx="67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8EF-4BE2-A3EA-CD2AFB3B53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0236672"/>
        <c:axId val="100238848"/>
      </c:lineChart>
      <c:catAx>
        <c:axId val="1002366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Date of reporting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00238848"/>
        <c:crosses val="autoZero"/>
        <c:auto val="1"/>
        <c:lblAlgn val="ctr"/>
        <c:lblOffset val="100"/>
        <c:noMultiLvlLbl val="0"/>
      </c:catAx>
      <c:valAx>
        <c:axId val="10023884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 of Diphtheria cases</a:t>
                </a:r>
              </a:p>
            </c:rich>
          </c:tx>
          <c:overlay val="0"/>
        </c:title>
        <c:numFmt formatCode="###0" sourceLinked="1"/>
        <c:majorTickMark val="out"/>
        <c:minorTickMark val="none"/>
        <c:tickLblPos val="nextTo"/>
        <c:crossAx val="100236672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164263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8056563" y="0"/>
            <a:ext cx="6164262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8CABE-655D-5C42-8970-4E5AEED2B7CA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11700" y="2513013"/>
            <a:ext cx="4800600" cy="6784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422400" y="9675813"/>
            <a:ext cx="11379200" cy="79152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9096038"/>
            <a:ext cx="6164263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8056563" y="19096038"/>
            <a:ext cx="6164262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1AA78-6143-204E-A6FE-1B8338019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58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1AA78-6143-204E-A6FE-1B83380196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17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"/>
            <a:ext cx="25715009" cy="4879305"/>
          </a:xfrm>
          <a:custGeom>
            <a:avLst/>
            <a:gdLst/>
            <a:ahLst/>
            <a:cxnLst/>
            <a:rect l="l" t="t" r="r" b="b"/>
            <a:pathLst>
              <a:path w="12081510" h="2291715">
                <a:moveTo>
                  <a:pt x="0" y="2291095"/>
                </a:moveTo>
                <a:lnTo>
                  <a:pt x="12081077" y="2291095"/>
                </a:lnTo>
                <a:lnTo>
                  <a:pt x="12081077" y="0"/>
                </a:lnTo>
                <a:lnTo>
                  <a:pt x="0" y="0"/>
                </a:lnTo>
                <a:lnTo>
                  <a:pt x="0" y="2291095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21359417" y="1"/>
            <a:ext cx="8908211" cy="8540473"/>
          </a:xfrm>
          <a:custGeom>
            <a:avLst/>
            <a:gdLst/>
            <a:ahLst/>
            <a:cxnLst/>
            <a:rect l="l" t="t" r="r" b="b"/>
            <a:pathLst>
              <a:path w="4185284" h="4011295">
                <a:moveTo>
                  <a:pt x="4184837" y="3322473"/>
                </a:moveTo>
                <a:lnTo>
                  <a:pt x="2989563" y="3322473"/>
                </a:lnTo>
                <a:lnTo>
                  <a:pt x="3011474" y="3333908"/>
                </a:lnTo>
                <a:lnTo>
                  <a:pt x="3036090" y="3360891"/>
                </a:lnTo>
                <a:lnTo>
                  <a:pt x="3055059" y="3400014"/>
                </a:lnTo>
                <a:lnTo>
                  <a:pt x="3060028" y="3447870"/>
                </a:lnTo>
                <a:lnTo>
                  <a:pt x="3042643" y="3501051"/>
                </a:lnTo>
                <a:lnTo>
                  <a:pt x="3022755" y="3541727"/>
                </a:lnTo>
                <a:lnTo>
                  <a:pt x="3009272" y="3582980"/>
                </a:lnTo>
                <a:lnTo>
                  <a:pt x="3002135" y="3624617"/>
                </a:lnTo>
                <a:lnTo>
                  <a:pt x="3001285" y="3666447"/>
                </a:lnTo>
                <a:lnTo>
                  <a:pt x="3006662" y="3708276"/>
                </a:lnTo>
                <a:lnTo>
                  <a:pt x="3018207" y="3749910"/>
                </a:lnTo>
                <a:lnTo>
                  <a:pt x="3035860" y="3791158"/>
                </a:lnTo>
                <a:lnTo>
                  <a:pt x="3059562" y="3831826"/>
                </a:lnTo>
                <a:lnTo>
                  <a:pt x="3089254" y="3871721"/>
                </a:lnTo>
                <a:lnTo>
                  <a:pt x="3124875" y="3910650"/>
                </a:lnTo>
                <a:lnTo>
                  <a:pt x="3164620" y="3946325"/>
                </a:lnTo>
                <a:lnTo>
                  <a:pt x="3204559" y="3974198"/>
                </a:lnTo>
                <a:lnTo>
                  <a:pt x="3245054" y="3994276"/>
                </a:lnTo>
                <a:lnTo>
                  <a:pt x="3286468" y="4006568"/>
                </a:lnTo>
                <a:lnTo>
                  <a:pt x="3329161" y="4011081"/>
                </a:lnTo>
                <a:lnTo>
                  <a:pt x="3373495" y="4007825"/>
                </a:lnTo>
                <a:lnTo>
                  <a:pt x="3419834" y="3996808"/>
                </a:lnTo>
                <a:lnTo>
                  <a:pt x="3468537" y="3978038"/>
                </a:lnTo>
                <a:lnTo>
                  <a:pt x="3519968" y="3951522"/>
                </a:lnTo>
                <a:lnTo>
                  <a:pt x="4184837" y="3568939"/>
                </a:lnTo>
                <a:lnTo>
                  <a:pt x="4184837" y="3322473"/>
                </a:lnTo>
                <a:close/>
              </a:path>
              <a:path w="4185284" h="4011295">
                <a:moveTo>
                  <a:pt x="4184837" y="2683476"/>
                </a:moveTo>
                <a:lnTo>
                  <a:pt x="2428549" y="2683476"/>
                </a:lnTo>
                <a:lnTo>
                  <a:pt x="2463869" y="2727252"/>
                </a:lnTo>
                <a:lnTo>
                  <a:pt x="2530943" y="2812706"/>
                </a:lnTo>
                <a:lnTo>
                  <a:pt x="2563901" y="2853789"/>
                </a:lnTo>
                <a:lnTo>
                  <a:pt x="2597276" y="2893380"/>
                </a:lnTo>
                <a:lnTo>
                  <a:pt x="2631671" y="2931180"/>
                </a:lnTo>
                <a:lnTo>
                  <a:pt x="2667688" y="2966893"/>
                </a:lnTo>
                <a:lnTo>
                  <a:pt x="2701140" y="2998158"/>
                </a:lnTo>
                <a:lnTo>
                  <a:pt x="2730063" y="3029531"/>
                </a:lnTo>
                <a:lnTo>
                  <a:pt x="2752435" y="3065540"/>
                </a:lnTo>
                <a:lnTo>
                  <a:pt x="2766235" y="3110713"/>
                </a:lnTo>
                <a:lnTo>
                  <a:pt x="2779087" y="3158408"/>
                </a:lnTo>
                <a:lnTo>
                  <a:pt x="2799858" y="3202371"/>
                </a:lnTo>
                <a:lnTo>
                  <a:pt x="2827295" y="3241568"/>
                </a:lnTo>
                <a:lnTo>
                  <a:pt x="2860149" y="3274964"/>
                </a:lnTo>
                <a:lnTo>
                  <a:pt x="2897171" y="3301524"/>
                </a:lnTo>
                <a:lnTo>
                  <a:pt x="2937108" y="3320212"/>
                </a:lnTo>
                <a:lnTo>
                  <a:pt x="2978711" y="3329995"/>
                </a:lnTo>
                <a:lnTo>
                  <a:pt x="2989563" y="3322473"/>
                </a:lnTo>
                <a:lnTo>
                  <a:pt x="4184837" y="3322473"/>
                </a:lnTo>
                <a:lnTo>
                  <a:pt x="4184837" y="2683476"/>
                </a:lnTo>
                <a:close/>
              </a:path>
              <a:path w="4185284" h="4011295">
                <a:moveTo>
                  <a:pt x="2366484" y="2720138"/>
                </a:moveTo>
                <a:lnTo>
                  <a:pt x="1407237" y="2720138"/>
                </a:lnTo>
                <a:lnTo>
                  <a:pt x="1429809" y="2732290"/>
                </a:lnTo>
                <a:lnTo>
                  <a:pt x="1452778" y="2756641"/>
                </a:lnTo>
                <a:lnTo>
                  <a:pt x="1482854" y="2794276"/>
                </a:lnTo>
                <a:lnTo>
                  <a:pt x="1513640" y="2831568"/>
                </a:lnTo>
                <a:lnTo>
                  <a:pt x="1545361" y="2868085"/>
                </a:lnTo>
                <a:lnTo>
                  <a:pt x="1578241" y="2903395"/>
                </a:lnTo>
                <a:lnTo>
                  <a:pt x="1612507" y="2937068"/>
                </a:lnTo>
                <a:lnTo>
                  <a:pt x="1648385" y="2968670"/>
                </a:lnTo>
                <a:lnTo>
                  <a:pt x="1693608" y="3001074"/>
                </a:lnTo>
                <a:lnTo>
                  <a:pt x="1738154" y="3022786"/>
                </a:lnTo>
                <a:lnTo>
                  <a:pt x="1782513" y="3034096"/>
                </a:lnTo>
                <a:lnTo>
                  <a:pt x="1827176" y="3035295"/>
                </a:lnTo>
                <a:lnTo>
                  <a:pt x="1872631" y="3026676"/>
                </a:lnTo>
                <a:lnTo>
                  <a:pt x="1919369" y="3008528"/>
                </a:lnTo>
                <a:lnTo>
                  <a:pt x="1967878" y="2981143"/>
                </a:lnTo>
                <a:lnTo>
                  <a:pt x="2235917" y="2805845"/>
                </a:lnTo>
                <a:lnTo>
                  <a:pt x="2366484" y="2720138"/>
                </a:lnTo>
                <a:close/>
              </a:path>
              <a:path w="4185284" h="4011295">
                <a:moveTo>
                  <a:pt x="1242350" y="2799550"/>
                </a:moveTo>
                <a:lnTo>
                  <a:pt x="640822" y="2799550"/>
                </a:lnTo>
                <a:lnTo>
                  <a:pt x="675026" y="2808797"/>
                </a:lnTo>
                <a:lnTo>
                  <a:pt x="711869" y="2834740"/>
                </a:lnTo>
                <a:lnTo>
                  <a:pt x="752054" y="2866349"/>
                </a:lnTo>
                <a:lnTo>
                  <a:pt x="793682" y="2891005"/>
                </a:lnTo>
                <a:lnTo>
                  <a:pt x="836549" y="2908783"/>
                </a:lnTo>
                <a:lnTo>
                  <a:pt x="880449" y="2919759"/>
                </a:lnTo>
                <a:lnTo>
                  <a:pt x="925176" y="2924005"/>
                </a:lnTo>
                <a:lnTo>
                  <a:pt x="970527" y="2921596"/>
                </a:lnTo>
                <a:lnTo>
                  <a:pt x="1016295" y="2912608"/>
                </a:lnTo>
                <a:lnTo>
                  <a:pt x="1062275" y="2897114"/>
                </a:lnTo>
                <a:lnTo>
                  <a:pt x="1108262" y="2875188"/>
                </a:lnTo>
                <a:lnTo>
                  <a:pt x="1149523" y="2852408"/>
                </a:lnTo>
                <a:lnTo>
                  <a:pt x="1190609" y="2829297"/>
                </a:lnTo>
                <a:lnTo>
                  <a:pt x="1231552" y="2805845"/>
                </a:lnTo>
                <a:lnTo>
                  <a:pt x="1242350" y="2799550"/>
                </a:lnTo>
                <a:close/>
              </a:path>
              <a:path w="4185284" h="4011295">
                <a:moveTo>
                  <a:pt x="1140155" y="601969"/>
                </a:moveTo>
                <a:lnTo>
                  <a:pt x="1067977" y="605882"/>
                </a:lnTo>
                <a:lnTo>
                  <a:pt x="981543" y="619095"/>
                </a:lnTo>
                <a:lnTo>
                  <a:pt x="931444" y="629142"/>
                </a:lnTo>
                <a:lnTo>
                  <a:pt x="883334" y="642233"/>
                </a:lnTo>
                <a:lnTo>
                  <a:pt x="837298" y="658262"/>
                </a:lnTo>
                <a:lnTo>
                  <a:pt x="793418" y="677123"/>
                </a:lnTo>
                <a:lnTo>
                  <a:pt x="751779" y="698712"/>
                </a:lnTo>
                <a:lnTo>
                  <a:pt x="712465" y="722922"/>
                </a:lnTo>
                <a:lnTo>
                  <a:pt x="675559" y="749649"/>
                </a:lnTo>
                <a:lnTo>
                  <a:pt x="641146" y="778787"/>
                </a:lnTo>
                <a:lnTo>
                  <a:pt x="609309" y="810230"/>
                </a:lnTo>
                <a:lnTo>
                  <a:pt x="580132" y="843874"/>
                </a:lnTo>
                <a:lnTo>
                  <a:pt x="553698" y="879612"/>
                </a:lnTo>
                <a:lnTo>
                  <a:pt x="530092" y="917340"/>
                </a:lnTo>
                <a:lnTo>
                  <a:pt x="509398" y="956952"/>
                </a:lnTo>
                <a:lnTo>
                  <a:pt x="491699" y="998343"/>
                </a:lnTo>
                <a:lnTo>
                  <a:pt x="477079" y="1041407"/>
                </a:lnTo>
                <a:lnTo>
                  <a:pt x="465622" y="1086038"/>
                </a:lnTo>
                <a:lnTo>
                  <a:pt x="457412" y="1132133"/>
                </a:lnTo>
                <a:lnTo>
                  <a:pt x="452533" y="1179584"/>
                </a:lnTo>
                <a:lnTo>
                  <a:pt x="451068" y="1228288"/>
                </a:lnTo>
                <a:lnTo>
                  <a:pt x="453102" y="1278137"/>
                </a:lnTo>
                <a:lnTo>
                  <a:pt x="458718" y="1329028"/>
                </a:lnTo>
                <a:lnTo>
                  <a:pt x="467405" y="1377629"/>
                </a:lnTo>
                <a:lnTo>
                  <a:pt x="479134" y="1424751"/>
                </a:lnTo>
                <a:lnTo>
                  <a:pt x="493827" y="1470339"/>
                </a:lnTo>
                <a:lnTo>
                  <a:pt x="511405" y="1514335"/>
                </a:lnTo>
                <a:lnTo>
                  <a:pt x="531789" y="1556684"/>
                </a:lnTo>
                <a:lnTo>
                  <a:pt x="554903" y="1597330"/>
                </a:lnTo>
                <a:lnTo>
                  <a:pt x="580666" y="1636216"/>
                </a:lnTo>
                <a:lnTo>
                  <a:pt x="609002" y="1673287"/>
                </a:lnTo>
                <a:lnTo>
                  <a:pt x="639831" y="1708486"/>
                </a:lnTo>
                <a:lnTo>
                  <a:pt x="605849" y="1752803"/>
                </a:lnTo>
                <a:lnTo>
                  <a:pt x="537683" y="1835927"/>
                </a:lnTo>
                <a:lnTo>
                  <a:pt x="507394" y="1876724"/>
                </a:lnTo>
                <a:lnTo>
                  <a:pt x="482230" y="1918337"/>
                </a:lnTo>
                <a:lnTo>
                  <a:pt x="464140" y="1961762"/>
                </a:lnTo>
                <a:lnTo>
                  <a:pt x="442745" y="2015359"/>
                </a:lnTo>
                <a:lnTo>
                  <a:pt x="415275" y="2061022"/>
                </a:lnTo>
                <a:lnTo>
                  <a:pt x="382602" y="2100152"/>
                </a:lnTo>
                <a:lnTo>
                  <a:pt x="345600" y="2134149"/>
                </a:lnTo>
                <a:lnTo>
                  <a:pt x="305140" y="2164413"/>
                </a:lnTo>
                <a:lnTo>
                  <a:pt x="262097" y="2192345"/>
                </a:lnTo>
                <a:lnTo>
                  <a:pt x="187912" y="2237042"/>
                </a:lnTo>
                <a:lnTo>
                  <a:pt x="158665" y="2255053"/>
                </a:lnTo>
                <a:lnTo>
                  <a:pt x="100972" y="2292308"/>
                </a:lnTo>
                <a:lnTo>
                  <a:pt x="58132" y="2326279"/>
                </a:lnTo>
                <a:lnTo>
                  <a:pt x="26466" y="2363492"/>
                </a:lnTo>
                <a:lnTo>
                  <a:pt x="6810" y="2403774"/>
                </a:lnTo>
                <a:lnTo>
                  <a:pt x="0" y="2446950"/>
                </a:lnTo>
                <a:lnTo>
                  <a:pt x="6869" y="2492847"/>
                </a:lnTo>
                <a:lnTo>
                  <a:pt x="28254" y="2541290"/>
                </a:lnTo>
                <a:lnTo>
                  <a:pt x="53064" y="2582332"/>
                </a:lnTo>
                <a:lnTo>
                  <a:pt x="79230" y="2622710"/>
                </a:lnTo>
                <a:lnTo>
                  <a:pt x="106644" y="2662398"/>
                </a:lnTo>
                <a:lnTo>
                  <a:pt x="135196" y="2701369"/>
                </a:lnTo>
                <a:lnTo>
                  <a:pt x="164778" y="2739598"/>
                </a:lnTo>
                <a:lnTo>
                  <a:pt x="195280" y="2777059"/>
                </a:lnTo>
                <a:lnTo>
                  <a:pt x="226592" y="2813727"/>
                </a:lnTo>
                <a:lnTo>
                  <a:pt x="258607" y="2849575"/>
                </a:lnTo>
                <a:lnTo>
                  <a:pt x="293234" y="2880148"/>
                </a:lnTo>
                <a:lnTo>
                  <a:pt x="330083" y="2899077"/>
                </a:lnTo>
                <a:lnTo>
                  <a:pt x="368963" y="2907123"/>
                </a:lnTo>
                <a:lnTo>
                  <a:pt x="409686" y="2905045"/>
                </a:lnTo>
                <a:lnTo>
                  <a:pt x="452062" y="2893604"/>
                </a:lnTo>
                <a:lnTo>
                  <a:pt x="495903" y="2873560"/>
                </a:lnTo>
                <a:lnTo>
                  <a:pt x="534422" y="2851327"/>
                </a:lnTo>
                <a:lnTo>
                  <a:pt x="571282" y="2826526"/>
                </a:lnTo>
                <a:lnTo>
                  <a:pt x="606994" y="2805845"/>
                </a:lnTo>
                <a:lnTo>
                  <a:pt x="640822" y="2799550"/>
                </a:lnTo>
                <a:lnTo>
                  <a:pt x="1242350" y="2799550"/>
                </a:lnTo>
                <a:lnTo>
                  <a:pt x="1312800" y="2758079"/>
                </a:lnTo>
                <a:lnTo>
                  <a:pt x="1353169" y="2733748"/>
                </a:lnTo>
                <a:lnTo>
                  <a:pt x="1382533" y="2720514"/>
                </a:lnTo>
                <a:lnTo>
                  <a:pt x="1407237" y="2720138"/>
                </a:lnTo>
                <a:lnTo>
                  <a:pt x="2366484" y="2720138"/>
                </a:lnTo>
                <a:lnTo>
                  <a:pt x="2373493" y="2715555"/>
                </a:lnTo>
                <a:lnTo>
                  <a:pt x="2391160" y="2704559"/>
                </a:lnTo>
                <a:lnTo>
                  <a:pt x="2407496" y="2695111"/>
                </a:lnTo>
                <a:lnTo>
                  <a:pt x="2428549" y="2683476"/>
                </a:lnTo>
                <a:lnTo>
                  <a:pt x="4184837" y="2683476"/>
                </a:lnTo>
                <a:lnTo>
                  <a:pt x="4184837" y="623813"/>
                </a:lnTo>
                <a:lnTo>
                  <a:pt x="1397859" y="623813"/>
                </a:lnTo>
                <a:lnTo>
                  <a:pt x="1237105" y="607799"/>
                </a:lnTo>
                <a:lnTo>
                  <a:pt x="1140155" y="601969"/>
                </a:lnTo>
                <a:close/>
              </a:path>
              <a:path w="4185284" h="4011295">
                <a:moveTo>
                  <a:pt x="2891757" y="0"/>
                </a:moveTo>
                <a:lnTo>
                  <a:pt x="1560647" y="0"/>
                </a:lnTo>
                <a:lnTo>
                  <a:pt x="1542356" y="25291"/>
                </a:lnTo>
                <a:lnTo>
                  <a:pt x="1515998" y="66623"/>
                </a:lnTo>
                <a:lnTo>
                  <a:pt x="1492385" y="108931"/>
                </a:lnTo>
                <a:lnTo>
                  <a:pt x="1471460" y="152182"/>
                </a:lnTo>
                <a:lnTo>
                  <a:pt x="1453170" y="196342"/>
                </a:lnTo>
                <a:lnTo>
                  <a:pt x="1437457" y="241375"/>
                </a:lnTo>
                <a:lnTo>
                  <a:pt x="1424266" y="287249"/>
                </a:lnTo>
                <a:lnTo>
                  <a:pt x="1413542" y="333929"/>
                </a:lnTo>
                <a:lnTo>
                  <a:pt x="1405228" y="381380"/>
                </a:lnTo>
                <a:lnTo>
                  <a:pt x="1399270" y="429569"/>
                </a:lnTo>
                <a:lnTo>
                  <a:pt x="1395611" y="478461"/>
                </a:lnTo>
                <a:lnTo>
                  <a:pt x="1394196" y="528023"/>
                </a:lnTo>
                <a:lnTo>
                  <a:pt x="1394713" y="551724"/>
                </a:lnTo>
                <a:lnTo>
                  <a:pt x="1395978" y="583682"/>
                </a:lnTo>
                <a:lnTo>
                  <a:pt x="1397268" y="611757"/>
                </a:lnTo>
                <a:lnTo>
                  <a:pt x="1397859" y="623813"/>
                </a:lnTo>
                <a:lnTo>
                  <a:pt x="4184837" y="623813"/>
                </a:lnTo>
                <a:lnTo>
                  <a:pt x="4184837" y="394408"/>
                </a:lnTo>
                <a:lnTo>
                  <a:pt x="4145917" y="375641"/>
                </a:lnTo>
                <a:lnTo>
                  <a:pt x="4107320" y="358928"/>
                </a:lnTo>
                <a:lnTo>
                  <a:pt x="3426046" y="358928"/>
                </a:lnTo>
                <a:lnTo>
                  <a:pt x="3402225" y="358270"/>
                </a:lnTo>
                <a:lnTo>
                  <a:pt x="3341129" y="335015"/>
                </a:lnTo>
                <a:lnTo>
                  <a:pt x="3301868" y="311499"/>
                </a:lnTo>
                <a:lnTo>
                  <a:pt x="3255474" y="279443"/>
                </a:lnTo>
                <a:lnTo>
                  <a:pt x="3200952" y="238387"/>
                </a:lnTo>
                <a:lnTo>
                  <a:pt x="3137311" y="187872"/>
                </a:lnTo>
                <a:lnTo>
                  <a:pt x="3063556" y="127436"/>
                </a:lnTo>
                <a:lnTo>
                  <a:pt x="3023090" y="94737"/>
                </a:lnTo>
                <a:lnTo>
                  <a:pt x="2982279" y="63415"/>
                </a:lnTo>
                <a:lnTo>
                  <a:pt x="2941108" y="33502"/>
                </a:lnTo>
                <a:lnTo>
                  <a:pt x="2899566" y="5029"/>
                </a:lnTo>
                <a:lnTo>
                  <a:pt x="2891757" y="0"/>
                </a:lnTo>
                <a:close/>
              </a:path>
              <a:path w="4185284" h="4011295">
                <a:moveTo>
                  <a:pt x="3771380" y="280837"/>
                </a:moveTo>
                <a:lnTo>
                  <a:pt x="3724549" y="281638"/>
                </a:lnTo>
                <a:lnTo>
                  <a:pt x="3677813" y="285519"/>
                </a:lnTo>
                <a:lnTo>
                  <a:pt x="3631205" y="292531"/>
                </a:lnTo>
                <a:lnTo>
                  <a:pt x="3584757" y="302724"/>
                </a:lnTo>
                <a:lnTo>
                  <a:pt x="3538503" y="316148"/>
                </a:lnTo>
                <a:lnTo>
                  <a:pt x="3492476" y="332852"/>
                </a:lnTo>
                <a:lnTo>
                  <a:pt x="3446707" y="352887"/>
                </a:lnTo>
                <a:lnTo>
                  <a:pt x="3426046" y="358928"/>
                </a:lnTo>
                <a:lnTo>
                  <a:pt x="4107320" y="358928"/>
                </a:lnTo>
                <a:lnTo>
                  <a:pt x="4100714" y="356067"/>
                </a:lnTo>
                <a:lnTo>
                  <a:pt x="4054007" y="337959"/>
                </a:lnTo>
                <a:lnTo>
                  <a:pt x="4005822" y="321296"/>
                </a:lnTo>
                <a:lnTo>
                  <a:pt x="3959005" y="307443"/>
                </a:lnTo>
                <a:lnTo>
                  <a:pt x="3912119" y="296420"/>
                </a:lnTo>
                <a:lnTo>
                  <a:pt x="3865198" y="288278"/>
                </a:lnTo>
                <a:lnTo>
                  <a:pt x="3818274" y="283067"/>
                </a:lnTo>
                <a:lnTo>
                  <a:pt x="3771380" y="2808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24041098" y="1485728"/>
            <a:ext cx="5175335" cy="3550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1539524"/>
          </a:xfrm>
        </p:spPr>
        <p:txBody>
          <a:bodyPr lIns="0" tIns="0" rIns="0" bIns="0"/>
          <a:lstStyle>
            <a:lvl1pPr>
              <a:defRPr sz="10004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0" name="object 39"/>
          <p:cNvSpPr/>
          <p:nvPr userDrawn="1"/>
        </p:nvSpPr>
        <p:spPr>
          <a:xfrm>
            <a:off x="23563140" y="38897280"/>
            <a:ext cx="5373467" cy="2433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1" name="object 41"/>
          <p:cNvSpPr txBox="1"/>
          <p:nvPr userDrawn="1"/>
        </p:nvSpPr>
        <p:spPr>
          <a:xfrm>
            <a:off x="1232580" y="41755953"/>
            <a:ext cx="2246426" cy="180167"/>
          </a:xfrm>
          <a:prstGeom prst="rect">
            <a:avLst/>
          </a:prstGeom>
        </p:spPr>
        <p:txBody>
          <a:bodyPr vert="horz" wrap="square" lIns="0" tIns="32438" rIns="0" bIns="0" rtlCol="0">
            <a:spAutoFit/>
          </a:bodyPr>
          <a:lstStyle/>
          <a:p>
            <a:pPr marL="27032">
              <a:spcBef>
                <a:spcPts val="255"/>
              </a:spcBef>
            </a:pP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English Charity Reg. No.</a:t>
            </a:r>
            <a:r>
              <a:rPr lang="en-US" sz="958" spc="11" baseline="0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1026588</a:t>
            </a:r>
            <a:endParaRPr sz="958" dirty="0">
              <a:latin typeface="Arial"/>
              <a:cs typeface="Arial"/>
            </a:endParaRPr>
          </a:p>
        </p:txBody>
      </p:sp>
      <p:sp>
        <p:nvSpPr>
          <p:cNvPr id="12" name="object 42"/>
          <p:cNvSpPr/>
          <p:nvPr userDrawn="1"/>
        </p:nvSpPr>
        <p:spPr>
          <a:xfrm>
            <a:off x="1259612" y="41544001"/>
            <a:ext cx="13640064" cy="0"/>
          </a:xfrm>
          <a:custGeom>
            <a:avLst/>
            <a:gdLst/>
            <a:ahLst/>
            <a:cxnLst/>
            <a:rect l="l" t="t" r="r" b="b"/>
            <a:pathLst>
              <a:path w="6408420">
                <a:moveTo>
                  <a:pt x="0" y="0"/>
                </a:moveTo>
                <a:lnTo>
                  <a:pt x="6408296" y="0"/>
                </a:lnTo>
              </a:path>
            </a:pathLst>
          </a:custGeom>
          <a:ln w="5964">
            <a:solidFill>
              <a:srgbClr val="E2E3E4"/>
            </a:solidFill>
          </a:ln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3" name="object 84"/>
          <p:cNvSpPr/>
          <p:nvPr userDrawn="1"/>
        </p:nvSpPr>
        <p:spPr>
          <a:xfrm>
            <a:off x="0" y="41755953"/>
            <a:ext cx="1174516" cy="296128"/>
          </a:xfrm>
          <a:custGeom>
            <a:avLst/>
            <a:gdLst/>
            <a:ahLst/>
            <a:cxnLst/>
            <a:rect l="l" t="t" r="r" b="b"/>
            <a:pathLst>
              <a:path w="551814" h="2063115">
                <a:moveTo>
                  <a:pt x="551766" y="0"/>
                </a:moveTo>
                <a:lnTo>
                  <a:pt x="0" y="0"/>
                </a:lnTo>
                <a:lnTo>
                  <a:pt x="0" y="2062621"/>
                </a:lnTo>
                <a:lnTo>
                  <a:pt x="551766" y="2062621"/>
                </a:lnTo>
                <a:lnTo>
                  <a:pt x="551766" y="0"/>
                </a:lnTo>
                <a:close/>
              </a:path>
            </a:pathLst>
          </a:custGeom>
          <a:solidFill>
            <a:srgbClr val="FFC300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4/25/2019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6018770" y="34114346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16018770" y="36253818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16018770" y="38300400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9" name="bk object 19"/>
          <p:cNvSpPr/>
          <p:nvPr/>
        </p:nvSpPr>
        <p:spPr>
          <a:xfrm>
            <a:off x="8288044" y="20447872"/>
            <a:ext cx="13634658" cy="6048769"/>
          </a:xfrm>
          <a:custGeom>
            <a:avLst/>
            <a:gdLst/>
            <a:ahLst/>
            <a:cxnLst/>
            <a:rect l="l" t="t" r="r" b="b"/>
            <a:pathLst>
              <a:path w="6405880" h="2840990">
                <a:moveTo>
                  <a:pt x="0" y="2840613"/>
                </a:moveTo>
                <a:lnTo>
                  <a:pt x="6405314" y="2840613"/>
                </a:lnTo>
                <a:lnTo>
                  <a:pt x="6405314" y="0"/>
                </a:lnTo>
                <a:lnTo>
                  <a:pt x="0" y="0"/>
                </a:lnTo>
                <a:lnTo>
                  <a:pt x="0" y="2840613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723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13761" y="9844866"/>
            <a:ext cx="272476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293573" y="39807503"/>
            <a:ext cx="9688068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513761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4/25/2019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1798153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04175" y="5077126"/>
            <a:ext cx="28209820" cy="2132835"/>
          </a:xfrm>
          <a:prstGeom prst="rect">
            <a:avLst/>
          </a:prstGeom>
        </p:spPr>
        <p:txBody>
          <a:bodyPr vert="horz" wrap="square" lIns="0" tIns="24328" rIns="0" bIns="0" rtlCol="0">
            <a:spAutoFit/>
          </a:bodyPr>
          <a:lstStyle/>
          <a:p>
            <a:r>
              <a:rPr lang="en-US" sz="4000" b="1" baseline="30000" dirty="0"/>
              <a:t>1</a:t>
            </a:r>
            <a:r>
              <a:rPr lang="en-US" sz="4000" dirty="0"/>
              <a:t>Enam </a:t>
            </a:r>
            <a:r>
              <a:rPr lang="en-US" sz="4000" dirty="0" err="1"/>
              <a:t>Sikder</a:t>
            </a:r>
            <a:r>
              <a:rPr lang="en-US" sz="4000" dirty="0"/>
              <a:t>,</a:t>
            </a:r>
            <a:r>
              <a:rPr lang="en-US" sz="4000" b="1" baseline="30000" dirty="0"/>
              <a:t> 1</a:t>
            </a:r>
            <a:r>
              <a:rPr lang="en-US" sz="4000" dirty="0"/>
              <a:t>Beatriz Valle del Barrio</a:t>
            </a:r>
            <a:r>
              <a:rPr lang="en-US" sz="4000" b="1" baseline="30000" dirty="0"/>
              <a:t> </a:t>
            </a:r>
            <a:r>
              <a:rPr lang="en-US" sz="4000" dirty="0"/>
              <a:t>,</a:t>
            </a:r>
            <a:r>
              <a:rPr lang="en-US" sz="4000" b="1" baseline="30000" dirty="0"/>
              <a:t> 1</a:t>
            </a:r>
            <a:r>
              <a:rPr lang="en-US" sz="4000" dirty="0"/>
              <a:t>Wasim </a:t>
            </a:r>
            <a:r>
              <a:rPr lang="en-US" sz="4000" dirty="0" err="1"/>
              <a:t>Firuz</a:t>
            </a:r>
            <a:r>
              <a:rPr lang="en-US" sz="4000" dirty="0"/>
              <a:t>, </a:t>
            </a:r>
            <a:r>
              <a:rPr lang="en-US" sz="4000" b="1" baseline="30000" dirty="0"/>
              <a:t>1</a:t>
            </a:r>
            <a:r>
              <a:rPr lang="en-US" sz="4000" dirty="0"/>
              <a:t>Rabeya </a:t>
            </a:r>
            <a:r>
              <a:rPr lang="en-US" sz="4000" dirty="0" err="1"/>
              <a:t>Khatoon</a:t>
            </a:r>
            <a:r>
              <a:rPr lang="en-US" sz="4000" dirty="0"/>
              <a:t>, </a:t>
            </a:r>
            <a:r>
              <a:rPr lang="en-US" sz="4000" b="1" baseline="30000" dirty="0"/>
              <a:t>1</a:t>
            </a:r>
            <a:r>
              <a:rPr lang="en-US" sz="4000" dirty="0"/>
              <a:t>Astrid </a:t>
            </a:r>
            <a:r>
              <a:rPr lang="en-US" sz="4000" dirty="0" err="1"/>
              <a:t>Opstrup</a:t>
            </a:r>
            <a:r>
              <a:rPr lang="en-US" sz="4000" dirty="0"/>
              <a:t>, </a:t>
            </a:r>
            <a:r>
              <a:rPr lang="en-US" sz="4000" b="1" baseline="30000" dirty="0"/>
              <a:t>2</a:t>
            </a:r>
            <a:r>
              <a:rPr lang="en-US" sz="4000" dirty="0"/>
              <a:t>Mª José Sagrado, </a:t>
            </a:r>
            <a:r>
              <a:rPr lang="en-US" sz="4000" b="1" baseline="30000" dirty="0"/>
              <a:t>2</a:t>
            </a:r>
            <a:r>
              <a:rPr lang="en-US" sz="4000" dirty="0"/>
              <a:t>Miriam </a:t>
            </a:r>
            <a:r>
              <a:rPr lang="en-US" sz="4000" dirty="0" err="1"/>
              <a:t>Alía</a:t>
            </a:r>
            <a:r>
              <a:rPr lang="en-US" sz="4000" dirty="0"/>
              <a:t> </a:t>
            </a:r>
            <a:r>
              <a:rPr lang="en-US" sz="4000" dirty="0" err="1"/>
              <a:t>Prieto</a:t>
            </a:r>
            <a:r>
              <a:rPr lang="en-US" sz="4000" dirty="0"/>
              <a:t>, </a:t>
            </a:r>
            <a:r>
              <a:rPr lang="en-US" sz="4000" b="1" baseline="30000" dirty="0"/>
              <a:t>2</a:t>
            </a:r>
            <a:r>
              <a:rPr lang="en-US" sz="4000" dirty="0"/>
              <a:t>Nadia Lafferty, </a:t>
            </a:r>
            <a:r>
              <a:rPr lang="en-US" sz="4000" b="1" baseline="30000" dirty="0"/>
              <a:t>1</a:t>
            </a:r>
            <a:r>
              <a:rPr lang="en-US" sz="4000" dirty="0"/>
              <a:t>Raman </a:t>
            </a:r>
            <a:r>
              <a:rPr lang="en-US" sz="4000" dirty="0" err="1"/>
              <a:t>Mahajan</a:t>
            </a:r>
            <a:r>
              <a:rPr lang="en-US" sz="4000" dirty="0"/>
              <a:t>, </a:t>
            </a:r>
            <a:r>
              <a:rPr lang="en-US" sz="4000" b="1" baseline="30000" dirty="0"/>
              <a:t>1</a:t>
            </a:r>
            <a:r>
              <a:rPr lang="en-US" sz="4000" dirty="0"/>
              <a:t>Rezwanur </a:t>
            </a:r>
            <a:r>
              <a:rPr lang="en-US" sz="4000" dirty="0" err="1"/>
              <a:t>Rahman</a:t>
            </a:r>
            <a:r>
              <a:rPr lang="en-US" sz="4000" dirty="0"/>
              <a:t> </a:t>
            </a:r>
            <a:r>
              <a:rPr lang="en-US" sz="4000" dirty="0" err="1"/>
              <a:t>Masum</a:t>
            </a:r>
            <a:r>
              <a:rPr lang="en-US" sz="4000" dirty="0"/>
              <a:t>, </a:t>
            </a:r>
            <a:r>
              <a:rPr lang="en-US" sz="4000" b="1" baseline="30000" dirty="0"/>
              <a:t>1</a:t>
            </a:r>
            <a:r>
              <a:rPr lang="en-US" sz="4000" dirty="0"/>
              <a:t>Jessica Patti, </a:t>
            </a:r>
            <a:r>
              <a:rPr lang="en-US" sz="4000" baseline="30000" dirty="0"/>
              <a:t>2</a:t>
            </a:r>
            <a:r>
              <a:rPr lang="en-US" sz="4000" dirty="0"/>
              <a:t>Sakib Burza</a:t>
            </a:r>
          </a:p>
          <a:p>
            <a:endParaRPr lang="en-US" sz="2000" dirty="0"/>
          </a:p>
          <a:p>
            <a:r>
              <a:rPr lang="en-US" sz="3200" b="1" baseline="30000" dirty="0"/>
              <a:t>1</a:t>
            </a:r>
            <a:r>
              <a:rPr lang="en-US" sz="3200" b="1" dirty="0"/>
              <a:t>Medecins Sans </a:t>
            </a:r>
            <a:r>
              <a:rPr lang="en-US" sz="3200" b="1" dirty="0" err="1"/>
              <a:t>Frontières</a:t>
            </a:r>
            <a:r>
              <a:rPr lang="en-US" sz="3200" b="1" dirty="0"/>
              <a:t>, Cox Bazar, Bangladesh, </a:t>
            </a:r>
            <a:r>
              <a:rPr lang="en-US" sz="3200" b="1" baseline="30000" dirty="0"/>
              <a:t>2</a:t>
            </a:r>
            <a:r>
              <a:rPr lang="en-US" sz="3200" b="1" dirty="0"/>
              <a:t>Medecins Sans </a:t>
            </a:r>
            <a:r>
              <a:rPr lang="en-US" sz="3200" b="1" dirty="0" err="1"/>
              <a:t>Frontières</a:t>
            </a:r>
            <a:r>
              <a:rPr lang="en-US" sz="3200" b="1" dirty="0"/>
              <a:t>, Barcelona, Spain</a:t>
            </a:r>
            <a:endParaRPr sz="298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5677" y="754563"/>
            <a:ext cx="21568110" cy="3349918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r>
              <a:rPr lang="en-GB" sz="7200" dirty="0"/>
              <a:t>Diphtheria in an emergency outbreak setting: a clinical and epidemiological analysis for children and adults, Bangladesh</a:t>
            </a:r>
            <a:endParaRPr lang="en-GB" sz="8000" i="1" dirty="0"/>
          </a:p>
        </p:txBody>
      </p:sp>
      <p:sp>
        <p:nvSpPr>
          <p:cNvPr id="10" name="object 10"/>
          <p:cNvSpPr txBox="1"/>
          <p:nvPr/>
        </p:nvSpPr>
        <p:spPr>
          <a:xfrm>
            <a:off x="1207901" y="7868134"/>
            <a:ext cx="3820894" cy="488612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2980" b="1" spc="-11" dirty="0">
                <a:solidFill>
                  <a:srgbClr val="D2232A"/>
                </a:solidFill>
                <a:latin typeface="Arial"/>
                <a:cs typeface="Arial"/>
              </a:rPr>
              <a:t>Background</a:t>
            </a:r>
            <a:endParaRPr sz="298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04174" y="8195234"/>
            <a:ext cx="13506471" cy="7708547"/>
          </a:xfrm>
          <a:prstGeom prst="rect">
            <a:avLst/>
          </a:prstGeom>
          <a:effectLst>
            <a:glow rad="774700">
              <a:srgbClr val="3EA199"/>
            </a:glow>
          </a:effectLst>
        </p:spPr>
        <p:txBody>
          <a:bodyPr vert="horz" wrap="square" lIns="0" tIns="25680" rIns="0" bIns="0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Diphtheria outbreaks are rare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Limited evidence on differences in clinic-epidemiological presentation and evolution between children /adults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Patients treated by OCBA between 11</a:t>
            </a:r>
            <a:r>
              <a:rPr lang="en-US" sz="3200" baseline="30000" dirty="0"/>
              <a:t>th</a:t>
            </a:r>
            <a:r>
              <a:rPr lang="en-US" sz="3200" dirty="0"/>
              <a:t> December 2017 and 15</a:t>
            </a:r>
            <a:r>
              <a:rPr lang="en-US" sz="3200" baseline="30000" dirty="0"/>
              <a:t>th</a:t>
            </a:r>
            <a:r>
              <a:rPr lang="en-US" sz="3200" dirty="0"/>
              <a:t> February 2018 in the Rohingya emergency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DTC opened on the 11th December 2017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DAT available in the DTC from 26</a:t>
            </a:r>
            <a:r>
              <a:rPr lang="en-GB" sz="3200" baseline="30000" dirty="0"/>
              <a:t>th</a:t>
            </a:r>
            <a:r>
              <a:rPr lang="en-GB" sz="3200" dirty="0"/>
              <a:t> December.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Vaccination targeted at only those &lt;15 </a:t>
            </a:r>
            <a:r>
              <a:rPr lang="en-US" sz="3200" dirty="0" err="1"/>
              <a:t>yrs</a:t>
            </a:r>
            <a:endParaRPr lang="en-US" sz="3200" dirty="0"/>
          </a:p>
          <a:p>
            <a:endParaRPr lang="en-US" sz="2980" b="1" spc="-11" dirty="0">
              <a:solidFill>
                <a:srgbClr val="D2232A"/>
              </a:solidFill>
              <a:latin typeface="Arial"/>
              <a:cs typeface="Arial"/>
            </a:endParaRPr>
          </a:p>
          <a:p>
            <a:endParaRPr lang="en-US" sz="2980" b="1" spc="-11" dirty="0">
              <a:solidFill>
                <a:srgbClr val="D2232A"/>
              </a:solidFill>
              <a:latin typeface="Arial"/>
              <a:cs typeface="Arial"/>
            </a:endParaRPr>
          </a:p>
          <a:p>
            <a:r>
              <a:rPr lang="en-US" sz="2980" b="1" spc="-11" dirty="0">
                <a:solidFill>
                  <a:srgbClr val="D2232A"/>
                </a:solidFill>
                <a:latin typeface="Arial"/>
                <a:cs typeface="Arial"/>
              </a:rPr>
              <a:t>Aim</a:t>
            </a: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200" dirty="0">
                <a:cs typeface="Arial" panose="020B0604020202020204" pitchFamily="34" charset="0"/>
              </a:rPr>
              <a:t>To assess the differences in </a:t>
            </a:r>
            <a:r>
              <a:rPr lang="en-US" sz="3200" dirty="0" err="1">
                <a:cs typeface="Arial" panose="020B0604020202020204" pitchFamily="34" charset="0"/>
              </a:rPr>
              <a:t>clinico</a:t>
            </a:r>
            <a:r>
              <a:rPr lang="en-US" sz="3200" dirty="0">
                <a:cs typeface="Arial" panose="020B0604020202020204" pitchFamily="34" charset="0"/>
              </a:rPr>
              <a:t>-epidemiological presentation </a:t>
            </a:r>
            <a:r>
              <a:rPr lang="en-GB" sz="3200" dirty="0">
                <a:cs typeface="Arial" panose="020B0604020202020204" pitchFamily="34" charset="0"/>
              </a:rPr>
              <a:t>and evolution between children and adults</a:t>
            </a:r>
            <a:endParaRPr lang="en-US" sz="3200" dirty="0">
              <a:cs typeface="Arial" panose="020B0604020202020204" pitchFamily="34" charset="0"/>
            </a:endParaRPr>
          </a:p>
          <a:p>
            <a:pPr marL="27032" marR="282484">
              <a:lnSpc>
                <a:spcPct val="100600"/>
              </a:lnSpc>
              <a:spcBef>
                <a:spcPts val="202"/>
              </a:spcBef>
            </a:pPr>
            <a:endParaRPr lang="en-US" sz="3000" spc="-11" dirty="0">
              <a:solidFill>
                <a:srgbClr val="58595B"/>
              </a:solidFill>
              <a:latin typeface="Arial"/>
              <a:cs typeface="Arial"/>
            </a:endParaRPr>
          </a:p>
          <a:p>
            <a:pPr marL="27032" marR="282484">
              <a:lnSpc>
                <a:spcPct val="100600"/>
              </a:lnSpc>
              <a:spcBef>
                <a:spcPts val="202"/>
              </a:spcBef>
            </a:pPr>
            <a:br>
              <a:rPr lang="en-US" sz="2980" spc="-11" dirty="0">
                <a:solidFill>
                  <a:srgbClr val="58595B"/>
                </a:solidFill>
                <a:latin typeface="Arial"/>
                <a:cs typeface="Arial"/>
              </a:rPr>
            </a:br>
            <a:endParaRPr sz="2980" dirty="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165794" y="12386071"/>
            <a:ext cx="13624903" cy="457200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40" name="object 40"/>
          <p:cNvSpPr/>
          <p:nvPr/>
        </p:nvSpPr>
        <p:spPr>
          <a:xfrm>
            <a:off x="16266667" y="26789730"/>
            <a:ext cx="13196539" cy="6146132"/>
          </a:xfrm>
          <a:custGeom>
            <a:avLst/>
            <a:gdLst/>
            <a:ahLst/>
            <a:cxnLst/>
            <a:rect l="l" t="t" r="r" b="b"/>
            <a:pathLst>
              <a:path w="3088640" h="4718050">
                <a:moveTo>
                  <a:pt x="0" y="4717451"/>
                </a:moveTo>
                <a:lnTo>
                  <a:pt x="3088276" y="4717451"/>
                </a:lnTo>
                <a:lnTo>
                  <a:pt x="3088276" y="0"/>
                </a:lnTo>
                <a:lnTo>
                  <a:pt x="0" y="0"/>
                </a:lnTo>
                <a:lnTo>
                  <a:pt x="0" y="4717451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57" name="object 16"/>
          <p:cNvSpPr/>
          <p:nvPr/>
        </p:nvSpPr>
        <p:spPr>
          <a:xfrm>
            <a:off x="1377489" y="33313405"/>
            <a:ext cx="13455317" cy="661476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58" name="object 10"/>
          <p:cNvSpPr txBox="1"/>
          <p:nvPr/>
        </p:nvSpPr>
        <p:spPr>
          <a:xfrm>
            <a:off x="1165794" y="14848681"/>
            <a:ext cx="3820894" cy="488612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2980" b="1" spc="-11" dirty="0">
                <a:solidFill>
                  <a:srgbClr val="D2232A"/>
                </a:solidFill>
                <a:latin typeface="Arial"/>
                <a:cs typeface="Arial"/>
              </a:rPr>
              <a:t>Methods</a:t>
            </a:r>
            <a:endParaRPr sz="2980" dirty="0">
              <a:latin typeface="Arial"/>
              <a:cs typeface="Arial"/>
            </a:endParaRPr>
          </a:p>
        </p:txBody>
      </p:sp>
      <p:sp>
        <p:nvSpPr>
          <p:cNvPr id="59" name="object 11"/>
          <p:cNvSpPr txBox="1"/>
          <p:nvPr/>
        </p:nvSpPr>
        <p:spPr>
          <a:xfrm>
            <a:off x="1243424" y="15458281"/>
            <a:ext cx="13467221" cy="5176059"/>
          </a:xfrm>
          <a:prstGeom prst="rect">
            <a:avLst/>
          </a:prstGeom>
          <a:effectLst>
            <a:glow rad="774700">
              <a:srgbClr val="3EA199"/>
            </a:glow>
          </a:effectLst>
        </p:spPr>
        <p:txBody>
          <a:bodyPr vert="horz" wrap="square" lIns="0" tIns="25680" rIns="0" bIns="0" rtlCol="0">
            <a:spAutoFit/>
          </a:bodyPr>
          <a:lstStyle/>
          <a:p>
            <a:pPr algn="just">
              <a:spcBef>
                <a:spcPct val="0"/>
              </a:spcBef>
              <a:spcAft>
                <a:spcPts val="750"/>
              </a:spcAft>
            </a:pPr>
            <a:r>
              <a:rPr lang="es-ES" altLang="en-US" sz="3200" b="1" dirty="0">
                <a:solidFill>
                  <a:srgbClr val="000000"/>
                </a:solidFill>
                <a:ea typeface="Verdana" pitchFamily="34" charset="0"/>
                <a:cs typeface="Verdana" pitchFamily="34" charset="0"/>
              </a:rPr>
              <a:t>Data </a:t>
            </a:r>
            <a:r>
              <a:rPr lang="en-US" altLang="en-US" sz="3200" b="1" dirty="0">
                <a:solidFill>
                  <a:srgbClr val="000000"/>
                </a:solidFill>
                <a:ea typeface="Verdana" pitchFamily="34" charset="0"/>
                <a:cs typeface="Verdana" pitchFamily="34" charset="0"/>
              </a:rPr>
              <a:t>source</a:t>
            </a:r>
            <a:r>
              <a:rPr lang="es-ES" altLang="en-US" sz="3200" dirty="0">
                <a:solidFill>
                  <a:srgbClr val="000000"/>
                </a:solidFill>
                <a:ea typeface="Verdana" pitchFamily="34" charset="0"/>
                <a:cs typeface="Verdana" pitchFamily="34" charset="0"/>
              </a:rPr>
              <a:t>: </a:t>
            </a:r>
            <a:r>
              <a:rPr lang="en-US" altLang="en-US" sz="3200" dirty="0">
                <a:solidFill>
                  <a:srgbClr val="000000"/>
                </a:solidFill>
                <a:ea typeface="Verdana" pitchFamily="34" charset="0"/>
                <a:cs typeface="Verdana" pitchFamily="34" charset="0"/>
              </a:rPr>
              <a:t>Indicator based surveillance of diphtheria data of patients presenting at the DTC</a:t>
            </a:r>
            <a:endParaRPr lang="en-US" altLang="en-US" sz="3200" b="1" dirty="0">
              <a:solidFill>
                <a:srgbClr val="000000"/>
              </a:solidFill>
              <a:ea typeface="Verdana" pitchFamily="34" charset="0"/>
              <a:cs typeface="Verdana" pitchFamily="34" charset="0"/>
            </a:endParaRPr>
          </a:p>
          <a:p>
            <a:pPr algn="just">
              <a:spcBef>
                <a:spcPct val="0"/>
              </a:spcBef>
              <a:spcAft>
                <a:spcPts val="750"/>
              </a:spcAft>
            </a:pPr>
            <a:r>
              <a:rPr lang="en-US" altLang="en-US" sz="3200" b="1" dirty="0">
                <a:solidFill>
                  <a:srgbClr val="000000"/>
                </a:solidFill>
                <a:ea typeface="Verdana" pitchFamily="34" charset="0"/>
                <a:cs typeface="Verdana" pitchFamily="34" charset="0"/>
              </a:rPr>
              <a:t>Study population: </a:t>
            </a:r>
            <a:r>
              <a:rPr lang="en-US" altLang="en-US" sz="3200" dirty="0">
                <a:ea typeface="Verdana" pitchFamily="34" charset="0"/>
                <a:cs typeface="Verdana" pitchFamily="34" charset="0"/>
              </a:rPr>
              <a:t>All admitted patients in DTC</a:t>
            </a:r>
          </a:p>
          <a:p>
            <a:pPr algn="just">
              <a:spcBef>
                <a:spcPct val="0"/>
              </a:spcBef>
              <a:spcAft>
                <a:spcPts val="750"/>
              </a:spcAft>
            </a:pPr>
            <a:r>
              <a:rPr lang="en-US" altLang="en-US" sz="3200" b="1" dirty="0">
                <a:solidFill>
                  <a:srgbClr val="000000"/>
                </a:solidFill>
                <a:ea typeface="Verdana" pitchFamily="34" charset="0"/>
                <a:cs typeface="Verdana" pitchFamily="34" charset="0"/>
              </a:rPr>
              <a:t>Age classification</a:t>
            </a:r>
            <a:r>
              <a:rPr lang="es-ES" altLang="en-US" sz="3200" b="1" dirty="0">
                <a:solidFill>
                  <a:srgbClr val="000000"/>
                </a:solidFill>
                <a:ea typeface="Verdana" pitchFamily="34" charset="0"/>
                <a:cs typeface="Verdana" pitchFamily="34" charset="0"/>
              </a:rPr>
              <a:t>: </a:t>
            </a:r>
          </a:p>
          <a:p>
            <a:pPr lvl="1" algn="just">
              <a:spcBef>
                <a:spcPct val="0"/>
              </a:spcBef>
              <a:spcAft>
                <a:spcPts val="750"/>
              </a:spcAft>
              <a:buFont typeface="Wingdings" panose="05000000000000000000" pitchFamily="2" charset="2"/>
              <a:buChar char="Ø"/>
            </a:pPr>
            <a:r>
              <a:rPr lang="es-ES" altLang="en-US" sz="3200" dirty="0">
                <a:ea typeface="Verdana" pitchFamily="34" charset="0"/>
                <a:cs typeface="Verdana" pitchFamily="34" charset="0"/>
              </a:rPr>
              <a:t>0-14 </a:t>
            </a:r>
            <a:r>
              <a:rPr lang="en-US" altLang="en-US" sz="3200" dirty="0">
                <a:ea typeface="Verdana" pitchFamily="34" charset="0"/>
                <a:cs typeface="Verdana" pitchFamily="34" charset="0"/>
              </a:rPr>
              <a:t>years of age: Paediatric population </a:t>
            </a:r>
          </a:p>
          <a:p>
            <a:pPr lvl="1" algn="just">
              <a:spcBef>
                <a:spcPct val="0"/>
              </a:spcBef>
              <a:spcAft>
                <a:spcPts val="750"/>
              </a:spcAft>
              <a:buFont typeface="Wingdings" panose="05000000000000000000" pitchFamily="2" charset="2"/>
              <a:buChar char="Ø"/>
            </a:pPr>
            <a:r>
              <a:rPr lang="es-ES" altLang="en-US" sz="3200" dirty="0">
                <a:ea typeface="Verdana" pitchFamily="34" charset="0"/>
                <a:cs typeface="Verdana" pitchFamily="34" charset="0"/>
              </a:rPr>
              <a:t>≥</a:t>
            </a:r>
            <a:r>
              <a:rPr lang="en-US" altLang="en-US" sz="3200" dirty="0">
                <a:ea typeface="Verdana" pitchFamily="34" charset="0"/>
                <a:cs typeface="Verdana" pitchFamily="34" charset="0"/>
              </a:rPr>
              <a:t>15 year of age: Adults</a:t>
            </a:r>
          </a:p>
          <a:p>
            <a:pPr algn="just">
              <a:spcBef>
                <a:spcPct val="0"/>
              </a:spcBef>
              <a:spcAft>
                <a:spcPts val="750"/>
              </a:spcAft>
            </a:pPr>
            <a:r>
              <a:rPr lang="en-US" altLang="en-US" sz="3200" b="1" dirty="0">
                <a:solidFill>
                  <a:srgbClr val="000000"/>
                </a:solidFill>
                <a:ea typeface="Verdana" pitchFamily="34" charset="0"/>
                <a:cs typeface="Verdana" pitchFamily="34" charset="0"/>
              </a:rPr>
              <a:t>Study period: </a:t>
            </a:r>
            <a:r>
              <a:rPr lang="en-US" altLang="en-US" sz="3200" dirty="0">
                <a:solidFill>
                  <a:srgbClr val="000000"/>
                </a:solidFill>
                <a:ea typeface="Verdana" pitchFamily="34" charset="0"/>
                <a:cs typeface="Verdana" pitchFamily="34" charset="0"/>
              </a:rPr>
              <a:t>Dec 2017 – Feb 2018</a:t>
            </a:r>
          </a:p>
          <a:p>
            <a:pPr algn="just">
              <a:spcBef>
                <a:spcPct val="0"/>
              </a:spcBef>
              <a:spcAft>
                <a:spcPts val="750"/>
              </a:spcAft>
            </a:pPr>
            <a:r>
              <a:rPr lang="en-US" altLang="en-US" sz="3200" b="1" dirty="0">
                <a:solidFill>
                  <a:srgbClr val="000000"/>
                </a:solidFill>
                <a:ea typeface="Verdana" pitchFamily="34" charset="0"/>
                <a:cs typeface="Verdana" pitchFamily="34" charset="0"/>
              </a:rPr>
              <a:t>Total number of patients included: </a:t>
            </a:r>
            <a:r>
              <a:rPr lang="en-US" altLang="en-US" sz="3200" dirty="0">
                <a:solidFill>
                  <a:srgbClr val="000000"/>
                </a:solidFill>
                <a:ea typeface="Verdana" pitchFamily="34" charset="0"/>
                <a:cs typeface="Verdana" pitchFamily="34" charset="0"/>
              </a:rPr>
              <a:t>915 </a:t>
            </a:r>
            <a:r>
              <a:rPr lang="en-US" altLang="en-US" sz="3200" b="1" dirty="0">
                <a:solidFill>
                  <a:srgbClr val="000000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en-US" sz="3200" dirty="0">
                <a:ea typeface="Verdana" pitchFamily="34" charset="0"/>
                <a:cs typeface="Verdana" pitchFamily="34" charset="0"/>
              </a:rPr>
              <a:t>	</a:t>
            </a:r>
            <a:endParaRPr lang="en-US" altLang="en-US" sz="3200" dirty="0"/>
          </a:p>
          <a:p>
            <a:pPr algn="just">
              <a:spcBef>
                <a:spcPct val="0"/>
              </a:spcBef>
              <a:spcAft>
                <a:spcPts val="750"/>
              </a:spcAft>
            </a:pPr>
            <a:r>
              <a:rPr lang="en-US" altLang="en-US" sz="3200" dirty="0" err="1">
                <a:solidFill>
                  <a:srgbClr val="000000"/>
                </a:solidFill>
                <a:ea typeface="Verdana" pitchFamily="34" charset="0"/>
                <a:cs typeface="Verdana" pitchFamily="34" charset="0"/>
              </a:rPr>
              <a:t>Clinico</a:t>
            </a:r>
            <a:r>
              <a:rPr lang="en-US" altLang="en-US" sz="3200" dirty="0">
                <a:solidFill>
                  <a:srgbClr val="000000"/>
                </a:solidFill>
                <a:ea typeface="Verdana" pitchFamily="34" charset="0"/>
                <a:cs typeface="Verdana" pitchFamily="34" charset="0"/>
              </a:rPr>
              <a:t>-Epidemiological outcomes were compared using Chi Square </a:t>
            </a:r>
          </a:p>
        </p:txBody>
      </p:sp>
      <p:sp>
        <p:nvSpPr>
          <p:cNvPr id="60" name="object 4"/>
          <p:cNvSpPr/>
          <p:nvPr/>
        </p:nvSpPr>
        <p:spPr>
          <a:xfrm>
            <a:off x="15975806" y="7381081"/>
            <a:ext cx="13438190" cy="467902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3" name="object 10"/>
          <p:cNvSpPr txBox="1"/>
          <p:nvPr/>
        </p:nvSpPr>
        <p:spPr>
          <a:xfrm>
            <a:off x="1389394" y="34276450"/>
            <a:ext cx="13443409" cy="488612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2980" b="1" spc="-11" dirty="0">
                <a:solidFill>
                  <a:srgbClr val="D2232A"/>
                </a:solidFill>
                <a:latin typeface="Arial"/>
                <a:cs typeface="Arial"/>
              </a:rPr>
              <a:t>Results: Epidemic curve of diphtheria: </a:t>
            </a:r>
            <a:r>
              <a:rPr lang="en-US" sz="2980" b="1" spc="-11" dirty="0" err="1">
                <a:solidFill>
                  <a:srgbClr val="D2232A"/>
                </a:solidFill>
                <a:latin typeface="Arial"/>
                <a:cs typeface="Arial"/>
              </a:rPr>
              <a:t>paediatric</a:t>
            </a:r>
            <a:r>
              <a:rPr lang="en-US" sz="2980" b="1" spc="-11" dirty="0">
                <a:solidFill>
                  <a:srgbClr val="D2232A"/>
                </a:solidFill>
                <a:latin typeface="Arial"/>
                <a:cs typeface="Arial"/>
              </a:rPr>
              <a:t> </a:t>
            </a:r>
            <a:r>
              <a:rPr lang="en-US" sz="2980" b="1" spc="-11" dirty="0" err="1">
                <a:solidFill>
                  <a:srgbClr val="D2232A"/>
                </a:solidFill>
                <a:latin typeface="Arial"/>
                <a:cs typeface="Arial"/>
              </a:rPr>
              <a:t>vs</a:t>
            </a:r>
            <a:r>
              <a:rPr lang="en-US" sz="2980" b="1" spc="-11" dirty="0">
                <a:solidFill>
                  <a:srgbClr val="D2232A"/>
                </a:solidFill>
                <a:latin typeface="Arial"/>
                <a:cs typeface="Arial"/>
              </a:rPr>
              <a:t> adults</a:t>
            </a:r>
            <a:endParaRPr sz="2980" dirty="0">
              <a:latin typeface="Arial"/>
              <a:cs typeface="Arial"/>
            </a:endParaRPr>
          </a:p>
        </p:txBody>
      </p:sp>
      <p:sp>
        <p:nvSpPr>
          <p:cNvPr id="30" name="object 11"/>
          <p:cNvSpPr txBox="1"/>
          <p:nvPr/>
        </p:nvSpPr>
        <p:spPr>
          <a:xfrm>
            <a:off x="16433006" y="39049121"/>
            <a:ext cx="6899923" cy="2334255"/>
          </a:xfrm>
          <a:prstGeom prst="rect">
            <a:avLst/>
          </a:prstGeom>
          <a:effectLst>
            <a:glow rad="774700">
              <a:srgbClr val="3EA199"/>
            </a:glow>
          </a:effectLst>
        </p:spPr>
        <p:txBody>
          <a:bodyPr vert="horz" wrap="square" lIns="0" tIns="25680" rIns="0" bIns="0" rtlCol="0">
            <a:spAutoFit/>
          </a:bodyPr>
          <a:lstStyle/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000" b="1" spc="-11" dirty="0">
                <a:solidFill>
                  <a:srgbClr val="D2232A"/>
                </a:solidFill>
                <a:latin typeface="Arial"/>
                <a:cs typeface="Arial"/>
              </a:rPr>
              <a:t>Ethics</a:t>
            </a:r>
          </a:p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This research fulfilled the exemption criteria set by the MSF ERB for a posterior analyses of clinical data.</a:t>
            </a:r>
            <a:endParaRPr sz="2980" dirty="0">
              <a:latin typeface="Arial"/>
              <a:cs typeface="Arial"/>
            </a:endParaRPr>
          </a:p>
        </p:txBody>
      </p:sp>
      <p:sp>
        <p:nvSpPr>
          <p:cNvPr id="35" name="object 13"/>
          <p:cNvSpPr txBox="1"/>
          <p:nvPr/>
        </p:nvSpPr>
        <p:spPr>
          <a:xfrm>
            <a:off x="16318525" y="26789730"/>
            <a:ext cx="5219881" cy="953355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3000" b="1" spc="-11" dirty="0">
                <a:solidFill>
                  <a:srgbClr val="D2232A"/>
                </a:solidFill>
                <a:latin typeface="Arial"/>
                <a:cs typeface="Arial"/>
              </a:rPr>
              <a:t>Conclusions</a:t>
            </a:r>
            <a:endParaRPr sz="3000" dirty="0">
              <a:latin typeface="Arial"/>
              <a:cs typeface="Arial"/>
            </a:endParaRPr>
          </a:p>
          <a:p>
            <a:pPr>
              <a:spcBef>
                <a:spcPts val="43"/>
              </a:spcBef>
            </a:pPr>
            <a:endParaRPr sz="3000" dirty="0">
              <a:latin typeface="Times New Roman"/>
              <a:cs typeface="Times New Roman"/>
            </a:endParaRPr>
          </a:p>
        </p:txBody>
      </p:sp>
      <p:sp>
        <p:nvSpPr>
          <p:cNvPr id="36" name="object 11"/>
          <p:cNvSpPr txBox="1"/>
          <p:nvPr/>
        </p:nvSpPr>
        <p:spPr>
          <a:xfrm>
            <a:off x="16344401" y="27421681"/>
            <a:ext cx="13118805" cy="5707486"/>
          </a:xfrm>
          <a:prstGeom prst="rect">
            <a:avLst/>
          </a:prstGeom>
          <a:effectLst>
            <a:glow rad="774700">
              <a:srgbClr val="3EA199"/>
            </a:glow>
          </a:effectLst>
        </p:spPr>
        <p:txBody>
          <a:bodyPr vert="horz" wrap="square" lIns="0" tIns="25680" rIns="0" bIns="0" rtlCol="0">
            <a:spAutoFit/>
          </a:bodyPr>
          <a:lstStyle/>
          <a:p>
            <a:pPr marL="342900" lvl="0" indent="-342900" defTabSz="9144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</a:rPr>
              <a:t>34% of treated patients were aged ≥15 </a:t>
            </a:r>
            <a:r>
              <a:rPr lang="en-US" sz="3200" dirty="0" err="1">
                <a:solidFill>
                  <a:prstClr val="black"/>
                </a:solidFill>
              </a:rPr>
              <a:t>yrs</a:t>
            </a:r>
            <a:endParaRPr lang="en-US" sz="3200" dirty="0">
              <a:solidFill>
                <a:prstClr val="black"/>
              </a:solidFill>
            </a:endParaRPr>
          </a:p>
          <a:p>
            <a:pPr marL="342900" lvl="0" indent="-342900" defTabSz="9144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</a:rPr>
              <a:t>DAT was available only after 42% of the patients had been treated</a:t>
            </a:r>
          </a:p>
          <a:p>
            <a:pPr marL="342900" lvl="0" indent="-342900" defTabSz="9144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3200" dirty="0">
                <a:solidFill>
                  <a:prstClr val="black"/>
                </a:solidFill>
                <a:ea typeface="Calibri"/>
                <a:cs typeface="Calibri"/>
              </a:rPr>
              <a:t>Children more likely to be classified as high priority for DAT  </a:t>
            </a:r>
          </a:p>
          <a:p>
            <a:pPr marL="342900" lvl="0" indent="-342900" defTabSz="9144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</a:rPr>
              <a:t>However, ↑ proportion of adults were treated with DAT </a:t>
            </a:r>
          </a:p>
          <a:p>
            <a:pPr marL="342900" lvl="0" indent="-342900" defTabSz="9144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</a:rPr>
              <a:t>PCR ↑ positivity in children, but low overall</a:t>
            </a:r>
          </a:p>
          <a:p>
            <a:pPr marL="342900" lvl="0" indent="-342900" defTabSz="9144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</a:rPr>
              <a:t>Limited patients indicated for DAT as per WHO criteria received it</a:t>
            </a:r>
          </a:p>
          <a:p>
            <a:pPr marL="342900" lvl="0" indent="-342900" defTabSz="9144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</a:rPr>
              <a:t>However outcomes were good regardless of DAT administration</a:t>
            </a:r>
          </a:p>
          <a:p>
            <a:pPr marL="342900" lvl="0" indent="-342900" defTabSz="9144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</a:rPr>
              <a:t>DAT adverse events were rare, but more frequent in children</a:t>
            </a:r>
          </a:p>
          <a:p>
            <a:pPr marL="342900" lvl="0" indent="-342900" defTabSz="9144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</a:rPr>
              <a:t>No reported deaths in adults, very few in children</a:t>
            </a:r>
          </a:p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980" dirty="0">
              <a:latin typeface="Arial"/>
              <a:cs typeface="Arial"/>
            </a:endParaRPr>
          </a:p>
        </p:txBody>
      </p:sp>
      <p:sp>
        <p:nvSpPr>
          <p:cNvPr id="38" name="object 4"/>
          <p:cNvSpPr/>
          <p:nvPr/>
        </p:nvSpPr>
        <p:spPr>
          <a:xfrm>
            <a:off x="1204174" y="7391783"/>
            <a:ext cx="13628631" cy="457200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43" name="object 16"/>
          <p:cNvSpPr/>
          <p:nvPr/>
        </p:nvSpPr>
        <p:spPr>
          <a:xfrm>
            <a:off x="1281814" y="21401881"/>
            <a:ext cx="13550992" cy="579448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174" y="22303763"/>
            <a:ext cx="13647779" cy="10235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8" name="Chart 27"/>
          <p:cNvGraphicFramePr/>
          <p:nvPr>
            <p:extLst>
              <p:ext uri="{D42A27DB-BD31-4B8C-83A1-F6EECF244321}">
                <p14:modId xmlns:p14="http://schemas.microsoft.com/office/powerpoint/2010/main" val="3288828010"/>
              </p:ext>
            </p:extLst>
          </p:nvPr>
        </p:nvGraphicFramePr>
        <p:xfrm>
          <a:off x="1401300" y="34792843"/>
          <a:ext cx="13170695" cy="6344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" t="15543"/>
          <a:stretch/>
        </p:blipFill>
        <p:spPr bwMode="auto">
          <a:xfrm>
            <a:off x="16128206" y="8600281"/>
            <a:ext cx="13244530" cy="8485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8"/>
          <a:stretch/>
        </p:blipFill>
        <p:spPr bwMode="auto">
          <a:xfrm>
            <a:off x="16128206" y="16982281"/>
            <a:ext cx="13647779" cy="9245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987712" y="7918235"/>
            <a:ext cx="872546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 and treatment features of diphtheria cases</a:t>
            </a:r>
          </a:p>
        </p:txBody>
      </p:sp>
      <p:sp>
        <p:nvSpPr>
          <p:cNvPr id="42" name="object 16"/>
          <p:cNvSpPr/>
          <p:nvPr/>
        </p:nvSpPr>
        <p:spPr>
          <a:xfrm>
            <a:off x="16224993" y="26131710"/>
            <a:ext cx="13238213" cy="658019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46" name="object 16"/>
          <p:cNvSpPr/>
          <p:nvPr/>
        </p:nvSpPr>
        <p:spPr>
          <a:xfrm>
            <a:off x="16280606" y="32935862"/>
            <a:ext cx="13182600" cy="658019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47" name="object 13"/>
          <p:cNvSpPr txBox="1"/>
          <p:nvPr/>
        </p:nvSpPr>
        <p:spPr>
          <a:xfrm>
            <a:off x="16292512" y="33593881"/>
            <a:ext cx="7824416" cy="953355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s-ES" sz="3000" b="1" spc="-11" dirty="0" err="1">
                <a:solidFill>
                  <a:srgbClr val="D2232A"/>
                </a:solidFill>
                <a:latin typeface="Arial"/>
                <a:cs typeface="Arial"/>
              </a:rPr>
              <a:t>Limitations</a:t>
            </a:r>
            <a:r>
              <a:rPr lang="es-ES" sz="3000" b="1" spc="-11" dirty="0">
                <a:solidFill>
                  <a:srgbClr val="D2232A"/>
                </a:solidFill>
                <a:latin typeface="Arial"/>
                <a:cs typeface="Arial"/>
              </a:rPr>
              <a:t> and </a:t>
            </a:r>
            <a:r>
              <a:rPr lang="es-ES" sz="3000" b="1" spc="-11" dirty="0" err="1">
                <a:solidFill>
                  <a:srgbClr val="D2232A"/>
                </a:solidFill>
                <a:latin typeface="Arial"/>
                <a:cs typeface="Arial"/>
              </a:rPr>
              <a:t>further</a:t>
            </a:r>
            <a:r>
              <a:rPr lang="es-ES" sz="3000" b="1" spc="-11" dirty="0">
                <a:solidFill>
                  <a:srgbClr val="D2232A"/>
                </a:solidFill>
                <a:latin typeface="Arial"/>
                <a:cs typeface="Arial"/>
              </a:rPr>
              <a:t> </a:t>
            </a:r>
            <a:r>
              <a:rPr lang="es-ES" sz="3000" b="1" spc="-11" dirty="0" err="1">
                <a:solidFill>
                  <a:srgbClr val="D2232A"/>
                </a:solidFill>
                <a:latin typeface="Arial"/>
                <a:cs typeface="Arial"/>
              </a:rPr>
              <a:t>questions</a:t>
            </a:r>
            <a:r>
              <a:rPr lang="es-ES" sz="3000" b="1" spc="-11" dirty="0">
                <a:solidFill>
                  <a:srgbClr val="D2232A"/>
                </a:solidFill>
                <a:latin typeface="Arial"/>
                <a:cs typeface="Arial"/>
              </a:rPr>
              <a:t>…</a:t>
            </a:r>
            <a:endParaRPr sz="3000" dirty="0">
              <a:latin typeface="Arial"/>
              <a:cs typeface="Arial"/>
            </a:endParaRPr>
          </a:p>
          <a:p>
            <a:pPr>
              <a:spcBef>
                <a:spcPts val="43"/>
              </a:spcBef>
            </a:pPr>
            <a:endParaRPr sz="3000" dirty="0">
              <a:latin typeface="Times New Roman"/>
              <a:cs typeface="Times New Rom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292513" y="34127281"/>
            <a:ext cx="13170694" cy="491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Low correlation between patients receiving DAT and WHO guidance reflects various challenges in the outbreak response.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Impact of DAT considering the no difference in CFR or long term outcomes pre and post introduction?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Misdiagnosis/over-diagnosing diphtheria due to lack of </a:t>
            </a:r>
            <a:r>
              <a:rPr kumimoji="0" lang="en-US" sz="3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expertise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?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 higher proportion of adults received DAT treatment in a context where non-protected adults proportions were expected to be high.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Pre-emptive adult vaccination in similar contexts where vaccination rates are very low in children and many non-protected adults</a:t>
            </a: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?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2f035dc-877f-47c5-a098-0c6fdb408b4f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2FE2A7D7-EDBD-492E-A2F5-939DEBFDABEF}"/>
</file>

<file path=customXml/itemProps2.xml><?xml version="1.0" encoding="utf-8"?>
<ds:datastoreItem xmlns:ds="http://schemas.openxmlformats.org/officeDocument/2006/customXml" ds:itemID="{77CD1163-C71A-4147-AB57-31BE13947654}"/>
</file>

<file path=customXml/itemProps3.xml><?xml version="1.0" encoding="utf-8"?>
<ds:datastoreItem xmlns:ds="http://schemas.openxmlformats.org/officeDocument/2006/customXml" ds:itemID="{A6373395-1165-4912-8486-4A9EFFE15D2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1767</TotalTime>
  <Words>432</Words>
  <Application>Microsoft Office PowerPoint</Application>
  <PresentationFormat>Custom</PresentationFormat>
  <Paragraphs>51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Office Theme</vt:lpstr>
      <vt:lpstr>Diphtheria in an emergency outbreak setting: a clinical and epidemiological analysis for children and adults, Bangladesh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ssudan-epi</dc:creator>
  <cp:lastModifiedBy>Holly Baker</cp:lastModifiedBy>
  <cp:revision>122</cp:revision>
  <cp:lastPrinted>2018-04-11T18:41:58Z</cp:lastPrinted>
  <dcterms:created xsi:type="dcterms:W3CDTF">2018-04-11T18:28:11Z</dcterms:created>
  <dcterms:modified xsi:type="dcterms:W3CDTF">2019-04-25T11:12:44Z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2018-04-05T23:00:00Z</vt:filetime>
  </property>
  <property fmtid="{D5CDD505-2E9C-101B-9397-08002B2CF9AE}" pid="3" name="Creator">
    <vt:lpwstr>Adobe InDesign CS6 (Macintosh)</vt:lpwstr>
  </property>
  <property fmtid="{D5CDD505-2E9C-101B-9397-08002B2CF9AE}" pid="4" name="LastSaved">
    <vt:filetime>2018-04-10T23:00:00Z</vt:filetime>
  </property>
  <property fmtid="{D5CDD505-2E9C-101B-9397-08002B2CF9AE}" pid="5" name="ContentTypeId">
    <vt:lpwstr>0x010100EF656C67CEBF1B4EA4579FD3E3AFD5F7</vt:lpwstr>
  </property>
  <property fmtid="{D5CDD505-2E9C-101B-9397-08002B2CF9AE}" pid="6" name="Order">
    <vt:r8>342600</vt:r8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</Properties>
</file>