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7099300" cy="10234613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4" autoAdjust="0"/>
    <p:restoredTop sz="94646"/>
  </p:normalViewPr>
  <p:slideViewPr>
    <p:cSldViewPr>
      <p:cViewPr varScale="1">
        <p:scale>
          <a:sx n="10" d="100"/>
          <a:sy n="10" d="100"/>
        </p:scale>
        <p:origin x="1806" y="-690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627" cy="513186"/>
          </a:xfrm>
          <a:prstGeom prst="rect">
            <a:avLst/>
          </a:prstGeom>
        </p:spPr>
        <p:txBody>
          <a:bodyPr vert="horz" lIns="46165" tIns="23082" rIns="46165" bIns="23082" rtlCol="0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088" y="0"/>
            <a:ext cx="3076627" cy="513186"/>
          </a:xfrm>
          <a:prstGeom prst="rect">
            <a:avLst/>
          </a:prstGeom>
        </p:spPr>
        <p:txBody>
          <a:bodyPr vert="horz" lIns="46165" tIns="23082" rIns="46165" bIns="23082" rtlCol="0"/>
          <a:lstStyle>
            <a:lvl1pPr algn="r">
              <a:defRPr sz="600"/>
            </a:lvl1pPr>
          </a:lstStyle>
          <a:p>
            <a:fld id="{A058CABE-655D-5C42-8970-4E5AEED2B7CA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279525"/>
            <a:ext cx="2444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6165" tIns="23082" rIns="46165" bIns="230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773"/>
            <a:ext cx="5679440" cy="4029515"/>
          </a:xfrm>
          <a:prstGeom prst="rect">
            <a:avLst/>
          </a:prstGeom>
        </p:spPr>
        <p:txBody>
          <a:bodyPr vert="horz" lIns="46165" tIns="23082" rIns="46165" bIns="230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428"/>
            <a:ext cx="3076627" cy="513186"/>
          </a:xfrm>
          <a:prstGeom prst="rect">
            <a:avLst/>
          </a:prstGeom>
        </p:spPr>
        <p:txBody>
          <a:bodyPr vert="horz" lIns="46165" tIns="23082" rIns="46165" bIns="23082" rtlCol="0" anchor="b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088" y="9721428"/>
            <a:ext cx="3076627" cy="513186"/>
          </a:xfrm>
          <a:prstGeom prst="rect">
            <a:avLst/>
          </a:prstGeom>
        </p:spPr>
        <p:txBody>
          <a:bodyPr vert="horz" lIns="46165" tIns="23082" rIns="46165" bIns="23082" rtlCol="0" anchor="b"/>
          <a:lstStyle>
            <a:lvl1pPr algn="r">
              <a:defRPr sz="6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580" y="5247481"/>
            <a:ext cx="20462800" cy="271536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Mathieu Bastard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, Elisabeth Poulet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CH" sz="3938" b="1" spc="-11" dirty="0" err="1">
                <a:solidFill>
                  <a:srgbClr val="58595B"/>
                </a:solidFill>
                <a:latin typeface="Arial"/>
                <a:cs typeface="Arial"/>
              </a:rPr>
              <a:t>Cesar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 Moreira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CH" sz="3938" b="1" spc="-11" dirty="0" err="1">
                <a:solidFill>
                  <a:srgbClr val="58595B"/>
                </a:solidFill>
                <a:latin typeface="Arial"/>
                <a:cs typeface="Arial"/>
              </a:rPr>
              <a:t>Deise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 Vaz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, Ivan Mahinça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, Barbara Rusch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, Lucas Molfino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CH" sz="3938" b="1" spc="-11" dirty="0">
                <a:solidFill>
                  <a:srgbClr val="58595B"/>
                </a:solidFill>
                <a:latin typeface="Arial"/>
                <a:cs typeface="Arial"/>
              </a:rPr>
              <a:t>, Alex Telnov</a:t>
            </a:r>
            <a:r>
              <a:rPr lang="fr-CH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endParaRPr lang="fr-CH" sz="3938" b="1" spc="-11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endParaRPr lang="fr-CH" sz="2980" spc="-21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fr-CH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CH" sz="2980" spc="-21" dirty="0">
                <a:solidFill>
                  <a:srgbClr val="58595B"/>
                </a:solidFill>
                <a:latin typeface="Arial"/>
                <a:cs typeface="Arial"/>
              </a:rPr>
              <a:t> Epicentre, Paris, France, </a:t>
            </a:r>
            <a:r>
              <a:rPr lang="fr-CH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CH" sz="2980" spc="-21" dirty="0">
                <a:solidFill>
                  <a:srgbClr val="58595B"/>
                </a:solidFill>
                <a:latin typeface="Arial"/>
                <a:cs typeface="Arial"/>
              </a:rPr>
              <a:t> Médecins Sans Frontières, Maputo, Mozambique,</a:t>
            </a:r>
            <a:r>
              <a:rPr lang="fr-CH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 3 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Ministry of Health, Maputo, Mozambique, </a:t>
            </a: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2980" spc="-21" dirty="0" err="1">
                <a:solidFill>
                  <a:srgbClr val="58595B"/>
                </a:solidFill>
                <a:latin typeface="Arial"/>
                <a:cs typeface="Arial"/>
              </a:rPr>
              <a:t>Médecins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 Sans </a:t>
            </a:r>
            <a:r>
              <a:rPr lang="en-US" sz="2980" spc="-21" dirty="0" err="1">
                <a:solidFill>
                  <a:srgbClr val="58595B"/>
                </a:solidFill>
                <a:latin typeface="Arial"/>
                <a:cs typeface="Arial"/>
              </a:rPr>
              <a:t>Frontières</a:t>
            </a: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, Geneva, Switzerland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2413" y="751681"/>
            <a:ext cx="22972825" cy="3349918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US" sz="7200" dirty="0"/>
              <a:t>Culture conversion and treatment outcomes of a short standardized regimen for multidrug resistant tuberculosis patients in Mozambique</a:t>
            </a:r>
            <a:endParaRPr sz="7200" spc="-160" dirty="0"/>
          </a:p>
        </p:txBody>
      </p:sp>
      <p:sp>
        <p:nvSpPr>
          <p:cNvPr id="4" name="object 4"/>
          <p:cNvSpPr/>
          <p:nvPr/>
        </p:nvSpPr>
        <p:spPr>
          <a:xfrm>
            <a:off x="15656873" y="8271460"/>
            <a:ext cx="14336478" cy="76199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CH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61B77354-3F1B-40CE-A5F7-307532D61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3011" y="5337518"/>
            <a:ext cx="8280837" cy="1685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" descr="http://cdn.msf.org/sites/msf.org/files/2_15.jpg">
            <a:extLst>
              <a:ext uri="{FF2B5EF4-FFF2-40B4-BE49-F238E27FC236}">
                <a16:creationId xmlns:a16="http://schemas.microsoft.com/office/drawing/2014/main" id="{8B03B54A-0DAB-41E9-BE6D-B5AD1D8502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91"/>
          <a:stretch/>
        </p:blipFill>
        <p:spPr bwMode="auto">
          <a:xfrm>
            <a:off x="421984" y="9506839"/>
            <a:ext cx="5285579" cy="523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4">
            <a:extLst>
              <a:ext uri="{FF2B5EF4-FFF2-40B4-BE49-F238E27FC236}">
                <a16:creationId xmlns:a16="http://schemas.microsoft.com/office/drawing/2014/main" id="{742DF2B5-E30E-4FF1-AB7A-DC703CC82BEB}"/>
              </a:ext>
            </a:extLst>
          </p:cNvPr>
          <p:cNvSpPr txBox="1"/>
          <p:nvPr/>
        </p:nvSpPr>
        <p:spPr>
          <a:xfrm>
            <a:off x="5780614" y="9506839"/>
            <a:ext cx="9047181" cy="4406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Mozambique is a country with a high prevalence of both HIV and TB (WHO 2016):</a:t>
            </a:r>
          </a:p>
          <a:p>
            <a:pPr marL="1259037" lvl="1" indent="-285750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HIV prevalence among adults: </a:t>
            </a:r>
            <a:r>
              <a:rPr lang="fr-CH" sz="3000" dirty="0">
                <a:latin typeface="Arial" panose="020B0604020202020204" pitchFamily="34" charset="0"/>
                <a:cs typeface="Arial" panose="020B0604020202020204" pitchFamily="34" charset="0"/>
              </a:rPr>
              <a:t>12.3% [10.6% - 13.9%]</a:t>
            </a:r>
          </a:p>
          <a:p>
            <a:pPr marL="1259037" lvl="1" indent="-285750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TB incidence: 551/100000 (356-787)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Estimated % of TB cases with MDR/RR-TB</a:t>
            </a:r>
          </a:p>
          <a:p>
            <a:pPr marL="1259037" lvl="1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3.7% (2.4 – 5.0) among new cases</a:t>
            </a:r>
          </a:p>
          <a:p>
            <a:pPr marL="1259037" lvl="1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20% (2.1–37) among previously treated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ZoneTexte 20">
            <a:extLst>
              <a:ext uri="{FF2B5EF4-FFF2-40B4-BE49-F238E27FC236}">
                <a16:creationId xmlns:a16="http://schemas.microsoft.com/office/drawing/2014/main" id="{97503310-53FD-4F99-9F09-0369D9CDBC27}"/>
              </a:ext>
            </a:extLst>
          </p:cNvPr>
          <p:cNvSpPr txBox="1"/>
          <p:nvPr/>
        </p:nvSpPr>
        <p:spPr>
          <a:xfrm>
            <a:off x="421984" y="15447149"/>
            <a:ext cx="14521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standardized course (DR-SSC) for the treatment of MDR-TB</a:t>
            </a:r>
            <a:endParaRPr lang="fr-FR" sz="3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7B5D2843-73D9-41EB-B167-A259AF8BCC4A}"/>
              </a:ext>
            </a:extLst>
          </p:cNvPr>
          <p:cNvSpPr txBox="1">
            <a:spLocks/>
          </p:cNvSpPr>
          <p:nvPr/>
        </p:nvSpPr>
        <p:spPr>
          <a:xfrm>
            <a:off x="421984" y="16348661"/>
            <a:ext cx="14401800" cy="81044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Based on observational cohorts in Bangladesh, and Western Africa, WHO made a recommendation to use short standardized regimen as a treatment option for patients resistant to R and H but still sensitive to all other drugs of the regimen, also mentioning that role of the SSR in treatment of  HIV-positive patients is unclear</a:t>
            </a:r>
          </a:p>
          <a:p>
            <a:pPr lvl="0" algn="just"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Recent</a:t>
            </a:r>
            <a:r>
              <a:rPr lang="fr-CH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fr-CH" sz="3000" dirty="0">
                <a:latin typeface="Arial" panose="020B0604020202020204" pitchFamily="34" charset="0"/>
                <a:cs typeface="Arial" panose="020B0604020202020204" pitchFamily="34" charset="0"/>
              </a:rPr>
              <a:t> of the Stage 1 STREAM trial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shows very comparable success rates between shortened regimen and individualised 24 months regimen, although failed to demonstrate formally non-inferiority</a:t>
            </a:r>
          </a:p>
          <a:p>
            <a:pPr lvl="0" algn="just"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 SSC MDR-TB treatment regimen was prescribed under routine program conditions in this context of high TB prevalence and high HIV co-infection rates, and consisted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of:</a:t>
            </a:r>
          </a:p>
          <a:p>
            <a:pPr lvl="1"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Intensive phase: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Pyrazinamide +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Ethambutol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+ Isoniazid +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Moxifloxacin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+ Kanamycin +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Prothionamide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+ Clofazimine for at least 4 months and until one negative culture documented with a maximum of 6 months duration</a:t>
            </a:r>
          </a:p>
          <a:p>
            <a:pPr lvl="1"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Continuation phase: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Pyrazinamide +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Ethambutol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Moxifloxacin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Prothionamide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+ Clofazimine for 5 months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" name="Picture 2" descr="http://cdn.msf.org/sites/msf.org/files/2_15.jpg">
            <a:extLst>
              <a:ext uri="{FF2B5EF4-FFF2-40B4-BE49-F238E27FC236}">
                <a16:creationId xmlns:a16="http://schemas.microsoft.com/office/drawing/2014/main" id="{8DC7A1FB-24A5-4629-86D4-282141FEC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42"/>
          <a:stretch/>
        </p:blipFill>
        <p:spPr bwMode="auto">
          <a:xfrm>
            <a:off x="5815549" y="13614117"/>
            <a:ext cx="8638287" cy="138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5" descr="Résultat de recherche d'images pour &quot;logo da republica de mocambique&quot;">
            <a:extLst>
              <a:ext uri="{FF2B5EF4-FFF2-40B4-BE49-F238E27FC236}">
                <a16:creationId xmlns:a16="http://schemas.microsoft.com/office/drawing/2014/main" id="{A6C44DBD-8429-415E-B87D-12E39578B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0090" y="-23563"/>
            <a:ext cx="2234708" cy="24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4">
            <a:extLst>
              <a:ext uri="{FF2B5EF4-FFF2-40B4-BE49-F238E27FC236}">
                <a16:creationId xmlns:a16="http://schemas.microsoft.com/office/drawing/2014/main" id="{4112A632-570E-4221-B12A-43165E2FCCBF}"/>
              </a:ext>
            </a:extLst>
          </p:cNvPr>
          <p:cNvSpPr txBox="1"/>
          <p:nvPr/>
        </p:nvSpPr>
        <p:spPr>
          <a:xfrm>
            <a:off x="7002185" y="24594758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METHODS</a:t>
            </a:r>
            <a:endParaRPr lang="fr-F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ZoneTexte 25">
            <a:extLst>
              <a:ext uri="{FF2B5EF4-FFF2-40B4-BE49-F238E27FC236}">
                <a16:creationId xmlns:a16="http://schemas.microsoft.com/office/drawing/2014/main" id="{0CF7BA9F-41DE-4354-ABF5-F62D737D6771}"/>
              </a:ext>
            </a:extLst>
          </p:cNvPr>
          <p:cNvSpPr txBox="1"/>
          <p:nvPr/>
        </p:nvSpPr>
        <p:spPr>
          <a:xfrm>
            <a:off x="421984" y="25311511"/>
            <a:ext cx="5160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and population</a:t>
            </a:r>
            <a:endParaRPr lang="fr-FR" sz="3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AA0DF41-FD7A-4352-8BE7-6BC8432D0D26}"/>
              </a:ext>
            </a:extLst>
          </p:cNvPr>
          <p:cNvSpPr txBox="1">
            <a:spLocks/>
          </p:cNvSpPr>
          <p:nvPr/>
        </p:nvSpPr>
        <p:spPr>
          <a:xfrm>
            <a:off x="421984" y="25973881"/>
            <a:ext cx="14401800" cy="364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prospective interventional non-controlled cohort study in Maputo</a:t>
            </a:r>
          </a:p>
          <a:p>
            <a:pPr algn="just"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Patients with active pulmonary  tuberculosis or case of PTB and EPTB disease diagnosed as rifampicin resistant by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Xpert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MTB/RIF and phenotypical DST, or children suspected of MDR-TB without bacteriological confirmation but  documented as a close contact of a patient with confirmed MDR-TB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3A724AA-3670-4ECE-AF67-24BF58B53DD8}"/>
              </a:ext>
            </a:extLst>
          </p:cNvPr>
          <p:cNvSpPr txBox="1">
            <a:spLocks/>
          </p:cNvSpPr>
          <p:nvPr/>
        </p:nvSpPr>
        <p:spPr>
          <a:xfrm>
            <a:off x="421984" y="29606411"/>
            <a:ext cx="14401800" cy="3858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Exclusion criteria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History of prior anti-TB treatment with second line drugs for one month or more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Patients with probable or proven involvement of meninges or bones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Baseline contraindications to any medications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Patient in an advanced stage of a concomitant disease not suitable for anti -TB treatment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Pregnancy or breastfeeding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1A8583E-E88B-4F26-B6D0-52165C836E1B}"/>
              </a:ext>
            </a:extLst>
          </p:cNvPr>
          <p:cNvSpPr txBox="1">
            <a:spLocks/>
          </p:cNvSpPr>
          <p:nvPr/>
        </p:nvSpPr>
        <p:spPr>
          <a:xfrm>
            <a:off x="431006" y="33465146"/>
            <a:ext cx="14278132" cy="3876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Secondary exclusion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Phenotypic DST doesn't confirm the initial rifampicin resistance result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0" cap="none" spc="-10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kumimoji="0" lang="en-US" sz="3000" b="0" i="0" u="none" strike="noStrike" kern="0" cap="none" spc="-10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harbour</a:t>
            </a:r>
            <a:r>
              <a:rPr kumimoji="0" lang="en-US" sz="3000" b="0" i="0" u="none" strike="noStrike" kern="0" cap="none" spc="-10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strains resistant to injectable agents and fluoroquinolones (XDR-T</a:t>
            </a:r>
            <a:r>
              <a:rPr kumimoji="0" lang="en-US" sz="3000" b="0" i="0" u="none" strike="noStrike" kern="0" cap="none" spc="-10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0" lang="en-US" sz="3000" b="0" i="0" u="none" strike="noStrike" kern="0" cap="none" spc="-10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Patients resistant to fluoroquinolones and patients who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harbour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strains resistant to both injectable agents (Km and Cm) will continue the DR-SSC regimen if, once the DST results are available, their clinical condition has improved compared to baseline, otherwise withdrawn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2E515A2C-49EA-4224-8D32-9D4B8629C2E9}"/>
              </a:ext>
            </a:extLst>
          </p:cNvPr>
          <p:cNvSpPr txBox="1"/>
          <p:nvPr/>
        </p:nvSpPr>
        <p:spPr>
          <a:xfrm>
            <a:off x="421984" y="37251481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fr-FR" sz="3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101FA796-5F05-4176-8184-97ED5232B8B9}"/>
              </a:ext>
            </a:extLst>
          </p:cNvPr>
          <p:cNvSpPr txBox="1">
            <a:spLocks/>
          </p:cNvSpPr>
          <p:nvPr/>
        </p:nvSpPr>
        <p:spPr>
          <a:xfrm>
            <a:off x="421984" y="38013481"/>
            <a:ext cx="14401800" cy="21435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Culture conversion (two consecutive negative cultures) at 6 months of treatment stratified by HIV-status and baseline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resistance profile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Treatment outcomes of the first patients enrolled in the study stratified by HIV-status and baseline resistance profile</a:t>
            </a:r>
          </a:p>
        </p:txBody>
      </p:sp>
      <p:sp>
        <p:nvSpPr>
          <p:cNvPr id="31" name="object 4"/>
          <p:cNvSpPr/>
          <p:nvPr/>
        </p:nvSpPr>
        <p:spPr>
          <a:xfrm>
            <a:off x="421984" y="24414250"/>
            <a:ext cx="14336478" cy="76199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CH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4"/>
          <p:cNvSpPr/>
          <p:nvPr/>
        </p:nvSpPr>
        <p:spPr>
          <a:xfrm>
            <a:off x="421984" y="8271461"/>
            <a:ext cx="14336478" cy="76199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CH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ZoneTexte 36">
            <a:extLst>
              <a:ext uri="{FF2B5EF4-FFF2-40B4-BE49-F238E27FC236}">
                <a16:creationId xmlns:a16="http://schemas.microsoft.com/office/drawing/2014/main" id="{254EC5EE-C5C8-4491-83CF-647FAF5B7E6F}"/>
              </a:ext>
            </a:extLst>
          </p:cNvPr>
          <p:cNvSpPr txBox="1"/>
          <p:nvPr/>
        </p:nvSpPr>
        <p:spPr>
          <a:xfrm>
            <a:off x="15635253" y="9173150"/>
            <a:ext cx="11097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characteristics (N=150 patients included)</a:t>
            </a:r>
            <a:endParaRPr lang="fr-FR" sz="3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3">
            <a:extLst>
              <a:ext uri="{FF2B5EF4-FFF2-40B4-BE49-F238E27FC236}">
                <a16:creationId xmlns:a16="http://schemas.microsoft.com/office/drawing/2014/main" id="{2B2EF2D7-C153-4A39-9300-9E451A2B3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514819"/>
              </p:ext>
            </p:extLst>
          </p:nvPr>
        </p:nvGraphicFramePr>
        <p:xfrm>
          <a:off x="15656873" y="9881126"/>
          <a:ext cx="14285441" cy="72241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609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2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6420">
                  <a:extLst>
                    <a:ext uri="{9D8B030D-6E8A-4147-A177-3AD203B41FA5}">
                      <a16:colId xmlns:a16="http://schemas.microsoft.com/office/drawing/2014/main" val="2246321300"/>
                    </a:ext>
                  </a:extLst>
                </a:gridCol>
                <a:gridCol w="126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8775">
                  <a:extLst>
                    <a:ext uri="{9D8B030D-6E8A-4147-A177-3AD203B41FA5}">
                      <a16:colId xmlns:a16="http://schemas.microsoft.com/office/drawing/2014/main" val="2523875221"/>
                    </a:ext>
                  </a:extLst>
                </a:gridCol>
                <a:gridCol w="2807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5945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endParaRPr lang="fr-CH" sz="26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H" sz="26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HIV-</a:t>
                      </a:r>
                      <a:r>
                        <a:rPr lang="fr-CH" sz="2600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</a:t>
                      </a:r>
                      <a:r>
                        <a:rPr lang="fr-CH" sz="26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(N=55)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H" sz="26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HIV-positive (N=95)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sz="2600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N(%)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798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Male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Female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(67.3)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(32.7)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(51.6)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(48.4)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0.061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(57.3)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(42.7)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6398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Median [IQR]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&lt;35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≥35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[22</a:t>
                      </a:r>
                      <a:r>
                        <a:rPr lang="fr-CH" sz="26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35]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(74.5)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(25.5)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fr-CH" sz="26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[30 – 42]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(52.1)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(47.9)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[25 – 40]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(60.4)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(39.6)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6398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Median [IQR]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&lt;18 kg/m2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≥18 kg/m2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18.4</a:t>
                      </a:r>
                      <a:r>
                        <a:rPr lang="fr-CH" sz="26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[16.4 – 19.6]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(45.4)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(54.6)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 [16.4– 19.9]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(53.2)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(46.8)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0.756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17.9 [16.4 – 19.8]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(50.3)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 (49.7)</a:t>
                      </a:r>
                      <a:endParaRPr lang="fr-CH" sz="2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599">
                <a:tc gridSpan="7"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DST</a:t>
                      </a:r>
                      <a:r>
                        <a:rPr lang="en-US" sz="2600" b="1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initiation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3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599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Z</a:t>
                      </a:r>
                      <a:r>
                        <a:rPr lang="en-US" sz="2600" b="1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resistant (N=78)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 (54.8)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25 (53.2)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0.886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42 (53.8)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599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Km resistant (N=74)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600" b="1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 resistant (N=74) </a:t>
                      </a:r>
                      <a:endParaRPr lang="fr-CH" sz="26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H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/>
                      <a:r>
                        <a:rPr lang="fr-CH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(2.2)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963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fr-CH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fr-CH" sz="2600" b="1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Ofx</a:t>
                      </a:r>
                      <a:r>
                        <a:rPr lang="fr-CH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CH" sz="2600" b="1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resistant</a:t>
                      </a:r>
                      <a:r>
                        <a:rPr lang="fr-CH" sz="26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(N=74)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H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(10.3)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 (8.9)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0.835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 (9.5)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7" name="Content Placeholder 3">
            <a:extLst>
              <a:ext uri="{FF2B5EF4-FFF2-40B4-BE49-F238E27FC236}">
                <a16:creationId xmlns:a16="http://schemas.microsoft.com/office/drawing/2014/main" id="{1316D739-89A5-4CA3-BD51-7FA802A0B9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169292"/>
              </p:ext>
            </p:extLst>
          </p:nvPr>
        </p:nvGraphicFramePr>
        <p:xfrm>
          <a:off x="15591550" y="19762211"/>
          <a:ext cx="6937456" cy="5403758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50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7324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Culture conversion at month 6</a:t>
                      </a:r>
                      <a:r>
                        <a:rPr lang="fr-CH" sz="280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fr-CH" sz="2800" baseline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80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498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(N=63)</a:t>
                      </a:r>
                      <a:endParaRPr lang="fr-CH" sz="28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49 (77.8)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7312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</a:t>
                      </a:r>
                      <a:endParaRPr lang="fr-CH" sz="28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Negative (N=25)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Positive (N=38)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21 (84.0)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28 (73.7)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312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Ofx</a:t>
                      </a:r>
                      <a:r>
                        <a:rPr lang="en-GB" sz="28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resistance</a:t>
                      </a:r>
                      <a:endParaRPr lang="fr-CH" sz="28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Susceptible (N=46)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Resistant (N=4)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36 (78.3)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 (50.0)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312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resistance</a:t>
                      </a:r>
                      <a:endParaRPr lang="fr-CH" sz="28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Susceptible (N=26)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Resistant (N=25)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22 (84.6)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</a:t>
                      </a:r>
                      <a:r>
                        <a:rPr lang="fr-CH" sz="2800" b="0" baseline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(64.0)</a:t>
                      </a:r>
                      <a:endParaRPr lang="fr-CH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8016" y="19770943"/>
            <a:ext cx="6863715" cy="518821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ZoneTexte 25">
            <a:extLst>
              <a:ext uri="{FF2B5EF4-FFF2-40B4-BE49-F238E27FC236}">
                <a16:creationId xmlns:a16="http://schemas.microsoft.com/office/drawing/2014/main" id="{0CF7BA9F-41DE-4354-ABF5-F62D737D6771}"/>
              </a:ext>
            </a:extLst>
          </p:cNvPr>
          <p:cNvSpPr txBox="1"/>
          <p:nvPr/>
        </p:nvSpPr>
        <p:spPr>
          <a:xfrm>
            <a:off x="23285616" y="24950424"/>
            <a:ext cx="6508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 conversion according to HIV status</a:t>
            </a:r>
            <a:endParaRPr lang="fr-FR" sz="2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ZoneTexte 36">
            <a:extLst>
              <a:ext uri="{FF2B5EF4-FFF2-40B4-BE49-F238E27FC236}">
                <a16:creationId xmlns:a16="http://schemas.microsoft.com/office/drawing/2014/main" id="{254EC5EE-C5C8-4491-83CF-647FAF5B7E6F}"/>
              </a:ext>
            </a:extLst>
          </p:cNvPr>
          <p:cNvSpPr txBox="1"/>
          <p:nvPr/>
        </p:nvSpPr>
        <p:spPr>
          <a:xfrm>
            <a:off x="15628109" y="18963481"/>
            <a:ext cx="11152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 conversion: </a:t>
            </a:r>
            <a:r>
              <a:rPr lang="en-US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 patients eligible for this analysis</a:t>
            </a:r>
            <a:endParaRPr lang="fr-FR" sz="3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ZoneTexte 36">
            <a:extLst>
              <a:ext uri="{FF2B5EF4-FFF2-40B4-BE49-F238E27FC236}">
                <a16:creationId xmlns:a16="http://schemas.microsoft.com/office/drawing/2014/main" id="{254EC5EE-C5C8-4491-83CF-647FAF5B7E6F}"/>
              </a:ext>
            </a:extLst>
          </p:cNvPr>
          <p:cNvSpPr txBox="1"/>
          <p:nvPr/>
        </p:nvSpPr>
        <p:spPr>
          <a:xfrm>
            <a:off x="15628109" y="25632350"/>
            <a:ext cx="11460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outcomes: </a:t>
            </a:r>
            <a:r>
              <a:rPr lang="en-US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 patients eligible for this analysis</a:t>
            </a:r>
            <a:endParaRPr lang="fr-FR" sz="3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8" name="Content Placeholder 4">
            <a:extLst>
              <a:ext uri="{FF2B5EF4-FFF2-40B4-BE49-F238E27FC236}">
                <a16:creationId xmlns:a16="http://schemas.microsoft.com/office/drawing/2014/main" id="{5799BFA2-64C6-4378-AE07-9A5F31A15F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3468989"/>
              </p:ext>
            </p:extLst>
          </p:nvPr>
        </p:nvGraphicFramePr>
        <p:xfrm>
          <a:off x="15628111" y="26363811"/>
          <a:ext cx="14292295" cy="512064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062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6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4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5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3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284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Success</a:t>
                      </a:r>
                      <a:r>
                        <a:rPr lang="fr-CH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Death</a:t>
                      </a:r>
                      <a:r>
                        <a:rPr lang="fr-CH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</a:t>
                      </a:r>
                      <a:r>
                        <a:rPr lang="fr-CH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LFU</a:t>
                      </a:r>
                      <a:r>
                        <a:rPr lang="fr-CH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642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(N=63)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45 (71.4)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 (9.5)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 (11.1)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 (7.9)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1926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Negative (N=22)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Positive (N=41)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18 (81.8)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27 (65.9)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 (14.6)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 (9.1)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 (12.2)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 (9.1)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 (7.3)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1926"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Ofx</a:t>
                      </a:r>
                      <a:r>
                        <a:rPr lang="en-GB" sz="28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resistance</a:t>
                      </a:r>
                      <a:endParaRPr lang="fr-CH" sz="28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Susceptible (N=39)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Resistant (N=4)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28 (71.8)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(25.0)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 (10.3)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 (10.3)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 (75.0)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 (7.7)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1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resistance</a:t>
                      </a:r>
                      <a:endParaRPr lang="fr-CH" sz="2800" b="1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Susceptible (N=23)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Resistant (N=21)</a:t>
                      </a:r>
                      <a:endParaRPr lang="fr-CH" sz="2800" b="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 (69.6)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 (66.7)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 (13.0)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(4.8)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 (8.7)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 (23.8)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r>
                        <a:rPr lang="fr-CH" sz="2800" baseline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(8.7)</a:t>
                      </a:r>
                      <a:endParaRPr lang="fr-CH" sz="2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8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(4.8)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" name="ZoneTexte 56">
            <a:extLst>
              <a:ext uri="{FF2B5EF4-FFF2-40B4-BE49-F238E27FC236}">
                <a16:creationId xmlns:a16="http://schemas.microsoft.com/office/drawing/2014/main" id="{65CF105A-0974-4FE3-89A6-DFA7AFD96B2F}"/>
              </a:ext>
            </a:extLst>
          </p:cNvPr>
          <p:cNvSpPr txBox="1"/>
          <p:nvPr/>
        </p:nvSpPr>
        <p:spPr>
          <a:xfrm>
            <a:off x="15619614" y="34841894"/>
            <a:ext cx="144109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High rate of culture conversion and higher success rate than the conventional MDR-TB treatment are reported</a:t>
            </a:r>
          </a:p>
          <a:p>
            <a:pPr marL="261938" indent="-261938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HIV-positive patients seem to have a lower success rate mainly due to a higher death rate and a slightly higher failure rate</a:t>
            </a:r>
          </a:p>
          <a:p>
            <a:pPr marL="261938" indent="-261938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High proportion of treatment failure among fluoroquinolone-resistant patients stresses the need to use rapid molecular testing in order to adapt their treatment and exclude them from the shortened regimen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"/>
          <p:cNvSpPr/>
          <p:nvPr/>
        </p:nvSpPr>
        <p:spPr>
          <a:xfrm>
            <a:off x="15635253" y="33907612"/>
            <a:ext cx="14336478" cy="76199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CH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endParaRPr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635253" y="17363281"/>
            <a:ext cx="1435211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51 (53.7%) of HIV-positive were already on ART at MDR-TB treatment initiation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Median time of ART: 7.8 months [IQR 1.2-52.7]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Median CD4 count: 226 cells/</a:t>
            </a:r>
            <a:r>
              <a:rPr lang="el-GR" sz="3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L [IQR 115-348]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244006" y="22921416"/>
            <a:ext cx="1306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p=0.454</a:t>
            </a: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1006" y="31740019"/>
            <a:ext cx="14300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Among HIV-positive patients, 6 died: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• 3 died &lt; 1 month of treatment: 1 not on ART and 1 received ART &lt; 1 month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• 3 died after 6 months of MDR-TB treatment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• Median BMI: 19.1 kg/m2 [IQR 17.0-22.0]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71006" y="38427028"/>
            <a:ext cx="7175537" cy="33289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  <a:p>
            <a:r>
              <a:rPr lang="fr-CH" sz="2800" dirty="0">
                <a:latin typeface="Arial" panose="020B0604020202020204" pitchFamily="34" charset="0"/>
                <a:cs typeface="Arial" panose="020B0604020202020204" pitchFamily="34" charset="0"/>
              </a:rPr>
              <a:t>Nadia </a:t>
            </a:r>
            <a:r>
              <a:rPr lang="fr-CH" sz="2800" dirty="0" err="1">
                <a:latin typeface="Arial" panose="020B0604020202020204" pitchFamily="34" charset="0"/>
                <a:cs typeface="Arial" panose="020B0604020202020204" pitchFamily="34" charset="0"/>
              </a:rPr>
              <a:t>Safar</a:t>
            </a:r>
            <a:r>
              <a:rPr lang="fr-CH" sz="2800" dirty="0">
                <a:latin typeface="Arial" panose="020B0604020202020204" pitchFamily="34" charset="0"/>
                <a:cs typeface="Arial" panose="020B0604020202020204" pitchFamily="34" charset="0"/>
              </a:rPr>
              <a:t>: TB </a:t>
            </a:r>
            <a:r>
              <a:rPr lang="fr-CH" sz="2800" dirty="0" err="1">
                <a:latin typeface="Arial" panose="020B0604020202020204" pitchFamily="34" charset="0"/>
                <a:cs typeface="Arial" panose="020B0604020202020204" pitchFamily="34" charset="0"/>
              </a:rPr>
              <a:t>doctor</a:t>
            </a:r>
            <a:r>
              <a:rPr lang="fr-CH" sz="2800" dirty="0">
                <a:latin typeface="Arial" panose="020B0604020202020204" pitchFamily="34" charset="0"/>
                <a:cs typeface="Arial" panose="020B0604020202020204" pitchFamily="34" charset="0"/>
              </a:rPr>
              <a:t> in Maputo</a:t>
            </a:r>
          </a:p>
          <a:p>
            <a:r>
              <a:rPr lang="fr-CH" sz="2800" dirty="0">
                <a:latin typeface="Arial" panose="020B0604020202020204" pitchFamily="34" charset="0"/>
                <a:cs typeface="Arial" panose="020B0604020202020204" pitchFamily="34" charset="0"/>
              </a:rPr>
              <a:t>Michael </a:t>
            </a:r>
            <a:r>
              <a:rPr lang="fr-CH" sz="2800" dirty="0" err="1">
                <a:latin typeface="Arial" panose="020B0604020202020204" pitchFamily="34" charset="0"/>
                <a:cs typeface="Arial" panose="020B0604020202020204" pitchFamily="34" charset="0"/>
              </a:rPr>
              <a:t>Rich</a:t>
            </a:r>
            <a:r>
              <a:rPr lang="fr-CH" sz="2800" dirty="0">
                <a:latin typeface="Arial" panose="020B0604020202020204" pitchFamily="34" charset="0"/>
                <a:cs typeface="Arial" panose="020B0604020202020204" pitchFamily="34" charset="0"/>
              </a:rPr>
              <a:t>, Philipp du Cros and Elisabeth Nunes: Scientific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committee</a:t>
            </a:r>
            <a:r>
              <a:rPr lang="fr-CH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CH" sz="2800" dirty="0" err="1">
                <a:latin typeface="Arial" panose="020B0604020202020204" pitchFamily="34" charset="0"/>
                <a:cs typeface="Arial" panose="020B0604020202020204" pitchFamily="34" charset="0"/>
              </a:rPr>
              <a:t>Natercia</a:t>
            </a:r>
            <a:r>
              <a:rPr lang="fr-CH" sz="2800" dirty="0">
                <a:latin typeface="Arial" panose="020B0604020202020204" pitchFamily="34" charset="0"/>
                <a:cs typeface="Arial" panose="020B0604020202020204" pitchFamily="34" charset="0"/>
              </a:rPr>
              <a:t> Madeira: data manager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007543-FCA8-40EC-857A-3ADD8CA26382}"/>
</file>

<file path=customXml/itemProps2.xml><?xml version="1.0" encoding="utf-8"?>
<ds:datastoreItem xmlns:ds="http://schemas.openxmlformats.org/officeDocument/2006/customXml" ds:itemID="{91C7DAD6-EE3C-421B-B76B-92F5B6D33E93}"/>
</file>

<file path=customXml/itemProps3.xml><?xml version="1.0" encoding="utf-8"?>
<ds:datastoreItem xmlns:ds="http://schemas.openxmlformats.org/officeDocument/2006/customXml" ds:itemID="{230EB28B-CE75-4E32-8D0C-8BE6CACB735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1115</TotalTime>
  <Words>1198</Words>
  <Application>Microsoft Office PowerPoint</Application>
  <PresentationFormat>Custom</PresentationFormat>
  <Paragraphs>211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Culture conversion and treatment outcomes of a short standardized regimen for multidrug resistant tuberculosis patients in Mozambique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Mathieu BASTARD</dc:creator>
  <cp:lastModifiedBy>Paula Puszet</cp:lastModifiedBy>
  <cp:revision>59</cp:revision>
  <cp:lastPrinted>2018-05-14T18:03:26Z</cp:lastPrinted>
  <dcterms:created xsi:type="dcterms:W3CDTF">2018-04-11T18:28:11Z</dcterms:created>
  <dcterms:modified xsi:type="dcterms:W3CDTF">2018-05-14T19:00:01Z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