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9799638" cy="14355763"/>
  <p:defaultTextStyle>
    <a:defPPr>
      <a:defRPr lang="en-US"/>
    </a:defPPr>
    <a:lvl1pPr marL="0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1pPr>
    <a:lvl2pPr marL="973287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2pPr>
    <a:lvl3pPr marL="1946575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3pPr>
    <a:lvl4pPr marL="2919862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4pPr>
    <a:lvl5pPr marL="3893149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5pPr>
    <a:lvl6pPr marL="4866437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6pPr>
    <a:lvl7pPr marL="5839724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7pPr>
    <a:lvl8pPr marL="6813012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8pPr>
    <a:lvl9pPr marL="7786299" algn="l" defTabSz="19465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2" userDrawn="1">
          <p15:clr>
            <a:srgbClr val="A4A3A4"/>
          </p15:clr>
        </p15:guide>
        <p15:guide id="2" pos="49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MARTINEZ GARCIA" initials="D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199"/>
    <a:srgbClr val="F8A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46"/>
  </p:normalViewPr>
  <p:slideViewPr>
    <p:cSldViewPr>
      <p:cViewPr>
        <p:scale>
          <a:sx n="40" d="100"/>
          <a:sy n="40" d="100"/>
        </p:scale>
        <p:origin x="120" y="-3296"/>
      </p:cViewPr>
      <p:guideLst>
        <p:guide orient="horz" pos="6132"/>
        <p:guide pos="4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46874" cy="719829"/>
          </a:xfrm>
          <a:prstGeom prst="rect">
            <a:avLst/>
          </a:prstGeom>
        </p:spPr>
        <p:txBody>
          <a:bodyPr vert="horz" lIns="64332" tIns="32165" rIns="64332" bIns="32165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0576" y="2"/>
            <a:ext cx="4246874" cy="719829"/>
          </a:xfrm>
          <a:prstGeom prst="rect">
            <a:avLst/>
          </a:prstGeom>
        </p:spPr>
        <p:txBody>
          <a:bodyPr vert="horz" lIns="64332" tIns="32165" rIns="64332" bIns="32165" rtlCol="0"/>
          <a:lstStyle>
            <a:lvl1pPr algn="r">
              <a:defRPr sz="900"/>
            </a:lvl1pPr>
          </a:lstStyle>
          <a:p>
            <a:fld id="{A058CABE-655D-5C42-8970-4E5AEED2B7CA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87700" y="1795463"/>
            <a:ext cx="34242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4332" tIns="32165" rIns="64332" bIns="321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964" y="6909224"/>
            <a:ext cx="7839710" cy="5652072"/>
          </a:xfrm>
          <a:prstGeom prst="rect">
            <a:avLst/>
          </a:prstGeom>
        </p:spPr>
        <p:txBody>
          <a:bodyPr vert="horz" lIns="64332" tIns="32165" rIns="64332" bIns="321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936"/>
            <a:ext cx="4246874" cy="719829"/>
          </a:xfrm>
          <a:prstGeom prst="rect">
            <a:avLst/>
          </a:prstGeom>
        </p:spPr>
        <p:txBody>
          <a:bodyPr vert="horz" lIns="64332" tIns="32165" rIns="64332" bIns="32165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0576" y="13635936"/>
            <a:ext cx="4246874" cy="719829"/>
          </a:xfrm>
          <a:prstGeom prst="rect">
            <a:avLst/>
          </a:prstGeom>
        </p:spPr>
        <p:txBody>
          <a:bodyPr vert="horz" lIns="64332" tIns="32165" rIns="64332" bIns="32165" rtlCol="0" anchor="b"/>
          <a:lstStyle>
            <a:lvl1pPr algn="r">
              <a:defRPr sz="900"/>
            </a:lvl1pPr>
          </a:lstStyle>
          <a:p>
            <a:fld id="{77D1AA78-6143-204E-A6FE-1B833801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5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1pPr>
    <a:lvl2pPr marL="973287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2pPr>
    <a:lvl3pPr marL="1946575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3pPr>
    <a:lvl4pPr marL="2919862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4pPr>
    <a:lvl5pPr marL="3893149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5pPr>
    <a:lvl6pPr marL="4866437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6pPr>
    <a:lvl7pPr marL="5839724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7pPr>
    <a:lvl8pPr marL="6813012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8pPr>
    <a:lvl9pPr marL="7786299" algn="l" defTabSz="194657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1AA78-6143-204E-A6FE-1B83380196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25715009" cy="4879305"/>
          </a:xfrm>
          <a:custGeom>
            <a:avLst/>
            <a:gdLst/>
            <a:ahLst/>
            <a:cxnLst/>
            <a:rect l="l" t="t" r="r" b="b"/>
            <a:pathLst>
              <a:path w="12081510" h="2291715">
                <a:moveTo>
                  <a:pt x="0" y="2291095"/>
                </a:moveTo>
                <a:lnTo>
                  <a:pt x="12081077" y="2291095"/>
                </a:lnTo>
                <a:lnTo>
                  <a:pt x="12081077" y="0"/>
                </a:lnTo>
                <a:lnTo>
                  <a:pt x="0" y="0"/>
                </a:lnTo>
                <a:lnTo>
                  <a:pt x="0" y="2291095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7" name="bk object 17"/>
          <p:cNvSpPr/>
          <p:nvPr/>
        </p:nvSpPr>
        <p:spPr>
          <a:xfrm>
            <a:off x="21359417" y="1"/>
            <a:ext cx="8908211" cy="8540473"/>
          </a:xfrm>
          <a:custGeom>
            <a:avLst/>
            <a:gdLst/>
            <a:ahLst/>
            <a:cxnLst/>
            <a:rect l="l" t="t" r="r" b="b"/>
            <a:pathLst>
              <a:path w="4185284" h="4011295">
                <a:moveTo>
                  <a:pt x="4184837" y="3322473"/>
                </a:moveTo>
                <a:lnTo>
                  <a:pt x="2989563" y="3322473"/>
                </a:lnTo>
                <a:lnTo>
                  <a:pt x="3011474" y="3333908"/>
                </a:lnTo>
                <a:lnTo>
                  <a:pt x="3036090" y="3360891"/>
                </a:lnTo>
                <a:lnTo>
                  <a:pt x="3055059" y="3400014"/>
                </a:lnTo>
                <a:lnTo>
                  <a:pt x="3060028" y="3447870"/>
                </a:lnTo>
                <a:lnTo>
                  <a:pt x="3042643" y="3501051"/>
                </a:lnTo>
                <a:lnTo>
                  <a:pt x="3022755" y="3541727"/>
                </a:lnTo>
                <a:lnTo>
                  <a:pt x="3009272" y="3582980"/>
                </a:lnTo>
                <a:lnTo>
                  <a:pt x="3002135" y="3624617"/>
                </a:lnTo>
                <a:lnTo>
                  <a:pt x="3001285" y="3666447"/>
                </a:lnTo>
                <a:lnTo>
                  <a:pt x="3006662" y="3708276"/>
                </a:lnTo>
                <a:lnTo>
                  <a:pt x="3018207" y="3749910"/>
                </a:lnTo>
                <a:lnTo>
                  <a:pt x="3035860" y="3791158"/>
                </a:lnTo>
                <a:lnTo>
                  <a:pt x="3059562" y="3831826"/>
                </a:lnTo>
                <a:lnTo>
                  <a:pt x="3089254" y="3871721"/>
                </a:lnTo>
                <a:lnTo>
                  <a:pt x="3124875" y="3910650"/>
                </a:lnTo>
                <a:lnTo>
                  <a:pt x="3164620" y="3946325"/>
                </a:lnTo>
                <a:lnTo>
                  <a:pt x="3204559" y="3974198"/>
                </a:lnTo>
                <a:lnTo>
                  <a:pt x="3245054" y="3994276"/>
                </a:lnTo>
                <a:lnTo>
                  <a:pt x="3286468" y="4006568"/>
                </a:lnTo>
                <a:lnTo>
                  <a:pt x="3329161" y="4011081"/>
                </a:lnTo>
                <a:lnTo>
                  <a:pt x="3373495" y="4007825"/>
                </a:lnTo>
                <a:lnTo>
                  <a:pt x="3419834" y="3996808"/>
                </a:lnTo>
                <a:lnTo>
                  <a:pt x="3468537" y="3978038"/>
                </a:lnTo>
                <a:lnTo>
                  <a:pt x="3519968" y="3951522"/>
                </a:lnTo>
                <a:lnTo>
                  <a:pt x="4184837" y="3568939"/>
                </a:lnTo>
                <a:lnTo>
                  <a:pt x="4184837" y="3322473"/>
                </a:lnTo>
                <a:close/>
              </a:path>
              <a:path w="4185284" h="4011295">
                <a:moveTo>
                  <a:pt x="4184837" y="2683476"/>
                </a:moveTo>
                <a:lnTo>
                  <a:pt x="2428549" y="2683476"/>
                </a:lnTo>
                <a:lnTo>
                  <a:pt x="2463869" y="2727252"/>
                </a:lnTo>
                <a:lnTo>
                  <a:pt x="2530943" y="2812706"/>
                </a:lnTo>
                <a:lnTo>
                  <a:pt x="2563901" y="2853789"/>
                </a:lnTo>
                <a:lnTo>
                  <a:pt x="2597276" y="2893380"/>
                </a:lnTo>
                <a:lnTo>
                  <a:pt x="2631671" y="2931180"/>
                </a:lnTo>
                <a:lnTo>
                  <a:pt x="2667688" y="2966893"/>
                </a:lnTo>
                <a:lnTo>
                  <a:pt x="2701140" y="2998158"/>
                </a:lnTo>
                <a:lnTo>
                  <a:pt x="2730063" y="3029531"/>
                </a:lnTo>
                <a:lnTo>
                  <a:pt x="2752435" y="3065540"/>
                </a:lnTo>
                <a:lnTo>
                  <a:pt x="2766235" y="3110713"/>
                </a:lnTo>
                <a:lnTo>
                  <a:pt x="2779087" y="3158408"/>
                </a:lnTo>
                <a:lnTo>
                  <a:pt x="2799858" y="3202371"/>
                </a:lnTo>
                <a:lnTo>
                  <a:pt x="2827295" y="3241568"/>
                </a:lnTo>
                <a:lnTo>
                  <a:pt x="2860149" y="3274964"/>
                </a:lnTo>
                <a:lnTo>
                  <a:pt x="2897171" y="3301524"/>
                </a:lnTo>
                <a:lnTo>
                  <a:pt x="2937108" y="3320212"/>
                </a:lnTo>
                <a:lnTo>
                  <a:pt x="2978711" y="3329995"/>
                </a:lnTo>
                <a:lnTo>
                  <a:pt x="2989563" y="3322473"/>
                </a:lnTo>
                <a:lnTo>
                  <a:pt x="4184837" y="3322473"/>
                </a:lnTo>
                <a:lnTo>
                  <a:pt x="4184837" y="2683476"/>
                </a:lnTo>
                <a:close/>
              </a:path>
              <a:path w="4185284" h="4011295">
                <a:moveTo>
                  <a:pt x="2366484" y="2720138"/>
                </a:moveTo>
                <a:lnTo>
                  <a:pt x="1407237" y="2720138"/>
                </a:lnTo>
                <a:lnTo>
                  <a:pt x="1429809" y="2732290"/>
                </a:lnTo>
                <a:lnTo>
                  <a:pt x="1452778" y="2756641"/>
                </a:lnTo>
                <a:lnTo>
                  <a:pt x="1482854" y="2794276"/>
                </a:lnTo>
                <a:lnTo>
                  <a:pt x="1513640" y="2831568"/>
                </a:lnTo>
                <a:lnTo>
                  <a:pt x="1545361" y="2868085"/>
                </a:lnTo>
                <a:lnTo>
                  <a:pt x="1578241" y="2903395"/>
                </a:lnTo>
                <a:lnTo>
                  <a:pt x="1612507" y="2937068"/>
                </a:lnTo>
                <a:lnTo>
                  <a:pt x="1648385" y="2968670"/>
                </a:lnTo>
                <a:lnTo>
                  <a:pt x="1693608" y="3001074"/>
                </a:lnTo>
                <a:lnTo>
                  <a:pt x="1738154" y="3022786"/>
                </a:lnTo>
                <a:lnTo>
                  <a:pt x="1782513" y="3034096"/>
                </a:lnTo>
                <a:lnTo>
                  <a:pt x="1827176" y="3035295"/>
                </a:lnTo>
                <a:lnTo>
                  <a:pt x="1872631" y="3026676"/>
                </a:lnTo>
                <a:lnTo>
                  <a:pt x="1919369" y="3008528"/>
                </a:lnTo>
                <a:lnTo>
                  <a:pt x="1967878" y="2981143"/>
                </a:lnTo>
                <a:lnTo>
                  <a:pt x="2235917" y="2805845"/>
                </a:lnTo>
                <a:lnTo>
                  <a:pt x="2366484" y="2720138"/>
                </a:lnTo>
                <a:close/>
              </a:path>
              <a:path w="4185284" h="4011295">
                <a:moveTo>
                  <a:pt x="1242350" y="2799550"/>
                </a:moveTo>
                <a:lnTo>
                  <a:pt x="640822" y="2799550"/>
                </a:lnTo>
                <a:lnTo>
                  <a:pt x="675026" y="2808797"/>
                </a:lnTo>
                <a:lnTo>
                  <a:pt x="711869" y="2834740"/>
                </a:lnTo>
                <a:lnTo>
                  <a:pt x="752054" y="2866349"/>
                </a:lnTo>
                <a:lnTo>
                  <a:pt x="793682" y="2891005"/>
                </a:lnTo>
                <a:lnTo>
                  <a:pt x="836549" y="2908783"/>
                </a:lnTo>
                <a:lnTo>
                  <a:pt x="880449" y="2919759"/>
                </a:lnTo>
                <a:lnTo>
                  <a:pt x="925176" y="2924005"/>
                </a:lnTo>
                <a:lnTo>
                  <a:pt x="970527" y="2921596"/>
                </a:lnTo>
                <a:lnTo>
                  <a:pt x="1016295" y="2912608"/>
                </a:lnTo>
                <a:lnTo>
                  <a:pt x="1062275" y="2897114"/>
                </a:lnTo>
                <a:lnTo>
                  <a:pt x="1108262" y="2875188"/>
                </a:lnTo>
                <a:lnTo>
                  <a:pt x="1149523" y="2852408"/>
                </a:lnTo>
                <a:lnTo>
                  <a:pt x="1190609" y="2829297"/>
                </a:lnTo>
                <a:lnTo>
                  <a:pt x="1231552" y="2805845"/>
                </a:lnTo>
                <a:lnTo>
                  <a:pt x="1242350" y="2799550"/>
                </a:lnTo>
                <a:close/>
              </a:path>
              <a:path w="4185284" h="4011295">
                <a:moveTo>
                  <a:pt x="1140155" y="601969"/>
                </a:moveTo>
                <a:lnTo>
                  <a:pt x="1067977" y="605882"/>
                </a:lnTo>
                <a:lnTo>
                  <a:pt x="981543" y="619095"/>
                </a:lnTo>
                <a:lnTo>
                  <a:pt x="931444" y="629142"/>
                </a:lnTo>
                <a:lnTo>
                  <a:pt x="883334" y="642233"/>
                </a:lnTo>
                <a:lnTo>
                  <a:pt x="837298" y="658262"/>
                </a:lnTo>
                <a:lnTo>
                  <a:pt x="793418" y="677123"/>
                </a:lnTo>
                <a:lnTo>
                  <a:pt x="751779" y="698712"/>
                </a:lnTo>
                <a:lnTo>
                  <a:pt x="712465" y="722922"/>
                </a:lnTo>
                <a:lnTo>
                  <a:pt x="675559" y="749649"/>
                </a:lnTo>
                <a:lnTo>
                  <a:pt x="641146" y="778787"/>
                </a:lnTo>
                <a:lnTo>
                  <a:pt x="609309" y="810230"/>
                </a:lnTo>
                <a:lnTo>
                  <a:pt x="580132" y="843874"/>
                </a:lnTo>
                <a:lnTo>
                  <a:pt x="553698" y="879612"/>
                </a:lnTo>
                <a:lnTo>
                  <a:pt x="530092" y="917340"/>
                </a:lnTo>
                <a:lnTo>
                  <a:pt x="509398" y="956952"/>
                </a:lnTo>
                <a:lnTo>
                  <a:pt x="491699" y="998343"/>
                </a:lnTo>
                <a:lnTo>
                  <a:pt x="477079" y="1041407"/>
                </a:lnTo>
                <a:lnTo>
                  <a:pt x="465622" y="1086038"/>
                </a:lnTo>
                <a:lnTo>
                  <a:pt x="457412" y="1132133"/>
                </a:lnTo>
                <a:lnTo>
                  <a:pt x="452533" y="1179584"/>
                </a:lnTo>
                <a:lnTo>
                  <a:pt x="451068" y="1228288"/>
                </a:lnTo>
                <a:lnTo>
                  <a:pt x="453102" y="1278137"/>
                </a:lnTo>
                <a:lnTo>
                  <a:pt x="458718" y="1329028"/>
                </a:lnTo>
                <a:lnTo>
                  <a:pt x="467405" y="1377629"/>
                </a:lnTo>
                <a:lnTo>
                  <a:pt x="479134" y="1424751"/>
                </a:lnTo>
                <a:lnTo>
                  <a:pt x="493827" y="1470339"/>
                </a:lnTo>
                <a:lnTo>
                  <a:pt x="511405" y="1514335"/>
                </a:lnTo>
                <a:lnTo>
                  <a:pt x="531789" y="1556684"/>
                </a:lnTo>
                <a:lnTo>
                  <a:pt x="554903" y="1597330"/>
                </a:lnTo>
                <a:lnTo>
                  <a:pt x="580666" y="1636216"/>
                </a:lnTo>
                <a:lnTo>
                  <a:pt x="609002" y="1673287"/>
                </a:lnTo>
                <a:lnTo>
                  <a:pt x="639831" y="1708486"/>
                </a:lnTo>
                <a:lnTo>
                  <a:pt x="605849" y="1752803"/>
                </a:lnTo>
                <a:lnTo>
                  <a:pt x="537683" y="1835927"/>
                </a:lnTo>
                <a:lnTo>
                  <a:pt x="507394" y="1876724"/>
                </a:lnTo>
                <a:lnTo>
                  <a:pt x="482230" y="1918337"/>
                </a:lnTo>
                <a:lnTo>
                  <a:pt x="464140" y="1961762"/>
                </a:lnTo>
                <a:lnTo>
                  <a:pt x="442745" y="2015359"/>
                </a:lnTo>
                <a:lnTo>
                  <a:pt x="415275" y="2061022"/>
                </a:lnTo>
                <a:lnTo>
                  <a:pt x="382602" y="2100152"/>
                </a:lnTo>
                <a:lnTo>
                  <a:pt x="345600" y="2134149"/>
                </a:lnTo>
                <a:lnTo>
                  <a:pt x="305140" y="2164413"/>
                </a:lnTo>
                <a:lnTo>
                  <a:pt x="262097" y="2192345"/>
                </a:lnTo>
                <a:lnTo>
                  <a:pt x="187912" y="2237042"/>
                </a:lnTo>
                <a:lnTo>
                  <a:pt x="158665" y="2255053"/>
                </a:lnTo>
                <a:lnTo>
                  <a:pt x="100972" y="2292308"/>
                </a:lnTo>
                <a:lnTo>
                  <a:pt x="58132" y="2326279"/>
                </a:lnTo>
                <a:lnTo>
                  <a:pt x="26466" y="2363492"/>
                </a:lnTo>
                <a:lnTo>
                  <a:pt x="6810" y="2403774"/>
                </a:lnTo>
                <a:lnTo>
                  <a:pt x="0" y="2446950"/>
                </a:lnTo>
                <a:lnTo>
                  <a:pt x="6869" y="2492847"/>
                </a:lnTo>
                <a:lnTo>
                  <a:pt x="28254" y="2541290"/>
                </a:lnTo>
                <a:lnTo>
                  <a:pt x="53064" y="2582332"/>
                </a:lnTo>
                <a:lnTo>
                  <a:pt x="79230" y="2622710"/>
                </a:lnTo>
                <a:lnTo>
                  <a:pt x="106644" y="2662398"/>
                </a:lnTo>
                <a:lnTo>
                  <a:pt x="135196" y="2701369"/>
                </a:lnTo>
                <a:lnTo>
                  <a:pt x="164778" y="2739598"/>
                </a:lnTo>
                <a:lnTo>
                  <a:pt x="195280" y="2777059"/>
                </a:lnTo>
                <a:lnTo>
                  <a:pt x="226592" y="2813727"/>
                </a:lnTo>
                <a:lnTo>
                  <a:pt x="258607" y="2849575"/>
                </a:lnTo>
                <a:lnTo>
                  <a:pt x="293234" y="2880148"/>
                </a:lnTo>
                <a:lnTo>
                  <a:pt x="330083" y="2899077"/>
                </a:lnTo>
                <a:lnTo>
                  <a:pt x="368963" y="2907123"/>
                </a:lnTo>
                <a:lnTo>
                  <a:pt x="409686" y="2905045"/>
                </a:lnTo>
                <a:lnTo>
                  <a:pt x="452062" y="2893604"/>
                </a:lnTo>
                <a:lnTo>
                  <a:pt x="495903" y="2873560"/>
                </a:lnTo>
                <a:lnTo>
                  <a:pt x="534422" y="2851327"/>
                </a:lnTo>
                <a:lnTo>
                  <a:pt x="571282" y="2826526"/>
                </a:lnTo>
                <a:lnTo>
                  <a:pt x="606994" y="2805845"/>
                </a:lnTo>
                <a:lnTo>
                  <a:pt x="640822" y="2799550"/>
                </a:lnTo>
                <a:lnTo>
                  <a:pt x="1242350" y="2799550"/>
                </a:lnTo>
                <a:lnTo>
                  <a:pt x="1312800" y="2758079"/>
                </a:lnTo>
                <a:lnTo>
                  <a:pt x="1353169" y="2733748"/>
                </a:lnTo>
                <a:lnTo>
                  <a:pt x="1382533" y="2720514"/>
                </a:lnTo>
                <a:lnTo>
                  <a:pt x="1407237" y="2720138"/>
                </a:lnTo>
                <a:lnTo>
                  <a:pt x="2366484" y="2720138"/>
                </a:lnTo>
                <a:lnTo>
                  <a:pt x="2373493" y="2715555"/>
                </a:lnTo>
                <a:lnTo>
                  <a:pt x="2391160" y="2704559"/>
                </a:lnTo>
                <a:lnTo>
                  <a:pt x="2407496" y="2695111"/>
                </a:lnTo>
                <a:lnTo>
                  <a:pt x="2428549" y="2683476"/>
                </a:lnTo>
                <a:lnTo>
                  <a:pt x="4184837" y="2683476"/>
                </a:lnTo>
                <a:lnTo>
                  <a:pt x="4184837" y="623813"/>
                </a:lnTo>
                <a:lnTo>
                  <a:pt x="1397859" y="623813"/>
                </a:lnTo>
                <a:lnTo>
                  <a:pt x="1237105" y="607799"/>
                </a:lnTo>
                <a:lnTo>
                  <a:pt x="1140155" y="601969"/>
                </a:lnTo>
                <a:close/>
              </a:path>
              <a:path w="4185284" h="4011295">
                <a:moveTo>
                  <a:pt x="2891757" y="0"/>
                </a:moveTo>
                <a:lnTo>
                  <a:pt x="1560647" y="0"/>
                </a:lnTo>
                <a:lnTo>
                  <a:pt x="1542356" y="25291"/>
                </a:lnTo>
                <a:lnTo>
                  <a:pt x="1515998" y="66623"/>
                </a:lnTo>
                <a:lnTo>
                  <a:pt x="1492385" y="108931"/>
                </a:lnTo>
                <a:lnTo>
                  <a:pt x="1471460" y="152182"/>
                </a:lnTo>
                <a:lnTo>
                  <a:pt x="1453170" y="196342"/>
                </a:lnTo>
                <a:lnTo>
                  <a:pt x="1437457" y="241375"/>
                </a:lnTo>
                <a:lnTo>
                  <a:pt x="1424266" y="287249"/>
                </a:lnTo>
                <a:lnTo>
                  <a:pt x="1413542" y="333929"/>
                </a:lnTo>
                <a:lnTo>
                  <a:pt x="1405228" y="381380"/>
                </a:lnTo>
                <a:lnTo>
                  <a:pt x="1399270" y="429569"/>
                </a:lnTo>
                <a:lnTo>
                  <a:pt x="1395611" y="478461"/>
                </a:lnTo>
                <a:lnTo>
                  <a:pt x="1394196" y="528023"/>
                </a:lnTo>
                <a:lnTo>
                  <a:pt x="1394713" y="551724"/>
                </a:lnTo>
                <a:lnTo>
                  <a:pt x="1395978" y="583682"/>
                </a:lnTo>
                <a:lnTo>
                  <a:pt x="1397268" y="611757"/>
                </a:lnTo>
                <a:lnTo>
                  <a:pt x="1397859" y="623813"/>
                </a:lnTo>
                <a:lnTo>
                  <a:pt x="4184837" y="623813"/>
                </a:lnTo>
                <a:lnTo>
                  <a:pt x="4184837" y="394408"/>
                </a:lnTo>
                <a:lnTo>
                  <a:pt x="4145917" y="375641"/>
                </a:lnTo>
                <a:lnTo>
                  <a:pt x="4107320" y="358928"/>
                </a:lnTo>
                <a:lnTo>
                  <a:pt x="3426046" y="358928"/>
                </a:lnTo>
                <a:lnTo>
                  <a:pt x="3402225" y="358270"/>
                </a:lnTo>
                <a:lnTo>
                  <a:pt x="3341129" y="335015"/>
                </a:lnTo>
                <a:lnTo>
                  <a:pt x="3301868" y="311499"/>
                </a:lnTo>
                <a:lnTo>
                  <a:pt x="3255474" y="279443"/>
                </a:lnTo>
                <a:lnTo>
                  <a:pt x="3200952" y="238387"/>
                </a:lnTo>
                <a:lnTo>
                  <a:pt x="3137311" y="187872"/>
                </a:lnTo>
                <a:lnTo>
                  <a:pt x="3063556" y="127436"/>
                </a:lnTo>
                <a:lnTo>
                  <a:pt x="3023090" y="94737"/>
                </a:lnTo>
                <a:lnTo>
                  <a:pt x="2982279" y="63415"/>
                </a:lnTo>
                <a:lnTo>
                  <a:pt x="2941108" y="33502"/>
                </a:lnTo>
                <a:lnTo>
                  <a:pt x="2899566" y="5029"/>
                </a:lnTo>
                <a:lnTo>
                  <a:pt x="2891757" y="0"/>
                </a:lnTo>
                <a:close/>
              </a:path>
              <a:path w="4185284" h="4011295">
                <a:moveTo>
                  <a:pt x="3771380" y="280837"/>
                </a:moveTo>
                <a:lnTo>
                  <a:pt x="3724549" y="281638"/>
                </a:lnTo>
                <a:lnTo>
                  <a:pt x="3677813" y="285519"/>
                </a:lnTo>
                <a:lnTo>
                  <a:pt x="3631205" y="292531"/>
                </a:lnTo>
                <a:lnTo>
                  <a:pt x="3584757" y="302724"/>
                </a:lnTo>
                <a:lnTo>
                  <a:pt x="3538503" y="316148"/>
                </a:lnTo>
                <a:lnTo>
                  <a:pt x="3492476" y="332852"/>
                </a:lnTo>
                <a:lnTo>
                  <a:pt x="3446707" y="352887"/>
                </a:lnTo>
                <a:lnTo>
                  <a:pt x="3426046" y="358928"/>
                </a:lnTo>
                <a:lnTo>
                  <a:pt x="4107320" y="358928"/>
                </a:lnTo>
                <a:lnTo>
                  <a:pt x="4100714" y="356067"/>
                </a:lnTo>
                <a:lnTo>
                  <a:pt x="4054007" y="337959"/>
                </a:lnTo>
                <a:lnTo>
                  <a:pt x="4005822" y="321296"/>
                </a:lnTo>
                <a:lnTo>
                  <a:pt x="3959005" y="307443"/>
                </a:lnTo>
                <a:lnTo>
                  <a:pt x="3912119" y="296420"/>
                </a:lnTo>
                <a:lnTo>
                  <a:pt x="3865198" y="288278"/>
                </a:lnTo>
                <a:lnTo>
                  <a:pt x="3818274" y="283067"/>
                </a:lnTo>
                <a:lnTo>
                  <a:pt x="3771380" y="280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8" name="bk object 18"/>
          <p:cNvSpPr/>
          <p:nvPr/>
        </p:nvSpPr>
        <p:spPr>
          <a:xfrm>
            <a:off x="24041098" y="1485728"/>
            <a:ext cx="5175335" cy="3550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2582" y="887504"/>
            <a:ext cx="27810050" cy="1539524"/>
          </a:xfrm>
        </p:spPr>
        <p:txBody>
          <a:bodyPr lIns="0" tIns="0" rIns="0" bIns="0"/>
          <a:lstStyle>
            <a:lvl1pPr>
              <a:defRPr sz="1000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object 39"/>
          <p:cNvSpPr/>
          <p:nvPr userDrawn="1"/>
        </p:nvSpPr>
        <p:spPr>
          <a:xfrm>
            <a:off x="23563140" y="38897280"/>
            <a:ext cx="5373467" cy="2433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1" name="object 41"/>
          <p:cNvSpPr txBox="1"/>
          <p:nvPr userDrawn="1"/>
        </p:nvSpPr>
        <p:spPr>
          <a:xfrm>
            <a:off x="1232580" y="41755953"/>
            <a:ext cx="2246426" cy="180167"/>
          </a:xfrm>
          <a:prstGeom prst="rect">
            <a:avLst/>
          </a:prstGeom>
        </p:spPr>
        <p:txBody>
          <a:bodyPr vert="horz" wrap="square" lIns="0" tIns="32438" rIns="0" bIns="0" rtlCol="0">
            <a:spAutoFit/>
          </a:bodyPr>
          <a:lstStyle/>
          <a:p>
            <a:pPr marL="27032">
              <a:spcBef>
                <a:spcPts val="255"/>
              </a:spcBef>
            </a:pPr>
            <a:r>
              <a:rPr lang="en-US" sz="958" spc="11" dirty="0" smtClean="0">
                <a:solidFill>
                  <a:srgbClr val="58595B"/>
                </a:solidFill>
                <a:latin typeface="Arial"/>
                <a:cs typeface="Arial"/>
              </a:rPr>
              <a:t>English Charity Reg. No.</a:t>
            </a:r>
            <a:r>
              <a:rPr lang="en-US" sz="958" spc="11" baseline="0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US" sz="958" spc="11" dirty="0" smtClean="0">
                <a:solidFill>
                  <a:srgbClr val="58595B"/>
                </a:solidFill>
                <a:latin typeface="Arial"/>
                <a:cs typeface="Arial"/>
              </a:rPr>
              <a:t>1026588</a:t>
            </a:r>
            <a:endParaRPr sz="958" dirty="0">
              <a:latin typeface="Arial"/>
              <a:cs typeface="Arial"/>
            </a:endParaRPr>
          </a:p>
        </p:txBody>
      </p:sp>
      <p:sp>
        <p:nvSpPr>
          <p:cNvPr id="12" name="object 42"/>
          <p:cNvSpPr/>
          <p:nvPr userDrawn="1"/>
        </p:nvSpPr>
        <p:spPr>
          <a:xfrm>
            <a:off x="1259612" y="41544001"/>
            <a:ext cx="13640064" cy="0"/>
          </a:xfrm>
          <a:custGeom>
            <a:avLst/>
            <a:gdLst/>
            <a:ahLst/>
            <a:cxnLst/>
            <a:rect l="l" t="t" r="r" b="b"/>
            <a:pathLst>
              <a:path w="6408420">
                <a:moveTo>
                  <a:pt x="0" y="0"/>
                </a:moveTo>
                <a:lnTo>
                  <a:pt x="6408296" y="0"/>
                </a:lnTo>
              </a:path>
            </a:pathLst>
          </a:custGeom>
          <a:ln w="5964">
            <a:solidFill>
              <a:srgbClr val="E2E3E4"/>
            </a:solidFill>
          </a:ln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3" name="object 84"/>
          <p:cNvSpPr/>
          <p:nvPr userDrawn="1"/>
        </p:nvSpPr>
        <p:spPr>
          <a:xfrm>
            <a:off x="0" y="41755953"/>
            <a:ext cx="1174516" cy="296128"/>
          </a:xfrm>
          <a:custGeom>
            <a:avLst/>
            <a:gdLst/>
            <a:ahLst/>
            <a:cxnLst/>
            <a:rect l="l" t="t" r="r" b="b"/>
            <a:pathLst>
              <a:path w="551814" h="2063115">
                <a:moveTo>
                  <a:pt x="551766" y="0"/>
                </a:moveTo>
                <a:lnTo>
                  <a:pt x="0" y="0"/>
                </a:lnTo>
                <a:lnTo>
                  <a:pt x="0" y="2062621"/>
                </a:lnTo>
                <a:lnTo>
                  <a:pt x="551766" y="2062621"/>
                </a:lnTo>
                <a:lnTo>
                  <a:pt x="551766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018770" y="34114346"/>
            <a:ext cx="5873932" cy="1035616"/>
          </a:xfrm>
          <a:custGeom>
            <a:avLst/>
            <a:gdLst/>
            <a:ahLst/>
            <a:cxnLst/>
            <a:rect l="l" t="t" r="r" b="b"/>
            <a:pathLst>
              <a:path w="2759709" h="486409">
                <a:moveTo>
                  <a:pt x="0" y="486069"/>
                </a:moveTo>
                <a:lnTo>
                  <a:pt x="2759079" y="486069"/>
                </a:lnTo>
                <a:lnTo>
                  <a:pt x="2759079" y="0"/>
                </a:lnTo>
                <a:lnTo>
                  <a:pt x="0" y="0"/>
                </a:lnTo>
                <a:lnTo>
                  <a:pt x="0" y="48606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7" name="bk object 17"/>
          <p:cNvSpPr/>
          <p:nvPr/>
        </p:nvSpPr>
        <p:spPr>
          <a:xfrm>
            <a:off x="16018770" y="36253818"/>
            <a:ext cx="5873932" cy="1035616"/>
          </a:xfrm>
          <a:custGeom>
            <a:avLst/>
            <a:gdLst/>
            <a:ahLst/>
            <a:cxnLst/>
            <a:rect l="l" t="t" r="r" b="b"/>
            <a:pathLst>
              <a:path w="2759709" h="486409">
                <a:moveTo>
                  <a:pt x="0" y="486069"/>
                </a:moveTo>
                <a:lnTo>
                  <a:pt x="2759079" y="486069"/>
                </a:lnTo>
                <a:lnTo>
                  <a:pt x="2759079" y="0"/>
                </a:lnTo>
                <a:lnTo>
                  <a:pt x="0" y="0"/>
                </a:lnTo>
                <a:lnTo>
                  <a:pt x="0" y="48606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8" name="bk object 18"/>
          <p:cNvSpPr/>
          <p:nvPr/>
        </p:nvSpPr>
        <p:spPr>
          <a:xfrm>
            <a:off x="16018770" y="38300400"/>
            <a:ext cx="5873932" cy="1035616"/>
          </a:xfrm>
          <a:custGeom>
            <a:avLst/>
            <a:gdLst/>
            <a:ahLst/>
            <a:cxnLst/>
            <a:rect l="l" t="t" r="r" b="b"/>
            <a:pathLst>
              <a:path w="2759709" h="486409">
                <a:moveTo>
                  <a:pt x="0" y="486069"/>
                </a:moveTo>
                <a:lnTo>
                  <a:pt x="2759079" y="486069"/>
                </a:lnTo>
                <a:lnTo>
                  <a:pt x="2759079" y="0"/>
                </a:lnTo>
                <a:lnTo>
                  <a:pt x="0" y="0"/>
                </a:lnTo>
                <a:lnTo>
                  <a:pt x="0" y="48606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19" name="bk object 19"/>
          <p:cNvSpPr/>
          <p:nvPr/>
        </p:nvSpPr>
        <p:spPr>
          <a:xfrm>
            <a:off x="8288044" y="20447872"/>
            <a:ext cx="13634658" cy="6048769"/>
          </a:xfrm>
          <a:custGeom>
            <a:avLst/>
            <a:gdLst/>
            <a:ahLst/>
            <a:cxnLst/>
            <a:rect l="l" t="t" r="r" b="b"/>
            <a:pathLst>
              <a:path w="6405880" h="2840990">
                <a:moveTo>
                  <a:pt x="0" y="2840613"/>
                </a:moveTo>
                <a:lnTo>
                  <a:pt x="6405314" y="2840613"/>
                </a:lnTo>
                <a:lnTo>
                  <a:pt x="6405314" y="0"/>
                </a:lnTo>
                <a:lnTo>
                  <a:pt x="0" y="0"/>
                </a:lnTo>
                <a:lnTo>
                  <a:pt x="0" y="2840613"/>
                </a:lnTo>
                <a:close/>
              </a:path>
            </a:pathLst>
          </a:custGeom>
          <a:solidFill>
            <a:srgbClr val="E2E3E4"/>
          </a:solidFill>
        </p:spPr>
        <p:txBody>
          <a:bodyPr wrap="square" lIns="0" tIns="0" rIns="0" bIns="0" rtlCol="0"/>
          <a:lstStyle/>
          <a:p>
            <a:endParaRPr sz="815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2582" y="887504"/>
            <a:ext cx="27810050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761" y="9844866"/>
            <a:ext cx="27247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3" y="39807503"/>
            <a:ext cx="9688068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1" y="39807503"/>
            <a:ext cx="6963299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3" y="39807503"/>
            <a:ext cx="6963299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150">
        <a:defRPr>
          <a:latin typeface="+mn-lt"/>
          <a:ea typeface="+mn-ea"/>
          <a:cs typeface="+mn-cs"/>
        </a:defRPr>
      </a:lvl2pPr>
      <a:lvl3pPr marL="1946300">
        <a:defRPr>
          <a:latin typeface="+mn-lt"/>
          <a:ea typeface="+mn-ea"/>
          <a:cs typeface="+mn-cs"/>
        </a:defRPr>
      </a:lvl3pPr>
      <a:lvl4pPr marL="2919451">
        <a:defRPr>
          <a:latin typeface="+mn-lt"/>
          <a:ea typeface="+mn-ea"/>
          <a:cs typeface="+mn-cs"/>
        </a:defRPr>
      </a:lvl4pPr>
      <a:lvl5pPr marL="3892601">
        <a:defRPr>
          <a:latin typeface="+mn-lt"/>
          <a:ea typeface="+mn-ea"/>
          <a:cs typeface="+mn-cs"/>
        </a:defRPr>
      </a:lvl5pPr>
      <a:lvl6pPr marL="4865751">
        <a:defRPr>
          <a:latin typeface="+mn-lt"/>
          <a:ea typeface="+mn-ea"/>
          <a:cs typeface="+mn-cs"/>
        </a:defRPr>
      </a:lvl6pPr>
      <a:lvl7pPr marL="5838901">
        <a:defRPr>
          <a:latin typeface="+mn-lt"/>
          <a:ea typeface="+mn-ea"/>
          <a:cs typeface="+mn-cs"/>
        </a:defRPr>
      </a:lvl7pPr>
      <a:lvl8pPr marL="6812051">
        <a:defRPr>
          <a:latin typeface="+mn-lt"/>
          <a:ea typeface="+mn-ea"/>
          <a:cs typeface="+mn-cs"/>
        </a:defRPr>
      </a:lvl8pPr>
      <a:lvl9pPr marL="77852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150">
        <a:defRPr>
          <a:latin typeface="+mn-lt"/>
          <a:ea typeface="+mn-ea"/>
          <a:cs typeface="+mn-cs"/>
        </a:defRPr>
      </a:lvl2pPr>
      <a:lvl3pPr marL="1946300">
        <a:defRPr>
          <a:latin typeface="+mn-lt"/>
          <a:ea typeface="+mn-ea"/>
          <a:cs typeface="+mn-cs"/>
        </a:defRPr>
      </a:lvl3pPr>
      <a:lvl4pPr marL="2919451">
        <a:defRPr>
          <a:latin typeface="+mn-lt"/>
          <a:ea typeface="+mn-ea"/>
          <a:cs typeface="+mn-cs"/>
        </a:defRPr>
      </a:lvl4pPr>
      <a:lvl5pPr marL="3892601">
        <a:defRPr>
          <a:latin typeface="+mn-lt"/>
          <a:ea typeface="+mn-ea"/>
          <a:cs typeface="+mn-cs"/>
        </a:defRPr>
      </a:lvl5pPr>
      <a:lvl6pPr marL="4865751">
        <a:defRPr>
          <a:latin typeface="+mn-lt"/>
          <a:ea typeface="+mn-ea"/>
          <a:cs typeface="+mn-cs"/>
        </a:defRPr>
      </a:lvl6pPr>
      <a:lvl7pPr marL="5838901">
        <a:defRPr>
          <a:latin typeface="+mn-lt"/>
          <a:ea typeface="+mn-ea"/>
          <a:cs typeface="+mn-cs"/>
        </a:defRPr>
      </a:lvl7pPr>
      <a:lvl8pPr marL="6812051">
        <a:defRPr>
          <a:latin typeface="+mn-lt"/>
          <a:ea typeface="+mn-ea"/>
          <a:cs typeface="+mn-cs"/>
        </a:defRPr>
      </a:lvl8pPr>
      <a:lvl9pPr marL="77852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2580" y="5499711"/>
            <a:ext cx="20462800" cy="2208561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10813">
              <a:lnSpc>
                <a:spcPct val="101600"/>
              </a:lnSpc>
              <a:spcBef>
                <a:spcPts val="192"/>
              </a:spcBef>
            </a:pPr>
            <a:r>
              <a:rPr lang="es-ES" sz="3938" b="1" spc="-11" dirty="0" smtClean="0">
                <a:solidFill>
                  <a:srgbClr val="58595B"/>
                </a:solidFill>
                <a:latin typeface="Arial"/>
                <a:cs typeface="Arial"/>
              </a:rPr>
              <a:t>Papadimitriou V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1,2</a:t>
            </a:r>
            <a:r>
              <a:rPr sz="3938" b="1" spc="-11" dirty="0" smtClean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3938" b="1" spc="-213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938" b="1" spc="-11" dirty="0" err="1" smtClean="0">
                <a:solidFill>
                  <a:srgbClr val="58595B"/>
                </a:solidFill>
                <a:latin typeface="Arial"/>
                <a:cs typeface="Arial"/>
              </a:rPr>
              <a:t>Ciglenecki</a:t>
            </a:r>
            <a:r>
              <a:rPr lang="es-ES" sz="3938" b="1" spc="-11" dirty="0" smtClean="0">
                <a:solidFill>
                  <a:srgbClr val="58595B"/>
                </a:solidFill>
                <a:latin typeface="Arial"/>
                <a:cs typeface="Arial"/>
              </a:rPr>
              <a:t> I</a:t>
            </a:r>
            <a:r>
              <a:rPr lang="es-ES" sz="3938" b="1" spc="-11" baseline="30000" dirty="0" smtClean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sz="3938" b="1" spc="-11" dirty="0" smtClean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3938" b="1" spc="-213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938" b="1" spc="-11" dirty="0" smtClean="0">
                <a:solidFill>
                  <a:srgbClr val="58595B"/>
                </a:solidFill>
                <a:latin typeface="Arial"/>
                <a:cs typeface="Arial"/>
              </a:rPr>
              <a:t>González A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sz="3938" b="1" spc="-21" dirty="0" smtClean="0">
                <a:solidFill>
                  <a:srgbClr val="58595B"/>
                </a:solidFill>
                <a:latin typeface="Arial"/>
                <a:cs typeface="Arial"/>
              </a:rPr>
              <a:t>,  </a:t>
            </a:r>
            <a:r>
              <a:rPr lang="es-ES" sz="3938" b="1" spc="-11" dirty="0" err="1" smtClean="0">
                <a:solidFill>
                  <a:srgbClr val="58595B"/>
                </a:solidFill>
                <a:latin typeface="Arial"/>
                <a:cs typeface="Arial"/>
              </a:rPr>
              <a:t>Macher</a:t>
            </a:r>
            <a:r>
              <a:rPr lang="es-ES" sz="3938" b="1" spc="-11" dirty="0" smtClean="0">
                <a:solidFill>
                  <a:srgbClr val="58595B"/>
                </a:solidFill>
                <a:latin typeface="Arial"/>
                <a:cs typeface="Arial"/>
              </a:rPr>
              <a:t> E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sz="3938" b="1" spc="-11" dirty="0" smtClean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3938" b="1" spc="-213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938" b="1" spc="-11" dirty="0" smtClean="0">
                <a:solidFill>
                  <a:srgbClr val="58595B"/>
                </a:solidFill>
                <a:latin typeface="Arial"/>
                <a:cs typeface="Arial"/>
              </a:rPr>
              <a:t>Martínez García D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sz="3938" b="1" spc="-11" dirty="0" smtClean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3938" b="1" spc="-213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938" b="1" spc="-11" dirty="0" err="1" smtClean="0">
                <a:solidFill>
                  <a:srgbClr val="58595B"/>
                </a:solidFill>
                <a:latin typeface="Arial"/>
                <a:cs typeface="Arial"/>
              </a:rPr>
              <a:t>Albela</a:t>
            </a:r>
            <a:r>
              <a:rPr lang="es-ES" sz="3938" b="1" spc="-11" dirty="0" smtClean="0">
                <a:solidFill>
                  <a:srgbClr val="58595B"/>
                </a:solidFill>
                <a:latin typeface="Arial"/>
                <a:cs typeface="Arial"/>
              </a:rPr>
              <a:t> Miranda M</a:t>
            </a:r>
            <a:r>
              <a:rPr lang="es-ES" sz="3938" b="1" spc="-11" baseline="30000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sz="3938" b="1" spc="-21" dirty="0" smtClean="0">
                <a:solidFill>
                  <a:srgbClr val="58595B"/>
                </a:solidFill>
                <a:latin typeface="Arial"/>
                <a:cs typeface="Arial"/>
              </a:rPr>
              <a:t>.</a:t>
            </a:r>
            <a:endParaRPr sz="3938" dirty="0">
              <a:latin typeface="Arial"/>
              <a:cs typeface="Arial"/>
            </a:endParaRPr>
          </a:p>
          <a:p>
            <a:pPr marL="27032" marR="598758">
              <a:lnSpc>
                <a:spcPct val="106300"/>
              </a:lnSpc>
              <a:spcBef>
                <a:spcPts val="3608"/>
              </a:spcBef>
            </a:pPr>
            <a:r>
              <a:rPr lang="en-GB" sz="2980" spc="-21" baseline="30000" dirty="0" smtClean="0">
                <a:solidFill>
                  <a:srgbClr val="58595B"/>
                </a:solidFill>
                <a:latin typeface="Arial"/>
                <a:cs typeface="Arial"/>
              </a:rPr>
              <a:t>1 </a:t>
            </a:r>
            <a:r>
              <a:rPr lang="es-ES" sz="2980" spc="-21" dirty="0" err="1" smtClean="0">
                <a:solidFill>
                  <a:srgbClr val="58595B"/>
                </a:solidFill>
                <a:latin typeface="Arial"/>
                <a:cs typeface="Arial"/>
              </a:rPr>
              <a:t>Médecins</a:t>
            </a:r>
            <a:r>
              <a:rPr lang="es-ES" sz="2980" spc="-21" dirty="0" smtClean="0">
                <a:solidFill>
                  <a:srgbClr val="58595B"/>
                </a:solidFill>
                <a:latin typeface="Arial"/>
                <a:cs typeface="Arial"/>
              </a:rPr>
              <a:t> Sans </a:t>
            </a:r>
            <a:r>
              <a:rPr lang="es-ES" sz="2980" spc="-21" dirty="0" err="1" smtClean="0">
                <a:solidFill>
                  <a:srgbClr val="58595B"/>
                </a:solidFill>
                <a:latin typeface="Arial"/>
                <a:cs typeface="Arial"/>
              </a:rPr>
              <a:t>Frontières</a:t>
            </a:r>
            <a:r>
              <a:rPr lang="es-ES" sz="2980" spc="-21" dirty="0" smtClean="0">
                <a:solidFill>
                  <a:srgbClr val="58595B"/>
                </a:solidFill>
                <a:latin typeface="Arial"/>
                <a:cs typeface="Arial"/>
              </a:rPr>
              <a:t> (OCG)</a:t>
            </a:r>
            <a:r>
              <a:rPr sz="2980" spc="-21" dirty="0" smtClean="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lang="es-ES" sz="2980" spc="-21" dirty="0" smtClean="0">
                <a:solidFill>
                  <a:srgbClr val="58595B"/>
                </a:solidFill>
                <a:latin typeface="Arial"/>
                <a:cs typeface="Arial"/>
              </a:rPr>
              <a:t>Geneva, </a:t>
            </a:r>
            <a:r>
              <a:rPr lang="es-ES" sz="2980" spc="-21" dirty="0" err="1" smtClean="0">
                <a:solidFill>
                  <a:srgbClr val="58595B"/>
                </a:solidFill>
                <a:latin typeface="Arial"/>
                <a:cs typeface="Arial"/>
              </a:rPr>
              <a:t>Swizerland</a:t>
            </a:r>
            <a:r>
              <a:rPr lang="es-ES" sz="2980" spc="-21" dirty="0" smtClean="0">
                <a:solidFill>
                  <a:srgbClr val="58595B"/>
                </a:solidFill>
                <a:latin typeface="Arial"/>
                <a:cs typeface="Arial"/>
              </a:rPr>
              <a:t>, </a:t>
            </a:r>
            <a:r>
              <a:rPr lang="en-GB" sz="2980" spc="-21" baseline="30000" dirty="0" smtClean="0">
                <a:solidFill>
                  <a:srgbClr val="58595B"/>
                </a:solidFill>
                <a:latin typeface="Arial"/>
                <a:cs typeface="Arial"/>
              </a:rPr>
              <a:t>2 </a:t>
            </a:r>
            <a:r>
              <a:rPr lang="es-ES" sz="2980" spc="-21" dirty="0" err="1" smtClean="0">
                <a:solidFill>
                  <a:srgbClr val="58595B"/>
                </a:solidFill>
                <a:latin typeface="Arial"/>
                <a:cs typeface="Arial"/>
              </a:rPr>
              <a:t>Hôpitaux</a:t>
            </a:r>
            <a:r>
              <a:rPr lang="es-ES" sz="2980" spc="-2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2980" spc="-21" dirty="0" err="1" smtClean="0">
                <a:solidFill>
                  <a:srgbClr val="58595B"/>
                </a:solidFill>
                <a:latin typeface="Arial"/>
                <a:cs typeface="Arial"/>
              </a:rPr>
              <a:t>Universitaires</a:t>
            </a:r>
            <a:r>
              <a:rPr lang="es-ES" sz="2980" spc="-2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2980" spc="-21" dirty="0" err="1" smtClean="0">
                <a:solidFill>
                  <a:srgbClr val="58595B"/>
                </a:solidFill>
                <a:latin typeface="Arial"/>
                <a:cs typeface="Arial"/>
              </a:rPr>
              <a:t>Genève</a:t>
            </a:r>
            <a:r>
              <a:rPr lang="es-ES" sz="2980" spc="-21" dirty="0" smtClean="0">
                <a:solidFill>
                  <a:srgbClr val="58595B"/>
                </a:solidFill>
                <a:latin typeface="Arial"/>
                <a:cs typeface="Arial"/>
              </a:rPr>
              <a:t>, Geneva, </a:t>
            </a:r>
            <a:r>
              <a:rPr lang="es-ES" sz="2980" spc="-21" dirty="0" err="1" smtClean="0">
                <a:solidFill>
                  <a:srgbClr val="58595B"/>
                </a:solidFill>
                <a:latin typeface="Arial"/>
                <a:cs typeface="Arial"/>
              </a:rPr>
              <a:t>Switzerland</a:t>
            </a:r>
            <a:endParaRPr sz="298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2581" y="294481"/>
            <a:ext cx="18544919" cy="4644503"/>
          </a:xfrm>
          <a:prstGeom prst="rect">
            <a:avLst/>
          </a:prstGeom>
        </p:spPr>
        <p:txBody>
          <a:bodyPr vert="horz" wrap="square" lIns="0" tIns="25680" rIns="0" bIns="0" rtlCol="0">
            <a:spAutoFit/>
          </a:bodyPr>
          <a:lstStyle/>
          <a:p>
            <a:pPr marL="27032" marR="10813">
              <a:spcBef>
                <a:spcPts val="202"/>
              </a:spcBef>
              <a:tabLst>
                <a:tab pos="3976400" algn="l"/>
                <a:tab pos="4049386" algn="l"/>
              </a:tabLst>
            </a:pPr>
            <a:r>
              <a:rPr lang="es-ES" spc="-11" dirty="0" smtClean="0"/>
              <a:t>Neonatal </a:t>
            </a:r>
            <a:r>
              <a:rPr lang="es-ES" spc="-11" dirty="0" err="1" smtClean="0"/>
              <a:t>Tetanus</a:t>
            </a:r>
            <a:r>
              <a:rPr lang="es-ES" spc="-11" dirty="0" smtClean="0"/>
              <a:t> in Central </a:t>
            </a:r>
            <a:r>
              <a:rPr lang="es-ES" spc="-11" dirty="0" err="1" smtClean="0"/>
              <a:t>African</a:t>
            </a:r>
            <a:r>
              <a:rPr lang="es-ES" spc="-11" dirty="0" smtClean="0"/>
              <a:t> </a:t>
            </a:r>
            <a:r>
              <a:rPr lang="es-ES" spc="-11" dirty="0" err="1" smtClean="0"/>
              <a:t>Republic</a:t>
            </a:r>
            <a:r>
              <a:rPr lang="es-ES" spc="-11" dirty="0" smtClean="0"/>
              <a:t>: A </a:t>
            </a:r>
            <a:r>
              <a:rPr lang="es-ES" spc="-11" dirty="0" err="1" smtClean="0"/>
              <a:t>neglected</a:t>
            </a:r>
            <a:r>
              <a:rPr lang="es-ES" spc="-11" dirty="0" smtClean="0"/>
              <a:t> </a:t>
            </a:r>
            <a:r>
              <a:rPr lang="es-ES" spc="-11" dirty="0" err="1" smtClean="0"/>
              <a:t>tragedy</a:t>
            </a:r>
            <a:endParaRPr spc="-160" dirty="0"/>
          </a:p>
        </p:txBody>
      </p:sp>
      <p:grpSp>
        <p:nvGrpSpPr>
          <p:cNvPr id="4" name="Group 3"/>
          <p:cNvGrpSpPr/>
          <p:nvPr/>
        </p:nvGrpSpPr>
        <p:grpSpPr>
          <a:xfrm>
            <a:off x="21695380" y="28259881"/>
            <a:ext cx="7615426" cy="4644503"/>
            <a:chOff x="18943142" y="8447881"/>
            <a:chExt cx="9458880" cy="4644503"/>
          </a:xfrm>
        </p:grpSpPr>
        <p:sp>
          <p:nvSpPr>
            <p:cNvPr id="7" name="object 7"/>
            <p:cNvSpPr/>
            <p:nvPr/>
          </p:nvSpPr>
          <p:spPr>
            <a:xfrm>
              <a:off x="18943142" y="8447881"/>
              <a:ext cx="796076" cy="625778"/>
            </a:xfrm>
            <a:custGeom>
              <a:avLst/>
              <a:gdLst/>
              <a:ahLst/>
              <a:cxnLst/>
              <a:rect l="l" t="t" r="r" b="b"/>
              <a:pathLst>
                <a:path w="374014" h="294004">
                  <a:moveTo>
                    <a:pt x="120383" y="0"/>
                  </a:moveTo>
                  <a:lnTo>
                    <a:pt x="80736" y="18374"/>
                  </a:lnTo>
                  <a:lnTo>
                    <a:pt x="48828" y="42547"/>
                  </a:lnTo>
                  <a:lnTo>
                    <a:pt x="16692" y="87104"/>
                  </a:lnTo>
                  <a:lnTo>
                    <a:pt x="2596" y="144018"/>
                  </a:lnTo>
                  <a:lnTo>
                    <a:pt x="0" y="196776"/>
                  </a:lnTo>
                  <a:lnTo>
                    <a:pt x="0" y="293957"/>
                  </a:lnTo>
                  <a:lnTo>
                    <a:pt x="135856" y="293957"/>
                  </a:lnTo>
                  <a:lnTo>
                    <a:pt x="135856" y="158100"/>
                  </a:lnTo>
                  <a:lnTo>
                    <a:pt x="70105" y="158100"/>
                  </a:lnTo>
                  <a:lnTo>
                    <a:pt x="71627" y="139033"/>
                  </a:lnTo>
                  <a:lnTo>
                    <a:pt x="88716" y="93798"/>
                  </a:lnTo>
                  <a:lnTo>
                    <a:pt x="128104" y="63518"/>
                  </a:lnTo>
                  <a:lnTo>
                    <a:pt x="146975" y="56082"/>
                  </a:lnTo>
                  <a:lnTo>
                    <a:pt x="120383" y="0"/>
                  </a:lnTo>
                  <a:close/>
                </a:path>
                <a:path w="374014" h="294004">
                  <a:moveTo>
                    <a:pt x="347140" y="0"/>
                  </a:moveTo>
                  <a:lnTo>
                    <a:pt x="307793" y="18374"/>
                  </a:lnTo>
                  <a:lnTo>
                    <a:pt x="275823" y="42547"/>
                  </a:lnTo>
                  <a:lnTo>
                    <a:pt x="243460" y="86970"/>
                  </a:lnTo>
                  <a:lnTo>
                    <a:pt x="229347" y="143718"/>
                  </a:lnTo>
                  <a:lnTo>
                    <a:pt x="226750" y="196776"/>
                  </a:lnTo>
                  <a:lnTo>
                    <a:pt x="226750" y="293957"/>
                  </a:lnTo>
                  <a:lnTo>
                    <a:pt x="362613" y="293957"/>
                  </a:lnTo>
                  <a:lnTo>
                    <a:pt x="362613" y="158100"/>
                  </a:lnTo>
                  <a:lnTo>
                    <a:pt x="296856" y="158100"/>
                  </a:lnTo>
                  <a:lnTo>
                    <a:pt x="298381" y="139033"/>
                  </a:lnTo>
                  <a:lnTo>
                    <a:pt x="315472" y="93798"/>
                  </a:lnTo>
                  <a:lnTo>
                    <a:pt x="354860" y="63518"/>
                  </a:lnTo>
                  <a:lnTo>
                    <a:pt x="373731" y="56082"/>
                  </a:lnTo>
                  <a:lnTo>
                    <a:pt x="347140" y="0"/>
                  </a:lnTo>
                  <a:close/>
                </a:path>
              </a:pathLst>
            </a:custGeom>
            <a:solidFill>
              <a:srgbClr val="38A199"/>
            </a:solidFill>
          </p:spPr>
          <p:txBody>
            <a:bodyPr wrap="square" lIns="0" tIns="0" rIns="0" bIns="0" rtlCol="0"/>
            <a:lstStyle/>
            <a:p>
              <a:endParaRPr sz="8156"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0033276" y="8447881"/>
              <a:ext cx="8368746" cy="4644503"/>
            </a:xfrm>
            <a:prstGeom prst="rect">
              <a:avLst/>
            </a:prstGeom>
          </p:spPr>
          <p:txBody>
            <a:bodyPr vert="horz" wrap="square" lIns="0" tIns="25680" rIns="0" bIns="0" rtlCol="0">
              <a:spAutoFit/>
            </a:bodyPr>
            <a:lstStyle/>
            <a:p>
              <a:pPr marL="27032" marR="10813">
                <a:spcBef>
                  <a:spcPts val="202"/>
                </a:spcBef>
              </a:pPr>
              <a:r>
                <a:rPr lang="en-GB" sz="5002" b="1" spc="-11" dirty="0" smtClean="0">
                  <a:solidFill>
                    <a:srgbClr val="D2232A"/>
                  </a:solidFill>
                  <a:latin typeface="Arial"/>
                  <a:cs typeface="Arial"/>
                </a:rPr>
                <a:t>This is </a:t>
              </a:r>
              <a:r>
                <a:rPr lang="en-GB" sz="5002" b="1" spc="-11" dirty="0">
                  <a:solidFill>
                    <a:srgbClr val="D2232A"/>
                  </a:solidFill>
                  <a:latin typeface="Arial"/>
                  <a:cs typeface="Arial"/>
                </a:rPr>
                <a:t>one of the biggest </a:t>
              </a:r>
              <a:r>
                <a:rPr lang="en-GB" sz="5002" b="1" spc="-11" dirty="0" smtClean="0">
                  <a:solidFill>
                    <a:srgbClr val="D2232A"/>
                  </a:solidFill>
                  <a:latin typeface="Arial"/>
                  <a:cs typeface="Arial"/>
                </a:rPr>
                <a:t>cohort </a:t>
              </a:r>
              <a:r>
                <a:rPr lang="en-GB" sz="5002" b="1" spc="-11" dirty="0">
                  <a:solidFill>
                    <a:srgbClr val="D2232A"/>
                  </a:solidFill>
                  <a:latin typeface="Arial"/>
                  <a:cs typeface="Arial"/>
                </a:rPr>
                <a:t>of n</a:t>
              </a:r>
              <a:r>
                <a:rPr lang="en-GB" sz="5002" b="1" spc="-11" dirty="0" smtClean="0">
                  <a:solidFill>
                    <a:srgbClr val="D2232A"/>
                  </a:solidFill>
                  <a:latin typeface="Arial"/>
                  <a:cs typeface="Arial"/>
                </a:rPr>
                <a:t>eonatal </a:t>
              </a:r>
              <a:r>
                <a:rPr lang="en-GB" sz="5002" b="1" spc="-11" dirty="0">
                  <a:solidFill>
                    <a:srgbClr val="D2232A"/>
                  </a:solidFill>
                  <a:latin typeface="Arial"/>
                  <a:cs typeface="Arial"/>
                </a:rPr>
                <a:t>t</a:t>
              </a:r>
              <a:r>
                <a:rPr lang="en-GB" sz="5002" b="1" spc="-11" dirty="0" smtClean="0">
                  <a:solidFill>
                    <a:srgbClr val="D2232A"/>
                  </a:solidFill>
                  <a:latin typeface="Arial"/>
                  <a:cs typeface="Arial"/>
                </a:rPr>
                <a:t>etanus patients that has been  reported. And </a:t>
              </a:r>
              <a:r>
                <a:rPr lang="en-GB" sz="5002" b="1" spc="-11" dirty="0">
                  <a:solidFill>
                    <a:srgbClr val="D2232A"/>
                  </a:solidFill>
                  <a:latin typeface="Arial"/>
                  <a:cs typeface="Arial"/>
                </a:rPr>
                <a:t>this </a:t>
              </a:r>
              <a:r>
                <a:rPr lang="en-GB" sz="5002" b="1" spc="-11" dirty="0" smtClean="0">
                  <a:solidFill>
                    <a:srgbClr val="D2232A"/>
                  </a:solidFill>
                  <a:latin typeface="Arial"/>
                  <a:cs typeface="Arial"/>
                </a:rPr>
                <a:t>is </a:t>
              </a:r>
              <a:r>
                <a:rPr lang="en-GB" sz="5002" b="1" spc="-11" dirty="0">
                  <a:solidFill>
                    <a:srgbClr val="D2232A"/>
                  </a:solidFill>
                  <a:latin typeface="Arial"/>
                  <a:cs typeface="Arial"/>
                </a:rPr>
                <a:t>still happening today</a:t>
              </a:r>
              <a:endParaRPr sz="5002" dirty="0">
                <a:latin typeface="Arial"/>
                <a:cs typeface="Arial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948739" y="14943207"/>
            <a:ext cx="9160667" cy="5231971"/>
          </a:xfrm>
          <a:prstGeom prst="rect">
            <a:avLst/>
          </a:prstGeom>
          <a:effectLst>
            <a:glow rad="774700">
              <a:srgbClr val="3EA199"/>
            </a:glow>
          </a:effectLst>
        </p:spPr>
        <p:txBody>
          <a:bodyPr vert="horz" wrap="square" lIns="0" tIns="25680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GB" sz="3000" spc="-11" dirty="0" smtClean="0">
                <a:solidFill>
                  <a:srgbClr val="58595B"/>
                </a:solidFill>
                <a:latin typeface="Arial"/>
                <a:cs typeface="Arial"/>
              </a:rPr>
              <a:t>CAR is one of the poorest countries in the world and it has been suffering a violent conflict since 2012, displacing more than 1,1 million people. No numbers or estimations have been published regarding the fatalities.</a:t>
            </a:r>
          </a:p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endParaRPr lang="es-ES" sz="3000" spc="-11" dirty="0">
              <a:solidFill>
                <a:srgbClr val="58595B"/>
              </a:solidFill>
              <a:latin typeface="Arial"/>
              <a:cs typeface="Arial"/>
            </a:endParaRPr>
          </a:p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GB" sz="3000" spc="-11" dirty="0" err="1">
                <a:solidFill>
                  <a:srgbClr val="58595B"/>
                </a:solidFill>
                <a:latin typeface="Arial"/>
                <a:cs typeface="Arial"/>
              </a:rPr>
              <a:t>Médecins</a:t>
            </a:r>
            <a:r>
              <a:rPr lang="en-GB" sz="3000" spc="-11" dirty="0">
                <a:solidFill>
                  <a:srgbClr val="58595B"/>
                </a:solidFill>
                <a:latin typeface="Arial"/>
                <a:cs typeface="Arial"/>
              </a:rPr>
              <a:t> Sans </a:t>
            </a:r>
            <a:r>
              <a:rPr lang="en-GB" sz="3000" spc="-11" dirty="0" err="1">
                <a:solidFill>
                  <a:srgbClr val="58595B"/>
                </a:solidFill>
                <a:latin typeface="Arial"/>
                <a:cs typeface="Arial"/>
              </a:rPr>
              <a:t>Frontières</a:t>
            </a:r>
            <a:r>
              <a:rPr lang="en-GB" sz="3000" spc="-11" dirty="0">
                <a:solidFill>
                  <a:srgbClr val="58595B"/>
                </a:solidFill>
                <a:latin typeface="Arial"/>
                <a:cs typeface="Arial"/>
              </a:rPr>
              <a:t> (MSF) has been supporting the </a:t>
            </a:r>
            <a:r>
              <a:rPr lang="en-GB" sz="3000" spc="-11" dirty="0" err="1">
                <a:solidFill>
                  <a:srgbClr val="58595B"/>
                </a:solidFill>
                <a:latin typeface="Arial"/>
                <a:cs typeface="Arial"/>
              </a:rPr>
              <a:t>Pediatrics</a:t>
            </a:r>
            <a:r>
              <a:rPr lang="en-GB" sz="3000" spc="-11" dirty="0">
                <a:solidFill>
                  <a:srgbClr val="58595B"/>
                </a:solidFill>
                <a:latin typeface="Arial"/>
                <a:cs typeface="Arial"/>
              </a:rPr>
              <a:t> and Neonatology services of the </a:t>
            </a:r>
            <a:r>
              <a:rPr lang="en-GB" sz="3000" spc="-11" dirty="0" err="1">
                <a:solidFill>
                  <a:srgbClr val="58595B"/>
                </a:solidFill>
                <a:latin typeface="Arial"/>
                <a:cs typeface="Arial"/>
              </a:rPr>
              <a:t>Hôpital</a:t>
            </a:r>
            <a:r>
              <a:rPr lang="en-GB" sz="3000" spc="-11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GB" sz="3000" spc="-11" dirty="0" err="1">
                <a:solidFill>
                  <a:srgbClr val="58595B"/>
                </a:solidFill>
                <a:latin typeface="Arial"/>
                <a:cs typeface="Arial"/>
              </a:rPr>
              <a:t>Universitaire</a:t>
            </a:r>
            <a:r>
              <a:rPr lang="en-GB" sz="3000" spc="-11" dirty="0">
                <a:solidFill>
                  <a:srgbClr val="58595B"/>
                </a:solidFill>
                <a:latin typeface="Arial"/>
                <a:cs typeface="Arial"/>
              </a:rPr>
              <a:t> de </a:t>
            </a:r>
            <a:r>
              <a:rPr lang="en-GB" sz="3000" spc="-11" dirty="0" err="1">
                <a:solidFill>
                  <a:srgbClr val="58595B"/>
                </a:solidFill>
                <a:latin typeface="Arial"/>
                <a:cs typeface="Arial"/>
              </a:rPr>
              <a:t>Berberati</a:t>
            </a:r>
            <a:r>
              <a:rPr lang="en-GB" sz="3000" spc="-11" dirty="0">
                <a:solidFill>
                  <a:srgbClr val="58595B"/>
                </a:solidFill>
                <a:latin typeface="Arial"/>
                <a:cs typeface="Arial"/>
              </a:rPr>
              <a:t> (HRUB), in the west part of the country, since 2014. </a:t>
            </a:r>
          </a:p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endParaRPr lang="en-US" sz="3000" spc="-11" dirty="0" smtClean="0">
              <a:solidFill>
                <a:srgbClr val="58595B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6322" y="22244640"/>
            <a:ext cx="6615945" cy="8829366"/>
          </a:xfrm>
          <a:prstGeom prst="rect">
            <a:avLst/>
          </a:prstGeom>
        </p:spPr>
        <p:txBody>
          <a:bodyPr vert="horz" wrap="square" lIns="0" tIns="25680" rIns="0" bIns="0" rtlCol="0">
            <a:spAutoFit/>
          </a:bodyPr>
          <a:lstStyle/>
          <a:p>
            <a:pPr marL="27032" marR="10813">
              <a:lnSpc>
                <a:spcPct val="100600"/>
              </a:lnSpc>
              <a:spcBef>
                <a:spcPts val="202"/>
              </a:spcBef>
              <a:spcAft>
                <a:spcPts val="600"/>
              </a:spcAft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Design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: Retrospective review of the individual </a:t>
            </a:r>
            <a:r>
              <a:rPr lang="en-GB" sz="3000" dirty="0">
                <a:solidFill>
                  <a:srgbClr val="58595B"/>
                </a:solidFill>
                <a:latin typeface="Arial"/>
                <a:cs typeface="Arial"/>
              </a:rPr>
              <a:t>patient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files</a:t>
            </a:r>
          </a:p>
          <a:p>
            <a:pPr marL="27032" marR="10813">
              <a:lnSpc>
                <a:spcPct val="100600"/>
              </a:lnSpc>
              <a:spcBef>
                <a:spcPts val="202"/>
              </a:spcBef>
              <a:spcAft>
                <a:spcPts val="600"/>
              </a:spcAft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Population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: All </a:t>
            </a:r>
            <a:r>
              <a:rPr lang="en-GB" sz="3000" dirty="0">
                <a:solidFill>
                  <a:srgbClr val="58595B"/>
                </a:solidFill>
                <a:latin typeface="Arial"/>
                <a:cs typeface="Arial"/>
              </a:rPr>
              <a:t>suspected cases of neonatal tetanus admitted to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 the HRUB</a:t>
            </a:r>
          </a:p>
          <a:p>
            <a:pPr marL="27032" marR="10813">
              <a:lnSpc>
                <a:spcPct val="100600"/>
              </a:lnSpc>
              <a:spcBef>
                <a:spcPts val="202"/>
              </a:spcBef>
              <a:spcAft>
                <a:spcPts val="600"/>
              </a:spcAft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Site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: MSF supported hospital – HRUB</a:t>
            </a:r>
          </a:p>
          <a:p>
            <a:pPr marL="27032" marR="10813">
              <a:lnSpc>
                <a:spcPct val="100600"/>
              </a:lnSpc>
              <a:spcBef>
                <a:spcPts val="202"/>
              </a:spcBef>
              <a:spcAft>
                <a:spcPts val="600"/>
              </a:spcAft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Period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: Between </a:t>
            </a:r>
            <a:r>
              <a:rPr lang="en-GB" sz="3000" dirty="0">
                <a:solidFill>
                  <a:srgbClr val="58595B"/>
                </a:solidFill>
                <a:latin typeface="Arial"/>
                <a:cs typeface="Arial"/>
              </a:rPr>
              <a:t>March 2014 and August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2017. </a:t>
            </a:r>
          </a:p>
          <a:p>
            <a:pPr marL="27032" marR="10813">
              <a:lnSpc>
                <a:spcPct val="100600"/>
              </a:lnSpc>
              <a:spcBef>
                <a:spcPts val="202"/>
              </a:spcBef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Procedure: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 Severity </a:t>
            </a:r>
            <a:r>
              <a:rPr lang="en-GB" sz="3000" dirty="0">
                <a:solidFill>
                  <a:srgbClr val="58595B"/>
                </a:solidFill>
                <a:latin typeface="Arial"/>
                <a:cs typeface="Arial"/>
              </a:rPr>
              <a:t>was graded according to Dakar score , which includes factors such as incubation period, period of onset, entry site, spasms, fever and tachycardia for its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calculation. </a:t>
            </a:r>
            <a:r>
              <a:rPr lang="en-GB" sz="3000" dirty="0">
                <a:solidFill>
                  <a:srgbClr val="58595B"/>
                </a:solidFill>
                <a:latin typeface="Arial"/>
                <a:cs typeface="Arial"/>
              </a:rPr>
              <a:t>The descriptive analysis was followed by a logistic regression analysis used to assess potential associations between the risk factors and mortality. 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6164" y="8447881"/>
            <a:ext cx="28124642" cy="1132957"/>
          </a:xfrm>
          <a:prstGeom prst="rect">
            <a:avLst/>
          </a:prstGeom>
          <a:solidFill>
            <a:srgbClr val="3EA199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sz="5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86164" y="20945959"/>
            <a:ext cx="6616103" cy="1132957"/>
          </a:xfrm>
          <a:prstGeom prst="rect">
            <a:avLst/>
          </a:prstGeom>
          <a:solidFill>
            <a:srgbClr val="3EA199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Methods</a:t>
            </a:r>
            <a:endParaRPr lang="en-US" sz="5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object 13"/>
          <p:cNvSpPr txBox="1"/>
          <p:nvPr/>
        </p:nvSpPr>
        <p:spPr>
          <a:xfrm>
            <a:off x="22387272" y="34423918"/>
            <a:ext cx="6847334" cy="3284763"/>
          </a:xfrm>
          <a:prstGeom prst="rect">
            <a:avLst/>
          </a:prstGeom>
        </p:spPr>
        <p:txBody>
          <a:bodyPr vert="horz" wrap="square" lIns="0" tIns="29735" rIns="0" bIns="0" rtlCol="0">
            <a:spAutoFit/>
          </a:bodyPr>
          <a:lstStyle/>
          <a:p>
            <a:pPr marL="27032">
              <a:spcBef>
                <a:spcPts val="234"/>
              </a:spcBef>
            </a:pPr>
            <a:r>
              <a:rPr lang="en-US" sz="3000" b="1" spc="-11" dirty="0" smtClean="0">
                <a:solidFill>
                  <a:srgbClr val="D2232A"/>
                </a:solidFill>
                <a:latin typeface="Arial"/>
                <a:cs typeface="Arial"/>
              </a:rPr>
              <a:t>Acknowledgements</a:t>
            </a:r>
            <a:endParaRPr sz="3000" dirty="0">
              <a:latin typeface="Arial"/>
              <a:cs typeface="Arial"/>
            </a:endParaRPr>
          </a:p>
          <a:p>
            <a:pPr>
              <a:spcBef>
                <a:spcPts val="43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27032" marR="10813">
              <a:lnSpc>
                <a:spcPct val="100600"/>
              </a:lnSpc>
            </a:pPr>
            <a:r>
              <a:rPr lang="en-US" sz="3000" dirty="0" smtClean="0">
                <a:solidFill>
                  <a:srgbClr val="58595B"/>
                </a:solidFill>
                <a:latin typeface="Arial"/>
                <a:cs typeface="Arial"/>
              </a:rPr>
              <a:t>We would like to thank the MSF teams in </a:t>
            </a:r>
            <a:r>
              <a:rPr lang="en-US" sz="3000" dirty="0" err="1" smtClean="0">
                <a:solidFill>
                  <a:srgbClr val="58595B"/>
                </a:solidFill>
                <a:latin typeface="Arial"/>
                <a:cs typeface="Arial"/>
              </a:rPr>
              <a:t>Berberati</a:t>
            </a:r>
            <a:r>
              <a:rPr lang="en-US" sz="3000" dirty="0" smtClean="0">
                <a:solidFill>
                  <a:srgbClr val="58595B"/>
                </a:solidFill>
                <a:latin typeface="Arial"/>
                <a:cs typeface="Arial"/>
              </a:rPr>
              <a:t> as well as all the health authorities who are doing their best to manage this situation among many other problems that the country is facing</a:t>
            </a:r>
            <a:endParaRPr lang="en-US" sz="3000" spc="-11" dirty="0">
              <a:solidFill>
                <a:srgbClr val="58595B"/>
              </a:solidFill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647285" y="9718744"/>
            <a:ext cx="10434921" cy="7957009"/>
            <a:chOff x="18943142" y="12933362"/>
            <a:chExt cx="10434921" cy="7957009"/>
          </a:xfrm>
        </p:grpSpPr>
        <p:sp>
          <p:nvSpPr>
            <p:cNvPr id="32" name="object 32"/>
            <p:cNvSpPr txBox="1"/>
            <p:nvPr/>
          </p:nvSpPr>
          <p:spPr>
            <a:xfrm>
              <a:off x="18943142" y="19746653"/>
              <a:ext cx="10058400" cy="1143718"/>
            </a:xfrm>
            <a:prstGeom prst="rect">
              <a:avLst/>
            </a:prstGeom>
          </p:spPr>
          <p:txBody>
            <a:bodyPr vert="horz" wrap="square" lIns="0" tIns="24328" rIns="0" bIns="0" rtlCol="0">
              <a:spAutoFit/>
            </a:bodyPr>
            <a:lstStyle/>
            <a:p>
              <a:pPr marL="27032" marR="282484">
                <a:lnSpc>
                  <a:spcPct val="100600"/>
                </a:lnSpc>
                <a:spcBef>
                  <a:spcPts val="202"/>
                </a:spcBef>
              </a:pPr>
              <a:r>
                <a:rPr lang="en-US" sz="2400" i="1" spc="21" dirty="0" smtClean="0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Main entrance to the </a:t>
              </a:r>
              <a:r>
                <a:rPr lang="en-US" sz="2400" i="1" spc="21" dirty="0" err="1" smtClean="0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Hôpital</a:t>
              </a:r>
              <a:r>
                <a:rPr lang="en-US" sz="2400" i="1" spc="21" dirty="0" smtClean="0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Regional </a:t>
              </a:r>
              <a:r>
                <a:rPr lang="en-US" sz="2400" i="1" spc="21" dirty="0" err="1" smtClean="0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Universitaire</a:t>
              </a:r>
              <a:r>
                <a:rPr lang="en-US" sz="2400" i="1" spc="21" dirty="0" smtClean="0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de </a:t>
              </a:r>
              <a:r>
                <a:rPr lang="en-US" sz="2400" i="1" spc="21" dirty="0" err="1" smtClean="0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Berberati</a:t>
              </a:r>
              <a:r>
                <a:rPr lang="en-US" sz="2400" i="1" spc="21" dirty="0" smtClean="0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(HRUB). The text reads: “I do not need to know who you are, what do you do, your race, your religion. You suffer, that is enough to me”</a:t>
              </a:r>
              <a:endParaRPr lang="en-US" sz="2400" i="1" dirty="0" smtClean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3142" y="13042264"/>
              <a:ext cx="10058400" cy="66606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4" name="object 32"/>
            <p:cNvSpPr txBox="1"/>
            <p:nvPr/>
          </p:nvSpPr>
          <p:spPr>
            <a:xfrm rot="16200000">
              <a:off x="25843519" y="16091385"/>
              <a:ext cx="6692567" cy="376521"/>
            </a:xfrm>
            <a:prstGeom prst="rect">
              <a:avLst/>
            </a:prstGeom>
          </p:spPr>
          <p:txBody>
            <a:bodyPr vert="horz" wrap="square" lIns="0" tIns="24328" rIns="0" bIns="0" rtlCol="0">
              <a:spAutoFit/>
            </a:bodyPr>
            <a:lstStyle/>
            <a:p>
              <a:pPr marL="27032" marR="282484">
                <a:lnSpc>
                  <a:spcPct val="100600"/>
                </a:lnSpc>
                <a:spcBef>
                  <a:spcPts val="202"/>
                </a:spcBef>
              </a:pPr>
              <a:r>
                <a:rPr lang="en-US" sz="2400" i="1" spc="21" dirty="0" err="1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Aurelie</a:t>
              </a:r>
              <a:r>
                <a:rPr lang="en-US" sz="2400" i="1" spc="21" dirty="0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2400" i="1" spc="21" dirty="0" err="1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Lachant</a:t>
              </a:r>
              <a:r>
                <a:rPr lang="en-US" sz="2400" i="1" spc="21" dirty="0">
                  <a:solidFill>
                    <a:srgbClr val="58595B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/MSF</a:t>
              </a:r>
              <a:endParaRPr lang="en-US" sz="2400" i="1" dirty="0" smtClean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70" y="22240081"/>
            <a:ext cx="12925406" cy="8078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8" name="Group 37"/>
          <p:cNvGrpSpPr/>
          <p:nvPr/>
        </p:nvGrpSpPr>
        <p:grpSpPr>
          <a:xfrm>
            <a:off x="1338564" y="13531386"/>
            <a:ext cx="17913842" cy="841860"/>
            <a:chOff x="-9471855" y="21385703"/>
            <a:chExt cx="17324058" cy="841860"/>
          </a:xfrm>
        </p:grpSpPr>
        <p:sp>
          <p:nvSpPr>
            <p:cNvPr id="9" name="object 9"/>
            <p:cNvSpPr txBox="1"/>
            <p:nvPr/>
          </p:nvSpPr>
          <p:spPr>
            <a:xfrm>
              <a:off x="-8520594" y="21385703"/>
              <a:ext cx="16372797" cy="841860"/>
            </a:xfrm>
            <a:prstGeom prst="rect">
              <a:avLst/>
            </a:prstGeom>
          </p:spPr>
          <p:txBody>
            <a:bodyPr vert="horz" wrap="square" lIns="0" tIns="25680" rIns="0" bIns="0" rtlCol="0">
              <a:spAutoFit/>
            </a:bodyPr>
            <a:lstStyle/>
            <a:p>
              <a:pPr marL="27032" marR="63525">
                <a:lnSpc>
                  <a:spcPct val="106300"/>
                </a:lnSpc>
                <a:spcBef>
                  <a:spcPts val="202"/>
                </a:spcBef>
              </a:pPr>
              <a:r>
                <a:rPr lang="es-ES" sz="5002" b="1" spc="-11" dirty="0" smtClean="0">
                  <a:solidFill>
                    <a:srgbClr val="D2232A"/>
                  </a:solidFill>
                  <a:latin typeface="Arial"/>
                  <a:cs typeface="Arial"/>
                </a:rPr>
                <a:t>Case </a:t>
              </a:r>
              <a:r>
                <a:rPr lang="es-ES" sz="5002" b="1" spc="-11" dirty="0" err="1" smtClean="0">
                  <a:solidFill>
                    <a:srgbClr val="D2232A"/>
                  </a:solidFill>
                  <a:latin typeface="Arial"/>
                  <a:cs typeface="Arial"/>
                </a:rPr>
                <a:t>fatality</a:t>
              </a:r>
              <a:r>
                <a:rPr lang="es-ES" sz="5002" b="1" spc="-11" dirty="0" smtClean="0">
                  <a:solidFill>
                    <a:srgbClr val="D2232A"/>
                  </a:solidFill>
                  <a:latin typeface="Arial"/>
                  <a:cs typeface="Arial"/>
                </a:rPr>
                <a:t> </a:t>
              </a:r>
              <a:r>
                <a:rPr lang="es-ES" sz="5002" b="1" spc="-11" dirty="0" err="1">
                  <a:solidFill>
                    <a:srgbClr val="D2232A"/>
                  </a:solidFill>
                  <a:latin typeface="Arial"/>
                  <a:cs typeface="Arial"/>
                </a:rPr>
                <a:t>rate</a:t>
              </a:r>
              <a:r>
                <a:rPr lang="es-ES" sz="5002" b="1" spc="-11" dirty="0">
                  <a:solidFill>
                    <a:srgbClr val="D2232A"/>
                  </a:solidFill>
                  <a:latin typeface="Arial"/>
                  <a:cs typeface="Arial"/>
                </a:rPr>
                <a:t> can be up to 90% </a:t>
              </a:r>
              <a:r>
                <a:rPr lang="es-ES" sz="5002" b="1" spc="-11" dirty="0" err="1">
                  <a:solidFill>
                    <a:srgbClr val="D2232A"/>
                  </a:solidFill>
                  <a:latin typeface="Arial"/>
                  <a:cs typeface="Arial"/>
                </a:rPr>
                <a:t>without</a:t>
              </a:r>
              <a:r>
                <a:rPr lang="es-ES" sz="5002" b="1" spc="-11" dirty="0">
                  <a:solidFill>
                    <a:srgbClr val="D2232A"/>
                  </a:solidFill>
                  <a:latin typeface="Arial"/>
                  <a:cs typeface="Arial"/>
                </a:rPr>
                <a:t> </a:t>
              </a:r>
              <a:r>
                <a:rPr lang="es-ES" sz="5002" b="1" spc="-11" dirty="0" err="1" smtClean="0">
                  <a:solidFill>
                    <a:srgbClr val="D2232A"/>
                  </a:solidFill>
                  <a:latin typeface="Arial"/>
                  <a:cs typeface="Arial"/>
                </a:rPr>
                <a:t>treatment</a:t>
              </a:r>
              <a:endParaRPr sz="5002" b="1" spc="-11" dirty="0">
                <a:solidFill>
                  <a:srgbClr val="D2232A"/>
                </a:solidFill>
                <a:latin typeface="Arial"/>
                <a:cs typeface="Arial"/>
              </a:endParaRPr>
            </a:p>
          </p:txBody>
        </p:sp>
        <p:sp>
          <p:nvSpPr>
            <p:cNvPr id="56" name="object 7"/>
            <p:cNvSpPr/>
            <p:nvPr/>
          </p:nvSpPr>
          <p:spPr>
            <a:xfrm>
              <a:off x="-9471855" y="21385703"/>
              <a:ext cx="796076" cy="625778"/>
            </a:xfrm>
            <a:custGeom>
              <a:avLst/>
              <a:gdLst/>
              <a:ahLst/>
              <a:cxnLst/>
              <a:rect l="l" t="t" r="r" b="b"/>
              <a:pathLst>
                <a:path w="374014" h="294004">
                  <a:moveTo>
                    <a:pt x="120383" y="0"/>
                  </a:moveTo>
                  <a:lnTo>
                    <a:pt x="80736" y="18374"/>
                  </a:lnTo>
                  <a:lnTo>
                    <a:pt x="48828" y="42547"/>
                  </a:lnTo>
                  <a:lnTo>
                    <a:pt x="16692" y="87104"/>
                  </a:lnTo>
                  <a:lnTo>
                    <a:pt x="2596" y="144018"/>
                  </a:lnTo>
                  <a:lnTo>
                    <a:pt x="0" y="196776"/>
                  </a:lnTo>
                  <a:lnTo>
                    <a:pt x="0" y="293957"/>
                  </a:lnTo>
                  <a:lnTo>
                    <a:pt x="135856" y="293957"/>
                  </a:lnTo>
                  <a:lnTo>
                    <a:pt x="135856" y="158100"/>
                  </a:lnTo>
                  <a:lnTo>
                    <a:pt x="70105" y="158100"/>
                  </a:lnTo>
                  <a:lnTo>
                    <a:pt x="71627" y="139033"/>
                  </a:lnTo>
                  <a:lnTo>
                    <a:pt x="88716" y="93798"/>
                  </a:lnTo>
                  <a:lnTo>
                    <a:pt x="128104" y="63518"/>
                  </a:lnTo>
                  <a:lnTo>
                    <a:pt x="146975" y="56082"/>
                  </a:lnTo>
                  <a:lnTo>
                    <a:pt x="120383" y="0"/>
                  </a:lnTo>
                  <a:close/>
                </a:path>
                <a:path w="374014" h="294004">
                  <a:moveTo>
                    <a:pt x="347140" y="0"/>
                  </a:moveTo>
                  <a:lnTo>
                    <a:pt x="307793" y="18374"/>
                  </a:lnTo>
                  <a:lnTo>
                    <a:pt x="275823" y="42547"/>
                  </a:lnTo>
                  <a:lnTo>
                    <a:pt x="243460" y="86970"/>
                  </a:lnTo>
                  <a:lnTo>
                    <a:pt x="229347" y="143718"/>
                  </a:lnTo>
                  <a:lnTo>
                    <a:pt x="226750" y="196776"/>
                  </a:lnTo>
                  <a:lnTo>
                    <a:pt x="226750" y="293957"/>
                  </a:lnTo>
                  <a:lnTo>
                    <a:pt x="362613" y="293957"/>
                  </a:lnTo>
                  <a:lnTo>
                    <a:pt x="362613" y="158100"/>
                  </a:lnTo>
                  <a:lnTo>
                    <a:pt x="296856" y="158100"/>
                  </a:lnTo>
                  <a:lnTo>
                    <a:pt x="298381" y="139033"/>
                  </a:lnTo>
                  <a:lnTo>
                    <a:pt x="315472" y="93798"/>
                  </a:lnTo>
                  <a:lnTo>
                    <a:pt x="354860" y="63518"/>
                  </a:lnTo>
                  <a:lnTo>
                    <a:pt x="373731" y="56082"/>
                  </a:lnTo>
                  <a:lnTo>
                    <a:pt x="347140" y="0"/>
                  </a:lnTo>
                  <a:close/>
                </a:path>
              </a:pathLst>
            </a:custGeom>
            <a:solidFill>
              <a:srgbClr val="38A199"/>
            </a:solidFill>
          </p:spPr>
          <p:txBody>
            <a:bodyPr wrap="square" lIns="0" tIns="0" rIns="0" bIns="0" rtlCol="0"/>
            <a:lstStyle/>
            <a:p>
              <a:endParaRPr sz="8156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119470" y="20944681"/>
            <a:ext cx="21258593" cy="1132957"/>
          </a:xfrm>
          <a:prstGeom prst="rect">
            <a:avLst/>
          </a:prstGeom>
          <a:solidFill>
            <a:srgbClr val="3EA199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endParaRPr lang="en-US" sz="5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object 26"/>
          <p:cNvSpPr txBox="1"/>
          <p:nvPr/>
        </p:nvSpPr>
        <p:spPr>
          <a:xfrm>
            <a:off x="21462206" y="22380387"/>
            <a:ext cx="7848600" cy="6181462"/>
          </a:xfrm>
          <a:prstGeom prst="rect">
            <a:avLst/>
          </a:prstGeom>
        </p:spPr>
        <p:txBody>
          <a:bodyPr vert="horz" wrap="square" lIns="0" tIns="25680" rIns="0" bIns="0" rtlCol="0">
            <a:spAutoFit/>
          </a:bodyPr>
          <a:lstStyle/>
          <a:p>
            <a:pPr marL="484232" marR="10813" indent="-457200"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106 cases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were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included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 in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the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analysis</a:t>
            </a:r>
            <a:endParaRPr lang="es-ES" sz="3000" b="1" dirty="0" smtClean="0">
              <a:solidFill>
                <a:srgbClr val="58595B"/>
              </a:solidFill>
              <a:latin typeface="Arial"/>
              <a:cs typeface="Arial"/>
            </a:endParaRPr>
          </a:p>
          <a:p>
            <a:pPr marL="484232" marR="10813" indent="-457200"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rgbClr val="58595B"/>
                </a:solidFill>
                <a:latin typeface="Arial"/>
                <a:cs typeface="Arial"/>
              </a:rPr>
              <a:t>62 patients </a:t>
            </a:r>
            <a:r>
              <a:rPr lang="es-ES" sz="3000" b="1" dirty="0" err="1">
                <a:solidFill>
                  <a:srgbClr val="58595B"/>
                </a:solidFill>
                <a:latin typeface="Arial"/>
                <a:cs typeface="Arial"/>
              </a:rPr>
              <a:t>died</a:t>
            </a:r>
            <a:r>
              <a:rPr lang="es-ES" sz="3000" b="1" dirty="0">
                <a:solidFill>
                  <a:srgbClr val="58595B"/>
                </a:solidFill>
                <a:latin typeface="Arial"/>
                <a:cs typeface="Arial"/>
              </a:rPr>
              <a:t> (58.5%)</a:t>
            </a:r>
            <a:endParaRPr lang="en-GB" sz="3000" b="1" dirty="0">
              <a:solidFill>
                <a:srgbClr val="58595B"/>
              </a:solidFill>
              <a:latin typeface="Arial"/>
              <a:cs typeface="Arial"/>
            </a:endParaRPr>
          </a:p>
          <a:p>
            <a:pPr marL="484232" marR="10813" indent="-457200"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58595B"/>
                </a:solidFill>
                <a:latin typeface="Arial"/>
                <a:cs typeface="Arial"/>
              </a:rPr>
              <a:t>Incubation period </a:t>
            </a:r>
            <a:r>
              <a:rPr lang="en-GB" sz="3000" dirty="0">
                <a:solidFill>
                  <a:srgbClr val="58595B"/>
                </a:solidFill>
                <a:latin typeface="Arial"/>
                <a:cs typeface="Arial"/>
              </a:rPr>
              <a:t>(time from infection to first symptom) of less than 7 days increased the mortality</a:t>
            </a:r>
            <a:endParaRPr lang="en-GB" sz="3000" b="1" dirty="0" smtClean="0">
              <a:solidFill>
                <a:srgbClr val="58595B"/>
              </a:solidFill>
              <a:latin typeface="Arial"/>
              <a:cs typeface="Arial"/>
            </a:endParaRPr>
          </a:p>
          <a:p>
            <a:pPr marL="484232" marR="10813" indent="-457200"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Dakar Score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works as a good predictor mortality </a:t>
            </a:r>
          </a:p>
          <a:p>
            <a:pPr marL="484232" marR="10813" indent="-457200"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The </a:t>
            </a:r>
            <a:r>
              <a:rPr lang="en-GB" sz="3000" b="1" dirty="0">
                <a:solidFill>
                  <a:srgbClr val="58595B"/>
                </a:solidFill>
                <a:latin typeface="Arial"/>
                <a:cs typeface="Arial"/>
              </a:rPr>
              <a:t>presence of </a:t>
            </a:r>
            <a:r>
              <a:rPr lang="en-GB" sz="3000" b="1" dirty="0" err="1">
                <a:solidFill>
                  <a:srgbClr val="58595B"/>
                </a:solidFill>
                <a:latin typeface="Arial"/>
                <a:cs typeface="Arial"/>
              </a:rPr>
              <a:t>t</a:t>
            </a:r>
            <a:r>
              <a:rPr lang="en-GB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rismus</a:t>
            </a: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was associated with a increase on survival</a:t>
            </a:r>
          </a:p>
          <a:p>
            <a:pPr marL="484232" marR="10813" indent="-457200"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Increased weight at admission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 showed a protective effect for patients</a:t>
            </a:r>
          </a:p>
          <a:p>
            <a:pPr marL="27032" marR="10813">
              <a:spcBef>
                <a:spcPts val="202"/>
              </a:spcBef>
            </a:pPr>
            <a:endParaRPr sz="3000" dirty="0">
              <a:solidFill>
                <a:srgbClr val="58595B"/>
              </a:solidFill>
              <a:latin typeface="Arial"/>
              <a:cs typeface="Arial"/>
            </a:endParaRPr>
          </a:p>
        </p:txBody>
      </p:sp>
      <p:sp>
        <p:nvSpPr>
          <p:cNvPr id="62" name="object 11"/>
          <p:cNvSpPr txBox="1"/>
          <p:nvPr/>
        </p:nvSpPr>
        <p:spPr>
          <a:xfrm>
            <a:off x="1338564" y="9907064"/>
            <a:ext cx="17023564" cy="3341197"/>
          </a:xfrm>
          <a:prstGeom prst="rect">
            <a:avLst/>
          </a:prstGeom>
          <a:effectLst>
            <a:glow rad="774700">
              <a:srgbClr val="3EA199"/>
            </a:glow>
          </a:effectLst>
        </p:spPr>
        <p:txBody>
          <a:bodyPr vert="horz" wrap="square" lIns="0" tIns="25680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Neonatal </a:t>
            </a:r>
            <a:r>
              <a:rPr lang="en-GB" sz="3000" dirty="0">
                <a:solidFill>
                  <a:srgbClr val="58595B"/>
                </a:solidFill>
                <a:latin typeface="Arial"/>
                <a:cs typeface="Arial"/>
              </a:rPr>
              <a:t>tetanus is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a life </a:t>
            </a:r>
            <a:r>
              <a:rPr lang="en-GB" sz="3000" dirty="0">
                <a:solidFill>
                  <a:srgbClr val="58595B"/>
                </a:solidFill>
                <a:latin typeface="Arial"/>
                <a:cs typeface="Arial"/>
              </a:rPr>
              <a:t>threatening condition caused by contamination of the umbilical cord in infants born to mothers with inadequate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immunization </a:t>
            </a:r>
            <a:r>
              <a:rPr lang="en-GB" sz="3000" dirty="0">
                <a:solidFill>
                  <a:srgbClr val="58595B"/>
                </a:solidFill>
                <a:latin typeface="Arial"/>
                <a:cs typeface="Arial"/>
              </a:rPr>
              <a:t>against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tetanus.</a:t>
            </a:r>
            <a:endParaRPr lang="en-GB" sz="3000" dirty="0">
              <a:solidFill>
                <a:srgbClr val="58595B"/>
              </a:solidFill>
              <a:latin typeface="Arial"/>
              <a:cs typeface="Arial"/>
            </a:endParaRPr>
          </a:p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endParaRPr lang="en-US" sz="3000" spc="-11" dirty="0" smtClean="0">
              <a:solidFill>
                <a:srgbClr val="58595B"/>
              </a:solidFill>
              <a:latin typeface="Arial"/>
              <a:cs typeface="Arial"/>
            </a:endParaRPr>
          </a:p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GB" sz="3000" spc="-11" dirty="0">
                <a:solidFill>
                  <a:srgbClr val="58595B"/>
                </a:solidFill>
                <a:latin typeface="Arial"/>
                <a:cs typeface="Arial"/>
              </a:rPr>
              <a:t>In 1999 UNICEF, WHO and UNFPA launched the Maternal and Neonatal Tetanus Elimination (MNTE) </a:t>
            </a:r>
            <a:r>
              <a:rPr lang="en-GB" sz="3000" spc="-11" dirty="0" smtClean="0">
                <a:solidFill>
                  <a:srgbClr val="58595B"/>
                </a:solidFill>
                <a:latin typeface="Arial"/>
                <a:cs typeface="Arial"/>
              </a:rPr>
              <a:t>Initiative. Since then, Maternal and Neonatal Tetanus has been eliminated in 44 countries</a:t>
            </a:r>
            <a:r>
              <a:rPr lang="en-GB" sz="3000" spc="-11" dirty="0">
                <a:solidFill>
                  <a:srgbClr val="58595B"/>
                </a:solidFill>
                <a:latin typeface="Arial"/>
                <a:cs typeface="Arial"/>
              </a:rPr>
              <a:t>. Unfortunately, by December 2017, 15 countries still reported neonatal </a:t>
            </a:r>
            <a:r>
              <a:rPr lang="en-GB" sz="3000" spc="-11" dirty="0" smtClean="0">
                <a:solidFill>
                  <a:srgbClr val="58595B"/>
                </a:solidFill>
                <a:latin typeface="Arial"/>
                <a:cs typeface="Arial"/>
              </a:rPr>
              <a:t>tetanus cases. Central African Republic (CAR) is among them.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86165" y="31155481"/>
            <a:ext cx="20276042" cy="1132957"/>
          </a:xfrm>
          <a:prstGeom prst="rect">
            <a:avLst/>
          </a:prstGeom>
          <a:solidFill>
            <a:srgbClr val="3EA199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has MSF done</a:t>
            </a:r>
            <a:endParaRPr lang="en-US" sz="5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object 26"/>
          <p:cNvSpPr txBox="1"/>
          <p:nvPr/>
        </p:nvSpPr>
        <p:spPr>
          <a:xfrm>
            <a:off x="1186322" y="32725676"/>
            <a:ext cx="20275884" cy="492212"/>
          </a:xfrm>
          <a:prstGeom prst="rect">
            <a:avLst/>
          </a:prstGeom>
        </p:spPr>
        <p:txBody>
          <a:bodyPr vert="horz" wrap="square" lIns="0" tIns="25680" rIns="0" bIns="0" rtlCol="0">
            <a:spAutoFit/>
          </a:bodyPr>
          <a:lstStyle/>
          <a:p>
            <a:pPr marL="27032" marR="10813">
              <a:lnSpc>
                <a:spcPct val="100600"/>
              </a:lnSpc>
              <a:spcBef>
                <a:spcPts val="202"/>
              </a:spcBef>
              <a:spcAft>
                <a:spcPts val="600"/>
              </a:spcAft>
            </a:pPr>
            <a:r>
              <a:rPr lang="es-ES" sz="3000" dirty="0" smtClean="0">
                <a:solidFill>
                  <a:srgbClr val="58595B"/>
                </a:solidFill>
                <a:latin typeface="Arial"/>
                <a:cs typeface="Arial"/>
              </a:rPr>
              <a:t>MSF </a:t>
            </a:r>
            <a:r>
              <a:rPr lang="es-ES" sz="3000" dirty="0" err="1" smtClean="0">
                <a:solidFill>
                  <a:srgbClr val="58595B"/>
                </a:solidFill>
                <a:latin typeface="Arial"/>
                <a:cs typeface="Arial"/>
              </a:rPr>
              <a:t>conducted</a:t>
            </a:r>
            <a:r>
              <a:rPr lang="es-ES" sz="3000" dirty="0" smtClean="0">
                <a:solidFill>
                  <a:srgbClr val="58595B"/>
                </a:solidFill>
                <a:latin typeface="Arial"/>
                <a:cs typeface="Arial"/>
              </a:rPr>
              <a:t>  a 3-round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mass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tetanus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vaccination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campaign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targetting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women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 in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reproductive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000" b="1" dirty="0" err="1" smtClean="0">
                <a:solidFill>
                  <a:srgbClr val="58595B"/>
                </a:solidFill>
                <a:latin typeface="Arial"/>
                <a:cs typeface="Arial"/>
              </a:rPr>
              <a:t>age</a:t>
            </a:r>
            <a:r>
              <a:rPr lang="es-ES" sz="3000" b="1" dirty="0" smtClean="0">
                <a:solidFill>
                  <a:srgbClr val="58595B"/>
                </a:solidFill>
                <a:latin typeface="Arial"/>
                <a:cs typeface="Arial"/>
              </a:rPr>
              <a:t>.</a:t>
            </a:r>
            <a:endParaRPr lang="en-GB" sz="3000" b="1" dirty="0" smtClean="0">
              <a:solidFill>
                <a:srgbClr val="58595B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93006" y="33822481"/>
            <a:ext cx="20276042" cy="1132957"/>
          </a:xfrm>
          <a:prstGeom prst="rect">
            <a:avLst/>
          </a:prstGeom>
          <a:solidFill>
            <a:srgbClr val="3EA199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  <a:endParaRPr lang="en-US" sz="5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object 26"/>
          <p:cNvSpPr txBox="1"/>
          <p:nvPr/>
        </p:nvSpPr>
        <p:spPr>
          <a:xfrm>
            <a:off x="1193163" y="35041681"/>
            <a:ext cx="20275884" cy="6289184"/>
          </a:xfrm>
          <a:prstGeom prst="rect">
            <a:avLst/>
          </a:prstGeom>
        </p:spPr>
        <p:txBody>
          <a:bodyPr vert="horz" wrap="square" lIns="0" tIns="25680" rIns="0" bIns="0" rtlCol="0">
            <a:spAutoFit/>
          </a:bodyPr>
          <a:lstStyle/>
          <a:p>
            <a:pPr marL="484232" marR="10813" indent="-457200">
              <a:lnSpc>
                <a:spcPct val="150000"/>
              </a:lnSpc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Tip of the iceberg: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Hospital based analysis. There may be more cases that don’t make it to the hospital</a:t>
            </a:r>
          </a:p>
          <a:p>
            <a:pPr marL="484232" marR="10813" indent="-457200">
              <a:lnSpc>
                <a:spcPct val="150000"/>
              </a:lnSpc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Raise awareness</a:t>
            </a:r>
            <a:r>
              <a:rPr lang="en-GB" sz="3000" dirty="0">
                <a:solidFill>
                  <a:srgbClr val="58595B"/>
                </a:solidFill>
                <a:latin typeface="Arial"/>
                <a:cs typeface="Arial"/>
              </a:rPr>
              <a:t>: We described one of the largest cohorts of neonatal tetanus cases from a single hospital 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found in the literature </a:t>
            </a:r>
          </a:p>
          <a:p>
            <a:pPr marL="484232" marR="10813" indent="-457200">
              <a:lnSpc>
                <a:spcPct val="150000"/>
              </a:lnSpc>
              <a:spcBef>
                <a:spcPts val="202"/>
              </a:spcBef>
              <a:buFont typeface="Arial" panose="020B0604020202020204" pitchFamily="34" charset="0"/>
              <a:buChar char="•"/>
            </a:pPr>
            <a:r>
              <a:rPr lang="en-GB" sz="3000" b="1" dirty="0" smtClean="0">
                <a:solidFill>
                  <a:srgbClr val="58595B"/>
                </a:solidFill>
                <a:latin typeface="Arial"/>
                <a:cs typeface="Arial"/>
              </a:rPr>
              <a:t>Call for action</a:t>
            </a:r>
            <a:r>
              <a:rPr lang="en-GB" sz="3000" dirty="0" smtClean="0">
                <a:solidFill>
                  <a:srgbClr val="58595B"/>
                </a:solidFill>
                <a:latin typeface="Arial"/>
                <a:cs typeface="Arial"/>
              </a:rPr>
              <a:t>: </a:t>
            </a:r>
          </a:p>
          <a:p>
            <a:pPr marL="4377381" marR="10813" lvl="4" indent="-457200">
              <a:lnSpc>
                <a:spcPct val="150000"/>
              </a:lnSpc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58595B"/>
                </a:solidFill>
                <a:latin typeface="Arial"/>
                <a:cs typeface="Arial"/>
              </a:rPr>
              <a:t>Increase rates of maternal tetanus immunization</a:t>
            </a:r>
          </a:p>
          <a:p>
            <a:pPr marL="4377381" marR="10813" lvl="4" indent="-457200">
              <a:lnSpc>
                <a:spcPct val="150000"/>
              </a:lnSpc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58595B"/>
                </a:solidFill>
                <a:latin typeface="Arial"/>
                <a:cs typeface="Arial"/>
              </a:rPr>
              <a:t>Neonatal </a:t>
            </a:r>
            <a:r>
              <a:rPr lang="es-ES" sz="3200" b="1" dirty="0" err="1" smtClean="0">
                <a:solidFill>
                  <a:srgbClr val="58595B"/>
                </a:solidFill>
                <a:latin typeface="Arial"/>
                <a:cs typeface="Arial"/>
              </a:rPr>
              <a:t>tetanus</a:t>
            </a:r>
            <a:r>
              <a:rPr lang="es-ES" sz="3200" b="1" dirty="0" smtClean="0">
                <a:solidFill>
                  <a:srgbClr val="58595B"/>
                </a:solidFill>
                <a:latin typeface="Arial"/>
                <a:cs typeface="Arial"/>
              </a:rPr>
              <a:t> cases </a:t>
            </a:r>
            <a:r>
              <a:rPr lang="es-ES" sz="3200" b="1" dirty="0" err="1" smtClean="0">
                <a:solidFill>
                  <a:srgbClr val="58595B"/>
                </a:solidFill>
                <a:latin typeface="Arial"/>
                <a:cs typeface="Arial"/>
              </a:rPr>
              <a:t>should</a:t>
            </a:r>
            <a:r>
              <a:rPr lang="es-ES" sz="32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200" b="1" dirty="0" err="1" smtClean="0">
                <a:solidFill>
                  <a:srgbClr val="58595B"/>
                </a:solidFill>
                <a:latin typeface="Arial"/>
                <a:cs typeface="Arial"/>
              </a:rPr>
              <a:t>trigger</a:t>
            </a:r>
            <a:r>
              <a:rPr lang="es-ES" sz="3200" b="1" dirty="0" smtClean="0">
                <a:solidFill>
                  <a:srgbClr val="58595B"/>
                </a:solidFill>
                <a:latin typeface="Arial"/>
                <a:cs typeface="Arial"/>
              </a:rPr>
              <a:t> reactive </a:t>
            </a:r>
            <a:r>
              <a:rPr lang="es-ES" sz="3200" b="1" dirty="0" err="1" smtClean="0">
                <a:solidFill>
                  <a:srgbClr val="58595B"/>
                </a:solidFill>
                <a:latin typeface="Arial"/>
                <a:cs typeface="Arial"/>
              </a:rPr>
              <a:t>vaccination</a:t>
            </a:r>
            <a:r>
              <a:rPr lang="es-ES" sz="3200" b="1" dirty="0" smtClean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s-ES" sz="3200" b="1" dirty="0" err="1" smtClean="0">
                <a:solidFill>
                  <a:srgbClr val="58595B"/>
                </a:solidFill>
                <a:latin typeface="Arial"/>
                <a:cs typeface="Arial"/>
              </a:rPr>
              <a:t>campaigns</a:t>
            </a:r>
            <a:endParaRPr lang="en-GB" sz="3200" b="1" dirty="0" smtClean="0">
              <a:solidFill>
                <a:srgbClr val="58595B"/>
              </a:solidFill>
              <a:latin typeface="Arial"/>
              <a:cs typeface="Arial"/>
            </a:endParaRPr>
          </a:p>
          <a:p>
            <a:pPr marL="4377381" marR="10813" lvl="4" indent="-457200">
              <a:lnSpc>
                <a:spcPct val="150000"/>
              </a:lnSpc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58595B"/>
                </a:solidFill>
                <a:latin typeface="Arial"/>
                <a:cs typeface="Arial"/>
              </a:rPr>
              <a:t>Improve the access to safe deliveries and clean cord practices</a:t>
            </a:r>
          </a:p>
          <a:p>
            <a:pPr marL="4377381" marR="10813" lvl="4" indent="-457200">
              <a:lnSpc>
                <a:spcPct val="150000"/>
              </a:lnSpc>
              <a:spcBef>
                <a:spcPts val="20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58595B"/>
                </a:solidFill>
                <a:latin typeface="Arial"/>
                <a:cs typeface="Arial"/>
              </a:rPr>
              <a:t>Increase awareness about this life-threatening condition and how to prevent it</a:t>
            </a:r>
          </a:p>
        </p:txBody>
      </p:sp>
      <p:sp>
        <p:nvSpPr>
          <p:cNvPr id="33" name="object 32"/>
          <p:cNvSpPr txBox="1"/>
          <p:nvPr/>
        </p:nvSpPr>
        <p:spPr>
          <a:xfrm>
            <a:off x="9552973" y="30393481"/>
            <a:ext cx="10058400" cy="376521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 algn="ctr">
              <a:lnSpc>
                <a:spcPct val="100600"/>
              </a:lnSpc>
              <a:spcBef>
                <a:spcPts val="202"/>
              </a:spcBef>
            </a:pPr>
            <a:r>
              <a:rPr lang="en-US" sz="2400" i="1" spc="21" dirty="0">
                <a:solidFill>
                  <a:srgbClr val="58595B"/>
                </a:solidFill>
                <a:latin typeface="Times New Roman" charset="0"/>
                <a:ea typeface="Times New Roman" charset="0"/>
                <a:cs typeface="Times New Roman" charset="0"/>
              </a:rPr>
              <a:t>Number of admissions per month of neonatal cases in the HRUB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18647285" y="17515681"/>
            <a:ext cx="10434921" cy="1916705"/>
          </a:xfrm>
          <a:prstGeom prst="rect">
            <a:avLst/>
          </a:prstGeom>
          <a:effectLst>
            <a:glow rad="774700">
              <a:srgbClr val="3EA199"/>
            </a:glow>
          </a:effectLst>
        </p:spPr>
        <p:txBody>
          <a:bodyPr vert="horz" wrap="square" lIns="0" tIns="25680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endParaRPr lang="en-GB" sz="3000" spc="-11" dirty="0">
              <a:solidFill>
                <a:srgbClr val="58595B"/>
              </a:solidFill>
              <a:latin typeface="Arial"/>
              <a:cs typeface="Arial"/>
            </a:endParaRPr>
          </a:p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GB" sz="3000" spc="-11" dirty="0" smtClean="0">
                <a:solidFill>
                  <a:srgbClr val="58595B"/>
                </a:solidFill>
                <a:latin typeface="Arial"/>
                <a:cs typeface="Arial"/>
              </a:rPr>
              <a:t>This analysis is based on the neonatal tetanus cases that we have managed in the Neonatology ward from the start of our activities until the closure of the project.</a:t>
            </a:r>
            <a:endParaRPr lang="en-US" sz="3000" spc="-11" dirty="0" smtClean="0">
              <a:solidFill>
                <a:srgbClr val="58595B"/>
              </a:solidFill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158672" y="33872140"/>
            <a:ext cx="7161842" cy="283239"/>
          </a:xfrm>
          <a:prstGeom prst="rect">
            <a:avLst/>
          </a:prstGeom>
          <a:solidFill>
            <a:srgbClr val="3EA199"/>
          </a:solidFill>
          <a:ln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endParaRPr lang="en-US" sz="5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File:Central African Republic - Location Map (2013) - CAF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3"/>
          <a:stretch/>
        </p:blipFill>
        <p:spPr bwMode="auto">
          <a:xfrm>
            <a:off x="1656578" y="14620081"/>
            <a:ext cx="7004028" cy="561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ject 32"/>
          <p:cNvSpPr txBox="1"/>
          <p:nvPr/>
        </p:nvSpPr>
        <p:spPr>
          <a:xfrm>
            <a:off x="1656578" y="20129286"/>
            <a:ext cx="7004028" cy="376521"/>
          </a:xfrm>
          <a:prstGeom prst="rect">
            <a:avLst/>
          </a:prstGeom>
        </p:spPr>
        <p:txBody>
          <a:bodyPr vert="horz" wrap="square" lIns="0" tIns="24328" rIns="0" bIns="0" rtlCol="0">
            <a:spAutoFit/>
          </a:bodyPr>
          <a:lstStyle/>
          <a:p>
            <a:pPr marL="27032" marR="282484">
              <a:lnSpc>
                <a:spcPct val="100600"/>
              </a:lnSpc>
              <a:spcBef>
                <a:spcPts val="202"/>
              </a:spcBef>
            </a:pPr>
            <a:r>
              <a:rPr lang="en-US" sz="2400" i="1" spc="21" dirty="0" smtClean="0">
                <a:solidFill>
                  <a:srgbClr val="58595B"/>
                </a:solidFill>
                <a:latin typeface="Times New Roman" charset="0"/>
                <a:ea typeface="Times New Roman" charset="0"/>
                <a:cs typeface="Times New Roman" charset="0"/>
              </a:rPr>
              <a:t>UNOCHA. Creative Commons (CC BY 3.0)</a:t>
            </a:r>
            <a:endParaRPr lang="en-US" sz="2400" i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56578" y="17631227"/>
            <a:ext cx="1136628" cy="79885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56C67CEBF1B4EA4579FD3E3AFD5F7" ma:contentTypeVersion="6" ma:contentTypeDescription="Create a new document." ma:contentTypeScope="" ma:versionID="0a4da1f39be4a4643d4d8e5bc18bd4eb">
  <xsd:schema xmlns:xsd="http://www.w3.org/2001/XMLSchema" xmlns:xs="http://www.w3.org/2001/XMLSchema" xmlns:p="http://schemas.microsoft.com/office/2006/metadata/properties" xmlns:ns2="5895eead-2303-49e7-ae5e-1c41a0da3250" xmlns:ns3="e2f035dc-877f-47c5-a098-0c6fdb408b4f" targetNamespace="http://schemas.microsoft.com/office/2006/metadata/properties" ma:root="true" ma:fieldsID="fe335e4f5f8d9dface2ac2651128f73e" ns2:_="" ns3:_="">
    <xsd:import namespace="5895eead-2303-49e7-ae5e-1c41a0da3250"/>
    <xsd:import namespace="e2f035dc-877f-47c5-a098-0c6fdb408b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5eead-2303-49e7-ae5e-1c41a0da3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035dc-877f-47c5-a098-0c6fdb408b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5DBC5B-A6AE-467C-9CA5-810D407AE740}"/>
</file>

<file path=customXml/itemProps2.xml><?xml version="1.0" encoding="utf-8"?>
<ds:datastoreItem xmlns:ds="http://schemas.openxmlformats.org/officeDocument/2006/customXml" ds:itemID="{98CFED37-48A4-41A1-A85F-1969E52AA4E9}"/>
</file>

<file path=customXml/itemProps3.xml><?xml version="1.0" encoding="utf-8"?>
<ds:datastoreItem xmlns:ds="http://schemas.openxmlformats.org/officeDocument/2006/customXml" ds:itemID="{B75651F9-2E71-48CE-9E7F-D448CFE8BE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11157</TotalTime>
  <Words>631</Words>
  <Application>Microsoft Macintosh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Arial</vt:lpstr>
      <vt:lpstr>Office Theme</vt:lpstr>
      <vt:lpstr>Neonatal Tetanus in Central African Republic: A neglected tragedy</vt:lpstr>
    </vt:vector>
  </TitlesOfParts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MSF Scientific Days Poster Template</dc:title>
  <dc:creator>Manuel ALBELA</dc:creator>
  <cp:lastModifiedBy>Microsoft Office User</cp:lastModifiedBy>
  <cp:revision>58</cp:revision>
  <cp:lastPrinted>2018-05-02T13:18:52Z</cp:lastPrinted>
  <dcterms:created xsi:type="dcterms:W3CDTF">2018-04-11T18:28:11Z</dcterms:created>
  <dcterms:modified xsi:type="dcterms:W3CDTF">2018-05-08T12:21:58Z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2018-04-05T23:00:00Z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2018-04-10T23:00:00Z</vt:filetime>
  </property>
  <property fmtid="{D5CDD505-2E9C-101B-9397-08002B2CF9AE}" pid="5" name="ContentTypeId">
    <vt:lpwstr>0x010100EF656C67CEBF1B4EA4579FD3E3AFD5F7</vt:lpwstr>
  </property>
</Properties>
</file>