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30279975" cy="42808525"/>
  <p:notesSz cx="6735763" cy="98663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03871" indent="23758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807743" indent="47514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211615" indent="71272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615486" indent="95029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138143" algn="l" defTabSz="855257" rtl="0" eaLnBrk="1" latinLnBrk="0" hangingPunct="1"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565771" algn="l" defTabSz="855257" rtl="0" eaLnBrk="1" latinLnBrk="0" hangingPunct="1"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2993399" algn="l" defTabSz="855257" rtl="0" eaLnBrk="1" latinLnBrk="0" hangingPunct="1"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421028" algn="l" defTabSz="855257" rtl="0" eaLnBrk="1" latinLnBrk="0" hangingPunct="1">
      <a:defRPr sz="1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SFUser" initials="M" lastIdx="19" clrIdx="0"/>
  <p:cmAuthor id="1" name="BK" initials="BK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602B"/>
    <a:srgbClr val="CC0000"/>
    <a:srgbClr val="FF9966"/>
    <a:srgbClr val="990000"/>
    <a:srgbClr val="F3EFF5"/>
    <a:srgbClr val="DEECE3"/>
    <a:srgbClr val="9999FF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68" autoAdjust="0"/>
    <p:restoredTop sz="50000" autoAdjust="0"/>
  </p:normalViewPr>
  <p:slideViewPr>
    <p:cSldViewPr showGuides="1">
      <p:cViewPr>
        <p:scale>
          <a:sx n="40" d="100"/>
          <a:sy n="40" d="100"/>
        </p:scale>
        <p:origin x="328" y="-6192"/>
      </p:cViewPr>
      <p:guideLst>
        <p:guide orient="horz" pos="13483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759" cy="49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66" tIns="47433" rIns="94866" bIns="47433" numCol="1" anchor="t" anchorCtr="0" compatLnSpc="1">
            <a:prstTxWarp prst="textNoShape">
              <a:avLst/>
            </a:prstTxWarp>
          </a:bodyPr>
          <a:lstStyle>
            <a:lvl1pPr defTabSz="94881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005" y="0"/>
            <a:ext cx="2918758" cy="49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66" tIns="47433" rIns="94866" bIns="47433" numCol="1" anchor="t" anchorCtr="0" compatLnSpc="1">
            <a:prstTxWarp prst="textNoShape">
              <a:avLst/>
            </a:prstTxWarp>
          </a:bodyPr>
          <a:lstStyle>
            <a:lvl1pPr algn="r" defTabSz="94881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779"/>
            <a:ext cx="2918759" cy="49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66" tIns="47433" rIns="94866" bIns="47433" numCol="1" anchor="b" anchorCtr="0" compatLnSpc="1">
            <a:prstTxWarp prst="textNoShape">
              <a:avLst/>
            </a:prstTxWarp>
          </a:bodyPr>
          <a:lstStyle>
            <a:lvl1pPr defTabSz="94881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005" y="9372779"/>
            <a:ext cx="2918758" cy="49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66" tIns="47433" rIns="94866" bIns="47433" numCol="1" anchor="b" anchorCtr="0" compatLnSpc="1">
            <a:prstTxWarp prst="textNoShape">
              <a:avLst/>
            </a:prstTxWarp>
          </a:bodyPr>
          <a:lstStyle>
            <a:lvl1pPr algn="r" defTabSz="948818">
              <a:defRPr sz="1200">
                <a:latin typeface="Arial" charset="0"/>
              </a:defRPr>
            </a:lvl1pPr>
          </a:lstStyle>
          <a:p>
            <a:pPr>
              <a:defRPr/>
            </a:pPr>
            <a:fld id="{7BEA2C9F-EC5A-44A4-A34F-AF27E5CF5B2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102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70999" y="13298886"/>
            <a:ext cx="25737979" cy="917559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41997" y="24258165"/>
            <a:ext cx="21195983" cy="10939956"/>
          </a:xfrm>
        </p:spPr>
        <p:txBody>
          <a:bodyPr/>
          <a:lstStyle>
            <a:lvl1pPr marL="0" indent="0" algn="ctr">
              <a:buNone/>
              <a:defRPr/>
            </a:lvl1pPr>
            <a:lvl2pPr marL="404109" indent="0" algn="ctr">
              <a:buNone/>
              <a:defRPr/>
            </a:lvl2pPr>
            <a:lvl3pPr marL="808218" indent="0" algn="ctr">
              <a:buNone/>
              <a:defRPr/>
            </a:lvl3pPr>
            <a:lvl4pPr marL="1212327" indent="0" algn="ctr">
              <a:buNone/>
              <a:defRPr/>
            </a:lvl4pPr>
            <a:lvl5pPr marL="1616436" indent="0" algn="ctr">
              <a:buNone/>
              <a:defRPr/>
            </a:lvl5pPr>
            <a:lvl6pPr marL="2020545" indent="0" algn="ctr">
              <a:buNone/>
              <a:defRPr/>
            </a:lvl6pPr>
            <a:lvl7pPr marL="2424653" indent="0" algn="ctr">
              <a:buNone/>
              <a:defRPr/>
            </a:lvl7pPr>
            <a:lvl8pPr marL="2828763" indent="0" algn="ctr">
              <a:buNone/>
              <a:defRPr/>
            </a:lvl8pPr>
            <a:lvl9pPr marL="3232871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AA22-721E-4238-BA34-F68BC540783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0237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D5226-4940-4251-9EEC-D1B1195C476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880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91559" y="27508938"/>
            <a:ext cx="25737979" cy="8502249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391559" y="18144574"/>
            <a:ext cx="25737979" cy="9364364"/>
          </a:xfrm>
        </p:spPr>
        <p:txBody>
          <a:bodyPr anchor="b"/>
          <a:lstStyle>
            <a:lvl1pPr marL="0" indent="0">
              <a:buNone/>
              <a:defRPr sz="1800"/>
            </a:lvl1pPr>
            <a:lvl2pPr marL="404109" indent="0">
              <a:buNone/>
              <a:defRPr sz="1600"/>
            </a:lvl2pPr>
            <a:lvl3pPr marL="808218" indent="0">
              <a:buNone/>
              <a:defRPr sz="1400"/>
            </a:lvl3pPr>
            <a:lvl4pPr marL="1212327" indent="0">
              <a:buNone/>
              <a:defRPr sz="1200"/>
            </a:lvl4pPr>
            <a:lvl5pPr marL="1616436" indent="0">
              <a:buNone/>
              <a:defRPr sz="1200"/>
            </a:lvl5pPr>
            <a:lvl6pPr marL="2020545" indent="0">
              <a:buNone/>
              <a:defRPr sz="1200"/>
            </a:lvl6pPr>
            <a:lvl7pPr marL="2424653" indent="0">
              <a:buNone/>
              <a:defRPr sz="1200"/>
            </a:lvl7pPr>
            <a:lvl8pPr marL="2828763" indent="0">
              <a:buNone/>
              <a:defRPr sz="1200"/>
            </a:lvl8pPr>
            <a:lvl9pPr marL="3232871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261F3-3297-4E4B-84BF-B5FDF9F3004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0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19609" y="9984199"/>
            <a:ext cx="13555896" cy="282610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10081" y="9984199"/>
            <a:ext cx="13557299" cy="282610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52A10-6C7A-4A75-9D16-E9140EDEA2F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719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4001" y="1713828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514000" y="9582868"/>
            <a:ext cx="13379263" cy="399249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4109" indent="0">
              <a:buNone/>
              <a:defRPr sz="1800" b="1"/>
            </a:lvl2pPr>
            <a:lvl3pPr marL="808218" indent="0">
              <a:buNone/>
              <a:defRPr sz="1600" b="1"/>
            </a:lvl3pPr>
            <a:lvl4pPr marL="1212327" indent="0">
              <a:buNone/>
              <a:defRPr sz="1400" b="1"/>
            </a:lvl4pPr>
            <a:lvl5pPr marL="1616436" indent="0">
              <a:buNone/>
              <a:defRPr sz="1400" b="1"/>
            </a:lvl5pPr>
            <a:lvl6pPr marL="2020545" indent="0">
              <a:buNone/>
              <a:defRPr sz="1400" b="1"/>
            </a:lvl6pPr>
            <a:lvl7pPr marL="2424653" indent="0">
              <a:buNone/>
              <a:defRPr sz="1400" b="1"/>
            </a:lvl7pPr>
            <a:lvl8pPr marL="2828763" indent="0">
              <a:buNone/>
              <a:defRPr sz="1400" b="1"/>
            </a:lvl8pPr>
            <a:lvl9pPr marL="3232871" indent="0">
              <a:buNone/>
              <a:defRPr sz="14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14000" y="13575358"/>
            <a:ext cx="13379263" cy="2466543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5382510" y="9582868"/>
            <a:ext cx="13383468" cy="399249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4109" indent="0">
              <a:buNone/>
              <a:defRPr sz="1800" b="1"/>
            </a:lvl2pPr>
            <a:lvl3pPr marL="808218" indent="0">
              <a:buNone/>
              <a:defRPr sz="1600" b="1"/>
            </a:lvl3pPr>
            <a:lvl4pPr marL="1212327" indent="0">
              <a:buNone/>
              <a:defRPr sz="1400" b="1"/>
            </a:lvl4pPr>
            <a:lvl5pPr marL="1616436" indent="0">
              <a:buNone/>
              <a:defRPr sz="1400" b="1"/>
            </a:lvl5pPr>
            <a:lvl6pPr marL="2020545" indent="0">
              <a:buNone/>
              <a:defRPr sz="1400" b="1"/>
            </a:lvl6pPr>
            <a:lvl7pPr marL="2424653" indent="0">
              <a:buNone/>
              <a:defRPr sz="1400" b="1"/>
            </a:lvl7pPr>
            <a:lvl8pPr marL="2828763" indent="0">
              <a:buNone/>
              <a:defRPr sz="1400" b="1"/>
            </a:lvl8pPr>
            <a:lvl9pPr marL="3232871" indent="0">
              <a:buNone/>
              <a:defRPr sz="14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5382510" y="13575358"/>
            <a:ext cx="13383468" cy="2466543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999F5-9837-4FDE-8FFB-0CCD4AFC68B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6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7D5F6-1E1C-4FEE-8473-1E484DB00D5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20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00743-0531-40CE-9252-1FB11ACFF46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5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6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  <p:extLst>
      <p:ext uri="{BB962C8B-B14F-4D97-AF65-F5344CB8AC3E}">
        <p14:creationId xmlns:p14="http://schemas.microsoft.com/office/powerpoint/2010/main" val="21343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4000" y="1704912"/>
            <a:ext cx="9961551" cy="725366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38630" y="1704910"/>
            <a:ext cx="16927348" cy="36535887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14000" y="8958576"/>
            <a:ext cx="9961551" cy="29282220"/>
          </a:xfrm>
        </p:spPr>
        <p:txBody>
          <a:bodyPr/>
          <a:lstStyle>
            <a:lvl1pPr marL="0" indent="0">
              <a:buNone/>
              <a:defRPr sz="1200"/>
            </a:lvl1pPr>
            <a:lvl2pPr marL="404109" indent="0">
              <a:buNone/>
              <a:defRPr sz="1100"/>
            </a:lvl2pPr>
            <a:lvl3pPr marL="808218" indent="0">
              <a:buNone/>
              <a:defRPr sz="900"/>
            </a:lvl3pPr>
            <a:lvl4pPr marL="1212327" indent="0">
              <a:buNone/>
              <a:defRPr sz="900"/>
            </a:lvl4pPr>
            <a:lvl5pPr marL="1616436" indent="0">
              <a:buNone/>
              <a:defRPr sz="900"/>
            </a:lvl5pPr>
            <a:lvl6pPr marL="2020545" indent="0">
              <a:buNone/>
              <a:defRPr sz="900"/>
            </a:lvl6pPr>
            <a:lvl7pPr marL="2424653" indent="0">
              <a:buNone/>
              <a:defRPr sz="900"/>
            </a:lvl7pPr>
            <a:lvl8pPr marL="2828763" indent="0">
              <a:buNone/>
              <a:defRPr sz="900"/>
            </a:lvl8pPr>
            <a:lvl9pPr marL="323287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C7AAE-6BA4-43DC-B4CC-E4D2EB9F864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68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35437" y="29965967"/>
            <a:ext cx="18167985" cy="35376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935437" y="3824525"/>
            <a:ext cx="18167985" cy="25685115"/>
          </a:xfrm>
        </p:spPr>
        <p:txBody>
          <a:bodyPr/>
          <a:lstStyle>
            <a:lvl1pPr marL="0" indent="0">
              <a:buNone/>
              <a:defRPr sz="2800"/>
            </a:lvl1pPr>
            <a:lvl2pPr marL="404109" indent="0">
              <a:buNone/>
              <a:defRPr sz="2500"/>
            </a:lvl2pPr>
            <a:lvl3pPr marL="808218" indent="0">
              <a:buNone/>
              <a:defRPr sz="2200"/>
            </a:lvl3pPr>
            <a:lvl4pPr marL="1212327" indent="0">
              <a:buNone/>
              <a:defRPr sz="1800"/>
            </a:lvl4pPr>
            <a:lvl5pPr marL="1616436" indent="0">
              <a:buNone/>
              <a:defRPr sz="1800"/>
            </a:lvl5pPr>
            <a:lvl6pPr marL="2020545" indent="0">
              <a:buNone/>
              <a:defRPr sz="1800"/>
            </a:lvl6pPr>
            <a:lvl7pPr marL="2424653" indent="0">
              <a:buNone/>
              <a:defRPr sz="1800"/>
            </a:lvl7pPr>
            <a:lvl8pPr marL="2828763" indent="0">
              <a:buNone/>
              <a:defRPr sz="1800"/>
            </a:lvl8pPr>
            <a:lvl9pPr marL="3232871" indent="0">
              <a:buNone/>
              <a:defRPr sz="18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35437" y="33503616"/>
            <a:ext cx="18167985" cy="5024056"/>
          </a:xfrm>
        </p:spPr>
        <p:txBody>
          <a:bodyPr/>
          <a:lstStyle>
            <a:lvl1pPr marL="0" indent="0">
              <a:buNone/>
              <a:defRPr sz="1200"/>
            </a:lvl1pPr>
            <a:lvl2pPr marL="404109" indent="0">
              <a:buNone/>
              <a:defRPr sz="1100"/>
            </a:lvl2pPr>
            <a:lvl3pPr marL="808218" indent="0">
              <a:buNone/>
              <a:defRPr sz="900"/>
            </a:lvl3pPr>
            <a:lvl4pPr marL="1212327" indent="0">
              <a:buNone/>
              <a:defRPr sz="900"/>
            </a:lvl4pPr>
            <a:lvl5pPr marL="1616436" indent="0">
              <a:buNone/>
              <a:defRPr sz="900"/>
            </a:lvl5pPr>
            <a:lvl6pPr marL="2020545" indent="0">
              <a:buNone/>
              <a:defRPr sz="900"/>
            </a:lvl6pPr>
            <a:lvl7pPr marL="2424653" indent="0">
              <a:buNone/>
              <a:defRPr sz="900"/>
            </a:lvl7pPr>
            <a:lvl8pPr marL="2828763" indent="0">
              <a:buNone/>
              <a:defRPr sz="900"/>
            </a:lvl8pPr>
            <a:lvl9pPr marL="323287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3F8B2-EA88-4A0E-B869-FFB26AA916C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6208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3578B-B0B3-4DD0-885D-3241D9CA42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15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1955786" y="1719775"/>
            <a:ext cx="6811594" cy="3652548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19609" y="1719775"/>
            <a:ext cx="20301602" cy="3652548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6F9E5-29CD-4B8E-9A50-7872A2952A6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00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9043" y="1719201"/>
            <a:ext cx="27247823" cy="71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4075" tIns="202039" rIns="404075" bIns="2020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9043" y="9984881"/>
            <a:ext cx="27247823" cy="2826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4075" tIns="202039" rIns="404075" bIns="2020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9043" y="38980045"/>
            <a:ext cx="7058207" cy="297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5" tIns="202039" rIns="404075" bIns="202039" numCol="1" anchor="t" anchorCtr="0" compatLnSpc="1">
            <a:prstTxWarp prst="textNoShape">
              <a:avLst/>
            </a:prstTxWarp>
          </a:bodyPr>
          <a:lstStyle>
            <a:lvl1pPr>
              <a:defRPr sz="5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9962" y="38980045"/>
            <a:ext cx="9580055" cy="297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5" tIns="202039" rIns="404075" bIns="202039" numCol="1" anchor="t" anchorCtr="0" compatLnSpc="1">
            <a:prstTxWarp prst="textNoShape">
              <a:avLst/>
            </a:prstTxWarp>
          </a:bodyPr>
          <a:lstStyle>
            <a:lvl1pPr algn="ctr">
              <a:defRPr sz="5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02728" y="38980045"/>
            <a:ext cx="7064141" cy="297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5" tIns="202039" rIns="404075" bIns="202039" numCol="1" anchor="t" anchorCtr="0" compatLnSpc="1">
            <a:prstTxWarp prst="textNoShape">
              <a:avLst/>
            </a:prstTxWarp>
          </a:bodyPr>
          <a:lstStyle>
            <a:lvl1pPr algn="r">
              <a:defRPr sz="5900"/>
            </a:lvl1pPr>
          </a:lstStyle>
          <a:p>
            <a:pPr>
              <a:defRPr/>
            </a:pPr>
            <a:fld id="{AE24AF70-60B5-45AF-989C-4E18ADFC660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40199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040199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2pPr>
      <a:lvl3pPr algn="ctr" defTabSz="4040199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3pPr>
      <a:lvl4pPr algn="ctr" defTabSz="4040199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4pPr>
      <a:lvl5pPr algn="ctr" defTabSz="4040199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5pPr>
      <a:lvl6pPr marL="404109" algn="ctr" defTabSz="4041089" rtl="0" fontAlgn="base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6pPr>
      <a:lvl7pPr marL="808218" algn="ctr" defTabSz="4041089" rtl="0" fontAlgn="base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7pPr>
      <a:lvl8pPr marL="1212327" algn="ctr" defTabSz="4041089" rtl="0" fontAlgn="base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8pPr>
      <a:lvl9pPr marL="1616436" algn="ctr" defTabSz="4041089" rtl="0" fontAlgn="base">
        <a:spcBef>
          <a:spcPct val="0"/>
        </a:spcBef>
        <a:spcAft>
          <a:spcPct val="0"/>
        </a:spcAft>
        <a:defRPr sz="19700">
          <a:solidFill>
            <a:schemeClr val="tx2"/>
          </a:solidFill>
          <a:latin typeface="Arial" charset="0"/>
        </a:defRPr>
      </a:lvl9pPr>
    </p:titleStyle>
    <p:bodyStyle>
      <a:lvl1pPr marL="1513034" indent="-1513034" algn="l" defTabSz="4040199" rtl="0" eaLnBrk="0" fontAlgn="base" hangingPunct="0">
        <a:spcBef>
          <a:spcPct val="20000"/>
        </a:spcBef>
        <a:spcAft>
          <a:spcPct val="0"/>
        </a:spcAft>
        <a:buChar char="•"/>
        <a:defRPr sz="14100">
          <a:solidFill>
            <a:schemeClr val="tx1"/>
          </a:solidFill>
          <a:latin typeface="+mn-lt"/>
          <a:ea typeface="+mn-ea"/>
          <a:cs typeface="+mn-cs"/>
        </a:defRPr>
      </a:lvl1pPr>
      <a:lvl2pPr marL="3282940" indent="-1265068" algn="l" defTabSz="4040199" rtl="0" eaLnBrk="0" fontAlgn="base" hangingPunct="0">
        <a:spcBef>
          <a:spcPct val="20000"/>
        </a:spcBef>
        <a:spcAft>
          <a:spcPct val="0"/>
        </a:spcAft>
        <a:buChar char="–"/>
        <a:defRPr sz="12400">
          <a:solidFill>
            <a:schemeClr val="tx1"/>
          </a:solidFill>
          <a:latin typeface="+mn-lt"/>
        </a:defRPr>
      </a:lvl2pPr>
      <a:lvl3pPr marL="5051362" indent="-1011164" algn="l" defTabSz="4040199" rtl="0" eaLnBrk="0" fontAlgn="base" hangingPunct="0">
        <a:spcBef>
          <a:spcPct val="20000"/>
        </a:spcBef>
        <a:spcAft>
          <a:spcPct val="0"/>
        </a:spcAft>
        <a:buChar char="•"/>
        <a:defRPr sz="10500">
          <a:solidFill>
            <a:schemeClr val="tx1"/>
          </a:solidFill>
          <a:latin typeface="+mn-lt"/>
        </a:defRPr>
      </a:lvl3pPr>
      <a:lvl4pPr marL="7069234" indent="-1011164" algn="l" defTabSz="4040199" rtl="0" eaLnBrk="0" fontAlgn="base" hangingPunct="0">
        <a:spcBef>
          <a:spcPct val="20000"/>
        </a:spcBef>
        <a:spcAft>
          <a:spcPct val="0"/>
        </a:spcAft>
        <a:buChar char="–"/>
        <a:defRPr sz="8900">
          <a:solidFill>
            <a:schemeClr val="tx1"/>
          </a:solidFill>
          <a:latin typeface="+mn-lt"/>
        </a:defRPr>
      </a:lvl4pPr>
      <a:lvl5pPr marL="9093045" indent="-1011164" algn="l" defTabSz="4040199" rtl="0" eaLnBrk="0" fontAlgn="base" hangingPunct="0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5pPr>
      <a:lvl6pPr marL="9497964" indent="-1011676" algn="l" defTabSz="4041089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6pPr>
      <a:lvl7pPr marL="9902072" indent="-1011676" algn="l" defTabSz="4041089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7pPr>
      <a:lvl8pPr marL="10306181" indent="-1011676" algn="l" defTabSz="4041089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8pPr>
      <a:lvl9pPr marL="10710290" indent="-1011676" algn="l" defTabSz="4041089" rtl="0" fontAlgn="base">
        <a:spcBef>
          <a:spcPct val="20000"/>
        </a:spcBef>
        <a:spcAft>
          <a:spcPct val="0"/>
        </a:spcAft>
        <a:buChar char="»"/>
        <a:defRPr sz="89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4109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8218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2327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436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0545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4653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8763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32871" algn="l" defTabSz="8082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 bwMode="auto">
          <a:xfrm>
            <a:off x="1" y="-351571"/>
            <a:ext cx="30279764" cy="43160096"/>
          </a:xfrm>
          <a:prstGeom prst="rect">
            <a:avLst/>
          </a:prstGeom>
          <a:gradFill flip="none" rotWithShape="1">
            <a:gsLst>
              <a:gs pos="21000">
                <a:srgbClr val="92D050">
                  <a:lumMod val="73000"/>
                  <a:lumOff val="27000"/>
                  <a:alpha val="89000"/>
                </a:srgbClr>
              </a:gs>
              <a:gs pos="98000">
                <a:schemeClr val="accent1">
                  <a:shade val="100000"/>
                  <a:satMod val="115000"/>
                  <a:lumMod val="37000"/>
                  <a:lumOff val="63000"/>
                </a:schemeClr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5526" tIns="42763" rIns="85526" bIns="42763" numCol="1" rtlCol="0" anchor="t" anchorCtr="0" compatLnSpc="1">
            <a:prstTxWarp prst="textNoShape">
              <a:avLst/>
            </a:prstTxWarp>
          </a:bodyPr>
          <a:lstStyle/>
          <a:p>
            <a:pPr defTabSz="942862"/>
            <a:endParaRPr lang="es-PE" sz="1900">
              <a:latin typeface="Arial" charset="0"/>
            </a:endParaRPr>
          </a:p>
        </p:txBody>
      </p:sp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5778947" y="-342154"/>
            <a:ext cx="18653865" cy="42706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404075" tIns="202039" rIns="404075" bIns="202039">
            <a:spAutoFit/>
          </a:bodyPr>
          <a:lstStyle>
            <a:lvl1pPr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en-AU" sz="1200" b="1" dirty="0" smtClean="0"/>
          </a:p>
          <a:p>
            <a:pPr algn="ctr"/>
            <a:endParaRPr lang="en-AU" sz="1200" b="1" dirty="0"/>
          </a:p>
          <a:p>
            <a:pPr algn="ctr"/>
            <a:r>
              <a:rPr lang="en-AU" sz="7700" dirty="0"/>
              <a:t> </a:t>
            </a:r>
            <a:r>
              <a:rPr lang="en-AU" sz="6600" b="1" dirty="0"/>
              <a:t>Feasibility of same-day ART initiation </a:t>
            </a:r>
            <a:endParaRPr lang="en-AU" sz="6600" b="1" dirty="0" smtClean="0"/>
          </a:p>
          <a:p>
            <a:pPr algn="ctr"/>
            <a:r>
              <a:rPr lang="en-AU" sz="6600" b="1" dirty="0" smtClean="0"/>
              <a:t>under </a:t>
            </a:r>
            <a:r>
              <a:rPr lang="en-AU" sz="6600" b="1" dirty="0"/>
              <a:t>the WHO treat-all approach </a:t>
            </a:r>
            <a:endParaRPr lang="en-AU" sz="6600" b="1" dirty="0" smtClean="0"/>
          </a:p>
          <a:p>
            <a:pPr algn="ctr"/>
            <a:r>
              <a:rPr lang="en-AU" sz="6600" b="1" dirty="0" smtClean="0"/>
              <a:t>in </a:t>
            </a:r>
            <a:r>
              <a:rPr lang="en-AU" sz="6600" b="1" dirty="0"/>
              <a:t>the public sector of </a:t>
            </a:r>
            <a:r>
              <a:rPr lang="en-AU" sz="6600" b="1" dirty="0" smtClean="0"/>
              <a:t>Swaziland</a:t>
            </a:r>
          </a:p>
          <a:p>
            <a:pPr algn="ctr"/>
            <a:endParaRPr lang="en-AU" sz="1800" dirty="0"/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1" y="4292546"/>
            <a:ext cx="30279764" cy="347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4075" tIns="202039" rIns="404075" bIns="202039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AU" sz="3200" dirty="0"/>
              <a:t>Bernhard </a:t>
            </a:r>
            <a:r>
              <a:rPr lang="en-AU" sz="3200" dirty="0" smtClean="0"/>
              <a:t>Kerschberger</a:t>
            </a:r>
            <a:r>
              <a:rPr lang="en-AU" sz="3200" baseline="30000" dirty="0" smtClean="0"/>
              <a:t>1</a:t>
            </a:r>
            <a:r>
              <a:rPr lang="en-AU" sz="3200" dirty="0" smtClean="0"/>
              <a:t>, </a:t>
            </a:r>
            <a:r>
              <a:rPr lang="en-AU" sz="3200" dirty="0"/>
              <a:t>Robin </a:t>
            </a:r>
            <a:r>
              <a:rPr lang="en-AU" sz="3200" dirty="0" smtClean="0"/>
              <a:t>Nesbitt</a:t>
            </a:r>
            <a:r>
              <a:rPr lang="en-AU" sz="3200" baseline="30000" dirty="0"/>
              <a:t>1</a:t>
            </a:r>
            <a:r>
              <a:rPr lang="en-AU" sz="3200" dirty="0" smtClean="0"/>
              <a:t>, </a:t>
            </a:r>
            <a:r>
              <a:rPr lang="en-AU" sz="3200" dirty="0" err="1"/>
              <a:t>Qhubekani</a:t>
            </a:r>
            <a:r>
              <a:rPr lang="en-AU" sz="3200" dirty="0"/>
              <a:t> </a:t>
            </a:r>
            <a:r>
              <a:rPr lang="en-AU" sz="3200" dirty="0" smtClean="0"/>
              <a:t>Mpala</a:t>
            </a:r>
            <a:r>
              <a:rPr lang="en-AU" sz="3200" baseline="30000" dirty="0"/>
              <a:t>1</a:t>
            </a:r>
            <a:r>
              <a:rPr lang="en-AU" sz="3200" dirty="0" smtClean="0"/>
              <a:t>, </a:t>
            </a:r>
            <a:r>
              <a:rPr lang="en-AU" sz="3200" dirty="0"/>
              <a:t>Charlie </a:t>
            </a:r>
            <a:r>
              <a:rPr lang="en-AU" sz="3200" dirty="0" smtClean="0"/>
              <a:t>Mamba</a:t>
            </a:r>
            <a:r>
              <a:rPr lang="en-AU" sz="3200" baseline="30000" dirty="0"/>
              <a:t>1</a:t>
            </a:r>
            <a:r>
              <a:rPr lang="en-AU" sz="3200" dirty="0" smtClean="0"/>
              <a:t>, </a:t>
            </a:r>
            <a:r>
              <a:rPr lang="en-AU" sz="3200" dirty="0"/>
              <a:t>Edwin </a:t>
            </a:r>
            <a:r>
              <a:rPr lang="en-AU" sz="3200" dirty="0" smtClean="0"/>
              <a:t>Mabhena</a:t>
            </a:r>
            <a:r>
              <a:rPr lang="en-AU" sz="3200" baseline="30000" dirty="0"/>
              <a:t>1</a:t>
            </a:r>
            <a:r>
              <a:rPr lang="en-AU" sz="3200" dirty="0" smtClean="0"/>
              <a:t>, </a:t>
            </a:r>
            <a:r>
              <a:rPr lang="en-AU" sz="3200" dirty="0"/>
              <a:t>Serge Mathurin </a:t>
            </a:r>
            <a:r>
              <a:rPr lang="en-AU" sz="3200" dirty="0" smtClean="0"/>
              <a:t>Kabore</a:t>
            </a:r>
            <a:r>
              <a:rPr lang="en-AU" sz="3200" baseline="30000" dirty="0"/>
              <a:t>1</a:t>
            </a:r>
            <a:r>
              <a:rPr lang="en-AU" sz="3200" dirty="0" smtClean="0"/>
              <a:t>, </a:t>
            </a:r>
          </a:p>
          <a:p>
            <a:pPr algn="ctr"/>
            <a:r>
              <a:rPr lang="en-AU" sz="3200" dirty="0" smtClean="0"/>
              <a:t>Munyaradzi Pasipamire</a:t>
            </a:r>
            <a:r>
              <a:rPr lang="en-AU" sz="3200" baseline="30000" dirty="0" smtClean="0"/>
              <a:t>2</a:t>
            </a:r>
            <a:r>
              <a:rPr lang="en-AU" sz="3200" dirty="0" smtClean="0"/>
              <a:t>, </a:t>
            </a:r>
            <a:r>
              <a:rPr lang="en-AU" sz="3200" dirty="0"/>
              <a:t>Alex </a:t>
            </a:r>
            <a:r>
              <a:rPr lang="en-AU" sz="3200" dirty="0" smtClean="0"/>
              <a:t>Telnov</a:t>
            </a:r>
            <a:r>
              <a:rPr lang="en-AU" sz="3200" baseline="30000" dirty="0" smtClean="0"/>
              <a:t>3</a:t>
            </a:r>
            <a:r>
              <a:rPr lang="en-AU" sz="3200" dirty="0" smtClean="0"/>
              <a:t>, </a:t>
            </a:r>
            <a:r>
              <a:rPr lang="en-AU" sz="3200" dirty="0"/>
              <a:t>Barbara </a:t>
            </a:r>
            <a:r>
              <a:rPr lang="en-AU" sz="3200" dirty="0" smtClean="0"/>
              <a:t>Rusch</a:t>
            </a:r>
            <a:r>
              <a:rPr lang="en-AU" sz="3200" baseline="30000" dirty="0"/>
              <a:t>3</a:t>
            </a:r>
            <a:r>
              <a:rPr lang="en-AU" sz="3200" dirty="0" smtClean="0"/>
              <a:t>, </a:t>
            </a:r>
            <a:r>
              <a:rPr lang="en-AU" sz="3200" dirty="0"/>
              <a:t>Iza </a:t>
            </a:r>
            <a:r>
              <a:rPr lang="en-AU" sz="3200" dirty="0" smtClean="0"/>
              <a:t>Ciglenecki</a:t>
            </a:r>
            <a:r>
              <a:rPr lang="en-AU" sz="3200" baseline="30000" dirty="0"/>
              <a:t>3</a:t>
            </a:r>
            <a:endParaRPr lang="en-AU" sz="3200" dirty="0" smtClean="0"/>
          </a:p>
          <a:p>
            <a:pPr algn="ctr"/>
            <a:endParaRPr lang="en-AU" sz="1800" dirty="0" smtClean="0"/>
          </a:p>
          <a:p>
            <a:pPr lvl="0" algn="ctr"/>
            <a:r>
              <a:rPr lang="en-AU" sz="2800" baseline="30000" dirty="0" smtClean="0"/>
              <a:t>1</a:t>
            </a:r>
            <a:r>
              <a:rPr lang="en-AU" sz="2800" dirty="0" smtClean="0"/>
              <a:t>Medecins </a:t>
            </a:r>
            <a:r>
              <a:rPr lang="en-AU" sz="2800" dirty="0"/>
              <a:t>Sans </a:t>
            </a:r>
            <a:r>
              <a:rPr lang="en-AU" sz="2800" dirty="0" err="1"/>
              <a:t>Frontieres</a:t>
            </a:r>
            <a:r>
              <a:rPr lang="en-AU" sz="2800" dirty="0"/>
              <a:t> (OCG), Mbabane, </a:t>
            </a:r>
            <a:r>
              <a:rPr lang="en-AU" sz="2800" dirty="0" smtClean="0"/>
              <a:t>Swaziland. </a:t>
            </a:r>
            <a:r>
              <a:rPr lang="en-AU" sz="2800" baseline="30000" dirty="0" smtClean="0"/>
              <a:t>2</a:t>
            </a:r>
            <a:r>
              <a:rPr lang="en-AU" sz="2800" dirty="0" smtClean="0"/>
              <a:t>Swaziland </a:t>
            </a:r>
            <a:r>
              <a:rPr lang="en-AU" sz="2800" dirty="0"/>
              <a:t>National AIDS Program (SNAP), Ministry of Health, Mbabane, </a:t>
            </a:r>
            <a:r>
              <a:rPr lang="en-AU" sz="2800" dirty="0" smtClean="0"/>
              <a:t>Swaziland.</a:t>
            </a:r>
            <a:r>
              <a:rPr lang="en-AU" sz="2800" dirty="0"/>
              <a:t> </a:t>
            </a:r>
            <a:endParaRPr lang="en-AU" sz="2800" dirty="0" smtClean="0"/>
          </a:p>
          <a:p>
            <a:pPr lvl="0" algn="ctr"/>
            <a:r>
              <a:rPr lang="en-AU" sz="2800" baseline="30000" dirty="0" smtClean="0"/>
              <a:t>3</a:t>
            </a:r>
            <a:r>
              <a:rPr lang="en-AU" sz="2800" dirty="0" smtClean="0"/>
              <a:t>Medecins </a:t>
            </a:r>
            <a:r>
              <a:rPr lang="en-AU" sz="2800" dirty="0"/>
              <a:t>Sans </a:t>
            </a:r>
            <a:r>
              <a:rPr lang="en-AU" sz="2800" dirty="0" err="1"/>
              <a:t>Frontieres</a:t>
            </a:r>
            <a:r>
              <a:rPr lang="en-AU" sz="2800" dirty="0"/>
              <a:t> (OCG), Geneva, Switzerland</a:t>
            </a:r>
          </a:p>
          <a:p>
            <a:endParaRPr lang="en-AU" sz="900" i="1" dirty="0"/>
          </a:p>
          <a:p>
            <a:r>
              <a:rPr lang="en-AU" sz="2600" i="1" dirty="0"/>
              <a:t>Corresponding author:  Bernhard Kerschberger; </a:t>
            </a:r>
            <a:r>
              <a:rPr lang="en-AU" sz="2600" i="1" dirty="0" smtClean="0"/>
              <a:t>bernhard.kerschberger@gmail.com</a:t>
            </a:r>
          </a:p>
          <a:p>
            <a:r>
              <a:rPr lang="en-AU" sz="2600" i="1" dirty="0" smtClean="0"/>
              <a:t>Presented at MSF Scientific Day 2018 in London &amp; Mbabane Swaziland.</a:t>
            </a:r>
            <a:endParaRPr lang="en-AU" sz="2600" i="1" dirty="0"/>
          </a:p>
        </p:txBody>
      </p:sp>
      <p:sp>
        <p:nvSpPr>
          <p:cNvPr id="2064" name="28 CuadroTexto"/>
          <p:cNvSpPr txBox="1">
            <a:spLocks noChangeArrowheads="1"/>
          </p:cNvSpPr>
          <p:nvPr/>
        </p:nvSpPr>
        <p:spPr bwMode="auto">
          <a:xfrm>
            <a:off x="15444233" y="22112078"/>
            <a:ext cx="10680767" cy="37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526" tIns="42763" rIns="85526" bIns="42763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1 Rectángulo"/>
          <p:cNvSpPr/>
          <p:nvPr/>
        </p:nvSpPr>
        <p:spPr bwMode="auto">
          <a:xfrm>
            <a:off x="-30066" y="3942522"/>
            <a:ext cx="30309831" cy="267222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5526" tIns="42763" rIns="85526" bIns="42763" numCol="1" rtlCol="0" anchor="t" anchorCtr="0" compatLnSpc="1">
            <a:prstTxWarp prst="textNoShape">
              <a:avLst/>
            </a:prstTxWarp>
          </a:bodyPr>
          <a:lstStyle/>
          <a:p>
            <a:pPr defTabSz="942862"/>
            <a:endParaRPr lang="es-PE" sz="1900">
              <a:latin typeface="Arial" charset="0"/>
            </a:endParaRP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14427527" y="7742499"/>
            <a:ext cx="15104154" cy="103342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wrap="square" lIns="404075" tIns="202039" rIns="404075" bIns="202039">
            <a:spAutoFit/>
          </a:bodyPr>
          <a:lstStyle>
            <a:lvl1pPr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4100" b="1" dirty="0">
                <a:solidFill>
                  <a:schemeClr val="bg1"/>
                </a:solidFill>
                <a:latin typeface="Univers"/>
              </a:rPr>
              <a:t>Results</a:t>
            </a: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14433483" y="36140590"/>
            <a:ext cx="15104155" cy="1033424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wrap="square" lIns="404075" tIns="202039" rIns="404075" bIns="202039">
            <a:spAutoFit/>
          </a:bodyPr>
          <a:lstStyle>
            <a:lvl1pPr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4100" b="1" dirty="0">
                <a:solidFill>
                  <a:schemeClr val="bg1"/>
                </a:solidFill>
                <a:latin typeface="Univers"/>
              </a:rPr>
              <a:t>Conclusions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4402126" y="8704576"/>
            <a:ext cx="15104154" cy="27276918"/>
          </a:xfrm>
          <a:prstGeom prst="rect">
            <a:avLst/>
          </a:prstGeom>
          <a:ln w="76200"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04075" tIns="202039" rIns="404075" bIns="202039">
            <a:spAutoFit/>
          </a:bodyPr>
          <a:lstStyle/>
          <a:p>
            <a:pPr>
              <a:lnSpc>
                <a:spcPct val="150000"/>
              </a:lnSpc>
            </a:pPr>
            <a:r>
              <a:rPr lang="en-AU" sz="3600" b="1" dirty="0">
                <a:solidFill>
                  <a:srgbClr val="C00000"/>
                </a:solidFill>
                <a:cs typeface="Calibri"/>
                <a:sym typeface="Wingdings 3"/>
              </a:rPr>
              <a:t> </a:t>
            </a:r>
            <a:r>
              <a:rPr lang="en-AU" sz="3600" b="1" dirty="0" smtClean="0">
                <a:solidFill>
                  <a:srgbClr val="C00000"/>
                </a:solidFill>
              </a:rPr>
              <a:t>Baseline characteristics</a:t>
            </a:r>
            <a:endParaRPr lang="en-AU" sz="3600" dirty="0"/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Of </a:t>
            </a:r>
            <a:r>
              <a:rPr lang="en-AU" sz="3200" dirty="0"/>
              <a:t>1726 patients registered in HIV-care, </a:t>
            </a:r>
            <a:r>
              <a:rPr lang="en-AU" sz="3200" dirty="0" smtClean="0"/>
              <a:t>the median </a:t>
            </a:r>
            <a:r>
              <a:rPr lang="en-AU" sz="3200" dirty="0"/>
              <a:t>age </a:t>
            </a:r>
            <a:r>
              <a:rPr lang="en-AU" sz="3200" dirty="0" smtClean="0"/>
              <a:t>was 30 </a:t>
            </a:r>
            <a:r>
              <a:rPr lang="en-AU" sz="3200" dirty="0"/>
              <a:t>(IQR 25-36) years, </a:t>
            </a:r>
            <a:r>
              <a:rPr lang="en-AU" sz="3200" dirty="0" smtClean="0"/>
              <a:t>23.9% were pregnant; 32.2% had </a:t>
            </a:r>
            <a:r>
              <a:rPr lang="en-AU" sz="3200" dirty="0"/>
              <a:t>CD4 cell counts ≤200 </a:t>
            </a:r>
            <a:r>
              <a:rPr lang="en-AU" sz="3200" dirty="0" smtClean="0"/>
              <a:t>and </a:t>
            </a:r>
            <a:r>
              <a:rPr lang="en-AU" sz="3200" dirty="0"/>
              <a:t>19.2</a:t>
            </a:r>
            <a:r>
              <a:rPr lang="en-AU" sz="3200" dirty="0" smtClean="0"/>
              <a:t>% </a:t>
            </a:r>
            <a:r>
              <a:rPr lang="en-AU" sz="3200" dirty="0"/>
              <a:t>had CD4 cell counts &gt;500 </a:t>
            </a:r>
            <a:r>
              <a:rPr lang="en-AU" sz="3200" dirty="0" smtClean="0"/>
              <a:t>cells/microliter.</a:t>
            </a:r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/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Overall</a:t>
            </a:r>
            <a:r>
              <a:rPr lang="en-AU" sz="3200" dirty="0"/>
              <a:t>, </a:t>
            </a:r>
            <a:r>
              <a:rPr lang="en-AU" sz="3200" dirty="0" smtClean="0"/>
              <a:t>48.8% (n=</a:t>
            </a:r>
            <a:r>
              <a:rPr lang="en-AU" sz="3200" dirty="0"/>
              <a:t> </a:t>
            </a:r>
            <a:r>
              <a:rPr lang="en-AU" sz="3200" dirty="0" smtClean="0"/>
              <a:t>842) </a:t>
            </a:r>
            <a:r>
              <a:rPr lang="en-AU" sz="3200" dirty="0"/>
              <a:t>patients initiated same-day ART. In deferred ART (n=884), </a:t>
            </a:r>
            <a:r>
              <a:rPr lang="en-AU" sz="3200" dirty="0" smtClean="0"/>
              <a:t>84.5% </a:t>
            </a:r>
            <a:r>
              <a:rPr lang="en-AU" sz="3200" dirty="0"/>
              <a:t>initiated treatment at a median of 10 (IQR 7-22) days and </a:t>
            </a:r>
            <a:r>
              <a:rPr lang="en-AU" sz="3200" dirty="0" smtClean="0"/>
              <a:t>15.5% </a:t>
            </a:r>
            <a:r>
              <a:rPr lang="en-AU" sz="3200" dirty="0"/>
              <a:t>did not start </a:t>
            </a:r>
            <a:r>
              <a:rPr lang="en-AU" sz="3200" dirty="0" smtClean="0"/>
              <a:t>ART.</a:t>
            </a:r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 smtClean="0"/>
          </a:p>
          <a:p>
            <a:pPr>
              <a:lnSpc>
                <a:spcPct val="150000"/>
              </a:lnSpc>
            </a:pPr>
            <a:r>
              <a:rPr lang="en-AU" sz="3600" b="1" dirty="0">
                <a:solidFill>
                  <a:srgbClr val="C00000"/>
                </a:solidFill>
                <a:cs typeface="Calibri"/>
                <a:sym typeface="Wingdings 3"/>
              </a:rPr>
              <a:t> </a:t>
            </a:r>
            <a:r>
              <a:rPr lang="en-AU" sz="3600" b="1" dirty="0">
                <a:solidFill>
                  <a:srgbClr val="C00000"/>
                </a:solidFill>
                <a:cs typeface="Calibri"/>
              </a:rPr>
              <a:t>Predictors of same-day ART initiation</a:t>
            </a:r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The </a:t>
            </a:r>
            <a:r>
              <a:rPr lang="en-AU" sz="3200" dirty="0"/>
              <a:t>probability of same-day ART initiation was </a:t>
            </a:r>
            <a:r>
              <a:rPr lang="en-AU" sz="3200" dirty="0" smtClean="0"/>
              <a:t>increased </a:t>
            </a:r>
            <a:r>
              <a:rPr lang="en-AU" sz="3200" dirty="0"/>
              <a:t>for pregnant women (vs men) (</a:t>
            </a:r>
            <a:r>
              <a:rPr lang="en-AU" sz="3200" dirty="0" err="1"/>
              <a:t>aOR</a:t>
            </a:r>
            <a:r>
              <a:rPr lang="en-AU" sz="3200" dirty="0"/>
              <a:t> 3.55, 95%CI 2.46-5.11), HIV diagnosis ≥</a:t>
            </a:r>
            <a:r>
              <a:rPr lang="en-AU" sz="3200" dirty="0" smtClean="0"/>
              <a:t>15 days before facility-based HIV care registration </a:t>
            </a:r>
            <a:r>
              <a:rPr lang="en-AU" sz="3200" dirty="0"/>
              <a:t>(vs diagnosis on day of registration) </a:t>
            </a:r>
            <a:r>
              <a:rPr lang="en-AU" sz="3200" dirty="0" smtClean="0"/>
              <a:t>(</a:t>
            </a:r>
            <a:r>
              <a:rPr lang="en-AU" sz="3200" dirty="0" err="1" smtClean="0"/>
              <a:t>aOR</a:t>
            </a:r>
            <a:r>
              <a:rPr lang="en-AU" sz="3200" dirty="0" smtClean="0"/>
              <a:t> 2.14</a:t>
            </a:r>
            <a:r>
              <a:rPr lang="en-AU" sz="3200" dirty="0"/>
              <a:t>, 1.64-2.81) and recent study </a:t>
            </a:r>
            <a:r>
              <a:rPr lang="en-AU" sz="3200" dirty="0" smtClean="0"/>
              <a:t>period (11/2015-03/2016) (</a:t>
            </a:r>
            <a:r>
              <a:rPr lang="en-AU" sz="3200" dirty="0" err="1" smtClean="0"/>
              <a:t>aOR</a:t>
            </a:r>
            <a:r>
              <a:rPr lang="en-AU" sz="3200" dirty="0" smtClean="0"/>
              <a:t> 1.93</a:t>
            </a:r>
            <a:r>
              <a:rPr lang="en-AU" sz="3200" dirty="0"/>
              <a:t>, 1.49-2.50</a:t>
            </a:r>
            <a:r>
              <a:rPr lang="en-AU" sz="3200" dirty="0" smtClean="0"/>
              <a:t>) </a:t>
            </a:r>
            <a:r>
              <a:rPr lang="en-AU" sz="3200" dirty="0" smtClean="0">
                <a:solidFill>
                  <a:schemeClr val="tx1"/>
                </a:solidFill>
              </a:rPr>
              <a:t>(vs study period 10/2014-10/2015).</a:t>
            </a:r>
            <a:r>
              <a:rPr lang="en-AU" sz="3200" dirty="0" smtClean="0"/>
              <a:t> </a:t>
            </a:r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It </a:t>
            </a:r>
            <a:r>
              <a:rPr lang="en-AU" sz="3200" dirty="0"/>
              <a:t>was decreased for secondary (vs primary) care facility </a:t>
            </a:r>
            <a:r>
              <a:rPr lang="en-AU" sz="3200" dirty="0" smtClean="0"/>
              <a:t>(</a:t>
            </a:r>
            <a:r>
              <a:rPr lang="en-AU" sz="3200" dirty="0" err="1" smtClean="0"/>
              <a:t>aOR</a:t>
            </a:r>
            <a:r>
              <a:rPr lang="en-AU" sz="3200" dirty="0" smtClean="0"/>
              <a:t> 0.24</a:t>
            </a:r>
            <a:r>
              <a:rPr lang="en-AU" sz="3200" dirty="0"/>
              <a:t>, 0.19-0.30</a:t>
            </a:r>
            <a:r>
              <a:rPr lang="en-AU" sz="3200" dirty="0" smtClean="0"/>
              <a:t>), </a:t>
            </a:r>
            <a:r>
              <a:rPr lang="en-AU" sz="3200" dirty="0"/>
              <a:t>and </a:t>
            </a:r>
            <a:r>
              <a:rPr lang="en-AU" sz="3200" dirty="0" smtClean="0"/>
              <a:t>(presumptive) </a:t>
            </a:r>
            <a:r>
              <a:rPr lang="en-AU" sz="3200" dirty="0"/>
              <a:t>TB cases </a:t>
            </a:r>
            <a:r>
              <a:rPr lang="en-AU" sz="3200" dirty="0" smtClean="0"/>
              <a:t>(</a:t>
            </a:r>
            <a:r>
              <a:rPr lang="en-AU" sz="3200" dirty="0" err="1" smtClean="0"/>
              <a:t>aOR</a:t>
            </a:r>
            <a:r>
              <a:rPr lang="en-AU" sz="3200" dirty="0" smtClean="0"/>
              <a:t> 0.47</a:t>
            </a:r>
            <a:r>
              <a:rPr lang="en-AU" sz="3200" dirty="0"/>
              <a:t>, 0.30-0.74</a:t>
            </a:r>
            <a:r>
              <a:rPr lang="en-AU" sz="3200" dirty="0" smtClean="0"/>
              <a:t>).</a:t>
            </a:r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 smtClean="0"/>
          </a:p>
          <a:p>
            <a:pPr>
              <a:lnSpc>
                <a:spcPct val="150000"/>
              </a:lnSpc>
            </a:pPr>
            <a:r>
              <a:rPr lang="en-AU" sz="3600" b="1" dirty="0">
                <a:solidFill>
                  <a:srgbClr val="C00000"/>
                </a:solidFill>
                <a:cs typeface="Calibri"/>
                <a:sym typeface="Wingdings 3"/>
              </a:rPr>
              <a:t> </a:t>
            </a:r>
            <a:r>
              <a:rPr lang="en-AU" sz="3600" b="1" dirty="0">
                <a:solidFill>
                  <a:srgbClr val="C00000"/>
                </a:solidFill>
                <a:cs typeface="Calibri"/>
              </a:rPr>
              <a:t>Outcomes of same-day ART initiation</a:t>
            </a:r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b="1" dirty="0" smtClean="0"/>
              <a:t>For </a:t>
            </a:r>
            <a:r>
              <a:rPr lang="en-AU" sz="3200" b="1" dirty="0"/>
              <a:t>same-day </a:t>
            </a:r>
            <a:r>
              <a:rPr lang="en-AU" sz="3200" b="1" dirty="0" smtClean="0"/>
              <a:t>ART</a:t>
            </a:r>
            <a:r>
              <a:rPr lang="en-AU" sz="3200" dirty="0"/>
              <a:t> </a:t>
            </a:r>
            <a:r>
              <a:rPr lang="en-AU" sz="3200" dirty="0" smtClean="0"/>
              <a:t>(vs deferred ART): </a:t>
            </a:r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3200" dirty="0" smtClean="0"/>
              <a:t>Crude </a:t>
            </a:r>
            <a:r>
              <a:rPr lang="en-AU" sz="3200" dirty="0"/>
              <a:t>2-year HIV-care </a:t>
            </a:r>
            <a:r>
              <a:rPr lang="en-AU" sz="3200" dirty="0" smtClean="0"/>
              <a:t>attrition (measured from time of HIV care registration) </a:t>
            </a:r>
            <a:r>
              <a:rPr lang="en-AU" sz="3200" dirty="0"/>
              <a:t>was lower (27.6% vs 32.5%; </a:t>
            </a:r>
            <a:r>
              <a:rPr lang="en-AU" sz="3200" dirty="0" smtClean="0"/>
              <a:t>p=0.009)</a:t>
            </a:r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3200" dirty="0" smtClean="0"/>
              <a:t>Crude ART-attrition (measured from time of ART initiation) </a:t>
            </a:r>
            <a:r>
              <a:rPr lang="en-AU" sz="3200" dirty="0"/>
              <a:t>was higher (27.6% vs 21.3%; p=0.003</a:t>
            </a:r>
            <a:r>
              <a:rPr lang="en-AU" sz="3200" dirty="0" smtClean="0"/>
              <a:t>).</a:t>
            </a:r>
          </a:p>
          <a:p>
            <a:pPr>
              <a:lnSpc>
                <a:spcPct val="150000"/>
              </a:lnSpc>
            </a:pPr>
            <a:endParaRPr lang="en-AU" sz="3200" dirty="0" smtClean="0"/>
          </a:p>
          <a:p>
            <a:pPr>
              <a:lnSpc>
                <a:spcPct val="150000"/>
              </a:lnSpc>
            </a:pPr>
            <a:endParaRPr lang="en-AU" sz="3200" dirty="0"/>
          </a:p>
          <a:p>
            <a:pPr>
              <a:lnSpc>
                <a:spcPct val="150000"/>
              </a:lnSpc>
            </a:pPr>
            <a:endParaRPr lang="en-AU" sz="3200" dirty="0" smtClean="0"/>
          </a:p>
          <a:p>
            <a:pPr>
              <a:lnSpc>
                <a:spcPct val="150000"/>
              </a:lnSpc>
            </a:pPr>
            <a:endParaRPr lang="en-AU" sz="3200" dirty="0"/>
          </a:p>
          <a:p>
            <a:pPr>
              <a:lnSpc>
                <a:spcPct val="150000"/>
              </a:lnSpc>
            </a:pPr>
            <a:endParaRPr lang="en-AU" sz="3200" dirty="0" smtClean="0"/>
          </a:p>
          <a:p>
            <a:pPr>
              <a:lnSpc>
                <a:spcPct val="150000"/>
              </a:lnSpc>
            </a:pPr>
            <a:endParaRPr lang="en-AU" sz="3200" dirty="0"/>
          </a:p>
          <a:p>
            <a:pPr>
              <a:lnSpc>
                <a:spcPct val="150000"/>
              </a:lnSpc>
            </a:pPr>
            <a:endParaRPr lang="en-AU" sz="3200" dirty="0" smtClean="0"/>
          </a:p>
          <a:p>
            <a:pPr>
              <a:lnSpc>
                <a:spcPct val="150000"/>
              </a:lnSpc>
            </a:pPr>
            <a:endParaRPr lang="en-AU" sz="3200" dirty="0"/>
          </a:p>
          <a:p>
            <a:pPr>
              <a:lnSpc>
                <a:spcPct val="150000"/>
              </a:lnSpc>
            </a:pPr>
            <a:endParaRPr lang="en-AU" sz="3200" dirty="0" smtClean="0"/>
          </a:p>
          <a:p>
            <a:pPr marL="452719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>
                <a:solidFill>
                  <a:schemeClr val="tx1"/>
                </a:solidFill>
              </a:rPr>
              <a:t>Confounder </a:t>
            </a:r>
            <a:r>
              <a:rPr lang="en-AU" sz="3200" dirty="0">
                <a:solidFill>
                  <a:schemeClr val="tx1"/>
                </a:solidFill>
              </a:rPr>
              <a:t>adjusted analyses also showed a </a:t>
            </a:r>
            <a:r>
              <a:rPr lang="en-AU" sz="3200" b="1" dirty="0">
                <a:solidFill>
                  <a:schemeClr val="tx1"/>
                </a:solidFill>
              </a:rPr>
              <a:t>tendency of decreased risk of HIV-care attrition (</a:t>
            </a:r>
            <a:r>
              <a:rPr lang="en-AU" sz="3200" b="1" dirty="0" err="1">
                <a:solidFill>
                  <a:schemeClr val="tx1"/>
                </a:solidFill>
              </a:rPr>
              <a:t>aHR</a:t>
            </a:r>
            <a:r>
              <a:rPr lang="en-AU" sz="3200" b="1" dirty="0">
                <a:solidFill>
                  <a:schemeClr val="tx1"/>
                </a:solidFill>
              </a:rPr>
              <a:t> 0.85; 95%CI 0.69-1.05) </a:t>
            </a:r>
            <a:r>
              <a:rPr lang="en-AU" sz="3200" b="1" dirty="0" smtClean="0">
                <a:solidFill>
                  <a:schemeClr val="tx1"/>
                </a:solidFill>
              </a:rPr>
              <a:t>for same-day ART while </a:t>
            </a:r>
            <a:r>
              <a:rPr lang="en-AU" sz="3200" b="1" dirty="0">
                <a:solidFill>
                  <a:schemeClr val="tx1"/>
                </a:solidFill>
              </a:rPr>
              <a:t>the risk of ART-attrition was increased </a:t>
            </a:r>
            <a:r>
              <a:rPr lang="en-AU" sz="3200" b="1" dirty="0" smtClean="0">
                <a:solidFill>
                  <a:schemeClr val="tx1"/>
                </a:solidFill>
              </a:rPr>
              <a:t>(</a:t>
            </a:r>
            <a:r>
              <a:rPr lang="en-AU" sz="3200" b="1" dirty="0" err="1" smtClean="0">
                <a:solidFill>
                  <a:schemeClr val="tx1"/>
                </a:solidFill>
              </a:rPr>
              <a:t>aHR</a:t>
            </a:r>
            <a:r>
              <a:rPr lang="en-AU" sz="3200" b="1" dirty="0" smtClean="0">
                <a:solidFill>
                  <a:schemeClr val="tx1"/>
                </a:solidFill>
              </a:rPr>
              <a:t> 1.65</a:t>
            </a:r>
            <a:r>
              <a:rPr lang="en-AU" sz="3200" b="1" dirty="0">
                <a:solidFill>
                  <a:schemeClr val="tx1"/>
                </a:solidFill>
              </a:rPr>
              <a:t>; 1.30-2.10</a:t>
            </a:r>
            <a:r>
              <a:rPr lang="en-AU" sz="3200" b="1" dirty="0" smtClean="0">
                <a:solidFill>
                  <a:schemeClr val="tx1"/>
                </a:solidFill>
              </a:rPr>
              <a:t>).</a:t>
            </a:r>
            <a:endParaRPr lang="en-AU" sz="3200" b="1" dirty="0">
              <a:solidFill>
                <a:schemeClr val="tx1"/>
              </a:solidFill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452961" y="8704576"/>
            <a:ext cx="13534897" cy="33660000"/>
          </a:xfrm>
          <a:prstGeom prst="rect">
            <a:avLst/>
          </a:prstGeom>
          <a:solidFill>
            <a:schemeClr val="bg1">
              <a:alpha val="92000"/>
            </a:schemeClr>
          </a:solidFill>
          <a:ln w="57150"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04075" tIns="202039" rIns="404075" bIns="202039">
            <a:spAutoFit/>
          </a:bodyPr>
          <a:lstStyle/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000" dirty="0"/>
              <a:t>Since 2017 WHO recommends </a:t>
            </a:r>
            <a:r>
              <a:rPr lang="en-AU" sz="3000" dirty="0" smtClean="0"/>
              <a:t>rapid antiretroviral </a:t>
            </a:r>
            <a:r>
              <a:rPr lang="en-AU" sz="3000" dirty="0"/>
              <a:t>therapy (ART</a:t>
            </a:r>
            <a:r>
              <a:rPr lang="en-AU" sz="3000" dirty="0" smtClean="0"/>
              <a:t>) initiation, with the possibility of prompt ART initiation on the day of HIV diagnosis.</a:t>
            </a:r>
            <a:endParaRPr lang="en-AU" sz="30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Yet, feasibility in </a:t>
            </a:r>
            <a:r>
              <a:rPr lang="en-AU" sz="3200" dirty="0"/>
              <a:t>resource constrained </a:t>
            </a:r>
            <a:r>
              <a:rPr lang="en-AU" sz="3200" dirty="0" smtClean="0"/>
              <a:t>settings</a:t>
            </a:r>
            <a:r>
              <a:rPr lang="en-AU" sz="3200" dirty="0"/>
              <a:t> </a:t>
            </a:r>
            <a:r>
              <a:rPr lang="en-AU" sz="3200" dirty="0" smtClean="0"/>
              <a:t>is unclear.</a:t>
            </a:r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2400" dirty="0" smtClean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/>
              <a:t>Swaziland </a:t>
            </a:r>
            <a:r>
              <a:rPr lang="en-AU" sz="3200" dirty="0" smtClean="0"/>
              <a:t>has the highest </a:t>
            </a:r>
            <a:r>
              <a:rPr lang="en-AU" sz="3200" dirty="0"/>
              <a:t>HIV prevalence </a:t>
            </a:r>
            <a:r>
              <a:rPr lang="en-AU" sz="3200" dirty="0" smtClean="0"/>
              <a:t>globally (27% </a:t>
            </a:r>
            <a:r>
              <a:rPr lang="en-AU" sz="3200" dirty="0"/>
              <a:t>for </a:t>
            </a:r>
            <a:r>
              <a:rPr lang="en-AU" sz="3200" dirty="0" smtClean="0"/>
              <a:t>≥15 </a:t>
            </a:r>
            <a:r>
              <a:rPr lang="en-AU" sz="3200" dirty="0"/>
              <a:t>years old; </a:t>
            </a:r>
            <a:r>
              <a:rPr lang="en-AU" sz="3200" dirty="0" smtClean="0"/>
              <a:t>SHIMS-2).</a:t>
            </a:r>
            <a:endParaRPr lang="en-AU" sz="32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The Ministry </a:t>
            </a:r>
            <a:r>
              <a:rPr lang="en-AU" sz="3200" dirty="0"/>
              <a:t>of Health and </a:t>
            </a:r>
            <a:r>
              <a:rPr lang="en-AU" sz="3200" dirty="0" err="1"/>
              <a:t>Médecins</a:t>
            </a:r>
            <a:r>
              <a:rPr lang="en-AU" sz="3200" dirty="0"/>
              <a:t> Sans </a:t>
            </a:r>
            <a:r>
              <a:rPr lang="en-AU" sz="3200" dirty="0" err="1"/>
              <a:t>Frontières</a:t>
            </a:r>
            <a:r>
              <a:rPr lang="en-AU" sz="3200" dirty="0"/>
              <a:t> (MSF</a:t>
            </a:r>
            <a:r>
              <a:rPr lang="en-AU" sz="3200" dirty="0" smtClean="0"/>
              <a:t>) </a:t>
            </a:r>
            <a:r>
              <a:rPr lang="en-AU" sz="3200" dirty="0"/>
              <a:t>have scaled up HIV-TB care at primary and secondary care </a:t>
            </a:r>
            <a:r>
              <a:rPr lang="en-AU" sz="3200" dirty="0" smtClean="0"/>
              <a:t>level in the predominantly rural Shiselweni region in southern Swaziland since 2008.</a:t>
            </a:r>
            <a:endParaRPr lang="en-AU" sz="32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24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b="1" dirty="0" smtClean="0"/>
              <a:t>In Nhlangano health zone, the WHO Treat-All approach has been implemented in 8 rural primary care clinics and one secondary care facility since 2014.</a:t>
            </a:r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 smtClean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200" dirty="0" smtClean="0"/>
          </a:p>
          <a:p>
            <a:pPr lvl="1" indent="0">
              <a:lnSpc>
                <a:spcPct val="150000"/>
              </a:lnSpc>
            </a:pPr>
            <a:endParaRPr lang="en-AU" sz="2400" dirty="0" smtClean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b="1" dirty="0" smtClean="0"/>
              <a:t>In addition, health workers offered ART initiation on the day of facility-based HIV care registration for patients ready for immediate treatment, or deferred ART for patients requiring more time.</a:t>
            </a:r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000" dirty="0"/>
          </a:p>
          <a:p>
            <a:pPr marL="856590" lvl="1" indent="-452719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3000" dirty="0" smtClean="0"/>
          </a:p>
          <a:p>
            <a:pPr lvl="1" indent="0">
              <a:lnSpc>
                <a:spcPct val="150000"/>
              </a:lnSpc>
            </a:pPr>
            <a:endParaRPr lang="en-AU" sz="3200" dirty="0" smtClean="0"/>
          </a:p>
          <a:p>
            <a:pPr lvl="1" indent="0">
              <a:lnSpc>
                <a:spcPct val="150000"/>
              </a:lnSpc>
            </a:pPr>
            <a:endParaRPr lang="en-AU" sz="2400" dirty="0"/>
          </a:p>
          <a:p>
            <a:pPr lvl="1" indent="0">
              <a:lnSpc>
                <a:spcPct val="150000"/>
              </a:lnSpc>
            </a:pPr>
            <a:endParaRPr lang="en-AU" sz="3200" dirty="0" smtClean="0"/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A prospective </a:t>
            </a:r>
            <a:r>
              <a:rPr lang="en-AU" sz="3200" dirty="0"/>
              <a:t>cohort of adults (≥16 years) newly enrolled into </a:t>
            </a:r>
            <a:r>
              <a:rPr lang="en-AU" sz="3200" dirty="0" smtClean="0"/>
              <a:t>facility- based HIV </a:t>
            </a:r>
            <a:r>
              <a:rPr lang="en-AU" sz="3200" dirty="0"/>
              <a:t>care and eligible for ART irrespective of CD4 cell count (WHO treat-all approach) at 9 health facilities in </a:t>
            </a:r>
            <a:r>
              <a:rPr lang="en-AU" sz="3200" dirty="0" smtClean="0"/>
              <a:t>Nhlangano heath zone between </a:t>
            </a:r>
            <a:r>
              <a:rPr lang="en-AU" sz="3200" dirty="0"/>
              <a:t>10/2014 and 3/2016. </a:t>
            </a:r>
            <a:endParaRPr lang="en-AU" sz="3200" dirty="0" smtClean="0"/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AU" sz="2400" dirty="0"/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Definitions: </a:t>
            </a:r>
            <a:r>
              <a:rPr lang="en-AU" sz="3200" b="1" dirty="0" smtClean="0">
                <a:solidFill>
                  <a:srgbClr val="C00000"/>
                </a:solidFill>
              </a:rPr>
              <a:t>ART </a:t>
            </a:r>
            <a:r>
              <a:rPr lang="en-AU" sz="3200" b="1" dirty="0">
                <a:solidFill>
                  <a:srgbClr val="C00000"/>
                </a:solidFill>
              </a:rPr>
              <a:t>was offered </a:t>
            </a:r>
            <a:r>
              <a:rPr lang="en-AU" sz="3200" b="1" dirty="0" smtClean="0">
                <a:solidFill>
                  <a:srgbClr val="C00000"/>
                </a:solidFill>
              </a:rPr>
              <a:t>either </a:t>
            </a:r>
            <a:r>
              <a:rPr lang="en-AU" sz="3200" b="1" u="sng" dirty="0" smtClean="0">
                <a:solidFill>
                  <a:srgbClr val="C00000"/>
                </a:solidFill>
              </a:rPr>
              <a:t>on </a:t>
            </a:r>
            <a:r>
              <a:rPr lang="en-AU" sz="3200" b="1" u="sng" dirty="0">
                <a:solidFill>
                  <a:srgbClr val="C00000"/>
                </a:solidFill>
              </a:rPr>
              <a:t>the day of </a:t>
            </a:r>
            <a:r>
              <a:rPr lang="en-AU" sz="3200" b="1" u="sng" dirty="0" smtClean="0">
                <a:solidFill>
                  <a:srgbClr val="C00000"/>
                </a:solidFill>
              </a:rPr>
              <a:t>facility-based HIV </a:t>
            </a:r>
            <a:r>
              <a:rPr lang="en-AU" sz="3200" b="1" u="sng" dirty="0">
                <a:solidFill>
                  <a:srgbClr val="C00000"/>
                </a:solidFill>
              </a:rPr>
              <a:t>care registration (same-day ART</a:t>
            </a:r>
            <a:r>
              <a:rPr lang="en-AU" sz="3200" b="1" u="sng" dirty="0" smtClean="0">
                <a:solidFill>
                  <a:srgbClr val="C00000"/>
                </a:solidFill>
              </a:rPr>
              <a:t>), </a:t>
            </a:r>
            <a:r>
              <a:rPr lang="en-AU" sz="3200" dirty="0" smtClean="0"/>
              <a:t>or deferred </a:t>
            </a:r>
            <a:r>
              <a:rPr lang="en-AU" sz="3200" dirty="0"/>
              <a:t>for up to 3 </a:t>
            </a:r>
            <a:r>
              <a:rPr lang="en-AU" sz="3200" dirty="0" smtClean="0"/>
              <a:t>months (deferred ART). Of note, HIV diagnosis could have happened on the day of HIV care registration or before (e.g. at community-based HIV testing points)</a:t>
            </a:r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Follow-up </a:t>
            </a:r>
            <a:r>
              <a:rPr lang="en-AU" sz="3200" dirty="0"/>
              <a:t>time was </a:t>
            </a:r>
            <a:r>
              <a:rPr lang="en-AU" sz="3200" dirty="0" smtClean="0"/>
              <a:t>until 12/2016. </a:t>
            </a:r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We </a:t>
            </a:r>
            <a:r>
              <a:rPr lang="en-AU" sz="3200" dirty="0"/>
              <a:t>identified predictors of same-day ART initiation </a:t>
            </a:r>
            <a:r>
              <a:rPr lang="en-AU" sz="3200" dirty="0" smtClean="0"/>
              <a:t>using multivariate </a:t>
            </a:r>
            <a:r>
              <a:rPr lang="en-AU" sz="3200" dirty="0"/>
              <a:t>logistic regression analysis. </a:t>
            </a:r>
            <a:endParaRPr lang="en-AU" sz="3200" dirty="0" smtClean="0"/>
          </a:p>
          <a:p>
            <a:pPr marL="861071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AU" sz="3200" dirty="0" smtClean="0"/>
              <a:t>Multivariate confounder adjusted flexible </a:t>
            </a:r>
            <a:r>
              <a:rPr lang="en-AU" sz="3200" dirty="0"/>
              <a:t>parametric survival models were built to </a:t>
            </a:r>
            <a:r>
              <a:rPr lang="en-AU" sz="3200" dirty="0" smtClean="0"/>
              <a:t>estimate crude and adjusted hazard ratios (</a:t>
            </a:r>
            <a:r>
              <a:rPr lang="en-AU" sz="3200" dirty="0" err="1" smtClean="0"/>
              <a:t>aHR</a:t>
            </a:r>
            <a:r>
              <a:rPr lang="en-AU" sz="3200" dirty="0" smtClean="0"/>
              <a:t>) for time </a:t>
            </a:r>
            <a:r>
              <a:rPr lang="en-AU" sz="3200" dirty="0"/>
              <a:t>from facility-based HIV-care registration and </a:t>
            </a:r>
            <a:r>
              <a:rPr lang="en-AU" sz="3200" dirty="0" smtClean="0"/>
              <a:t>for time </a:t>
            </a:r>
            <a:r>
              <a:rPr lang="en-AU" sz="3200" dirty="0"/>
              <a:t>from ART initiation (for patients </a:t>
            </a:r>
            <a:r>
              <a:rPr lang="en-AU" sz="3200" dirty="0" smtClean="0"/>
              <a:t>initiated </a:t>
            </a:r>
            <a:r>
              <a:rPr lang="en-AU" sz="3200" dirty="0"/>
              <a:t>on ART) to the composite endpoint loss to </a:t>
            </a:r>
            <a:r>
              <a:rPr lang="en-AU" sz="3200" dirty="0" smtClean="0"/>
              <a:t>follow-up and death.</a:t>
            </a:r>
            <a:endParaRPr lang="en-AU" sz="3200" dirty="0"/>
          </a:p>
        </p:txBody>
      </p:sp>
      <p:pic>
        <p:nvPicPr>
          <p:cNvPr id="20" name="Picture 30" descr="MSF_International_logo_colour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83932" y="-54122"/>
            <a:ext cx="3873102" cy="1774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463308" y="7742499"/>
            <a:ext cx="13524549" cy="103896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4075" tIns="202039" rIns="404075" bIns="202039">
            <a:spAutoFit/>
          </a:bodyPr>
          <a:lstStyle>
            <a:lvl1pPr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4100" b="1" dirty="0">
                <a:solidFill>
                  <a:schemeClr val="bg1"/>
                </a:solidFill>
                <a:latin typeface="Univers"/>
              </a:rPr>
              <a:t>Background</a:t>
            </a:r>
          </a:p>
        </p:txBody>
      </p:sp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452961" y="28173014"/>
            <a:ext cx="13534895" cy="103342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4075" tIns="202039" rIns="404075" bIns="202039">
            <a:spAutoFit/>
          </a:bodyPr>
          <a:lstStyle>
            <a:lvl1pPr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3195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4100" b="1" dirty="0">
                <a:solidFill>
                  <a:schemeClr val="bg1"/>
                </a:solidFill>
                <a:latin typeface="Univers"/>
              </a:rPr>
              <a:t>Methods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4449290" y="37208407"/>
            <a:ext cx="15088348" cy="5150183"/>
          </a:xfrm>
          <a:prstGeom prst="roundRect">
            <a:avLst/>
          </a:prstGeom>
          <a:solidFill>
            <a:srgbClr val="FFC000">
              <a:alpha val="35000"/>
            </a:srgbClr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5526" tIns="42763" rIns="85526" bIns="42763" numCol="1" rtlCol="0" anchor="t" anchorCtr="0" compatLnSpc="1">
            <a:prstTxWarp prst="textNoShape">
              <a:avLst/>
            </a:prstTxWarp>
          </a:bodyPr>
          <a:lstStyle/>
          <a:p>
            <a:pPr marL="534536" indent="-534536" algn="just" defTabSz="4040199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AU" sz="3200" dirty="0"/>
              <a:t>Although same-day ART retained more patients in HIV-care, attrition was increased in patients on ART. </a:t>
            </a:r>
            <a:endParaRPr lang="en-AU" sz="3200" dirty="0" smtClean="0"/>
          </a:p>
          <a:p>
            <a:pPr marL="534536" indent="-534536" algn="just" defTabSz="4040199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AU" sz="3200" b="1" dirty="0" smtClean="0">
                <a:solidFill>
                  <a:srgbClr val="C00000"/>
                </a:solidFill>
              </a:rPr>
              <a:t>Better understanding </a:t>
            </a:r>
            <a:r>
              <a:rPr lang="en-AU" sz="3200" b="1" dirty="0">
                <a:solidFill>
                  <a:srgbClr val="C00000"/>
                </a:solidFill>
              </a:rPr>
              <a:t>of patient readiness is required to reduce adverse outcomes of same-day ART and inform its scale-up. </a:t>
            </a:r>
            <a:endParaRPr lang="en-AU" sz="3200" b="1" dirty="0" smtClean="0">
              <a:solidFill>
                <a:srgbClr val="C00000"/>
              </a:solidFill>
            </a:endParaRPr>
          </a:p>
          <a:p>
            <a:pPr marL="534536" indent="-534536" algn="just" defTabSz="4040199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AU" sz="3200" dirty="0" smtClean="0"/>
              <a:t>Although </a:t>
            </a:r>
            <a:r>
              <a:rPr lang="en-AU" sz="3200" dirty="0"/>
              <a:t>a limitation was the use of routine data, findings can inform other </a:t>
            </a:r>
            <a:r>
              <a:rPr lang="en-AU" sz="3200" dirty="0" smtClean="0"/>
              <a:t>HIV programmes </a:t>
            </a:r>
            <a:r>
              <a:rPr lang="en-AU" sz="3200" dirty="0"/>
              <a:t>in similar settings.</a:t>
            </a:r>
            <a:endParaRPr lang="en-AU" sz="3600" b="1" dirty="0">
              <a:solidFill>
                <a:srgbClr val="FF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1314451" y="26012774"/>
            <a:ext cx="11881320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5526" tIns="42763" rIns="85526" bIns="42763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AU" sz="3200" b="1" dirty="0">
                <a:solidFill>
                  <a:srgbClr val="CC0000"/>
                </a:solidFill>
              </a:rPr>
              <a:t>We describe predictors and outcomes of </a:t>
            </a:r>
            <a:r>
              <a:rPr lang="en-AU" sz="3200" b="1" dirty="0" smtClean="0">
                <a:solidFill>
                  <a:srgbClr val="CC0000"/>
                </a:solidFill>
              </a:rPr>
              <a:t>rapid ART in </a:t>
            </a:r>
            <a:r>
              <a:rPr lang="en-AU" sz="3200" b="1" dirty="0">
                <a:solidFill>
                  <a:srgbClr val="CC0000"/>
                </a:solidFill>
              </a:rPr>
              <a:t>a well-established routine public sector HIV </a:t>
            </a:r>
            <a:r>
              <a:rPr lang="en-AU" sz="3200" b="1" dirty="0" smtClean="0">
                <a:solidFill>
                  <a:srgbClr val="CC0000"/>
                </a:solidFill>
              </a:rPr>
              <a:t>programme.</a:t>
            </a:r>
            <a:endParaRPr lang="en-AU" sz="3200" b="1" dirty="0">
              <a:solidFill>
                <a:srgbClr val="CC0000"/>
              </a:solidFill>
            </a:endParaRPr>
          </a:p>
        </p:txBody>
      </p:sp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3932" y="1925692"/>
            <a:ext cx="3880900" cy="1788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355011" y="19669424"/>
            <a:ext cx="7344816" cy="1014758"/>
          </a:xfrm>
          <a:prstGeom prst="rect">
            <a:avLst/>
          </a:prstGeom>
          <a:noFill/>
        </p:spPr>
        <p:txBody>
          <a:bodyPr wrap="square" lIns="90544" tIns="45272" rIns="90544" bIns="45272" rtlCol="0">
            <a:spAutoFit/>
          </a:bodyPr>
          <a:lstStyle/>
          <a:p>
            <a:r>
              <a:rPr lang="en-US" sz="2000" b="1" i="1" dirty="0"/>
              <a:t>Figure 1: </a:t>
            </a:r>
            <a:r>
              <a:rPr lang="en-US" sz="2000" i="1" dirty="0"/>
              <a:t>Nurse-led and mobile doctor supported primary care facility in the Shiselweni region. HIV and TB services </a:t>
            </a:r>
            <a:r>
              <a:rPr lang="en-US" sz="2000" i="1" dirty="0" smtClean="0"/>
              <a:t>were integrated </a:t>
            </a:r>
            <a:r>
              <a:rPr lang="en-US" sz="2000" i="1" dirty="0"/>
              <a:t>into routine general outpatient consultations.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5104364" y="31917430"/>
            <a:ext cx="13134880" cy="1014758"/>
          </a:xfrm>
          <a:prstGeom prst="rect">
            <a:avLst/>
          </a:prstGeom>
          <a:noFill/>
        </p:spPr>
        <p:txBody>
          <a:bodyPr wrap="square" lIns="90544" tIns="45272" rIns="90544" bIns="45272" rtlCol="0">
            <a:spAutoFit/>
          </a:bodyPr>
          <a:lstStyle/>
          <a:p>
            <a:r>
              <a:rPr lang="en-US" sz="2000" b="1" i="1" dirty="0" smtClean="0"/>
              <a:t>Figure 2: </a:t>
            </a:r>
            <a:r>
              <a:rPr lang="en-US" sz="2000" b="1" dirty="0" smtClean="0"/>
              <a:t>Kaplan-Meier curves of 2 year retention </a:t>
            </a:r>
            <a:r>
              <a:rPr lang="en-US" sz="2000" dirty="0" smtClean="0"/>
              <a:t>since the time of HIV </a:t>
            </a:r>
            <a:r>
              <a:rPr lang="en-US" sz="2000" dirty="0"/>
              <a:t>care </a:t>
            </a:r>
            <a:r>
              <a:rPr lang="en-US" sz="2000" dirty="0" smtClean="0"/>
              <a:t>registration, </a:t>
            </a:r>
            <a:r>
              <a:rPr lang="en-US" sz="2000" dirty="0"/>
              <a:t>and </a:t>
            </a:r>
            <a:r>
              <a:rPr lang="en-US" sz="2000" dirty="0" smtClean="0"/>
              <a:t>since the time of ART initiation. The denominator for HIV care attrition analysis was all HIV+ people registered for HIV care. The denominator for ART attrition analysis was all patients initiated on ART.</a:t>
            </a:r>
            <a:endParaRPr lang="en-US" sz="2000" dirty="0"/>
          </a:p>
        </p:txBody>
      </p:sp>
      <p:sp>
        <p:nvSpPr>
          <p:cNvPr id="36" name="bk object 18"/>
          <p:cNvSpPr/>
          <p:nvPr/>
        </p:nvSpPr>
        <p:spPr>
          <a:xfrm>
            <a:off x="500151" y="426394"/>
            <a:ext cx="4146835" cy="29985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6636" y="27164902"/>
            <a:ext cx="6292608" cy="460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3177" y="27164902"/>
            <a:ext cx="6292608" cy="460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004083" y="29902947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Risk of attrition for same-day ART: </a:t>
            </a:r>
            <a:r>
              <a:rPr lang="en-AU" dirty="0" err="1"/>
              <a:t>aHR</a:t>
            </a:r>
            <a:r>
              <a:rPr lang="en-AU" dirty="0"/>
              <a:t> 0.85; 95</a:t>
            </a:r>
            <a:r>
              <a:rPr lang="en-AU" dirty="0" smtClean="0"/>
              <a:t>% CI: </a:t>
            </a:r>
            <a:r>
              <a:rPr lang="en-AU" dirty="0"/>
              <a:t>0.69-1.05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2772835" y="29902947"/>
            <a:ext cx="5044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Risk of attrition for same-day ART: </a:t>
            </a:r>
            <a:r>
              <a:rPr lang="en-AU" dirty="0" err="1"/>
              <a:t>aHR</a:t>
            </a:r>
            <a:r>
              <a:rPr lang="en-AU" dirty="0"/>
              <a:t> 1.65; </a:t>
            </a:r>
            <a:r>
              <a:rPr lang="en-AU" dirty="0" smtClean="0"/>
              <a:t> 95% CI:1.30-2.10</a:t>
            </a:r>
            <a:endParaRPr lang="en-US" dirty="0"/>
          </a:p>
        </p:txBody>
      </p:sp>
      <p:pic>
        <p:nvPicPr>
          <p:cNvPr id="25" name="Bild 8" descr="9_clinics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27" y="19669424"/>
            <a:ext cx="4777105" cy="28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416627" y="22576712"/>
            <a:ext cx="8034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Copy right: MSF Vienna Evaluation Unit &amp; MSF Swaziland, Mbabane.</a:t>
            </a:r>
            <a:endParaRPr lang="en-US" sz="1200" dirty="0"/>
          </a:p>
        </p:txBody>
      </p:sp>
      <p:sp>
        <p:nvSpPr>
          <p:cNvPr id="26" name="object 41"/>
          <p:cNvSpPr txBox="1"/>
          <p:nvPr/>
        </p:nvSpPr>
        <p:spPr>
          <a:xfrm>
            <a:off x="1232580" y="42394447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 smtClean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 smtClean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27" name="object 84"/>
          <p:cNvSpPr/>
          <p:nvPr/>
        </p:nvSpPr>
        <p:spPr>
          <a:xfrm>
            <a:off x="-148097" y="42278486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BCBD3B"/>
          </a:solidFill>
        </p:spPr>
        <p:txBody>
          <a:bodyPr wrap="square" lIns="0" tIns="0" rIns="0" bIns="0" rtlCol="0"/>
          <a:lstStyle/>
          <a:p>
            <a:pPr defTabSz="1946575"/>
            <a:endParaRPr sz="8156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_ixseom">
  <a:themeElements>
    <a:clrScheme name="plantilla_ixse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_ixse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8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8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lantilla_ixse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ixseo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ixseo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ixseo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ixseo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ixseo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ixseo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ixseo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ixseo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ixseo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ixseo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ixseo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6FFD50-F87C-426E-90FA-3A0C53F6938D}"/>
</file>

<file path=customXml/itemProps2.xml><?xml version="1.0" encoding="utf-8"?>
<ds:datastoreItem xmlns:ds="http://schemas.openxmlformats.org/officeDocument/2006/customXml" ds:itemID="{237305B2-1DDB-4F34-B077-0DF57C9C2E7F}"/>
</file>

<file path=customXml/itemProps3.xml><?xml version="1.0" encoding="utf-8"?>
<ds:datastoreItem xmlns:ds="http://schemas.openxmlformats.org/officeDocument/2006/customXml" ds:itemID="{2E9EEB13-EBAA-4397-BA2C-CA95E18B127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5923</TotalTime>
  <Words>900</Words>
  <Application>Microsoft Macintosh PowerPoint</Application>
  <PresentationFormat>Custom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Univers</vt:lpstr>
      <vt:lpstr>Wingdings</vt:lpstr>
      <vt:lpstr>Wingdings 3</vt:lpstr>
      <vt:lpstr>Arial</vt:lpstr>
      <vt:lpstr>plantilla_ixseom</vt:lpstr>
      <vt:lpstr>PowerPoint Presentation</vt:lpstr>
    </vt:vector>
  </TitlesOfParts>
  <Company>0-401-0008222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Joker</dc:creator>
  <cp:lastModifiedBy>Microsoft Office User</cp:lastModifiedBy>
  <cp:revision>329</cp:revision>
  <cp:lastPrinted>2017-04-18T12:46:02Z</cp:lastPrinted>
  <dcterms:created xsi:type="dcterms:W3CDTF">2003-05-28T08:29:53Z</dcterms:created>
  <dcterms:modified xsi:type="dcterms:W3CDTF">2018-05-09T19:36:30Z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