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32404050" cy="43205400"/>
  <p:notesSz cx="7010400" cy="92964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6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6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6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6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6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6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6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6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6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SFUser" initials="EM" lastIdx="4" clrIdx="0"/>
  <p:cmAuthor id="7" name="MSFUser" initials="LTD" lastIdx="3" clrIdx="7"/>
  <p:cmAuthor id="1" name="Wilkinson" initials="L" lastIdx="9" clrIdx="1"/>
  <p:cmAuthor id="2" name="MSFUser" initials="M" lastIdx="11" clrIdx="2"/>
  <p:cmAuthor id="3" name="Jen Hughes" initials="JH" lastIdx="4" clrIdx="3"/>
  <p:cmAuthor id="4" name="Helen Cox" initials="HC" lastIdx="7" clrIdx="4">
    <p:extLst/>
  </p:cmAuthor>
  <p:cmAuthor id="5" name="Amir" initials="AS" lastIdx="8" clrIdx="5"/>
  <p:cmAuthor id="6" name="Gabriella" initials="GF" lastIdx="8" clrIdx="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A20000"/>
    <a:srgbClr val="C80000"/>
    <a:srgbClr val="FE9390"/>
    <a:srgbClr val="F60000"/>
    <a:srgbClr val="FF9797"/>
    <a:srgbClr val="FF3F3F"/>
    <a:srgbClr val="FF0101"/>
    <a:srgbClr val="FF99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8475" autoAdjust="0"/>
  </p:normalViewPr>
  <p:slideViewPr>
    <p:cSldViewPr snapToObjects="1">
      <p:cViewPr>
        <p:scale>
          <a:sx n="33" d="100"/>
          <a:sy n="33" d="100"/>
        </p:scale>
        <p:origin x="1312" y="-4400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46" cy="46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02" y="1"/>
            <a:ext cx="3038445" cy="46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711"/>
            <a:ext cx="3038446" cy="46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02" y="8829711"/>
            <a:ext cx="3038445" cy="46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DF5C4A-9E92-4C27-8D8C-85B01F9DD19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285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63" y="13422313"/>
            <a:ext cx="27543125" cy="9259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925" y="24482425"/>
            <a:ext cx="22682200" cy="110426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6CA23-906A-49CD-8C72-D3D58D6574E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object 41"/>
          <p:cNvSpPr txBox="1"/>
          <p:nvPr userDrawn="1"/>
        </p:nvSpPr>
        <p:spPr>
          <a:xfrm>
            <a:off x="1232580" y="42574882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8" name="object 84"/>
          <p:cNvSpPr/>
          <p:nvPr userDrawn="1"/>
        </p:nvSpPr>
        <p:spPr>
          <a:xfrm>
            <a:off x="0" y="42431810"/>
            <a:ext cx="1174516" cy="413250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6194BC"/>
          </a:solidFill>
        </p:spPr>
        <p:txBody>
          <a:bodyPr wrap="square" lIns="0" tIns="0" rIns="0" bIns="0" rtlCol="0"/>
          <a:lstStyle/>
          <a:p>
            <a:pPr marL="0" lvl="0" defTabSz="1946575" eaLnBrk="1" latinLnBrk="0" hangingPunct="1"/>
            <a:endParaRPr sz="8156"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9D065-0043-4567-984D-CEE45F707FE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050" y="27763788"/>
            <a:ext cx="27544713" cy="85804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050" y="18311813"/>
            <a:ext cx="27544713" cy="9451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2EF78-8EAC-4BC1-BDE7-C9A7E5AA340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838" y="10079038"/>
            <a:ext cx="14504987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8225" y="10079038"/>
            <a:ext cx="14504988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4200F-2889-4194-B8A6-35C82E954BB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838" y="13701713"/>
            <a:ext cx="1431607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0788" y="9671050"/>
            <a:ext cx="1432242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0788" y="13701713"/>
            <a:ext cx="1432242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3D044-390A-4997-B57B-19A60BC70CD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9E65-3E8A-4A5A-BA25-01819B5087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1756-2811-4DAF-ACB9-CCB6F52C13D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838" y="1720850"/>
            <a:ext cx="18113375" cy="36874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838" y="9040813"/>
            <a:ext cx="10660062" cy="295544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FD21D-2A3A-4EF3-A5CE-46094E4ED3D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588" y="30243463"/>
            <a:ext cx="19442112" cy="357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588" y="3860800"/>
            <a:ext cx="19442112" cy="2592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588" y="33813750"/>
            <a:ext cx="19442112" cy="5070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A36CF-54C2-466E-9C0A-CACAB17DF90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6B04C-D81B-4051-A150-FED043328D3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3413" y="1733550"/>
            <a:ext cx="7289800" cy="36860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838" y="1733550"/>
            <a:ext cx="21720175" cy="3686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1C11B-C714-4EAC-9985-EF9F4734C2D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3550"/>
            <a:ext cx="29162375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29833" tIns="164917" rIns="329833" bIns="1649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79038"/>
            <a:ext cx="29162375" cy="285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29833" tIns="164917" rIns="329833" bIns="1649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41425"/>
            <a:ext cx="75596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9833" tIns="164917" rIns="329833" bIns="164917" numCol="1" anchor="t" anchorCtr="0" compatLnSpc="1">
            <a:prstTxWarp prst="textNoShape">
              <a:avLst/>
            </a:prstTxWarp>
          </a:bodyPr>
          <a:lstStyle>
            <a:lvl1pPr>
              <a:defRPr sz="5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41425"/>
            <a:ext cx="10261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9833" tIns="164917" rIns="329833" bIns="164917" numCol="1" anchor="t" anchorCtr="0" compatLnSpc="1">
            <a:prstTxWarp prst="textNoShape">
              <a:avLst/>
            </a:prstTxWarp>
          </a:bodyPr>
          <a:lstStyle>
            <a:lvl1pPr algn="ctr">
              <a:defRPr sz="5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41425"/>
            <a:ext cx="75596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9833" tIns="164917" rIns="329833" bIns="164917" numCol="1" anchor="t" anchorCtr="0" compatLnSpc="1">
            <a:prstTxWarp prst="textNoShape">
              <a:avLst/>
            </a:prstTxWarp>
          </a:bodyPr>
          <a:lstStyle>
            <a:lvl1pPr algn="r">
              <a:defRPr sz="5000">
                <a:cs typeface="+mn-cs"/>
              </a:defRPr>
            </a:lvl1pPr>
          </a:lstStyle>
          <a:p>
            <a:pPr>
              <a:defRPr/>
            </a:pPr>
            <a:fld id="{07772B0B-BEE6-474E-ACCE-E449F956790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3298825" rtl="0" eaLnBrk="0" fontAlgn="base" hangingPunct="0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98825" rtl="0" eaLnBrk="0" fontAlgn="base" hangingPunct="0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2pPr>
      <a:lvl3pPr algn="ctr" defTabSz="3298825" rtl="0" eaLnBrk="0" fontAlgn="base" hangingPunct="0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3pPr>
      <a:lvl4pPr algn="ctr" defTabSz="3298825" rtl="0" eaLnBrk="0" fontAlgn="base" hangingPunct="0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4pPr>
      <a:lvl5pPr algn="ctr" defTabSz="3298825" rtl="0" eaLnBrk="0" fontAlgn="base" hangingPunct="0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5pPr>
      <a:lvl6pPr marL="457200" algn="ctr" defTabSz="3298825" rtl="0" fontAlgn="base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6pPr>
      <a:lvl7pPr marL="914400" algn="ctr" defTabSz="3298825" rtl="0" fontAlgn="base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7pPr>
      <a:lvl8pPr marL="1371600" algn="ctr" defTabSz="3298825" rtl="0" fontAlgn="base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8pPr>
      <a:lvl9pPr marL="1828800" algn="ctr" defTabSz="3298825" rtl="0" fontAlgn="base">
        <a:spcBef>
          <a:spcPct val="0"/>
        </a:spcBef>
        <a:spcAft>
          <a:spcPct val="0"/>
        </a:spcAft>
        <a:defRPr sz="15900">
          <a:solidFill>
            <a:schemeClr val="tx2"/>
          </a:solidFill>
          <a:latin typeface="Arial" charset="0"/>
        </a:defRPr>
      </a:lvl9pPr>
    </p:titleStyle>
    <p:bodyStyle>
      <a:lvl1pPr marL="1236663" indent="-1236663" algn="l" defTabSz="3298825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  <a:cs typeface="+mn-cs"/>
        </a:defRPr>
      </a:lvl1pPr>
      <a:lvl2pPr marL="2679700" indent="-1030288" algn="l" defTabSz="3298825" rtl="0" eaLnBrk="0" fontAlgn="base" hangingPunct="0">
        <a:spcBef>
          <a:spcPct val="20000"/>
        </a:spcBef>
        <a:spcAft>
          <a:spcPct val="0"/>
        </a:spcAft>
        <a:buChar char="–"/>
        <a:defRPr sz="10100">
          <a:solidFill>
            <a:schemeClr val="tx1"/>
          </a:solidFill>
          <a:latin typeface="+mn-lt"/>
        </a:defRPr>
      </a:lvl2pPr>
      <a:lvl3pPr marL="4122738" indent="-823913" algn="l" defTabSz="3298825" rtl="0" eaLnBrk="0" fontAlgn="base" hangingPunct="0">
        <a:spcBef>
          <a:spcPct val="20000"/>
        </a:spcBef>
        <a:spcAft>
          <a:spcPct val="0"/>
        </a:spcAft>
        <a:buChar char="•"/>
        <a:defRPr sz="8700">
          <a:solidFill>
            <a:schemeClr val="tx1"/>
          </a:solidFill>
          <a:latin typeface="+mn-lt"/>
        </a:defRPr>
      </a:lvl3pPr>
      <a:lvl4pPr marL="5772150" indent="-823913" algn="l" defTabSz="3298825" rtl="0" eaLnBrk="0" fontAlgn="base" hangingPunct="0">
        <a:spcBef>
          <a:spcPct val="20000"/>
        </a:spcBef>
        <a:spcAft>
          <a:spcPct val="0"/>
        </a:spcAft>
        <a:buChar char="–"/>
        <a:defRPr sz="7200">
          <a:solidFill>
            <a:schemeClr val="tx1"/>
          </a:solidFill>
          <a:latin typeface="+mn-lt"/>
        </a:defRPr>
      </a:lvl4pPr>
      <a:lvl5pPr marL="7421563" indent="-825500" algn="l" defTabSz="3298825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5pPr>
      <a:lvl6pPr marL="7878763" indent="-825500" algn="l" defTabSz="329882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6pPr>
      <a:lvl7pPr marL="8335963" indent="-825500" algn="l" defTabSz="329882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7pPr>
      <a:lvl8pPr marL="8793163" indent="-825500" algn="l" defTabSz="329882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8pPr>
      <a:lvl9pPr marL="9250363" indent="-825500" algn="l" defTabSz="3298825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emf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26" y="38560921"/>
            <a:ext cx="5130584" cy="351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AutoShape 5"/>
          <p:cNvSpPr>
            <a:spLocks noChangeArrowheads="1"/>
          </p:cNvSpPr>
          <p:nvPr/>
        </p:nvSpPr>
        <p:spPr bwMode="auto">
          <a:xfrm>
            <a:off x="480218" y="315335"/>
            <a:ext cx="31443613" cy="4725525"/>
          </a:xfrm>
          <a:prstGeom prst="roundRect">
            <a:avLst>
              <a:gd name="adj" fmla="val 8546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633914" tIns="316955" rIns="633914" bIns="316955" anchor="ctr"/>
          <a:lstStyle/>
          <a:p>
            <a:pPr algn="ctr" defTabSz="5314950"/>
            <a:endParaRPr lang="en-GB" sz="11900"/>
          </a:p>
        </p:txBody>
      </p:sp>
      <p:sp>
        <p:nvSpPr>
          <p:cNvPr id="1031" name="Text Box 156"/>
          <p:cNvSpPr txBox="1">
            <a:spLocks noChangeArrowheads="1"/>
          </p:cNvSpPr>
          <p:nvPr/>
        </p:nvSpPr>
        <p:spPr bwMode="auto">
          <a:xfrm>
            <a:off x="855320" y="450350"/>
            <a:ext cx="309133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</a:rPr>
              <a:t>Delamanid</a:t>
            </a:r>
            <a:r>
              <a:rPr lang="en-US" sz="6000" dirty="0">
                <a:solidFill>
                  <a:schemeClr val="bg1"/>
                </a:solidFill>
              </a:rPr>
              <a:t> with and without </a:t>
            </a:r>
            <a:r>
              <a:rPr lang="en-US" sz="6000" dirty="0" err="1">
                <a:solidFill>
                  <a:schemeClr val="bg1"/>
                </a:solidFill>
              </a:rPr>
              <a:t>bedaquiline</a:t>
            </a:r>
            <a:r>
              <a:rPr lang="en-US" sz="6000" dirty="0">
                <a:solidFill>
                  <a:schemeClr val="bg1"/>
                </a:solidFill>
              </a:rPr>
              <a:t>, for adolescents and children with Rifampicin-resistant tuberculosis</a:t>
            </a:r>
          </a:p>
        </p:txBody>
      </p:sp>
      <p:sp>
        <p:nvSpPr>
          <p:cNvPr id="1032" name="Text Box 157"/>
          <p:cNvSpPr txBox="1">
            <a:spLocks noChangeArrowheads="1"/>
          </p:cNvSpPr>
          <p:nvPr/>
        </p:nvSpPr>
        <p:spPr bwMode="auto">
          <a:xfrm>
            <a:off x="5063235" y="2475575"/>
            <a:ext cx="26860596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Reuter </a:t>
            </a:r>
            <a:r>
              <a:rPr lang="en-US" sz="4000" dirty="0">
                <a:solidFill>
                  <a:schemeClr val="bg1"/>
                </a:solidFill>
              </a:rPr>
              <a:t>A</a:t>
            </a:r>
            <a:r>
              <a:rPr lang="en-US" sz="3600" baseline="30000" dirty="0">
                <a:solidFill>
                  <a:schemeClr val="bg1"/>
                </a:solidFill>
              </a:rPr>
              <a:t>1</a:t>
            </a:r>
            <a:r>
              <a:rPr lang="en-US" sz="4000" dirty="0" smtClean="0">
                <a:solidFill>
                  <a:schemeClr val="bg1"/>
                </a:solidFill>
              </a:rPr>
              <a:t>, Mohr E</a:t>
            </a:r>
            <a:r>
              <a:rPr lang="en-US" sz="4000" baseline="30000" dirty="0">
                <a:solidFill>
                  <a:schemeClr val="bg1"/>
                </a:solidFill>
              </a:rPr>
              <a:t>1</a:t>
            </a:r>
            <a:r>
              <a:rPr lang="en-US" sz="4000" dirty="0" smtClean="0">
                <a:solidFill>
                  <a:schemeClr val="bg1"/>
                </a:solidFill>
              </a:rPr>
              <a:t>, Hughes J</a:t>
            </a:r>
            <a:r>
              <a:rPr lang="en-US" sz="4000" baseline="30000" dirty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Fargher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J</a:t>
            </a:r>
            <a:r>
              <a:rPr lang="en-US" sz="4000" baseline="30000" dirty="0">
                <a:solidFill>
                  <a:schemeClr val="bg1"/>
                </a:solidFill>
              </a:rPr>
              <a:t>1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>
                <a:solidFill>
                  <a:schemeClr val="bg1"/>
                </a:solidFill>
              </a:rPr>
              <a:t>De </a:t>
            </a:r>
            <a:r>
              <a:rPr lang="en-US" sz="4000" dirty="0" smtClean="0">
                <a:solidFill>
                  <a:schemeClr val="bg1"/>
                </a:solidFill>
              </a:rPr>
              <a:t>Azevedo V</a:t>
            </a:r>
            <a:r>
              <a:rPr lang="en-US" sz="4000" baseline="30000" dirty="0" smtClean="0">
                <a:solidFill>
                  <a:schemeClr val="bg1"/>
                </a:solidFill>
              </a:rPr>
              <a:t>3</a:t>
            </a:r>
            <a:r>
              <a:rPr lang="en-US" sz="4000" dirty="0" smtClean="0">
                <a:solidFill>
                  <a:schemeClr val="bg1"/>
                </a:solidFill>
              </a:rPr>
              <a:t>, Ngambu N</a:t>
            </a:r>
            <a:r>
              <a:rPr lang="en-US" sz="4000" baseline="30000" dirty="0">
                <a:solidFill>
                  <a:schemeClr val="bg1"/>
                </a:solidFill>
              </a:rPr>
              <a:t>3</a:t>
            </a:r>
            <a:r>
              <a:rPr lang="en-US" sz="4000" dirty="0" smtClean="0">
                <a:solidFill>
                  <a:schemeClr val="bg1"/>
                </a:solidFill>
              </a:rPr>
              <a:t>, Harmans X</a:t>
            </a:r>
            <a:r>
              <a:rPr lang="en-US" sz="4000" baseline="30000" dirty="0" smtClean="0">
                <a:solidFill>
                  <a:schemeClr val="bg1"/>
                </a:solidFill>
              </a:rPr>
              <a:t>1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Ferlazzo</a:t>
            </a:r>
            <a:r>
              <a:rPr lang="en-US" sz="4000" dirty="0" smtClean="0">
                <a:solidFill>
                  <a:schemeClr val="bg1"/>
                </a:solidFill>
              </a:rPr>
              <a:t> G</a:t>
            </a:r>
            <a:r>
              <a:rPr lang="en-US" sz="4000" baseline="30000" dirty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Shroufi</a:t>
            </a:r>
            <a:r>
              <a:rPr lang="en-US" sz="4000" dirty="0" smtClean="0">
                <a:solidFill>
                  <a:schemeClr val="bg1"/>
                </a:solidFill>
              </a:rPr>
              <a:t> A</a:t>
            </a:r>
            <a:r>
              <a:rPr lang="en-US" sz="4000" baseline="30000" dirty="0">
                <a:solidFill>
                  <a:schemeClr val="bg1"/>
                </a:solidFill>
              </a:rPr>
              <a:t>5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Trivino</a:t>
            </a:r>
            <a:r>
              <a:rPr lang="en-US" sz="4000" dirty="0" smtClean="0">
                <a:solidFill>
                  <a:schemeClr val="bg1"/>
                </a:solidFill>
              </a:rPr>
              <a:t> Duran L</a:t>
            </a:r>
            <a:r>
              <a:rPr lang="en-US" sz="4000" baseline="30000" dirty="0">
                <a:solidFill>
                  <a:schemeClr val="bg1"/>
                </a:solidFill>
              </a:rPr>
              <a:t>1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2800" baseline="30000" dirty="0" smtClean="0">
                <a:solidFill>
                  <a:schemeClr val="lt1"/>
                </a:solidFill>
                <a:sym typeface="Arial"/>
              </a:rPr>
              <a:t>1</a:t>
            </a:r>
            <a:r>
              <a:rPr lang="en-US" sz="2800" dirty="0">
                <a:solidFill>
                  <a:schemeClr val="bg1"/>
                </a:solidFill>
              </a:rPr>
              <a:t>Médecins Sans Frontières, </a:t>
            </a:r>
            <a:r>
              <a:rPr lang="en-US" sz="2800" dirty="0" smtClean="0">
                <a:solidFill>
                  <a:schemeClr val="bg1"/>
                </a:solidFill>
              </a:rPr>
              <a:t>Khayelitsha, South Africa</a:t>
            </a:r>
            <a:r>
              <a:rPr lang="en-US" sz="2800" dirty="0">
                <a:solidFill>
                  <a:schemeClr val="bg1"/>
                </a:solidFill>
              </a:rPr>
              <a:t>; </a:t>
            </a:r>
            <a:r>
              <a:rPr lang="en-US" sz="2800" baseline="30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Desmond Tutu TB Centre, Stellenbosch University, Stellenbosch, South Africa; </a:t>
            </a:r>
            <a:r>
              <a:rPr lang="en-US" sz="2800" baseline="30000" dirty="0" smtClean="0">
                <a:solidFill>
                  <a:schemeClr val="bg1"/>
                </a:solidFill>
              </a:rPr>
              <a:t>3</a:t>
            </a:r>
            <a:r>
              <a:rPr lang="en-US" sz="2800" dirty="0" smtClean="0">
                <a:solidFill>
                  <a:schemeClr val="bg1"/>
                </a:solidFill>
              </a:rPr>
              <a:t>City of Cape Town Health Department, Cape Town, South Africa, </a:t>
            </a:r>
            <a:r>
              <a:rPr lang="en-US" sz="2800" baseline="30000" dirty="0" smtClean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Médecins </a:t>
            </a:r>
            <a:r>
              <a:rPr lang="en-US" sz="2800" dirty="0">
                <a:solidFill>
                  <a:schemeClr val="bg1"/>
                </a:solidFill>
              </a:rPr>
              <a:t>Sans </a:t>
            </a:r>
            <a:r>
              <a:rPr lang="en-US" sz="2800" dirty="0" smtClean="0">
                <a:solidFill>
                  <a:schemeClr val="bg1"/>
                </a:solidFill>
              </a:rPr>
              <a:t>Frontières South African Medical Unit, Cape Town, </a:t>
            </a:r>
            <a:r>
              <a:rPr lang="en-US" sz="2800" dirty="0">
                <a:solidFill>
                  <a:schemeClr val="bg1"/>
                </a:solidFill>
              </a:rPr>
              <a:t>South </a:t>
            </a:r>
            <a:r>
              <a:rPr lang="en-US" sz="2800" dirty="0" smtClean="0">
                <a:solidFill>
                  <a:schemeClr val="bg1"/>
                </a:solidFill>
              </a:rPr>
              <a:t>Africa</a:t>
            </a:r>
            <a:r>
              <a:rPr lang="en-US" sz="2800" dirty="0">
                <a:solidFill>
                  <a:schemeClr val="bg1"/>
                </a:solidFill>
              </a:rPr>
              <a:t>; </a:t>
            </a:r>
            <a:r>
              <a:rPr lang="en-US" sz="2800" baseline="30000" dirty="0" smtClean="0">
                <a:solidFill>
                  <a:schemeClr val="bg1"/>
                </a:solidFill>
              </a:rPr>
              <a:t>5</a:t>
            </a:r>
            <a:r>
              <a:rPr lang="en-US" sz="2800" dirty="0" smtClean="0">
                <a:solidFill>
                  <a:schemeClr val="bg1"/>
                </a:solidFill>
              </a:rPr>
              <a:t>Médecins </a:t>
            </a:r>
            <a:r>
              <a:rPr lang="en-US" sz="2800" dirty="0">
                <a:solidFill>
                  <a:schemeClr val="bg1"/>
                </a:solidFill>
              </a:rPr>
              <a:t>Sans Frontières, Khayelitsha, South Africa</a:t>
            </a:r>
          </a:p>
        </p:txBody>
      </p:sp>
      <p:sp>
        <p:nvSpPr>
          <p:cNvPr id="1035" name="AutoShape 251"/>
          <p:cNvSpPr>
            <a:spLocks noChangeArrowheads="1"/>
          </p:cNvSpPr>
          <p:nvPr/>
        </p:nvSpPr>
        <p:spPr bwMode="auto">
          <a:xfrm>
            <a:off x="1047487" y="5596202"/>
            <a:ext cx="14806645" cy="96517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 defTabSz="5314950"/>
            <a:r>
              <a:rPr lang="en-GB" sz="4400" b="1" dirty="0" smtClean="0">
                <a:solidFill>
                  <a:schemeClr val="bg1"/>
                </a:solidFill>
              </a:rPr>
              <a:t>Background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040" name="Text Box 618"/>
          <p:cNvSpPr txBox="1">
            <a:spLocks noChangeArrowheads="1"/>
          </p:cNvSpPr>
          <p:nvPr/>
        </p:nvSpPr>
        <p:spPr bwMode="auto">
          <a:xfrm>
            <a:off x="1091046" y="18452350"/>
            <a:ext cx="1448812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Retrospective cohort study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Study inclusion: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&lt;</a:t>
            </a:r>
            <a:r>
              <a:rPr lang="en-US" sz="3200" dirty="0"/>
              <a:t>19 </a:t>
            </a:r>
            <a:r>
              <a:rPr lang="en-US" sz="3200" dirty="0" smtClean="0"/>
              <a:t>years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initiating </a:t>
            </a:r>
            <a:r>
              <a:rPr lang="en-US" sz="3200" dirty="0" err="1"/>
              <a:t>delamanid</a:t>
            </a:r>
            <a:r>
              <a:rPr lang="en-US" sz="3200" dirty="0"/>
              <a:t>-containing RR-TB treatment </a:t>
            </a:r>
            <a:r>
              <a:rPr lang="en-US" sz="3200" dirty="0" smtClean="0"/>
              <a:t>regimens </a:t>
            </a:r>
            <a:r>
              <a:rPr lang="en-US" sz="3200" dirty="0"/>
              <a:t>with or without </a:t>
            </a:r>
            <a:r>
              <a:rPr lang="en-US" sz="3200" dirty="0" err="1"/>
              <a:t>bedaquiline</a:t>
            </a:r>
            <a:r>
              <a:rPr lang="en-US" sz="3200" dirty="0"/>
              <a:t>, between November 2016 and July 2017.  </a:t>
            </a:r>
            <a:endParaRPr lang="en-US" sz="3200" dirty="0" smtClean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We </a:t>
            </a:r>
            <a:r>
              <a:rPr lang="en-US" sz="3200" dirty="0"/>
              <a:t>report on sputum culture conversion (SCC), interim treatment outcomes and safety at  6-months after delamanid initiation. </a:t>
            </a:r>
            <a:endParaRPr lang="en-US" sz="3200" i="1" dirty="0" smtClean="0">
              <a:solidFill>
                <a:srgbClr val="C00000"/>
              </a:solidFill>
            </a:endParaRPr>
          </a:p>
        </p:txBody>
      </p:sp>
      <p:sp>
        <p:nvSpPr>
          <p:cNvPr id="1042" name="Text Box 154"/>
          <p:cNvSpPr txBox="1">
            <a:spLocks noChangeArrowheads="1"/>
          </p:cNvSpPr>
          <p:nvPr/>
        </p:nvSpPr>
        <p:spPr bwMode="auto">
          <a:xfrm>
            <a:off x="1170355" y="6580985"/>
            <a:ext cx="144088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ZA" sz="3200" dirty="0"/>
          </a:p>
          <a:p>
            <a:pPr>
              <a:lnSpc>
                <a:spcPct val="150000"/>
              </a:lnSpc>
            </a:pPr>
            <a:endParaRPr lang="en-ZA" sz="3200" dirty="0"/>
          </a:p>
        </p:txBody>
      </p:sp>
      <p:sp>
        <p:nvSpPr>
          <p:cNvPr id="1047" name="Rectangle 127"/>
          <p:cNvSpPr>
            <a:spLocks noChangeArrowheads="1"/>
          </p:cNvSpPr>
          <p:nvPr/>
        </p:nvSpPr>
        <p:spPr bwMode="auto">
          <a:xfrm>
            <a:off x="0" y="0"/>
            <a:ext cx="324040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0" name="Picture 30" descr="MSF_International_logo_colour_RG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895" y="2520580"/>
            <a:ext cx="3937885" cy="21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AutoShape 251"/>
          <p:cNvSpPr>
            <a:spLocks noChangeArrowheads="1"/>
          </p:cNvSpPr>
          <p:nvPr/>
        </p:nvSpPr>
        <p:spPr bwMode="auto">
          <a:xfrm>
            <a:off x="945330" y="17507245"/>
            <a:ext cx="14806645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/>
            <a:r>
              <a:rPr lang="en-AU" sz="4400" b="1" dirty="0" smtClean="0">
                <a:solidFill>
                  <a:schemeClr val="bg1"/>
                </a:solidFill>
              </a:rPr>
              <a:t>Methods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 bwMode="auto">
          <a:xfrm>
            <a:off x="20387490" y="39289665"/>
            <a:ext cx="1088725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SzPct val="120000"/>
              <a:buFont typeface="Arial" pitchFamily="34" charset="0"/>
              <a:buChar char="•"/>
            </a:pPr>
            <a:r>
              <a:rPr lang="en-AU" sz="2400" dirty="0" smtClean="0"/>
              <a:t>Western Cape Government Health &amp; </a:t>
            </a:r>
            <a:r>
              <a:rPr lang="en-AU" sz="2400" dirty="0"/>
              <a:t>City of Cape Town Health </a:t>
            </a:r>
            <a:r>
              <a:rPr lang="en-AU" sz="2400" dirty="0" smtClean="0"/>
              <a:t>Department 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SzPct val="120000"/>
              <a:buFont typeface="Arial" pitchFamily="34" charset="0"/>
              <a:buChar char="•"/>
            </a:pPr>
            <a:r>
              <a:rPr lang="en-AU" sz="2400" dirty="0" smtClean="0"/>
              <a:t>National Department of Health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SzPct val="120000"/>
              <a:buFont typeface="Arial" pitchFamily="34" charset="0"/>
              <a:buChar char="•"/>
            </a:pPr>
            <a:r>
              <a:rPr lang="en-AU" sz="2400" dirty="0" smtClean="0"/>
              <a:t>TB/HIV care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SzPct val="120000"/>
              <a:buFont typeface="Arial" pitchFamily="34" charset="0"/>
              <a:buChar char="•"/>
            </a:pPr>
            <a:r>
              <a:rPr lang="en-AU" sz="2400" dirty="0"/>
              <a:t>People suffering from R</a:t>
            </a:r>
            <a:r>
              <a:rPr lang="en-AU" sz="2400" dirty="0" smtClean="0"/>
              <a:t>R-TB </a:t>
            </a:r>
            <a:r>
              <a:rPr lang="en-AU" sz="2400" dirty="0"/>
              <a:t>in </a:t>
            </a:r>
            <a:r>
              <a:rPr lang="en-AU" sz="2400" dirty="0" smtClean="0"/>
              <a:t>Khayelitsha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SzPct val="120000"/>
              <a:buFont typeface="Arial" pitchFamily="34" charset="0"/>
              <a:buChar char="•"/>
            </a:pPr>
            <a:r>
              <a:rPr lang="en-AU" sz="2400" dirty="0" smtClean="0"/>
              <a:t>Khayelitsha clinic staff</a:t>
            </a:r>
            <a:endParaRPr lang="en-AU" sz="2400" dirty="0"/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endParaRPr lang="en-AU" sz="2400" dirty="0"/>
          </a:p>
        </p:txBody>
      </p:sp>
      <p:pic>
        <p:nvPicPr>
          <p:cNvPr id="37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3551" y="40819835"/>
            <a:ext cx="3743425" cy="142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7497" y="39334670"/>
            <a:ext cx="3764519" cy="146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utoShape 251"/>
          <p:cNvSpPr>
            <a:spLocks noChangeArrowheads="1"/>
          </p:cNvSpPr>
          <p:nvPr/>
        </p:nvSpPr>
        <p:spPr bwMode="auto">
          <a:xfrm>
            <a:off x="16784422" y="5596202"/>
            <a:ext cx="14806645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/>
            <a:r>
              <a:rPr lang="en-AU" sz="4400" b="1" dirty="0" smtClean="0">
                <a:solidFill>
                  <a:schemeClr val="bg1"/>
                </a:solidFill>
              </a:rPr>
              <a:t>Results, continued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1" name="AutoShape 251"/>
          <p:cNvSpPr>
            <a:spLocks noChangeArrowheads="1"/>
          </p:cNvSpPr>
          <p:nvPr/>
        </p:nvSpPr>
        <p:spPr bwMode="auto">
          <a:xfrm>
            <a:off x="16730676" y="30018635"/>
            <a:ext cx="14893643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 defTabSz="5314950"/>
            <a:r>
              <a:rPr lang="en-GB" sz="4400" b="1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42" name="AutoShape 251"/>
          <p:cNvSpPr>
            <a:spLocks noChangeArrowheads="1"/>
          </p:cNvSpPr>
          <p:nvPr/>
        </p:nvSpPr>
        <p:spPr bwMode="auto">
          <a:xfrm>
            <a:off x="16606139" y="38389565"/>
            <a:ext cx="14984928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 defTabSz="5314950"/>
            <a:r>
              <a:rPr lang="en-GB" sz="4400" b="1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43" name="Text Box 618"/>
          <p:cNvSpPr txBox="1">
            <a:spLocks noChangeArrowheads="1"/>
          </p:cNvSpPr>
          <p:nvPr/>
        </p:nvSpPr>
        <p:spPr bwMode="auto">
          <a:xfrm>
            <a:off x="16655759" y="30873730"/>
            <a:ext cx="15112892" cy="147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/>
              <a:t>Early </a:t>
            </a:r>
            <a:r>
              <a:rPr lang="en-US" sz="3200" dirty="0"/>
              <a:t>efficacy and safety of delamanid </a:t>
            </a:r>
            <a:r>
              <a:rPr lang="en-US" sz="3200" dirty="0" smtClean="0"/>
              <a:t>in this small cohort of children and adolescents is promising; </a:t>
            </a:r>
            <a:r>
              <a:rPr lang="en-US" sz="3200" b="1" dirty="0"/>
              <a:t>expanded access </a:t>
            </a:r>
            <a:r>
              <a:rPr lang="en-US" sz="3200" dirty="0"/>
              <a:t>is </a:t>
            </a:r>
            <a:r>
              <a:rPr lang="en-US" sz="3200" dirty="0" smtClean="0"/>
              <a:t>urgently needed</a:t>
            </a:r>
            <a:r>
              <a:rPr lang="en-US" sz="3200" dirty="0"/>
              <a:t>. 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1057895" y="1445978"/>
            <a:ext cx="7413285" cy="943364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274320" tIns="91440" rIns="274320" bIns="274320"/>
          <a:lstStyle/>
          <a:p>
            <a:pPr algn="ctr"/>
            <a:r>
              <a:rPr lang="en-US" sz="2400" b="1" dirty="0" smtClean="0"/>
              <a:t>Corresponding author: </a:t>
            </a:r>
            <a:r>
              <a:rPr lang="en-US" sz="2400" b="1" dirty="0" err="1" smtClean="0"/>
              <a:t>Ánja</a:t>
            </a:r>
            <a:r>
              <a:rPr lang="en-US" sz="2400" b="1" dirty="0" smtClean="0"/>
              <a:t> Reuter </a:t>
            </a:r>
            <a:endParaRPr lang="en-US" sz="2400" b="1" dirty="0"/>
          </a:p>
          <a:p>
            <a:pPr algn="ctr"/>
            <a:r>
              <a:rPr lang="en-US" sz="2400" dirty="0"/>
              <a:t>msfocb-khayelitsha-tbdoc@brussels.msf.org</a:t>
            </a:r>
          </a:p>
        </p:txBody>
      </p:sp>
      <p:sp>
        <p:nvSpPr>
          <p:cNvPr id="45" name="AutoShape 251"/>
          <p:cNvSpPr>
            <a:spLocks noChangeArrowheads="1"/>
          </p:cNvSpPr>
          <p:nvPr/>
        </p:nvSpPr>
        <p:spPr bwMode="auto">
          <a:xfrm>
            <a:off x="938116" y="32313890"/>
            <a:ext cx="14723849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/>
            <a:r>
              <a:rPr lang="en-AU" sz="4400" b="1" dirty="0" smtClean="0">
                <a:solidFill>
                  <a:schemeClr val="bg1"/>
                </a:solidFill>
              </a:rPr>
              <a:t>Results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5" name="Text Box 618"/>
          <p:cNvSpPr txBox="1">
            <a:spLocks noChangeArrowheads="1"/>
          </p:cNvSpPr>
          <p:nvPr/>
        </p:nvSpPr>
        <p:spPr bwMode="auto">
          <a:xfrm>
            <a:off x="1047487" y="6634316"/>
            <a:ext cx="147509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Data on the use of </a:t>
            </a:r>
            <a:r>
              <a:rPr lang="en-US" sz="3200" dirty="0" err="1"/>
              <a:t>delamanid</a:t>
            </a:r>
            <a:r>
              <a:rPr lang="en-US" sz="3200" dirty="0"/>
              <a:t> for the treatment of </a:t>
            </a:r>
            <a:r>
              <a:rPr lang="en-US" sz="3200" dirty="0" smtClean="0"/>
              <a:t>rifampicin-resistant </a:t>
            </a:r>
            <a:r>
              <a:rPr lang="en-US" sz="3200" dirty="0"/>
              <a:t>tuberculosis (RR-TB) in patients &lt;19 years is extremely limited.  </a:t>
            </a:r>
            <a:endParaRPr lang="en-US" sz="3200" dirty="0" smtClean="0"/>
          </a:p>
          <a:p>
            <a:pPr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We </a:t>
            </a:r>
            <a:r>
              <a:rPr lang="en-US" sz="3200" dirty="0"/>
              <a:t>describe early efficacy and safety of the use of delamanid with and without bedaquiline in </a:t>
            </a:r>
            <a:r>
              <a:rPr lang="en-US" sz="3200" dirty="0" smtClean="0"/>
              <a:t>RR-TB patients &lt;19 years of age from </a:t>
            </a:r>
            <a:r>
              <a:rPr lang="en-US" sz="3200" dirty="0"/>
              <a:t>a high HIV-prevalence programmatic setting in </a:t>
            </a:r>
            <a:r>
              <a:rPr lang="en-US" sz="3200" dirty="0" smtClean="0"/>
              <a:t>Khayelitsha, South </a:t>
            </a:r>
            <a:r>
              <a:rPr lang="en-US" sz="3200" dirty="0"/>
              <a:t>Africa. </a:t>
            </a:r>
            <a:endParaRPr lang="en-ZA" sz="3200" dirty="0"/>
          </a:p>
        </p:txBody>
      </p:sp>
      <p:sp>
        <p:nvSpPr>
          <p:cNvPr id="2" name="AutoShape 2" descr="Image result for MSF scientific da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MSF scientific day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MSF scientific day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303894"/>
              </p:ext>
            </p:extLst>
          </p:nvPr>
        </p:nvGraphicFramePr>
        <p:xfrm>
          <a:off x="16787090" y="7497112"/>
          <a:ext cx="15121680" cy="13517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110"/>
                <a:gridCol w="900100"/>
                <a:gridCol w="1305145"/>
                <a:gridCol w="1440160"/>
                <a:gridCol w="1935215"/>
                <a:gridCol w="1755195"/>
                <a:gridCol w="1575175"/>
                <a:gridCol w="2025225"/>
                <a:gridCol w="3195355"/>
              </a:tblGrid>
              <a:tr h="16143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Age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Sex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HIV-Status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CD4 </a:t>
                      </a:r>
                      <a:r>
                        <a:rPr lang="en-US" sz="2450" dirty="0" smtClean="0">
                          <a:solidFill>
                            <a:schemeClr val="bg1"/>
                          </a:solidFill>
                          <a:effectLst/>
                        </a:rPr>
                        <a:t>count and ART status </a:t>
                      </a: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at Dlm initiation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solidFill>
                            <a:schemeClr val="bg1"/>
                          </a:solidFill>
                          <a:effectLst/>
                        </a:rPr>
                        <a:t>Receiving Bdq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Baseline Culture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Time to culture conversion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Outcome </a:t>
                      </a:r>
                      <a:endParaRPr lang="en-US" sz="245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2450" dirty="0">
                          <a:solidFill>
                            <a:schemeClr val="bg1"/>
                          </a:solidFill>
                          <a:effectLst/>
                        </a:rPr>
                        <a:t>DEC 1 2017)</a:t>
                      </a:r>
                      <a:endParaRPr lang="en-US" sz="245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</a:tr>
              <a:tr h="942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16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Female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183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On ART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1.5 months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Treatment Success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2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16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Male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Negative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No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r>
                        <a:rPr lang="en-US" sz="2450" dirty="0" smtClean="0">
                          <a:effectLst/>
                        </a:rPr>
                        <a:t>N/A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culture 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3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13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No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r>
                        <a:rPr lang="en-US" sz="2450" dirty="0" smtClean="0">
                          <a:effectLst/>
                        </a:rPr>
                        <a:t>N/A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</a:t>
                      </a:r>
                      <a:r>
                        <a:rPr lang="en-US" sz="2450" dirty="0" smtClean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2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4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15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 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Yes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0.4 months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Unfavorable-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reconverted to 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5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14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Negative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No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3.1 months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6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14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Negative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 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Yes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 </a:t>
                      </a:r>
                      <a:r>
                        <a:rPr lang="en-US" sz="2450" dirty="0" smtClean="0">
                          <a:effectLst/>
                        </a:rPr>
                        <a:t>N/A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7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10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Female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Positive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157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On ART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No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0.3 months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6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8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15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>
                          <a:effectLst/>
                        </a:rPr>
                        <a:t>Male</a:t>
                      </a:r>
                      <a:endParaRPr lang="en-US" sz="24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362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</a:rPr>
                        <a:t>On ART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No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Positive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2.4 months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>
                          <a:effectLst/>
                        </a:rPr>
                        <a:t>Favorable- still on </a:t>
                      </a:r>
                      <a:r>
                        <a:rPr lang="en-US" sz="2450" dirty="0" smtClean="0">
                          <a:effectLst/>
                        </a:rPr>
                        <a:t>treatment </a:t>
                      </a:r>
                      <a:r>
                        <a:rPr lang="en-US" sz="2450" dirty="0">
                          <a:effectLst/>
                        </a:rPr>
                        <a:t>culture negative</a:t>
                      </a:r>
                      <a:endParaRPr lang="en-US" sz="24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2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Positive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204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Not on ART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Yes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Positive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Never converted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Unfavorable- still on treatment and culture positive (treatment failure)</a:t>
                      </a:r>
                      <a:endParaRPr lang="en-US" sz="24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645"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Abbreviations: </a:t>
                      </a:r>
                      <a:r>
                        <a:rPr lang="en-US" sz="24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ART, antiretroviral therapy; Dlm, delamanid; Bdq, bedaquiline</a:t>
                      </a:r>
                      <a:endParaRPr lang="en-US" sz="24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900325" y="33394010"/>
            <a:ext cx="144016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/>
              <a:t>Nine patients initiated delamanid for </a:t>
            </a:r>
            <a:r>
              <a:rPr lang="en-US" sz="3200" dirty="0" smtClean="0"/>
              <a:t>RR-TB; two (22</a:t>
            </a:r>
            <a:r>
              <a:rPr lang="en-US" sz="3200" dirty="0"/>
              <a:t>%) </a:t>
            </a:r>
            <a:r>
              <a:rPr lang="en-US" sz="3200" dirty="0" smtClean="0"/>
              <a:t>had </a:t>
            </a:r>
            <a:r>
              <a:rPr lang="en-US" sz="3200" dirty="0"/>
              <a:t>confirmed or presumed rifampicin-</a:t>
            </a:r>
            <a:r>
              <a:rPr lang="en-US" sz="3200" dirty="0" err="1"/>
              <a:t>monoresistant</a:t>
            </a:r>
            <a:r>
              <a:rPr lang="en-US" sz="3200" dirty="0"/>
              <a:t>-TB, three (33%) had multi-drug resistant TB, and four (44%) had RR-TB with additional fluoroquinolone resistance. The indication for delamanid in six patients (75%) was </a:t>
            </a:r>
            <a:r>
              <a:rPr lang="en-US" sz="3200" dirty="0" smtClean="0"/>
              <a:t>drug </a:t>
            </a:r>
            <a:r>
              <a:rPr lang="en-US" sz="3200" dirty="0"/>
              <a:t>substitution for the injectable </a:t>
            </a:r>
            <a:r>
              <a:rPr lang="en-US" sz="3200" dirty="0" smtClean="0"/>
              <a:t>agent; the remaining three (25%) patients received delamanid due to limited therapeutic options. The clinical, demographic, and outcome data for the enrolled patients can be seen in Table 1. Of the four (44</a:t>
            </a:r>
            <a:r>
              <a:rPr lang="en-US" sz="3200" dirty="0"/>
              <a:t>%) </a:t>
            </a:r>
            <a:r>
              <a:rPr lang="en-US" sz="3200" dirty="0" smtClean="0"/>
              <a:t>HIV co-infected 						patients; three </a:t>
            </a:r>
            <a:r>
              <a:rPr lang="en-US" sz="3200" dirty="0"/>
              <a:t>(75%) </a:t>
            </a:r>
            <a:r>
              <a:rPr lang="en-US" sz="3200" dirty="0" smtClean="0"/>
              <a:t>had started </a:t>
            </a:r>
            <a:r>
              <a:rPr lang="en-US" sz="3200" dirty="0" err="1" smtClean="0"/>
              <a:t>antiretrovirals</a:t>
            </a:r>
            <a:r>
              <a:rPr lang="en-US" sz="3200" dirty="0" smtClean="0"/>
              <a:t> 						at the time of delamanid initiation. Of the </a:t>
            </a:r>
            <a:r>
              <a:rPr lang="en-US" sz="3200" dirty="0"/>
              <a:t>6 </a:t>
            </a:r>
            <a:r>
              <a:rPr lang="en-US" sz="3200" dirty="0" smtClean="0"/>
              <a:t>							(</a:t>
            </a:r>
            <a:r>
              <a:rPr lang="en-US" sz="3200" dirty="0"/>
              <a:t>66%) </a:t>
            </a:r>
            <a:r>
              <a:rPr lang="en-US" sz="3200" dirty="0" smtClean="0"/>
              <a:t>patients </a:t>
            </a:r>
            <a:r>
              <a:rPr lang="en-US" sz="3200" dirty="0"/>
              <a:t>with a </a:t>
            </a:r>
            <a:r>
              <a:rPr lang="en-US" sz="3200" dirty="0" smtClean="0"/>
              <a:t>positive </a:t>
            </a:r>
            <a:r>
              <a:rPr lang="en-US" sz="3200" dirty="0"/>
              <a:t>culture at </a:t>
            </a:r>
            <a:r>
              <a:rPr lang="en-US" sz="3200" dirty="0" smtClean="0"/>
              <a:t>								baseline</a:t>
            </a:r>
            <a:r>
              <a:rPr lang="en-US" sz="3200" dirty="0"/>
              <a:t>, </a:t>
            </a:r>
            <a:r>
              <a:rPr lang="en-US" sz="3200" dirty="0" smtClean="0"/>
              <a:t>5 (83%) converted </a:t>
            </a:r>
            <a:r>
              <a:rPr lang="en-US" sz="3200" dirty="0"/>
              <a:t>to </a:t>
            </a:r>
            <a:r>
              <a:rPr lang="en-US" sz="3200" dirty="0" smtClean="0"/>
              <a:t>negative </a:t>
            </a:r>
            <a:r>
              <a:rPr lang="en-US" sz="3200" dirty="0"/>
              <a:t>by </a:t>
            </a:r>
            <a:r>
              <a:rPr lang="en-US" sz="3200" dirty="0" smtClean="0"/>
              <a:t>							month 6.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6733243" y="27723380"/>
            <a:ext cx="15130522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/>
              <a:t>Overall</a:t>
            </a:r>
            <a:r>
              <a:rPr lang="en-US" sz="3200" dirty="0"/>
              <a:t>, </a:t>
            </a:r>
            <a:r>
              <a:rPr lang="en-US" sz="3200" dirty="0" smtClean="0"/>
              <a:t>six (66%) </a:t>
            </a:r>
            <a:r>
              <a:rPr lang="en-US" sz="3200" dirty="0"/>
              <a:t>had delamanid extended ≥</a:t>
            </a:r>
            <a:r>
              <a:rPr lang="en-US" sz="3200" dirty="0" smtClean="0"/>
              <a:t>24-weeks</a:t>
            </a:r>
            <a:r>
              <a:rPr lang="en-US" sz="3200" dirty="0"/>
              <a:t>. None of the patients experienced serious adverse events; there was no </a:t>
            </a:r>
            <a:r>
              <a:rPr lang="en-US" sz="3200" dirty="0" err="1"/>
              <a:t>QtcF</a:t>
            </a:r>
            <a:r>
              <a:rPr lang="en-US" sz="3200" dirty="0"/>
              <a:t> prolongation &gt;500ms; one patient experienced QTcF &gt;60 </a:t>
            </a:r>
            <a:r>
              <a:rPr lang="en-US" sz="3200" dirty="0" err="1"/>
              <a:t>ms</a:t>
            </a:r>
            <a:r>
              <a:rPr lang="en-US" sz="3200" dirty="0"/>
              <a:t> from baseline at month-6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34" name="AutoShape 1868"/>
          <p:cNvSpPr>
            <a:spLocks noChangeArrowheads="1"/>
          </p:cNvSpPr>
          <p:nvPr/>
        </p:nvSpPr>
        <p:spPr bwMode="auto">
          <a:xfrm>
            <a:off x="613197" y="5137304"/>
            <a:ext cx="31397575" cy="37052692"/>
          </a:xfrm>
          <a:prstGeom prst="roundRect">
            <a:avLst>
              <a:gd name="adj" fmla="val 352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1900"/>
          </a:p>
        </p:txBody>
      </p:sp>
      <p:sp>
        <p:nvSpPr>
          <p:cNvPr id="12" name="TextBox 11"/>
          <p:cNvSpPr txBox="1"/>
          <p:nvPr/>
        </p:nvSpPr>
        <p:spPr>
          <a:xfrm>
            <a:off x="16497497" y="26913290"/>
            <a:ext cx="14777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A20000"/>
                </a:solidFill>
              </a:rPr>
              <a:t>Figure 3. Time to culture conversion among culture positive RR-TB patients &lt;19 years of age at delamanid initiation</a:t>
            </a:r>
            <a:endParaRPr lang="en-US" sz="2800" b="1" i="1" dirty="0">
              <a:solidFill>
                <a:srgbClr val="A2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832095" y="6595128"/>
            <a:ext cx="145806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500" b="1" i="1" dirty="0">
                <a:solidFill>
                  <a:srgbClr val="C00000"/>
                </a:solidFill>
                <a:ea typeface="Calibri"/>
                <a:cs typeface="Times New Roman"/>
              </a:rPr>
              <a:t>Table 1. Summary of clinical, demographic, and outcome data for </a:t>
            </a:r>
            <a:r>
              <a:rPr lang="en-US" sz="2500" b="1" i="1" dirty="0" smtClean="0">
                <a:solidFill>
                  <a:srgbClr val="C00000"/>
                </a:solidFill>
                <a:ea typeface="Calibri"/>
                <a:cs typeface="Times New Roman"/>
              </a:rPr>
              <a:t>the rifampicin-resistant </a:t>
            </a:r>
            <a:r>
              <a:rPr lang="en-US" sz="2500" b="1" i="1" dirty="0">
                <a:solidFill>
                  <a:srgbClr val="C00000"/>
                </a:solidFill>
                <a:ea typeface="Calibri"/>
                <a:cs typeface="Times New Roman"/>
              </a:rPr>
              <a:t>tuberculosis patients &lt;19 treated with </a:t>
            </a:r>
            <a:r>
              <a:rPr lang="en-US" sz="2500" b="1" i="1" dirty="0" smtClean="0">
                <a:solidFill>
                  <a:srgbClr val="C00000"/>
                </a:solidFill>
                <a:ea typeface="Calibri"/>
                <a:cs typeface="Times New Roman"/>
              </a:rPr>
              <a:t>delamanid-containing </a:t>
            </a:r>
            <a:r>
              <a:rPr lang="en-US" sz="2500" b="1" i="1" dirty="0">
                <a:solidFill>
                  <a:srgbClr val="C00000"/>
                </a:solidFill>
                <a:ea typeface="Calibri"/>
                <a:cs typeface="Times New Roman"/>
              </a:rPr>
              <a:t>regimens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9678120" y="21063093"/>
            <a:ext cx="8180200" cy="5805192"/>
            <a:chOff x="19678120" y="21254728"/>
            <a:chExt cx="8180200" cy="5805192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29" b="8338"/>
            <a:stretch/>
          </p:blipFill>
          <p:spPr bwMode="auto">
            <a:xfrm>
              <a:off x="20262016" y="21254728"/>
              <a:ext cx="7596304" cy="5434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 rot="16200000">
              <a:off x="18329007" y="23726624"/>
              <a:ext cx="3159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400" dirty="0" smtClean="0"/>
                <a:t>% Culture Converted</a:t>
              </a:r>
              <a:endParaRPr lang="en-US" sz="2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116212" y="26598255"/>
              <a:ext cx="57864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400" dirty="0" smtClean="0"/>
                <a:t>Time since delamanid initiation (months)</a:t>
              </a:r>
              <a:endParaRPr lang="en-US" sz="2400" dirty="0"/>
            </a:p>
          </p:txBody>
        </p:sp>
      </p:grpSp>
      <p:pic>
        <p:nvPicPr>
          <p:cNvPr id="48" name="Picture 2" descr="C:\Users\msfuser\AppData\Local\Microsoft\Windows\Temporary Internet Files\Content.Outlook\CYCV2PKB\IMG_9298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256" y="10396455"/>
            <a:ext cx="8501794" cy="567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991379" y="16157095"/>
            <a:ext cx="14777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A20000"/>
                </a:solidFill>
              </a:rPr>
              <a:t>Figure 1. Adolescents and children treated with delamanid containing rifampicin-resistant tuberculosis regimens, with and without bedaquiline in Khayelitsha, South Africa, ©MSF</a:t>
            </a:r>
            <a:endParaRPr lang="en-US" sz="2800" b="1" i="1" dirty="0">
              <a:solidFill>
                <a:srgbClr val="A2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43779" y="30783720"/>
            <a:ext cx="14777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A20000"/>
                </a:solidFill>
              </a:rPr>
              <a:t>Figure 2. Adolescent treated with a delamanid containing rifampicin-resistant tuberculosis regimen, with and without bedaquiline in Khayelitsha, South Africa,  ©MSF</a:t>
            </a:r>
            <a:endParaRPr lang="en-US" sz="2800" b="1" i="1" dirty="0">
              <a:solidFill>
                <a:srgbClr val="A2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311984" y="35500243"/>
            <a:ext cx="15100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A20000"/>
                </a:solidFill>
              </a:rPr>
              <a:t>Figure 4. Adolescents treated with a delamanid containing rifampicin-resistant tuberculosis regimen, with and without bedaquiline in Khayelitsha, South Africa, © MSF</a:t>
            </a:r>
            <a:endParaRPr lang="en-US" sz="2800" b="1" i="1" dirty="0">
              <a:solidFill>
                <a:srgbClr val="A20000"/>
              </a:solidFill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579" y="23807945"/>
            <a:ext cx="10338665" cy="689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2575" y="32313890"/>
            <a:ext cx="5581873" cy="324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AutoShape 251"/>
          <p:cNvSpPr>
            <a:spLocks noChangeArrowheads="1"/>
          </p:cNvSpPr>
          <p:nvPr/>
        </p:nvSpPr>
        <p:spPr bwMode="auto">
          <a:xfrm>
            <a:off x="16652075" y="36499355"/>
            <a:ext cx="14972244" cy="945105"/>
          </a:xfrm>
          <a:prstGeom prst="roundRect">
            <a:avLst>
              <a:gd name="adj" fmla="val 27153"/>
            </a:avLst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91403" tIns="45701" rIns="91403" bIns="45701" anchor="ctr"/>
          <a:lstStyle/>
          <a:p>
            <a:pPr algn="ctr" defTabSz="5314950"/>
            <a:r>
              <a:rPr lang="en-GB" sz="4400" b="1" dirty="0" smtClean="0">
                <a:solidFill>
                  <a:schemeClr val="bg1"/>
                </a:solidFill>
              </a:rPr>
              <a:t>Consent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 bwMode="auto">
          <a:xfrm>
            <a:off x="16733243" y="37468558"/>
            <a:ext cx="14857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We confirm that we have obtained </a:t>
            </a:r>
            <a:r>
              <a:rPr lang="en-US" sz="2400" dirty="0" smtClean="0"/>
              <a:t>voluntary written permission </a:t>
            </a:r>
            <a:r>
              <a:rPr lang="en-US" sz="2400" dirty="0"/>
              <a:t>to use  the images from the </a:t>
            </a:r>
            <a:r>
              <a:rPr lang="en-US" sz="2400" dirty="0" smtClean="0"/>
              <a:t>patients </a:t>
            </a:r>
            <a:r>
              <a:rPr lang="en-US" sz="2400" dirty="0"/>
              <a:t>included in this </a:t>
            </a:r>
            <a:r>
              <a:rPr lang="en-US" sz="2400" dirty="0" smtClean="0"/>
              <a:t>poster</a:t>
            </a:r>
            <a:r>
              <a:rPr lang="en-US" sz="2400" dirty="0"/>
              <a:t>.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8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8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837806-3ED2-49D0-A9DE-EA8C7F073950}"/>
</file>

<file path=customXml/itemProps2.xml><?xml version="1.0" encoding="utf-8"?>
<ds:datastoreItem xmlns:ds="http://schemas.openxmlformats.org/officeDocument/2006/customXml" ds:itemID="{0F003548-644C-46CA-B55D-30F72E5EB8FB}"/>
</file>

<file path=customXml/itemProps3.xml><?xml version="1.0" encoding="utf-8"?>
<ds:datastoreItem xmlns:ds="http://schemas.openxmlformats.org/officeDocument/2006/customXml" ds:itemID="{BB00464F-64F6-43C2-A3AA-606BDCD461A6}"/>
</file>

<file path=docProps/app.xml><?xml version="1.0" encoding="utf-8"?>
<Properties xmlns="http://schemas.openxmlformats.org/officeDocument/2006/extended-properties" xmlns:vt="http://schemas.openxmlformats.org/officeDocument/2006/docPropsVTypes">
  <TotalTime>17946</TotalTime>
  <Words>736</Words>
  <Application>Microsoft Macintosh PowerPoint</Application>
  <PresentationFormat>Custom</PresentationFormat>
  <Paragraphs>131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Times New Roman</vt:lpstr>
      <vt:lpstr>Wingdings</vt:lpstr>
      <vt:lpstr>Arial</vt:lpstr>
      <vt:lpstr>Default Design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bfuller</dc:creator>
  <cp:lastModifiedBy>Microsoft Office User</cp:lastModifiedBy>
  <cp:revision>699</cp:revision>
  <cp:lastPrinted>2018-04-30T06:41:13Z</cp:lastPrinted>
  <dcterms:created xsi:type="dcterms:W3CDTF">2005-06-23T08:03:06Z</dcterms:created>
  <dcterms:modified xsi:type="dcterms:W3CDTF">2018-05-04T09:38:21Z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