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797675" cy="9928225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38"/>
    <p:restoredTop sz="93863" autoAdjust="0"/>
  </p:normalViewPr>
  <p:slideViewPr>
    <p:cSldViewPr>
      <p:cViewPr>
        <p:scale>
          <a:sx n="25" d="100"/>
          <a:sy n="25" d="100"/>
        </p:scale>
        <p:origin x="2184" y="-2448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12" cy="497823"/>
          </a:xfrm>
          <a:prstGeom prst="rect">
            <a:avLst/>
          </a:prstGeom>
        </p:spPr>
        <p:txBody>
          <a:bodyPr vert="horz" lIns="44550" tIns="22275" rIns="44550" bIns="22275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912" cy="497823"/>
          </a:xfrm>
          <a:prstGeom prst="rect">
            <a:avLst/>
          </a:prstGeom>
        </p:spPr>
        <p:txBody>
          <a:bodyPr vert="horz" lIns="44550" tIns="22275" rIns="44550" bIns="22275" rtlCol="0"/>
          <a:lstStyle>
            <a:lvl1pPr algn="r">
              <a:defRPr sz="600"/>
            </a:lvl1pPr>
          </a:lstStyle>
          <a:p>
            <a:fld id="{A058CABE-655D-5C42-8970-4E5AEED2B7CA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4550" tIns="22275" rIns="44550" bIns="222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311"/>
            <a:ext cx="5438140" cy="3908886"/>
          </a:xfrm>
          <a:prstGeom prst="rect">
            <a:avLst/>
          </a:prstGeom>
        </p:spPr>
        <p:txBody>
          <a:bodyPr vert="horz" lIns="44550" tIns="22275" rIns="44550" bIns="2227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403"/>
            <a:ext cx="2945912" cy="497822"/>
          </a:xfrm>
          <a:prstGeom prst="rect">
            <a:avLst/>
          </a:prstGeom>
        </p:spPr>
        <p:txBody>
          <a:bodyPr vert="horz" lIns="44550" tIns="22275" rIns="44550" bIns="22275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46" y="9430403"/>
            <a:ext cx="2945912" cy="497822"/>
          </a:xfrm>
          <a:prstGeom prst="rect">
            <a:avLst/>
          </a:prstGeom>
        </p:spPr>
        <p:txBody>
          <a:bodyPr vert="horz" lIns="44550" tIns="22275" rIns="44550" bIns="22275" rtlCol="0" anchor="b"/>
          <a:lstStyle>
            <a:lvl1pPr algn="r">
              <a:defRPr sz="6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56821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499711"/>
            <a:ext cx="20462800" cy="2714148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GB" sz="4000" dirty="0"/>
              <a:t>Roberta </a:t>
            </a:r>
            <a:r>
              <a:rPr lang="en-GB" sz="4000" dirty="0" smtClean="0"/>
              <a:t>Petrucci</a:t>
            </a:r>
            <a:r>
              <a:rPr lang="en-GB" sz="4000" baseline="30000" dirty="0" smtClean="0"/>
              <a:t>1</a:t>
            </a:r>
            <a:r>
              <a:rPr lang="en-GB" sz="4000" dirty="0" smtClean="0"/>
              <a:t>, </a:t>
            </a:r>
            <a:r>
              <a:rPr lang="en-GB" sz="4000" dirty="0"/>
              <a:t>Etienne </a:t>
            </a:r>
            <a:r>
              <a:rPr lang="en-GB" sz="4000" dirty="0" smtClean="0"/>
              <a:t>Gignoux</a:t>
            </a:r>
            <a:r>
              <a:rPr lang="en-GB" sz="4000" baseline="30000" dirty="0" smtClean="0"/>
              <a:t>2</a:t>
            </a:r>
            <a:r>
              <a:rPr lang="en-GB" sz="4000" dirty="0" smtClean="0"/>
              <a:t>, </a:t>
            </a:r>
            <a:r>
              <a:rPr lang="en-GB" sz="4000" dirty="0"/>
              <a:t>Mathieu </a:t>
            </a:r>
            <a:r>
              <a:rPr lang="en-GB" sz="4000" dirty="0" smtClean="0"/>
              <a:t>Bastard</a:t>
            </a:r>
            <a:r>
              <a:rPr lang="en-GB" sz="4000" baseline="30000" dirty="0"/>
              <a:t>2</a:t>
            </a:r>
            <a:r>
              <a:rPr lang="en-GB" sz="4000" dirty="0" smtClean="0"/>
              <a:t>, </a:t>
            </a:r>
            <a:r>
              <a:rPr lang="en-GB" sz="4000" dirty="0"/>
              <a:t>Patricia </a:t>
            </a:r>
            <a:r>
              <a:rPr lang="en-GB" sz="4000" dirty="0" smtClean="0"/>
              <a:t>Kahn</a:t>
            </a:r>
            <a:r>
              <a:rPr lang="en-GB" sz="4000" baseline="30000" dirty="0"/>
              <a:t>3</a:t>
            </a:r>
            <a:r>
              <a:rPr lang="en-GB" sz="4000" dirty="0" smtClean="0"/>
              <a:t>, </a:t>
            </a:r>
            <a:r>
              <a:rPr lang="en-GB" sz="4000" dirty="0"/>
              <a:t>Jay </a:t>
            </a:r>
            <a:r>
              <a:rPr lang="en-GB" sz="4000" dirty="0" smtClean="0"/>
              <a:t>Achar</a:t>
            </a:r>
            <a:r>
              <a:rPr lang="en-GB" sz="4000" baseline="30000" dirty="0"/>
              <a:t>4</a:t>
            </a:r>
            <a:r>
              <a:rPr lang="en-GB" sz="4000" dirty="0" smtClean="0"/>
              <a:t>, </a:t>
            </a:r>
            <a:r>
              <a:rPr lang="en-GB" sz="4000" dirty="0"/>
              <a:t>Iza </a:t>
            </a:r>
            <a:r>
              <a:rPr lang="en-GB" sz="4000" dirty="0" smtClean="0"/>
              <a:t>Ciglenecki</a:t>
            </a:r>
            <a:r>
              <a:rPr lang="en-GB" sz="4000" baseline="30000" dirty="0"/>
              <a:t>1</a:t>
            </a:r>
            <a:r>
              <a:rPr lang="en-GB" sz="4000" dirty="0" smtClean="0"/>
              <a:t>, </a:t>
            </a:r>
            <a:r>
              <a:rPr lang="en-GB" sz="4000" dirty="0"/>
              <a:t>Micaela </a:t>
            </a:r>
            <a:r>
              <a:rPr lang="en-GB" sz="4000" dirty="0" smtClean="0"/>
              <a:t>Serafini</a:t>
            </a:r>
            <a:r>
              <a:rPr lang="en-GB" sz="4000" baseline="30000" dirty="0" smtClean="0"/>
              <a:t>1</a:t>
            </a:r>
            <a:endParaRPr sz="3938" dirty="0">
              <a:latin typeface="Arial"/>
              <a:cs typeface="Arial"/>
            </a:endParaRPr>
          </a:p>
          <a:p>
            <a:pPr marL="27032" marR="598758">
              <a:lnSpc>
                <a:spcPct val="106300"/>
              </a:lnSpc>
              <a:spcBef>
                <a:spcPts val="3608"/>
              </a:spcBef>
            </a:pP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1 Médecins Sans Frontières (OCG), Geneva, </a:t>
            </a:r>
            <a:r>
              <a:rPr lang="fr-CH" sz="2980" spc="-21" dirty="0" err="1" smtClean="0">
                <a:solidFill>
                  <a:srgbClr val="58595B"/>
                </a:solidFill>
                <a:latin typeface="Arial"/>
                <a:cs typeface="Arial"/>
              </a:rPr>
              <a:t>Switzerland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, 2 Epicentre, Geneva, </a:t>
            </a:r>
            <a:r>
              <a:rPr lang="fr-CH" sz="2980" spc="-21" dirty="0" err="1" smtClean="0">
                <a:solidFill>
                  <a:srgbClr val="58595B"/>
                </a:solidFill>
                <a:latin typeface="Arial"/>
                <a:cs typeface="Arial"/>
              </a:rPr>
              <a:t>Switzerland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CH" sz="2980" spc="-21" dirty="0">
                <a:solidFill>
                  <a:srgbClr val="58595B"/>
                </a:solidFill>
                <a:latin typeface="Arial"/>
                <a:cs typeface="Arial"/>
              </a:rPr>
              <a:t>3 Médecins Sans 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Frontières, New York, United States, 4 </a:t>
            </a:r>
            <a:r>
              <a:rPr lang="fr-CH" sz="2980" spc="-21" dirty="0" err="1" smtClean="0">
                <a:solidFill>
                  <a:srgbClr val="58595B"/>
                </a:solidFill>
                <a:latin typeface="Arial"/>
                <a:cs typeface="Arial"/>
              </a:rPr>
              <a:t>Manson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 Unit, </a:t>
            </a:r>
            <a:r>
              <a:rPr lang="fr-CH" sz="2980" spc="-21" dirty="0">
                <a:solidFill>
                  <a:srgbClr val="58595B"/>
                </a:solidFill>
                <a:latin typeface="Arial"/>
                <a:cs typeface="Arial"/>
              </a:rPr>
              <a:t>Médecins Sans Frontières 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, London, United </a:t>
            </a:r>
            <a:r>
              <a:rPr lang="fr-CH" sz="2980" spc="-21" dirty="0" err="1" smtClean="0">
                <a:solidFill>
                  <a:srgbClr val="58595B"/>
                </a:solidFill>
                <a:latin typeface="Arial"/>
                <a:cs typeface="Arial"/>
              </a:rPr>
              <a:t>Kingdom</a:t>
            </a:r>
            <a:r>
              <a:rPr lang="fr-CH" sz="2980" spc="-21" dirty="0" smtClean="0">
                <a:solidFill>
                  <a:srgbClr val="58595B"/>
                </a:solidFill>
                <a:latin typeface="Arial"/>
                <a:cs typeface="Arial"/>
              </a:rPr>
              <a:t>. 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2581" y="523081"/>
            <a:ext cx="20081409" cy="3719250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z="8000" dirty="0"/>
              <a:t>Characteristics of children aged 0-15 years with Ebola virus disease: </a:t>
            </a:r>
            <a:r>
              <a:rPr lang="en-US" sz="8000" dirty="0" err="1"/>
              <a:t>multicentre</a:t>
            </a:r>
            <a:r>
              <a:rPr lang="en-US" sz="8000" dirty="0"/>
              <a:t> retrospective analysis, West Africa</a:t>
            </a:r>
            <a:endParaRPr sz="8000" spc="-160" dirty="0"/>
          </a:p>
        </p:txBody>
      </p:sp>
      <p:grpSp>
        <p:nvGrpSpPr>
          <p:cNvPr id="14" name="Group 13"/>
          <p:cNvGrpSpPr/>
          <p:nvPr/>
        </p:nvGrpSpPr>
        <p:grpSpPr>
          <a:xfrm>
            <a:off x="8286405" y="8447881"/>
            <a:ext cx="13390024" cy="2927191"/>
            <a:chOff x="8286405" y="8949690"/>
            <a:chExt cx="13390024" cy="2927191"/>
          </a:xfrm>
        </p:grpSpPr>
        <p:sp>
          <p:nvSpPr>
            <p:cNvPr id="7" name="object 7"/>
            <p:cNvSpPr/>
            <p:nvPr/>
          </p:nvSpPr>
          <p:spPr>
            <a:xfrm>
              <a:off x="8449282" y="8949690"/>
              <a:ext cx="796076" cy="625778"/>
            </a:xfrm>
            <a:custGeom>
              <a:avLst/>
              <a:gdLst/>
              <a:ahLst/>
              <a:cxnLst/>
              <a:rect l="l" t="t" r="r" b="b"/>
              <a:pathLst>
                <a:path w="374014" h="294004">
                  <a:moveTo>
                    <a:pt x="120383" y="0"/>
                  </a:moveTo>
                  <a:lnTo>
                    <a:pt x="80736" y="18374"/>
                  </a:lnTo>
                  <a:lnTo>
                    <a:pt x="48828" y="42547"/>
                  </a:lnTo>
                  <a:lnTo>
                    <a:pt x="16692" y="87104"/>
                  </a:lnTo>
                  <a:lnTo>
                    <a:pt x="2596" y="144018"/>
                  </a:lnTo>
                  <a:lnTo>
                    <a:pt x="0" y="196776"/>
                  </a:lnTo>
                  <a:lnTo>
                    <a:pt x="0" y="293957"/>
                  </a:lnTo>
                  <a:lnTo>
                    <a:pt x="135856" y="293957"/>
                  </a:lnTo>
                  <a:lnTo>
                    <a:pt x="135856" y="158100"/>
                  </a:lnTo>
                  <a:lnTo>
                    <a:pt x="70105" y="158100"/>
                  </a:lnTo>
                  <a:lnTo>
                    <a:pt x="71627" y="139033"/>
                  </a:lnTo>
                  <a:lnTo>
                    <a:pt x="88716" y="93798"/>
                  </a:lnTo>
                  <a:lnTo>
                    <a:pt x="128104" y="63518"/>
                  </a:lnTo>
                  <a:lnTo>
                    <a:pt x="146975" y="56082"/>
                  </a:lnTo>
                  <a:lnTo>
                    <a:pt x="120383" y="0"/>
                  </a:lnTo>
                  <a:close/>
                </a:path>
                <a:path w="374014" h="294004">
                  <a:moveTo>
                    <a:pt x="347140" y="0"/>
                  </a:moveTo>
                  <a:lnTo>
                    <a:pt x="307793" y="18374"/>
                  </a:lnTo>
                  <a:lnTo>
                    <a:pt x="275823" y="42547"/>
                  </a:lnTo>
                  <a:lnTo>
                    <a:pt x="243460" y="86970"/>
                  </a:lnTo>
                  <a:lnTo>
                    <a:pt x="229347" y="143718"/>
                  </a:lnTo>
                  <a:lnTo>
                    <a:pt x="226750" y="196776"/>
                  </a:lnTo>
                  <a:lnTo>
                    <a:pt x="226750" y="293957"/>
                  </a:lnTo>
                  <a:lnTo>
                    <a:pt x="362613" y="293957"/>
                  </a:lnTo>
                  <a:lnTo>
                    <a:pt x="362613" y="158100"/>
                  </a:lnTo>
                  <a:lnTo>
                    <a:pt x="296856" y="158100"/>
                  </a:lnTo>
                  <a:lnTo>
                    <a:pt x="298381" y="139033"/>
                  </a:lnTo>
                  <a:lnTo>
                    <a:pt x="315472" y="93798"/>
                  </a:lnTo>
                  <a:lnTo>
                    <a:pt x="354860" y="63518"/>
                  </a:lnTo>
                  <a:lnTo>
                    <a:pt x="373731" y="56082"/>
                  </a:lnTo>
                  <a:lnTo>
                    <a:pt x="347140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286405" y="9541664"/>
              <a:ext cx="13390024" cy="2335217"/>
            </a:xfrm>
            <a:prstGeom prst="rect">
              <a:avLst/>
            </a:prstGeom>
          </p:spPr>
          <p:txBody>
            <a:bodyPr vert="horz" wrap="square" lIns="0" tIns="25680" rIns="0" bIns="0" rtlCol="0">
              <a:spAutoFit/>
            </a:bodyPr>
            <a:lstStyle/>
            <a:p>
              <a:pPr marL="27032" marR="10813">
                <a:spcBef>
                  <a:spcPts val="202"/>
                </a:spcBef>
              </a:pPr>
              <a:r>
                <a:rPr lang="en-US" sz="5002" b="1" spc="-11" dirty="0" smtClean="0">
                  <a:solidFill>
                    <a:srgbClr val="D2232A"/>
                  </a:solidFill>
                  <a:latin typeface="Arial"/>
                  <a:cs typeface="Arial"/>
                </a:rPr>
                <a:t>Young </a:t>
              </a:r>
              <a:r>
                <a:rPr lang="en-US" sz="5002" b="1" spc="-11" dirty="0">
                  <a:solidFill>
                    <a:srgbClr val="D2232A"/>
                  </a:solidFill>
                  <a:latin typeface="Arial"/>
                  <a:cs typeface="Arial"/>
                </a:rPr>
                <a:t>age and high viral load </a:t>
              </a:r>
              <a:r>
                <a:rPr lang="en-US" sz="5002" b="1" spc="-11" dirty="0" smtClean="0">
                  <a:solidFill>
                    <a:srgbClr val="D2232A"/>
                  </a:solidFill>
                  <a:latin typeface="Arial"/>
                  <a:cs typeface="Arial"/>
                </a:rPr>
                <a:t>are </a:t>
              </a:r>
              <a:r>
                <a:rPr lang="en-US" sz="5002" b="1" spc="-11" dirty="0">
                  <a:solidFill>
                    <a:srgbClr val="D2232A"/>
                  </a:solidFill>
                  <a:latin typeface="Arial"/>
                  <a:cs typeface="Arial"/>
                </a:rPr>
                <a:t>independently associated to mortality in the </a:t>
              </a:r>
              <a:r>
                <a:rPr lang="en-GB" sz="5002" b="1" spc="-11" dirty="0" smtClean="0">
                  <a:solidFill>
                    <a:srgbClr val="D2232A"/>
                  </a:solidFill>
                  <a:latin typeface="Arial"/>
                  <a:cs typeface="Arial"/>
                </a:rPr>
                <a:t>paediatric</a:t>
              </a:r>
              <a:r>
                <a:rPr lang="en-US" sz="5002" b="1" spc="-11" dirty="0" smtClean="0">
                  <a:solidFill>
                    <a:srgbClr val="D2232A"/>
                  </a:solidFill>
                  <a:latin typeface="Arial"/>
                  <a:cs typeface="Arial"/>
                </a:rPr>
                <a:t> population. </a:t>
              </a:r>
              <a:endParaRPr sz="5002" dirty="0">
                <a:latin typeface="Arial"/>
                <a:cs typeface="Arial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32626" y="9743281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CH" sz="2980" b="1" spc="-11" dirty="0" smtClean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endParaRPr lang="fr-CH" sz="2980" b="1" spc="-11" dirty="0">
              <a:solidFill>
                <a:srgbClr val="D2232A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9613" y="8447881"/>
            <a:ext cx="658621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11"/>
          <p:cNvSpPr txBox="1"/>
          <p:nvPr/>
        </p:nvSpPr>
        <p:spPr>
          <a:xfrm>
            <a:off x="1307039" y="9175773"/>
            <a:ext cx="6317247" cy="4758508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10000"/>
              </a:lnSpc>
              <a:spcBef>
                <a:spcPts val="202"/>
              </a:spcBef>
              <a:spcAft>
                <a:spcPts val="600"/>
              </a:spcAft>
            </a:pPr>
            <a:r>
              <a:rPr lang="fr-CH" sz="3200" b="1" spc="-11" dirty="0">
                <a:solidFill>
                  <a:srgbClr val="D2232A"/>
                </a:solidFill>
                <a:latin typeface="Arial"/>
                <a:cs typeface="Arial"/>
              </a:rPr>
              <a:t>Introduction </a:t>
            </a:r>
            <a:endParaRPr lang="fr-CH" sz="3200" b="1" spc="-11" dirty="0" smtClean="0">
              <a:solidFill>
                <a:srgbClr val="D2232A"/>
              </a:solidFill>
              <a:latin typeface="Arial"/>
              <a:cs typeface="Arial"/>
            </a:endParaRPr>
          </a:p>
          <a:p>
            <a:pPr marL="27032" marR="282484">
              <a:lnSpc>
                <a:spcPct val="110000"/>
              </a:lnSpc>
              <a:spcBef>
                <a:spcPts val="202"/>
              </a:spcBef>
            </a:pP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Data on paediatric cases with Ebola Virus Disease (EVD) are scarce. </a:t>
            </a:r>
          </a:p>
          <a:p>
            <a:pPr marL="27032" marR="282484">
              <a:lnSpc>
                <a:spcPct val="110000"/>
              </a:lnSpc>
              <a:spcBef>
                <a:spcPts val="202"/>
              </a:spcBef>
            </a:pP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Here we describe a multicentre retrospective study on a cohort of children under 15 years old admitted in 9 MSF Ebola treatment centres (ETC).</a:t>
            </a:r>
            <a:endParaRPr lang="en-GB" sz="300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49" name="object 13"/>
          <p:cNvSpPr txBox="1"/>
          <p:nvPr/>
        </p:nvSpPr>
        <p:spPr>
          <a:xfrm>
            <a:off x="1193006" y="35787586"/>
            <a:ext cx="20637196" cy="489289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  <a:spcAft>
                <a:spcPts val="600"/>
              </a:spcAft>
            </a:pPr>
            <a:r>
              <a:rPr lang="fr-CH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Conclusions</a:t>
            </a:r>
            <a:endParaRPr lang="en-US" sz="32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360000">
              <a:lnSpc>
                <a:spcPct val="110000"/>
              </a:lnSpc>
              <a:spcBef>
                <a:spcPts val="234"/>
              </a:spcBef>
              <a:spcAft>
                <a:spcPts val="600"/>
              </a:spcAft>
            </a:pP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Children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were relatively spared by EVD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infection. However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, young children were more likely to test negative when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hospitalised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as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suspects,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showing the limited specificity of the case definition in this age group.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Current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data do not support that a more accurate clinical assessment will be able to improve suspect case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definition;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while a key role could be played by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a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point-of-care test that could speed up the confirmation process, allowing prompt isolation and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management.</a:t>
            </a:r>
            <a:endParaRPr lang="fr-CH" sz="30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360000">
              <a:lnSpc>
                <a:spcPct val="110000"/>
              </a:lnSpc>
              <a:spcBef>
                <a:spcPts val="234"/>
              </a:spcBef>
              <a:spcAft>
                <a:spcPts val="600"/>
              </a:spcAft>
            </a:pP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This study reports younger age and high viral load as independently associated to mortality in the paediatric population.</a:t>
            </a:r>
            <a:endParaRPr lang="fr-CH" sz="30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360000">
              <a:lnSpc>
                <a:spcPct val="110000"/>
              </a:lnSpc>
              <a:spcBef>
                <a:spcPts val="234"/>
              </a:spcBef>
            </a:pP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There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is a need of specific guidelines for clinical management of EVD in children, including associated </a:t>
            </a:r>
            <a:r>
              <a:rPr lang="en-GB" sz="3000" dirty="0" smtClean="0">
                <a:solidFill>
                  <a:srgbClr val="58595B"/>
                </a:solidFill>
                <a:latin typeface="Arial"/>
                <a:cs typeface="Arial"/>
              </a:rPr>
              <a:t>conditions, </a:t>
            </a:r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considering the limitation of care in the high risk area.</a:t>
            </a:r>
            <a:r>
              <a:rPr lang="fr-CH" sz="300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endParaRPr sz="3000" dirty="0" smtClean="0">
              <a:latin typeface="Times New Roman"/>
              <a:cs typeface="Times New Roman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3214806" y="38394481"/>
            <a:ext cx="6172200" cy="336147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bject 10"/>
          <p:cNvSpPr txBox="1"/>
          <p:nvPr/>
        </p:nvSpPr>
        <p:spPr>
          <a:xfrm>
            <a:off x="964406" y="15819944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CH" sz="2980" b="1" spc="-11" dirty="0" smtClean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endParaRPr lang="fr-CH" sz="2980" b="1" spc="-11" dirty="0">
              <a:solidFill>
                <a:srgbClr val="D2232A"/>
              </a:solidFill>
              <a:latin typeface="Arial"/>
              <a:cs typeface="Arial"/>
            </a:endParaRPr>
          </a:p>
        </p:txBody>
      </p:sp>
      <p:sp>
        <p:nvSpPr>
          <p:cNvPr id="54" name="object 11"/>
          <p:cNvSpPr txBox="1"/>
          <p:nvPr/>
        </p:nvSpPr>
        <p:spPr>
          <a:xfrm>
            <a:off x="1276559" y="15628216"/>
            <a:ext cx="6317247" cy="7297665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10000"/>
              </a:lnSpc>
              <a:spcBef>
                <a:spcPts val="202"/>
              </a:spcBef>
              <a:spcAft>
                <a:spcPts val="600"/>
              </a:spcAft>
            </a:pPr>
            <a:r>
              <a:rPr lang="en-GB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Methodology</a:t>
            </a:r>
            <a:endParaRPr lang="en-GB" sz="3200" dirty="0" smtClean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282484">
              <a:lnSpc>
                <a:spcPct val="110000"/>
              </a:lnSpc>
              <a:spcBef>
                <a:spcPts val="202"/>
              </a:spcBef>
            </a:pPr>
            <a:r>
              <a:rPr lang="en-US" sz="3000" dirty="0" smtClean="0">
                <a:solidFill>
                  <a:srgbClr val="58595B"/>
                </a:solidFill>
                <a:latin typeface="Arial"/>
                <a:cs typeface="Arial"/>
              </a:rPr>
              <a:t>Suspected cases according to WHO case definition were admitted. Laboratory diagnosis was performed. Results were reported as either EVD-negative or EVD-confirmed with the corresponding cycle threshold (Ct), an inverse measure of viral load. </a:t>
            </a:r>
          </a:p>
          <a:p>
            <a:pPr marL="27032" marR="282484">
              <a:lnSpc>
                <a:spcPct val="110000"/>
              </a:lnSpc>
              <a:spcBef>
                <a:spcPts val="202"/>
              </a:spcBef>
            </a:pPr>
            <a:r>
              <a:rPr lang="en-US" sz="3000" dirty="0" smtClean="0">
                <a:solidFill>
                  <a:srgbClr val="58595B"/>
                </a:solidFill>
                <a:latin typeface="Arial"/>
                <a:cs typeface="Arial"/>
              </a:rPr>
              <a:t>Patient data were collected at admission. Risk factors for mortality were assessed through multivariate mixed-effect Poisson regression.</a:t>
            </a:r>
            <a:endParaRPr lang="en-US" sz="300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57" name="object 4"/>
          <p:cNvSpPr/>
          <p:nvPr/>
        </p:nvSpPr>
        <p:spPr>
          <a:xfrm>
            <a:off x="1236196" y="14923493"/>
            <a:ext cx="658621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6" name="object 16"/>
          <p:cNvSpPr/>
          <p:nvPr/>
        </p:nvSpPr>
        <p:spPr>
          <a:xfrm>
            <a:off x="8313439" y="11800681"/>
            <a:ext cx="658621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8" name="object 13"/>
          <p:cNvSpPr txBox="1"/>
          <p:nvPr/>
        </p:nvSpPr>
        <p:spPr>
          <a:xfrm>
            <a:off x="8286405" y="12499683"/>
            <a:ext cx="13681963" cy="8902198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lnSpc>
                <a:spcPct val="110000"/>
              </a:lnSpc>
              <a:spcBef>
                <a:spcPts val="202"/>
              </a:spcBef>
              <a:spcAft>
                <a:spcPts val="600"/>
              </a:spcAft>
            </a:pPr>
            <a:r>
              <a:rPr lang="en-GB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Results </a:t>
            </a:r>
            <a:endParaRPr lang="en-GB" sz="3200" spc="-11" dirty="0" smtClean="0">
              <a:solidFill>
                <a:srgbClr val="58595B"/>
              </a:solidFill>
              <a:latin typeface="Arial"/>
              <a:cs typeface="Arial"/>
            </a:endParaRPr>
          </a:p>
          <a:p>
            <a:pPr marL="484232" indent="-457200">
              <a:lnSpc>
                <a:spcPct val="11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From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24 March 2014 to 10 May 2015, 8541 patients were admitted and 4976 (58.3%) confirmed as EVD cases, of whom 976 (19.6%) were below 15 years old. </a:t>
            </a:r>
            <a:endParaRPr lang="en-US" sz="3000" spc="-11" dirty="0" smtClean="0">
              <a:solidFill>
                <a:srgbClr val="58595B"/>
              </a:solidFill>
              <a:latin typeface="Arial"/>
              <a:cs typeface="Arial"/>
            </a:endParaRPr>
          </a:p>
          <a:p>
            <a:pPr marL="484232" indent="-457200">
              <a:lnSpc>
                <a:spcPct val="11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The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proportion of confirmed cases among admitted children was 59.2% and differed among age groups. </a:t>
            </a: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Children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below 2 years were less likely to test positive (160/368, 43.5%); the proportion of positivity increased with </a:t>
            </a: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age.</a:t>
            </a:r>
          </a:p>
          <a:p>
            <a:pPr marL="484232" indent="-457200">
              <a:lnSpc>
                <a:spcPct val="11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944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EVD-confirmed children were included in the analysis, of whom 461 (48.8%) died. </a:t>
            </a: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Case fatality rate (CFR) decreased significantly from 83.0% (44/53) among children &lt; 1 year to 34.0% (119/350) in 10-14 year olds (p&lt; 0.001). </a:t>
            </a:r>
          </a:p>
          <a:p>
            <a:pPr marL="484232" indent="-457200">
              <a:lnSpc>
                <a:spcPct val="11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CFR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was higher for cases with lower Ct values: 87.5% among children with Ct &lt; 18 (98/112), decreasing to 58.2% among children with Ct between 18-22.9 (128/220) and to 32.3% for those with Ct ≥ 23 (122/378) (p &lt; 0.001). </a:t>
            </a:r>
          </a:p>
          <a:p>
            <a:pPr marL="484232" indent="-457200">
              <a:lnSpc>
                <a:spcPct val="11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 smtClean="0">
                <a:solidFill>
                  <a:srgbClr val="58595B"/>
                </a:solidFill>
                <a:latin typeface="Arial"/>
                <a:cs typeface="Arial"/>
              </a:rPr>
              <a:t>After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adjustment for gender, ETC, time since onset of symptoms and calendar time, low Ct value and younger age remained strongly associated with mortality. </a:t>
            </a:r>
            <a:endParaRPr lang="en-US" sz="3000" spc="-11" dirty="0" smtClean="0">
              <a:solidFill>
                <a:srgbClr val="58595B"/>
              </a:solidFill>
              <a:latin typeface="Arial"/>
              <a:cs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2508197" y="14543881"/>
            <a:ext cx="6574009" cy="6350664"/>
            <a:chOff x="22508197" y="17261017"/>
            <a:chExt cx="6574009" cy="6350664"/>
          </a:xfrm>
        </p:grpSpPr>
        <p:sp>
          <p:nvSpPr>
            <p:cNvPr id="59" name="object 33"/>
            <p:cNvSpPr/>
            <p:nvPr/>
          </p:nvSpPr>
          <p:spPr>
            <a:xfrm>
              <a:off x="22508201" y="17261017"/>
              <a:ext cx="1925990" cy="186571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38" y="0"/>
                  </a:moveTo>
                  <a:lnTo>
                    <a:pt x="0" y="0"/>
                  </a:lnTo>
                  <a:lnTo>
                    <a:pt x="0" y="904538"/>
                  </a:lnTo>
                  <a:lnTo>
                    <a:pt x="184912" y="719625"/>
                  </a:lnTo>
                  <a:lnTo>
                    <a:pt x="184912" y="184912"/>
                  </a:lnTo>
                  <a:lnTo>
                    <a:pt x="719625" y="184912"/>
                  </a:lnTo>
                  <a:lnTo>
                    <a:pt x="904538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0" name="object 34"/>
            <p:cNvSpPr/>
            <p:nvPr/>
          </p:nvSpPr>
          <p:spPr>
            <a:xfrm>
              <a:off x="27156197" y="17261024"/>
              <a:ext cx="1925990" cy="186571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44" y="0"/>
                  </a:moveTo>
                  <a:lnTo>
                    <a:pt x="0" y="0"/>
                  </a:lnTo>
                  <a:lnTo>
                    <a:pt x="184912" y="184912"/>
                  </a:lnTo>
                  <a:lnTo>
                    <a:pt x="719631" y="184912"/>
                  </a:lnTo>
                  <a:lnTo>
                    <a:pt x="719631" y="719625"/>
                  </a:lnTo>
                  <a:lnTo>
                    <a:pt x="904544" y="904538"/>
                  </a:lnTo>
                  <a:lnTo>
                    <a:pt x="904544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1" name="object 35"/>
            <p:cNvSpPr/>
            <p:nvPr/>
          </p:nvSpPr>
          <p:spPr>
            <a:xfrm>
              <a:off x="27156216" y="21745971"/>
              <a:ext cx="1925990" cy="186571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32" y="0"/>
                  </a:moveTo>
                  <a:lnTo>
                    <a:pt x="719619" y="184912"/>
                  </a:lnTo>
                  <a:lnTo>
                    <a:pt x="719619" y="719619"/>
                  </a:lnTo>
                  <a:lnTo>
                    <a:pt x="184912" y="719619"/>
                  </a:lnTo>
                  <a:lnTo>
                    <a:pt x="0" y="904532"/>
                  </a:lnTo>
                  <a:lnTo>
                    <a:pt x="904532" y="904532"/>
                  </a:lnTo>
                  <a:lnTo>
                    <a:pt x="904532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2" name="object 36"/>
            <p:cNvSpPr/>
            <p:nvPr/>
          </p:nvSpPr>
          <p:spPr>
            <a:xfrm>
              <a:off x="22508197" y="21745967"/>
              <a:ext cx="1925990" cy="186571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0" y="0"/>
                  </a:moveTo>
                  <a:lnTo>
                    <a:pt x="0" y="904532"/>
                  </a:lnTo>
                  <a:lnTo>
                    <a:pt x="904532" y="904532"/>
                  </a:lnTo>
                  <a:lnTo>
                    <a:pt x="719619" y="719619"/>
                  </a:lnTo>
                  <a:lnTo>
                    <a:pt x="184912" y="719619"/>
                  </a:lnTo>
                  <a:lnTo>
                    <a:pt x="184912" y="184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3" name="object 37"/>
            <p:cNvSpPr txBox="1"/>
            <p:nvPr/>
          </p:nvSpPr>
          <p:spPr>
            <a:xfrm>
              <a:off x="23246895" y="17820481"/>
              <a:ext cx="5190036" cy="4992084"/>
            </a:xfrm>
            <a:prstGeom prst="rect">
              <a:avLst/>
            </a:prstGeom>
          </p:spPr>
          <p:txBody>
            <a:bodyPr vert="horz" wrap="square" lIns="0" tIns="74336" rIns="0" bIns="0" rtlCol="0">
              <a:spAutoFit/>
            </a:bodyPr>
            <a:lstStyle/>
            <a:p>
              <a:pPr marL="27032" marR="10813">
                <a:lnSpc>
                  <a:spcPts val="4406"/>
                </a:lnSpc>
                <a:spcBef>
                  <a:spcPts val="585"/>
                </a:spcBef>
              </a:pPr>
              <a:r>
                <a:rPr lang="en-GB" sz="4000" dirty="0" smtClean="0">
                  <a:solidFill>
                    <a:srgbClr val="58595B"/>
                  </a:solidFill>
                  <a:latin typeface="Arial"/>
                  <a:cs typeface="Arial"/>
                </a:rPr>
                <a:t>Young </a:t>
              </a:r>
              <a:r>
                <a:rPr lang="en-GB" sz="4000" dirty="0">
                  <a:solidFill>
                    <a:srgbClr val="58595B"/>
                  </a:solidFill>
                  <a:latin typeface="Arial"/>
                  <a:cs typeface="Arial"/>
                </a:rPr>
                <a:t>children were more likely to test negative when hospitalised as suspect cases, showing the limited specificity of the case definition in this age group</a:t>
              </a:r>
              <a:endParaRPr sz="4000" dirty="0">
                <a:latin typeface="Arial"/>
                <a:cs typeface="Arial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339649" y="26278681"/>
            <a:ext cx="13503557" cy="8915400"/>
            <a:chOff x="8508206" y="25288081"/>
            <a:chExt cx="13503557" cy="8915400"/>
          </a:xfrm>
        </p:grpSpPr>
        <p:sp>
          <p:nvSpPr>
            <p:cNvPr id="32" name="object 32"/>
            <p:cNvSpPr txBox="1"/>
            <p:nvPr/>
          </p:nvSpPr>
          <p:spPr>
            <a:xfrm>
              <a:off x="8508206" y="33805865"/>
              <a:ext cx="13503557" cy="397616"/>
            </a:xfrm>
            <a:prstGeom prst="rect">
              <a:avLst/>
            </a:prstGeom>
          </p:spPr>
          <p:txBody>
            <a:bodyPr vert="horz" wrap="square" lIns="0" tIns="24328" rIns="0" bIns="0" rtlCol="0">
              <a:spAutoFit/>
            </a:bodyPr>
            <a:lstStyle/>
            <a:p>
              <a:pPr marL="27032" marR="282484">
                <a:lnSpc>
                  <a:spcPct val="100600"/>
                </a:lnSpc>
                <a:spcBef>
                  <a:spcPts val="202"/>
                </a:spcBef>
              </a:pPr>
              <a:r>
                <a:rPr lang="en-US" sz="2400" i="1" spc="21" dirty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Figure </a:t>
              </a:r>
              <a:r>
                <a:rPr lang="en-US" sz="2400" i="1" spc="21" dirty="0" smtClean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1 </a:t>
              </a:r>
              <a:r>
                <a:rPr lang="en-US" sz="2400" i="1" spc="21" dirty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: Relationship between probability of death, CT value and age</a:t>
              </a:r>
              <a:endParaRPr lang="en-US" sz="2400" i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5208" y="25288081"/>
              <a:ext cx="12395273" cy="8602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5" name="object 11"/>
          <p:cNvSpPr txBox="1"/>
          <p:nvPr/>
        </p:nvSpPr>
        <p:spPr>
          <a:xfrm>
            <a:off x="22536359" y="9176919"/>
            <a:ext cx="6317247" cy="5062162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Discussion </a:t>
            </a:r>
            <a:endParaRPr lang="en-GB" sz="3000" spc="-11" dirty="0" smtClean="0">
              <a:solidFill>
                <a:srgbClr val="58595B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3000" spc="-11" dirty="0" smtClean="0">
                <a:solidFill>
                  <a:srgbClr val="58595B"/>
                </a:solidFill>
                <a:latin typeface="Arial"/>
                <a:cs typeface="Arial"/>
              </a:rPr>
              <a:t>Children are less represented among the cases compared to general population.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3000" spc="-11" dirty="0" smtClean="0">
                <a:solidFill>
                  <a:srgbClr val="58595B"/>
                </a:solidFill>
                <a:latin typeface="Arial"/>
                <a:cs typeface="Arial"/>
              </a:rPr>
              <a:t>Young children are more likely to be considered suspect once they arrive in an ETC, with a lower proportion among them that are eventually confirmed. </a:t>
            </a:r>
          </a:p>
        </p:txBody>
      </p:sp>
      <p:sp>
        <p:nvSpPr>
          <p:cNvPr id="67" name="object 4"/>
          <p:cNvSpPr/>
          <p:nvPr/>
        </p:nvSpPr>
        <p:spPr>
          <a:xfrm>
            <a:off x="22452806" y="8447881"/>
            <a:ext cx="6586210" cy="42441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grpSp>
        <p:nvGrpSpPr>
          <p:cNvPr id="40" name="Group 39"/>
          <p:cNvGrpSpPr/>
          <p:nvPr/>
        </p:nvGrpSpPr>
        <p:grpSpPr>
          <a:xfrm>
            <a:off x="1050277" y="24297481"/>
            <a:ext cx="6574009" cy="6807864"/>
            <a:chOff x="15317281" y="24275059"/>
            <a:chExt cx="6574009" cy="6807864"/>
          </a:xfrm>
        </p:grpSpPr>
        <p:sp>
          <p:nvSpPr>
            <p:cNvPr id="41" name="object 33"/>
            <p:cNvSpPr/>
            <p:nvPr/>
          </p:nvSpPr>
          <p:spPr>
            <a:xfrm>
              <a:off x="15317285" y="24275059"/>
              <a:ext cx="1925990" cy="192599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38" y="0"/>
                  </a:moveTo>
                  <a:lnTo>
                    <a:pt x="0" y="0"/>
                  </a:lnTo>
                  <a:lnTo>
                    <a:pt x="0" y="904538"/>
                  </a:lnTo>
                  <a:lnTo>
                    <a:pt x="184912" y="719625"/>
                  </a:lnTo>
                  <a:lnTo>
                    <a:pt x="184912" y="184912"/>
                  </a:lnTo>
                  <a:lnTo>
                    <a:pt x="719625" y="184912"/>
                  </a:lnTo>
                  <a:lnTo>
                    <a:pt x="904538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42" name="object 34"/>
            <p:cNvSpPr/>
            <p:nvPr/>
          </p:nvSpPr>
          <p:spPr>
            <a:xfrm>
              <a:off x="19965281" y="24275066"/>
              <a:ext cx="1925990" cy="192599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44" y="0"/>
                  </a:moveTo>
                  <a:lnTo>
                    <a:pt x="0" y="0"/>
                  </a:lnTo>
                  <a:lnTo>
                    <a:pt x="184912" y="184912"/>
                  </a:lnTo>
                  <a:lnTo>
                    <a:pt x="719631" y="184912"/>
                  </a:lnTo>
                  <a:lnTo>
                    <a:pt x="719631" y="719625"/>
                  </a:lnTo>
                  <a:lnTo>
                    <a:pt x="904544" y="904538"/>
                  </a:lnTo>
                  <a:lnTo>
                    <a:pt x="904544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8" name="object 35"/>
            <p:cNvSpPr/>
            <p:nvPr/>
          </p:nvSpPr>
          <p:spPr>
            <a:xfrm>
              <a:off x="19965300" y="29156933"/>
              <a:ext cx="1925990" cy="192599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904532" y="0"/>
                  </a:moveTo>
                  <a:lnTo>
                    <a:pt x="719619" y="184912"/>
                  </a:lnTo>
                  <a:lnTo>
                    <a:pt x="719619" y="719619"/>
                  </a:lnTo>
                  <a:lnTo>
                    <a:pt x="184912" y="719619"/>
                  </a:lnTo>
                  <a:lnTo>
                    <a:pt x="0" y="904532"/>
                  </a:lnTo>
                  <a:lnTo>
                    <a:pt x="904532" y="904532"/>
                  </a:lnTo>
                  <a:lnTo>
                    <a:pt x="904532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69" name="object 36"/>
            <p:cNvSpPr/>
            <p:nvPr/>
          </p:nvSpPr>
          <p:spPr>
            <a:xfrm>
              <a:off x="15317281" y="29156929"/>
              <a:ext cx="1925990" cy="1925990"/>
            </a:xfrm>
            <a:custGeom>
              <a:avLst/>
              <a:gdLst/>
              <a:ahLst/>
              <a:cxnLst/>
              <a:rect l="l" t="t" r="r" b="b"/>
              <a:pathLst>
                <a:path w="904875" h="904875">
                  <a:moveTo>
                    <a:pt x="0" y="0"/>
                  </a:moveTo>
                  <a:lnTo>
                    <a:pt x="0" y="904532"/>
                  </a:lnTo>
                  <a:lnTo>
                    <a:pt x="904532" y="904532"/>
                  </a:lnTo>
                  <a:lnTo>
                    <a:pt x="719619" y="719619"/>
                  </a:lnTo>
                  <a:lnTo>
                    <a:pt x="184912" y="719619"/>
                  </a:lnTo>
                  <a:lnTo>
                    <a:pt x="184912" y="184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70" name="object 37"/>
            <p:cNvSpPr txBox="1"/>
            <p:nvPr/>
          </p:nvSpPr>
          <p:spPr>
            <a:xfrm>
              <a:off x="16055979" y="24939138"/>
              <a:ext cx="5190036" cy="5717632"/>
            </a:xfrm>
            <a:prstGeom prst="rect">
              <a:avLst/>
            </a:prstGeom>
          </p:spPr>
          <p:txBody>
            <a:bodyPr vert="horz" wrap="square" lIns="0" tIns="74336" rIns="0" bIns="0" rtlCol="0">
              <a:spAutoFit/>
            </a:bodyPr>
            <a:lstStyle/>
            <a:p>
              <a:pPr marL="27032" marR="10813">
                <a:lnSpc>
                  <a:spcPts val="4406"/>
                </a:lnSpc>
                <a:spcBef>
                  <a:spcPts val="585"/>
                </a:spcBef>
              </a:pPr>
              <a:r>
                <a:rPr lang="en-GB" sz="4000" dirty="0" smtClean="0">
                  <a:solidFill>
                    <a:srgbClr val="58595B"/>
                  </a:solidFill>
                  <a:latin typeface="Arial"/>
                  <a:cs typeface="Arial"/>
                </a:rPr>
                <a:t>Specific </a:t>
              </a:r>
              <a:r>
                <a:rPr lang="en-GB" sz="4000" dirty="0">
                  <a:solidFill>
                    <a:srgbClr val="58595B"/>
                  </a:solidFill>
                  <a:latin typeface="Arial"/>
                  <a:cs typeface="Arial"/>
                </a:rPr>
                <a:t>policies </a:t>
              </a:r>
              <a:r>
                <a:rPr lang="en-GB" sz="4000" dirty="0" smtClean="0">
                  <a:solidFill>
                    <a:srgbClr val="58595B"/>
                  </a:solidFill>
                  <a:latin typeface="Arial"/>
                  <a:cs typeface="Arial"/>
                </a:rPr>
                <a:t>and guidelines should </a:t>
              </a:r>
              <a:r>
                <a:rPr lang="en-GB" sz="4000" dirty="0">
                  <a:solidFill>
                    <a:srgbClr val="58595B"/>
                  </a:solidFill>
                  <a:latin typeface="Arial"/>
                  <a:cs typeface="Arial"/>
                </a:rPr>
                <a:t>be defined for </a:t>
              </a:r>
              <a:r>
                <a:rPr lang="en-GB" sz="4000" dirty="0" smtClean="0">
                  <a:solidFill>
                    <a:srgbClr val="58595B"/>
                  </a:solidFill>
                  <a:latin typeface="Arial"/>
                  <a:cs typeface="Arial"/>
                </a:rPr>
                <a:t>children under 15 years focusing </a:t>
              </a:r>
              <a:r>
                <a:rPr lang="en-GB" sz="4000" dirty="0">
                  <a:solidFill>
                    <a:srgbClr val="58595B"/>
                  </a:solidFill>
                  <a:latin typeface="Arial"/>
                  <a:cs typeface="Arial"/>
                </a:rPr>
                <a:t>on a dedicated, child-friendly setup of the </a:t>
              </a:r>
              <a:r>
                <a:rPr lang="en-GB" sz="4000" dirty="0" smtClean="0">
                  <a:solidFill>
                    <a:srgbClr val="58595B"/>
                  </a:solidFill>
                  <a:latin typeface="Arial"/>
                  <a:cs typeface="Arial"/>
                </a:rPr>
                <a:t>ETC, </a:t>
              </a:r>
              <a:r>
                <a:rPr lang="en-US" sz="4000" dirty="0">
                  <a:solidFill>
                    <a:srgbClr val="58595B"/>
                  </a:solidFill>
                  <a:latin typeface="Arial"/>
                  <a:cs typeface="Arial"/>
                </a:rPr>
                <a:t>considering the limitation of care in the high risk area. </a:t>
              </a:r>
              <a:endParaRPr lang="en-US" sz="4000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529006" y="28921833"/>
            <a:ext cx="6486758" cy="7339048"/>
            <a:chOff x="22529006" y="30369633"/>
            <a:chExt cx="6486758" cy="7339048"/>
          </a:xfrm>
        </p:grpSpPr>
        <p:sp>
          <p:nvSpPr>
            <p:cNvPr id="72" name="TextBox 71"/>
            <p:cNvSpPr txBox="1"/>
            <p:nvPr/>
          </p:nvSpPr>
          <p:spPr>
            <a:xfrm>
              <a:off x="22557038" y="30369633"/>
              <a:ext cx="6458726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This study describes 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2568724" y="31606056"/>
              <a:ext cx="4704255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the largest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2557036" y="32858057"/>
              <a:ext cx="6458728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dirty="0" err="1"/>
                <a:t>paediatric</a:t>
              </a:r>
              <a:r>
                <a:rPr lang="en-US" dirty="0"/>
                <a:t> EVD cohort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2529006" y="34103433"/>
              <a:ext cx="6486758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dirty="0"/>
                <a:t>with a known outcome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2529006" y="35398833"/>
              <a:ext cx="6486758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dirty="0"/>
                <a:t>during the West Africa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2555974" y="36668057"/>
              <a:ext cx="3216411" cy="104062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180000" tIns="180000" rIns="180000" bIns="18000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dirty="0"/>
                <a:t>outbreak</a:t>
              </a:r>
            </a:p>
          </p:txBody>
        </p:sp>
      </p:grpSp>
      <p:sp>
        <p:nvSpPr>
          <p:cNvPr id="79" name="object 11"/>
          <p:cNvSpPr txBox="1"/>
          <p:nvPr/>
        </p:nvSpPr>
        <p:spPr>
          <a:xfrm>
            <a:off x="22688759" y="22011481"/>
            <a:ext cx="6317247" cy="6119907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3000" spc="-11" dirty="0" smtClean="0">
                <a:solidFill>
                  <a:srgbClr val="58595B"/>
                </a:solidFill>
                <a:latin typeface="Arial"/>
                <a:cs typeface="Arial"/>
              </a:rPr>
              <a:t>Younger age is a significant risk of fatality for children with EVD.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3000" spc="-11" dirty="0" smtClean="0">
                <a:solidFill>
                  <a:srgbClr val="58595B"/>
                </a:solidFill>
                <a:latin typeface="Arial"/>
                <a:cs typeface="Arial"/>
              </a:rPr>
              <a:t>Viral load at admission is an independent predictor of chance of survival in all age groups and our findings suggest that viral load is equally distributed in different age groups.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3000" spc="-11" dirty="0" smtClean="0">
                <a:solidFill>
                  <a:srgbClr val="58595B"/>
                </a:solidFill>
                <a:latin typeface="Arial"/>
                <a:cs typeface="Arial"/>
              </a:rPr>
              <a:t>The vital prognostic of a patient should be evaluated taking into account independently age and viral load at admission.</a:t>
            </a:r>
            <a:endParaRPr lang="en-GB" sz="30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362887" y="21698014"/>
            <a:ext cx="13556519" cy="4275867"/>
            <a:chOff x="8379044" y="20639881"/>
            <a:chExt cx="13556519" cy="4275867"/>
          </a:xfrm>
        </p:grpSpPr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9044" y="20639881"/>
              <a:ext cx="13531412" cy="35709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object 32"/>
            <p:cNvSpPr txBox="1"/>
            <p:nvPr/>
          </p:nvSpPr>
          <p:spPr>
            <a:xfrm>
              <a:off x="8432006" y="24145081"/>
              <a:ext cx="13503557" cy="770667"/>
            </a:xfrm>
            <a:prstGeom prst="rect">
              <a:avLst/>
            </a:prstGeom>
          </p:spPr>
          <p:txBody>
            <a:bodyPr vert="horz" wrap="square" lIns="0" tIns="24328" rIns="0" bIns="0" rtlCol="0">
              <a:spAutoFit/>
            </a:bodyPr>
            <a:lstStyle/>
            <a:p>
              <a:pPr marL="27032" marR="282484">
                <a:lnSpc>
                  <a:spcPct val="100600"/>
                </a:lnSpc>
                <a:spcBef>
                  <a:spcPts val="202"/>
                </a:spcBef>
              </a:pPr>
              <a:r>
                <a:rPr lang="en-US" sz="2400" i="1" spc="21" dirty="0" smtClean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Table1 </a:t>
              </a:r>
              <a:r>
                <a:rPr lang="en-US" sz="2400" i="1" spc="21" dirty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: Number of admitted and confirmed patients &lt; 15 years, </a:t>
              </a:r>
              <a:r>
                <a:rPr lang="en-US" sz="2400" i="1" spc="21" dirty="0" smtClean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proportion </a:t>
              </a:r>
              <a:r>
                <a:rPr lang="en-US" sz="2400" i="1" spc="21" dirty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of confirmed </a:t>
              </a:r>
              <a:r>
                <a:rPr lang="en-US" sz="2400" i="1" spc="21" dirty="0" smtClean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and CFR by </a:t>
              </a:r>
              <a:r>
                <a:rPr lang="en-US" sz="2400" i="1" spc="21" dirty="0">
                  <a:solidFill>
                    <a:srgbClr val="58595B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age groups</a:t>
              </a:r>
              <a:endParaRPr lang="en-US" sz="2400" i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774A4D-BB7C-4BCB-855A-195190FF6535}"/>
</file>

<file path=customXml/itemProps2.xml><?xml version="1.0" encoding="utf-8"?>
<ds:datastoreItem xmlns:ds="http://schemas.openxmlformats.org/officeDocument/2006/customXml" ds:itemID="{CD32D98B-8114-4374-82B5-60F71EF237D4}"/>
</file>

<file path=customXml/itemProps3.xml><?xml version="1.0" encoding="utf-8"?>
<ds:datastoreItem xmlns:ds="http://schemas.openxmlformats.org/officeDocument/2006/customXml" ds:itemID="{8AFE513D-16DA-4AA3-8B6F-01CB7F34D16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749</Words>
  <Application>Microsoft Macintosh PowerPoint</Application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Arial</vt:lpstr>
      <vt:lpstr>Office Theme</vt:lpstr>
      <vt:lpstr>Characteristics of children aged 0-15 years with Ebola virus disease: multicentre retrospective analysis, West Africa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Roberta PETRUCCI</dc:creator>
  <cp:lastModifiedBy>Microsoft Office User</cp:lastModifiedBy>
  <cp:revision>42</cp:revision>
  <cp:lastPrinted>2018-04-30T07:53:25Z</cp:lastPrinted>
  <dcterms:created xsi:type="dcterms:W3CDTF">2018-04-11T18:28:11Z</dcterms:created>
  <dcterms:modified xsi:type="dcterms:W3CDTF">2018-05-04T09:43:25Z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