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D8D2"/>
    <a:srgbClr val="3EA199"/>
    <a:srgbClr val="AEE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132" autoAdjust="0"/>
    <p:restoredTop sz="94646"/>
  </p:normalViewPr>
  <p:slideViewPr>
    <p:cSldViewPr>
      <p:cViewPr>
        <p:scale>
          <a:sx n="30" d="100"/>
          <a:sy n="30" d="100"/>
        </p:scale>
        <p:origin x="1792" y="-3816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pPr/>
              <a:t>5/9/18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56821"/>
          </a:solidFill>
        </p:spPr>
        <p:txBody>
          <a:bodyPr wrap="square" lIns="0" tIns="0" rIns="0" bIns="0" rtlCol="0"/>
          <a:lstStyle/>
          <a:p>
            <a:pPr lvl="0"/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5/9/18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5/9/18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580" y="5499711"/>
            <a:ext cx="27611210" cy="3826247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Caterina Spissu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1,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*, Gianfranco De Maio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Rafael Van den Bergh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Engy Ali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Emilie Venables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Doris Burtscher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Aurelie Ponthieu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Mario Ronchetti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Narciso Mostarda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Federica Zamatto</a:t>
            </a:r>
            <a:r>
              <a:rPr lang="it-IT" baseline="30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  <a:p>
            <a:endParaRPr lang="fr-BE" sz="298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sz="298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BE" sz="2980" dirty="0">
                <a:latin typeface="Arial" panose="020B0604020202020204" pitchFamily="34" charset="0"/>
                <a:cs typeface="Arial" panose="020B0604020202020204" pitchFamily="34" charset="0"/>
              </a:rPr>
              <a:t>Médecins Sans Frontières-Operational Centre Brussels, Italy Mission, Rome, Italy; </a:t>
            </a:r>
            <a:r>
              <a:rPr lang="fr-BE" sz="298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BE" sz="2980" dirty="0">
                <a:latin typeface="Arial" panose="020B0604020202020204" pitchFamily="34" charset="0"/>
                <a:cs typeface="Arial" panose="020B0604020202020204" pitchFamily="34" charset="0"/>
              </a:rPr>
              <a:t>Médecins Sans Frontières-Operational Centre Brussels, Operational Research Unit (LuxOR), Luxembourg, Luxembourg; </a:t>
            </a:r>
            <a:r>
              <a:rPr lang="en-US" sz="298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980" dirty="0">
                <a:latin typeface="Arial" panose="020B0604020202020204" pitchFamily="34" charset="0"/>
                <a:cs typeface="Arial" panose="020B0604020202020204" pitchFamily="34" charset="0"/>
              </a:rPr>
              <a:t>University of Cape Town, School of Public Health and Family Medicine, Division of Social and </a:t>
            </a:r>
            <a:r>
              <a:rPr lang="en-US" sz="2980" dirty="0" err="1">
                <a:latin typeface="Arial" panose="020B0604020202020204" pitchFamily="34" charset="0"/>
                <a:cs typeface="Arial" panose="020B0604020202020204" pitchFamily="34" charset="0"/>
              </a:rPr>
              <a:t>Behavioural</a:t>
            </a:r>
            <a:r>
              <a:rPr lang="en-US" sz="2980" dirty="0">
                <a:latin typeface="Arial" panose="020B0604020202020204" pitchFamily="34" charset="0"/>
                <a:cs typeface="Arial" panose="020B0604020202020204" pitchFamily="34" charset="0"/>
              </a:rPr>
              <a:t> Sciences, Cape Town, South </a:t>
            </a:r>
            <a:r>
              <a:rPr lang="en-US" sz="2980" dirty="0" smtClean="0">
                <a:latin typeface="Arial" panose="020B0604020202020204" pitchFamily="34" charset="0"/>
                <a:cs typeface="Arial" panose="020B0604020202020204" pitchFamily="34" charset="0"/>
              </a:rPr>
              <a:t>Africa; </a:t>
            </a:r>
            <a:r>
              <a:rPr lang="fr-BE" sz="298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BE" sz="2980" dirty="0" smtClean="0">
                <a:latin typeface="Arial" panose="020B0604020202020204" pitchFamily="34" charset="0"/>
                <a:cs typeface="Arial" panose="020B0604020202020204" pitchFamily="34" charset="0"/>
              </a:rPr>
              <a:t>Médecins </a:t>
            </a:r>
            <a:r>
              <a:rPr lang="fr-BE" sz="2980" dirty="0">
                <a:latin typeface="Arial" panose="020B0604020202020204" pitchFamily="34" charset="0"/>
                <a:cs typeface="Arial" panose="020B0604020202020204" pitchFamily="34" charset="0"/>
              </a:rPr>
              <a:t>Sans Frontières, Vienna Evaluation Unit, Vienna, Austria; </a:t>
            </a:r>
            <a:r>
              <a:rPr lang="fr-BE" sz="298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BE" sz="2980" dirty="0">
                <a:latin typeface="Arial" panose="020B0604020202020204" pitchFamily="34" charset="0"/>
                <a:cs typeface="Arial" panose="020B0604020202020204" pitchFamily="34" charset="0"/>
              </a:rPr>
              <a:t>Médecins Sans Frontières-Operational Centre Brussels, Analysis Unit, Brussels, Belgium; </a:t>
            </a:r>
            <a:r>
              <a:rPr lang="it-IT" sz="298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it-IT" sz="2980" dirty="0">
                <a:latin typeface="Arial" panose="020B0604020202020204" pitchFamily="34" charset="0"/>
                <a:cs typeface="Arial" panose="020B0604020202020204" pitchFamily="34" charset="0"/>
              </a:rPr>
              <a:t>Azienda Sanitaria Locale Rome 6, Rome, Italy; </a:t>
            </a:r>
            <a:r>
              <a:rPr lang="fr-BE" sz="2980" baseline="30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fr-BE" sz="2980" dirty="0">
                <a:latin typeface="Arial" panose="020B0604020202020204" pitchFamily="34" charset="0"/>
                <a:cs typeface="Arial" panose="020B0604020202020204" pitchFamily="34" charset="0"/>
              </a:rPr>
              <a:t>Médecins Sans Frontières-Operational Centre Brussels, Operations Department, Rome, </a:t>
            </a:r>
            <a:r>
              <a:rPr lang="fr-BE" sz="2980" dirty="0" err="1">
                <a:latin typeface="Arial" panose="020B0604020202020204" pitchFamily="34" charset="0"/>
                <a:cs typeface="Arial" panose="020B0604020202020204" pitchFamily="34" charset="0"/>
              </a:rPr>
              <a:t>Italy</a:t>
            </a:r>
            <a:r>
              <a:rPr lang="fr-BE" sz="29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3938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0022" y="377484"/>
            <a:ext cx="20306256" cy="4396358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 algn="ctr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US" sz="7000" spc="-11" dirty="0" smtClean="0"/>
              <a:t>“</a:t>
            </a:r>
            <a:r>
              <a:rPr lang="en-US" sz="7000" b="1" spc="-11" dirty="0" smtClean="0"/>
              <a:t>It </a:t>
            </a:r>
            <a:r>
              <a:rPr lang="en-US" sz="7000" b="1" spc="-11" dirty="0"/>
              <a:t>never happened to me, so I don’t know if there are </a:t>
            </a:r>
            <a:r>
              <a:rPr lang="en-US" sz="7000" b="1" spc="-11" dirty="0" smtClean="0"/>
              <a:t>procedures</a:t>
            </a:r>
            <a:r>
              <a:rPr lang="en-US" sz="7000" spc="-11" dirty="0" smtClean="0"/>
              <a:t>”</a:t>
            </a:r>
            <a:r>
              <a:rPr lang="en-US" sz="8800" spc="-11" dirty="0" smtClean="0"/>
              <a:t/>
            </a:r>
            <a:br>
              <a:rPr lang="en-US" sz="8800" spc="-11" dirty="0" smtClean="0"/>
            </a:br>
            <a:r>
              <a:rPr lang="fr-BE" sz="4800" i="1" spc="-11" dirty="0" smtClean="0"/>
              <a:t>Identification</a:t>
            </a:r>
            <a:r>
              <a:rPr lang="en-GB" sz="4800" i="1" dirty="0" smtClean="0"/>
              <a:t> </a:t>
            </a:r>
            <a:r>
              <a:rPr lang="en-GB" sz="4800" i="1" dirty="0"/>
              <a:t>and case management of torture survivors in the reception and public health system of Rome, </a:t>
            </a:r>
            <a:r>
              <a:rPr lang="en-GB" sz="4800" i="1" dirty="0" smtClean="0"/>
              <a:t>Italy</a:t>
            </a:r>
            <a:br>
              <a:rPr lang="en-GB" sz="4800" i="1" dirty="0" smtClean="0"/>
            </a:br>
            <a:endParaRPr sz="4800" i="1" spc="-160" dirty="0"/>
          </a:p>
        </p:txBody>
      </p:sp>
      <p:sp>
        <p:nvSpPr>
          <p:cNvPr id="4" name="object 4"/>
          <p:cNvSpPr/>
          <p:nvPr/>
        </p:nvSpPr>
        <p:spPr>
          <a:xfrm>
            <a:off x="880022" y="9808593"/>
            <a:ext cx="28659182" cy="388392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 dirty="0"/>
          </a:p>
        </p:txBody>
      </p:sp>
      <p:sp>
        <p:nvSpPr>
          <p:cNvPr id="11" name="object 11"/>
          <p:cNvSpPr txBox="1"/>
          <p:nvPr/>
        </p:nvSpPr>
        <p:spPr>
          <a:xfrm>
            <a:off x="880022" y="10727637"/>
            <a:ext cx="10055322" cy="10271813"/>
          </a:xfrm>
          <a:prstGeom prst="rect">
            <a:avLst/>
          </a:prstGeom>
          <a:solidFill>
            <a:srgbClr val="B6D8D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0" tIns="25680" rIns="0" bIns="0" rtlCol="0">
            <a:spAutoFit/>
          </a:bodyPr>
          <a:lstStyle/>
          <a:p>
            <a:r>
              <a:rPr lang="pt-PT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 </a:t>
            </a:r>
          </a:p>
          <a:p>
            <a:r>
              <a:rPr lang="pt-PT" sz="3200" b="1" spc="-11" dirty="0">
                <a:solidFill>
                  <a:srgbClr val="D2232A"/>
                </a:solidFill>
                <a:latin typeface="Arial"/>
                <a:cs typeface="Arial"/>
              </a:rPr>
              <a:t> </a:t>
            </a:r>
            <a:r>
              <a:rPr lang="pt-PT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Background  </a:t>
            </a:r>
          </a:p>
          <a:p>
            <a:endParaRPr lang="pt-PT" sz="3200" b="1" spc="-11" dirty="0">
              <a:solidFill>
                <a:srgbClr val="D2232A"/>
              </a:solidFill>
              <a:latin typeface="Arial"/>
              <a:cs typeface="Arial"/>
            </a:endParaRPr>
          </a:p>
          <a:p>
            <a:r>
              <a:rPr lang="en-GB" sz="3000" dirty="0" smtClean="0">
                <a:latin typeface="Arial" pitchFamily="34" charset="0"/>
                <a:cs typeface="Arial" pitchFamily="34" charset="0"/>
              </a:rPr>
              <a:t> Torture is highly prevalent among migrant and refugee  </a:t>
            </a:r>
          </a:p>
          <a:p>
            <a:r>
              <a:rPr lang="en-GB" sz="3000" dirty="0" smtClean="0">
                <a:latin typeface="Arial" pitchFamily="34" charset="0"/>
                <a:cs typeface="Arial" pitchFamily="34" charset="0"/>
              </a:rPr>
              <a:t> populations (estimated 5 to 35%). In recent years, Italy 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experienced a growing influx of mixed migration flows. </a:t>
            </a:r>
          </a:p>
          <a:p>
            <a:endParaRPr lang="en-GB" sz="3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3000" dirty="0" smtClean="0">
                <a:latin typeface="Arial" pitchFamily="34" charset="0"/>
                <a:cs typeface="Arial" pitchFamily="34" charset="0"/>
              </a:rPr>
              <a:t> In 2015,</a:t>
            </a:r>
            <a:r>
              <a:rPr lang="en-GB" sz="3000" i="1" dirty="0" smtClean="0">
                <a:latin typeface="Arial" pitchFamily="34" charset="0"/>
                <a:cs typeface="Arial" pitchFamily="34" charset="0"/>
              </a:rPr>
              <a:t> MSF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opened a clinic for the rehabilitation of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survivors of torture in Rome, where a range of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rehabilitative care (including physiotherapy, psychological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support, and socio-legal services) is provided</a:t>
            </a:r>
            <a:r>
              <a:rPr lang="pt-PT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GB" sz="30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Clinic data show that many cases referred through the 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Italian reception system are not truly torture survivors. At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the same time, the number of self-referrals keeps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increasing, suggesting  a gap in the identification and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referral processes. </a:t>
            </a:r>
          </a:p>
          <a:p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3000" dirty="0" smtClean="0">
                <a:latin typeface="Arial" pitchFamily="34" charset="0"/>
                <a:cs typeface="Arial" pitchFamily="34" charset="0"/>
              </a:rPr>
              <a:t> Understanding the challenges in identification and referral</a:t>
            </a:r>
          </a:p>
          <a:p>
            <a:r>
              <a:rPr lang="en-GB" sz="3000" dirty="0" smtClean="0">
                <a:latin typeface="Arial" pitchFamily="34" charset="0"/>
                <a:cs typeface="Arial" pitchFamily="34" charset="0"/>
              </a:rPr>
              <a:t> is essential for enhancing survivors’ access to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rehabilitation services. </a:t>
            </a:r>
          </a:p>
          <a:p>
            <a:endParaRPr sz="298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8014" y="27666577"/>
            <a:ext cx="10009111" cy="1169366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2400" i="1" spc="21" dirty="0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Migrants and refugees arriving in Italy via the Mediterranean  sea . Among them potential survivors of  torture in need of  rehabilitative services. </a:t>
            </a: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2400" i="1" spc="21" dirty="0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Photo credit: Alessandro </a:t>
            </a:r>
            <a:r>
              <a:rPr lang="en-US" sz="2400" i="1" spc="21" dirty="0" err="1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Penso</a:t>
            </a:r>
            <a:r>
              <a:rPr lang="en-US" sz="2400" i="1" spc="21" dirty="0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. MSF copyright. </a:t>
            </a:r>
            <a:endParaRPr lang="en-US" sz="2400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25238" y="26965169"/>
            <a:ext cx="10559824" cy="10278472"/>
          </a:xfrm>
          <a:prstGeom prst="rect">
            <a:avLst/>
          </a:prstGeom>
          <a:solidFill>
            <a:srgbClr val="B6D8D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  </a:t>
            </a:r>
          </a:p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 </a:t>
            </a:r>
            <a:r>
              <a:rPr lang="en-US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 Conclusion</a:t>
            </a:r>
            <a:endParaRPr sz="3000" b="1" dirty="0">
              <a:latin typeface="Arial"/>
              <a:cs typeface="Arial"/>
            </a:endParaRPr>
          </a:p>
          <a:p>
            <a:pPr>
              <a:spcBef>
                <a:spcPts val="43"/>
              </a:spcBef>
            </a:pPr>
            <a:endParaRPr sz="3000" dirty="0" smtClean="0">
              <a:latin typeface="Times New Roman"/>
              <a:cs typeface="Times New Roman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considerable number of unidentified cases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may exist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within the migrant and refugee population in Italy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endParaRPr lang="pt-PT" sz="30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Detection and linkage to care of torture survivors occurs at the hands of non-trained and inexperienced health practitioners and reception officers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endParaRPr lang="pt-PT" sz="30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Legislative tools ensuring the right of torture survivors to access rehabilitative care exist, but their dissemination and implementation urgently need to be reinforced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endParaRPr lang="pt-PT" sz="30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Training and additional resources are needed for reception and health/social practitioners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endParaRPr lang="pt-PT" sz="30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The Italian government should allocate funds to support the existing expertise and employ dedicated multidisciplinary teams of experienced medical and non-medical personnel </a:t>
            </a:r>
          </a:p>
          <a:p>
            <a:pPr marL="457200" lvl="0" indent="-457200">
              <a:buFont typeface="Arial" pitchFamily="34" charset="0"/>
              <a:buChar char="•"/>
            </a:pPr>
            <a:endParaRPr lang="pt-PT" sz="3200" dirty="0" smtClean="0"/>
          </a:p>
          <a:p>
            <a:pPr marL="27032" marR="10813">
              <a:lnSpc>
                <a:spcPct val="100600"/>
              </a:lnSpc>
            </a:pPr>
            <a:endParaRPr lang="en-US" sz="3000" spc="-11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50" name="object 13"/>
          <p:cNvSpPr txBox="1"/>
          <p:nvPr/>
        </p:nvSpPr>
        <p:spPr>
          <a:xfrm>
            <a:off x="833366" y="37582362"/>
            <a:ext cx="21551696" cy="3723344"/>
          </a:xfrm>
          <a:prstGeom prst="rect">
            <a:avLst/>
          </a:prstGeom>
          <a:solidFill>
            <a:srgbClr val="B6D8D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endParaRPr sz="3000" dirty="0">
              <a:latin typeface="Arial"/>
              <a:cs typeface="Arial"/>
            </a:endParaRPr>
          </a:p>
          <a:p>
            <a:pPr>
              <a:spcBef>
                <a:spcPts val="43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182563"/>
            <a:r>
              <a:rPr lang="en-GB" sz="3000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he general practitioners and the personnel of the selected reception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centres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and the sub-districts in the Rome ASL 6 for participating in the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study</a:t>
            </a:r>
          </a:p>
          <a:p>
            <a:pPr marL="182563"/>
            <a:r>
              <a:rPr lang="en-US" sz="3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Direction of the ASL Rome 6 for the collaboration and for allowing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Médecins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Sans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Frontières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, Italy Mission, to conduct this study in its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territory</a:t>
            </a:r>
          </a:p>
          <a:p>
            <a:pPr marL="182563"/>
            <a:r>
              <a:rPr lang="en-US" sz="3000" dirty="0" smtClean="0">
                <a:latin typeface="Arial" pitchFamily="34" charset="0"/>
                <a:cs typeface="Arial" pitchFamily="34" charset="0"/>
              </a:rPr>
              <a:t>MSF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colleagues from the clinic for Victims of Torture in Rome for their inputs, suggestions and reflections on the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topic</a:t>
            </a:r>
          </a:p>
          <a:p>
            <a:endParaRPr lang="pt-PT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object 4"/>
          <p:cNvSpPr/>
          <p:nvPr/>
        </p:nvSpPr>
        <p:spPr>
          <a:xfrm flipV="1">
            <a:off x="808014" y="29034729"/>
            <a:ext cx="10127330" cy="42059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8" name="object 23"/>
          <p:cNvSpPr txBox="1"/>
          <p:nvPr/>
        </p:nvSpPr>
        <p:spPr>
          <a:xfrm>
            <a:off x="808014" y="29826817"/>
            <a:ext cx="10041408" cy="7412568"/>
          </a:xfrm>
          <a:prstGeom prst="rect">
            <a:avLst/>
          </a:prstGeom>
          <a:solidFill>
            <a:srgbClr val="B6D8D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0" tIns="25680" rIns="0" bIns="0" rtlCol="0">
            <a:spAutoFit/>
          </a:bodyPr>
          <a:lstStyle/>
          <a:p>
            <a:endParaRPr lang="pt-PT" sz="3000" b="1" spc="-11" dirty="0" smtClean="0">
              <a:solidFill>
                <a:srgbClr val="D2232A"/>
              </a:solidFill>
              <a:latin typeface="Arial"/>
              <a:cs typeface="Arial"/>
            </a:endParaRPr>
          </a:p>
          <a:p>
            <a:r>
              <a:rPr lang="pt-PT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  </a:t>
            </a:r>
            <a:r>
              <a:rPr lang="pt-PT" sz="3000" b="1" spc="-11" dirty="0" err="1" smtClean="0">
                <a:solidFill>
                  <a:srgbClr val="D2232A"/>
                </a:solidFill>
                <a:latin typeface="Arial"/>
                <a:cs typeface="Arial"/>
              </a:rPr>
              <a:t>Methods</a:t>
            </a:r>
            <a:endParaRPr lang="pt-PT" sz="3000" b="1" spc="-11" dirty="0" smtClean="0">
              <a:solidFill>
                <a:srgbClr val="D2232A"/>
              </a:solidFill>
              <a:latin typeface="Arial"/>
              <a:cs typeface="Arial"/>
            </a:endParaRPr>
          </a:p>
          <a:p>
            <a:endParaRPr lang="pt-PT" sz="3000" dirty="0">
              <a:latin typeface="Arial"/>
              <a:cs typeface="Arial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A qualitative study was conducted between July and September 2017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Reception centres and sub-district teams in the ASL-6 district of Rome were purposively selected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28 in-depth interviews with staff (medical doctors, nurses, psychologists, socio-legal workers and cultural mediators) from six reception centres and three Ministry of Health teams were carried out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Data were coded and analysed manually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Thematic analysis was conducted</a:t>
            </a:r>
          </a:p>
          <a:p>
            <a:pPr marL="457200" lvl="0" indent="-457200">
              <a:buFont typeface="Wingdings" pitchFamily="2" charset="2"/>
              <a:buChar char="Ø"/>
            </a:pPr>
            <a:endParaRPr lang="en-GB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endParaRPr lang="pt-PT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bject 23"/>
          <p:cNvSpPr txBox="1"/>
          <p:nvPr/>
        </p:nvSpPr>
        <p:spPr>
          <a:xfrm>
            <a:off x="11897247" y="10672689"/>
            <a:ext cx="10487816" cy="14368319"/>
          </a:xfrm>
          <a:prstGeom prst="rect">
            <a:avLst/>
          </a:prstGeom>
          <a:solidFill>
            <a:srgbClr val="B6D8D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0" tIns="25680" rIns="0" bIns="0" rtlCol="0">
            <a:spAutoFit/>
          </a:bodyPr>
          <a:lstStyle/>
          <a:p>
            <a:r>
              <a:rPr lang="pt-PT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  </a:t>
            </a:r>
          </a:p>
          <a:p>
            <a:r>
              <a:rPr lang="pt-PT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 </a:t>
            </a:r>
            <a:r>
              <a:rPr lang="pt-PT" sz="3200" b="1" spc="-11" dirty="0" err="1" smtClean="0">
                <a:solidFill>
                  <a:srgbClr val="D2232A"/>
                </a:solidFill>
                <a:latin typeface="Arial"/>
                <a:cs typeface="Arial"/>
              </a:rPr>
              <a:t>Results</a:t>
            </a:r>
            <a:r>
              <a:rPr lang="pt-PT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 </a:t>
            </a:r>
          </a:p>
          <a:p>
            <a:pPr marL="457200" indent="-457200">
              <a:buFont typeface="Courier New" pitchFamily="49" charset="0"/>
              <a:buChar char="o"/>
            </a:pPr>
            <a:endParaRPr lang="pt-PT" sz="2800" b="1" spc="-11" dirty="0">
              <a:solidFill>
                <a:srgbClr val="D2232A"/>
              </a:solidFill>
              <a:latin typeface="Arial"/>
              <a:cs typeface="Arial"/>
            </a:endParaRP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 The main themes identified included </a:t>
            </a: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1) participants’ </a:t>
            </a:r>
          </a:p>
          <a:p>
            <a:r>
              <a:rPr lang="en-GB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 knowledge on the definition of torture and </a:t>
            </a:r>
          </a:p>
          <a:p>
            <a:r>
              <a:rPr lang="en-GB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 (identification) procedures; 2) practices and challenges </a:t>
            </a:r>
          </a:p>
          <a:p>
            <a:r>
              <a:rPr lang="en-GB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 in identification/detection, and 3) case management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Professionals reported a lack of awareness or an absence of standardised procedures to correctly identify torture survivors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Participants showed different degrees of knowledge and understanding when asked to define torture and degrading treatment: interviewees often identified violence and trafficking as torture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Obstacles encountered in the identification of torture survivors include difficulty in reading/interpreting signs and symptoms, language barriers and refugees’ refusal to talk, lack of trust towards reception officers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 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The ability to provide services was limited by human resources and the unpreparedness of the public health system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Reception officers acknowledged their reliance on specialized actors for the provision of specialized services and care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T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raining on the identification and management of torture survivors case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  was requested</a:t>
            </a:r>
            <a:endParaRPr lang="pt-PT" sz="3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Public services professionals stressed the need to have additional internal resources to improve the response</a:t>
            </a:r>
          </a:p>
          <a:p>
            <a:pPr marL="457200" lvl="0" indent="-457200">
              <a:buFont typeface="Wingdings" pitchFamily="2" charset="2"/>
              <a:buChar char="Ø"/>
            </a:pPr>
            <a:endParaRPr lang="pt-PT" sz="3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bject 4"/>
          <p:cNvSpPr/>
          <p:nvPr/>
        </p:nvSpPr>
        <p:spPr>
          <a:xfrm>
            <a:off x="847726" y="21262682"/>
            <a:ext cx="10041408" cy="42723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64" name="object 7"/>
          <p:cNvSpPr/>
          <p:nvPr/>
        </p:nvSpPr>
        <p:spPr>
          <a:xfrm>
            <a:off x="23393374" y="11439920"/>
            <a:ext cx="457200" cy="312889"/>
          </a:xfrm>
          <a:custGeom>
            <a:avLst/>
            <a:gdLst/>
            <a:ahLst/>
            <a:cxnLst/>
            <a:rect l="l" t="t" r="r" b="b"/>
            <a:pathLst>
              <a:path w="374014" h="294004">
                <a:moveTo>
                  <a:pt x="120383" y="0"/>
                </a:moveTo>
                <a:lnTo>
                  <a:pt x="80736" y="18374"/>
                </a:lnTo>
                <a:lnTo>
                  <a:pt x="48828" y="42547"/>
                </a:lnTo>
                <a:lnTo>
                  <a:pt x="16692" y="87104"/>
                </a:lnTo>
                <a:lnTo>
                  <a:pt x="2596" y="144018"/>
                </a:lnTo>
                <a:lnTo>
                  <a:pt x="0" y="196776"/>
                </a:lnTo>
                <a:lnTo>
                  <a:pt x="0" y="293957"/>
                </a:lnTo>
                <a:lnTo>
                  <a:pt x="135856" y="293957"/>
                </a:lnTo>
                <a:lnTo>
                  <a:pt x="135856" y="158100"/>
                </a:lnTo>
                <a:lnTo>
                  <a:pt x="70105" y="158100"/>
                </a:lnTo>
                <a:lnTo>
                  <a:pt x="71627" y="139033"/>
                </a:lnTo>
                <a:lnTo>
                  <a:pt x="88716" y="93798"/>
                </a:lnTo>
                <a:lnTo>
                  <a:pt x="128104" y="63518"/>
                </a:lnTo>
                <a:lnTo>
                  <a:pt x="146975" y="56082"/>
                </a:lnTo>
                <a:lnTo>
                  <a:pt x="120383" y="0"/>
                </a:lnTo>
                <a:close/>
              </a:path>
              <a:path w="374014" h="294004">
                <a:moveTo>
                  <a:pt x="347140" y="0"/>
                </a:moveTo>
                <a:lnTo>
                  <a:pt x="307793" y="18374"/>
                </a:lnTo>
                <a:lnTo>
                  <a:pt x="275823" y="42547"/>
                </a:lnTo>
                <a:lnTo>
                  <a:pt x="243460" y="86970"/>
                </a:lnTo>
                <a:lnTo>
                  <a:pt x="229347" y="143718"/>
                </a:lnTo>
                <a:lnTo>
                  <a:pt x="226750" y="196776"/>
                </a:lnTo>
                <a:lnTo>
                  <a:pt x="226750" y="293957"/>
                </a:lnTo>
                <a:lnTo>
                  <a:pt x="362613" y="293957"/>
                </a:lnTo>
                <a:lnTo>
                  <a:pt x="362613" y="158100"/>
                </a:lnTo>
                <a:lnTo>
                  <a:pt x="296856" y="158100"/>
                </a:lnTo>
                <a:lnTo>
                  <a:pt x="298381" y="139033"/>
                </a:lnTo>
                <a:lnTo>
                  <a:pt x="315472" y="93798"/>
                </a:lnTo>
                <a:lnTo>
                  <a:pt x="354860" y="63518"/>
                </a:lnTo>
                <a:lnTo>
                  <a:pt x="373731" y="56082"/>
                </a:lnTo>
                <a:lnTo>
                  <a:pt x="34714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bject 8"/>
          <p:cNvSpPr txBox="1"/>
          <p:nvPr/>
        </p:nvSpPr>
        <p:spPr>
          <a:xfrm>
            <a:off x="23549696" y="11159680"/>
            <a:ext cx="4981398" cy="5345657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algn="ctr"/>
            <a:r>
              <a:rPr lang="en-GB" sz="5400" i="1" dirty="0">
                <a:solidFill>
                  <a:srgbClr val="3EA199"/>
                </a:solidFill>
              </a:rPr>
              <a:t> </a:t>
            </a:r>
            <a:r>
              <a:rPr lang="en-GB" sz="3000" b="1" i="1" dirty="0" smtClean="0">
                <a:solidFill>
                  <a:srgbClr val="3EA199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GB" sz="3000" b="1" i="1" dirty="0">
                <a:solidFill>
                  <a:srgbClr val="3EA199"/>
                </a:solidFill>
                <a:latin typeface="Arial" pitchFamily="34" charset="0"/>
                <a:cs typeface="Arial" pitchFamily="34" charset="0"/>
              </a:rPr>
              <a:t>can intuit something because I’ve heard someone talk, I’ve seen reports on TV. I’ve read books, articles… I’ve read magazines and so on. But first-hand experience, I’ve never had</a:t>
            </a:r>
            <a:r>
              <a:rPr lang="en-GB" sz="3000" b="1" i="1" dirty="0" smtClean="0">
                <a:solidFill>
                  <a:srgbClr val="3EA199"/>
                </a:solidFill>
                <a:latin typeface="Arial" pitchFamily="34" charset="0"/>
                <a:cs typeface="Arial" pitchFamily="34" charset="0"/>
              </a:rPr>
              <a:t>.”</a:t>
            </a:r>
          </a:p>
          <a:p>
            <a:pPr algn="ctr"/>
            <a:r>
              <a:rPr lang="en-GB" sz="3000" b="1" i="1" dirty="0" smtClean="0">
                <a:solidFill>
                  <a:srgbClr val="3EA1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>
                <a:solidFill>
                  <a:srgbClr val="3EA199"/>
                </a:solidFill>
                <a:latin typeface="Arial" pitchFamily="34" charset="0"/>
                <a:cs typeface="Arial" pitchFamily="34" charset="0"/>
              </a:rPr>
              <a:t>Health practitioner </a:t>
            </a:r>
            <a:endParaRPr lang="pt-PT" sz="3000" dirty="0">
              <a:solidFill>
                <a:srgbClr val="3EA199"/>
              </a:solidFill>
              <a:latin typeface="Arial" pitchFamily="34" charset="0"/>
              <a:cs typeface="Arial" pitchFamily="34" charset="0"/>
            </a:endParaRPr>
          </a:p>
          <a:p>
            <a:pPr marL="27032" marR="10813">
              <a:spcBef>
                <a:spcPts val="202"/>
              </a:spcBef>
            </a:pPr>
            <a:endParaRPr sz="5002" dirty="0">
              <a:latin typeface="Arial"/>
              <a:cs typeface="Arial"/>
            </a:endParaRPr>
          </a:p>
        </p:txBody>
      </p:sp>
      <p:sp>
        <p:nvSpPr>
          <p:cNvPr id="69" name="object 7"/>
          <p:cNvSpPr/>
          <p:nvPr/>
        </p:nvSpPr>
        <p:spPr>
          <a:xfrm rot="10800000">
            <a:off x="28027038" y="15704719"/>
            <a:ext cx="432048" cy="368570"/>
          </a:xfrm>
          <a:custGeom>
            <a:avLst/>
            <a:gdLst/>
            <a:ahLst/>
            <a:cxnLst/>
            <a:rect l="l" t="t" r="r" b="b"/>
            <a:pathLst>
              <a:path w="374014" h="294004">
                <a:moveTo>
                  <a:pt x="120383" y="0"/>
                </a:moveTo>
                <a:lnTo>
                  <a:pt x="80736" y="18374"/>
                </a:lnTo>
                <a:lnTo>
                  <a:pt x="48828" y="42547"/>
                </a:lnTo>
                <a:lnTo>
                  <a:pt x="16692" y="87104"/>
                </a:lnTo>
                <a:lnTo>
                  <a:pt x="2596" y="144018"/>
                </a:lnTo>
                <a:lnTo>
                  <a:pt x="0" y="196776"/>
                </a:lnTo>
                <a:lnTo>
                  <a:pt x="0" y="293957"/>
                </a:lnTo>
                <a:lnTo>
                  <a:pt x="135856" y="293957"/>
                </a:lnTo>
                <a:lnTo>
                  <a:pt x="135856" y="158100"/>
                </a:lnTo>
                <a:lnTo>
                  <a:pt x="70105" y="158100"/>
                </a:lnTo>
                <a:lnTo>
                  <a:pt x="71627" y="139033"/>
                </a:lnTo>
                <a:lnTo>
                  <a:pt x="88716" y="93798"/>
                </a:lnTo>
                <a:lnTo>
                  <a:pt x="128104" y="63518"/>
                </a:lnTo>
                <a:lnTo>
                  <a:pt x="146975" y="56082"/>
                </a:lnTo>
                <a:lnTo>
                  <a:pt x="120383" y="0"/>
                </a:lnTo>
                <a:close/>
              </a:path>
              <a:path w="374014" h="294004">
                <a:moveTo>
                  <a:pt x="347140" y="0"/>
                </a:moveTo>
                <a:lnTo>
                  <a:pt x="307793" y="18374"/>
                </a:lnTo>
                <a:lnTo>
                  <a:pt x="275823" y="42547"/>
                </a:lnTo>
                <a:lnTo>
                  <a:pt x="243460" y="86970"/>
                </a:lnTo>
                <a:lnTo>
                  <a:pt x="229347" y="143718"/>
                </a:lnTo>
                <a:lnTo>
                  <a:pt x="226750" y="196776"/>
                </a:lnTo>
                <a:lnTo>
                  <a:pt x="226750" y="293957"/>
                </a:lnTo>
                <a:lnTo>
                  <a:pt x="362613" y="293957"/>
                </a:lnTo>
                <a:lnTo>
                  <a:pt x="362613" y="158100"/>
                </a:lnTo>
                <a:lnTo>
                  <a:pt x="296856" y="158100"/>
                </a:lnTo>
                <a:lnTo>
                  <a:pt x="298381" y="139033"/>
                </a:lnTo>
                <a:lnTo>
                  <a:pt x="315472" y="93798"/>
                </a:lnTo>
                <a:lnTo>
                  <a:pt x="354860" y="63518"/>
                </a:lnTo>
                <a:lnTo>
                  <a:pt x="373731" y="56082"/>
                </a:lnTo>
                <a:lnTo>
                  <a:pt x="34714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bject 7"/>
          <p:cNvSpPr/>
          <p:nvPr/>
        </p:nvSpPr>
        <p:spPr>
          <a:xfrm>
            <a:off x="23490534" y="23393248"/>
            <a:ext cx="457200" cy="312889"/>
          </a:xfrm>
          <a:custGeom>
            <a:avLst/>
            <a:gdLst/>
            <a:ahLst/>
            <a:cxnLst/>
            <a:rect l="l" t="t" r="r" b="b"/>
            <a:pathLst>
              <a:path w="374014" h="294004">
                <a:moveTo>
                  <a:pt x="120383" y="0"/>
                </a:moveTo>
                <a:lnTo>
                  <a:pt x="80736" y="18374"/>
                </a:lnTo>
                <a:lnTo>
                  <a:pt x="48828" y="42547"/>
                </a:lnTo>
                <a:lnTo>
                  <a:pt x="16692" y="87104"/>
                </a:lnTo>
                <a:lnTo>
                  <a:pt x="2596" y="144018"/>
                </a:lnTo>
                <a:lnTo>
                  <a:pt x="0" y="196776"/>
                </a:lnTo>
                <a:lnTo>
                  <a:pt x="0" y="293957"/>
                </a:lnTo>
                <a:lnTo>
                  <a:pt x="135856" y="293957"/>
                </a:lnTo>
                <a:lnTo>
                  <a:pt x="135856" y="158100"/>
                </a:lnTo>
                <a:lnTo>
                  <a:pt x="70105" y="158100"/>
                </a:lnTo>
                <a:lnTo>
                  <a:pt x="71627" y="139033"/>
                </a:lnTo>
                <a:lnTo>
                  <a:pt x="88716" y="93798"/>
                </a:lnTo>
                <a:lnTo>
                  <a:pt x="128104" y="63518"/>
                </a:lnTo>
                <a:lnTo>
                  <a:pt x="146975" y="56082"/>
                </a:lnTo>
                <a:lnTo>
                  <a:pt x="120383" y="0"/>
                </a:lnTo>
                <a:close/>
              </a:path>
              <a:path w="374014" h="294004">
                <a:moveTo>
                  <a:pt x="347140" y="0"/>
                </a:moveTo>
                <a:lnTo>
                  <a:pt x="307793" y="18374"/>
                </a:lnTo>
                <a:lnTo>
                  <a:pt x="275823" y="42547"/>
                </a:lnTo>
                <a:lnTo>
                  <a:pt x="243460" y="86970"/>
                </a:lnTo>
                <a:lnTo>
                  <a:pt x="229347" y="143718"/>
                </a:lnTo>
                <a:lnTo>
                  <a:pt x="226750" y="196776"/>
                </a:lnTo>
                <a:lnTo>
                  <a:pt x="226750" y="293957"/>
                </a:lnTo>
                <a:lnTo>
                  <a:pt x="362613" y="293957"/>
                </a:lnTo>
                <a:lnTo>
                  <a:pt x="362613" y="158100"/>
                </a:lnTo>
                <a:lnTo>
                  <a:pt x="296856" y="158100"/>
                </a:lnTo>
                <a:lnTo>
                  <a:pt x="298381" y="139033"/>
                </a:lnTo>
                <a:lnTo>
                  <a:pt x="315472" y="93798"/>
                </a:lnTo>
                <a:lnTo>
                  <a:pt x="354860" y="63518"/>
                </a:lnTo>
                <a:lnTo>
                  <a:pt x="373731" y="56082"/>
                </a:lnTo>
                <a:lnTo>
                  <a:pt x="34714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bject 7"/>
          <p:cNvSpPr/>
          <p:nvPr/>
        </p:nvSpPr>
        <p:spPr>
          <a:xfrm rot="10800000">
            <a:off x="28171055" y="28450134"/>
            <a:ext cx="432048" cy="368570"/>
          </a:xfrm>
          <a:custGeom>
            <a:avLst/>
            <a:gdLst/>
            <a:ahLst/>
            <a:cxnLst/>
            <a:rect l="l" t="t" r="r" b="b"/>
            <a:pathLst>
              <a:path w="374014" h="294004">
                <a:moveTo>
                  <a:pt x="120383" y="0"/>
                </a:moveTo>
                <a:lnTo>
                  <a:pt x="80736" y="18374"/>
                </a:lnTo>
                <a:lnTo>
                  <a:pt x="48828" y="42547"/>
                </a:lnTo>
                <a:lnTo>
                  <a:pt x="16692" y="87104"/>
                </a:lnTo>
                <a:lnTo>
                  <a:pt x="2596" y="144018"/>
                </a:lnTo>
                <a:lnTo>
                  <a:pt x="0" y="196776"/>
                </a:lnTo>
                <a:lnTo>
                  <a:pt x="0" y="293957"/>
                </a:lnTo>
                <a:lnTo>
                  <a:pt x="135856" y="293957"/>
                </a:lnTo>
                <a:lnTo>
                  <a:pt x="135856" y="158100"/>
                </a:lnTo>
                <a:lnTo>
                  <a:pt x="70105" y="158100"/>
                </a:lnTo>
                <a:lnTo>
                  <a:pt x="71627" y="139033"/>
                </a:lnTo>
                <a:lnTo>
                  <a:pt x="88716" y="93798"/>
                </a:lnTo>
                <a:lnTo>
                  <a:pt x="128104" y="63518"/>
                </a:lnTo>
                <a:lnTo>
                  <a:pt x="146975" y="56082"/>
                </a:lnTo>
                <a:lnTo>
                  <a:pt x="120383" y="0"/>
                </a:lnTo>
                <a:close/>
              </a:path>
              <a:path w="374014" h="294004">
                <a:moveTo>
                  <a:pt x="347140" y="0"/>
                </a:moveTo>
                <a:lnTo>
                  <a:pt x="307793" y="18374"/>
                </a:lnTo>
                <a:lnTo>
                  <a:pt x="275823" y="42547"/>
                </a:lnTo>
                <a:lnTo>
                  <a:pt x="243460" y="86970"/>
                </a:lnTo>
                <a:lnTo>
                  <a:pt x="229347" y="143718"/>
                </a:lnTo>
                <a:lnTo>
                  <a:pt x="226750" y="196776"/>
                </a:lnTo>
                <a:lnTo>
                  <a:pt x="226750" y="293957"/>
                </a:lnTo>
                <a:lnTo>
                  <a:pt x="362613" y="293957"/>
                </a:lnTo>
                <a:lnTo>
                  <a:pt x="362613" y="158100"/>
                </a:lnTo>
                <a:lnTo>
                  <a:pt x="296856" y="158100"/>
                </a:lnTo>
                <a:lnTo>
                  <a:pt x="298381" y="139033"/>
                </a:lnTo>
                <a:lnTo>
                  <a:pt x="315472" y="93798"/>
                </a:lnTo>
                <a:lnTo>
                  <a:pt x="354860" y="63518"/>
                </a:lnTo>
                <a:lnTo>
                  <a:pt x="373731" y="56082"/>
                </a:lnTo>
                <a:lnTo>
                  <a:pt x="34714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23922582" y="23792075"/>
            <a:ext cx="463366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000" b="1" i="1" dirty="0">
                <a:solidFill>
                  <a:srgbClr val="3EA199"/>
                </a:solidFill>
                <a:latin typeface="Arial" pitchFamily="34" charset="0"/>
                <a:cs typeface="Arial" pitchFamily="34" charset="0"/>
              </a:rPr>
              <a:t>A training to enable us to face such delicate topics (…) If one doesn’t know how to manage them, one can create further problems for the person who suffered. So it’s a very, very, very delicate terrain.” </a:t>
            </a:r>
            <a:endParaRPr lang="en-GB" sz="3000" b="1" i="1" dirty="0" smtClean="0">
              <a:solidFill>
                <a:srgbClr val="3EA199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3000" dirty="0" smtClean="0">
                <a:solidFill>
                  <a:srgbClr val="3EA199"/>
                </a:solidFill>
                <a:latin typeface="Arial" pitchFamily="34" charset="0"/>
                <a:cs typeface="Arial" pitchFamily="34" charset="0"/>
              </a:rPr>
              <a:t>Psychologist</a:t>
            </a:r>
            <a:endParaRPr lang="pt-PT" sz="3000" dirty="0">
              <a:solidFill>
                <a:srgbClr val="3EA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ReviewingWork\Nova imagem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12" y="22100971"/>
            <a:ext cx="10055322" cy="534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ReviewingWork\af0a66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2096" y="17369433"/>
            <a:ext cx="6687109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object 4"/>
          <p:cNvSpPr/>
          <p:nvPr/>
        </p:nvSpPr>
        <p:spPr>
          <a:xfrm flipV="1">
            <a:off x="22852097" y="16793369"/>
            <a:ext cx="6687107" cy="1571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74" name="object 32"/>
          <p:cNvSpPr txBox="1"/>
          <p:nvPr/>
        </p:nvSpPr>
        <p:spPr>
          <a:xfrm>
            <a:off x="22852096" y="21257865"/>
            <a:ext cx="6687109" cy="1516769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2400" i="1" spc="11" dirty="0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The MSF clinic for survivors of torture in  Rome receives referrals from reception  centers and provides a range of </a:t>
            </a:r>
            <a:r>
              <a:rPr lang="en-US" sz="2400" i="1" spc="11" dirty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i="1" spc="11" dirty="0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rehabilitative services. Photo credit </a:t>
            </a:r>
            <a:r>
              <a:rPr lang="en-US" sz="2400" i="1" spc="11" dirty="0" err="1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Giorgia</a:t>
            </a:r>
            <a:r>
              <a:rPr lang="en-US" sz="2400" i="1" spc="11" dirty="0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i="1" spc="11" dirty="0" err="1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Girometti</a:t>
            </a:r>
            <a:r>
              <a:rPr lang="en-US" sz="2400" i="1" spc="11" dirty="0" smtClean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. MSF copyright . </a:t>
            </a:r>
            <a:endParaRPr lang="en-US" sz="2400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5" name="object 4"/>
          <p:cNvSpPr/>
          <p:nvPr/>
        </p:nvSpPr>
        <p:spPr>
          <a:xfrm flipV="1">
            <a:off x="22996115" y="22972913"/>
            <a:ext cx="6687107" cy="1571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76" name="object 4"/>
          <p:cNvSpPr/>
          <p:nvPr/>
        </p:nvSpPr>
        <p:spPr>
          <a:xfrm flipV="1">
            <a:off x="11897246" y="25715395"/>
            <a:ext cx="10487816" cy="367006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78" name="object 4"/>
          <p:cNvSpPr/>
          <p:nvPr/>
        </p:nvSpPr>
        <p:spPr>
          <a:xfrm flipV="1">
            <a:off x="22986478" y="29309617"/>
            <a:ext cx="6687107" cy="1571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79" name="object 23"/>
          <p:cNvSpPr txBox="1"/>
          <p:nvPr/>
        </p:nvSpPr>
        <p:spPr>
          <a:xfrm>
            <a:off x="23004497" y="29970833"/>
            <a:ext cx="6678725" cy="7135569"/>
          </a:xfrm>
          <a:prstGeom prst="rect">
            <a:avLst/>
          </a:prstGeom>
          <a:solidFill>
            <a:srgbClr val="B6D8D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0" tIns="25680" rIns="0" bIns="0" rtlCol="0">
            <a:spAutoFit/>
          </a:bodyPr>
          <a:lstStyle/>
          <a:p>
            <a:endParaRPr lang="pt-PT" sz="3000" b="1" spc="-11" dirty="0" smtClean="0">
              <a:solidFill>
                <a:srgbClr val="D2232A"/>
              </a:solidFill>
              <a:latin typeface="Arial"/>
              <a:cs typeface="Arial"/>
            </a:endParaRPr>
          </a:p>
          <a:p>
            <a:r>
              <a:rPr lang="pt-PT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  </a:t>
            </a:r>
            <a:r>
              <a:rPr lang="pt-PT" sz="3200" b="1" spc="-11" dirty="0" smtClean="0">
                <a:solidFill>
                  <a:srgbClr val="D2232A"/>
                </a:solidFill>
                <a:latin typeface="Arial"/>
                <a:cs typeface="Arial"/>
              </a:rPr>
              <a:t>Strengths and limitations</a:t>
            </a:r>
          </a:p>
          <a:p>
            <a:endParaRPr lang="pt-PT" sz="3000" b="1" spc="-11" dirty="0" smtClean="0">
              <a:solidFill>
                <a:srgbClr val="D2232A"/>
              </a:solidFill>
              <a:latin typeface="Arial"/>
              <a:cs typeface="Arial"/>
            </a:endParaRPr>
          </a:p>
          <a:p>
            <a:r>
              <a:rPr lang="en-GB" sz="30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study was conducted in one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specific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geographical region of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 Italy   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with a small sample size and </a:t>
            </a:r>
            <a:endParaRPr lang="en-GB" sz="3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solely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focusing on SPRAR and CAS </a:t>
            </a:r>
            <a:endParaRPr lang="en-GB" sz="3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cent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res, while other types of reception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centres were excluded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 </a:t>
            </a:r>
            <a:r>
              <a:rPr lang="pt-PT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n-GB" sz="3000" dirty="0">
              <a:latin typeface="Arial" pitchFamily="34" charset="0"/>
              <a:cs typeface="Arial" pitchFamily="34" charset="0"/>
            </a:endParaRP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The strength of the study was that it 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was conducted with frontline staff,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capturing the situation “on the  </a:t>
            </a:r>
          </a:p>
          <a:p>
            <a:r>
              <a:rPr lang="en-GB" sz="3000" dirty="0">
                <a:latin typeface="Arial" pitchFamily="34" charset="0"/>
                <a:cs typeface="Arial" pitchFamily="34" charset="0"/>
              </a:rPr>
              <a:t> ground”</a:t>
            </a:r>
          </a:p>
          <a:p>
            <a:endParaRPr lang="pt-PT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object 4"/>
          <p:cNvSpPr/>
          <p:nvPr/>
        </p:nvSpPr>
        <p:spPr>
          <a:xfrm flipV="1">
            <a:off x="23058486" y="37590537"/>
            <a:ext cx="6687107" cy="1571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FD3FEB-89FC-4357-9C76-29449265AFB2}"/>
</file>

<file path=customXml/itemProps2.xml><?xml version="1.0" encoding="utf-8"?>
<ds:datastoreItem xmlns:ds="http://schemas.openxmlformats.org/officeDocument/2006/customXml" ds:itemID="{39351551-6C4E-42B7-A410-48912990ABF7}"/>
</file>

<file path=customXml/itemProps3.xml><?xml version="1.0" encoding="utf-8"?>
<ds:datastoreItem xmlns:ds="http://schemas.openxmlformats.org/officeDocument/2006/customXml" ds:itemID="{5444E551-771B-4225-BBA9-564596E4CB3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1764</TotalTime>
  <Words>771</Words>
  <Application>Microsoft Macintosh PowerPoint</Application>
  <PresentationFormat>Custom</PresentationFormat>
  <Paragraphs>88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Courier New</vt:lpstr>
      <vt:lpstr>Times New Roman</vt:lpstr>
      <vt:lpstr>Wingdings</vt:lpstr>
      <vt:lpstr>Arial</vt:lpstr>
      <vt:lpstr>Office Theme</vt:lpstr>
      <vt:lpstr>“It never happened to me, so I don’t know if there are procedures” Identification and case management of torture survivors in the reception and public health system of Rome, Italy </vt:lpstr>
    </vt:vector>
  </TitlesOfParts>
  <LinksUpToDate>false</LinksUpToDate>
  <SharedDoc>false</SharedDoc>
  <HyperlinkBase/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creator>Rafael Van Den Bergh</dc:creator>
  <cp:lastModifiedBy>Microsoft Office User</cp:lastModifiedBy>
  <cp:revision>70</cp:revision>
  <cp:lastPrinted>2018-04-11T18:41:58Z</cp:lastPrinted>
  <dcterms:created xsi:type="dcterms:W3CDTF">2018-04-11T18:28:11Z</dcterms:created>
  <dcterms:modified xsi:type="dcterms:W3CDTF">2018-05-09T19:39:48Z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