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6858000" cy="9313863"/>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2" userDrawn="1">
          <p15:clr>
            <a:srgbClr val="A4A3A4"/>
          </p15:clr>
        </p15:guide>
        <p15:guide id="2" pos="497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SFUser" initials="M"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EA1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38" autoAdjust="0"/>
    <p:restoredTop sz="50000" autoAdjust="0"/>
  </p:normalViewPr>
  <p:slideViewPr>
    <p:cSldViewPr>
      <p:cViewPr>
        <p:scale>
          <a:sx n="30" d="100"/>
          <a:sy n="30" d="100"/>
        </p:scale>
        <p:origin x="1792" y="144"/>
      </p:cViewPr>
      <p:guideLst>
        <p:guide orient="horz" pos="6132"/>
        <p:guide pos="497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6" Type="http://schemas.openxmlformats.org/officeDocument/2006/relationships/viewProps" Target="viewProps.xml"/><Relationship Id="rId1" Type="http://schemas.openxmlformats.org/officeDocument/2006/relationships/slideMaster" Target="slideMasters/slideMaster1.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commentAuthors" Target="commentAuthors.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055" cy="467017"/>
          </a:xfrm>
          <a:prstGeom prst="rect">
            <a:avLst/>
          </a:prstGeom>
        </p:spPr>
        <p:txBody>
          <a:bodyPr vert="horz" lIns="43068" tIns="21534" rIns="43068" bIns="21534" rtlCol="0"/>
          <a:lstStyle>
            <a:lvl1pPr algn="l">
              <a:defRPr sz="600"/>
            </a:lvl1pPr>
          </a:lstStyle>
          <a:p>
            <a:endParaRPr lang="en-US"/>
          </a:p>
        </p:txBody>
      </p:sp>
      <p:sp>
        <p:nvSpPr>
          <p:cNvPr id="3" name="Date Placeholder 2"/>
          <p:cNvSpPr>
            <a:spLocks noGrp="1"/>
          </p:cNvSpPr>
          <p:nvPr>
            <p:ph type="dt" idx="1"/>
          </p:nvPr>
        </p:nvSpPr>
        <p:spPr>
          <a:xfrm>
            <a:off x="3884414" y="0"/>
            <a:ext cx="2972055" cy="467017"/>
          </a:xfrm>
          <a:prstGeom prst="rect">
            <a:avLst/>
          </a:prstGeom>
        </p:spPr>
        <p:txBody>
          <a:bodyPr vert="horz" lIns="43068" tIns="21534" rIns="43068" bIns="21534" rtlCol="0"/>
          <a:lstStyle>
            <a:lvl1pPr algn="r">
              <a:defRPr sz="600"/>
            </a:lvl1pPr>
          </a:lstStyle>
          <a:p>
            <a:fld id="{A058CABE-655D-5C42-8970-4E5AEED2B7CA}" type="datetimeFigureOut">
              <a:rPr lang="en-US" smtClean="0"/>
              <a:pPr/>
              <a:t>5/9/18</a:t>
            </a:fld>
            <a:endParaRPr lang="en-US"/>
          </a:p>
        </p:txBody>
      </p:sp>
      <p:sp>
        <p:nvSpPr>
          <p:cNvPr id="4" name="Slide Image Placeholder 3"/>
          <p:cNvSpPr>
            <a:spLocks noGrp="1" noRot="1" noChangeAspect="1"/>
          </p:cNvSpPr>
          <p:nvPr>
            <p:ph type="sldImg" idx="2"/>
          </p:nvPr>
        </p:nvSpPr>
        <p:spPr>
          <a:xfrm>
            <a:off x="2317750" y="1163638"/>
            <a:ext cx="2222500" cy="3143250"/>
          </a:xfrm>
          <a:prstGeom prst="rect">
            <a:avLst/>
          </a:prstGeom>
          <a:noFill/>
          <a:ln w="12700">
            <a:solidFill>
              <a:prstClr val="black"/>
            </a:solidFill>
          </a:ln>
        </p:spPr>
        <p:txBody>
          <a:bodyPr vert="horz" lIns="43068" tIns="21534" rIns="43068" bIns="21534" rtlCol="0" anchor="ctr"/>
          <a:lstStyle/>
          <a:p>
            <a:endParaRPr lang="en-US"/>
          </a:p>
        </p:txBody>
      </p:sp>
      <p:sp>
        <p:nvSpPr>
          <p:cNvPr id="5" name="Notes Placeholder 4"/>
          <p:cNvSpPr>
            <a:spLocks noGrp="1"/>
          </p:cNvSpPr>
          <p:nvPr>
            <p:ph type="body" sz="quarter" idx="3"/>
          </p:nvPr>
        </p:nvSpPr>
        <p:spPr>
          <a:xfrm>
            <a:off x="685800" y="4482628"/>
            <a:ext cx="5486400" cy="3667003"/>
          </a:xfrm>
          <a:prstGeom prst="rect">
            <a:avLst/>
          </a:prstGeom>
        </p:spPr>
        <p:txBody>
          <a:bodyPr vert="horz" lIns="43068" tIns="21534" rIns="43068" bIns="2153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846"/>
            <a:ext cx="2972055" cy="467017"/>
          </a:xfrm>
          <a:prstGeom prst="rect">
            <a:avLst/>
          </a:prstGeom>
        </p:spPr>
        <p:txBody>
          <a:bodyPr vert="horz" lIns="43068" tIns="21534" rIns="43068" bIns="21534" rtlCol="0" anchor="b"/>
          <a:lstStyle>
            <a:lvl1pPr algn="l">
              <a:defRPr sz="600"/>
            </a:lvl1pPr>
          </a:lstStyle>
          <a:p>
            <a:endParaRPr lang="en-US"/>
          </a:p>
        </p:txBody>
      </p:sp>
      <p:sp>
        <p:nvSpPr>
          <p:cNvPr id="7" name="Slide Number Placeholder 6"/>
          <p:cNvSpPr>
            <a:spLocks noGrp="1"/>
          </p:cNvSpPr>
          <p:nvPr>
            <p:ph type="sldNum" sz="quarter" idx="5"/>
          </p:nvPr>
        </p:nvSpPr>
        <p:spPr>
          <a:xfrm>
            <a:off x="3884414" y="8846846"/>
            <a:ext cx="2972055" cy="467017"/>
          </a:xfrm>
          <a:prstGeom prst="rect">
            <a:avLst/>
          </a:prstGeom>
        </p:spPr>
        <p:txBody>
          <a:bodyPr vert="horz" lIns="43068" tIns="21534" rIns="43068" bIns="21534" rtlCol="0" anchor="b"/>
          <a:lstStyle>
            <a:lvl1pPr algn="r">
              <a:defRPr sz="600"/>
            </a:lvl1pPr>
          </a:lstStyle>
          <a:p>
            <a:fld id="{77D1AA78-6143-204E-A6FE-1B833801967F}" type="slidenum">
              <a:rPr lang="en-US" smtClean="0"/>
              <a:pPr/>
              <a:t>‹#›</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pPr/>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25715009" cy="4879305"/>
          </a:xfrm>
          <a:custGeom>
            <a:avLst/>
            <a:gdLst/>
            <a:ahLst/>
            <a:cxnLst/>
            <a:rect l="l" t="t" r="r" b="b"/>
            <a:pathLst>
              <a:path w="12081510" h="2291715">
                <a:moveTo>
                  <a:pt x="0" y="2291095"/>
                </a:moveTo>
                <a:lnTo>
                  <a:pt x="12081077" y="2291095"/>
                </a:lnTo>
                <a:lnTo>
                  <a:pt x="12081077" y="0"/>
                </a:lnTo>
                <a:lnTo>
                  <a:pt x="0" y="0"/>
                </a:lnTo>
                <a:lnTo>
                  <a:pt x="0" y="2291095"/>
                </a:lnTo>
                <a:close/>
              </a:path>
            </a:pathLst>
          </a:custGeom>
          <a:solidFill>
            <a:srgbClr val="D2232A"/>
          </a:solidFill>
        </p:spPr>
        <p:txBody>
          <a:bodyPr wrap="square" lIns="0" tIns="0" rIns="0" bIns="0" rtlCol="0"/>
          <a:lstStyle/>
          <a:p>
            <a:endParaRPr sz="8156"/>
          </a:p>
        </p:txBody>
      </p:sp>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18" name="bk object 18"/>
          <p:cNvSpPr/>
          <p:nvPr/>
        </p:nvSpPr>
        <p:spPr>
          <a:xfrm>
            <a:off x="24041098" y="1485728"/>
            <a:ext cx="5175335" cy="3550827"/>
          </a:xfrm>
          <a:prstGeom prst="rect">
            <a:avLst/>
          </a:prstGeom>
          <a:blipFill>
            <a:blip r:embed="rId2" cstate="print"/>
            <a:stretch>
              <a:fillRect/>
            </a:stretch>
          </a:blipFill>
        </p:spPr>
        <p:txBody>
          <a:bodyPr wrap="square" lIns="0" tIns="0" rIns="0" bIns="0" rtlCol="0"/>
          <a:lstStyle/>
          <a:p>
            <a:endParaRPr sz="8156"/>
          </a:p>
        </p:txBody>
      </p:sp>
      <p:sp>
        <p:nvSpPr>
          <p:cNvPr id="2" name="Holder 2"/>
          <p:cNvSpPr>
            <a:spLocks noGrp="1"/>
          </p:cNvSpPr>
          <p:nvPr>
            <p:ph type="title"/>
          </p:nvPr>
        </p:nvSpPr>
        <p:spPr>
          <a:xfrm>
            <a:off x="1232582" y="887504"/>
            <a:ext cx="27810050" cy="1539524"/>
          </a:xfrm>
        </p:spPr>
        <p:txBody>
          <a:bodyPr lIns="0" tIns="0" rIns="0" bIns="0"/>
          <a:lstStyle>
            <a:lvl1pPr>
              <a:defRPr sz="10004"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3"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smtClean="0">
                <a:solidFill>
                  <a:srgbClr val="58595B"/>
                </a:solidFill>
                <a:latin typeface="Arial"/>
                <a:cs typeface="Arial"/>
              </a:rPr>
              <a:t>English Charity Reg. No.</a:t>
            </a:r>
            <a:r>
              <a:rPr lang="en-US" sz="958" spc="11" baseline="0" dirty="0" smtClean="0">
                <a:solidFill>
                  <a:srgbClr val="58595B"/>
                </a:solidFill>
                <a:latin typeface="Arial"/>
                <a:cs typeface="Arial"/>
              </a:rPr>
              <a:t> </a:t>
            </a:r>
            <a:r>
              <a:rPr lang="en-US" sz="958" spc="11" dirty="0" smtClean="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F56821"/>
          </a:solidFill>
        </p:spPr>
        <p:txBody>
          <a:bodyPr wrap="square" lIns="0" tIns="0" rIns="0" bIns="0" rtlCol="0"/>
          <a:lstStyle/>
          <a:p>
            <a:pPr lvl="0"/>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5/9/18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5/9/18</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hyperlink" Target="http://msf.media.org/" TargetMode="External"/><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hyperlink" Target="https://media.msf.org/media/MSF161315.html" TargetMode="External"/><Relationship Id="rId8" Type="http://schemas.openxmlformats.org/officeDocument/2006/relationships/hyperlink" Target="https://media.msf.org/media/MSF161348.html"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32580" y="4866481"/>
            <a:ext cx="20763026" cy="3742315"/>
          </a:xfrm>
          <a:prstGeom prst="rect">
            <a:avLst/>
          </a:prstGeom>
        </p:spPr>
        <p:txBody>
          <a:bodyPr vert="horz" wrap="square" lIns="0" tIns="24328" rIns="0" bIns="0" rtlCol="0">
            <a:spAutoFit/>
          </a:bodyPr>
          <a:lstStyle/>
          <a:p>
            <a:endParaRPr lang="en-US" sz="3200" dirty="0" smtClean="0"/>
          </a:p>
          <a:p>
            <a:r>
              <a:rPr lang="en-US" sz="3200" dirty="0" smtClean="0"/>
              <a:t>Christos </a:t>
            </a:r>
            <a:r>
              <a:rPr lang="en-US" sz="3200" dirty="0"/>
              <a:t>Eleftherakos</a:t>
            </a:r>
            <a:r>
              <a:rPr lang="en-US" sz="3200" baseline="30000" dirty="0"/>
              <a:t>1</a:t>
            </a:r>
            <a:r>
              <a:rPr lang="en-US" sz="3200" dirty="0"/>
              <a:t>, Wilma van den Boogaard</a:t>
            </a:r>
            <a:r>
              <a:rPr lang="en-US" sz="3200" baseline="30000" dirty="0"/>
              <a:t>2</a:t>
            </a:r>
            <a:r>
              <a:rPr lang="en-US" sz="3200" dirty="0"/>
              <a:t>, Declan Barry</a:t>
            </a:r>
            <a:r>
              <a:rPr lang="en-US" sz="3200" baseline="30000" dirty="0"/>
              <a:t>1</a:t>
            </a:r>
            <a:r>
              <a:rPr lang="en-US" sz="3200" dirty="0"/>
              <a:t>, Nathalie Severy</a:t>
            </a:r>
            <a:r>
              <a:rPr lang="en-US" sz="3200" baseline="30000" dirty="0"/>
              <a:t>3</a:t>
            </a:r>
            <a:r>
              <a:rPr lang="en-US" sz="3200" dirty="0"/>
              <a:t>, </a:t>
            </a:r>
            <a:r>
              <a:rPr lang="en-US" sz="3200" dirty="0" err="1" smtClean="0"/>
              <a:t>Ioanna</a:t>
            </a:r>
            <a:r>
              <a:rPr lang="en-US" sz="3200" dirty="0" smtClean="0"/>
              <a:t> </a:t>
            </a:r>
            <a:r>
              <a:rPr lang="fr-FR" sz="3200" dirty="0" smtClean="0"/>
              <a:t>Kotsioni</a:t>
            </a:r>
            <a:r>
              <a:rPr lang="fr-FR" sz="3200" baseline="30000" dirty="0" smtClean="0"/>
              <a:t>1</a:t>
            </a:r>
            <a:r>
              <a:rPr lang="fr-FR" sz="3200" dirty="0"/>
              <a:t>, Louise Roland-Gosseli</a:t>
            </a:r>
            <a:r>
              <a:rPr lang="fr-FR" sz="3200" baseline="30000" dirty="0"/>
              <a:t>1</a:t>
            </a:r>
            <a:endParaRPr lang="en-US" sz="3200" dirty="0"/>
          </a:p>
          <a:p>
            <a:r>
              <a:rPr lang="fr-FR" sz="3200" b="1" dirty="0"/>
              <a:t> </a:t>
            </a:r>
            <a:endParaRPr lang="en-US" sz="3200" dirty="0"/>
          </a:p>
          <a:p>
            <a:r>
              <a:rPr lang="fr-FR" sz="2800" b="1" baseline="30000" dirty="0"/>
              <a:t>1</a:t>
            </a:r>
            <a:r>
              <a:rPr lang="fr-FR" sz="2800" dirty="0"/>
              <a:t>Médecins Sans Frontières, </a:t>
            </a:r>
            <a:r>
              <a:rPr lang="fr-FR" sz="2800" dirty="0" err="1"/>
              <a:t>Athens</a:t>
            </a:r>
            <a:r>
              <a:rPr lang="fr-FR" sz="2800" dirty="0"/>
              <a:t>, </a:t>
            </a:r>
            <a:r>
              <a:rPr lang="fr-FR" sz="2800" dirty="0" err="1"/>
              <a:t>Greece</a:t>
            </a:r>
            <a:endParaRPr lang="en-US" sz="2800" dirty="0"/>
          </a:p>
          <a:p>
            <a:r>
              <a:rPr lang="fr-BE" sz="2800" b="1" baseline="30000" dirty="0"/>
              <a:t>2</a:t>
            </a:r>
            <a:r>
              <a:rPr lang="fr-BE" sz="2800" dirty="0"/>
              <a:t>Médecins Sans Frontières, Luxembourg </a:t>
            </a:r>
            <a:r>
              <a:rPr lang="fr-BE" sz="2800" dirty="0" err="1"/>
              <a:t>Operational</a:t>
            </a:r>
            <a:r>
              <a:rPr lang="fr-BE" sz="2800" dirty="0"/>
              <a:t> </a:t>
            </a:r>
            <a:r>
              <a:rPr lang="fr-BE" sz="2800" dirty="0" err="1"/>
              <a:t>Research</a:t>
            </a:r>
            <a:r>
              <a:rPr lang="fr-BE" sz="2800" dirty="0"/>
              <a:t> Unit, Luxembourg City, </a:t>
            </a:r>
            <a:r>
              <a:rPr lang="fr-FR" sz="2800" dirty="0"/>
              <a:t>Luxembourg</a:t>
            </a:r>
            <a:endParaRPr lang="en-US" sz="2800" dirty="0"/>
          </a:p>
          <a:p>
            <a:r>
              <a:rPr lang="fr-FR" sz="2800" b="1" baseline="30000" dirty="0"/>
              <a:t>3</a:t>
            </a:r>
            <a:r>
              <a:rPr lang="fr-FR" sz="2800" dirty="0"/>
              <a:t>Médecins Sans Frontières, </a:t>
            </a:r>
            <a:r>
              <a:rPr lang="fr-FR" sz="2800" dirty="0" err="1"/>
              <a:t>Medical</a:t>
            </a:r>
            <a:r>
              <a:rPr lang="fr-FR" sz="2800" dirty="0"/>
              <a:t> </a:t>
            </a:r>
            <a:r>
              <a:rPr lang="fr-FR" sz="2800" dirty="0" err="1"/>
              <a:t>Department</a:t>
            </a:r>
            <a:r>
              <a:rPr lang="fr-FR" sz="2800" dirty="0"/>
              <a:t>, </a:t>
            </a:r>
            <a:r>
              <a:rPr lang="fr-FR" sz="2800" dirty="0" err="1"/>
              <a:t>Operational</a:t>
            </a:r>
            <a:r>
              <a:rPr lang="fr-FR" sz="2800" dirty="0"/>
              <a:t> Centre Brussels, </a:t>
            </a:r>
            <a:r>
              <a:rPr lang="fr-FR" sz="2800" dirty="0" err="1"/>
              <a:t>Belgium</a:t>
            </a:r>
            <a:endParaRPr lang="en-US" sz="2800" dirty="0"/>
          </a:p>
          <a:p>
            <a:pPr marL="27032" marR="598758">
              <a:lnSpc>
                <a:spcPct val="106300"/>
              </a:lnSpc>
              <a:spcBef>
                <a:spcPts val="3608"/>
              </a:spcBef>
            </a:pPr>
            <a:r>
              <a:rPr sz="2980" spc="-32" dirty="0" smtClean="0">
                <a:solidFill>
                  <a:srgbClr val="58595B"/>
                </a:solidFill>
                <a:latin typeface="Arial"/>
                <a:cs typeface="Arial"/>
              </a:rPr>
              <a:t>.</a:t>
            </a:r>
            <a:endParaRPr sz="2980" dirty="0">
              <a:latin typeface="Arial"/>
              <a:cs typeface="Arial"/>
            </a:endParaRPr>
          </a:p>
        </p:txBody>
      </p:sp>
      <p:sp>
        <p:nvSpPr>
          <p:cNvPr id="3" name="object 3"/>
          <p:cNvSpPr txBox="1">
            <a:spLocks noGrp="1"/>
          </p:cNvSpPr>
          <p:nvPr>
            <p:ph type="title"/>
          </p:nvPr>
        </p:nvSpPr>
        <p:spPr>
          <a:xfrm>
            <a:off x="1341756" y="523081"/>
            <a:ext cx="19358450" cy="5011911"/>
          </a:xfrm>
          <a:prstGeom prst="rect">
            <a:avLst/>
          </a:prstGeom>
        </p:spPr>
        <p:txBody>
          <a:bodyPr vert="horz" wrap="square" lIns="0" tIns="25680" rIns="0" bIns="0" rtlCol="0" anchor="t">
            <a:spAutoFit/>
          </a:bodyPr>
          <a:lstStyle/>
          <a:p>
            <a:pPr marL="27032" marR="10813">
              <a:lnSpc>
                <a:spcPct val="150000"/>
              </a:lnSpc>
              <a:spcBef>
                <a:spcPts val="202"/>
              </a:spcBef>
              <a:tabLst>
                <a:tab pos="3976400" algn="l"/>
                <a:tab pos="4049386" algn="l"/>
              </a:tabLst>
            </a:pPr>
            <a:r>
              <a:rPr lang="en-US" sz="5400" b="1" i="1" dirty="0"/>
              <a:t>«I prefer dying fast than dying slowly» </a:t>
            </a:r>
            <a:r>
              <a:rPr lang="en-US" sz="5400" b="1" dirty="0"/>
              <a:t>- How institutional abuse worsens the mental health of stranded Syrian, Afghan and Congolese migrants on Lesbos Island.</a:t>
            </a:r>
            <a:r>
              <a:rPr lang="en-US" sz="5400" dirty="0">
                <a:solidFill>
                  <a:schemeClr val="tx1"/>
                </a:solidFill>
              </a:rPr>
              <a:t/>
            </a:r>
            <a:br>
              <a:rPr lang="en-US" sz="5400" dirty="0">
                <a:solidFill>
                  <a:schemeClr val="tx1"/>
                </a:solidFill>
              </a:rPr>
            </a:br>
            <a:endParaRPr sz="5400" spc="-160" dirty="0">
              <a:solidFill>
                <a:schemeClr val="tx1"/>
              </a:solidFill>
            </a:endParaRPr>
          </a:p>
        </p:txBody>
      </p:sp>
      <p:sp>
        <p:nvSpPr>
          <p:cNvPr id="4" name="object 4"/>
          <p:cNvSpPr/>
          <p:nvPr/>
        </p:nvSpPr>
        <p:spPr>
          <a:xfrm>
            <a:off x="1040606" y="7861798"/>
            <a:ext cx="7383434" cy="643528"/>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6" name="object 6"/>
          <p:cNvSpPr/>
          <p:nvPr/>
        </p:nvSpPr>
        <p:spPr>
          <a:xfrm>
            <a:off x="0" y="23576791"/>
            <a:ext cx="9201502" cy="9296112"/>
          </a:xfrm>
          <a:custGeom>
            <a:avLst/>
            <a:gdLst/>
            <a:ahLst/>
            <a:cxnLst/>
            <a:rect l="l" t="t" r="r" b="b"/>
            <a:pathLst>
              <a:path w="4323080" h="4367530">
                <a:moveTo>
                  <a:pt x="2138912" y="0"/>
                </a:moveTo>
                <a:lnTo>
                  <a:pt x="0" y="2138918"/>
                </a:lnTo>
                <a:lnTo>
                  <a:pt x="0" y="2228571"/>
                </a:lnTo>
                <a:lnTo>
                  <a:pt x="2138912" y="4367483"/>
                </a:lnTo>
                <a:lnTo>
                  <a:pt x="4322657" y="2183744"/>
                </a:lnTo>
                <a:lnTo>
                  <a:pt x="2138912" y="0"/>
                </a:lnTo>
                <a:close/>
              </a:path>
            </a:pathLst>
          </a:custGeom>
          <a:solidFill>
            <a:srgbClr val="FFFFFF"/>
          </a:solidFill>
        </p:spPr>
        <p:txBody>
          <a:bodyPr wrap="square" lIns="0" tIns="0" rIns="0" bIns="0" rtlCol="0"/>
          <a:lstStyle/>
          <a:p>
            <a:endParaRPr sz="8156"/>
          </a:p>
        </p:txBody>
      </p:sp>
      <p:sp>
        <p:nvSpPr>
          <p:cNvPr id="10" name="object 10"/>
          <p:cNvSpPr txBox="1"/>
          <p:nvPr/>
        </p:nvSpPr>
        <p:spPr>
          <a:xfrm>
            <a:off x="1054322" y="8878224"/>
            <a:ext cx="3820894" cy="488612"/>
          </a:xfrm>
          <a:prstGeom prst="rect">
            <a:avLst/>
          </a:prstGeom>
        </p:spPr>
        <p:txBody>
          <a:bodyPr vert="horz" wrap="square" lIns="0" tIns="29735" rIns="0" bIns="0" rtlCol="0">
            <a:spAutoFit/>
          </a:bodyPr>
          <a:lstStyle/>
          <a:p>
            <a:pPr marL="27032">
              <a:spcBef>
                <a:spcPts val="234"/>
              </a:spcBef>
            </a:pPr>
            <a:r>
              <a:rPr lang="en-US" sz="3000" b="1" spc="-11" dirty="0" smtClean="0">
                <a:solidFill>
                  <a:srgbClr val="D2232A"/>
                </a:solidFill>
                <a:latin typeface="Arial"/>
                <a:cs typeface="Arial"/>
              </a:rPr>
              <a:t>Background</a:t>
            </a:r>
            <a:endParaRPr sz="3000" dirty="0">
              <a:latin typeface="Arial"/>
              <a:cs typeface="Arial"/>
            </a:endParaRPr>
          </a:p>
        </p:txBody>
      </p:sp>
      <p:sp>
        <p:nvSpPr>
          <p:cNvPr id="11" name="object 11"/>
          <p:cNvSpPr txBox="1"/>
          <p:nvPr/>
        </p:nvSpPr>
        <p:spPr>
          <a:xfrm>
            <a:off x="977831" y="9529920"/>
            <a:ext cx="7123181" cy="18796390"/>
          </a:xfrm>
          <a:prstGeom prst="rect">
            <a:avLst/>
          </a:prstGeom>
          <a:ln>
            <a:noFill/>
          </a:ln>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US" sz="2800" dirty="0"/>
              <a:t>In 2015, Greece had experienced a very high influx of asylum seekers, with close to a million people arriving on its shores. The closure of the “Balkan-route” and the EU/Turkey-deal on the 18</a:t>
            </a:r>
            <a:r>
              <a:rPr lang="en-US" sz="2800" baseline="30000" dirty="0"/>
              <a:t>th</a:t>
            </a:r>
            <a:r>
              <a:rPr lang="en-US" sz="2800" dirty="0"/>
              <a:t> of March 2016, led to a drastic reduction in the flow of  migrants arriving in Greece, with periodic increases. </a:t>
            </a:r>
          </a:p>
          <a:p>
            <a:pPr marL="27032" marR="282484">
              <a:lnSpc>
                <a:spcPct val="100600"/>
              </a:lnSpc>
              <a:spcBef>
                <a:spcPts val="202"/>
              </a:spcBef>
            </a:pPr>
            <a:r>
              <a:rPr lang="en-US" sz="2800" dirty="0" smtClean="0"/>
              <a:t> migrants arriving in Greece. </a:t>
            </a:r>
          </a:p>
          <a:p>
            <a:pPr marL="27032" marR="282484">
              <a:lnSpc>
                <a:spcPct val="100600"/>
              </a:lnSpc>
              <a:spcBef>
                <a:spcPts val="202"/>
              </a:spcBef>
            </a:pPr>
            <a:endParaRPr lang="en-US" sz="2800" dirty="0"/>
          </a:p>
          <a:p>
            <a:pPr marL="27032" marR="282484">
              <a:lnSpc>
                <a:spcPct val="100600"/>
              </a:lnSpc>
              <a:spcBef>
                <a:spcPts val="202"/>
              </a:spcBef>
            </a:pPr>
            <a:endParaRPr lang="en-US" sz="2800" dirty="0" smtClean="0"/>
          </a:p>
          <a:p>
            <a:pPr marL="27032" marR="282484">
              <a:lnSpc>
                <a:spcPct val="100600"/>
              </a:lnSpc>
              <a:spcBef>
                <a:spcPts val="202"/>
              </a:spcBef>
            </a:pPr>
            <a:endParaRPr lang="en-US" sz="2800" dirty="0"/>
          </a:p>
          <a:p>
            <a:pPr marL="27032" marR="282484">
              <a:lnSpc>
                <a:spcPct val="100600"/>
              </a:lnSpc>
              <a:spcBef>
                <a:spcPts val="202"/>
              </a:spcBef>
            </a:pPr>
            <a:endParaRPr lang="en-US" sz="2800" dirty="0" smtClean="0"/>
          </a:p>
          <a:p>
            <a:pPr marL="27032" marR="282484">
              <a:lnSpc>
                <a:spcPct val="100600"/>
              </a:lnSpc>
              <a:spcBef>
                <a:spcPts val="202"/>
              </a:spcBef>
            </a:pPr>
            <a:endParaRPr lang="en-US" sz="2800" dirty="0"/>
          </a:p>
          <a:p>
            <a:pPr marL="27032" marR="282484">
              <a:lnSpc>
                <a:spcPct val="100600"/>
              </a:lnSpc>
              <a:spcBef>
                <a:spcPts val="202"/>
              </a:spcBef>
            </a:pPr>
            <a:endParaRPr lang="en-US" sz="2800" dirty="0" smtClean="0"/>
          </a:p>
          <a:p>
            <a:pPr marL="27032" marR="282484">
              <a:lnSpc>
                <a:spcPct val="100600"/>
              </a:lnSpc>
              <a:spcBef>
                <a:spcPts val="202"/>
              </a:spcBef>
            </a:pPr>
            <a:endParaRPr lang="en-US" sz="2800" dirty="0"/>
          </a:p>
          <a:p>
            <a:pPr marL="27032" marR="282484">
              <a:lnSpc>
                <a:spcPct val="100600"/>
              </a:lnSpc>
              <a:spcBef>
                <a:spcPts val="202"/>
              </a:spcBef>
            </a:pPr>
            <a:endParaRPr lang="en-US" sz="2800" dirty="0" smtClean="0"/>
          </a:p>
          <a:p>
            <a:pPr marL="27032" marR="282484">
              <a:lnSpc>
                <a:spcPct val="100600"/>
              </a:lnSpc>
              <a:spcBef>
                <a:spcPts val="202"/>
              </a:spcBef>
            </a:pPr>
            <a:endParaRPr lang="en-US" sz="2800" dirty="0"/>
          </a:p>
          <a:p>
            <a:pPr marL="27032" marR="282484">
              <a:lnSpc>
                <a:spcPct val="100600"/>
              </a:lnSpc>
              <a:spcBef>
                <a:spcPts val="202"/>
              </a:spcBef>
            </a:pPr>
            <a:endParaRPr lang="en-US" sz="2800" dirty="0" smtClean="0"/>
          </a:p>
          <a:p>
            <a:pPr marL="27032" marR="282484">
              <a:lnSpc>
                <a:spcPct val="100600"/>
              </a:lnSpc>
              <a:spcBef>
                <a:spcPts val="202"/>
              </a:spcBef>
            </a:pPr>
            <a:endParaRPr lang="en-US" sz="2800" dirty="0"/>
          </a:p>
          <a:p>
            <a:pPr marL="27032" marR="282484">
              <a:lnSpc>
                <a:spcPct val="100600"/>
              </a:lnSpc>
              <a:spcBef>
                <a:spcPts val="202"/>
              </a:spcBef>
            </a:pPr>
            <a:endParaRPr lang="en-US" sz="2800" dirty="0" smtClean="0"/>
          </a:p>
          <a:p>
            <a:pPr marL="27032" marR="282484">
              <a:lnSpc>
                <a:spcPct val="100600"/>
              </a:lnSpc>
              <a:spcBef>
                <a:spcPts val="202"/>
              </a:spcBef>
            </a:pPr>
            <a:endParaRPr lang="en-US" sz="2800" dirty="0" smtClean="0"/>
          </a:p>
          <a:p>
            <a:pPr marL="27032" marR="282484">
              <a:lnSpc>
                <a:spcPct val="100600"/>
              </a:lnSpc>
              <a:spcBef>
                <a:spcPts val="202"/>
              </a:spcBef>
            </a:pPr>
            <a:r>
              <a:rPr lang="en-US" sz="2800" dirty="0" smtClean="0"/>
              <a:t>Following </a:t>
            </a:r>
            <a:r>
              <a:rPr lang="en-US" sz="2800" dirty="0"/>
              <a:t>the deal, asylum seekers are trapped on the Aegean Islands, and  face the risk of return to Turkey. In the reception/detention centers  set up on the islands, included </a:t>
            </a:r>
            <a:r>
              <a:rPr lang="en-US" sz="2800" dirty="0" err="1"/>
              <a:t>Moria</a:t>
            </a:r>
            <a:r>
              <a:rPr lang="en-US" sz="2800" dirty="0"/>
              <a:t> camp, people now spend months or years battling for their right to stay in Europe and receive its protection.</a:t>
            </a:r>
          </a:p>
          <a:p>
            <a:pPr marL="27032" marR="282484">
              <a:lnSpc>
                <a:spcPct val="100600"/>
              </a:lnSpc>
              <a:spcBef>
                <a:spcPts val="202"/>
              </a:spcBef>
            </a:pPr>
            <a:r>
              <a:rPr lang="en-US" sz="2800" dirty="0" smtClean="0"/>
              <a:t> </a:t>
            </a:r>
            <a:r>
              <a:rPr lang="en-US" sz="2800" dirty="0" err="1" smtClean="0"/>
              <a:t>Médecins</a:t>
            </a:r>
            <a:r>
              <a:rPr lang="en-US" sz="2800" dirty="0" smtClean="0"/>
              <a:t> </a:t>
            </a:r>
            <a:r>
              <a:rPr lang="en-US" sz="2800" dirty="0"/>
              <a:t>Sans </a:t>
            </a:r>
            <a:r>
              <a:rPr lang="en-US" sz="2800" dirty="0" err="1"/>
              <a:t>Frontières</a:t>
            </a:r>
            <a:r>
              <a:rPr lang="en-US" sz="2800" dirty="0"/>
              <a:t> (MSF) has been providing  medical and mental health (MH) services to migrants on Lesbos Island since 2015. This has been challenging since needs have regularly changed depending on the influx of asylum seekers and service provision from other actors. In 2017, MSF considered Lesbos Island to be in a state of mental health  emergency.  </a:t>
            </a:r>
          </a:p>
          <a:p>
            <a:pPr marL="27032" marR="282484">
              <a:lnSpc>
                <a:spcPct val="100600"/>
              </a:lnSpc>
              <a:spcBef>
                <a:spcPts val="202"/>
              </a:spcBef>
            </a:pPr>
            <a:r>
              <a:rPr lang="en-US" sz="2800" dirty="0" smtClean="0"/>
              <a:t>This study  explored </a:t>
            </a:r>
            <a:r>
              <a:rPr lang="en-US" sz="2800" dirty="0"/>
              <a:t>factors impacting the MH of </a:t>
            </a:r>
            <a:r>
              <a:rPr lang="en-US" sz="2800" dirty="0" smtClean="0"/>
              <a:t>Syrian</a:t>
            </a:r>
            <a:r>
              <a:rPr lang="en-US" sz="2800" dirty="0"/>
              <a:t>, Afghan and Congolese </a:t>
            </a:r>
            <a:r>
              <a:rPr lang="en-US" sz="2800" dirty="0" smtClean="0"/>
              <a:t>migrants stranded on Lesbos Island in order to be able to adopt more appropriate MH services.</a:t>
            </a:r>
            <a:endParaRPr lang="el-GR" sz="2800" dirty="0" smtClean="0"/>
          </a:p>
          <a:p>
            <a:pPr marL="27032" marR="282484" algn="r" rtl="1">
              <a:lnSpc>
                <a:spcPct val="100600"/>
              </a:lnSpc>
              <a:spcBef>
                <a:spcPts val="202"/>
              </a:spcBef>
            </a:pPr>
            <a:endParaRPr lang="en-US" sz="3000" spc="-11" dirty="0" smtClean="0">
              <a:solidFill>
                <a:srgbClr val="58595B"/>
              </a:solidFill>
              <a:latin typeface="Arial"/>
              <a:cs typeface="Arial"/>
            </a:endParaRPr>
          </a:p>
        </p:txBody>
      </p:sp>
      <p:sp>
        <p:nvSpPr>
          <p:cNvPr id="56" name="object 10"/>
          <p:cNvSpPr txBox="1"/>
          <p:nvPr/>
        </p:nvSpPr>
        <p:spPr>
          <a:xfrm>
            <a:off x="8449282" y="8994657"/>
            <a:ext cx="3820894" cy="488612"/>
          </a:xfrm>
          <a:prstGeom prst="rect">
            <a:avLst/>
          </a:prstGeom>
        </p:spPr>
        <p:txBody>
          <a:bodyPr vert="horz" wrap="square" lIns="0" tIns="29735" rIns="0" bIns="0" rtlCol="0">
            <a:spAutoFit/>
          </a:bodyPr>
          <a:lstStyle/>
          <a:p>
            <a:pPr marL="27032">
              <a:spcBef>
                <a:spcPts val="234"/>
              </a:spcBef>
            </a:pPr>
            <a:r>
              <a:rPr lang="en-US" sz="2980" b="1" spc="-11" dirty="0" smtClean="0">
                <a:solidFill>
                  <a:srgbClr val="D2232A"/>
                </a:solidFill>
                <a:latin typeface="Arial"/>
                <a:cs typeface="Arial"/>
              </a:rPr>
              <a:t>    </a:t>
            </a:r>
            <a:r>
              <a:rPr lang="en-US" sz="3000" b="1" spc="-11" dirty="0" smtClean="0">
                <a:solidFill>
                  <a:srgbClr val="D2232A"/>
                </a:solidFill>
                <a:latin typeface="Arial"/>
                <a:cs typeface="Arial"/>
              </a:rPr>
              <a:t>Results</a:t>
            </a:r>
            <a:endParaRPr sz="3000" dirty="0">
              <a:latin typeface="Arial"/>
              <a:cs typeface="Arial"/>
            </a:endParaRPr>
          </a:p>
        </p:txBody>
      </p:sp>
      <p:sp>
        <p:nvSpPr>
          <p:cNvPr id="57" name="object 10"/>
          <p:cNvSpPr txBox="1"/>
          <p:nvPr/>
        </p:nvSpPr>
        <p:spPr>
          <a:xfrm>
            <a:off x="18719006" y="18125281"/>
            <a:ext cx="3820894" cy="488612"/>
          </a:xfrm>
          <a:prstGeom prst="rect">
            <a:avLst/>
          </a:prstGeom>
        </p:spPr>
        <p:txBody>
          <a:bodyPr vert="horz" wrap="square" lIns="0" tIns="29735" rIns="0" bIns="0" rtlCol="0">
            <a:spAutoFit/>
          </a:bodyPr>
          <a:lstStyle/>
          <a:p>
            <a:pPr marL="27032">
              <a:spcBef>
                <a:spcPts val="234"/>
              </a:spcBef>
            </a:pPr>
            <a:r>
              <a:rPr lang="en-US" sz="2980" b="1" spc="-11" dirty="0" smtClean="0">
                <a:solidFill>
                  <a:srgbClr val="D2232A"/>
                </a:solidFill>
                <a:latin typeface="Arial"/>
                <a:cs typeface="Arial"/>
              </a:rPr>
              <a:t>Limitations</a:t>
            </a:r>
            <a:endParaRPr sz="2980" dirty="0">
              <a:latin typeface="Arial"/>
              <a:cs typeface="Arial"/>
            </a:endParaRPr>
          </a:p>
        </p:txBody>
      </p:sp>
      <p:sp>
        <p:nvSpPr>
          <p:cNvPr id="62" name="object 5"/>
          <p:cNvSpPr/>
          <p:nvPr/>
        </p:nvSpPr>
        <p:spPr>
          <a:xfrm>
            <a:off x="8889206" y="14543881"/>
            <a:ext cx="12344400" cy="7010400"/>
          </a:xfrm>
          <a:custGeom>
            <a:avLst/>
            <a:gdLst/>
            <a:ahLst/>
            <a:cxnLst/>
            <a:rect l="l" t="t" r="r" b="b"/>
            <a:pathLst>
              <a:path w="2903854" h="2903855">
                <a:moveTo>
                  <a:pt x="0" y="2903364"/>
                </a:moveTo>
                <a:lnTo>
                  <a:pt x="2903364" y="2903364"/>
                </a:lnTo>
                <a:lnTo>
                  <a:pt x="2903364" y="0"/>
                </a:lnTo>
                <a:lnTo>
                  <a:pt x="0" y="0"/>
                </a:lnTo>
                <a:lnTo>
                  <a:pt x="0" y="2903364"/>
                </a:lnTo>
                <a:close/>
              </a:path>
            </a:pathLst>
          </a:custGeom>
          <a:solidFill>
            <a:srgbClr val="3EA199"/>
          </a:solidFill>
          <a:ln w="184912">
            <a:solidFill>
              <a:srgbClr val="D2232A"/>
            </a:solidFill>
          </a:ln>
        </p:spPr>
        <p:txBody>
          <a:bodyPr wrap="square" lIns="0" tIns="0" rIns="0" bIns="0" rtlCol="0"/>
          <a:lstStyle/>
          <a:p>
            <a:endParaRPr sz="8156"/>
          </a:p>
        </p:txBody>
      </p:sp>
      <p:sp>
        <p:nvSpPr>
          <p:cNvPr id="39" name="object 13"/>
          <p:cNvSpPr txBox="1"/>
          <p:nvPr/>
        </p:nvSpPr>
        <p:spPr>
          <a:xfrm>
            <a:off x="1040606" y="26601524"/>
            <a:ext cx="7086600" cy="7986050"/>
          </a:xfrm>
          <a:prstGeom prst="rect">
            <a:avLst/>
          </a:prstGeom>
        </p:spPr>
        <p:txBody>
          <a:bodyPr vert="horz" wrap="square" lIns="0" tIns="29735" rIns="0" bIns="0" rtlCol="0">
            <a:spAutoFit/>
          </a:bodyPr>
          <a:lstStyle/>
          <a:p>
            <a:pPr marL="27032">
              <a:spcBef>
                <a:spcPts val="234"/>
              </a:spcBef>
            </a:pPr>
            <a:endParaRPr lang="en-US" sz="3000" b="1" spc="-11" dirty="0" smtClean="0">
              <a:solidFill>
                <a:srgbClr val="D2232A"/>
              </a:solidFill>
              <a:latin typeface="Arial"/>
              <a:cs typeface="Arial"/>
            </a:endParaRPr>
          </a:p>
          <a:p>
            <a:pPr marL="27032">
              <a:spcBef>
                <a:spcPts val="234"/>
              </a:spcBef>
            </a:pPr>
            <a:endParaRPr lang="en-US" sz="3000" b="1" spc="-11" dirty="0">
              <a:solidFill>
                <a:srgbClr val="D2232A"/>
              </a:solidFill>
              <a:latin typeface="Arial"/>
              <a:cs typeface="Arial"/>
            </a:endParaRPr>
          </a:p>
          <a:p>
            <a:pPr marL="27032">
              <a:spcBef>
                <a:spcPts val="234"/>
              </a:spcBef>
            </a:pPr>
            <a:endParaRPr lang="en-US" sz="3000" b="1" spc="-11" dirty="0" smtClean="0">
              <a:solidFill>
                <a:srgbClr val="D2232A"/>
              </a:solidFill>
              <a:latin typeface="Arial"/>
              <a:cs typeface="Arial"/>
            </a:endParaRPr>
          </a:p>
          <a:p>
            <a:pPr marL="27032">
              <a:spcBef>
                <a:spcPts val="234"/>
              </a:spcBef>
            </a:pPr>
            <a:r>
              <a:rPr lang="en-US" sz="3000" b="1" spc="-11" dirty="0" smtClean="0">
                <a:solidFill>
                  <a:srgbClr val="D2232A"/>
                </a:solidFill>
                <a:latin typeface="Arial"/>
                <a:cs typeface="Arial"/>
              </a:rPr>
              <a:t>Method</a:t>
            </a:r>
            <a:endParaRPr sz="3000" dirty="0">
              <a:latin typeface="Arial"/>
              <a:cs typeface="Arial"/>
            </a:endParaRPr>
          </a:p>
          <a:p>
            <a:pPr>
              <a:spcBef>
                <a:spcPts val="43"/>
              </a:spcBef>
            </a:pPr>
            <a:endParaRPr lang="en-US" sz="2800" b="1" dirty="0" smtClean="0"/>
          </a:p>
          <a:p>
            <a:pPr>
              <a:spcBef>
                <a:spcPts val="43"/>
              </a:spcBef>
            </a:pPr>
            <a:r>
              <a:rPr lang="en-US" sz="2800" dirty="0" smtClean="0"/>
              <a:t>This was a prospective qualitative study which included: </a:t>
            </a:r>
            <a:endParaRPr lang="en-US" sz="2800" dirty="0"/>
          </a:p>
          <a:p>
            <a:pPr>
              <a:spcBef>
                <a:spcPts val="43"/>
              </a:spcBef>
            </a:pPr>
            <a:endParaRPr lang="en-US" sz="2800" dirty="0" smtClean="0"/>
          </a:p>
          <a:p>
            <a:pPr>
              <a:spcBef>
                <a:spcPts val="43"/>
              </a:spcBef>
            </a:pPr>
            <a:r>
              <a:rPr lang="en-US" sz="2800" dirty="0"/>
              <a:t>8</a:t>
            </a:r>
            <a:r>
              <a:rPr lang="en-US" sz="2800" dirty="0" smtClean="0"/>
              <a:t> key informant interviews (KIIs) </a:t>
            </a:r>
            <a:r>
              <a:rPr lang="en-US" sz="2800" dirty="0"/>
              <a:t> </a:t>
            </a:r>
            <a:r>
              <a:rPr lang="en-US" sz="2800" dirty="0" smtClean="0">
                <a:sym typeface="Wingdings" panose="05000000000000000000" pitchFamily="2" charset="2"/>
              </a:rPr>
              <a:t> </a:t>
            </a:r>
            <a:r>
              <a:rPr lang="en-US" sz="2800" dirty="0" smtClean="0"/>
              <a:t>health-and social care providers, </a:t>
            </a:r>
          </a:p>
          <a:p>
            <a:pPr marL="457200" indent="-457200">
              <a:spcBef>
                <a:spcPts val="43"/>
              </a:spcBef>
              <a:buFontTx/>
              <a:buChar char="-"/>
            </a:pPr>
            <a:endParaRPr lang="en-US" sz="2800" dirty="0" smtClean="0"/>
          </a:p>
          <a:p>
            <a:pPr>
              <a:spcBef>
                <a:spcPts val="43"/>
              </a:spcBef>
            </a:pPr>
            <a:r>
              <a:rPr lang="en-US" sz="2800" dirty="0" smtClean="0"/>
              <a:t>12 focus group discussions (FGD)  </a:t>
            </a:r>
            <a:r>
              <a:rPr lang="en-US" sz="2800" dirty="0" smtClean="0">
                <a:sym typeface="Wingdings" panose="05000000000000000000" pitchFamily="2" charset="2"/>
              </a:rPr>
              <a:t> </a:t>
            </a:r>
            <a:r>
              <a:rPr lang="en-US" sz="2800" dirty="0" smtClean="0"/>
              <a:t> Syrian, Afghan and Congolese male and female migrants </a:t>
            </a:r>
            <a:r>
              <a:rPr lang="en-US" sz="2800" u="sng" dirty="0" smtClean="0"/>
              <a:t>&gt;</a:t>
            </a:r>
            <a:r>
              <a:rPr lang="en-US" sz="2800" dirty="0" smtClean="0"/>
              <a:t> 18 years  residing  in </a:t>
            </a:r>
            <a:r>
              <a:rPr lang="en-US" sz="2800" dirty="0"/>
              <a:t>Kara </a:t>
            </a:r>
            <a:r>
              <a:rPr lang="en-US" sz="2800" dirty="0" err="1"/>
              <a:t>Tepe</a:t>
            </a:r>
            <a:r>
              <a:rPr lang="en-US" sz="2800" dirty="0"/>
              <a:t> camp (vulnerable families) and </a:t>
            </a:r>
            <a:r>
              <a:rPr lang="en-US" sz="2800" dirty="0" err="1"/>
              <a:t>Moria</a:t>
            </a:r>
            <a:r>
              <a:rPr lang="en-US" sz="2800" dirty="0"/>
              <a:t> camp  (reception and identification) on Lesbos </a:t>
            </a:r>
            <a:r>
              <a:rPr lang="en-US" sz="2800" dirty="0" smtClean="0"/>
              <a:t>Island</a:t>
            </a:r>
          </a:p>
          <a:p>
            <a:pPr>
              <a:spcBef>
                <a:spcPts val="43"/>
              </a:spcBef>
            </a:pPr>
            <a:endParaRPr lang="en-US" sz="2800" dirty="0"/>
          </a:p>
          <a:p>
            <a:pPr>
              <a:spcBef>
                <a:spcPts val="43"/>
              </a:spcBef>
            </a:pPr>
            <a:r>
              <a:rPr lang="en-US" sz="2800" dirty="0" smtClean="0"/>
              <a:t>Period of data collection: July - August 2017</a:t>
            </a:r>
            <a:endParaRPr lang="en-US" sz="3000" dirty="0" smtClean="0">
              <a:solidFill>
                <a:srgbClr val="58595B"/>
              </a:solidFill>
              <a:latin typeface="Arial"/>
              <a:cs typeface="Arial"/>
            </a:endParaRPr>
          </a:p>
        </p:txBody>
      </p:sp>
      <p:sp>
        <p:nvSpPr>
          <p:cNvPr id="41" name="object 16"/>
          <p:cNvSpPr/>
          <p:nvPr/>
        </p:nvSpPr>
        <p:spPr>
          <a:xfrm>
            <a:off x="8508206" y="40604281"/>
            <a:ext cx="13165324" cy="643528"/>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C00000"/>
          </a:solidFill>
        </p:spPr>
        <p:txBody>
          <a:bodyPr wrap="square" lIns="0" tIns="0" rIns="0" bIns="0" rtlCol="0"/>
          <a:lstStyle/>
          <a:p>
            <a:endParaRPr sz="8156"/>
          </a:p>
        </p:txBody>
      </p:sp>
      <p:sp>
        <p:nvSpPr>
          <p:cNvPr id="42" name="object 4"/>
          <p:cNvSpPr/>
          <p:nvPr/>
        </p:nvSpPr>
        <p:spPr>
          <a:xfrm>
            <a:off x="21614606" y="7861798"/>
            <a:ext cx="7467600" cy="643528"/>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51" name="Rectangle 50"/>
          <p:cNvSpPr/>
          <p:nvPr/>
        </p:nvSpPr>
        <p:spPr>
          <a:xfrm>
            <a:off x="8813006" y="10200481"/>
            <a:ext cx="12420600" cy="28100000"/>
          </a:xfrm>
          <a:prstGeom prst="rect">
            <a:avLst/>
          </a:prstGeom>
          <a:noFill/>
          <a:ln>
            <a:noFill/>
          </a:ln>
        </p:spPr>
        <p:txBody>
          <a:bodyPr wrap="square">
            <a:spAutoFit/>
          </a:bodyPr>
          <a:lstStyle/>
          <a:p>
            <a:r>
              <a:rPr lang="en-US" sz="2800" dirty="0" smtClean="0"/>
              <a:t>Three main themes</a:t>
            </a:r>
            <a:r>
              <a:rPr lang="el-GR" sz="2800" dirty="0" smtClean="0"/>
              <a:t> </a:t>
            </a:r>
            <a:r>
              <a:rPr lang="en-US" sz="2800" dirty="0" smtClean="0"/>
              <a:t>were generated through the FGDs and KIIs. </a:t>
            </a:r>
          </a:p>
          <a:p>
            <a:r>
              <a:rPr lang="en-US" sz="2800" dirty="0" smtClean="0"/>
              <a:t>Those were: 1) </a:t>
            </a:r>
            <a:r>
              <a:rPr lang="en-US" sz="2800" b="1" dirty="0" smtClean="0"/>
              <a:t>Systemic or institutional abuse, 2) Continuous traumatic stress (CTS), and 3) Lack or inefficiency of MH service provision</a:t>
            </a:r>
            <a:r>
              <a:rPr lang="el-GR" sz="2800" b="1" dirty="0" smtClean="0"/>
              <a:t>. </a:t>
            </a:r>
            <a:endParaRPr lang="en-US" sz="2800" b="1" dirty="0" smtClean="0"/>
          </a:p>
          <a:p>
            <a:endParaRPr lang="en-US" sz="2800" b="1" dirty="0"/>
          </a:p>
          <a:p>
            <a:pPr marL="514350" indent="-514350">
              <a:buAutoNum type="arabicPlain"/>
            </a:pPr>
            <a:r>
              <a:rPr lang="en-US" sz="2800" b="1" dirty="0" smtClean="0"/>
              <a:t>Systemic or institutional abuse </a:t>
            </a:r>
            <a:r>
              <a:rPr lang="en-US" sz="2800" dirty="0" smtClean="0"/>
              <a:t>(which is the destruction of a person’s self-esteem and his sense of safety through installing fear whilst not providing safety), was expressed by: a) inhumane living conditions, b) deprivation of information in order to make future decisions and c) systematic insults, humiliation, and de-personalization by the ‘aiding’ authorities being in power.  </a:t>
            </a:r>
            <a:endParaRPr lang="en-US" sz="2800" dirty="0"/>
          </a:p>
          <a:p>
            <a:pPr marL="514350" indent="-514350">
              <a:buAutoNum type="arabicPlain"/>
            </a:pPr>
            <a:endParaRPr lang="en-US" sz="2800" dirty="0" smtClean="0">
              <a:solidFill>
                <a:schemeClr val="bg1"/>
              </a:solidFill>
            </a:endParaRPr>
          </a:p>
          <a:p>
            <a:r>
              <a:rPr lang="en-US" sz="2800" i="1" dirty="0" smtClean="0">
                <a:solidFill>
                  <a:schemeClr val="bg1"/>
                </a:solidFill>
              </a:rPr>
              <a:t>  </a:t>
            </a:r>
          </a:p>
          <a:p>
            <a:r>
              <a:rPr lang="en-US" sz="2800" i="1" dirty="0">
                <a:solidFill>
                  <a:schemeClr val="bg1"/>
                </a:solidFill>
              </a:rPr>
              <a:t> </a:t>
            </a:r>
            <a:r>
              <a:rPr lang="en-US" sz="2800" i="1" dirty="0" smtClean="0">
                <a:solidFill>
                  <a:schemeClr val="bg1"/>
                </a:solidFill>
              </a:rPr>
              <a:t> “We got </a:t>
            </a:r>
            <a:r>
              <a:rPr lang="en-US" sz="2800" i="1" dirty="0">
                <a:solidFill>
                  <a:schemeClr val="bg1"/>
                </a:solidFill>
              </a:rPr>
              <a:t>very scared. We lock ourselves in the containers but with the fires we were </a:t>
            </a:r>
            <a:endParaRPr lang="en-US" sz="2800" i="1" dirty="0" smtClean="0">
              <a:solidFill>
                <a:schemeClr val="bg1"/>
              </a:solidFill>
            </a:endParaRPr>
          </a:p>
          <a:p>
            <a:r>
              <a:rPr lang="en-US" sz="2800" i="1" dirty="0">
                <a:solidFill>
                  <a:schemeClr val="bg1"/>
                </a:solidFill>
              </a:rPr>
              <a:t> </a:t>
            </a:r>
            <a:r>
              <a:rPr lang="en-US" sz="2800" i="1" dirty="0" smtClean="0">
                <a:solidFill>
                  <a:schemeClr val="bg1"/>
                </a:solidFill>
              </a:rPr>
              <a:t>  scared </a:t>
            </a:r>
            <a:r>
              <a:rPr lang="en-US" sz="2800" i="1" dirty="0">
                <a:solidFill>
                  <a:schemeClr val="bg1"/>
                </a:solidFill>
              </a:rPr>
              <a:t>that we will burn in here, we thought we will die in here”. </a:t>
            </a:r>
            <a:r>
              <a:rPr lang="en-US" sz="2800" dirty="0">
                <a:solidFill>
                  <a:schemeClr val="bg1"/>
                </a:solidFill>
              </a:rPr>
              <a:t>(CWM1)</a:t>
            </a:r>
            <a:endParaRPr lang="en-US" sz="2800" dirty="0" smtClean="0">
              <a:solidFill>
                <a:schemeClr val="bg1"/>
              </a:solidFill>
            </a:endParaRPr>
          </a:p>
          <a:p>
            <a:endParaRPr lang="en-US" sz="2800" i="1" dirty="0" smtClean="0">
              <a:solidFill>
                <a:schemeClr val="bg1"/>
              </a:solidFill>
            </a:endParaRPr>
          </a:p>
          <a:p>
            <a:r>
              <a:rPr lang="en-US" sz="2800" i="1" dirty="0" smtClean="0">
                <a:solidFill>
                  <a:schemeClr val="bg1"/>
                </a:solidFill>
              </a:rPr>
              <a:t>  ‘</a:t>
            </a:r>
            <a:r>
              <a:rPr lang="en-US" sz="2800" i="1" dirty="0">
                <a:solidFill>
                  <a:schemeClr val="bg1"/>
                </a:solidFill>
              </a:rPr>
              <a:t>’Even to the toilet (…) we go all together. I am afraid for my daughters, there are </a:t>
            </a:r>
            <a:r>
              <a:rPr lang="en-US" sz="2800" i="1" dirty="0" smtClean="0">
                <a:solidFill>
                  <a:schemeClr val="bg1"/>
                </a:solidFill>
              </a:rPr>
              <a:t> </a:t>
            </a:r>
          </a:p>
          <a:p>
            <a:r>
              <a:rPr lang="en-US" sz="2800" i="1" dirty="0">
                <a:solidFill>
                  <a:schemeClr val="bg1"/>
                </a:solidFill>
              </a:rPr>
              <a:t>  </a:t>
            </a:r>
            <a:r>
              <a:rPr lang="en-US" sz="2800" i="1" dirty="0" smtClean="0">
                <a:solidFill>
                  <a:schemeClr val="bg1"/>
                </a:solidFill>
              </a:rPr>
              <a:t> many </a:t>
            </a:r>
            <a:r>
              <a:rPr lang="en-US" sz="2800" i="1" dirty="0">
                <a:solidFill>
                  <a:schemeClr val="bg1"/>
                </a:solidFill>
              </a:rPr>
              <a:t>young men, the camp is not as safe as it was in the beginning”. (SWKT)</a:t>
            </a:r>
            <a:endParaRPr lang="en-US" sz="2800" dirty="0">
              <a:solidFill>
                <a:schemeClr val="bg1"/>
              </a:solidFill>
            </a:endParaRPr>
          </a:p>
          <a:p>
            <a:endParaRPr lang="en-US" sz="2800" i="1" dirty="0" smtClean="0">
              <a:solidFill>
                <a:schemeClr val="bg1"/>
              </a:solidFill>
            </a:endParaRPr>
          </a:p>
          <a:p>
            <a:r>
              <a:rPr lang="en-US" sz="2800" i="1" dirty="0" smtClean="0">
                <a:solidFill>
                  <a:schemeClr val="bg1"/>
                </a:solidFill>
              </a:rPr>
              <a:t>   “…</a:t>
            </a:r>
            <a:r>
              <a:rPr lang="en-US" sz="2800" i="1" dirty="0">
                <a:solidFill>
                  <a:schemeClr val="bg1"/>
                </a:solidFill>
              </a:rPr>
              <a:t>and they put me in a tent with other 200 people to register me, now for more </a:t>
            </a:r>
            <a:endParaRPr lang="en-US" sz="2800" i="1" dirty="0" smtClean="0">
              <a:solidFill>
                <a:schemeClr val="bg1"/>
              </a:solidFill>
            </a:endParaRPr>
          </a:p>
          <a:p>
            <a:r>
              <a:rPr lang="en-US" sz="2800" i="1" dirty="0">
                <a:solidFill>
                  <a:schemeClr val="bg1"/>
                </a:solidFill>
              </a:rPr>
              <a:t> </a:t>
            </a:r>
            <a:r>
              <a:rPr lang="en-US" sz="2800" i="1" dirty="0" smtClean="0">
                <a:solidFill>
                  <a:schemeClr val="bg1"/>
                </a:solidFill>
              </a:rPr>
              <a:t>  than </a:t>
            </a:r>
            <a:r>
              <a:rPr lang="en-US" sz="2800" i="1" dirty="0">
                <a:solidFill>
                  <a:schemeClr val="bg1"/>
                </a:solidFill>
              </a:rPr>
              <a:t>8 months…”(</a:t>
            </a:r>
            <a:r>
              <a:rPr lang="en-US" sz="2800" dirty="0">
                <a:solidFill>
                  <a:schemeClr val="bg1"/>
                </a:solidFill>
              </a:rPr>
              <a:t>SMM)</a:t>
            </a:r>
          </a:p>
          <a:p>
            <a:endParaRPr lang="en-US" sz="2800" i="1" dirty="0" smtClean="0">
              <a:solidFill>
                <a:schemeClr val="bg1"/>
              </a:solidFill>
            </a:endParaRPr>
          </a:p>
          <a:p>
            <a:r>
              <a:rPr lang="en-US" sz="2800" i="1" dirty="0" smtClean="0">
                <a:solidFill>
                  <a:schemeClr val="bg1"/>
                </a:solidFill>
              </a:rPr>
              <a:t>   </a:t>
            </a:r>
            <a:r>
              <a:rPr lang="en-US" sz="2800" dirty="0" smtClean="0">
                <a:solidFill>
                  <a:schemeClr val="bg1"/>
                </a:solidFill>
              </a:rPr>
              <a:t>“</a:t>
            </a:r>
            <a:r>
              <a:rPr lang="en-US" sz="2800" i="1" dirty="0">
                <a:solidFill>
                  <a:schemeClr val="bg1"/>
                </a:solidFill>
              </a:rPr>
              <a:t>I see people, they arrive and they are moved, but we are the ones staying here, </a:t>
            </a:r>
            <a:endParaRPr lang="en-US" sz="2800" i="1" dirty="0" smtClean="0">
              <a:solidFill>
                <a:schemeClr val="bg1"/>
              </a:solidFill>
            </a:endParaRPr>
          </a:p>
          <a:p>
            <a:r>
              <a:rPr lang="en-US" sz="2800" i="1" dirty="0">
                <a:solidFill>
                  <a:schemeClr val="bg1"/>
                </a:solidFill>
              </a:rPr>
              <a:t> </a:t>
            </a:r>
            <a:r>
              <a:rPr lang="en-US" sz="2800" i="1" dirty="0" smtClean="0">
                <a:solidFill>
                  <a:schemeClr val="bg1"/>
                </a:solidFill>
              </a:rPr>
              <a:t>  while </a:t>
            </a:r>
            <a:r>
              <a:rPr lang="en-US" sz="2800" i="1" dirty="0">
                <a:solidFill>
                  <a:schemeClr val="bg1"/>
                </a:solidFill>
              </a:rPr>
              <a:t>we are the ones that arrived many months ago’’ (SMKT</a:t>
            </a:r>
            <a:r>
              <a:rPr lang="en-US" sz="2800" i="1" dirty="0" smtClean="0">
                <a:solidFill>
                  <a:schemeClr val="bg1"/>
                </a:solidFill>
              </a:rPr>
              <a:t>).</a:t>
            </a:r>
          </a:p>
          <a:p>
            <a:endParaRPr lang="en-US" sz="2800" i="1" dirty="0" smtClean="0">
              <a:solidFill>
                <a:schemeClr val="bg1"/>
              </a:solidFill>
            </a:endParaRPr>
          </a:p>
          <a:p>
            <a:r>
              <a:rPr lang="en-US" sz="2800" i="1" dirty="0" smtClean="0">
                <a:solidFill>
                  <a:schemeClr val="bg1"/>
                </a:solidFill>
              </a:rPr>
              <a:t>  “…</a:t>
            </a:r>
            <a:r>
              <a:rPr lang="en-US" sz="2800" i="1" dirty="0">
                <a:solidFill>
                  <a:schemeClr val="bg1"/>
                </a:solidFill>
              </a:rPr>
              <a:t>when I see people on the barbed wire waiting for food what is the difference </a:t>
            </a:r>
            <a:r>
              <a:rPr lang="en-US" sz="2800" i="1" dirty="0" smtClean="0">
                <a:solidFill>
                  <a:schemeClr val="bg1"/>
                </a:solidFill>
              </a:rPr>
              <a:t>with</a:t>
            </a:r>
          </a:p>
          <a:p>
            <a:r>
              <a:rPr lang="en-US" sz="2800" i="1" dirty="0">
                <a:solidFill>
                  <a:schemeClr val="bg1"/>
                </a:solidFill>
              </a:rPr>
              <a:t> </a:t>
            </a:r>
            <a:r>
              <a:rPr lang="en-US" sz="2800" i="1" dirty="0" smtClean="0">
                <a:solidFill>
                  <a:schemeClr val="bg1"/>
                </a:solidFill>
              </a:rPr>
              <a:t> </a:t>
            </a:r>
            <a:r>
              <a:rPr lang="en-US" sz="2800" i="1" dirty="0">
                <a:solidFill>
                  <a:schemeClr val="bg1"/>
                </a:solidFill>
              </a:rPr>
              <a:t>me and sheep? When I see the police beating people in order to wait in line….” </a:t>
            </a:r>
            <a:endParaRPr lang="en-US" sz="2800" i="1" dirty="0" smtClean="0">
              <a:solidFill>
                <a:schemeClr val="bg1"/>
              </a:solidFill>
            </a:endParaRPr>
          </a:p>
          <a:p>
            <a:r>
              <a:rPr lang="en-US" sz="2800" i="1" dirty="0">
                <a:solidFill>
                  <a:schemeClr val="bg1"/>
                </a:solidFill>
              </a:rPr>
              <a:t> </a:t>
            </a:r>
            <a:r>
              <a:rPr lang="en-US" sz="2800" i="1" dirty="0" smtClean="0">
                <a:solidFill>
                  <a:schemeClr val="bg1"/>
                </a:solidFill>
              </a:rPr>
              <a:t> (</a:t>
            </a:r>
            <a:r>
              <a:rPr lang="en-US" sz="2800" i="1" dirty="0">
                <a:solidFill>
                  <a:schemeClr val="bg1"/>
                </a:solidFill>
              </a:rPr>
              <a:t>AMM1) </a:t>
            </a:r>
            <a:endParaRPr lang="en-US" sz="2800" dirty="0">
              <a:solidFill>
                <a:schemeClr val="bg1"/>
              </a:solidFill>
            </a:endParaRPr>
          </a:p>
          <a:p>
            <a:endParaRPr lang="en-US" sz="2800" dirty="0"/>
          </a:p>
          <a:p>
            <a:endParaRPr lang="en-US" sz="2800" b="1" dirty="0" smtClean="0"/>
          </a:p>
          <a:p>
            <a:r>
              <a:rPr lang="en-US" sz="2800" b="1" dirty="0" smtClean="0"/>
              <a:t>2  Continuous Traumatic Stress (CTS) </a:t>
            </a:r>
            <a:r>
              <a:rPr lang="en-US" sz="2800" dirty="0" smtClean="0"/>
              <a:t>(provides a way to describe the consequences of current  conditions in which there is an ongoing danger in the present or future  instead of the traumatic experience of the past). </a:t>
            </a:r>
          </a:p>
          <a:p>
            <a:endParaRPr lang="en-US" sz="2800" dirty="0" smtClean="0"/>
          </a:p>
          <a:p>
            <a:r>
              <a:rPr lang="en-US" sz="2800" dirty="0" smtClean="0"/>
              <a:t>Main characteristics of CTS can be indicated by, and were as such described:  a) a state of permanent emergency, b) preoccupation with threats on present and future, and    c) absence of protective measures.</a:t>
            </a:r>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pPr lvl="0"/>
            <a:endParaRPr lang="en-US" sz="2800" b="1" dirty="0" smtClean="0"/>
          </a:p>
          <a:p>
            <a:pPr lvl="0"/>
            <a:endParaRPr lang="en-US" sz="2800" b="1" dirty="0" smtClean="0"/>
          </a:p>
          <a:p>
            <a:pPr lvl="0"/>
            <a:endParaRPr lang="en-US" sz="2800" b="1" dirty="0"/>
          </a:p>
          <a:p>
            <a:pPr lvl="0"/>
            <a:endParaRPr lang="en-US" sz="2800" b="1" dirty="0" smtClean="0"/>
          </a:p>
          <a:p>
            <a:pPr lvl="0"/>
            <a:endParaRPr lang="en-US" sz="2800" b="1" dirty="0"/>
          </a:p>
          <a:p>
            <a:pPr lvl="0"/>
            <a:r>
              <a:rPr lang="en-US" sz="2800" b="1" dirty="0" smtClean="0"/>
              <a:t>3  - Lack or inefficiency of mental health service provision:</a:t>
            </a:r>
            <a:r>
              <a:rPr lang="en-US" sz="2800" dirty="0" smtClean="0"/>
              <a:t> Effective provision of MH in terms of quantity and quality were recurrently discussed and being expressed by: a) delays in appointments, b) lack of psychiatric care, c) different perceptions about mental health. </a:t>
            </a:r>
            <a:endParaRPr lang="el-GR" sz="2800" dirty="0" smtClean="0"/>
          </a:p>
          <a:p>
            <a:endParaRPr lang="en-US" sz="2800" dirty="0"/>
          </a:p>
          <a:p>
            <a:endParaRPr lang="en-US" sz="2800" dirty="0" smtClean="0"/>
          </a:p>
          <a:p>
            <a:endParaRPr lang="en-US" sz="2800" dirty="0" smtClean="0"/>
          </a:p>
          <a:p>
            <a:endParaRPr lang="el-GR" sz="2800" dirty="0" smtClean="0"/>
          </a:p>
          <a:p>
            <a:endParaRPr lang="el-GR" sz="2800" dirty="0" smtClean="0"/>
          </a:p>
          <a:p>
            <a:endParaRPr lang="el-GR" sz="2800" dirty="0" smtClean="0"/>
          </a:p>
          <a:p>
            <a:endParaRPr lang="el-GR" sz="2800" dirty="0"/>
          </a:p>
        </p:txBody>
      </p:sp>
      <p:sp>
        <p:nvSpPr>
          <p:cNvPr id="65" name="object 40"/>
          <p:cNvSpPr/>
          <p:nvPr/>
        </p:nvSpPr>
        <p:spPr>
          <a:xfrm>
            <a:off x="21767006" y="9570401"/>
            <a:ext cx="7239000" cy="10920948"/>
          </a:xfrm>
          <a:custGeom>
            <a:avLst/>
            <a:gdLst/>
            <a:ahLst/>
            <a:cxnLst/>
            <a:rect l="l" t="t" r="r" b="b"/>
            <a:pathLst>
              <a:path w="3088640" h="4718050">
                <a:moveTo>
                  <a:pt x="0" y="4717451"/>
                </a:moveTo>
                <a:lnTo>
                  <a:pt x="3088276" y="4717451"/>
                </a:lnTo>
                <a:lnTo>
                  <a:pt x="3088276" y="0"/>
                </a:lnTo>
                <a:lnTo>
                  <a:pt x="0" y="0"/>
                </a:lnTo>
                <a:lnTo>
                  <a:pt x="0" y="4717451"/>
                </a:lnTo>
                <a:close/>
              </a:path>
            </a:pathLst>
          </a:custGeom>
          <a:noFill/>
        </p:spPr>
        <p:txBody>
          <a:bodyPr wrap="square" lIns="0" tIns="0" rIns="0" bIns="0" rtlCol="0"/>
          <a:lstStyle/>
          <a:p>
            <a:r>
              <a:rPr lang="en-US" sz="2800" dirty="0" smtClean="0"/>
              <a:t>The EU/Turkey-deal reduced migrant flows from Turkey </a:t>
            </a:r>
            <a:r>
              <a:rPr lang="en-US" sz="2800" dirty="0"/>
              <a:t>to Europe </a:t>
            </a:r>
            <a:r>
              <a:rPr lang="en-US" sz="2800" dirty="0" smtClean="0"/>
              <a:t>at a </a:t>
            </a:r>
            <a:r>
              <a:rPr lang="en-US" sz="2800" dirty="0"/>
              <a:t>very high </a:t>
            </a:r>
            <a:r>
              <a:rPr lang="en-US" sz="2800" dirty="0" smtClean="0"/>
              <a:t>price. Systematic institutional abuse leading to CTS with dramatic consequences on the MH status of the migrants. </a:t>
            </a:r>
          </a:p>
          <a:p>
            <a:r>
              <a:rPr lang="en-US" sz="2800" dirty="0" smtClean="0"/>
              <a:t>The </a:t>
            </a:r>
            <a:r>
              <a:rPr lang="en-US" sz="2800" dirty="0"/>
              <a:t>provision of MH services for this unique migrant population is inadequate and </a:t>
            </a:r>
            <a:r>
              <a:rPr lang="en-US" sz="2800" dirty="0" smtClean="0"/>
              <a:t>insufficient.</a:t>
            </a:r>
          </a:p>
          <a:p>
            <a:endParaRPr lang="en-US" sz="2800" b="1" spc="-11" dirty="0" smtClean="0">
              <a:solidFill>
                <a:srgbClr val="D2232A"/>
              </a:solidFill>
              <a:latin typeface="Arial"/>
              <a:cs typeface="Arial"/>
            </a:endParaRPr>
          </a:p>
          <a:p>
            <a:r>
              <a:rPr lang="en-US" sz="3000" b="1" spc="-11" dirty="0" smtClean="0">
                <a:solidFill>
                  <a:srgbClr val="D2232A"/>
                </a:solidFill>
                <a:latin typeface="Arial"/>
                <a:cs typeface="Arial"/>
              </a:rPr>
              <a:t>Policy </a:t>
            </a:r>
            <a:r>
              <a:rPr lang="en-US" sz="3000" b="1" spc="-11" dirty="0">
                <a:solidFill>
                  <a:srgbClr val="D2232A"/>
                </a:solidFill>
                <a:latin typeface="Arial"/>
                <a:cs typeface="Arial"/>
              </a:rPr>
              <a:t>and </a:t>
            </a:r>
            <a:r>
              <a:rPr lang="en-US" sz="3000" b="1" spc="-11" dirty="0" smtClean="0">
                <a:solidFill>
                  <a:srgbClr val="D2232A"/>
                </a:solidFill>
                <a:latin typeface="Arial"/>
                <a:cs typeface="Arial"/>
              </a:rPr>
              <a:t>practice</a:t>
            </a:r>
          </a:p>
          <a:p>
            <a:endParaRPr lang="en-US" sz="2800" dirty="0"/>
          </a:p>
          <a:p>
            <a:r>
              <a:rPr lang="en-US" sz="2800" dirty="0" smtClean="0"/>
              <a:t>In </a:t>
            </a:r>
            <a:r>
              <a:rPr lang="en-US" sz="2800" dirty="0"/>
              <a:t>order to avoid future </a:t>
            </a:r>
            <a:r>
              <a:rPr lang="en-US" sz="2800" dirty="0" smtClean="0"/>
              <a:t>repetition (including other </a:t>
            </a:r>
            <a:r>
              <a:rPr lang="en-US" sz="2800" dirty="0"/>
              <a:t>such similar </a:t>
            </a:r>
            <a:r>
              <a:rPr lang="en-US" sz="2800" dirty="0" smtClean="0"/>
              <a:t>deals made </a:t>
            </a:r>
            <a:r>
              <a:rPr lang="en-US" sz="2800" dirty="0"/>
              <a:t>with Libya, Afghanistan and West </a:t>
            </a:r>
            <a:r>
              <a:rPr lang="en-US" sz="2800" dirty="0" smtClean="0"/>
              <a:t>Africa) </a:t>
            </a:r>
            <a:r>
              <a:rPr lang="en-US" sz="2800" dirty="0"/>
              <a:t>institutional abuse needs to be </a:t>
            </a:r>
            <a:r>
              <a:rPr lang="en-US" sz="2800" dirty="0" smtClean="0"/>
              <a:t>urgently addressed </a:t>
            </a:r>
            <a:r>
              <a:rPr lang="en-US" sz="2800" dirty="0"/>
              <a:t>while living conditions needs to be </a:t>
            </a:r>
            <a:r>
              <a:rPr lang="en-US" sz="2800" dirty="0" smtClean="0"/>
              <a:t>dramatically improved which allows  reduction </a:t>
            </a:r>
            <a:r>
              <a:rPr lang="en-US" sz="2800" dirty="0"/>
              <a:t>of CTS, and </a:t>
            </a:r>
            <a:r>
              <a:rPr lang="en-US" sz="2800" dirty="0" smtClean="0"/>
              <a:t>consequently the mental health status of migrants</a:t>
            </a:r>
            <a:r>
              <a:rPr lang="en-US" sz="2800" dirty="0"/>
              <a:t>.  </a:t>
            </a:r>
          </a:p>
          <a:p>
            <a:endParaRPr lang="en-US" sz="2800" dirty="0" smtClean="0"/>
          </a:p>
          <a:p>
            <a:r>
              <a:rPr lang="en-US" sz="2800" dirty="0"/>
              <a:t>Clear asylum procedures </a:t>
            </a:r>
            <a:r>
              <a:rPr lang="en-US" sz="2800" dirty="0" smtClean="0"/>
              <a:t>need to be continuously provided for every migrant entering Europe. </a:t>
            </a:r>
            <a:endParaRPr lang="en-US" sz="2800" dirty="0"/>
          </a:p>
          <a:p>
            <a:r>
              <a:rPr lang="en-US" sz="2800" dirty="0" smtClean="0"/>
              <a:t>MH services need to adopt a more diverse and flexible way of provision for this diverse population.</a:t>
            </a:r>
          </a:p>
          <a:p>
            <a:endParaRPr lang="en-US" sz="2800" dirty="0"/>
          </a:p>
          <a:p>
            <a:pPr marL="457200" indent="-457200">
              <a:buFont typeface="Arial" panose="020B0604020202020204" pitchFamily="34" charset="0"/>
              <a:buChar char="•"/>
            </a:pPr>
            <a:endParaRPr lang="en-US" sz="2800" dirty="0"/>
          </a:p>
          <a:p>
            <a:endParaRPr lang="el-GR" sz="2800" dirty="0"/>
          </a:p>
        </p:txBody>
      </p:sp>
      <p:sp>
        <p:nvSpPr>
          <p:cNvPr id="66" name="object 13"/>
          <p:cNvSpPr txBox="1"/>
          <p:nvPr/>
        </p:nvSpPr>
        <p:spPr>
          <a:xfrm>
            <a:off x="21767006" y="8991579"/>
            <a:ext cx="7010400" cy="491690"/>
          </a:xfrm>
          <a:prstGeom prst="rect">
            <a:avLst/>
          </a:prstGeom>
        </p:spPr>
        <p:txBody>
          <a:bodyPr vert="horz" wrap="square" lIns="0" tIns="29735" rIns="0" bIns="0" rtlCol="0">
            <a:spAutoFit/>
          </a:bodyPr>
          <a:lstStyle/>
          <a:p>
            <a:pPr marL="27032">
              <a:spcBef>
                <a:spcPts val="234"/>
              </a:spcBef>
            </a:pPr>
            <a:r>
              <a:rPr lang="en-US" sz="3000" b="1" spc="-11" dirty="0" smtClean="0">
                <a:solidFill>
                  <a:srgbClr val="D2232A"/>
                </a:solidFill>
                <a:latin typeface="Arial"/>
                <a:cs typeface="Arial"/>
              </a:rPr>
              <a:t>Conclusion </a:t>
            </a:r>
            <a:endParaRPr lang="en-US" sz="3000" spc="-11" dirty="0">
              <a:solidFill>
                <a:srgbClr val="58595B"/>
              </a:solidFill>
              <a:latin typeface="Arial"/>
              <a:cs typeface="Arial"/>
            </a:endParaRPr>
          </a:p>
        </p:txBody>
      </p:sp>
      <p:sp>
        <p:nvSpPr>
          <p:cNvPr id="67" name="object 13"/>
          <p:cNvSpPr txBox="1"/>
          <p:nvPr/>
        </p:nvSpPr>
        <p:spPr>
          <a:xfrm>
            <a:off x="21967824" y="29232892"/>
            <a:ext cx="7239000" cy="7452057"/>
          </a:xfrm>
          <a:prstGeom prst="rect">
            <a:avLst/>
          </a:prstGeom>
        </p:spPr>
        <p:txBody>
          <a:bodyPr vert="horz" wrap="square" lIns="0" tIns="29735" rIns="0" bIns="0" rtlCol="0">
            <a:spAutoFit/>
          </a:bodyPr>
          <a:lstStyle/>
          <a:p>
            <a:pPr marL="27032">
              <a:spcBef>
                <a:spcPts val="234"/>
              </a:spcBef>
            </a:pPr>
            <a:r>
              <a:rPr lang="en-US" sz="3000" b="1" spc="-11" dirty="0" smtClean="0">
                <a:solidFill>
                  <a:srgbClr val="D2232A"/>
                </a:solidFill>
                <a:latin typeface="Arial"/>
                <a:cs typeface="Arial"/>
              </a:rPr>
              <a:t>Acknowledgements</a:t>
            </a:r>
            <a:endParaRPr sz="3000" dirty="0">
              <a:latin typeface="Arial"/>
              <a:cs typeface="Arial"/>
            </a:endParaRPr>
          </a:p>
          <a:p>
            <a:pPr>
              <a:spcBef>
                <a:spcPts val="43"/>
              </a:spcBef>
            </a:pPr>
            <a:endParaRPr sz="3000" dirty="0">
              <a:latin typeface="Times New Roman"/>
              <a:cs typeface="Times New Roman"/>
            </a:endParaRPr>
          </a:p>
          <a:p>
            <a:r>
              <a:rPr lang="en-US" sz="2800" dirty="0" smtClean="0"/>
              <a:t>We are very grateful to the whole MSF team working on Lesbos Island. In particular the Health Promoters and Cultural </a:t>
            </a:r>
            <a:r>
              <a:rPr lang="en-US" sz="2800" dirty="0"/>
              <a:t>M</a:t>
            </a:r>
            <a:r>
              <a:rPr lang="en-US" sz="2800" dirty="0" smtClean="0"/>
              <a:t>ediators  who made this research possible. Special thanks go to Liza Papadimitriou the MSF Humanitarian Affairs Officer (HAO) for intellectual input. Last but not least, our main gratitude goes to the participants who with their generous, lively and emotive accounts gave us the insight of their daily suffering.  </a:t>
            </a:r>
            <a:endParaRPr lang="el-GR" sz="2800" dirty="0" smtClean="0"/>
          </a:p>
          <a:p>
            <a:r>
              <a:rPr lang="en-US" sz="2800" dirty="0" smtClean="0"/>
              <a:t>This research was conducted through the Structured Operational Research and Training Initiative (SORT IT), a joint initiative by ‘The Union’ and MSF-</a:t>
            </a:r>
            <a:r>
              <a:rPr lang="en-US" sz="2800" dirty="0" err="1" smtClean="0"/>
              <a:t>LuxOR</a:t>
            </a:r>
            <a:r>
              <a:rPr lang="en-US" sz="2800" dirty="0" smtClean="0"/>
              <a:t>.</a:t>
            </a:r>
            <a:endParaRPr lang="el-GR" sz="2800" dirty="0" smtClean="0"/>
          </a:p>
          <a:p>
            <a:pPr marL="27032" marR="10813">
              <a:lnSpc>
                <a:spcPct val="100600"/>
              </a:lnSpc>
            </a:pPr>
            <a:endParaRPr lang="en-US" sz="3000" spc="-11" dirty="0">
              <a:solidFill>
                <a:srgbClr val="58595B"/>
              </a:solidFill>
              <a:latin typeface="Arial"/>
              <a:cs typeface="Arial"/>
            </a:endParaRPr>
          </a:p>
        </p:txBody>
      </p:sp>
      <p:pic>
        <p:nvPicPr>
          <p:cNvPr id="69" name="Picture 68" descr="d742d1c8f74c206c20bcf2ea19e51b81.jpg"/>
          <p:cNvPicPr>
            <a:picLocks noChangeAspect="1"/>
          </p:cNvPicPr>
          <p:nvPr/>
        </p:nvPicPr>
        <p:blipFill>
          <a:blip r:embed="rId3" cstate="print"/>
          <a:stretch>
            <a:fillRect/>
          </a:stretch>
        </p:blipFill>
        <p:spPr>
          <a:xfrm>
            <a:off x="1029716" y="13161962"/>
            <a:ext cx="7142070" cy="4876800"/>
          </a:xfrm>
          <a:prstGeom prst="rect">
            <a:avLst/>
          </a:prstGeom>
        </p:spPr>
      </p:pic>
      <p:sp>
        <p:nvSpPr>
          <p:cNvPr id="72" name="object 13"/>
          <p:cNvSpPr txBox="1"/>
          <p:nvPr/>
        </p:nvSpPr>
        <p:spPr>
          <a:xfrm>
            <a:off x="1090612" y="18074818"/>
            <a:ext cx="6913470" cy="589538"/>
          </a:xfrm>
          <a:prstGeom prst="rect">
            <a:avLst/>
          </a:prstGeom>
        </p:spPr>
        <p:txBody>
          <a:bodyPr vert="horz" wrap="square" lIns="0" tIns="29735" rIns="0" bIns="0" rtlCol="0">
            <a:spAutoFit/>
          </a:bodyPr>
          <a:lstStyle/>
          <a:p>
            <a:pPr marL="27032" marR="10813">
              <a:lnSpc>
                <a:spcPct val="100600"/>
              </a:lnSpc>
            </a:pPr>
            <a:r>
              <a:rPr lang="en-US" sz="1800" dirty="0" smtClean="0">
                <a:latin typeface="Arial"/>
                <a:cs typeface="Arial"/>
              </a:rPr>
              <a:t>Map of Aegean and Balkan route before the implementation of the EU/Turkey - deal (source: </a:t>
            </a:r>
            <a:r>
              <a:rPr lang="en-US" sz="1800" dirty="0" err="1" smtClean="0">
                <a:latin typeface="Arial"/>
                <a:cs typeface="Arial"/>
              </a:rPr>
              <a:t>Frontex</a:t>
            </a:r>
            <a:r>
              <a:rPr lang="en-US" sz="1800" dirty="0" smtClean="0">
                <a:latin typeface="Arial"/>
                <a:cs typeface="Arial"/>
              </a:rPr>
              <a:t> and UNHCR)</a:t>
            </a:r>
            <a:endParaRPr lang="en-US" sz="1800" spc="-11" dirty="0">
              <a:latin typeface="Arial"/>
              <a:cs typeface="Arial"/>
            </a:endParaRPr>
          </a:p>
        </p:txBody>
      </p:sp>
      <p:sp>
        <p:nvSpPr>
          <p:cNvPr id="28" name="object 16"/>
          <p:cNvSpPr/>
          <p:nvPr/>
        </p:nvSpPr>
        <p:spPr>
          <a:xfrm>
            <a:off x="8419787" y="7861798"/>
            <a:ext cx="13194025" cy="643528"/>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C00000"/>
          </a:solidFill>
        </p:spPr>
        <p:txBody>
          <a:bodyPr wrap="square" lIns="0" tIns="0" rIns="0" bIns="0" rtlCol="0"/>
          <a:lstStyle/>
          <a:p>
            <a:endParaRPr sz="8156"/>
          </a:p>
        </p:txBody>
      </p:sp>
      <p:sp>
        <p:nvSpPr>
          <p:cNvPr id="29" name="object 5"/>
          <p:cNvSpPr/>
          <p:nvPr/>
        </p:nvSpPr>
        <p:spPr>
          <a:xfrm>
            <a:off x="8889206" y="25821481"/>
            <a:ext cx="12344400" cy="6822822"/>
          </a:xfrm>
          <a:custGeom>
            <a:avLst/>
            <a:gdLst/>
            <a:ahLst/>
            <a:cxnLst/>
            <a:rect l="l" t="t" r="r" b="b"/>
            <a:pathLst>
              <a:path w="2903854" h="2903855">
                <a:moveTo>
                  <a:pt x="0" y="2903364"/>
                </a:moveTo>
                <a:lnTo>
                  <a:pt x="2903364" y="2903364"/>
                </a:lnTo>
                <a:lnTo>
                  <a:pt x="2903364" y="0"/>
                </a:lnTo>
                <a:lnTo>
                  <a:pt x="0" y="0"/>
                </a:lnTo>
                <a:lnTo>
                  <a:pt x="0" y="2903364"/>
                </a:lnTo>
                <a:close/>
              </a:path>
            </a:pathLst>
          </a:custGeom>
          <a:solidFill>
            <a:srgbClr val="3EA199"/>
          </a:solidFill>
          <a:ln w="184912">
            <a:solidFill>
              <a:srgbClr val="D2232A"/>
            </a:solidFill>
          </a:ln>
        </p:spPr>
        <p:txBody>
          <a:bodyPr wrap="square" lIns="0" tIns="0" rIns="0" bIns="0" rtlCol="0"/>
          <a:lstStyle/>
          <a:p>
            <a:endParaRPr lang="en-US" sz="2800" dirty="0" smtClean="0">
              <a:solidFill>
                <a:schemeClr val="bg1"/>
              </a:solidFill>
            </a:endParaRPr>
          </a:p>
          <a:p>
            <a:r>
              <a:rPr lang="en-US" sz="2800" dirty="0" smtClean="0">
                <a:solidFill>
                  <a:schemeClr val="bg1"/>
                </a:solidFill>
              </a:rPr>
              <a:t>  </a:t>
            </a:r>
            <a:r>
              <a:rPr lang="en-US" sz="2800" i="1" dirty="0" smtClean="0">
                <a:solidFill>
                  <a:schemeClr val="bg1"/>
                </a:solidFill>
              </a:rPr>
              <a:t>“</a:t>
            </a:r>
            <a:r>
              <a:rPr lang="en-US" sz="2800" i="1" dirty="0">
                <a:solidFill>
                  <a:schemeClr val="bg1"/>
                </a:solidFill>
              </a:rPr>
              <a:t>Every night fires broke out in </a:t>
            </a:r>
            <a:r>
              <a:rPr lang="en-US" sz="2800" i="1" dirty="0" err="1">
                <a:solidFill>
                  <a:schemeClr val="bg1"/>
                </a:solidFill>
              </a:rPr>
              <a:t>Moria</a:t>
            </a:r>
            <a:r>
              <a:rPr lang="en-US" sz="2800" i="1" dirty="0">
                <a:solidFill>
                  <a:schemeClr val="bg1"/>
                </a:solidFill>
              </a:rPr>
              <a:t> and we were running in the woods with our </a:t>
            </a:r>
            <a:endParaRPr lang="en-US" sz="2800" i="1" dirty="0" smtClean="0">
              <a:solidFill>
                <a:schemeClr val="bg1"/>
              </a:solidFill>
            </a:endParaRPr>
          </a:p>
          <a:p>
            <a:r>
              <a:rPr lang="en-US" sz="2800" i="1" dirty="0" smtClean="0">
                <a:solidFill>
                  <a:schemeClr val="bg1"/>
                </a:solidFill>
              </a:rPr>
              <a:t>   packs </a:t>
            </a:r>
            <a:r>
              <a:rPr lang="en-US" sz="2800" i="1" dirty="0">
                <a:solidFill>
                  <a:schemeClr val="bg1"/>
                </a:solidFill>
              </a:rPr>
              <a:t>to save ourselves. We didn’t have a single day of calmness. My clothes, </a:t>
            </a:r>
            <a:r>
              <a:rPr lang="en-US" sz="2800" i="1" dirty="0" smtClean="0">
                <a:solidFill>
                  <a:schemeClr val="bg1"/>
                </a:solidFill>
              </a:rPr>
              <a:t>they</a:t>
            </a:r>
          </a:p>
          <a:p>
            <a:r>
              <a:rPr lang="en-US" sz="2800" i="1" dirty="0" smtClean="0">
                <a:solidFill>
                  <a:schemeClr val="bg1"/>
                </a:solidFill>
              </a:rPr>
              <a:t>   </a:t>
            </a:r>
            <a:r>
              <a:rPr lang="en-US" sz="2800" i="1" dirty="0">
                <a:solidFill>
                  <a:schemeClr val="bg1"/>
                </a:solidFill>
              </a:rPr>
              <a:t>are still in the bags since 1 year’’ (AWKT1). </a:t>
            </a:r>
          </a:p>
          <a:p>
            <a:endParaRPr lang="en-US" sz="2800" i="1" dirty="0">
              <a:solidFill>
                <a:schemeClr val="bg1"/>
              </a:solidFill>
            </a:endParaRPr>
          </a:p>
          <a:p>
            <a:r>
              <a:rPr lang="en-US" sz="2800" i="1" dirty="0" smtClean="0">
                <a:solidFill>
                  <a:schemeClr val="bg1"/>
                </a:solidFill>
              </a:rPr>
              <a:t>  “</a:t>
            </a:r>
            <a:r>
              <a:rPr lang="en-US" sz="2800" i="1" dirty="0">
                <a:solidFill>
                  <a:schemeClr val="bg1"/>
                </a:solidFill>
              </a:rPr>
              <a:t>So, this despair, many try to manipulate you to get documents, anything that </a:t>
            </a:r>
            <a:r>
              <a:rPr lang="en-US" sz="2800" i="1" dirty="0" smtClean="0">
                <a:solidFill>
                  <a:schemeClr val="bg1"/>
                </a:solidFill>
              </a:rPr>
              <a:t>can</a:t>
            </a:r>
          </a:p>
          <a:p>
            <a:r>
              <a:rPr lang="en-US" sz="2800" i="1" dirty="0">
                <a:solidFill>
                  <a:schemeClr val="bg1"/>
                </a:solidFill>
              </a:rPr>
              <a:t> </a:t>
            </a:r>
            <a:r>
              <a:rPr lang="en-US" sz="2800" i="1" dirty="0" smtClean="0">
                <a:solidFill>
                  <a:schemeClr val="bg1"/>
                </a:solidFill>
              </a:rPr>
              <a:t>  help </a:t>
            </a:r>
            <a:r>
              <a:rPr lang="en-US" sz="2800" i="1" dirty="0">
                <a:solidFill>
                  <a:schemeClr val="bg1"/>
                </a:solidFill>
              </a:rPr>
              <a:t>their case (…), they want to hold on to something” </a:t>
            </a:r>
            <a:r>
              <a:rPr lang="en-US" sz="2800" dirty="0">
                <a:solidFill>
                  <a:schemeClr val="bg1"/>
                </a:solidFill>
              </a:rPr>
              <a:t>(KI2)</a:t>
            </a:r>
          </a:p>
          <a:p>
            <a:endParaRPr lang="en-US" sz="2800" dirty="0">
              <a:solidFill>
                <a:schemeClr val="bg1"/>
              </a:solidFill>
            </a:endParaRPr>
          </a:p>
          <a:p>
            <a:r>
              <a:rPr lang="en-US" sz="2800" dirty="0" smtClean="0">
                <a:solidFill>
                  <a:schemeClr val="bg1"/>
                </a:solidFill>
              </a:rPr>
              <a:t>   “</a:t>
            </a:r>
            <a:r>
              <a:rPr lang="en-US" sz="2800" i="1" dirty="0" smtClean="0">
                <a:solidFill>
                  <a:schemeClr val="bg1"/>
                </a:solidFill>
              </a:rPr>
              <a:t>If </a:t>
            </a:r>
            <a:r>
              <a:rPr lang="en-US" sz="2800" i="1" dirty="0">
                <a:solidFill>
                  <a:schemeClr val="bg1"/>
                </a:solidFill>
              </a:rPr>
              <a:t>I go back to Turkey the Turks don’t like me, if they take me back to Lebanon is </a:t>
            </a:r>
            <a:r>
              <a:rPr lang="en-US" sz="2800" i="1" dirty="0" smtClean="0">
                <a:solidFill>
                  <a:schemeClr val="bg1"/>
                </a:solidFill>
              </a:rPr>
              <a:t> </a:t>
            </a:r>
          </a:p>
          <a:p>
            <a:r>
              <a:rPr lang="en-US" sz="2800" i="1" dirty="0">
                <a:solidFill>
                  <a:schemeClr val="bg1"/>
                </a:solidFill>
              </a:rPr>
              <a:t> </a:t>
            </a:r>
            <a:r>
              <a:rPr lang="en-US" sz="2800" i="1" dirty="0" smtClean="0">
                <a:solidFill>
                  <a:schemeClr val="bg1"/>
                </a:solidFill>
              </a:rPr>
              <a:t>  worse</a:t>
            </a:r>
            <a:r>
              <a:rPr lang="en-US" sz="2800" i="1" dirty="0">
                <a:solidFill>
                  <a:schemeClr val="bg1"/>
                </a:solidFill>
              </a:rPr>
              <a:t>, if I stay here they will take me in prison for sure” (SMM2). </a:t>
            </a:r>
            <a:endParaRPr lang="en-US" sz="2800" dirty="0">
              <a:solidFill>
                <a:schemeClr val="bg1"/>
              </a:solidFill>
            </a:endParaRPr>
          </a:p>
          <a:p>
            <a:endParaRPr lang="en-US" sz="2800" dirty="0" smtClean="0"/>
          </a:p>
          <a:p>
            <a:r>
              <a:rPr lang="en-US" sz="2800" i="1" dirty="0" smtClean="0">
                <a:solidFill>
                  <a:schemeClr val="bg1"/>
                </a:solidFill>
              </a:rPr>
              <a:t>   “</a:t>
            </a:r>
            <a:r>
              <a:rPr lang="en-US" sz="2800" i="1" dirty="0">
                <a:solidFill>
                  <a:schemeClr val="bg1"/>
                </a:solidFill>
              </a:rPr>
              <a:t>They harm themselves by cutting to show their pain that they are desperate and </a:t>
            </a:r>
            <a:endParaRPr lang="en-US" sz="2800" i="1" dirty="0" smtClean="0">
              <a:solidFill>
                <a:schemeClr val="bg1"/>
              </a:solidFill>
            </a:endParaRPr>
          </a:p>
          <a:p>
            <a:r>
              <a:rPr lang="en-US" sz="2800" i="1" dirty="0">
                <a:solidFill>
                  <a:schemeClr val="bg1"/>
                </a:solidFill>
              </a:rPr>
              <a:t> </a:t>
            </a:r>
            <a:r>
              <a:rPr lang="en-US" sz="2800" i="1" dirty="0" smtClean="0">
                <a:solidFill>
                  <a:schemeClr val="bg1"/>
                </a:solidFill>
              </a:rPr>
              <a:t>   can’t </a:t>
            </a:r>
            <a:r>
              <a:rPr lang="en-US" sz="2800" i="1" dirty="0">
                <a:solidFill>
                  <a:schemeClr val="bg1"/>
                </a:solidFill>
              </a:rPr>
              <a:t>take it   anymore; in fact it gives relief to the “pain” in the head”</a:t>
            </a:r>
            <a:r>
              <a:rPr lang="en-US" sz="2800" dirty="0">
                <a:solidFill>
                  <a:schemeClr val="bg1"/>
                </a:solidFill>
              </a:rPr>
              <a:t> (CWM1). </a:t>
            </a:r>
          </a:p>
          <a:p>
            <a:endParaRPr lang="en-US" sz="2800" dirty="0"/>
          </a:p>
          <a:p>
            <a:r>
              <a:rPr lang="en-US" sz="2800" dirty="0" smtClean="0"/>
              <a:t>    </a:t>
            </a:r>
            <a:r>
              <a:rPr lang="en-US" sz="2800" dirty="0" smtClean="0">
                <a:solidFill>
                  <a:schemeClr val="bg1"/>
                </a:solidFill>
              </a:rPr>
              <a:t>“….</a:t>
            </a:r>
            <a:r>
              <a:rPr lang="en-US" sz="2800" i="1" dirty="0">
                <a:solidFill>
                  <a:schemeClr val="bg1"/>
                </a:solidFill>
              </a:rPr>
              <a:t>he does not want to be social anymore, he just sits and thinks</a:t>
            </a:r>
            <a:r>
              <a:rPr lang="en-US" sz="2800" dirty="0">
                <a:solidFill>
                  <a:schemeClr val="bg1"/>
                </a:solidFill>
              </a:rPr>
              <a:t>…” (AMKT).</a:t>
            </a:r>
            <a:endParaRPr sz="2800" dirty="0">
              <a:solidFill>
                <a:schemeClr val="bg1"/>
              </a:solidFill>
            </a:endParaRPr>
          </a:p>
        </p:txBody>
      </p:sp>
      <p:sp>
        <p:nvSpPr>
          <p:cNvPr id="30" name="object 5"/>
          <p:cNvSpPr/>
          <p:nvPr/>
        </p:nvSpPr>
        <p:spPr>
          <a:xfrm>
            <a:off x="8889206" y="35560118"/>
            <a:ext cx="12344400" cy="4508682"/>
          </a:xfrm>
          <a:custGeom>
            <a:avLst/>
            <a:gdLst/>
            <a:ahLst/>
            <a:cxnLst/>
            <a:rect l="l" t="t" r="r" b="b"/>
            <a:pathLst>
              <a:path w="2903854" h="2903855">
                <a:moveTo>
                  <a:pt x="0" y="2903364"/>
                </a:moveTo>
                <a:lnTo>
                  <a:pt x="2903364" y="2903364"/>
                </a:lnTo>
                <a:lnTo>
                  <a:pt x="2903364" y="0"/>
                </a:lnTo>
                <a:lnTo>
                  <a:pt x="0" y="0"/>
                </a:lnTo>
                <a:lnTo>
                  <a:pt x="0" y="2903364"/>
                </a:lnTo>
                <a:close/>
              </a:path>
            </a:pathLst>
          </a:custGeom>
          <a:solidFill>
            <a:srgbClr val="3EA199"/>
          </a:solidFill>
          <a:ln w="184912">
            <a:solidFill>
              <a:srgbClr val="D2232A"/>
            </a:solidFill>
          </a:ln>
        </p:spPr>
        <p:txBody>
          <a:bodyPr wrap="square" lIns="0" tIns="0" rIns="0" bIns="0" rtlCol="0"/>
          <a:lstStyle/>
          <a:p>
            <a:endParaRPr lang="en-US" sz="2800" i="1" dirty="0"/>
          </a:p>
          <a:p>
            <a:r>
              <a:rPr lang="en-US" sz="2800" i="1" dirty="0"/>
              <a:t>  </a:t>
            </a:r>
            <a:r>
              <a:rPr lang="en-US" sz="2800" i="1" dirty="0">
                <a:solidFill>
                  <a:schemeClr val="bg1"/>
                </a:solidFill>
              </a:rPr>
              <a:t>“…things are getting worse, suicidal attempts, self-harm. The past three weeks we </a:t>
            </a:r>
          </a:p>
          <a:p>
            <a:r>
              <a:rPr lang="en-US" sz="2800" i="1" dirty="0">
                <a:solidFill>
                  <a:schemeClr val="bg1"/>
                </a:solidFill>
              </a:rPr>
              <a:t>   have had like 15 people on that list [psychiatric care], (….) when usually it’s about </a:t>
            </a:r>
          </a:p>
          <a:p>
            <a:r>
              <a:rPr lang="en-US" sz="2800" i="1" dirty="0">
                <a:solidFill>
                  <a:schemeClr val="bg1"/>
                </a:solidFill>
              </a:rPr>
              <a:t>   5’’ (KI3).</a:t>
            </a:r>
            <a:endParaRPr lang="en-US" sz="2800" dirty="0">
              <a:solidFill>
                <a:schemeClr val="bg1"/>
              </a:solidFill>
            </a:endParaRPr>
          </a:p>
          <a:p>
            <a:endParaRPr lang="en-US" sz="2800" dirty="0">
              <a:solidFill>
                <a:schemeClr val="bg1"/>
              </a:solidFill>
            </a:endParaRPr>
          </a:p>
          <a:p>
            <a:r>
              <a:rPr lang="en-US" sz="2800" i="1" dirty="0">
                <a:solidFill>
                  <a:schemeClr val="bg1"/>
                </a:solidFill>
              </a:rPr>
              <a:t>  “In </a:t>
            </a:r>
            <a:r>
              <a:rPr lang="en-US" sz="2800" i="1" dirty="0" smtClean="0">
                <a:solidFill>
                  <a:schemeClr val="bg1"/>
                </a:solidFill>
              </a:rPr>
              <a:t>Afghanistan </a:t>
            </a:r>
            <a:r>
              <a:rPr lang="en-US" sz="2800" i="1" dirty="0">
                <a:solidFill>
                  <a:schemeClr val="bg1"/>
                </a:solidFill>
              </a:rPr>
              <a:t>you have a problem the doctor gives you medication and you go, </a:t>
            </a:r>
          </a:p>
          <a:p>
            <a:r>
              <a:rPr lang="en-US" sz="2800" i="1" dirty="0">
                <a:solidFill>
                  <a:schemeClr val="bg1"/>
                </a:solidFill>
              </a:rPr>
              <a:t>   they don’t have this idea of psychotherapy, they take the pills” (KI1)</a:t>
            </a:r>
            <a:endParaRPr lang="en-US" sz="2800" dirty="0">
              <a:solidFill>
                <a:schemeClr val="bg1"/>
              </a:solidFill>
            </a:endParaRPr>
          </a:p>
          <a:p>
            <a:endParaRPr lang="en-US" sz="2800" dirty="0">
              <a:solidFill>
                <a:schemeClr val="bg1"/>
              </a:solidFill>
            </a:endParaRPr>
          </a:p>
          <a:p>
            <a:r>
              <a:rPr lang="en-US" sz="2800" dirty="0">
                <a:solidFill>
                  <a:schemeClr val="bg1"/>
                </a:solidFill>
              </a:rPr>
              <a:t>  “</a:t>
            </a:r>
            <a:r>
              <a:rPr lang="en-US" sz="2800" i="1" dirty="0">
                <a:solidFill>
                  <a:schemeClr val="bg1"/>
                </a:solidFill>
              </a:rPr>
              <a:t>They give me an appointment 4 months later. I will become crazy after that long” </a:t>
            </a:r>
          </a:p>
          <a:p>
            <a:r>
              <a:rPr lang="en-US" sz="2800" i="1" dirty="0">
                <a:solidFill>
                  <a:schemeClr val="bg1"/>
                </a:solidFill>
              </a:rPr>
              <a:t>   (AWKT2).</a:t>
            </a:r>
            <a:r>
              <a:rPr lang="en-US" sz="2800" dirty="0">
                <a:solidFill>
                  <a:schemeClr val="bg1"/>
                </a:solidFill>
              </a:rPr>
              <a:t> </a:t>
            </a:r>
          </a:p>
          <a:p>
            <a:endParaRPr lang="en-US" sz="2800" dirty="0"/>
          </a:p>
          <a:p>
            <a:endParaRPr sz="2800" dirty="0"/>
          </a:p>
        </p:txBody>
      </p:sp>
      <p:sp>
        <p:nvSpPr>
          <p:cNvPr id="5" name="Rectangle 4"/>
          <p:cNvSpPr/>
          <p:nvPr/>
        </p:nvSpPr>
        <p:spPr>
          <a:xfrm>
            <a:off x="21673530" y="19338289"/>
            <a:ext cx="7439251" cy="4431983"/>
          </a:xfrm>
          <a:prstGeom prst="rect">
            <a:avLst/>
          </a:prstGeom>
        </p:spPr>
        <p:txBody>
          <a:bodyPr wrap="square">
            <a:spAutoFit/>
          </a:bodyPr>
          <a:lstStyle/>
          <a:p>
            <a:r>
              <a:rPr lang="en-US" sz="3000" b="1" spc="-11" dirty="0" smtClean="0">
                <a:solidFill>
                  <a:srgbClr val="D2232A"/>
                </a:solidFill>
                <a:latin typeface="Arial"/>
                <a:cs typeface="Arial"/>
              </a:rPr>
              <a:t>Limitations</a:t>
            </a:r>
            <a:endParaRPr lang="en-US" sz="3000" dirty="0"/>
          </a:p>
          <a:p>
            <a:endParaRPr lang="en-US" sz="2800" dirty="0" smtClean="0"/>
          </a:p>
          <a:p>
            <a:r>
              <a:rPr lang="en-US" sz="2800" dirty="0" smtClean="0"/>
              <a:t>Two </a:t>
            </a:r>
            <a:r>
              <a:rPr lang="en-US" sz="2800" dirty="0"/>
              <a:t>main limitations were :</a:t>
            </a:r>
          </a:p>
          <a:p>
            <a:r>
              <a:rPr lang="en-US" sz="2800" dirty="0" smtClean="0"/>
              <a:t>1) The transitory nature of the context </a:t>
            </a:r>
            <a:r>
              <a:rPr lang="en-US" sz="2800" dirty="0"/>
              <a:t>made it difficult to find the initial desired  migrant population at the expected </a:t>
            </a:r>
            <a:r>
              <a:rPr lang="en-US" sz="2800" dirty="0" smtClean="0"/>
              <a:t>sites. </a:t>
            </a:r>
            <a:endParaRPr lang="en-US" sz="2800" dirty="0"/>
          </a:p>
          <a:p>
            <a:r>
              <a:rPr lang="en-US" sz="2800" dirty="0"/>
              <a:t>2) A serious security incidence in </a:t>
            </a:r>
            <a:r>
              <a:rPr lang="en-US" sz="2800" dirty="0" err="1"/>
              <a:t>Moria</a:t>
            </a:r>
            <a:r>
              <a:rPr lang="en-US" sz="2800" dirty="0"/>
              <a:t> which occurred at the same time as the FGDs were taking place, may have influenced some participant’s responses. </a:t>
            </a:r>
          </a:p>
        </p:txBody>
      </p:sp>
      <p:sp>
        <p:nvSpPr>
          <p:cNvPr id="26" name="object 13"/>
          <p:cNvSpPr txBox="1"/>
          <p:nvPr/>
        </p:nvSpPr>
        <p:spPr>
          <a:xfrm>
            <a:off x="21992430" y="36558944"/>
            <a:ext cx="7010400" cy="2671774"/>
          </a:xfrm>
          <a:prstGeom prst="rect">
            <a:avLst/>
          </a:prstGeom>
        </p:spPr>
        <p:txBody>
          <a:bodyPr vert="horz" wrap="square" lIns="0" tIns="29735" rIns="0" bIns="0" rtlCol="0">
            <a:spAutoFit/>
          </a:bodyPr>
          <a:lstStyle/>
          <a:p>
            <a:pPr marL="27032">
              <a:spcBef>
                <a:spcPts val="234"/>
              </a:spcBef>
            </a:pPr>
            <a:r>
              <a:rPr lang="en-US" sz="3000" b="1" spc="-11" dirty="0" smtClean="0">
                <a:solidFill>
                  <a:srgbClr val="D2232A"/>
                </a:solidFill>
                <a:latin typeface="Arial"/>
                <a:cs typeface="Arial"/>
              </a:rPr>
              <a:t>Consent</a:t>
            </a:r>
          </a:p>
          <a:p>
            <a:pPr marL="27032">
              <a:spcBef>
                <a:spcPts val="234"/>
              </a:spcBef>
            </a:pPr>
            <a:r>
              <a:rPr lang="en-US" sz="2800" spc="-11" dirty="0" smtClean="0">
                <a:latin typeface="+mj-lt"/>
                <a:cs typeface="Arial"/>
              </a:rPr>
              <a:t>All photos were retrieved from MSF website </a:t>
            </a:r>
            <a:r>
              <a:rPr lang="en-US" sz="2800" dirty="0" smtClean="0">
                <a:latin typeface="+mj-lt"/>
                <a:hlinkClick r:id="rId4"/>
              </a:rPr>
              <a:t>msf.media.org</a:t>
            </a:r>
            <a:r>
              <a:rPr lang="en-US" sz="2800" spc="-11" dirty="0" smtClean="0">
                <a:latin typeface="+mj-lt"/>
                <a:cs typeface="Arial"/>
              </a:rPr>
              <a:t>. People in the photos </a:t>
            </a:r>
            <a:r>
              <a:rPr lang="en-US" sz="2800" dirty="0" smtClean="0">
                <a:latin typeface="+mj-lt"/>
              </a:rPr>
              <a:t>have </a:t>
            </a:r>
            <a:r>
              <a:rPr lang="en-US" sz="2800" dirty="0">
                <a:latin typeface="+mj-lt"/>
              </a:rPr>
              <a:t>signed agreements allowing images featuring them to be </a:t>
            </a:r>
            <a:r>
              <a:rPr lang="en-US" sz="2800" dirty="0" smtClean="0">
                <a:latin typeface="+mj-lt"/>
              </a:rPr>
              <a:t>used based on </a:t>
            </a:r>
            <a:r>
              <a:rPr lang="en-US" sz="2800" dirty="0">
                <a:latin typeface="+mj-lt"/>
              </a:rPr>
              <a:t>MSF Media Database Terms and </a:t>
            </a:r>
            <a:r>
              <a:rPr lang="en-US" sz="2800" dirty="0" smtClean="0">
                <a:latin typeface="+mj-lt"/>
              </a:rPr>
              <a:t>Conditions.</a:t>
            </a:r>
            <a:r>
              <a:rPr lang="en-US" sz="2800" spc="-11" dirty="0" smtClean="0">
                <a:latin typeface="+mj-lt"/>
                <a:cs typeface="Arial"/>
              </a:rPr>
              <a:t> </a:t>
            </a:r>
          </a:p>
        </p:txBody>
      </p:sp>
      <p:pic>
        <p:nvPicPr>
          <p:cNvPr id="7" name="Picture 2" descr="D:\Users\msfuser\Desktop\MSF16131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04224" y="24068881"/>
            <a:ext cx="6977862" cy="46637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D:\Users\msfuser\Desktop\MSF16134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565" y="34902281"/>
            <a:ext cx="7369642" cy="5257800"/>
          </a:xfrm>
          <a:prstGeom prst="rect">
            <a:avLst/>
          </a:prstGeom>
          <a:noFill/>
          <a:extLst>
            <a:ext uri="{909E8E84-426E-40DD-AFC4-6F175D3DCCD1}">
              <a14:hiddenFill xmlns:a14="http://schemas.microsoft.com/office/drawing/2010/main">
                <a:solidFill>
                  <a:srgbClr val="FFFFFF"/>
                </a:solidFill>
              </a14:hiddenFill>
            </a:ext>
          </a:extLst>
        </p:spPr>
      </p:pic>
      <p:sp>
        <p:nvSpPr>
          <p:cNvPr id="31" name="object 13"/>
          <p:cNvSpPr txBox="1"/>
          <p:nvPr/>
        </p:nvSpPr>
        <p:spPr>
          <a:xfrm>
            <a:off x="21916277" y="28732624"/>
            <a:ext cx="6913470" cy="292470"/>
          </a:xfrm>
          <a:prstGeom prst="rect">
            <a:avLst/>
          </a:prstGeom>
        </p:spPr>
        <p:txBody>
          <a:bodyPr vert="horz" wrap="square" lIns="0" tIns="29735" rIns="0" bIns="0" rtlCol="0">
            <a:spAutoFit/>
          </a:bodyPr>
          <a:lstStyle/>
          <a:p>
            <a:pPr marL="27032" marR="10813">
              <a:lnSpc>
                <a:spcPct val="100600"/>
              </a:lnSpc>
            </a:pPr>
            <a:r>
              <a:rPr lang="en-US" sz="1800" spc="-11" dirty="0">
                <a:latin typeface="Arial"/>
                <a:cs typeface="Arial"/>
              </a:rPr>
              <a:t>Source: MSF OCB (</a:t>
            </a:r>
            <a:r>
              <a:rPr lang="en-US" sz="1800" spc="-11" dirty="0">
                <a:latin typeface="Arial"/>
                <a:cs typeface="Arial"/>
                <a:hlinkClick r:id="rId7"/>
              </a:rPr>
              <a:t>https://</a:t>
            </a:r>
            <a:r>
              <a:rPr lang="en-US" sz="1800" spc="-11" dirty="0" smtClean="0">
                <a:latin typeface="Arial"/>
                <a:cs typeface="Arial"/>
                <a:hlinkClick r:id="rId7"/>
              </a:rPr>
              <a:t>media.msf.org/media/MSF161315.html</a:t>
            </a:r>
            <a:r>
              <a:rPr lang="en-US" sz="1800" spc="-11" dirty="0" smtClean="0">
                <a:latin typeface="Arial"/>
                <a:cs typeface="Arial"/>
              </a:rPr>
              <a:t>)</a:t>
            </a:r>
            <a:endParaRPr lang="en-US" sz="1800" spc="-11" dirty="0">
              <a:latin typeface="Arial"/>
              <a:cs typeface="Arial"/>
            </a:endParaRPr>
          </a:p>
        </p:txBody>
      </p:sp>
      <p:sp>
        <p:nvSpPr>
          <p:cNvPr id="32" name="object 13"/>
          <p:cNvSpPr txBox="1"/>
          <p:nvPr/>
        </p:nvSpPr>
        <p:spPr>
          <a:xfrm>
            <a:off x="756771" y="40160081"/>
            <a:ext cx="6913470" cy="572225"/>
          </a:xfrm>
          <a:prstGeom prst="rect">
            <a:avLst/>
          </a:prstGeom>
        </p:spPr>
        <p:txBody>
          <a:bodyPr vert="horz" wrap="square" lIns="0" tIns="29735" rIns="0" bIns="0" rtlCol="0">
            <a:spAutoFit/>
          </a:bodyPr>
          <a:lstStyle/>
          <a:p>
            <a:pPr marL="27032" marR="10813">
              <a:lnSpc>
                <a:spcPct val="100600"/>
              </a:lnSpc>
            </a:pPr>
            <a:r>
              <a:rPr lang="en-US" sz="1800" spc="-11" dirty="0">
                <a:latin typeface="Arial"/>
                <a:cs typeface="Arial"/>
              </a:rPr>
              <a:t>Source: MSF OCB (</a:t>
            </a:r>
            <a:r>
              <a:rPr lang="en-US" sz="1800" spc="-11" dirty="0">
                <a:latin typeface="Arial"/>
                <a:cs typeface="Arial"/>
                <a:hlinkClick r:id="rId8"/>
              </a:rPr>
              <a:t>https://</a:t>
            </a:r>
            <a:r>
              <a:rPr lang="en-US" sz="1800" spc="-11" dirty="0" smtClean="0">
                <a:latin typeface="Arial"/>
                <a:cs typeface="Arial"/>
                <a:hlinkClick r:id="rId8"/>
              </a:rPr>
              <a:t>media.msf.org/media/MSF161348.html</a:t>
            </a:r>
            <a:r>
              <a:rPr lang="en-US" sz="1800" spc="-11" dirty="0" smtClean="0">
                <a:latin typeface="Arial"/>
                <a:cs typeface="Arial"/>
              </a:rPr>
              <a:t>)</a:t>
            </a:r>
          </a:p>
          <a:p>
            <a:pPr marL="27032" marR="10813">
              <a:lnSpc>
                <a:spcPct val="100600"/>
              </a:lnSpc>
            </a:pPr>
            <a:endParaRPr lang="en-US" sz="1800" spc="-11" dirty="0">
              <a:latin typeface="Arial"/>
              <a:cs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3084BC-1567-4959-BD9A-9EB6102BB76B}"/>
</file>

<file path=customXml/itemProps2.xml><?xml version="1.0" encoding="utf-8"?>
<ds:datastoreItem xmlns:ds="http://schemas.openxmlformats.org/officeDocument/2006/customXml" ds:itemID="{20A960C0-771E-4AD4-A249-CAEF36E2501F}"/>
</file>

<file path=customXml/itemProps3.xml><?xml version="1.0" encoding="utf-8"?>
<ds:datastoreItem xmlns:ds="http://schemas.openxmlformats.org/officeDocument/2006/customXml" ds:itemID="{5BE601C9-FE81-49F6-909E-379CC8D46975}"/>
</file>

<file path=docProps/app.xml><?xml version="1.0" encoding="utf-8"?>
<Properties xmlns="http://schemas.openxmlformats.org/officeDocument/2006/extended-properties" xmlns:vt="http://schemas.openxmlformats.org/officeDocument/2006/docPropsVTypes">
  <Template/>
  <TotalTime>2748</TotalTime>
  <Words>1415</Words>
  <Application>Microsoft Macintosh PowerPoint</Application>
  <PresentationFormat>Custom</PresentationFormat>
  <Paragraphs>143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Times New Roman</vt:lpstr>
      <vt:lpstr>Wingdings</vt:lpstr>
      <vt:lpstr>Arial</vt:lpstr>
      <vt:lpstr>Office Theme</vt:lpstr>
      <vt:lpstr>«I prefer dying fast than dying slowly» - How institutional abuse worsens the mental health of stranded Syrian, Afghan and Congolese migrants on Lesbos Island. </vt:lpstr>
    </vt:vector>
  </TitlesOfParts>
  <LinksUpToDate>false</LinksUpToDate>
  <SharedDoc>false</SharedDoc>
  <HyperlinkBase/>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MSF Scientific Days Poster Template</dc:title>
  <dc:creator>MSFUser</dc:creator>
  <cp:lastModifiedBy>Microsoft Office User</cp:lastModifiedBy>
  <cp:revision>46</cp:revision>
  <cp:lastPrinted>2018-04-24T11:14:53Z</cp:lastPrinted>
  <dcterms:created xsi:type="dcterms:W3CDTF">2018-04-11T18:28:11Z</dcterms:created>
  <dcterms:modified xsi:type="dcterms:W3CDTF">2018-05-09T19:51:21Z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ies>
</file>