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46" autoAdjust="0"/>
  </p:normalViewPr>
  <p:slideViewPr>
    <p:cSldViewPr>
      <p:cViewPr>
        <p:scale>
          <a:sx n="40" d="100"/>
          <a:sy n="40" d="100"/>
        </p:scale>
        <p:origin x="128" y="-2936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406" y="5499711"/>
            <a:ext cx="21837683" cy="2221962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US" sz="3938" b="1" spc="-11" dirty="0" err="1">
                <a:solidFill>
                  <a:srgbClr val="58595B"/>
                </a:solidFill>
                <a:latin typeface="Arial"/>
                <a:cs typeface="Arial"/>
              </a:rPr>
              <a:t>Weldeabezgi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 AH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Huisman G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Kaur G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en-US" sz="3938" b="1" spc="-11" dirty="0" err="1">
                <a:solidFill>
                  <a:srgbClr val="58595B"/>
                </a:solidFill>
                <a:latin typeface="Arial"/>
                <a:cs typeface="Arial"/>
              </a:rPr>
              <a:t>Oluyide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 B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Lenglet A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en-US" sz="3938" b="1" spc="-11" dirty="0" err="1">
                <a:solidFill>
                  <a:srgbClr val="58595B"/>
                </a:solidFill>
                <a:latin typeface="Arial"/>
                <a:cs typeface="Arial"/>
              </a:rPr>
              <a:t>Trienekens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 , SCM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Greig J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5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van der Kam S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Roggeveen H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en-US" sz="3938" b="1" spc="-11" dirty="0">
                <a:solidFill>
                  <a:srgbClr val="58595B"/>
                </a:solidFill>
                <a:latin typeface="Arial"/>
                <a:cs typeface="Arial"/>
              </a:rPr>
              <a:t>, Bil K</a:t>
            </a:r>
            <a:r>
              <a:rPr lang="en-US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US" sz="2980" spc="-21" dirty="0">
                <a:solidFill>
                  <a:srgbClr val="58595B"/>
                </a:solidFill>
                <a:latin typeface="Arial"/>
                <a:cs typeface="Arial"/>
              </a:rPr>
              <a:t>1 Médecins sans Frontières (MSF), Sokoto, Nigeria, 2 MSF, Abuja, Nigeria, 3 MSF, Anka, Nigeria, 4 MSF, London, United Kingdom, 5 MSF, Amsterdam, Netherlands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9606" y="0"/>
            <a:ext cx="21299659" cy="5565909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US" sz="8800" spc="-11" dirty="0"/>
              <a:t>Evidence of acute food crises in children 6-59 months from malnutrition survey in Zamfara state, northwest Nigeria, 2017</a:t>
            </a:r>
            <a:r>
              <a:rPr lang="en-US" sz="9600" spc="-160" dirty="0"/>
              <a:t/>
            </a:r>
            <a:br>
              <a:rPr lang="en-US" sz="9600" spc="-160" dirty="0"/>
            </a:br>
            <a:endParaRPr sz="9600" spc="-160" dirty="0"/>
          </a:p>
        </p:txBody>
      </p:sp>
      <p:sp>
        <p:nvSpPr>
          <p:cNvPr id="4" name="object 4"/>
          <p:cNvSpPr/>
          <p:nvPr/>
        </p:nvSpPr>
        <p:spPr>
          <a:xfrm>
            <a:off x="1226484" y="7914481"/>
            <a:ext cx="7053122" cy="56499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9" name="object 9"/>
          <p:cNvSpPr txBox="1"/>
          <p:nvPr/>
        </p:nvSpPr>
        <p:spPr>
          <a:xfrm>
            <a:off x="1074049" y="18197459"/>
            <a:ext cx="7973729" cy="13053087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63525">
              <a:lnSpc>
                <a:spcPct val="106300"/>
              </a:lnSpc>
              <a:spcBef>
                <a:spcPts val="202"/>
              </a:spcBef>
            </a:pPr>
            <a:r>
              <a:rPr lang="en-US" sz="3000" b="1" spc="-85" dirty="0">
                <a:solidFill>
                  <a:srgbClr val="FF0000"/>
                </a:solidFill>
                <a:latin typeface="Arial"/>
                <a:cs typeface="Arial"/>
              </a:rPr>
              <a:t>Methods</a:t>
            </a:r>
          </a:p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/>
                <a:cs typeface="Arial"/>
              </a:rPr>
              <a:t>Two-stage cluster sampling method according to the Standardized Monitoring and Assessment of Relief and Transitions (SMART) methodology on child anthropometry, mortality, morbidity, and food security; </a:t>
            </a:r>
          </a:p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/>
                <a:cs typeface="Arial"/>
              </a:rPr>
              <a:t>Sample size: 977 household across 35 clusters;</a:t>
            </a:r>
          </a:p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/>
                <a:cs typeface="Arial"/>
              </a:rPr>
              <a:t>Household selected randomly at village level;</a:t>
            </a:r>
          </a:p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/>
                <a:cs typeface="Arial"/>
              </a:rPr>
              <a:t>All children aged 6-59 months in selected households were included in the survey</a:t>
            </a:r>
          </a:p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/>
                <a:cs typeface="Arial"/>
              </a:rPr>
              <a:t>Anthropometric measurements included weight, height and Mid-Upper-Arm-Circumference (MUAC), </a:t>
            </a:r>
          </a:p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/>
                <a:cs typeface="Arial"/>
              </a:rPr>
              <a:t>Recall period for reported deaths = 365 days;</a:t>
            </a:r>
          </a:p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/>
                <a:cs typeface="Arial"/>
              </a:rPr>
              <a:t>We estimated the prevalence of global and severe acute malnutrition (GAM and SAM) in children 6-59 months, and under-five-mortality-rate (U5MR).</a:t>
            </a:r>
          </a:p>
          <a:p>
            <a:pPr marL="484232" marR="63525" indent="-457200">
              <a:lnSpc>
                <a:spcPct val="1063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/>
                <a:cs typeface="Arial"/>
              </a:rPr>
              <a:t>We calculated a diet diversity score (DDS) based on reported food consumption in the last 24 hours. A DDS&lt;4 was considered low diversity.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138540" y="33517681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Conclusion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4406" y="9667081"/>
            <a:ext cx="7656581" cy="8254337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484232" marR="282484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Zamfara is one of the states in north east Nigeria; (Figure1).</a:t>
            </a:r>
          </a:p>
          <a:p>
            <a:pPr marL="484232" marR="282484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Since 2016, Médecins Sans Frontières (MSF) observed a worrying increase in the number of pediatric admissions to the inpatient therapeutic feeding </a:t>
            </a:r>
            <a:r>
              <a:rPr lang="en-US" sz="3000" dirty="0" err="1">
                <a:solidFill>
                  <a:srgbClr val="58595B"/>
                </a:solidFill>
                <a:latin typeface="Arial"/>
                <a:cs typeface="Arial"/>
              </a:rPr>
              <a:t>centre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 (ITFC) in </a:t>
            </a:r>
            <a:r>
              <a:rPr lang="en-US" sz="3000" dirty="0" err="1">
                <a:solidFill>
                  <a:srgbClr val="58595B"/>
                </a:solidFill>
                <a:latin typeface="Arial"/>
                <a:cs typeface="Arial"/>
              </a:rPr>
              <a:t>Anka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 Hospital, </a:t>
            </a:r>
            <a:r>
              <a:rPr lang="en-US" sz="3000" dirty="0" err="1">
                <a:solidFill>
                  <a:srgbClr val="58595B"/>
                </a:solidFill>
                <a:latin typeface="Arial"/>
                <a:cs typeface="Arial"/>
              </a:rPr>
              <a:t>Zamfara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;</a:t>
            </a:r>
          </a:p>
          <a:p>
            <a:pPr marL="484232" marR="282484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No information to better understand this increase;</a:t>
            </a:r>
          </a:p>
          <a:p>
            <a:pPr marL="484232" marR="282484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To understand the extent and severity of malnutrition and inform an appropriate response, we conducted a nutrition and retrospective mortality survey in three selected local government areas (LGAs) of Zamfara state in November 2017.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/>
            </a:r>
            <a:b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</a:br>
            <a:r>
              <a:rPr lang="en-US" sz="2980" spc="-11" dirty="0">
                <a:solidFill>
                  <a:srgbClr val="58595B"/>
                </a:solidFill>
                <a:latin typeface="Arial"/>
                <a:cs typeface="Arial"/>
              </a:rPr>
              <a:t/>
            </a:r>
            <a:br>
              <a:rPr lang="en-US" sz="2980" spc="-11" dirty="0">
                <a:solidFill>
                  <a:srgbClr val="58595B"/>
                </a:solidFill>
                <a:latin typeface="Arial"/>
                <a:cs typeface="Arial"/>
              </a:rPr>
            </a:br>
            <a:endParaRPr sz="298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422604" y="7914481"/>
            <a:ext cx="19976307" cy="605235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2" name="object 22"/>
          <p:cNvSpPr txBox="1"/>
          <p:nvPr/>
        </p:nvSpPr>
        <p:spPr>
          <a:xfrm>
            <a:off x="18959434" y="8600281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Results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959434" y="9210373"/>
            <a:ext cx="10439476" cy="9482366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969 households with 5,676 people;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Mean household size: 6.0; 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1,495 children (26.3%) were 6-59 months old;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prevalence of GAM in the 6-59 months age group was 13.1% (CI:10.7-15.9) by weight-for-height-Z-scores (WHZ) and 12.0% (CI: 9.9-14.5) using MUAC;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prevalence of SAM by the two methods was 4.6% (CI:3.5-5.9) and 4.2% (CI:3.1-5.6) respectively. 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Highest proportion of SAM by WHZ was identified in children 6-17 months of age (9.6%; CI: 6.7-13.3) (Table I);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No difference between male and female children;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U5MR= 0.42 deaths per 10,000  persons per day;;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 the 428 non-breastfed children only 4.4% of them were receiving the accepted diversified diets composed of 4 food groups or more.</a:t>
            </a:r>
          </a:p>
          <a:p>
            <a:pPr marL="484232" marR="10813" indent="-457200"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spc="-8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current prevalence estimates of wasting, stunting and underweight children &lt;5 years of age are high than a </a:t>
            </a:r>
            <a:r>
              <a:rPr lang="en-US" sz="3000" spc="-85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nattional</a:t>
            </a:r>
            <a:r>
              <a:rPr lang="en-US" sz="3000" spc="-8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000" spc="-85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Zamfara</a:t>
            </a:r>
            <a:r>
              <a:rPr lang="en-US" sz="3000" spc="-8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specific malnutrition survey in 2015 (Figure II).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2872092" y="25211881"/>
            <a:ext cx="11221064" cy="953355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dirty="0">
                <a:solidFill>
                  <a:srgbClr val="D2232A"/>
                </a:solidFill>
                <a:latin typeface="Arial"/>
                <a:cs typeface="Arial"/>
              </a:rPr>
              <a:t>II- Overall child malnutrition MSF 2017 Vs Nigerian nutrition and health survey 2015 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44078" y="34135907"/>
            <a:ext cx="12545728" cy="3648974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last national census in Nigeria was conducted in 2006, thus the sampling frame and cluster selection were based on extrapolated population data from this census; 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Five districts could not be included in the survey due to security constraints</a:t>
            </a:r>
          </a:p>
          <a:p>
            <a:pPr marL="484232" marR="10813" indent="-457200">
              <a:lnSpc>
                <a:spcPct val="100600"/>
              </a:lnSpc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This survey only included 3 LGAs in Zamfara state, hence results can’t be extrapolated to Zamfara state.</a:t>
            </a:r>
          </a:p>
        </p:txBody>
      </p:sp>
      <p:sp>
        <p:nvSpPr>
          <p:cNvPr id="40" name="object 40"/>
          <p:cNvSpPr/>
          <p:nvPr/>
        </p:nvSpPr>
        <p:spPr>
          <a:xfrm>
            <a:off x="15183122" y="34168991"/>
            <a:ext cx="14109073" cy="3768290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pPr marL="457200" indent="-457200"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In November 2017, the prevalence of acute malnutrition were equivalent to those you would find in ‘acute food crises’ ;</a:t>
            </a:r>
          </a:p>
          <a:p>
            <a:pPr marL="457200" indent="-457200"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nutrition situation in the three included LGAs in </a:t>
            </a:r>
            <a:r>
              <a:rPr lang="en-US" sz="3000" dirty="0" err="1">
                <a:solidFill>
                  <a:srgbClr val="58595B"/>
                </a:solidFill>
                <a:latin typeface="Arial"/>
                <a:cs typeface="Arial"/>
              </a:rPr>
              <a:t>Zamfara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 state is therefore concerning;</a:t>
            </a:r>
          </a:p>
          <a:p>
            <a:pPr marL="457200" indent="-457200"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We recommend activities to improve early detection of malnutrition (health promotion and outreach), and scaling up support to ambulatory TFCs to tackle this growing problem.</a:t>
            </a:r>
          </a:p>
          <a:p>
            <a:pPr marL="457200" indent="-457200">
              <a:spcBef>
                <a:spcPts val="20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58595B"/>
              </a:solidFill>
              <a:latin typeface="Arial"/>
              <a:cs typeface="Arial"/>
            </a:endParaRPr>
          </a:p>
          <a:p>
            <a:pPr>
              <a:spcBef>
                <a:spcPts val="202"/>
              </a:spcBef>
              <a:spcAft>
                <a:spcPts val="1200"/>
              </a:spcAft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2"/>
              </a:spcBef>
              <a:spcAft>
                <a:spcPts val="1200"/>
              </a:spcAft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2"/>
              </a:spcBef>
              <a:spcAft>
                <a:spcPts val="1200"/>
              </a:spcAft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1121895" y="38375777"/>
            <a:ext cx="20464357" cy="3207818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3000" dirty="0">
              <a:latin typeface="Times New Roman"/>
              <a:cs typeface="Times New Roman"/>
            </a:endParaRPr>
          </a:p>
          <a:p>
            <a:pPr marL="27032" marR="10813">
              <a:lnSpc>
                <a:spcPct val="100600"/>
              </a:lnSpc>
            </a:pPr>
            <a:endParaRPr lang="en-US" sz="3000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10813">
              <a:lnSpc>
                <a:spcPct val="100600"/>
              </a:lnSpc>
              <a:spcAft>
                <a:spcPts val="1200"/>
              </a:spcAft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authors would like to thank survey participants and enumerators.</a:t>
            </a:r>
          </a:p>
          <a:p>
            <a:pPr marL="27032" marR="10813">
              <a:lnSpc>
                <a:spcPct val="100600"/>
              </a:lnSpc>
              <a:spcAft>
                <a:spcPts val="600"/>
              </a:spcAft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Significant contributions made by Zamfara MSF project team, starting from designing the protocol up to implementation.</a:t>
            </a:r>
          </a:p>
          <a:p>
            <a:pPr marL="27032" marR="10813">
              <a:lnSpc>
                <a:spcPct val="100600"/>
              </a:lnSpc>
              <a:spcAft>
                <a:spcPts val="1200"/>
              </a:spcAft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We are also grateful to Zamfara sate and district health directors.</a:t>
            </a:r>
          </a:p>
          <a:p>
            <a:pPr marL="27032" marR="10813">
              <a:lnSpc>
                <a:spcPct val="100600"/>
              </a:lnSpc>
            </a:pP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Last but not least special thanks goes to </a:t>
            </a:r>
            <a:r>
              <a:rPr lang="en-US" sz="3000" spc="-11" dirty="0" err="1">
                <a:solidFill>
                  <a:srgbClr val="58595B"/>
                </a:solidFill>
                <a:latin typeface="Arial"/>
                <a:cs typeface="Arial"/>
              </a:rPr>
              <a:t>Titi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 Osamika and NERU team.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119995" y="38222123"/>
            <a:ext cx="6172200" cy="336147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bject 16"/>
          <p:cNvSpPr/>
          <p:nvPr/>
        </p:nvSpPr>
        <p:spPr>
          <a:xfrm>
            <a:off x="1144078" y="17424479"/>
            <a:ext cx="7135528" cy="566928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8" name="object 22"/>
          <p:cNvSpPr txBox="1"/>
          <p:nvPr/>
        </p:nvSpPr>
        <p:spPr>
          <a:xfrm>
            <a:off x="1097831" y="33483191"/>
            <a:ext cx="5007574" cy="49169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Limitations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9" name="object 4"/>
          <p:cNvSpPr/>
          <p:nvPr/>
        </p:nvSpPr>
        <p:spPr>
          <a:xfrm>
            <a:off x="1074049" y="32798353"/>
            <a:ext cx="28218146" cy="566928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60" name="object 10"/>
          <p:cNvSpPr txBox="1"/>
          <p:nvPr/>
        </p:nvSpPr>
        <p:spPr>
          <a:xfrm>
            <a:off x="1385026" y="8980789"/>
            <a:ext cx="6427668" cy="49169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Introduction and Objective</a:t>
            </a:r>
            <a:endParaRPr sz="3000" dirty="0">
              <a:latin typeface="Arial"/>
              <a:cs typeface="Arial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712806" y="18963481"/>
            <a:ext cx="12582757" cy="6088947"/>
            <a:chOff x="13155524" y="13538463"/>
            <a:chExt cx="12582757" cy="6088947"/>
          </a:xfrm>
        </p:grpSpPr>
        <p:sp>
          <p:nvSpPr>
            <p:cNvPr id="62" name="object 25"/>
            <p:cNvSpPr txBox="1"/>
            <p:nvPr/>
          </p:nvSpPr>
          <p:spPr>
            <a:xfrm>
              <a:off x="13155524" y="13538463"/>
              <a:ext cx="12510465" cy="491690"/>
            </a:xfrm>
            <a:prstGeom prst="rect">
              <a:avLst/>
            </a:prstGeom>
          </p:spPr>
          <p:txBody>
            <a:bodyPr vert="horz" wrap="square" lIns="0" tIns="29735" rIns="0" bIns="0" rtlCol="0">
              <a:spAutoFit/>
            </a:bodyPr>
            <a:lstStyle/>
            <a:p>
              <a:pPr marL="27032">
                <a:spcBef>
                  <a:spcPts val="234"/>
                </a:spcBef>
              </a:pPr>
              <a:r>
                <a:rPr lang="en-US" sz="3000" b="1" dirty="0">
                  <a:solidFill>
                    <a:srgbClr val="D2232A"/>
                  </a:solidFill>
                  <a:latin typeface="Arial"/>
                  <a:cs typeface="Arial"/>
                </a:rPr>
                <a:t>I- Prevalence of wasting by age based on Weight-for-height z-scores</a:t>
              </a:r>
              <a:endParaRPr sz="3000" dirty="0">
                <a:latin typeface="Arial"/>
                <a:cs typeface="Arial"/>
              </a:endParaRP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27816" y="14040855"/>
              <a:ext cx="12510465" cy="5586555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9422604" y="9231092"/>
            <a:ext cx="9067802" cy="8208881"/>
            <a:chOff x="1385025" y="31765081"/>
            <a:chExt cx="10117222" cy="92964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5025" y="31765081"/>
              <a:ext cx="10117222" cy="9296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3808532" y="33247903"/>
              <a:ext cx="1422114" cy="91053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762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1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2092" y="26098503"/>
            <a:ext cx="12476314" cy="657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object 25"/>
          <p:cNvSpPr txBox="1"/>
          <p:nvPr/>
        </p:nvSpPr>
        <p:spPr>
          <a:xfrm>
            <a:off x="9422604" y="8600281"/>
            <a:ext cx="7626383" cy="49169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dirty="0">
                <a:solidFill>
                  <a:srgbClr val="D2232A"/>
                </a:solidFill>
                <a:latin typeface="Arial"/>
                <a:cs typeface="Arial"/>
              </a:rPr>
              <a:t>Map of Nigeria indicating </a:t>
            </a:r>
            <a:r>
              <a:rPr lang="en-US" sz="3000" b="1" dirty="0" err="1">
                <a:solidFill>
                  <a:srgbClr val="D2232A"/>
                </a:solidFill>
                <a:latin typeface="Arial"/>
                <a:cs typeface="Arial"/>
              </a:rPr>
              <a:t>Zamfara</a:t>
            </a:r>
            <a:r>
              <a:rPr lang="en-US" sz="3000" b="1" dirty="0">
                <a:solidFill>
                  <a:srgbClr val="D2232A"/>
                </a:solidFill>
                <a:latin typeface="Arial"/>
                <a:cs typeface="Arial"/>
              </a:rPr>
              <a:t> State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7D801EB-B40E-4EE5-9265-BA2C3DE754A8}"/>
              </a:ext>
            </a:extLst>
          </p:cNvPr>
          <p:cNvSpPr txBox="1"/>
          <p:nvPr/>
        </p:nvSpPr>
        <p:spPr>
          <a:xfrm>
            <a:off x="10870406" y="17019521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©United Nations 2014</a:t>
            </a:r>
            <a:endParaRPr lang="nl-NL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8A797D-5545-404D-9AB6-7EA479F7DBDD}"/>
</file>

<file path=customXml/itemProps2.xml><?xml version="1.0" encoding="utf-8"?>
<ds:datastoreItem xmlns:ds="http://schemas.openxmlformats.org/officeDocument/2006/customXml" ds:itemID="{8A182EE5-DA99-4D6D-AB42-29820D1E8119}"/>
</file>

<file path=customXml/itemProps3.xml><?xml version="1.0" encoding="utf-8"?>
<ds:datastoreItem xmlns:ds="http://schemas.openxmlformats.org/officeDocument/2006/customXml" ds:itemID="{90B8965A-2BB4-4808-AF26-B3C3E94A2AC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716</Words>
  <Application>Microsoft Macintosh PowerPoint</Application>
  <PresentationFormat>Custom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Evidence of acute food crises in children 6-59 months from malnutrition survey in Zamfara state, northwest Nigeria, 2017 </vt:lpstr>
    </vt:vector>
  </TitlesOfParts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creator>nigeria-epidem</dc:creator>
  <cp:lastModifiedBy>Microsoft Office User</cp:lastModifiedBy>
  <cp:revision>57</cp:revision>
  <cp:lastPrinted>2018-04-11T18:41:58Z</cp:lastPrinted>
  <dcterms:created xsi:type="dcterms:W3CDTF">2018-04-11T18:28:11Z</dcterms:created>
  <dcterms:modified xsi:type="dcterms:W3CDTF">2018-05-02T12:11:31Z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