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diagrams/data1.xml" ContentType="application/vnd.openxmlformats-officedocument.drawingml.diagramData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1.xml" ContentType="application/vnd.openxmlformats-officedocument.theme+xml"/>
  <Override PartName="/ppt/charts/chart2.xml" ContentType="application/vnd.openxmlformats-officedocument.drawingml.char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30275213" cy="42803763"/>
  <p:notesSz cx="14224000" cy="20104100"/>
  <p:defaultTextStyle>
    <a:defPPr>
      <a:defRPr lang="en-US"/>
    </a:defPPr>
    <a:lvl1pPr marL="0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32" userDrawn="1">
          <p15:clr>
            <a:srgbClr val="A4A3A4"/>
          </p15:clr>
        </p15:guide>
        <p15:guide id="2" pos="49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3EA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38"/>
    <p:restoredTop sz="94646"/>
  </p:normalViewPr>
  <p:slideViewPr>
    <p:cSldViewPr>
      <p:cViewPr varScale="1">
        <p:scale>
          <a:sx n="11" d="100"/>
          <a:sy n="11" d="100"/>
        </p:scale>
        <p:origin x="2748" y="222"/>
      </p:cViewPr>
      <p:guideLst>
        <p:guide orient="horz" pos="6132"/>
        <p:guide pos="49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Classeur1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527420387727763E-2"/>
          <c:y val="0.10569683638886475"/>
          <c:w val="0.80586685684345349"/>
          <c:h val="0.86767381198972582"/>
        </c:manualLayout>
      </c:layout>
      <c:pieChart>
        <c:varyColors val="1"/>
        <c:ser>
          <c:idx val="0"/>
          <c:order val="0"/>
          <c:dLbls>
            <c:delete val="1"/>
          </c:dLbls>
          <c:cat>
            <c:strRef>
              <c:f>Feuil1!$A$3:$C$3</c:f>
              <c:strCache>
                <c:ptCount val="3"/>
                <c:pt idx="0">
                  <c:v>negative</c:v>
                </c:pt>
                <c:pt idx="1">
                  <c:v>positive</c:v>
                </c:pt>
                <c:pt idx="2">
                  <c:v>not done</c:v>
                </c:pt>
              </c:strCache>
            </c:strRef>
          </c:cat>
          <c:val>
            <c:numRef>
              <c:f>Feuil1!$A$4:$C$4</c:f>
              <c:numCache>
                <c:formatCode>General</c:formatCode>
                <c:ptCount val="3"/>
                <c:pt idx="0">
                  <c:v>17</c:v>
                </c:pt>
                <c:pt idx="1">
                  <c:v>4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EB-43C9-88EE-0BAACB8106D9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709864391951007"/>
          <c:y val="0"/>
          <c:w val="0.72867741665004149"/>
          <c:h val="0.97592307116938459"/>
        </c:manualLayout>
      </c:layout>
      <c:pieChart>
        <c:varyColors val="1"/>
        <c:ser>
          <c:idx val="0"/>
          <c:order val="0"/>
          <c:cat>
            <c:strRef>
              <c:f>Feuil1!$A$7:$C$7</c:f>
              <c:strCache>
                <c:ptCount val="3"/>
                <c:pt idx="0">
                  <c:v>negative</c:v>
                </c:pt>
                <c:pt idx="1">
                  <c:v>positive</c:v>
                </c:pt>
                <c:pt idx="2">
                  <c:v>not done</c:v>
                </c:pt>
              </c:strCache>
            </c:strRef>
          </c:cat>
          <c:val>
            <c:numRef>
              <c:f>Feuil1!$A$8:$C$8</c:f>
              <c:numCache>
                <c:formatCode>General</c:formatCode>
                <c:ptCount val="3"/>
                <c:pt idx="0">
                  <c:v>10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D0-43A4-9681-83B0A8AFA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A16477-21EB-4330-A33A-7AF9A0B6C293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A5A18C4-D829-4538-A02F-7A435E82257C}">
      <dgm:prSet phldrT="[Texte]" custT="1"/>
      <dgm:spPr>
        <a:solidFill>
          <a:srgbClr val="CC0000"/>
        </a:solidFill>
      </dgm:spPr>
      <dgm:t>
        <a:bodyPr/>
        <a:lstStyle/>
        <a:p>
          <a:pPr algn="l"/>
          <a:r>
            <a:rPr lang="fr-FR" sz="4000" dirty="0"/>
            <a:t>26 MDRTB patients </a:t>
          </a:r>
          <a:r>
            <a:rPr lang="fr-FR" sz="4000" dirty="0" err="1"/>
            <a:t>received</a:t>
          </a:r>
          <a:r>
            <a:rPr lang="fr-FR" sz="4000" dirty="0"/>
            <a:t> DAA in 2017</a:t>
          </a:r>
        </a:p>
      </dgm:t>
    </dgm:pt>
    <dgm:pt modelId="{3CEE1214-CF70-479B-82B8-49C64CFEB7D1}" type="parTrans" cxnId="{C3BE9D54-8E92-4B15-9F83-9791D08FD6C0}">
      <dgm:prSet/>
      <dgm:spPr/>
      <dgm:t>
        <a:bodyPr/>
        <a:lstStyle/>
        <a:p>
          <a:endParaRPr lang="fr-FR"/>
        </a:p>
      </dgm:t>
    </dgm:pt>
    <dgm:pt modelId="{86B1CDBF-18E7-49EF-B878-9B7174A8D17D}" type="sibTrans" cxnId="{C3BE9D54-8E92-4B15-9F83-9791D08FD6C0}">
      <dgm:prSet/>
      <dgm:spPr/>
      <dgm:t>
        <a:bodyPr/>
        <a:lstStyle/>
        <a:p>
          <a:endParaRPr lang="fr-FR"/>
        </a:p>
      </dgm:t>
    </dgm:pt>
    <dgm:pt modelId="{B9F710E1-1D7E-4688-AEF5-5E970DA0C769}">
      <dgm:prSet phldrT="[Texte]" custT="1"/>
      <dgm:spPr>
        <a:ln w="38100">
          <a:solidFill>
            <a:srgbClr val="3EA199"/>
          </a:solidFill>
        </a:ln>
      </dgm:spPr>
      <dgm:t>
        <a:bodyPr/>
        <a:lstStyle/>
        <a:p>
          <a:pPr algn="l"/>
          <a:r>
            <a:rPr lang="fr-FR" sz="4000" dirty="0">
              <a:latin typeface="Arial" panose="020B0604020202020204" pitchFamily="34" charset="0"/>
              <a:cs typeface="Arial" panose="020B0604020202020204" pitchFamily="34" charset="0"/>
            </a:rPr>
            <a:t>17 (65.4%) 12 </a:t>
          </a:r>
          <a:r>
            <a:rPr lang="fr-FR" sz="4000" dirty="0" err="1">
              <a:latin typeface="Arial" panose="020B0604020202020204" pitchFamily="34" charset="0"/>
              <a:cs typeface="Arial" panose="020B0604020202020204" pitchFamily="34" charset="0"/>
            </a:rPr>
            <a:t>weeks</a:t>
          </a:r>
          <a:r>
            <a:rPr lang="fr-FR" sz="4000" dirty="0">
              <a:latin typeface="Arial" panose="020B0604020202020204" pitchFamily="34" charset="0"/>
              <a:cs typeface="Arial" panose="020B0604020202020204" pitchFamily="34" charset="0"/>
            </a:rPr>
            <a:t> of </a:t>
          </a:r>
          <a:r>
            <a:rPr lang="fr-FR" sz="4000" dirty="0" err="1">
              <a:latin typeface="Arial" panose="020B0604020202020204" pitchFamily="34" charset="0"/>
              <a:cs typeface="Arial" panose="020B0604020202020204" pitchFamily="34" charset="0"/>
            </a:rPr>
            <a:t>sofosbuvir</a:t>
          </a:r>
          <a:r>
            <a:rPr lang="fr-FR" sz="4000" dirty="0">
              <a:latin typeface="Arial" panose="020B0604020202020204" pitchFamily="34" charset="0"/>
              <a:cs typeface="Arial" panose="020B0604020202020204" pitchFamily="34" charset="0"/>
            </a:rPr>
            <a:t> and </a:t>
          </a:r>
          <a:r>
            <a:rPr lang="fr-FR" sz="4000" dirty="0" err="1">
              <a:latin typeface="Arial" panose="020B0604020202020204" pitchFamily="34" charset="0"/>
              <a:cs typeface="Arial" panose="020B0604020202020204" pitchFamily="34" charset="0"/>
            </a:rPr>
            <a:t>daclatasvir</a:t>
          </a:r>
          <a:endParaRPr lang="fr-FR" sz="4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79C89D-C583-4963-822D-9CE64AC002AA}" type="parTrans" cxnId="{55071EF7-E81E-4D32-BA51-C4BF5FA6A41C}">
      <dgm:prSet/>
      <dgm:spPr/>
      <dgm:t>
        <a:bodyPr/>
        <a:lstStyle/>
        <a:p>
          <a:endParaRPr lang="fr-FR"/>
        </a:p>
      </dgm:t>
    </dgm:pt>
    <dgm:pt modelId="{94063BE2-7952-4F28-814D-2F8D73FE83BF}" type="sibTrans" cxnId="{55071EF7-E81E-4D32-BA51-C4BF5FA6A41C}">
      <dgm:prSet/>
      <dgm:spPr/>
      <dgm:t>
        <a:bodyPr/>
        <a:lstStyle/>
        <a:p>
          <a:endParaRPr lang="fr-FR"/>
        </a:p>
      </dgm:t>
    </dgm:pt>
    <dgm:pt modelId="{5920133B-5056-4975-888C-A96A98516650}">
      <dgm:prSet phldrT="[Texte]" custT="1"/>
      <dgm:spPr>
        <a:ln w="38100">
          <a:solidFill>
            <a:srgbClr val="3EA199"/>
          </a:solidFill>
        </a:ln>
      </dgm:spPr>
      <dgm:t>
        <a:bodyPr/>
        <a:lstStyle/>
        <a:p>
          <a:pPr algn="l"/>
          <a:r>
            <a:rPr lang="fr-FR" sz="4000" dirty="0">
              <a:latin typeface="Arial" panose="020B0604020202020204" pitchFamily="34" charset="0"/>
              <a:cs typeface="Arial" panose="020B0604020202020204" pitchFamily="34" charset="0"/>
            </a:rPr>
            <a:t>5 (19.2%) 12 </a:t>
          </a:r>
          <a:r>
            <a:rPr lang="fr-FR" sz="4000" dirty="0" err="1">
              <a:latin typeface="Arial" panose="020B0604020202020204" pitchFamily="34" charset="0"/>
              <a:cs typeface="Arial" panose="020B0604020202020204" pitchFamily="34" charset="0"/>
            </a:rPr>
            <a:t>weeks</a:t>
          </a:r>
          <a:r>
            <a:rPr lang="fr-FR" sz="4000" dirty="0">
              <a:latin typeface="Arial" panose="020B0604020202020204" pitchFamily="34" charset="0"/>
              <a:cs typeface="Arial" panose="020B0604020202020204" pitchFamily="34" charset="0"/>
            </a:rPr>
            <a:t> of </a:t>
          </a:r>
          <a:r>
            <a:rPr lang="fr-FR" sz="4000" dirty="0" err="1">
              <a:latin typeface="Arial" panose="020B0604020202020204" pitchFamily="34" charset="0"/>
              <a:cs typeface="Arial" panose="020B0604020202020204" pitchFamily="34" charset="0"/>
            </a:rPr>
            <a:t>sofosbuvir</a:t>
          </a:r>
          <a:r>
            <a:rPr lang="fr-FR" sz="4000" dirty="0">
              <a:latin typeface="Arial" panose="020B0604020202020204" pitchFamily="34" charset="0"/>
              <a:cs typeface="Arial" panose="020B0604020202020204" pitchFamily="34" charset="0"/>
            </a:rPr>
            <a:t> and </a:t>
          </a:r>
          <a:r>
            <a:rPr lang="fr-FR" sz="4000" dirty="0" err="1">
              <a:latin typeface="Arial" panose="020B0604020202020204" pitchFamily="34" charset="0"/>
              <a:cs typeface="Arial" panose="020B0604020202020204" pitchFamily="34" charset="0"/>
            </a:rPr>
            <a:t>ledipasvir</a:t>
          </a:r>
          <a:endParaRPr lang="fr-FR" sz="4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F434D7-69AD-469F-9062-BEDAA6298312}" type="parTrans" cxnId="{FF312C2F-813B-4D98-93A8-0F78D7C5FCCB}">
      <dgm:prSet/>
      <dgm:spPr/>
      <dgm:t>
        <a:bodyPr/>
        <a:lstStyle/>
        <a:p>
          <a:endParaRPr lang="fr-FR"/>
        </a:p>
      </dgm:t>
    </dgm:pt>
    <dgm:pt modelId="{2125ABAD-E47E-4347-9D4C-F3ADE62DACC7}" type="sibTrans" cxnId="{FF312C2F-813B-4D98-93A8-0F78D7C5FCCB}">
      <dgm:prSet/>
      <dgm:spPr/>
      <dgm:t>
        <a:bodyPr/>
        <a:lstStyle/>
        <a:p>
          <a:endParaRPr lang="fr-FR"/>
        </a:p>
      </dgm:t>
    </dgm:pt>
    <dgm:pt modelId="{72281116-27DC-49D7-A245-7B0A6E691CEF}">
      <dgm:prSet custT="1"/>
      <dgm:spPr/>
      <dgm:t>
        <a:bodyPr/>
        <a:lstStyle/>
        <a:p>
          <a:pPr algn="l"/>
          <a:r>
            <a:rPr lang="fr-FR" sz="4000" dirty="0">
              <a:latin typeface="Arial" panose="020B0604020202020204" pitchFamily="34" charset="0"/>
              <a:cs typeface="Arial" panose="020B0604020202020204" pitchFamily="34" charset="0"/>
            </a:rPr>
            <a:t>4 (15.4%) 24 </a:t>
          </a:r>
          <a:r>
            <a:rPr lang="fr-FR" sz="4000" dirty="0" err="1">
              <a:latin typeface="Arial" panose="020B0604020202020204" pitchFamily="34" charset="0"/>
              <a:cs typeface="Arial" panose="020B0604020202020204" pitchFamily="34" charset="0"/>
            </a:rPr>
            <a:t>weeks</a:t>
          </a:r>
          <a:r>
            <a:rPr lang="fr-FR" sz="4000" dirty="0">
              <a:latin typeface="Arial" panose="020B0604020202020204" pitchFamily="34" charset="0"/>
              <a:cs typeface="Arial" panose="020B0604020202020204" pitchFamily="34" charset="0"/>
            </a:rPr>
            <a:t> of </a:t>
          </a:r>
          <a:r>
            <a:rPr lang="fr-FR" sz="4000" dirty="0" err="1">
              <a:latin typeface="Arial" panose="020B0604020202020204" pitchFamily="34" charset="0"/>
              <a:cs typeface="Arial" panose="020B0604020202020204" pitchFamily="34" charset="0"/>
            </a:rPr>
            <a:t>sofosbuvir</a:t>
          </a:r>
          <a:r>
            <a:rPr lang="fr-FR" sz="40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fr-FR" sz="4000" dirty="0" err="1">
              <a:latin typeface="Arial" panose="020B0604020202020204" pitchFamily="34" charset="0"/>
              <a:cs typeface="Arial" panose="020B0604020202020204" pitchFamily="34" charset="0"/>
            </a:rPr>
            <a:t>daclatasvir</a:t>
          </a:r>
          <a:r>
            <a:rPr lang="fr-FR" sz="4000" dirty="0">
              <a:latin typeface="Arial" panose="020B0604020202020204" pitchFamily="34" charset="0"/>
              <a:cs typeface="Arial" panose="020B0604020202020204" pitchFamily="34" charset="0"/>
            </a:rPr>
            <a:t> and </a:t>
          </a:r>
          <a:r>
            <a:rPr lang="fr-FR" sz="4000" dirty="0" err="1">
              <a:latin typeface="Arial" panose="020B0604020202020204" pitchFamily="34" charset="0"/>
              <a:cs typeface="Arial" panose="020B0604020202020204" pitchFamily="34" charset="0"/>
            </a:rPr>
            <a:t>ribavirin</a:t>
          </a:r>
          <a:endParaRPr lang="fr-FR" sz="4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B611FB-9DDF-472A-B5E8-AA7D0BA729AE}" type="parTrans" cxnId="{D7A850F3-FD96-4BB9-9F61-F28A3AFA731D}">
      <dgm:prSet/>
      <dgm:spPr>
        <a:ln w="38100">
          <a:solidFill>
            <a:srgbClr val="3EA199"/>
          </a:solidFill>
        </a:ln>
      </dgm:spPr>
      <dgm:t>
        <a:bodyPr/>
        <a:lstStyle/>
        <a:p>
          <a:endParaRPr lang="fr-FR"/>
        </a:p>
      </dgm:t>
    </dgm:pt>
    <dgm:pt modelId="{7CE15C34-BC7E-4F4E-8B45-AFDD77A0E2FF}" type="sibTrans" cxnId="{D7A850F3-FD96-4BB9-9F61-F28A3AFA731D}">
      <dgm:prSet/>
      <dgm:spPr/>
      <dgm:t>
        <a:bodyPr/>
        <a:lstStyle/>
        <a:p>
          <a:endParaRPr lang="fr-FR"/>
        </a:p>
      </dgm:t>
    </dgm:pt>
    <dgm:pt modelId="{68407A5C-C511-4E97-9587-F67BF7634BEA}" type="pres">
      <dgm:prSet presAssocID="{59A16477-21EB-4330-A33A-7AF9A0B6C29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051FEBC-7B2C-47F9-B0F9-027D34A0EDA0}" type="pres">
      <dgm:prSet presAssocID="{5A5A18C4-D829-4538-A02F-7A435E82257C}" presName="root" presStyleCnt="0"/>
      <dgm:spPr/>
    </dgm:pt>
    <dgm:pt modelId="{3F46A291-A6E8-4D6D-B35C-411E8478E80C}" type="pres">
      <dgm:prSet presAssocID="{5A5A18C4-D829-4538-A02F-7A435E82257C}" presName="rootComposite" presStyleCnt="0"/>
      <dgm:spPr/>
    </dgm:pt>
    <dgm:pt modelId="{B1320DED-D87D-44AD-88E0-27D963232746}" type="pres">
      <dgm:prSet presAssocID="{5A5A18C4-D829-4538-A02F-7A435E82257C}" presName="rootText" presStyleLbl="node1" presStyleIdx="0" presStyleCnt="1" custScaleX="274921" custScaleY="58360" custLinFactNeighborX="1280" custLinFactNeighborY="-54817"/>
      <dgm:spPr/>
    </dgm:pt>
    <dgm:pt modelId="{74B012B3-E884-453F-A95B-93D8400A9C10}" type="pres">
      <dgm:prSet presAssocID="{5A5A18C4-D829-4538-A02F-7A435E82257C}" presName="rootConnector" presStyleLbl="node1" presStyleIdx="0" presStyleCnt="1"/>
      <dgm:spPr/>
    </dgm:pt>
    <dgm:pt modelId="{77395C31-B664-497F-AC9C-1432966BEC23}" type="pres">
      <dgm:prSet presAssocID="{5A5A18C4-D829-4538-A02F-7A435E82257C}" presName="childShape" presStyleCnt="0"/>
      <dgm:spPr/>
    </dgm:pt>
    <dgm:pt modelId="{3E1295C1-0074-4451-8229-D21D25E83E80}" type="pres">
      <dgm:prSet presAssocID="{5879C89D-C583-4963-822D-9CE64AC002AA}" presName="Name13" presStyleLbl="parChTrans1D2" presStyleIdx="0" presStyleCnt="3"/>
      <dgm:spPr/>
    </dgm:pt>
    <dgm:pt modelId="{402E5ED2-BA1E-4E13-9F7B-C441B75A9A2E}" type="pres">
      <dgm:prSet presAssocID="{B9F710E1-1D7E-4688-AEF5-5E970DA0C769}" presName="childText" presStyleLbl="bgAcc1" presStyleIdx="0" presStyleCnt="3" custScaleX="442324" custScaleY="51864" custLinFactNeighborX="-5096" custLinFactNeighborY="-67170">
        <dgm:presLayoutVars>
          <dgm:bulletEnabled val="1"/>
        </dgm:presLayoutVars>
      </dgm:prSet>
      <dgm:spPr/>
    </dgm:pt>
    <dgm:pt modelId="{104B0585-AF37-4D0F-927A-BFE21CB42518}" type="pres">
      <dgm:prSet presAssocID="{07F434D7-69AD-469F-9062-BEDAA6298312}" presName="Name13" presStyleLbl="parChTrans1D2" presStyleIdx="1" presStyleCnt="3"/>
      <dgm:spPr/>
    </dgm:pt>
    <dgm:pt modelId="{AED9E59B-01B2-482A-A5C1-4C73709C2F8D}" type="pres">
      <dgm:prSet presAssocID="{5920133B-5056-4975-888C-A96A98516650}" presName="childText" presStyleLbl="bgAcc1" presStyleIdx="1" presStyleCnt="3" custScaleX="440796" custScaleY="42114" custLinFactNeighborX="-5147" custLinFactNeighborY="-71792">
        <dgm:presLayoutVars>
          <dgm:bulletEnabled val="1"/>
        </dgm:presLayoutVars>
      </dgm:prSet>
      <dgm:spPr/>
    </dgm:pt>
    <dgm:pt modelId="{83123BFD-10D7-4110-868D-21B9AA089D3C}" type="pres">
      <dgm:prSet presAssocID="{C3B611FB-9DDF-472A-B5E8-AA7D0BA729AE}" presName="Name13" presStyleLbl="parChTrans1D2" presStyleIdx="2" presStyleCnt="3"/>
      <dgm:spPr/>
    </dgm:pt>
    <dgm:pt modelId="{B9A5CA5E-3D4F-4407-B056-67FA4D80B8A6}" type="pres">
      <dgm:prSet presAssocID="{72281116-27DC-49D7-A245-7B0A6E691CEF}" presName="childText" presStyleLbl="bgAcc1" presStyleIdx="2" presStyleCnt="3" custScaleX="442324" custScaleY="70932" custLinFactNeighborX="-5096" custLinFactNeighborY="-80741">
        <dgm:presLayoutVars>
          <dgm:bulletEnabled val="1"/>
        </dgm:presLayoutVars>
      </dgm:prSet>
      <dgm:spPr/>
    </dgm:pt>
  </dgm:ptLst>
  <dgm:cxnLst>
    <dgm:cxn modelId="{DEAC481F-D74B-4A7A-8D21-B5944A6A2A2B}" type="presOf" srcId="{5A5A18C4-D829-4538-A02F-7A435E82257C}" destId="{74B012B3-E884-453F-A95B-93D8400A9C10}" srcOrd="1" destOrd="0" presId="urn:microsoft.com/office/officeart/2005/8/layout/hierarchy3"/>
    <dgm:cxn modelId="{FF312C2F-813B-4D98-93A8-0F78D7C5FCCB}" srcId="{5A5A18C4-D829-4538-A02F-7A435E82257C}" destId="{5920133B-5056-4975-888C-A96A98516650}" srcOrd="1" destOrd="0" parTransId="{07F434D7-69AD-469F-9062-BEDAA6298312}" sibTransId="{2125ABAD-E47E-4347-9D4C-F3ADE62DACC7}"/>
    <dgm:cxn modelId="{3201BA5E-6896-4DB6-AD15-021203B17804}" type="presOf" srcId="{59A16477-21EB-4330-A33A-7AF9A0B6C293}" destId="{68407A5C-C511-4E97-9587-F67BF7634BEA}" srcOrd="0" destOrd="0" presId="urn:microsoft.com/office/officeart/2005/8/layout/hierarchy3"/>
    <dgm:cxn modelId="{8769A046-DE95-481E-8543-D976CBD4C532}" type="presOf" srcId="{07F434D7-69AD-469F-9062-BEDAA6298312}" destId="{104B0585-AF37-4D0F-927A-BFE21CB42518}" srcOrd="0" destOrd="0" presId="urn:microsoft.com/office/officeart/2005/8/layout/hierarchy3"/>
    <dgm:cxn modelId="{C3BE9D54-8E92-4B15-9F83-9791D08FD6C0}" srcId="{59A16477-21EB-4330-A33A-7AF9A0B6C293}" destId="{5A5A18C4-D829-4538-A02F-7A435E82257C}" srcOrd="0" destOrd="0" parTransId="{3CEE1214-CF70-479B-82B8-49C64CFEB7D1}" sibTransId="{86B1CDBF-18E7-49EF-B878-9B7174A8D17D}"/>
    <dgm:cxn modelId="{9C89C891-7C7D-493E-8D14-B60E00AE58A0}" type="presOf" srcId="{5879C89D-C583-4963-822D-9CE64AC002AA}" destId="{3E1295C1-0074-4451-8229-D21D25E83E80}" srcOrd="0" destOrd="0" presId="urn:microsoft.com/office/officeart/2005/8/layout/hierarchy3"/>
    <dgm:cxn modelId="{8608CD96-8D06-45CF-B935-86725B0F2287}" type="presOf" srcId="{B9F710E1-1D7E-4688-AEF5-5E970DA0C769}" destId="{402E5ED2-BA1E-4E13-9F7B-C441B75A9A2E}" srcOrd="0" destOrd="0" presId="urn:microsoft.com/office/officeart/2005/8/layout/hierarchy3"/>
    <dgm:cxn modelId="{92DD2F99-8B7B-4237-A2BB-7CCBD709D0DC}" type="presOf" srcId="{5A5A18C4-D829-4538-A02F-7A435E82257C}" destId="{B1320DED-D87D-44AD-88E0-27D963232746}" srcOrd="0" destOrd="0" presId="urn:microsoft.com/office/officeart/2005/8/layout/hierarchy3"/>
    <dgm:cxn modelId="{3439289E-602F-49AE-9A9E-0D0B2E8B5A50}" type="presOf" srcId="{5920133B-5056-4975-888C-A96A98516650}" destId="{AED9E59B-01B2-482A-A5C1-4C73709C2F8D}" srcOrd="0" destOrd="0" presId="urn:microsoft.com/office/officeart/2005/8/layout/hierarchy3"/>
    <dgm:cxn modelId="{2D6CD1D9-8860-4320-88BA-74D8ADEBC938}" type="presOf" srcId="{72281116-27DC-49D7-A245-7B0A6E691CEF}" destId="{B9A5CA5E-3D4F-4407-B056-67FA4D80B8A6}" srcOrd="0" destOrd="0" presId="urn:microsoft.com/office/officeart/2005/8/layout/hierarchy3"/>
    <dgm:cxn modelId="{6F419BEC-87C4-452F-9E37-8DBEE8953DF2}" type="presOf" srcId="{C3B611FB-9DDF-472A-B5E8-AA7D0BA729AE}" destId="{83123BFD-10D7-4110-868D-21B9AA089D3C}" srcOrd="0" destOrd="0" presId="urn:microsoft.com/office/officeart/2005/8/layout/hierarchy3"/>
    <dgm:cxn modelId="{D7A850F3-FD96-4BB9-9F61-F28A3AFA731D}" srcId="{5A5A18C4-D829-4538-A02F-7A435E82257C}" destId="{72281116-27DC-49D7-A245-7B0A6E691CEF}" srcOrd="2" destOrd="0" parTransId="{C3B611FB-9DDF-472A-B5E8-AA7D0BA729AE}" sibTransId="{7CE15C34-BC7E-4F4E-8B45-AFDD77A0E2FF}"/>
    <dgm:cxn modelId="{55071EF7-E81E-4D32-BA51-C4BF5FA6A41C}" srcId="{5A5A18C4-D829-4538-A02F-7A435E82257C}" destId="{B9F710E1-1D7E-4688-AEF5-5E970DA0C769}" srcOrd="0" destOrd="0" parTransId="{5879C89D-C583-4963-822D-9CE64AC002AA}" sibTransId="{94063BE2-7952-4F28-814D-2F8D73FE83BF}"/>
    <dgm:cxn modelId="{8C9B78B2-3ABE-4835-A36B-3C0836A7A083}" type="presParOf" srcId="{68407A5C-C511-4E97-9587-F67BF7634BEA}" destId="{1051FEBC-7B2C-47F9-B0F9-027D34A0EDA0}" srcOrd="0" destOrd="0" presId="urn:microsoft.com/office/officeart/2005/8/layout/hierarchy3"/>
    <dgm:cxn modelId="{F9FDDB02-A6FE-47D9-A6DC-D2189A2165FA}" type="presParOf" srcId="{1051FEBC-7B2C-47F9-B0F9-027D34A0EDA0}" destId="{3F46A291-A6E8-4D6D-B35C-411E8478E80C}" srcOrd="0" destOrd="0" presId="urn:microsoft.com/office/officeart/2005/8/layout/hierarchy3"/>
    <dgm:cxn modelId="{733C442E-BD6D-4BC1-986A-8AEA98DEB8BD}" type="presParOf" srcId="{3F46A291-A6E8-4D6D-B35C-411E8478E80C}" destId="{B1320DED-D87D-44AD-88E0-27D963232746}" srcOrd="0" destOrd="0" presId="urn:microsoft.com/office/officeart/2005/8/layout/hierarchy3"/>
    <dgm:cxn modelId="{3079368A-C427-4466-9320-A00BEAF71336}" type="presParOf" srcId="{3F46A291-A6E8-4D6D-B35C-411E8478E80C}" destId="{74B012B3-E884-453F-A95B-93D8400A9C10}" srcOrd="1" destOrd="0" presId="urn:microsoft.com/office/officeart/2005/8/layout/hierarchy3"/>
    <dgm:cxn modelId="{60B2C5C4-D36B-49A9-B755-789986CE3C7B}" type="presParOf" srcId="{1051FEBC-7B2C-47F9-B0F9-027D34A0EDA0}" destId="{77395C31-B664-497F-AC9C-1432966BEC23}" srcOrd="1" destOrd="0" presId="urn:microsoft.com/office/officeart/2005/8/layout/hierarchy3"/>
    <dgm:cxn modelId="{0E1C4149-EE27-4E1C-BA66-CA6E0501270A}" type="presParOf" srcId="{77395C31-B664-497F-AC9C-1432966BEC23}" destId="{3E1295C1-0074-4451-8229-D21D25E83E80}" srcOrd="0" destOrd="0" presId="urn:microsoft.com/office/officeart/2005/8/layout/hierarchy3"/>
    <dgm:cxn modelId="{817066B3-0CC5-4223-9A20-F027606B3DB3}" type="presParOf" srcId="{77395C31-B664-497F-AC9C-1432966BEC23}" destId="{402E5ED2-BA1E-4E13-9F7B-C441B75A9A2E}" srcOrd="1" destOrd="0" presId="urn:microsoft.com/office/officeart/2005/8/layout/hierarchy3"/>
    <dgm:cxn modelId="{38F9D3D7-818D-479B-A56D-5866508D94C3}" type="presParOf" srcId="{77395C31-B664-497F-AC9C-1432966BEC23}" destId="{104B0585-AF37-4D0F-927A-BFE21CB42518}" srcOrd="2" destOrd="0" presId="urn:microsoft.com/office/officeart/2005/8/layout/hierarchy3"/>
    <dgm:cxn modelId="{54FC8660-174F-4816-9C0C-AABC320CBE10}" type="presParOf" srcId="{77395C31-B664-497F-AC9C-1432966BEC23}" destId="{AED9E59B-01B2-482A-A5C1-4C73709C2F8D}" srcOrd="3" destOrd="0" presId="urn:microsoft.com/office/officeart/2005/8/layout/hierarchy3"/>
    <dgm:cxn modelId="{7ABD3BC0-A663-4339-8E81-0602AC6086B2}" type="presParOf" srcId="{77395C31-B664-497F-AC9C-1432966BEC23}" destId="{83123BFD-10D7-4110-868D-21B9AA089D3C}" srcOrd="4" destOrd="0" presId="urn:microsoft.com/office/officeart/2005/8/layout/hierarchy3"/>
    <dgm:cxn modelId="{084FB57C-8621-4BDB-89B7-25727DACF384}" type="presParOf" srcId="{77395C31-B664-497F-AC9C-1432966BEC23}" destId="{B9A5CA5E-3D4F-4407-B056-67FA4D80B8A6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A81A45-B233-4762-BE4C-E5ED582E69B9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92B5A2B3-300E-4F6A-9FC9-5DE4564F1269}">
      <dgm:prSet phldrT="[Texte]" custT="1"/>
      <dgm:spPr/>
      <dgm:t>
        <a:bodyPr/>
        <a:lstStyle/>
        <a:p>
          <a:pPr algn="l"/>
          <a:r>
            <a:rPr lang="fr-FR" sz="4000" dirty="0">
              <a:latin typeface="Arial" panose="020B0604020202020204" pitchFamily="34" charset="0"/>
              <a:cs typeface="Arial" panose="020B0604020202020204" pitchFamily="34" charset="0"/>
            </a:rPr>
            <a:t>19.2 % (40/208) active </a:t>
          </a:r>
          <a:r>
            <a:rPr lang="fr-FR" sz="4000" dirty="0" err="1">
              <a:latin typeface="Arial" panose="020B0604020202020204" pitchFamily="34" charset="0"/>
              <a:cs typeface="Arial" panose="020B0604020202020204" pitchFamily="34" charset="0"/>
            </a:rPr>
            <a:t>hepatitis</a:t>
          </a:r>
          <a:r>
            <a:rPr lang="fr-FR" sz="4000" dirty="0">
              <a:latin typeface="Arial" panose="020B0604020202020204" pitchFamily="34" charset="0"/>
              <a:cs typeface="Arial" panose="020B0604020202020204" pitchFamily="34" charset="0"/>
            </a:rPr>
            <a:t> C (PCR positive)</a:t>
          </a:r>
        </a:p>
      </dgm:t>
    </dgm:pt>
    <dgm:pt modelId="{085A3B8C-A594-40D7-8DE1-05EE44DD6CB0}" type="parTrans" cxnId="{92511AD0-ED72-46E2-AB0E-0E40D9D89714}">
      <dgm:prSet/>
      <dgm:spPr/>
      <dgm:t>
        <a:bodyPr/>
        <a:lstStyle/>
        <a:p>
          <a:endParaRPr lang="fr-FR"/>
        </a:p>
      </dgm:t>
    </dgm:pt>
    <dgm:pt modelId="{97144C6F-AF93-49DA-82AF-0A5612C0E3CA}" type="sibTrans" cxnId="{92511AD0-ED72-46E2-AB0E-0E40D9D89714}">
      <dgm:prSet/>
      <dgm:spPr/>
      <dgm:t>
        <a:bodyPr/>
        <a:lstStyle/>
        <a:p>
          <a:endParaRPr lang="fr-FR"/>
        </a:p>
      </dgm:t>
    </dgm:pt>
    <dgm:pt modelId="{9ACDE974-7945-44B0-AC84-A7F42A359337}">
      <dgm:prSet phldrT="[Texte]" custT="1"/>
      <dgm:spPr/>
      <dgm:t>
        <a:bodyPr/>
        <a:lstStyle/>
        <a:p>
          <a:pPr algn="l"/>
          <a:r>
            <a:rPr lang="fr-FR" sz="4000" dirty="0">
              <a:latin typeface="Arial" panose="020B0604020202020204" pitchFamily="34" charset="0"/>
              <a:cs typeface="Arial" panose="020B0604020202020204" pitchFamily="34" charset="0"/>
            </a:rPr>
            <a:t>29.8% (62/208)  </a:t>
          </a:r>
          <a:r>
            <a:rPr lang="fr-FR" sz="4000" dirty="0" err="1">
              <a:latin typeface="Arial" panose="020B0604020202020204" pitchFamily="34" charset="0"/>
              <a:cs typeface="Arial" panose="020B0604020202020204" pitchFamily="34" charset="0"/>
            </a:rPr>
            <a:t>hepatitis</a:t>
          </a:r>
          <a:r>
            <a:rPr lang="fr-FR" sz="4000" dirty="0">
              <a:latin typeface="Arial" panose="020B0604020202020204" pitchFamily="34" charset="0"/>
              <a:cs typeface="Arial" panose="020B0604020202020204" pitchFamily="34" charset="0"/>
            </a:rPr>
            <a:t> C </a:t>
          </a:r>
          <a:r>
            <a:rPr lang="fr-FR" sz="4000" dirty="0" err="1">
              <a:latin typeface="Arial" panose="020B0604020202020204" pitchFamily="34" charset="0"/>
              <a:cs typeface="Arial" panose="020B0604020202020204" pitchFamily="34" charset="0"/>
            </a:rPr>
            <a:t>antibody</a:t>
          </a:r>
          <a:r>
            <a:rPr lang="fr-FR" sz="4000" dirty="0">
              <a:latin typeface="Arial" panose="020B0604020202020204" pitchFamily="34" charset="0"/>
              <a:cs typeface="Arial" panose="020B0604020202020204" pitchFamily="34" charset="0"/>
            </a:rPr>
            <a:t> positive</a:t>
          </a:r>
        </a:p>
      </dgm:t>
    </dgm:pt>
    <dgm:pt modelId="{EBE3E13C-55EC-4885-8357-B31731EF994E}" type="parTrans" cxnId="{E6028F79-B6D6-48DD-9E66-F6A804D785BB}">
      <dgm:prSet/>
      <dgm:spPr/>
      <dgm:t>
        <a:bodyPr/>
        <a:lstStyle/>
        <a:p>
          <a:endParaRPr lang="fr-FR"/>
        </a:p>
      </dgm:t>
    </dgm:pt>
    <dgm:pt modelId="{EACE1B89-FDC2-4226-9500-84A01A8E9225}" type="sibTrans" cxnId="{E6028F79-B6D6-48DD-9E66-F6A804D785BB}">
      <dgm:prSet/>
      <dgm:spPr/>
      <dgm:t>
        <a:bodyPr/>
        <a:lstStyle/>
        <a:p>
          <a:endParaRPr lang="fr-FR"/>
        </a:p>
      </dgm:t>
    </dgm:pt>
    <dgm:pt modelId="{6FB79C69-1023-425F-81FF-F0C98538CE07}">
      <dgm:prSet phldrT="[Texte]" custT="1"/>
      <dgm:spPr/>
      <dgm:t>
        <a:bodyPr/>
        <a:lstStyle/>
        <a:p>
          <a:pPr algn="l"/>
          <a:r>
            <a:rPr lang="fr-FR" sz="4000" dirty="0">
              <a:latin typeface="Arial" panose="020B0604020202020204" pitchFamily="34" charset="0"/>
              <a:cs typeface="Arial" panose="020B0604020202020204" pitchFamily="34" charset="0"/>
            </a:rPr>
            <a:t>208 patients </a:t>
          </a:r>
          <a:r>
            <a:rPr lang="fr-FR" sz="4000" dirty="0" err="1">
              <a:latin typeface="Arial" panose="020B0604020202020204" pitchFamily="34" charset="0"/>
              <a:cs typeface="Arial" panose="020B0604020202020204" pitchFamily="34" charset="0"/>
            </a:rPr>
            <a:t>screened</a:t>
          </a:r>
          <a:r>
            <a:rPr lang="fr-FR" sz="4000" dirty="0">
              <a:latin typeface="Arial" panose="020B0604020202020204" pitchFamily="34" charset="0"/>
              <a:cs typeface="Arial" panose="020B0604020202020204" pitchFamily="34" charset="0"/>
            </a:rPr>
            <a:t> for </a:t>
          </a:r>
          <a:r>
            <a:rPr lang="fr-FR" sz="4000" dirty="0" err="1">
              <a:latin typeface="Arial" panose="020B0604020202020204" pitchFamily="34" charset="0"/>
              <a:cs typeface="Arial" panose="020B0604020202020204" pitchFamily="34" charset="0"/>
            </a:rPr>
            <a:t>hepatitis</a:t>
          </a:r>
          <a:r>
            <a:rPr lang="fr-FR" sz="4000" dirty="0">
              <a:latin typeface="Arial" panose="020B0604020202020204" pitchFamily="34" charset="0"/>
              <a:cs typeface="Arial" panose="020B0604020202020204" pitchFamily="34" charset="0"/>
            </a:rPr>
            <a:t> C</a:t>
          </a:r>
        </a:p>
      </dgm:t>
    </dgm:pt>
    <dgm:pt modelId="{7387743E-4D51-4DD2-A448-5E0F21410CC5}" type="parTrans" cxnId="{B5322E16-F0A0-41C5-A41F-5911C1E49164}">
      <dgm:prSet/>
      <dgm:spPr/>
      <dgm:t>
        <a:bodyPr/>
        <a:lstStyle/>
        <a:p>
          <a:endParaRPr lang="fr-FR"/>
        </a:p>
      </dgm:t>
    </dgm:pt>
    <dgm:pt modelId="{98E99726-9EC6-4A78-9135-1B3267C58811}" type="sibTrans" cxnId="{B5322E16-F0A0-41C5-A41F-5911C1E49164}">
      <dgm:prSet/>
      <dgm:spPr/>
      <dgm:t>
        <a:bodyPr/>
        <a:lstStyle/>
        <a:p>
          <a:endParaRPr lang="fr-FR"/>
        </a:p>
      </dgm:t>
    </dgm:pt>
    <dgm:pt modelId="{709C3511-618B-43CC-92AA-03CEE07E6311}" type="pres">
      <dgm:prSet presAssocID="{27A81A45-B233-4762-BE4C-E5ED582E69B9}" presName="compositeShape" presStyleCnt="0">
        <dgm:presLayoutVars>
          <dgm:dir/>
          <dgm:resizeHandles/>
        </dgm:presLayoutVars>
      </dgm:prSet>
      <dgm:spPr/>
    </dgm:pt>
    <dgm:pt modelId="{F52FCABA-AEAA-4972-96EC-84C5F9C520C0}" type="pres">
      <dgm:prSet presAssocID="{27A81A45-B233-4762-BE4C-E5ED582E69B9}" presName="pyramid" presStyleLbl="node1" presStyleIdx="0" presStyleCnt="1"/>
      <dgm:spPr>
        <a:solidFill>
          <a:srgbClr val="CC0000"/>
        </a:solidFill>
      </dgm:spPr>
    </dgm:pt>
    <dgm:pt modelId="{14CA21D4-2130-4A93-A177-5131CC0A875A}" type="pres">
      <dgm:prSet presAssocID="{27A81A45-B233-4762-BE4C-E5ED582E69B9}" presName="theList" presStyleCnt="0"/>
      <dgm:spPr/>
    </dgm:pt>
    <dgm:pt modelId="{5736F9B5-91E5-434C-BF47-EF6951DD8E1A}" type="pres">
      <dgm:prSet presAssocID="{92B5A2B3-300E-4F6A-9FC9-5DE4564F1269}" presName="aNode" presStyleLbl="fgAcc1" presStyleIdx="0" presStyleCnt="3" custScaleX="352804" custScaleY="52618">
        <dgm:presLayoutVars>
          <dgm:bulletEnabled val="1"/>
        </dgm:presLayoutVars>
      </dgm:prSet>
      <dgm:spPr/>
    </dgm:pt>
    <dgm:pt modelId="{24E1A4AA-F8ED-47D9-B982-E429422F4E30}" type="pres">
      <dgm:prSet presAssocID="{92B5A2B3-300E-4F6A-9FC9-5DE4564F1269}" presName="aSpace" presStyleCnt="0"/>
      <dgm:spPr/>
    </dgm:pt>
    <dgm:pt modelId="{FC9B20CD-82F4-4C64-A5ED-3FBA0DE3EC88}" type="pres">
      <dgm:prSet presAssocID="{9ACDE974-7945-44B0-AC84-A7F42A359337}" presName="aNode" presStyleLbl="fgAcc1" presStyleIdx="1" presStyleCnt="3" custScaleX="356576" custScaleY="45096">
        <dgm:presLayoutVars>
          <dgm:bulletEnabled val="1"/>
        </dgm:presLayoutVars>
      </dgm:prSet>
      <dgm:spPr/>
    </dgm:pt>
    <dgm:pt modelId="{70008FB5-1E62-40B9-B4A4-0ED93AB9DDD3}" type="pres">
      <dgm:prSet presAssocID="{9ACDE974-7945-44B0-AC84-A7F42A359337}" presName="aSpace" presStyleCnt="0"/>
      <dgm:spPr/>
    </dgm:pt>
    <dgm:pt modelId="{35A9A004-E854-4E20-BF90-E7FA2F2E1F92}" type="pres">
      <dgm:prSet presAssocID="{6FB79C69-1023-425F-81FF-F0C98538CE07}" presName="aNode" presStyleLbl="fgAcc1" presStyleIdx="2" presStyleCnt="3" custScaleX="358370" custScaleY="44863">
        <dgm:presLayoutVars>
          <dgm:bulletEnabled val="1"/>
        </dgm:presLayoutVars>
      </dgm:prSet>
      <dgm:spPr/>
    </dgm:pt>
    <dgm:pt modelId="{A66C71FE-0999-46DC-9077-713FE8D95CB2}" type="pres">
      <dgm:prSet presAssocID="{6FB79C69-1023-425F-81FF-F0C98538CE07}" presName="aSpace" presStyleCnt="0"/>
      <dgm:spPr/>
    </dgm:pt>
  </dgm:ptLst>
  <dgm:cxnLst>
    <dgm:cxn modelId="{B5322E16-F0A0-41C5-A41F-5911C1E49164}" srcId="{27A81A45-B233-4762-BE4C-E5ED582E69B9}" destId="{6FB79C69-1023-425F-81FF-F0C98538CE07}" srcOrd="2" destOrd="0" parTransId="{7387743E-4D51-4DD2-A448-5E0F21410CC5}" sibTransId="{98E99726-9EC6-4A78-9135-1B3267C58811}"/>
    <dgm:cxn modelId="{EFC8FA42-1122-4C0B-B046-ECD3E30D417B}" type="presOf" srcId="{92B5A2B3-300E-4F6A-9FC9-5DE4564F1269}" destId="{5736F9B5-91E5-434C-BF47-EF6951DD8E1A}" srcOrd="0" destOrd="0" presId="urn:microsoft.com/office/officeart/2005/8/layout/pyramid2"/>
    <dgm:cxn modelId="{E6028F79-B6D6-48DD-9E66-F6A804D785BB}" srcId="{27A81A45-B233-4762-BE4C-E5ED582E69B9}" destId="{9ACDE974-7945-44B0-AC84-A7F42A359337}" srcOrd="1" destOrd="0" parTransId="{EBE3E13C-55EC-4885-8357-B31731EF994E}" sibTransId="{EACE1B89-FDC2-4226-9500-84A01A8E9225}"/>
    <dgm:cxn modelId="{42413BBA-FBC1-4BA2-A8F5-768C08874A92}" type="presOf" srcId="{6FB79C69-1023-425F-81FF-F0C98538CE07}" destId="{35A9A004-E854-4E20-BF90-E7FA2F2E1F92}" srcOrd="0" destOrd="0" presId="urn:microsoft.com/office/officeart/2005/8/layout/pyramid2"/>
    <dgm:cxn modelId="{92511AD0-ED72-46E2-AB0E-0E40D9D89714}" srcId="{27A81A45-B233-4762-BE4C-E5ED582E69B9}" destId="{92B5A2B3-300E-4F6A-9FC9-5DE4564F1269}" srcOrd="0" destOrd="0" parTransId="{085A3B8C-A594-40D7-8DE1-05EE44DD6CB0}" sibTransId="{97144C6F-AF93-49DA-82AF-0A5612C0E3CA}"/>
    <dgm:cxn modelId="{077816E5-F612-45FD-9418-C6894BC5F6BF}" type="presOf" srcId="{27A81A45-B233-4762-BE4C-E5ED582E69B9}" destId="{709C3511-618B-43CC-92AA-03CEE07E6311}" srcOrd="0" destOrd="0" presId="urn:microsoft.com/office/officeart/2005/8/layout/pyramid2"/>
    <dgm:cxn modelId="{DE1699F1-DF24-422E-AAE1-4FBC9B548922}" type="presOf" srcId="{9ACDE974-7945-44B0-AC84-A7F42A359337}" destId="{FC9B20CD-82F4-4C64-A5ED-3FBA0DE3EC88}" srcOrd="0" destOrd="0" presId="urn:microsoft.com/office/officeart/2005/8/layout/pyramid2"/>
    <dgm:cxn modelId="{BE6F3818-E703-4813-871F-D4EC5573EAF7}" type="presParOf" srcId="{709C3511-618B-43CC-92AA-03CEE07E6311}" destId="{F52FCABA-AEAA-4972-96EC-84C5F9C520C0}" srcOrd="0" destOrd="0" presId="urn:microsoft.com/office/officeart/2005/8/layout/pyramid2"/>
    <dgm:cxn modelId="{E3C9E2A8-3B5C-4A84-B626-92EA5D349C2A}" type="presParOf" srcId="{709C3511-618B-43CC-92AA-03CEE07E6311}" destId="{14CA21D4-2130-4A93-A177-5131CC0A875A}" srcOrd="1" destOrd="0" presId="urn:microsoft.com/office/officeart/2005/8/layout/pyramid2"/>
    <dgm:cxn modelId="{C93A05DD-B473-4962-BF37-63BD2E056516}" type="presParOf" srcId="{14CA21D4-2130-4A93-A177-5131CC0A875A}" destId="{5736F9B5-91E5-434C-BF47-EF6951DD8E1A}" srcOrd="0" destOrd="0" presId="urn:microsoft.com/office/officeart/2005/8/layout/pyramid2"/>
    <dgm:cxn modelId="{B3639306-92F2-4A2F-84C5-59E931A3928A}" type="presParOf" srcId="{14CA21D4-2130-4A93-A177-5131CC0A875A}" destId="{24E1A4AA-F8ED-47D9-B982-E429422F4E30}" srcOrd="1" destOrd="0" presId="urn:microsoft.com/office/officeart/2005/8/layout/pyramid2"/>
    <dgm:cxn modelId="{395D974E-7C48-478D-A394-171E1375FDD7}" type="presParOf" srcId="{14CA21D4-2130-4A93-A177-5131CC0A875A}" destId="{FC9B20CD-82F4-4C64-A5ED-3FBA0DE3EC88}" srcOrd="2" destOrd="0" presId="urn:microsoft.com/office/officeart/2005/8/layout/pyramid2"/>
    <dgm:cxn modelId="{89A2DC5C-2DB4-41DC-9ADE-CD3B35429D79}" type="presParOf" srcId="{14CA21D4-2130-4A93-A177-5131CC0A875A}" destId="{70008FB5-1E62-40B9-B4A4-0ED93AB9DDD3}" srcOrd="3" destOrd="0" presId="urn:microsoft.com/office/officeart/2005/8/layout/pyramid2"/>
    <dgm:cxn modelId="{E4CD32D0-AEB0-4D27-ACB8-FD80F0CAE564}" type="presParOf" srcId="{14CA21D4-2130-4A93-A177-5131CC0A875A}" destId="{35A9A004-E854-4E20-BF90-E7FA2F2E1F92}" srcOrd="4" destOrd="0" presId="urn:microsoft.com/office/officeart/2005/8/layout/pyramid2"/>
    <dgm:cxn modelId="{5BCD139B-7EE5-4B27-9EC0-AE59B501A441}" type="presParOf" srcId="{14CA21D4-2130-4A93-A177-5131CC0A875A}" destId="{A66C71FE-0999-46DC-9077-713FE8D95CB2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320DED-D87D-44AD-88E0-27D963232746}">
      <dsp:nvSpPr>
        <dsp:cNvPr id="0" name=""/>
        <dsp:cNvSpPr/>
      </dsp:nvSpPr>
      <dsp:spPr>
        <a:xfrm>
          <a:off x="47702" y="2267276"/>
          <a:ext cx="9021343" cy="957521"/>
        </a:xfrm>
        <a:prstGeom prst="roundRect">
          <a:avLst>
            <a:gd name="adj" fmla="val 10000"/>
          </a:avLst>
        </a:prstGeom>
        <a:solidFill>
          <a:srgbClr val="CC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26 MDRTB patients </a:t>
          </a:r>
          <a:r>
            <a:rPr lang="fr-FR" sz="4000" kern="1200" dirty="0" err="1"/>
            <a:t>received</a:t>
          </a:r>
          <a:r>
            <a:rPr lang="fr-FR" sz="4000" kern="1200" dirty="0"/>
            <a:t> DAA in 2017</a:t>
          </a:r>
        </a:p>
      </dsp:txBody>
      <dsp:txXfrm>
        <a:off x="75747" y="2295321"/>
        <a:ext cx="8965253" cy="901431"/>
      </dsp:txXfrm>
    </dsp:sp>
    <dsp:sp modelId="{3E1295C1-0074-4451-8229-D21D25E83E80}">
      <dsp:nvSpPr>
        <dsp:cNvPr id="0" name=""/>
        <dsp:cNvSpPr/>
      </dsp:nvSpPr>
      <dsp:spPr>
        <a:xfrm>
          <a:off x="949836" y="3224798"/>
          <a:ext cx="726354" cy="6329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2971"/>
              </a:lnTo>
              <a:lnTo>
                <a:pt x="726354" y="6329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2E5ED2-BA1E-4E13-9F7B-C441B75A9A2E}">
      <dsp:nvSpPr>
        <dsp:cNvPr id="0" name=""/>
        <dsp:cNvSpPr/>
      </dsp:nvSpPr>
      <dsp:spPr>
        <a:xfrm>
          <a:off x="1676191" y="3432299"/>
          <a:ext cx="11611646" cy="8509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3EA19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>
              <a:latin typeface="Arial" panose="020B0604020202020204" pitchFamily="34" charset="0"/>
              <a:cs typeface="Arial" panose="020B0604020202020204" pitchFamily="34" charset="0"/>
            </a:rPr>
            <a:t>17 (65.4%) 12 </a:t>
          </a:r>
          <a:r>
            <a:rPr lang="fr-FR" sz="4000" kern="1200" dirty="0" err="1">
              <a:latin typeface="Arial" panose="020B0604020202020204" pitchFamily="34" charset="0"/>
              <a:cs typeface="Arial" panose="020B0604020202020204" pitchFamily="34" charset="0"/>
            </a:rPr>
            <a:t>weeks</a:t>
          </a:r>
          <a:r>
            <a:rPr lang="fr-FR" sz="4000" kern="1200" dirty="0">
              <a:latin typeface="Arial" panose="020B0604020202020204" pitchFamily="34" charset="0"/>
              <a:cs typeface="Arial" panose="020B0604020202020204" pitchFamily="34" charset="0"/>
            </a:rPr>
            <a:t> of </a:t>
          </a:r>
          <a:r>
            <a:rPr lang="fr-FR" sz="4000" kern="1200" dirty="0" err="1">
              <a:latin typeface="Arial" panose="020B0604020202020204" pitchFamily="34" charset="0"/>
              <a:cs typeface="Arial" panose="020B0604020202020204" pitchFamily="34" charset="0"/>
            </a:rPr>
            <a:t>sofosbuvir</a:t>
          </a:r>
          <a:r>
            <a:rPr lang="fr-FR" sz="4000" kern="1200" dirty="0">
              <a:latin typeface="Arial" panose="020B0604020202020204" pitchFamily="34" charset="0"/>
              <a:cs typeface="Arial" panose="020B0604020202020204" pitchFamily="34" charset="0"/>
            </a:rPr>
            <a:t> and </a:t>
          </a:r>
          <a:r>
            <a:rPr lang="fr-FR" sz="4000" kern="1200" dirty="0" err="1">
              <a:latin typeface="Arial" panose="020B0604020202020204" pitchFamily="34" charset="0"/>
              <a:cs typeface="Arial" panose="020B0604020202020204" pitchFamily="34" charset="0"/>
            </a:rPr>
            <a:t>daclatasvir</a:t>
          </a:r>
          <a:endParaRPr lang="fr-FR" sz="4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01114" y="3457222"/>
        <a:ext cx="11561800" cy="801094"/>
      </dsp:txXfrm>
    </dsp:sp>
    <dsp:sp modelId="{104B0585-AF37-4D0F-927A-BFE21CB42518}">
      <dsp:nvSpPr>
        <dsp:cNvPr id="0" name=""/>
        <dsp:cNvSpPr/>
      </dsp:nvSpPr>
      <dsp:spPr>
        <a:xfrm>
          <a:off x="949836" y="3224798"/>
          <a:ext cx="725015" cy="17382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8272"/>
              </a:lnTo>
              <a:lnTo>
                <a:pt x="725015" y="17382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9E59B-01B2-482A-A5C1-4C73709C2F8D}">
      <dsp:nvSpPr>
        <dsp:cNvPr id="0" name=""/>
        <dsp:cNvSpPr/>
      </dsp:nvSpPr>
      <dsp:spPr>
        <a:xfrm>
          <a:off x="1674852" y="4617585"/>
          <a:ext cx="11571534" cy="6909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3EA19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>
              <a:latin typeface="Arial" panose="020B0604020202020204" pitchFamily="34" charset="0"/>
              <a:cs typeface="Arial" panose="020B0604020202020204" pitchFamily="34" charset="0"/>
            </a:rPr>
            <a:t>5 (19.2%) 12 </a:t>
          </a:r>
          <a:r>
            <a:rPr lang="fr-FR" sz="4000" kern="1200" dirty="0" err="1">
              <a:latin typeface="Arial" panose="020B0604020202020204" pitchFamily="34" charset="0"/>
              <a:cs typeface="Arial" panose="020B0604020202020204" pitchFamily="34" charset="0"/>
            </a:rPr>
            <a:t>weeks</a:t>
          </a:r>
          <a:r>
            <a:rPr lang="fr-FR" sz="4000" kern="1200" dirty="0">
              <a:latin typeface="Arial" panose="020B0604020202020204" pitchFamily="34" charset="0"/>
              <a:cs typeface="Arial" panose="020B0604020202020204" pitchFamily="34" charset="0"/>
            </a:rPr>
            <a:t> of </a:t>
          </a:r>
          <a:r>
            <a:rPr lang="fr-FR" sz="4000" kern="1200" dirty="0" err="1">
              <a:latin typeface="Arial" panose="020B0604020202020204" pitchFamily="34" charset="0"/>
              <a:cs typeface="Arial" panose="020B0604020202020204" pitchFamily="34" charset="0"/>
            </a:rPr>
            <a:t>sofosbuvir</a:t>
          </a:r>
          <a:r>
            <a:rPr lang="fr-FR" sz="4000" kern="1200" dirty="0">
              <a:latin typeface="Arial" panose="020B0604020202020204" pitchFamily="34" charset="0"/>
              <a:cs typeface="Arial" panose="020B0604020202020204" pitchFamily="34" charset="0"/>
            </a:rPr>
            <a:t> and </a:t>
          </a:r>
          <a:r>
            <a:rPr lang="fr-FR" sz="4000" kern="1200" dirty="0" err="1">
              <a:latin typeface="Arial" panose="020B0604020202020204" pitchFamily="34" charset="0"/>
              <a:cs typeface="Arial" panose="020B0604020202020204" pitchFamily="34" charset="0"/>
            </a:rPr>
            <a:t>ledipasvir</a:t>
          </a:r>
          <a:endParaRPr lang="fr-FR" sz="4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95090" y="4637823"/>
        <a:ext cx="11531058" cy="650494"/>
      </dsp:txXfrm>
    </dsp:sp>
    <dsp:sp modelId="{83123BFD-10D7-4110-868D-21B9AA089D3C}">
      <dsp:nvSpPr>
        <dsp:cNvPr id="0" name=""/>
        <dsp:cNvSpPr/>
      </dsp:nvSpPr>
      <dsp:spPr>
        <a:xfrm>
          <a:off x="949836" y="3224798"/>
          <a:ext cx="726354" cy="29290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29005"/>
              </a:lnTo>
              <a:lnTo>
                <a:pt x="726354" y="2929005"/>
              </a:lnTo>
            </a:path>
          </a:pathLst>
        </a:custGeom>
        <a:noFill/>
        <a:ln w="38100" cap="flat" cmpd="sng" algn="ctr">
          <a:solidFill>
            <a:srgbClr val="3EA19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A5CA5E-3D4F-4407-B056-67FA4D80B8A6}">
      <dsp:nvSpPr>
        <dsp:cNvPr id="0" name=""/>
        <dsp:cNvSpPr/>
      </dsp:nvSpPr>
      <dsp:spPr>
        <a:xfrm>
          <a:off x="1676191" y="5571907"/>
          <a:ext cx="11611646" cy="11637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>
              <a:latin typeface="Arial" panose="020B0604020202020204" pitchFamily="34" charset="0"/>
              <a:cs typeface="Arial" panose="020B0604020202020204" pitchFamily="34" charset="0"/>
            </a:rPr>
            <a:t>4 (15.4%) 24 </a:t>
          </a:r>
          <a:r>
            <a:rPr lang="fr-FR" sz="4000" kern="1200" dirty="0" err="1">
              <a:latin typeface="Arial" panose="020B0604020202020204" pitchFamily="34" charset="0"/>
              <a:cs typeface="Arial" panose="020B0604020202020204" pitchFamily="34" charset="0"/>
            </a:rPr>
            <a:t>weeks</a:t>
          </a:r>
          <a:r>
            <a:rPr lang="fr-FR" sz="4000" kern="1200" dirty="0">
              <a:latin typeface="Arial" panose="020B0604020202020204" pitchFamily="34" charset="0"/>
              <a:cs typeface="Arial" panose="020B0604020202020204" pitchFamily="34" charset="0"/>
            </a:rPr>
            <a:t> of </a:t>
          </a:r>
          <a:r>
            <a:rPr lang="fr-FR" sz="4000" kern="1200" dirty="0" err="1">
              <a:latin typeface="Arial" panose="020B0604020202020204" pitchFamily="34" charset="0"/>
              <a:cs typeface="Arial" panose="020B0604020202020204" pitchFamily="34" charset="0"/>
            </a:rPr>
            <a:t>sofosbuvir</a:t>
          </a:r>
          <a:r>
            <a:rPr lang="fr-FR" sz="4000" kern="12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fr-FR" sz="4000" kern="1200" dirty="0" err="1">
              <a:latin typeface="Arial" panose="020B0604020202020204" pitchFamily="34" charset="0"/>
              <a:cs typeface="Arial" panose="020B0604020202020204" pitchFamily="34" charset="0"/>
            </a:rPr>
            <a:t>daclatasvir</a:t>
          </a:r>
          <a:r>
            <a:rPr lang="fr-FR" sz="4000" kern="1200" dirty="0">
              <a:latin typeface="Arial" panose="020B0604020202020204" pitchFamily="34" charset="0"/>
              <a:cs typeface="Arial" panose="020B0604020202020204" pitchFamily="34" charset="0"/>
            </a:rPr>
            <a:t> and </a:t>
          </a:r>
          <a:r>
            <a:rPr lang="fr-FR" sz="4000" kern="1200" dirty="0" err="1">
              <a:latin typeface="Arial" panose="020B0604020202020204" pitchFamily="34" charset="0"/>
              <a:cs typeface="Arial" panose="020B0604020202020204" pitchFamily="34" charset="0"/>
            </a:rPr>
            <a:t>ribavirin</a:t>
          </a:r>
          <a:endParaRPr lang="fr-FR" sz="4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10277" y="5605993"/>
        <a:ext cx="11543474" cy="10956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2FCABA-AEAA-4972-96EC-84C5F9C520C0}">
      <dsp:nvSpPr>
        <dsp:cNvPr id="0" name=""/>
        <dsp:cNvSpPr/>
      </dsp:nvSpPr>
      <dsp:spPr>
        <a:xfrm>
          <a:off x="1976772" y="0"/>
          <a:ext cx="5819143" cy="5819143"/>
        </a:xfrm>
        <a:prstGeom prst="triangle">
          <a:avLst/>
        </a:prstGeom>
        <a:solidFill>
          <a:srgbClr val="CC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36F9B5-91E5-434C-BF47-EF6951DD8E1A}">
      <dsp:nvSpPr>
        <dsp:cNvPr id="0" name=""/>
        <dsp:cNvSpPr/>
      </dsp:nvSpPr>
      <dsp:spPr>
        <a:xfrm>
          <a:off x="105259" y="586827"/>
          <a:ext cx="13344612" cy="135739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>
              <a:latin typeface="Arial" panose="020B0604020202020204" pitchFamily="34" charset="0"/>
              <a:cs typeface="Arial" panose="020B0604020202020204" pitchFamily="34" charset="0"/>
            </a:rPr>
            <a:t>19.2 % (40/208) active </a:t>
          </a:r>
          <a:r>
            <a:rPr lang="fr-FR" sz="4000" kern="1200" dirty="0" err="1">
              <a:latin typeface="Arial" panose="020B0604020202020204" pitchFamily="34" charset="0"/>
              <a:cs typeface="Arial" panose="020B0604020202020204" pitchFamily="34" charset="0"/>
            </a:rPr>
            <a:t>hepatitis</a:t>
          </a:r>
          <a:r>
            <a:rPr lang="fr-FR" sz="4000" kern="1200" dirty="0">
              <a:latin typeface="Arial" panose="020B0604020202020204" pitchFamily="34" charset="0"/>
              <a:cs typeface="Arial" panose="020B0604020202020204" pitchFamily="34" charset="0"/>
            </a:rPr>
            <a:t> C (PCR positive)</a:t>
          </a:r>
        </a:p>
      </dsp:txBody>
      <dsp:txXfrm>
        <a:off x="171522" y="653090"/>
        <a:ext cx="13212086" cy="1224872"/>
      </dsp:txXfrm>
    </dsp:sp>
    <dsp:sp modelId="{FC9B20CD-82F4-4C64-A5ED-3FBA0DE3EC88}">
      <dsp:nvSpPr>
        <dsp:cNvPr id="0" name=""/>
        <dsp:cNvSpPr/>
      </dsp:nvSpPr>
      <dsp:spPr>
        <a:xfrm>
          <a:off x="33922" y="2266692"/>
          <a:ext cx="13487286" cy="116335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>
              <a:latin typeface="Arial" panose="020B0604020202020204" pitchFamily="34" charset="0"/>
              <a:cs typeface="Arial" panose="020B0604020202020204" pitchFamily="34" charset="0"/>
            </a:rPr>
            <a:t>29.8% (62/208)  </a:t>
          </a:r>
          <a:r>
            <a:rPr lang="fr-FR" sz="4000" kern="1200" dirty="0" err="1">
              <a:latin typeface="Arial" panose="020B0604020202020204" pitchFamily="34" charset="0"/>
              <a:cs typeface="Arial" panose="020B0604020202020204" pitchFamily="34" charset="0"/>
            </a:rPr>
            <a:t>hepatitis</a:t>
          </a:r>
          <a:r>
            <a:rPr lang="fr-FR" sz="4000" kern="1200" dirty="0">
              <a:latin typeface="Arial" panose="020B0604020202020204" pitchFamily="34" charset="0"/>
              <a:cs typeface="Arial" panose="020B0604020202020204" pitchFamily="34" charset="0"/>
            </a:rPr>
            <a:t> C </a:t>
          </a:r>
          <a:r>
            <a:rPr lang="fr-FR" sz="4000" kern="1200" dirty="0" err="1">
              <a:latin typeface="Arial" panose="020B0604020202020204" pitchFamily="34" charset="0"/>
              <a:cs typeface="Arial" panose="020B0604020202020204" pitchFamily="34" charset="0"/>
            </a:rPr>
            <a:t>antibody</a:t>
          </a:r>
          <a:r>
            <a:rPr lang="fr-FR" sz="4000" kern="1200" dirty="0">
              <a:latin typeface="Arial" panose="020B0604020202020204" pitchFamily="34" charset="0"/>
              <a:cs typeface="Arial" panose="020B0604020202020204" pitchFamily="34" charset="0"/>
            </a:rPr>
            <a:t> positive</a:t>
          </a:r>
        </a:p>
      </dsp:txBody>
      <dsp:txXfrm>
        <a:off x="90712" y="2323482"/>
        <a:ext cx="13373706" cy="1049772"/>
      </dsp:txXfrm>
    </dsp:sp>
    <dsp:sp modelId="{35A9A004-E854-4E20-BF90-E7FA2F2E1F92}">
      <dsp:nvSpPr>
        <dsp:cNvPr id="0" name=""/>
        <dsp:cNvSpPr/>
      </dsp:nvSpPr>
      <dsp:spPr>
        <a:xfrm>
          <a:off x="-5" y="3752509"/>
          <a:ext cx="13555143" cy="115734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>
              <a:latin typeface="Arial" panose="020B0604020202020204" pitchFamily="34" charset="0"/>
              <a:cs typeface="Arial" panose="020B0604020202020204" pitchFamily="34" charset="0"/>
            </a:rPr>
            <a:t>208 patients </a:t>
          </a:r>
          <a:r>
            <a:rPr lang="fr-FR" sz="4000" kern="1200" dirty="0" err="1">
              <a:latin typeface="Arial" panose="020B0604020202020204" pitchFamily="34" charset="0"/>
              <a:cs typeface="Arial" panose="020B0604020202020204" pitchFamily="34" charset="0"/>
            </a:rPr>
            <a:t>screened</a:t>
          </a:r>
          <a:r>
            <a:rPr lang="fr-FR" sz="4000" kern="1200" dirty="0">
              <a:latin typeface="Arial" panose="020B0604020202020204" pitchFamily="34" charset="0"/>
              <a:cs typeface="Arial" panose="020B0604020202020204" pitchFamily="34" charset="0"/>
            </a:rPr>
            <a:t> for </a:t>
          </a:r>
          <a:r>
            <a:rPr lang="fr-FR" sz="4000" kern="1200" dirty="0" err="1">
              <a:latin typeface="Arial" panose="020B0604020202020204" pitchFamily="34" charset="0"/>
              <a:cs typeface="Arial" panose="020B0604020202020204" pitchFamily="34" charset="0"/>
            </a:rPr>
            <a:t>hepatitis</a:t>
          </a:r>
          <a:r>
            <a:rPr lang="fr-FR" sz="4000" kern="1200" dirty="0">
              <a:latin typeface="Arial" panose="020B0604020202020204" pitchFamily="34" charset="0"/>
              <a:cs typeface="Arial" panose="020B0604020202020204" pitchFamily="34" charset="0"/>
            </a:rPr>
            <a:t> C</a:t>
          </a:r>
        </a:p>
      </dsp:txBody>
      <dsp:txXfrm>
        <a:off x="56492" y="3809006"/>
        <a:ext cx="13442149" cy="10443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0.56802</cdr:x>
      <cdr:y>0.46751</cdr:y>
    </cdr:from>
    <cdr:to>
      <cdr:x>0.74071</cdr:x>
      <cdr:y>0.66867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6334532" y="3010533"/>
          <a:ext cx="1925824" cy="1295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fr-FR" sz="3200" b="1" dirty="0" err="1">
              <a:solidFill>
                <a:schemeClr val="bg1"/>
              </a:solidFill>
            </a:rPr>
            <a:t>Negative</a:t>
          </a:r>
          <a:endParaRPr lang="fr-FR" sz="3200" b="1" dirty="0">
            <a:solidFill>
              <a:schemeClr val="bg1"/>
            </a:solidFill>
          </a:endParaRPr>
        </a:p>
        <a:p xmlns:a="http://schemas.openxmlformats.org/drawingml/2006/main">
          <a:r>
            <a:rPr lang="fr-FR" sz="3200" b="1" dirty="0">
              <a:solidFill>
                <a:schemeClr val="bg1"/>
              </a:solidFill>
            </a:rPr>
            <a:t>17 (74%)</a:t>
          </a:r>
          <a:endParaRPr lang="fr-FR" sz="11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0.25557</cdr:x>
      <cdr:y>0.37284</cdr:y>
    </cdr:from>
    <cdr:to>
      <cdr:x>0.42639</cdr:x>
      <cdr:y>0.55034</cdr:y>
    </cdr:to>
    <cdr:sp macro="" textlink="">
      <cdr:nvSpPr>
        <cdr:cNvPr id="3" name="ZoneTexte 2"/>
        <cdr:cNvSpPr txBox="1"/>
      </cdr:nvSpPr>
      <cdr:spPr>
        <a:xfrm xmlns:a="http://schemas.openxmlformats.org/drawingml/2006/main">
          <a:off x="2850156" y="2400933"/>
          <a:ext cx="1905000" cy="1143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fr-FR" sz="3200" b="1" dirty="0">
              <a:solidFill>
                <a:schemeClr val="bg1"/>
              </a:solidFill>
            </a:rPr>
            <a:t>Positive </a:t>
          </a:r>
        </a:p>
        <a:p xmlns:a="http://schemas.openxmlformats.org/drawingml/2006/main">
          <a:r>
            <a:rPr lang="fr-FR" sz="3200" b="1" dirty="0">
              <a:solidFill>
                <a:schemeClr val="bg1"/>
              </a:solidFill>
            </a:rPr>
            <a:t>4  (17%) </a:t>
          </a:r>
        </a:p>
      </cdr:txBody>
    </cdr:sp>
  </cdr:relSizeAnchor>
  <cdr:relSizeAnchor xmlns:cdr="http://schemas.openxmlformats.org/drawingml/2006/chartDrawing">
    <cdr:from>
      <cdr:x>0.39254</cdr:x>
      <cdr:y>0.12382</cdr:y>
    </cdr:from>
    <cdr:to>
      <cdr:x>0.56346</cdr:x>
      <cdr:y>0.31315</cdr:y>
    </cdr:to>
    <cdr:sp macro="" textlink="">
      <cdr:nvSpPr>
        <cdr:cNvPr id="4" name="ZoneTexte 3"/>
        <cdr:cNvSpPr txBox="1"/>
      </cdr:nvSpPr>
      <cdr:spPr>
        <a:xfrm xmlns:a="http://schemas.openxmlformats.org/drawingml/2006/main">
          <a:off x="3916816" y="751681"/>
          <a:ext cx="1705547" cy="11493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fr-FR" sz="3200" b="1" dirty="0">
              <a:solidFill>
                <a:schemeClr val="bg1"/>
              </a:solidFill>
            </a:rPr>
            <a:t>Not </a:t>
          </a:r>
          <a:r>
            <a:rPr lang="fr-FR" sz="3200" b="1" dirty="0" err="1">
              <a:solidFill>
                <a:schemeClr val="bg1"/>
              </a:solidFill>
            </a:rPr>
            <a:t>done</a:t>
          </a:r>
          <a:r>
            <a:rPr lang="fr-FR" sz="3200" b="1" dirty="0">
              <a:solidFill>
                <a:schemeClr val="bg1"/>
              </a:solidFill>
            </a:rPr>
            <a:t>* </a:t>
          </a:r>
        </a:p>
        <a:p xmlns:a="http://schemas.openxmlformats.org/drawingml/2006/main">
          <a:r>
            <a:rPr lang="fr-FR" sz="3200" b="1" dirty="0">
              <a:solidFill>
                <a:schemeClr val="bg1"/>
              </a:solidFill>
            </a:rPr>
            <a:t>2 (9%)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0.53526</cdr:x>
      <cdr:y>0.44677</cdr:y>
    </cdr:from>
    <cdr:to>
      <cdr:x>0.76139</cdr:x>
      <cdr:y>0.67773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4078707" y="2362201"/>
          <a:ext cx="1723130" cy="1221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3200" b="1" dirty="0" err="1">
              <a:solidFill>
                <a:schemeClr val="bg1"/>
              </a:solidFill>
            </a:rPr>
            <a:t>Negative</a:t>
          </a:r>
          <a:endParaRPr lang="fr-FR" sz="3200" b="1" dirty="0">
            <a:solidFill>
              <a:schemeClr val="bg1"/>
            </a:solidFill>
          </a:endParaRPr>
        </a:p>
        <a:p xmlns:a="http://schemas.openxmlformats.org/drawingml/2006/main">
          <a:r>
            <a:rPr lang="fr-FR" sz="3200" b="1" dirty="0">
              <a:solidFill>
                <a:schemeClr val="bg1"/>
              </a:solidFill>
            </a:rPr>
            <a:t>10 (77%)</a:t>
          </a:r>
          <a:endParaRPr lang="fr-FR" sz="11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0.159</cdr:x>
      <cdr:y>0.245</cdr:y>
    </cdr:from>
    <cdr:to>
      <cdr:x>0.38269</cdr:x>
      <cdr:y>0.4488</cdr:y>
    </cdr:to>
    <cdr:sp macro="" textlink="">
      <cdr:nvSpPr>
        <cdr:cNvPr id="3" name="ZoneTexte 1"/>
        <cdr:cNvSpPr txBox="1"/>
      </cdr:nvSpPr>
      <cdr:spPr>
        <a:xfrm xmlns:a="http://schemas.openxmlformats.org/drawingml/2006/main">
          <a:off x="1211604" y="1295401"/>
          <a:ext cx="1704498" cy="10775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3200" b="1" dirty="0">
              <a:solidFill>
                <a:schemeClr val="bg1"/>
              </a:solidFill>
            </a:rPr>
            <a:t>Positive </a:t>
          </a:r>
        </a:p>
        <a:p xmlns:a="http://schemas.openxmlformats.org/drawingml/2006/main">
          <a:r>
            <a:rPr lang="fr-FR" sz="3200" b="1" dirty="0">
              <a:solidFill>
                <a:schemeClr val="bg1"/>
              </a:solidFill>
            </a:rPr>
            <a:t>1 (8%)  </a:t>
          </a:r>
        </a:p>
      </cdr:txBody>
    </cdr:sp>
  </cdr:relSizeAnchor>
  <cdr:relSizeAnchor xmlns:cdr="http://schemas.openxmlformats.org/drawingml/2006/chartDrawing">
    <cdr:from>
      <cdr:x>0.30843</cdr:x>
      <cdr:y>0.07206</cdr:y>
    </cdr:from>
    <cdr:to>
      <cdr:x>0.53225</cdr:x>
      <cdr:y>0.28944</cdr:y>
    </cdr:to>
    <cdr:sp macro="" textlink="">
      <cdr:nvSpPr>
        <cdr:cNvPr id="4" name="ZoneTexte 1"/>
        <cdr:cNvSpPr txBox="1"/>
      </cdr:nvSpPr>
      <cdr:spPr>
        <a:xfrm xmlns:a="http://schemas.openxmlformats.org/drawingml/2006/main">
          <a:off x="2350218" y="381001"/>
          <a:ext cx="1705547" cy="11493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3200" b="1" dirty="0">
              <a:solidFill>
                <a:schemeClr val="bg1"/>
              </a:solidFill>
            </a:rPr>
            <a:t>Not </a:t>
          </a:r>
          <a:r>
            <a:rPr lang="fr-FR" sz="3200" b="1" dirty="0" err="1">
              <a:solidFill>
                <a:schemeClr val="bg1"/>
              </a:solidFill>
            </a:rPr>
            <a:t>done</a:t>
          </a:r>
          <a:r>
            <a:rPr lang="fr-FR" sz="3200" b="1" dirty="0">
              <a:solidFill>
                <a:schemeClr val="bg1"/>
              </a:solidFill>
            </a:rPr>
            <a:t>* </a:t>
          </a:r>
        </a:p>
        <a:p xmlns:a="http://schemas.openxmlformats.org/drawingml/2006/main">
          <a:r>
            <a:rPr lang="fr-FR" sz="3200" b="1" dirty="0">
              <a:solidFill>
                <a:schemeClr val="bg1"/>
              </a:solidFill>
            </a:rPr>
            <a:t>2 (15%)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164263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056563" y="0"/>
            <a:ext cx="6164262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8CABE-655D-5C42-8970-4E5AEED2B7CA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11700" y="2513013"/>
            <a:ext cx="4800600" cy="6784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22400" y="9675813"/>
            <a:ext cx="11379200" cy="7915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9096038"/>
            <a:ext cx="6164263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056563" y="19096038"/>
            <a:ext cx="6164262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1AA78-6143-204E-A6FE-1B833801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58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1AA78-6143-204E-A6FE-1B83380196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17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"/>
            <a:ext cx="25715009" cy="4879305"/>
          </a:xfrm>
          <a:custGeom>
            <a:avLst/>
            <a:gdLst/>
            <a:ahLst/>
            <a:cxnLst/>
            <a:rect l="l" t="t" r="r" b="b"/>
            <a:pathLst>
              <a:path w="12081510" h="2291715">
                <a:moveTo>
                  <a:pt x="0" y="2291095"/>
                </a:moveTo>
                <a:lnTo>
                  <a:pt x="12081077" y="2291095"/>
                </a:lnTo>
                <a:lnTo>
                  <a:pt x="12081077" y="0"/>
                </a:lnTo>
                <a:lnTo>
                  <a:pt x="0" y="0"/>
                </a:lnTo>
                <a:lnTo>
                  <a:pt x="0" y="2291095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21359417" y="1"/>
            <a:ext cx="8908211" cy="8540473"/>
          </a:xfrm>
          <a:custGeom>
            <a:avLst/>
            <a:gdLst/>
            <a:ahLst/>
            <a:cxnLst/>
            <a:rect l="l" t="t" r="r" b="b"/>
            <a:pathLst>
              <a:path w="4185284" h="4011295">
                <a:moveTo>
                  <a:pt x="4184837" y="3322473"/>
                </a:moveTo>
                <a:lnTo>
                  <a:pt x="2989563" y="3322473"/>
                </a:lnTo>
                <a:lnTo>
                  <a:pt x="3011474" y="3333908"/>
                </a:lnTo>
                <a:lnTo>
                  <a:pt x="3036090" y="3360891"/>
                </a:lnTo>
                <a:lnTo>
                  <a:pt x="3055059" y="3400014"/>
                </a:lnTo>
                <a:lnTo>
                  <a:pt x="3060028" y="3447870"/>
                </a:lnTo>
                <a:lnTo>
                  <a:pt x="3042643" y="3501051"/>
                </a:lnTo>
                <a:lnTo>
                  <a:pt x="3022755" y="3541727"/>
                </a:lnTo>
                <a:lnTo>
                  <a:pt x="3009272" y="3582980"/>
                </a:lnTo>
                <a:lnTo>
                  <a:pt x="3002135" y="3624617"/>
                </a:lnTo>
                <a:lnTo>
                  <a:pt x="3001285" y="3666447"/>
                </a:lnTo>
                <a:lnTo>
                  <a:pt x="3006662" y="3708276"/>
                </a:lnTo>
                <a:lnTo>
                  <a:pt x="3018207" y="3749910"/>
                </a:lnTo>
                <a:lnTo>
                  <a:pt x="3035860" y="3791158"/>
                </a:lnTo>
                <a:lnTo>
                  <a:pt x="3059562" y="3831826"/>
                </a:lnTo>
                <a:lnTo>
                  <a:pt x="3089254" y="3871721"/>
                </a:lnTo>
                <a:lnTo>
                  <a:pt x="3124875" y="3910650"/>
                </a:lnTo>
                <a:lnTo>
                  <a:pt x="3164620" y="3946325"/>
                </a:lnTo>
                <a:lnTo>
                  <a:pt x="3204559" y="3974198"/>
                </a:lnTo>
                <a:lnTo>
                  <a:pt x="3245054" y="3994276"/>
                </a:lnTo>
                <a:lnTo>
                  <a:pt x="3286468" y="4006568"/>
                </a:lnTo>
                <a:lnTo>
                  <a:pt x="3329161" y="4011081"/>
                </a:lnTo>
                <a:lnTo>
                  <a:pt x="3373495" y="4007825"/>
                </a:lnTo>
                <a:lnTo>
                  <a:pt x="3419834" y="3996808"/>
                </a:lnTo>
                <a:lnTo>
                  <a:pt x="3468537" y="3978038"/>
                </a:lnTo>
                <a:lnTo>
                  <a:pt x="3519968" y="3951522"/>
                </a:lnTo>
                <a:lnTo>
                  <a:pt x="4184837" y="3568939"/>
                </a:lnTo>
                <a:lnTo>
                  <a:pt x="4184837" y="3322473"/>
                </a:lnTo>
                <a:close/>
              </a:path>
              <a:path w="4185284" h="4011295">
                <a:moveTo>
                  <a:pt x="4184837" y="2683476"/>
                </a:moveTo>
                <a:lnTo>
                  <a:pt x="2428549" y="2683476"/>
                </a:lnTo>
                <a:lnTo>
                  <a:pt x="2463869" y="2727252"/>
                </a:lnTo>
                <a:lnTo>
                  <a:pt x="2530943" y="2812706"/>
                </a:lnTo>
                <a:lnTo>
                  <a:pt x="2563901" y="2853789"/>
                </a:lnTo>
                <a:lnTo>
                  <a:pt x="2597276" y="2893380"/>
                </a:lnTo>
                <a:lnTo>
                  <a:pt x="2631671" y="2931180"/>
                </a:lnTo>
                <a:lnTo>
                  <a:pt x="2667688" y="2966893"/>
                </a:lnTo>
                <a:lnTo>
                  <a:pt x="2701140" y="2998158"/>
                </a:lnTo>
                <a:lnTo>
                  <a:pt x="2730063" y="3029531"/>
                </a:lnTo>
                <a:lnTo>
                  <a:pt x="2752435" y="3065540"/>
                </a:lnTo>
                <a:lnTo>
                  <a:pt x="2766235" y="3110713"/>
                </a:lnTo>
                <a:lnTo>
                  <a:pt x="2779087" y="3158408"/>
                </a:lnTo>
                <a:lnTo>
                  <a:pt x="2799858" y="3202371"/>
                </a:lnTo>
                <a:lnTo>
                  <a:pt x="2827295" y="3241568"/>
                </a:lnTo>
                <a:lnTo>
                  <a:pt x="2860149" y="3274964"/>
                </a:lnTo>
                <a:lnTo>
                  <a:pt x="2897171" y="3301524"/>
                </a:lnTo>
                <a:lnTo>
                  <a:pt x="2937108" y="3320212"/>
                </a:lnTo>
                <a:lnTo>
                  <a:pt x="2978711" y="3329995"/>
                </a:lnTo>
                <a:lnTo>
                  <a:pt x="2989563" y="3322473"/>
                </a:lnTo>
                <a:lnTo>
                  <a:pt x="4184837" y="3322473"/>
                </a:lnTo>
                <a:lnTo>
                  <a:pt x="4184837" y="2683476"/>
                </a:lnTo>
                <a:close/>
              </a:path>
              <a:path w="4185284" h="4011295">
                <a:moveTo>
                  <a:pt x="2366484" y="2720138"/>
                </a:moveTo>
                <a:lnTo>
                  <a:pt x="1407237" y="2720138"/>
                </a:lnTo>
                <a:lnTo>
                  <a:pt x="1429809" y="2732290"/>
                </a:lnTo>
                <a:lnTo>
                  <a:pt x="1452778" y="2756641"/>
                </a:lnTo>
                <a:lnTo>
                  <a:pt x="1482854" y="2794276"/>
                </a:lnTo>
                <a:lnTo>
                  <a:pt x="1513640" y="2831568"/>
                </a:lnTo>
                <a:lnTo>
                  <a:pt x="1545361" y="2868085"/>
                </a:lnTo>
                <a:lnTo>
                  <a:pt x="1578241" y="2903395"/>
                </a:lnTo>
                <a:lnTo>
                  <a:pt x="1612507" y="2937068"/>
                </a:lnTo>
                <a:lnTo>
                  <a:pt x="1648385" y="2968670"/>
                </a:lnTo>
                <a:lnTo>
                  <a:pt x="1693608" y="3001074"/>
                </a:lnTo>
                <a:lnTo>
                  <a:pt x="1738154" y="3022786"/>
                </a:lnTo>
                <a:lnTo>
                  <a:pt x="1782513" y="3034096"/>
                </a:lnTo>
                <a:lnTo>
                  <a:pt x="1827176" y="3035295"/>
                </a:lnTo>
                <a:lnTo>
                  <a:pt x="1872631" y="3026676"/>
                </a:lnTo>
                <a:lnTo>
                  <a:pt x="1919369" y="3008528"/>
                </a:lnTo>
                <a:lnTo>
                  <a:pt x="1967878" y="2981143"/>
                </a:lnTo>
                <a:lnTo>
                  <a:pt x="2235917" y="2805845"/>
                </a:lnTo>
                <a:lnTo>
                  <a:pt x="2366484" y="2720138"/>
                </a:lnTo>
                <a:close/>
              </a:path>
              <a:path w="4185284" h="4011295">
                <a:moveTo>
                  <a:pt x="1242350" y="2799550"/>
                </a:moveTo>
                <a:lnTo>
                  <a:pt x="640822" y="2799550"/>
                </a:lnTo>
                <a:lnTo>
                  <a:pt x="675026" y="2808797"/>
                </a:lnTo>
                <a:lnTo>
                  <a:pt x="711869" y="2834740"/>
                </a:lnTo>
                <a:lnTo>
                  <a:pt x="752054" y="2866349"/>
                </a:lnTo>
                <a:lnTo>
                  <a:pt x="793682" y="2891005"/>
                </a:lnTo>
                <a:lnTo>
                  <a:pt x="836549" y="2908783"/>
                </a:lnTo>
                <a:lnTo>
                  <a:pt x="880449" y="2919759"/>
                </a:lnTo>
                <a:lnTo>
                  <a:pt x="925176" y="2924005"/>
                </a:lnTo>
                <a:lnTo>
                  <a:pt x="970527" y="2921596"/>
                </a:lnTo>
                <a:lnTo>
                  <a:pt x="1016295" y="2912608"/>
                </a:lnTo>
                <a:lnTo>
                  <a:pt x="1062275" y="2897114"/>
                </a:lnTo>
                <a:lnTo>
                  <a:pt x="1108262" y="2875188"/>
                </a:lnTo>
                <a:lnTo>
                  <a:pt x="1149523" y="2852408"/>
                </a:lnTo>
                <a:lnTo>
                  <a:pt x="1190609" y="2829297"/>
                </a:lnTo>
                <a:lnTo>
                  <a:pt x="1231552" y="2805845"/>
                </a:lnTo>
                <a:lnTo>
                  <a:pt x="1242350" y="2799550"/>
                </a:lnTo>
                <a:close/>
              </a:path>
              <a:path w="4185284" h="4011295">
                <a:moveTo>
                  <a:pt x="1140155" y="601969"/>
                </a:moveTo>
                <a:lnTo>
                  <a:pt x="1067977" y="605882"/>
                </a:lnTo>
                <a:lnTo>
                  <a:pt x="981543" y="619095"/>
                </a:lnTo>
                <a:lnTo>
                  <a:pt x="931444" y="629142"/>
                </a:lnTo>
                <a:lnTo>
                  <a:pt x="883334" y="642233"/>
                </a:lnTo>
                <a:lnTo>
                  <a:pt x="837298" y="658262"/>
                </a:lnTo>
                <a:lnTo>
                  <a:pt x="793418" y="677123"/>
                </a:lnTo>
                <a:lnTo>
                  <a:pt x="751779" y="698712"/>
                </a:lnTo>
                <a:lnTo>
                  <a:pt x="712465" y="722922"/>
                </a:lnTo>
                <a:lnTo>
                  <a:pt x="675559" y="749649"/>
                </a:lnTo>
                <a:lnTo>
                  <a:pt x="641146" y="778787"/>
                </a:lnTo>
                <a:lnTo>
                  <a:pt x="609309" y="810230"/>
                </a:lnTo>
                <a:lnTo>
                  <a:pt x="580132" y="843874"/>
                </a:lnTo>
                <a:lnTo>
                  <a:pt x="553698" y="879612"/>
                </a:lnTo>
                <a:lnTo>
                  <a:pt x="530092" y="917340"/>
                </a:lnTo>
                <a:lnTo>
                  <a:pt x="509398" y="956952"/>
                </a:lnTo>
                <a:lnTo>
                  <a:pt x="491699" y="998343"/>
                </a:lnTo>
                <a:lnTo>
                  <a:pt x="477079" y="1041407"/>
                </a:lnTo>
                <a:lnTo>
                  <a:pt x="465622" y="1086038"/>
                </a:lnTo>
                <a:lnTo>
                  <a:pt x="457412" y="1132133"/>
                </a:lnTo>
                <a:lnTo>
                  <a:pt x="452533" y="1179584"/>
                </a:lnTo>
                <a:lnTo>
                  <a:pt x="451068" y="1228288"/>
                </a:lnTo>
                <a:lnTo>
                  <a:pt x="453102" y="1278137"/>
                </a:lnTo>
                <a:lnTo>
                  <a:pt x="458718" y="1329028"/>
                </a:lnTo>
                <a:lnTo>
                  <a:pt x="467405" y="1377629"/>
                </a:lnTo>
                <a:lnTo>
                  <a:pt x="479134" y="1424751"/>
                </a:lnTo>
                <a:lnTo>
                  <a:pt x="493827" y="1470339"/>
                </a:lnTo>
                <a:lnTo>
                  <a:pt x="511405" y="1514335"/>
                </a:lnTo>
                <a:lnTo>
                  <a:pt x="531789" y="1556684"/>
                </a:lnTo>
                <a:lnTo>
                  <a:pt x="554903" y="1597330"/>
                </a:lnTo>
                <a:lnTo>
                  <a:pt x="580666" y="1636216"/>
                </a:lnTo>
                <a:lnTo>
                  <a:pt x="609002" y="1673287"/>
                </a:lnTo>
                <a:lnTo>
                  <a:pt x="639831" y="1708486"/>
                </a:lnTo>
                <a:lnTo>
                  <a:pt x="605849" y="1752803"/>
                </a:lnTo>
                <a:lnTo>
                  <a:pt x="537683" y="1835927"/>
                </a:lnTo>
                <a:lnTo>
                  <a:pt x="507394" y="1876724"/>
                </a:lnTo>
                <a:lnTo>
                  <a:pt x="482230" y="1918337"/>
                </a:lnTo>
                <a:lnTo>
                  <a:pt x="464140" y="1961762"/>
                </a:lnTo>
                <a:lnTo>
                  <a:pt x="442745" y="2015359"/>
                </a:lnTo>
                <a:lnTo>
                  <a:pt x="415275" y="2061022"/>
                </a:lnTo>
                <a:lnTo>
                  <a:pt x="382602" y="2100152"/>
                </a:lnTo>
                <a:lnTo>
                  <a:pt x="345600" y="2134149"/>
                </a:lnTo>
                <a:lnTo>
                  <a:pt x="305140" y="2164413"/>
                </a:lnTo>
                <a:lnTo>
                  <a:pt x="262097" y="2192345"/>
                </a:lnTo>
                <a:lnTo>
                  <a:pt x="187912" y="2237042"/>
                </a:lnTo>
                <a:lnTo>
                  <a:pt x="158665" y="2255053"/>
                </a:lnTo>
                <a:lnTo>
                  <a:pt x="100972" y="2292308"/>
                </a:lnTo>
                <a:lnTo>
                  <a:pt x="58132" y="2326279"/>
                </a:lnTo>
                <a:lnTo>
                  <a:pt x="26466" y="2363492"/>
                </a:lnTo>
                <a:lnTo>
                  <a:pt x="6810" y="2403774"/>
                </a:lnTo>
                <a:lnTo>
                  <a:pt x="0" y="2446950"/>
                </a:lnTo>
                <a:lnTo>
                  <a:pt x="6869" y="2492847"/>
                </a:lnTo>
                <a:lnTo>
                  <a:pt x="28254" y="2541290"/>
                </a:lnTo>
                <a:lnTo>
                  <a:pt x="53064" y="2582332"/>
                </a:lnTo>
                <a:lnTo>
                  <a:pt x="79230" y="2622710"/>
                </a:lnTo>
                <a:lnTo>
                  <a:pt x="106644" y="2662398"/>
                </a:lnTo>
                <a:lnTo>
                  <a:pt x="135196" y="2701369"/>
                </a:lnTo>
                <a:lnTo>
                  <a:pt x="164778" y="2739598"/>
                </a:lnTo>
                <a:lnTo>
                  <a:pt x="195280" y="2777059"/>
                </a:lnTo>
                <a:lnTo>
                  <a:pt x="226592" y="2813727"/>
                </a:lnTo>
                <a:lnTo>
                  <a:pt x="258607" y="2849575"/>
                </a:lnTo>
                <a:lnTo>
                  <a:pt x="293234" y="2880148"/>
                </a:lnTo>
                <a:lnTo>
                  <a:pt x="330083" y="2899077"/>
                </a:lnTo>
                <a:lnTo>
                  <a:pt x="368963" y="2907123"/>
                </a:lnTo>
                <a:lnTo>
                  <a:pt x="409686" y="2905045"/>
                </a:lnTo>
                <a:lnTo>
                  <a:pt x="452062" y="2893604"/>
                </a:lnTo>
                <a:lnTo>
                  <a:pt x="495903" y="2873560"/>
                </a:lnTo>
                <a:lnTo>
                  <a:pt x="534422" y="2851327"/>
                </a:lnTo>
                <a:lnTo>
                  <a:pt x="571282" y="2826526"/>
                </a:lnTo>
                <a:lnTo>
                  <a:pt x="606994" y="2805845"/>
                </a:lnTo>
                <a:lnTo>
                  <a:pt x="640822" y="2799550"/>
                </a:lnTo>
                <a:lnTo>
                  <a:pt x="1242350" y="2799550"/>
                </a:lnTo>
                <a:lnTo>
                  <a:pt x="1312800" y="2758079"/>
                </a:lnTo>
                <a:lnTo>
                  <a:pt x="1353169" y="2733748"/>
                </a:lnTo>
                <a:lnTo>
                  <a:pt x="1382533" y="2720514"/>
                </a:lnTo>
                <a:lnTo>
                  <a:pt x="1407237" y="2720138"/>
                </a:lnTo>
                <a:lnTo>
                  <a:pt x="2366484" y="2720138"/>
                </a:lnTo>
                <a:lnTo>
                  <a:pt x="2373493" y="2715555"/>
                </a:lnTo>
                <a:lnTo>
                  <a:pt x="2391160" y="2704559"/>
                </a:lnTo>
                <a:lnTo>
                  <a:pt x="2407496" y="2695111"/>
                </a:lnTo>
                <a:lnTo>
                  <a:pt x="2428549" y="2683476"/>
                </a:lnTo>
                <a:lnTo>
                  <a:pt x="4184837" y="2683476"/>
                </a:lnTo>
                <a:lnTo>
                  <a:pt x="4184837" y="623813"/>
                </a:lnTo>
                <a:lnTo>
                  <a:pt x="1397859" y="623813"/>
                </a:lnTo>
                <a:lnTo>
                  <a:pt x="1237105" y="607799"/>
                </a:lnTo>
                <a:lnTo>
                  <a:pt x="1140155" y="601969"/>
                </a:lnTo>
                <a:close/>
              </a:path>
              <a:path w="4185284" h="4011295">
                <a:moveTo>
                  <a:pt x="2891757" y="0"/>
                </a:moveTo>
                <a:lnTo>
                  <a:pt x="1560647" y="0"/>
                </a:lnTo>
                <a:lnTo>
                  <a:pt x="1542356" y="25291"/>
                </a:lnTo>
                <a:lnTo>
                  <a:pt x="1515998" y="66623"/>
                </a:lnTo>
                <a:lnTo>
                  <a:pt x="1492385" y="108931"/>
                </a:lnTo>
                <a:lnTo>
                  <a:pt x="1471460" y="152182"/>
                </a:lnTo>
                <a:lnTo>
                  <a:pt x="1453170" y="196342"/>
                </a:lnTo>
                <a:lnTo>
                  <a:pt x="1437457" y="241375"/>
                </a:lnTo>
                <a:lnTo>
                  <a:pt x="1424266" y="287249"/>
                </a:lnTo>
                <a:lnTo>
                  <a:pt x="1413542" y="333929"/>
                </a:lnTo>
                <a:lnTo>
                  <a:pt x="1405228" y="381380"/>
                </a:lnTo>
                <a:lnTo>
                  <a:pt x="1399270" y="429569"/>
                </a:lnTo>
                <a:lnTo>
                  <a:pt x="1395611" y="478461"/>
                </a:lnTo>
                <a:lnTo>
                  <a:pt x="1394196" y="528023"/>
                </a:lnTo>
                <a:lnTo>
                  <a:pt x="1394713" y="551724"/>
                </a:lnTo>
                <a:lnTo>
                  <a:pt x="1395978" y="583682"/>
                </a:lnTo>
                <a:lnTo>
                  <a:pt x="1397268" y="611757"/>
                </a:lnTo>
                <a:lnTo>
                  <a:pt x="1397859" y="623813"/>
                </a:lnTo>
                <a:lnTo>
                  <a:pt x="4184837" y="623813"/>
                </a:lnTo>
                <a:lnTo>
                  <a:pt x="4184837" y="394408"/>
                </a:lnTo>
                <a:lnTo>
                  <a:pt x="4145917" y="375641"/>
                </a:lnTo>
                <a:lnTo>
                  <a:pt x="4107320" y="358928"/>
                </a:lnTo>
                <a:lnTo>
                  <a:pt x="3426046" y="358928"/>
                </a:lnTo>
                <a:lnTo>
                  <a:pt x="3402225" y="358270"/>
                </a:lnTo>
                <a:lnTo>
                  <a:pt x="3341129" y="335015"/>
                </a:lnTo>
                <a:lnTo>
                  <a:pt x="3301868" y="311499"/>
                </a:lnTo>
                <a:lnTo>
                  <a:pt x="3255474" y="279443"/>
                </a:lnTo>
                <a:lnTo>
                  <a:pt x="3200952" y="238387"/>
                </a:lnTo>
                <a:lnTo>
                  <a:pt x="3137311" y="187872"/>
                </a:lnTo>
                <a:lnTo>
                  <a:pt x="3063556" y="127436"/>
                </a:lnTo>
                <a:lnTo>
                  <a:pt x="3023090" y="94737"/>
                </a:lnTo>
                <a:lnTo>
                  <a:pt x="2982279" y="63415"/>
                </a:lnTo>
                <a:lnTo>
                  <a:pt x="2941108" y="33502"/>
                </a:lnTo>
                <a:lnTo>
                  <a:pt x="2899566" y="5029"/>
                </a:lnTo>
                <a:lnTo>
                  <a:pt x="2891757" y="0"/>
                </a:lnTo>
                <a:close/>
              </a:path>
              <a:path w="4185284" h="4011295">
                <a:moveTo>
                  <a:pt x="3771380" y="280837"/>
                </a:moveTo>
                <a:lnTo>
                  <a:pt x="3724549" y="281638"/>
                </a:lnTo>
                <a:lnTo>
                  <a:pt x="3677813" y="285519"/>
                </a:lnTo>
                <a:lnTo>
                  <a:pt x="3631205" y="292531"/>
                </a:lnTo>
                <a:lnTo>
                  <a:pt x="3584757" y="302724"/>
                </a:lnTo>
                <a:lnTo>
                  <a:pt x="3538503" y="316148"/>
                </a:lnTo>
                <a:lnTo>
                  <a:pt x="3492476" y="332852"/>
                </a:lnTo>
                <a:lnTo>
                  <a:pt x="3446707" y="352887"/>
                </a:lnTo>
                <a:lnTo>
                  <a:pt x="3426046" y="358928"/>
                </a:lnTo>
                <a:lnTo>
                  <a:pt x="4107320" y="358928"/>
                </a:lnTo>
                <a:lnTo>
                  <a:pt x="4100714" y="356067"/>
                </a:lnTo>
                <a:lnTo>
                  <a:pt x="4054007" y="337959"/>
                </a:lnTo>
                <a:lnTo>
                  <a:pt x="4005822" y="321296"/>
                </a:lnTo>
                <a:lnTo>
                  <a:pt x="3959005" y="307443"/>
                </a:lnTo>
                <a:lnTo>
                  <a:pt x="3912119" y="296420"/>
                </a:lnTo>
                <a:lnTo>
                  <a:pt x="3865198" y="288278"/>
                </a:lnTo>
                <a:lnTo>
                  <a:pt x="3818274" y="283067"/>
                </a:lnTo>
                <a:lnTo>
                  <a:pt x="3771380" y="280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24041098" y="1485728"/>
            <a:ext cx="5175335" cy="3550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1539524"/>
          </a:xfrm>
        </p:spPr>
        <p:txBody>
          <a:bodyPr lIns="0" tIns="0" rIns="0" bIns="0"/>
          <a:lstStyle>
            <a:lvl1pPr>
              <a:defRPr sz="10004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0" name="object 39"/>
          <p:cNvSpPr/>
          <p:nvPr userDrawn="1"/>
        </p:nvSpPr>
        <p:spPr>
          <a:xfrm>
            <a:off x="23563140" y="38897280"/>
            <a:ext cx="5373467" cy="2433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1" name="object 41"/>
          <p:cNvSpPr txBox="1"/>
          <p:nvPr userDrawn="1"/>
        </p:nvSpPr>
        <p:spPr>
          <a:xfrm>
            <a:off x="1232580" y="41755953"/>
            <a:ext cx="2246426" cy="180167"/>
          </a:xfrm>
          <a:prstGeom prst="rect">
            <a:avLst/>
          </a:prstGeom>
        </p:spPr>
        <p:txBody>
          <a:bodyPr vert="horz" wrap="square" lIns="0" tIns="32438" rIns="0" bIns="0" rtlCol="0">
            <a:spAutoFit/>
          </a:bodyPr>
          <a:lstStyle/>
          <a:p>
            <a:pPr marL="27032">
              <a:spcBef>
                <a:spcPts val="255"/>
              </a:spcBef>
            </a:pP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English Charity Reg. No.</a:t>
            </a:r>
            <a:r>
              <a:rPr lang="en-US" sz="958" spc="11" baseline="0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1026588</a:t>
            </a:r>
            <a:endParaRPr sz="958" dirty="0">
              <a:latin typeface="Arial"/>
              <a:cs typeface="Arial"/>
            </a:endParaRPr>
          </a:p>
        </p:txBody>
      </p:sp>
      <p:sp>
        <p:nvSpPr>
          <p:cNvPr id="12" name="object 42"/>
          <p:cNvSpPr/>
          <p:nvPr userDrawn="1"/>
        </p:nvSpPr>
        <p:spPr>
          <a:xfrm>
            <a:off x="1259612" y="41544001"/>
            <a:ext cx="13640064" cy="0"/>
          </a:xfrm>
          <a:custGeom>
            <a:avLst/>
            <a:gdLst/>
            <a:ahLst/>
            <a:cxnLst/>
            <a:rect l="l" t="t" r="r" b="b"/>
            <a:pathLst>
              <a:path w="6408420">
                <a:moveTo>
                  <a:pt x="0" y="0"/>
                </a:moveTo>
                <a:lnTo>
                  <a:pt x="6408296" y="0"/>
                </a:lnTo>
              </a:path>
            </a:pathLst>
          </a:custGeom>
          <a:ln w="5964">
            <a:solidFill>
              <a:srgbClr val="E2E3E4"/>
            </a:solidFill>
          </a:ln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4" name="object 84">
            <a:extLst>
              <a:ext uri="{FF2B5EF4-FFF2-40B4-BE49-F238E27FC236}">
                <a16:creationId xmlns:a16="http://schemas.microsoft.com/office/drawing/2014/main" id="{57DFDDC1-7F94-417C-9DB5-ACCF297FE793}"/>
              </a:ext>
            </a:extLst>
          </p:cNvPr>
          <p:cNvSpPr/>
          <p:nvPr userDrawn="1"/>
        </p:nvSpPr>
        <p:spPr>
          <a:xfrm>
            <a:off x="0" y="41755953"/>
            <a:ext cx="1174516" cy="296128"/>
          </a:xfrm>
          <a:custGeom>
            <a:avLst/>
            <a:gdLst/>
            <a:ahLst/>
            <a:cxnLst/>
            <a:rect l="l" t="t" r="r" b="b"/>
            <a:pathLst>
              <a:path w="551814" h="2063115">
                <a:moveTo>
                  <a:pt x="551766" y="0"/>
                </a:moveTo>
                <a:lnTo>
                  <a:pt x="0" y="0"/>
                </a:lnTo>
                <a:lnTo>
                  <a:pt x="0" y="2062621"/>
                </a:lnTo>
                <a:lnTo>
                  <a:pt x="551766" y="2062621"/>
                </a:lnTo>
                <a:lnTo>
                  <a:pt x="551766" y="0"/>
                </a:lnTo>
                <a:close/>
              </a:path>
            </a:pathLst>
          </a:custGeom>
          <a:solidFill>
            <a:srgbClr val="6194BC"/>
          </a:solidFill>
        </p:spPr>
        <p:txBody>
          <a:bodyPr wrap="square" lIns="0" tIns="0" rIns="0" bIns="0" rtlCol="0"/>
          <a:lstStyle/>
          <a:p>
            <a:pPr lvl="0"/>
            <a:endParaRPr sz="815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6018770" y="34114346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16018770" y="36253818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16018770" y="38300400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9" name="bk object 19"/>
          <p:cNvSpPr/>
          <p:nvPr/>
        </p:nvSpPr>
        <p:spPr>
          <a:xfrm>
            <a:off x="8288044" y="20447872"/>
            <a:ext cx="13634658" cy="6048769"/>
          </a:xfrm>
          <a:custGeom>
            <a:avLst/>
            <a:gdLst/>
            <a:ahLst/>
            <a:cxnLst/>
            <a:rect l="l" t="t" r="r" b="b"/>
            <a:pathLst>
              <a:path w="6405880" h="2840990">
                <a:moveTo>
                  <a:pt x="0" y="2840613"/>
                </a:moveTo>
                <a:lnTo>
                  <a:pt x="6405314" y="2840613"/>
                </a:lnTo>
                <a:lnTo>
                  <a:pt x="6405314" y="0"/>
                </a:lnTo>
                <a:lnTo>
                  <a:pt x="0" y="0"/>
                </a:lnTo>
                <a:lnTo>
                  <a:pt x="0" y="2840613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723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3761" y="9844866"/>
            <a:ext cx="272476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293573" y="39807503"/>
            <a:ext cx="9688068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513761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1798153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chart" Target="../charts/chart1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" name="Diagramme 70"/>
          <p:cNvGraphicFramePr/>
          <p:nvPr>
            <p:extLst>
              <p:ext uri="{D42A27DB-BD31-4B8C-83A1-F6EECF244321}">
                <p14:modId xmlns:p14="http://schemas.microsoft.com/office/powerpoint/2010/main" val="3963928605"/>
              </p:ext>
            </p:extLst>
          </p:nvPr>
        </p:nvGraphicFramePr>
        <p:xfrm>
          <a:off x="1311915" y="22801426"/>
          <a:ext cx="13427315" cy="11227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1232580" y="5499711"/>
            <a:ext cx="20462800" cy="3307837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pPr marL="27032" marR="10813">
              <a:lnSpc>
                <a:spcPct val="101600"/>
              </a:lnSpc>
              <a:spcBef>
                <a:spcPts val="192"/>
              </a:spcBef>
            </a:pPr>
            <a:r>
              <a:rPr lang="fr-FR" sz="3938" b="1" spc="-11" dirty="0">
                <a:solidFill>
                  <a:srgbClr val="58595B"/>
                </a:solidFill>
                <a:latin typeface="Arial"/>
                <a:cs typeface="Arial"/>
              </a:rPr>
              <a:t>Naira Khachatryan</a:t>
            </a:r>
            <a:r>
              <a:rPr lang="fr-FR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1</a:t>
            </a:r>
            <a:r>
              <a:rPr lang="fr-FR" sz="3938" b="1" spc="-11" dirty="0">
                <a:solidFill>
                  <a:srgbClr val="58595B"/>
                </a:solidFill>
                <a:latin typeface="Arial"/>
                <a:cs typeface="Arial"/>
              </a:rPr>
              <a:t>, </a:t>
            </a:r>
            <a:r>
              <a:rPr lang="fr-FR" sz="3938" b="1" spc="-11" dirty="0" err="1">
                <a:solidFill>
                  <a:srgbClr val="58595B"/>
                </a:solidFill>
                <a:latin typeface="Arial"/>
                <a:cs typeface="Arial"/>
              </a:rPr>
              <a:t>Narina</a:t>
            </a:r>
            <a:r>
              <a:rPr lang="fr-FR" sz="3938" b="1" spc="-11" dirty="0">
                <a:solidFill>
                  <a:srgbClr val="58595B"/>
                </a:solidFill>
                <a:latin typeface="Arial"/>
                <a:cs typeface="Arial"/>
              </a:rPr>
              <a:t> Sargsynats</a:t>
            </a:r>
            <a:r>
              <a:rPr lang="fr-FR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2</a:t>
            </a:r>
            <a:r>
              <a:rPr lang="fr-FR" sz="3938" b="1" spc="-11" dirty="0">
                <a:solidFill>
                  <a:srgbClr val="58595B"/>
                </a:solidFill>
                <a:latin typeface="Arial"/>
                <a:cs typeface="Arial"/>
              </a:rPr>
              <a:t> Suna Balkan</a:t>
            </a:r>
            <a:r>
              <a:rPr lang="fr-FR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3</a:t>
            </a:r>
            <a:r>
              <a:rPr lang="fr-FR" sz="3938" b="1" spc="-11" dirty="0">
                <a:solidFill>
                  <a:srgbClr val="58595B"/>
                </a:solidFill>
                <a:latin typeface="Arial"/>
                <a:cs typeface="Arial"/>
              </a:rPr>
              <a:t>, Mathieu Bastard</a:t>
            </a:r>
            <a:r>
              <a:rPr lang="fr-FR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4</a:t>
            </a:r>
            <a:r>
              <a:rPr lang="fr-FR" sz="3938" b="1" spc="-11" dirty="0">
                <a:solidFill>
                  <a:srgbClr val="58595B"/>
                </a:solidFill>
                <a:latin typeface="Arial"/>
                <a:cs typeface="Arial"/>
              </a:rPr>
              <a:t>, Helena Huerga</a:t>
            </a:r>
            <a:r>
              <a:rPr lang="fr-FR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4</a:t>
            </a:r>
            <a:r>
              <a:rPr lang="fr-FR" sz="3938" b="1" spc="-11" dirty="0">
                <a:solidFill>
                  <a:srgbClr val="58595B"/>
                </a:solidFill>
                <a:latin typeface="Arial"/>
                <a:cs typeface="Arial"/>
              </a:rPr>
              <a:t>, Armen Hayrapetyan</a:t>
            </a:r>
            <a:r>
              <a:rPr lang="fr-FR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5</a:t>
            </a:r>
            <a:r>
              <a:rPr lang="fr-FR" sz="3938" b="1" spc="-11" dirty="0">
                <a:solidFill>
                  <a:srgbClr val="58595B"/>
                </a:solidFill>
                <a:latin typeface="Arial"/>
                <a:cs typeface="Arial"/>
              </a:rPr>
              <a:t>, Ohanna Kirakosyan</a:t>
            </a:r>
            <a:r>
              <a:rPr lang="fr-FR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1</a:t>
            </a:r>
            <a:r>
              <a:rPr lang="fr-FR" sz="3938" b="1" spc="-11" dirty="0">
                <a:solidFill>
                  <a:srgbClr val="58595B"/>
                </a:solidFill>
                <a:latin typeface="Arial"/>
                <a:cs typeface="Arial"/>
              </a:rPr>
              <a:t>, </a:t>
            </a:r>
            <a:r>
              <a:rPr lang="fr-FR" sz="3938" b="1" spc="-11" dirty="0" err="1">
                <a:solidFill>
                  <a:srgbClr val="58595B"/>
                </a:solidFill>
                <a:latin typeface="Arial"/>
                <a:cs typeface="Arial"/>
              </a:rPr>
              <a:t>Izabella</a:t>
            </a:r>
            <a:r>
              <a:rPr lang="fr-FR" sz="3938" b="1" spc="-11" dirty="0">
                <a:solidFill>
                  <a:srgbClr val="58595B"/>
                </a:solidFill>
                <a:latin typeface="Arial"/>
                <a:cs typeface="Arial"/>
              </a:rPr>
              <a:t> Oganezova</a:t>
            </a:r>
            <a:r>
              <a:rPr lang="fr-FR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1</a:t>
            </a:r>
            <a:r>
              <a:rPr lang="fr-FR" sz="3938" b="1" spc="-11" dirty="0">
                <a:solidFill>
                  <a:srgbClr val="58595B"/>
                </a:solidFill>
                <a:latin typeface="Arial"/>
                <a:cs typeface="Arial"/>
              </a:rPr>
              <a:t>, Cathy Hewison</a:t>
            </a:r>
            <a:r>
              <a:rPr lang="fr-FR" sz="3938" b="1" spc="-11" baseline="30000" dirty="0">
                <a:solidFill>
                  <a:srgbClr val="58595B"/>
                </a:solidFill>
                <a:latin typeface="Arial"/>
                <a:cs typeface="Arial"/>
              </a:rPr>
              <a:t>3</a:t>
            </a:r>
          </a:p>
          <a:p>
            <a:pPr marL="27032" marR="10813">
              <a:lnSpc>
                <a:spcPct val="101600"/>
              </a:lnSpc>
              <a:spcBef>
                <a:spcPts val="192"/>
              </a:spcBef>
            </a:pPr>
            <a:r>
              <a:rPr lang="fr-FR" sz="2980" spc="-21" baseline="30000" dirty="0">
                <a:solidFill>
                  <a:srgbClr val="58595B"/>
                </a:solidFill>
                <a:latin typeface="Arial"/>
                <a:cs typeface="Arial"/>
              </a:rPr>
              <a:t>1</a:t>
            </a:r>
            <a:r>
              <a:rPr lang="fr-FR" sz="2980" spc="-21" dirty="0">
                <a:solidFill>
                  <a:srgbClr val="58595B"/>
                </a:solidFill>
                <a:latin typeface="Arial"/>
                <a:cs typeface="Arial"/>
              </a:rPr>
              <a:t> Médecins Sans Frontières, </a:t>
            </a:r>
            <a:r>
              <a:rPr lang="fr-FR" sz="2980" spc="-21" dirty="0" err="1">
                <a:solidFill>
                  <a:srgbClr val="58595B"/>
                </a:solidFill>
                <a:latin typeface="Arial"/>
                <a:cs typeface="Arial"/>
              </a:rPr>
              <a:t>Yerevan</a:t>
            </a:r>
            <a:r>
              <a:rPr lang="fr-FR" sz="2980" spc="-21" dirty="0">
                <a:solidFill>
                  <a:srgbClr val="58595B"/>
                </a:solidFill>
                <a:latin typeface="Arial"/>
                <a:cs typeface="Arial"/>
              </a:rPr>
              <a:t>, Armenia, </a:t>
            </a:r>
            <a:r>
              <a:rPr lang="fr-FR" sz="2980" spc="-21" baseline="30000" dirty="0">
                <a:solidFill>
                  <a:srgbClr val="58595B"/>
                </a:solidFill>
                <a:latin typeface="Arial"/>
                <a:cs typeface="Arial"/>
              </a:rPr>
              <a:t>2</a:t>
            </a:r>
            <a:r>
              <a:rPr lang="fr-FR" sz="2980" spc="-21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sz="2980" spc="-21" dirty="0" err="1">
                <a:solidFill>
                  <a:srgbClr val="58595B"/>
                </a:solidFill>
                <a:latin typeface="Arial"/>
                <a:cs typeface="Arial"/>
              </a:rPr>
              <a:t>Infectious</a:t>
            </a:r>
            <a:r>
              <a:rPr lang="fr-FR" sz="2980" spc="-21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sz="2980" spc="-21" dirty="0" err="1">
                <a:solidFill>
                  <a:srgbClr val="58595B"/>
                </a:solidFill>
                <a:latin typeface="Arial"/>
                <a:cs typeface="Arial"/>
              </a:rPr>
              <a:t>Diseases</a:t>
            </a:r>
            <a:r>
              <a:rPr lang="fr-FR" sz="2980" spc="-21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sz="2980" spc="-21" dirty="0" err="1">
                <a:solidFill>
                  <a:srgbClr val="58595B"/>
                </a:solidFill>
                <a:latin typeface="Arial"/>
                <a:cs typeface="Arial"/>
              </a:rPr>
              <a:t>Department</a:t>
            </a:r>
            <a:r>
              <a:rPr lang="fr-FR" sz="2980" spc="-21" dirty="0">
                <a:solidFill>
                  <a:srgbClr val="58595B"/>
                </a:solidFill>
                <a:latin typeface="Arial"/>
                <a:cs typeface="Arial"/>
              </a:rPr>
              <a:t>, </a:t>
            </a:r>
            <a:r>
              <a:rPr lang="fr-FR" sz="2980" spc="-21" dirty="0" err="1">
                <a:solidFill>
                  <a:srgbClr val="58595B"/>
                </a:solidFill>
                <a:latin typeface="Arial"/>
                <a:cs typeface="Arial"/>
              </a:rPr>
              <a:t>Armenicum</a:t>
            </a:r>
            <a:r>
              <a:rPr lang="fr-FR" sz="2980" spc="-21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sz="2980" spc="-21" dirty="0" err="1">
                <a:solidFill>
                  <a:srgbClr val="58595B"/>
                </a:solidFill>
                <a:latin typeface="Arial"/>
                <a:cs typeface="Arial"/>
              </a:rPr>
              <a:t>Clinical</a:t>
            </a:r>
            <a:r>
              <a:rPr lang="fr-FR" sz="2980" spc="-21" dirty="0">
                <a:solidFill>
                  <a:srgbClr val="58595B"/>
                </a:solidFill>
                <a:latin typeface="Arial"/>
                <a:cs typeface="Arial"/>
              </a:rPr>
              <a:t> Centre, </a:t>
            </a:r>
            <a:r>
              <a:rPr lang="fr-FR" sz="2980" spc="-21" dirty="0" err="1">
                <a:solidFill>
                  <a:srgbClr val="58595B"/>
                </a:solidFill>
                <a:latin typeface="Arial"/>
                <a:cs typeface="Arial"/>
              </a:rPr>
              <a:t>Yerevan</a:t>
            </a:r>
            <a:r>
              <a:rPr lang="fr-FR" sz="2980" spc="-21" dirty="0">
                <a:solidFill>
                  <a:srgbClr val="58595B"/>
                </a:solidFill>
                <a:latin typeface="Arial"/>
                <a:cs typeface="Arial"/>
              </a:rPr>
              <a:t>, Armenia, </a:t>
            </a:r>
            <a:r>
              <a:rPr lang="fr-FR" sz="2980" spc="-21" baseline="30000" dirty="0">
                <a:solidFill>
                  <a:srgbClr val="58595B"/>
                </a:solidFill>
                <a:latin typeface="Arial"/>
                <a:cs typeface="Arial"/>
              </a:rPr>
              <a:t>3</a:t>
            </a:r>
            <a:r>
              <a:rPr lang="fr-FR" sz="2980" spc="-21" dirty="0">
                <a:solidFill>
                  <a:srgbClr val="58595B"/>
                </a:solidFill>
                <a:latin typeface="Arial"/>
                <a:cs typeface="Arial"/>
              </a:rPr>
              <a:t> Médecins Sans Frontières, Paris, France, </a:t>
            </a:r>
            <a:r>
              <a:rPr lang="fr-FR" sz="2980" spc="-21" baseline="30000" dirty="0">
                <a:solidFill>
                  <a:srgbClr val="58595B"/>
                </a:solidFill>
                <a:latin typeface="Arial"/>
                <a:cs typeface="Arial"/>
              </a:rPr>
              <a:t>4</a:t>
            </a:r>
            <a:r>
              <a:rPr lang="fr-FR" sz="2980" spc="-21" dirty="0">
                <a:solidFill>
                  <a:srgbClr val="58595B"/>
                </a:solidFill>
                <a:latin typeface="Arial"/>
                <a:cs typeface="Arial"/>
              </a:rPr>
              <a:t>Epicentre, Paris, France, </a:t>
            </a:r>
            <a:r>
              <a:rPr lang="fr-FR" sz="2980" spc="-21" baseline="30000" dirty="0">
                <a:solidFill>
                  <a:srgbClr val="58595B"/>
                </a:solidFill>
                <a:latin typeface="Arial"/>
                <a:cs typeface="Arial"/>
              </a:rPr>
              <a:t>5</a:t>
            </a:r>
            <a:r>
              <a:rPr lang="fr-FR" sz="2980" spc="-21" dirty="0">
                <a:solidFill>
                  <a:srgbClr val="58595B"/>
                </a:solidFill>
                <a:latin typeface="Arial"/>
                <a:cs typeface="Arial"/>
              </a:rPr>
              <a:t> National </a:t>
            </a:r>
            <a:r>
              <a:rPr lang="fr-FR" sz="2980" spc="-21" dirty="0" err="1">
                <a:solidFill>
                  <a:srgbClr val="58595B"/>
                </a:solidFill>
                <a:latin typeface="Arial"/>
                <a:cs typeface="Arial"/>
              </a:rPr>
              <a:t>Tuberculosis</a:t>
            </a:r>
            <a:r>
              <a:rPr lang="fr-FR" sz="2980" spc="-21" dirty="0">
                <a:solidFill>
                  <a:srgbClr val="58595B"/>
                </a:solidFill>
                <a:latin typeface="Arial"/>
                <a:cs typeface="Arial"/>
              </a:rPr>
              <a:t> Program, </a:t>
            </a:r>
            <a:r>
              <a:rPr lang="fr-FR" sz="2980" spc="-21" dirty="0" err="1">
                <a:solidFill>
                  <a:srgbClr val="58595B"/>
                </a:solidFill>
                <a:latin typeface="Arial"/>
                <a:cs typeface="Arial"/>
              </a:rPr>
              <a:t>Yerevan</a:t>
            </a:r>
            <a:r>
              <a:rPr lang="fr-FR" sz="2980" spc="-21" dirty="0">
                <a:solidFill>
                  <a:srgbClr val="58595B"/>
                </a:solidFill>
                <a:latin typeface="Arial"/>
                <a:cs typeface="Arial"/>
              </a:rPr>
              <a:t>, Armenia </a:t>
            </a:r>
            <a:endParaRPr sz="298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32581" y="294481"/>
            <a:ext cx="20726684" cy="4644503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10813">
              <a:spcBef>
                <a:spcPts val="202"/>
              </a:spcBef>
              <a:tabLst>
                <a:tab pos="3976400" algn="l"/>
                <a:tab pos="4049386" algn="l"/>
              </a:tabLst>
            </a:pPr>
            <a:r>
              <a:rPr lang="fr-FR" spc="-11" dirty="0" err="1"/>
              <a:t>Hepatitis</a:t>
            </a:r>
            <a:r>
              <a:rPr lang="fr-FR" spc="-11" dirty="0"/>
              <a:t> C and </a:t>
            </a:r>
            <a:r>
              <a:rPr lang="fr-FR" spc="-11" dirty="0" err="1"/>
              <a:t>multidrug</a:t>
            </a:r>
            <a:r>
              <a:rPr lang="fr-FR" spc="-11" dirty="0"/>
              <a:t> </a:t>
            </a:r>
            <a:r>
              <a:rPr lang="fr-FR" spc="-11" dirty="0" err="1"/>
              <a:t>resistant</a:t>
            </a:r>
            <a:r>
              <a:rPr lang="fr-FR" spc="-11" dirty="0"/>
              <a:t> </a:t>
            </a:r>
            <a:r>
              <a:rPr lang="fr-FR" spc="-11" dirty="0" err="1"/>
              <a:t>tuberculosis</a:t>
            </a:r>
            <a:r>
              <a:rPr lang="fr-FR" spc="-11" dirty="0"/>
              <a:t> </a:t>
            </a:r>
            <a:r>
              <a:rPr lang="fr-FR" spc="-11" dirty="0" err="1"/>
              <a:t>co-morbidities</a:t>
            </a:r>
            <a:r>
              <a:rPr lang="fr-FR" spc="-11" dirty="0"/>
              <a:t>: no longer an </a:t>
            </a:r>
            <a:r>
              <a:rPr lang="fr-FR" spc="-11" dirty="0" err="1"/>
              <a:t>untreatable</a:t>
            </a:r>
            <a:r>
              <a:rPr lang="fr-FR" spc="-11" dirty="0"/>
              <a:t> </a:t>
            </a:r>
            <a:r>
              <a:rPr lang="fr-FR" spc="-11" dirty="0" err="1"/>
              <a:t>combination</a:t>
            </a:r>
            <a:endParaRPr spc="-160" dirty="0"/>
          </a:p>
        </p:txBody>
      </p:sp>
      <p:sp>
        <p:nvSpPr>
          <p:cNvPr id="4" name="object 4"/>
          <p:cNvSpPr/>
          <p:nvPr/>
        </p:nvSpPr>
        <p:spPr>
          <a:xfrm>
            <a:off x="1259613" y="8949690"/>
            <a:ext cx="13634422" cy="1075541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EA199"/>
          </a:solidFill>
        </p:spPr>
        <p:txBody>
          <a:bodyPr wrap="square" lIns="0" tIns="0" rIns="0" bIns="0" rtlCol="0"/>
          <a:lstStyle/>
          <a:p>
            <a:pPr marL="27032">
              <a:spcBef>
                <a:spcPts val="234"/>
              </a:spcBef>
            </a:pPr>
            <a:r>
              <a:rPr lang="fr-FR" sz="5000" b="1" spc="-11" dirty="0">
                <a:solidFill>
                  <a:schemeClr val="bg1"/>
                </a:solidFill>
                <a:latin typeface="Arial"/>
                <a:cs typeface="Arial"/>
              </a:rPr>
              <a:t>Background</a:t>
            </a:r>
            <a:endParaRPr lang="fr-FR" sz="5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19143" y="10371457"/>
            <a:ext cx="13661410" cy="4579293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80" rIns="0" bIns="0" rtlCol="0">
            <a:spAutoFit/>
          </a:bodyPr>
          <a:lstStyle/>
          <a:p>
            <a:pPr marL="27032" marR="282484">
              <a:lnSpc>
                <a:spcPct val="100600"/>
              </a:lnSpc>
              <a:spcBef>
                <a:spcPts val="202"/>
              </a:spcBef>
            </a:pP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Hepatotoxicity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is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common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during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multidrug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resistant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tuberculosis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(MDR-TB)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treatment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and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hepatitis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C (HCV)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is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associated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with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an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increased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toxicity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. </a:t>
            </a:r>
          </a:p>
          <a:p>
            <a:pPr marL="27032" marR="282484">
              <a:lnSpc>
                <a:spcPct val="100600"/>
              </a:lnSpc>
              <a:spcBef>
                <a:spcPts val="202"/>
              </a:spcBef>
            </a:pP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Until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recently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,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treatment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of HCV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was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not possible in patients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with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active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tuberculosis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. </a:t>
            </a:r>
          </a:p>
          <a:p>
            <a:pPr marL="27032" marR="282484">
              <a:lnSpc>
                <a:spcPct val="100600"/>
              </a:lnSpc>
              <a:spcBef>
                <a:spcPts val="202"/>
              </a:spcBef>
            </a:pP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Today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new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treatment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for HCV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exists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with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direct-acting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antivirals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(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DAAs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).</a:t>
            </a:r>
          </a:p>
          <a:p>
            <a:pPr marL="27032" marR="282484">
              <a:lnSpc>
                <a:spcPct val="100600"/>
              </a:lnSpc>
              <a:spcBef>
                <a:spcPts val="202"/>
              </a:spcBef>
            </a:pP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Despite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no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theoretical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interactions or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known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sz="3200" spc="-11">
                <a:solidFill>
                  <a:srgbClr val="58595B"/>
                </a:solidFill>
                <a:latin typeface="Arial"/>
                <a:cs typeface="Arial"/>
              </a:rPr>
              <a:t>contraindicatiosn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to use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DAAs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in patients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with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active MDR-TB on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treatment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,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currently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no data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exists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and MDR-TB patients have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little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access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 to HCV </a:t>
            </a:r>
            <a:r>
              <a:rPr lang="fr-FR" sz="3200" spc="-11" dirty="0" err="1">
                <a:solidFill>
                  <a:srgbClr val="58595B"/>
                </a:solidFill>
                <a:latin typeface="Arial"/>
                <a:cs typeface="Arial"/>
              </a:rPr>
              <a:t>treatment</a:t>
            </a:r>
            <a:r>
              <a:rPr lang="fr-FR" sz="3200" spc="-11" dirty="0">
                <a:solidFill>
                  <a:srgbClr val="58595B"/>
                </a:solidFill>
                <a:latin typeface="Arial"/>
                <a:cs typeface="Arial"/>
              </a:rPr>
              <a:t>.</a:t>
            </a:r>
            <a:endParaRPr sz="3200" spc="-11" dirty="0">
              <a:solidFill>
                <a:srgbClr val="58595B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345835" y="34395688"/>
            <a:ext cx="13431024" cy="6856177"/>
          </a:xfrm>
          <a:custGeom>
            <a:avLst/>
            <a:gdLst/>
            <a:ahLst/>
            <a:cxnLst/>
            <a:rect l="l" t="t" r="r" b="b"/>
            <a:pathLst>
              <a:path w="3088640" h="4718050">
                <a:moveTo>
                  <a:pt x="0" y="4717451"/>
                </a:moveTo>
                <a:lnTo>
                  <a:pt x="3088276" y="4717451"/>
                </a:lnTo>
                <a:lnTo>
                  <a:pt x="3088276" y="0"/>
                </a:lnTo>
                <a:lnTo>
                  <a:pt x="0" y="0"/>
                </a:lnTo>
                <a:lnTo>
                  <a:pt x="0" y="4717451"/>
                </a:lnTo>
                <a:close/>
              </a:path>
            </a:pathLst>
          </a:custGeom>
          <a:solidFill>
            <a:srgbClr val="E2E3E4"/>
          </a:solidFill>
          <a:ln w="101600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pPr marL="696913" indent="-571500"/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96913" indent="-571500"/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A high proportion of the MDR-TB patients in this cohort </a:t>
            </a:r>
          </a:p>
          <a:p>
            <a:pPr marL="696913" indent="-571500"/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had active hepatitis C </a:t>
            </a:r>
          </a:p>
          <a:p>
            <a:pPr marL="696913" indent="-571500">
              <a:buFont typeface="Wingdings" panose="05000000000000000000" pitchFamily="2" charset="2"/>
              <a:buChar char="Ø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highlighting the  need for systematic testing in MDR-TB patients with high prevalence of hepatitis C</a:t>
            </a:r>
          </a:p>
          <a:p>
            <a:pPr marL="696913" indent="-571500"/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96913" indent="-571500"/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Treatment with DAA is possible during MDRTB treatment</a:t>
            </a:r>
          </a:p>
          <a:p>
            <a:pPr marL="696913" indent="-571500">
              <a:buFont typeface="Wingdings" panose="05000000000000000000" pitchFamily="2" charset="2"/>
              <a:buChar char="Ø"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considered in patients unable to tolerate MDRTB treatment due to hepatotoxicity, with advanced disease or at high risk of progression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91226" y="30577282"/>
            <a:ext cx="13517245" cy="1895151"/>
          </a:xfrm>
          <a:prstGeom prst="rect">
            <a:avLst/>
          </a:prstGeom>
          <a:ln w="101600">
            <a:solidFill>
              <a:srgbClr val="CC0000"/>
            </a:solidFill>
          </a:ln>
        </p:spPr>
        <p:txBody>
          <a:bodyPr vert="horz" wrap="square" lIns="0" tIns="29735" rIns="0" bIns="0" rtlCol="0">
            <a:spAutoFit/>
          </a:bodyPr>
          <a:lstStyle/>
          <a:p>
            <a:pPr marL="346075" marR="10813" indent="-319088">
              <a:lnSpc>
                <a:spcPct val="100600"/>
              </a:lnSpc>
            </a:pPr>
            <a:r>
              <a:rPr lang="en-US" sz="4000" spc="-11" dirty="0">
                <a:solidFill>
                  <a:srgbClr val="58595B"/>
                </a:solidFill>
                <a:latin typeface="Arial"/>
                <a:cs typeface="Arial"/>
              </a:rPr>
              <a:t>  </a:t>
            </a:r>
            <a:r>
              <a:rPr lang="en-US" sz="4000" spc="-11" dirty="0">
                <a:latin typeface="Arial"/>
                <a:cs typeface="Arial"/>
              </a:rPr>
              <a:t>Concomitant MDR-TB treatment and DAA was given in 14 (53.8%) patients including 11 patients on new TB drugs </a:t>
            </a:r>
            <a:r>
              <a:rPr lang="en-US" sz="4000" spc="-11" dirty="0" err="1">
                <a:latin typeface="Arial"/>
                <a:cs typeface="Arial"/>
              </a:rPr>
              <a:t>delamanid</a:t>
            </a:r>
            <a:r>
              <a:rPr lang="en-US" sz="4000" spc="-11" dirty="0">
                <a:latin typeface="Arial"/>
                <a:cs typeface="Arial"/>
              </a:rPr>
              <a:t> or </a:t>
            </a:r>
            <a:r>
              <a:rPr lang="en-US" sz="4000" spc="-11" dirty="0" err="1">
                <a:latin typeface="Arial"/>
                <a:cs typeface="Arial"/>
              </a:rPr>
              <a:t>bedaquiline</a:t>
            </a:r>
            <a:endParaRPr lang="en-US" sz="4000" spc="-11" dirty="0">
              <a:latin typeface="Arial"/>
              <a:cs typeface="Arial"/>
            </a:endParaRPr>
          </a:p>
        </p:txBody>
      </p:sp>
      <p:sp>
        <p:nvSpPr>
          <p:cNvPr id="50" name="object 13"/>
          <p:cNvSpPr txBox="1"/>
          <p:nvPr/>
        </p:nvSpPr>
        <p:spPr>
          <a:xfrm>
            <a:off x="15380918" y="38394481"/>
            <a:ext cx="6447040" cy="2825662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spc="-11" dirty="0">
                <a:solidFill>
                  <a:srgbClr val="D2232A"/>
                </a:solidFill>
                <a:latin typeface="Arial"/>
                <a:cs typeface="Arial"/>
              </a:rPr>
              <a:t>Acknowledgements: </a:t>
            </a:r>
            <a:r>
              <a:rPr lang="en-US" sz="3000" spc="-11" dirty="0">
                <a:latin typeface="Arial"/>
                <a:cs typeface="Arial"/>
              </a:rPr>
              <a:t>Ministry of Health of Armenia, National Tuberculosis Control Centre of Armenia, </a:t>
            </a:r>
            <a:r>
              <a:rPr lang="en-US" sz="3000" spc="-11" dirty="0" err="1">
                <a:latin typeface="Arial"/>
                <a:cs typeface="Arial"/>
              </a:rPr>
              <a:t>Médecins</a:t>
            </a:r>
            <a:r>
              <a:rPr lang="en-US" sz="3000" spc="-11" dirty="0">
                <a:latin typeface="Arial"/>
                <a:cs typeface="Arial"/>
              </a:rPr>
              <a:t> Sans </a:t>
            </a:r>
            <a:r>
              <a:rPr lang="en-US" sz="3000" spc="-11" dirty="0" err="1">
                <a:latin typeface="Arial"/>
                <a:cs typeface="Arial"/>
              </a:rPr>
              <a:t>Frontières</a:t>
            </a:r>
            <a:r>
              <a:rPr lang="en-US" sz="3000" spc="-11" dirty="0">
                <a:latin typeface="Arial"/>
                <a:cs typeface="Arial"/>
              </a:rPr>
              <a:t> team Armenia.</a:t>
            </a:r>
          </a:p>
          <a:p>
            <a:pPr marL="27032">
              <a:spcBef>
                <a:spcPts val="234"/>
              </a:spcBef>
            </a:pPr>
            <a:r>
              <a:rPr lang="en-US" sz="3000" spc="-11" dirty="0">
                <a:latin typeface="Arial"/>
                <a:cs typeface="Arial"/>
              </a:rPr>
              <a:t>Tuberculosis patients in Armenia. </a:t>
            </a:r>
          </a:p>
        </p:txBody>
      </p:sp>
      <p:graphicFrame>
        <p:nvGraphicFramePr>
          <p:cNvPr id="54" name="Diagramme 53"/>
          <p:cNvGraphicFramePr/>
          <p:nvPr>
            <p:extLst>
              <p:ext uri="{D42A27DB-BD31-4B8C-83A1-F6EECF244321}">
                <p14:modId xmlns:p14="http://schemas.microsoft.com/office/powerpoint/2010/main" val="2097052654"/>
              </p:ext>
            </p:extLst>
          </p:nvPr>
        </p:nvGraphicFramePr>
        <p:xfrm>
          <a:off x="1245457" y="16534404"/>
          <a:ext cx="13555132" cy="5819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8" name="object 11"/>
          <p:cNvSpPr txBox="1"/>
          <p:nvPr/>
        </p:nvSpPr>
        <p:spPr>
          <a:xfrm>
            <a:off x="15365071" y="10620146"/>
            <a:ext cx="13661410" cy="3527980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80" rIns="0" bIns="0" rtlCol="0">
            <a:spAutoFit/>
          </a:bodyPr>
          <a:lstStyle/>
          <a:p>
            <a:pPr marL="27032" marR="282484">
              <a:lnSpc>
                <a:spcPct val="100600"/>
              </a:lnSpc>
              <a:spcBef>
                <a:spcPts val="202"/>
              </a:spcBef>
            </a:pPr>
            <a:r>
              <a:rPr lang="en-US" sz="3200" spc="-11" dirty="0">
                <a:solidFill>
                  <a:srgbClr val="58595B"/>
                </a:solidFill>
                <a:latin typeface="Arial"/>
                <a:cs typeface="Arial"/>
              </a:rPr>
              <a:t>We prospectively tested for HCV amongst all patients in Armenia on MDR-TB treatment in 2016 and those with new TB drugs enrolled until March 2017. </a:t>
            </a:r>
          </a:p>
          <a:p>
            <a:pPr marL="27032" marR="282484">
              <a:lnSpc>
                <a:spcPct val="100600"/>
              </a:lnSpc>
              <a:spcBef>
                <a:spcPts val="202"/>
              </a:spcBef>
            </a:pPr>
            <a:r>
              <a:rPr lang="en-US" sz="3200" spc="-11" dirty="0">
                <a:solidFill>
                  <a:srgbClr val="58595B"/>
                </a:solidFill>
                <a:latin typeface="Arial"/>
                <a:cs typeface="Arial"/>
              </a:rPr>
              <a:t>If HCV antibody testing was positive, PCR testing, </a:t>
            </a:r>
            <a:r>
              <a:rPr lang="en-US" sz="3200" spc="-11" dirty="0" err="1">
                <a:solidFill>
                  <a:srgbClr val="58595B"/>
                </a:solidFill>
                <a:latin typeface="Arial"/>
                <a:cs typeface="Arial"/>
              </a:rPr>
              <a:t>geno</a:t>
            </a:r>
            <a:r>
              <a:rPr lang="en-US" sz="3200" spc="-11" dirty="0">
                <a:solidFill>
                  <a:srgbClr val="58595B"/>
                </a:solidFill>
                <a:latin typeface="Arial"/>
                <a:cs typeface="Arial"/>
              </a:rPr>
              <a:t>-typing and fibro-scan were performed.</a:t>
            </a:r>
          </a:p>
          <a:p>
            <a:pPr marL="27032" marR="282484">
              <a:lnSpc>
                <a:spcPct val="100600"/>
              </a:lnSpc>
              <a:spcBef>
                <a:spcPts val="202"/>
              </a:spcBef>
            </a:pPr>
            <a:r>
              <a:rPr lang="en-US" sz="3200" spc="-11" dirty="0">
                <a:solidFill>
                  <a:srgbClr val="58595B"/>
                </a:solidFill>
                <a:latin typeface="Arial"/>
                <a:cs typeface="Arial"/>
              </a:rPr>
              <a:t> In 2017 patients with active hepatitis assessed as priority for DAA treatment were treated with DAA treatment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63" name="object 9"/>
          <p:cNvSpPr txBox="1"/>
          <p:nvPr/>
        </p:nvSpPr>
        <p:spPr>
          <a:xfrm>
            <a:off x="15428634" y="16888535"/>
            <a:ext cx="13555056" cy="2034686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63525">
              <a:lnSpc>
                <a:spcPct val="106300"/>
              </a:lnSpc>
              <a:spcBef>
                <a:spcPts val="202"/>
              </a:spcBef>
            </a:pPr>
            <a:r>
              <a:rPr lang="fr-FR" sz="4000" spc="-85" dirty="0" err="1">
                <a:solidFill>
                  <a:srgbClr val="58595B"/>
                </a:solidFill>
                <a:latin typeface="Arial"/>
                <a:cs typeface="Arial"/>
              </a:rPr>
              <a:t>Predomoninant</a:t>
            </a:r>
            <a:r>
              <a:rPr lang="fr-FR" sz="4000" spc="-85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sz="4000" spc="-85" dirty="0" err="1">
                <a:solidFill>
                  <a:srgbClr val="58595B"/>
                </a:solidFill>
                <a:latin typeface="Arial"/>
                <a:cs typeface="Arial"/>
              </a:rPr>
              <a:t>hepatitis</a:t>
            </a:r>
            <a:r>
              <a:rPr lang="fr-FR" sz="4000" spc="-85" dirty="0">
                <a:solidFill>
                  <a:srgbClr val="58595B"/>
                </a:solidFill>
                <a:latin typeface="Arial"/>
                <a:cs typeface="Arial"/>
              </a:rPr>
              <a:t> C </a:t>
            </a:r>
            <a:r>
              <a:rPr lang="fr-FR" sz="4000" spc="-85" dirty="0" err="1">
                <a:solidFill>
                  <a:srgbClr val="58595B"/>
                </a:solidFill>
                <a:latin typeface="Arial"/>
                <a:cs typeface="Arial"/>
              </a:rPr>
              <a:t>genotypes</a:t>
            </a:r>
            <a:endParaRPr lang="fr-FR" sz="4000" spc="-85" dirty="0">
              <a:solidFill>
                <a:srgbClr val="58595B"/>
              </a:solidFill>
              <a:latin typeface="Arial"/>
              <a:cs typeface="Arial"/>
            </a:endParaRPr>
          </a:p>
          <a:p>
            <a:pPr marL="1457519" marR="63525" lvl="1" indent="-457200">
              <a:lnSpc>
                <a:spcPct val="106300"/>
              </a:lnSpc>
              <a:spcBef>
                <a:spcPts val="202"/>
              </a:spcBef>
              <a:buFont typeface="Arial" panose="020B0604020202020204" pitchFamily="34" charset="0"/>
              <a:buChar char="•"/>
            </a:pPr>
            <a:r>
              <a:rPr lang="fr-FR" sz="4000" dirty="0">
                <a:latin typeface="Arial"/>
                <a:cs typeface="Arial"/>
              </a:rPr>
              <a:t>3a (19/40, 47.5%) </a:t>
            </a:r>
          </a:p>
          <a:p>
            <a:pPr marL="1457519" marR="63525" lvl="1" indent="-457200">
              <a:lnSpc>
                <a:spcPct val="106300"/>
              </a:lnSpc>
              <a:spcBef>
                <a:spcPts val="202"/>
              </a:spcBef>
              <a:buFont typeface="Arial" panose="020B0604020202020204" pitchFamily="34" charset="0"/>
              <a:buChar char="•"/>
            </a:pPr>
            <a:r>
              <a:rPr lang="fr-FR" sz="4000" dirty="0">
                <a:latin typeface="Arial"/>
                <a:cs typeface="Arial"/>
              </a:rPr>
              <a:t>1b (14/40, 35.0%)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68" name="object 9"/>
          <p:cNvSpPr txBox="1"/>
          <p:nvPr/>
        </p:nvSpPr>
        <p:spPr>
          <a:xfrm>
            <a:off x="15428634" y="19344481"/>
            <a:ext cx="13404079" cy="3064583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63525">
              <a:lnSpc>
                <a:spcPct val="106300"/>
              </a:lnSpc>
              <a:spcBef>
                <a:spcPts val="202"/>
              </a:spcBef>
            </a:pPr>
            <a:r>
              <a:rPr lang="fr-FR" sz="3600" spc="-85" dirty="0" err="1">
                <a:solidFill>
                  <a:srgbClr val="58595B"/>
                </a:solidFill>
                <a:latin typeface="Arial"/>
                <a:cs typeface="Arial"/>
              </a:rPr>
              <a:t>Factors</a:t>
            </a:r>
            <a:r>
              <a:rPr lang="fr-FR" sz="3600" spc="-85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sz="3600" spc="-85" dirty="0" err="1">
                <a:solidFill>
                  <a:srgbClr val="58595B"/>
                </a:solidFill>
                <a:latin typeface="Arial"/>
                <a:cs typeface="Arial"/>
              </a:rPr>
              <a:t>associated</a:t>
            </a:r>
            <a:r>
              <a:rPr lang="fr-FR" sz="3600" spc="-85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fr-FR" sz="3600" spc="-85" dirty="0" err="1">
                <a:solidFill>
                  <a:srgbClr val="58595B"/>
                </a:solidFill>
                <a:latin typeface="Arial"/>
                <a:cs typeface="Arial"/>
              </a:rPr>
              <a:t>with</a:t>
            </a:r>
            <a:r>
              <a:rPr lang="fr-FR" sz="3600" spc="-85" dirty="0">
                <a:solidFill>
                  <a:srgbClr val="58595B"/>
                </a:solidFill>
                <a:latin typeface="Arial"/>
                <a:cs typeface="Arial"/>
              </a:rPr>
              <a:t> active </a:t>
            </a:r>
            <a:r>
              <a:rPr lang="fr-FR" sz="3600" spc="-85" dirty="0" err="1">
                <a:solidFill>
                  <a:srgbClr val="58595B"/>
                </a:solidFill>
                <a:latin typeface="Arial"/>
                <a:cs typeface="Arial"/>
              </a:rPr>
              <a:t>hepatitis</a:t>
            </a:r>
            <a:r>
              <a:rPr lang="fr-FR" sz="3600" spc="-85" dirty="0">
                <a:solidFill>
                  <a:srgbClr val="58595B"/>
                </a:solidFill>
                <a:latin typeface="Arial"/>
                <a:cs typeface="Arial"/>
              </a:rPr>
              <a:t> C</a:t>
            </a:r>
          </a:p>
          <a:p>
            <a:pPr marL="1457519" marR="63525" lvl="1" indent="-457200">
              <a:lnSpc>
                <a:spcPct val="106300"/>
              </a:lnSpc>
              <a:spcBef>
                <a:spcPts val="202"/>
              </a:spcBef>
              <a:buFont typeface="Arial" panose="020B0604020202020204" pitchFamily="34" charset="0"/>
              <a:buChar char="•"/>
            </a:pPr>
            <a:r>
              <a:rPr lang="fr-FR" sz="3600" dirty="0" err="1">
                <a:latin typeface="Arial"/>
                <a:cs typeface="Arial"/>
              </a:rPr>
              <a:t>aged</a:t>
            </a:r>
            <a:r>
              <a:rPr lang="fr-FR" sz="3600" dirty="0">
                <a:latin typeface="Arial"/>
                <a:cs typeface="Arial"/>
              </a:rPr>
              <a:t> over 35 </a:t>
            </a:r>
            <a:r>
              <a:rPr lang="fr-FR" sz="3600" dirty="0" err="1">
                <a:latin typeface="Arial"/>
                <a:cs typeface="Arial"/>
              </a:rPr>
              <a:t>years</a:t>
            </a:r>
            <a:endParaRPr lang="fr-FR" sz="3600" dirty="0">
              <a:latin typeface="Arial"/>
              <a:cs typeface="Arial"/>
            </a:endParaRPr>
          </a:p>
          <a:p>
            <a:pPr marL="1457519" marR="63525" lvl="1" indent="-457200">
              <a:lnSpc>
                <a:spcPct val="106300"/>
              </a:lnSpc>
              <a:spcBef>
                <a:spcPts val="202"/>
              </a:spcBef>
              <a:buFont typeface="Arial" panose="020B0604020202020204" pitchFamily="34" charset="0"/>
              <a:buChar char="•"/>
            </a:pPr>
            <a:r>
              <a:rPr lang="fr-FR" sz="3600" dirty="0" err="1">
                <a:latin typeface="Arial"/>
                <a:cs typeface="Arial"/>
              </a:rPr>
              <a:t>previous</a:t>
            </a:r>
            <a:r>
              <a:rPr lang="fr-FR" sz="3600" dirty="0">
                <a:latin typeface="Arial"/>
                <a:cs typeface="Arial"/>
              </a:rPr>
              <a:t> </a:t>
            </a:r>
            <a:r>
              <a:rPr lang="fr-FR" sz="3600" dirty="0" err="1">
                <a:latin typeface="Arial"/>
                <a:cs typeface="Arial"/>
              </a:rPr>
              <a:t>prisoners</a:t>
            </a:r>
            <a:endParaRPr lang="fr-FR" sz="3600" dirty="0">
              <a:latin typeface="Arial"/>
              <a:cs typeface="Arial"/>
            </a:endParaRPr>
          </a:p>
          <a:p>
            <a:pPr marL="1457519" marR="63525" lvl="1" indent="-457200">
              <a:lnSpc>
                <a:spcPct val="106300"/>
              </a:lnSpc>
              <a:spcBef>
                <a:spcPts val="202"/>
              </a:spcBef>
              <a:buFont typeface="Arial" panose="020B0604020202020204" pitchFamily="34" charset="0"/>
              <a:buChar char="•"/>
            </a:pPr>
            <a:r>
              <a:rPr lang="fr-FR" sz="3600" dirty="0">
                <a:latin typeface="Arial"/>
                <a:cs typeface="Arial"/>
              </a:rPr>
              <a:t>HIV </a:t>
            </a:r>
            <a:r>
              <a:rPr lang="fr-FR" sz="3600" dirty="0" err="1">
                <a:latin typeface="Arial"/>
                <a:cs typeface="Arial"/>
              </a:rPr>
              <a:t>coinfection</a:t>
            </a:r>
            <a:endParaRPr lang="fr-FR" sz="3600" dirty="0">
              <a:latin typeface="Arial"/>
              <a:cs typeface="Arial"/>
            </a:endParaRPr>
          </a:p>
          <a:p>
            <a:pPr marL="1457519" marR="63525" lvl="1" indent="-457200">
              <a:lnSpc>
                <a:spcPct val="106300"/>
              </a:lnSpc>
              <a:spcBef>
                <a:spcPts val="202"/>
              </a:spcBef>
              <a:buFont typeface="Arial" panose="020B0604020202020204" pitchFamily="34" charset="0"/>
              <a:buChar char="•"/>
            </a:pPr>
            <a:r>
              <a:rPr lang="fr-FR" sz="3600" dirty="0" err="1">
                <a:latin typeface="Arial"/>
                <a:cs typeface="Arial"/>
              </a:rPr>
              <a:t>extensively</a:t>
            </a:r>
            <a:r>
              <a:rPr lang="fr-FR" sz="3600" dirty="0">
                <a:latin typeface="Arial"/>
                <a:cs typeface="Arial"/>
              </a:rPr>
              <a:t> </a:t>
            </a:r>
            <a:r>
              <a:rPr lang="fr-FR" sz="3600" dirty="0" err="1">
                <a:latin typeface="Arial"/>
                <a:cs typeface="Arial"/>
              </a:rPr>
              <a:t>drug</a:t>
            </a:r>
            <a:r>
              <a:rPr lang="fr-FR" sz="3600" dirty="0">
                <a:latin typeface="Arial"/>
                <a:cs typeface="Arial"/>
              </a:rPr>
              <a:t> </a:t>
            </a:r>
            <a:r>
              <a:rPr lang="fr-FR" sz="3600" dirty="0" err="1">
                <a:latin typeface="Arial"/>
                <a:cs typeface="Arial"/>
              </a:rPr>
              <a:t>resistant</a:t>
            </a:r>
            <a:r>
              <a:rPr lang="fr-FR" sz="3600" dirty="0">
                <a:latin typeface="Arial"/>
                <a:cs typeface="Arial"/>
              </a:rPr>
              <a:t> TB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69" name="object 4"/>
          <p:cNvSpPr/>
          <p:nvPr/>
        </p:nvSpPr>
        <p:spPr>
          <a:xfrm>
            <a:off x="15349267" y="8949679"/>
            <a:ext cx="13634422" cy="1075551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EA199"/>
          </a:solidFill>
        </p:spPr>
        <p:txBody>
          <a:bodyPr wrap="square" lIns="0" tIns="0" rIns="0" bIns="0" rtlCol="0"/>
          <a:lstStyle/>
          <a:p>
            <a:pPr marL="27032">
              <a:spcBef>
                <a:spcPts val="234"/>
              </a:spcBef>
            </a:pPr>
            <a:r>
              <a:rPr lang="fr-FR" sz="5000" b="1" spc="-11" dirty="0" err="1">
                <a:solidFill>
                  <a:schemeClr val="bg1"/>
                </a:solidFill>
                <a:latin typeface="Arial"/>
                <a:cs typeface="Arial"/>
              </a:rPr>
              <a:t>Methods</a:t>
            </a:r>
            <a:endParaRPr lang="fr-FR" sz="5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3" name="object 10"/>
          <p:cNvSpPr txBox="1"/>
          <p:nvPr/>
        </p:nvSpPr>
        <p:spPr>
          <a:xfrm>
            <a:off x="23072282" y="25592881"/>
            <a:ext cx="5681217" cy="3133439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>
            <a:defPPr>
              <a:defRPr lang="en-US"/>
            </a:defPPr>
            <a:lvl1pPr marL="27032">
              <a:spcBef>
                <a:spcPts val="234"/>
              </a:spcBef>
              <a:defRPr sz="5000" b="1" spc="-11">
                <a:solidFill>
                  <a:srgbClr val="D2232A"/>
                </a:solidFill>
                <a:latin typeface="Arial"/>
                <a:cs typeface="Arial"/>
              </a:defRPr>
            </a:lvl1pPr>
          </a:lstStyle>
          <a:p>
            <a:r>
              <a:rPr lang="fr-FR" dirty="0"/>
              <a:t>Viral </a:t>
            </a:r>
            <a:r>
              <a:rPr lang="fr-FR" dirty="0" err="1"/>
              <a:t>testing</a:t>
            </a:r>
            <a:r>
              <a:rPr lang="fr-FR" dirty="0"/>
              <a:t> at </a:t>
            </a:r>
          </a:p>
          <a:p>
            <a:r>
              <a:rPr lang="fr-FR" dirty="0"/>
              <a:t>end of DAA, </a:t>
            </a:r>
            <a:r>
              <a:rPr lang="fr-FR" dirty="0" err="1"/>
              <a:t>eligible</a:t>
            </a:r>
            <a:r>
              <a:rPr lang="fr-FR" dirty="0"/>
              <a:t> patients:  23</a:t>
            </a:r>
            <a:endParaRPr dirty="0"/>
          </a:p>
        </p:txBody>
      </p:sp>
      <p:sp>
        <p:nvSpPr>
          <p:cNvPr id="74" name="object 10"/>
          <p:cNvSpPr txBox="1"/>
          <p:nvPr/>
        </p:nvSpPr>
        <p:spPr>
          <a:xfrm>
            <a:off x="23157396" y="32472433"/>
            <a:ext cx="5653133" cy="3902880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fr-FR" sz="5000" b="1" spc="-11" dirty="0">
                <a:solidFill>
                  <a:srgbClr val="D2232A"/>
                </a:solidFill>
                <a:latin typeface="Arial"/>
                <a:cs typeface="Arial"/>
              </a:rPr>
              <a:t>Viral </a:t>
            </a:r>
            <a:r>
              <a:rPr lang="fr-FR" sz="5000" b="1" spc="-11" dirty="0" err="1">
                <a:solidFill>
                  <a:srgbClr val="D2232A"/>
                </a:solidFill>
                <a:latin typeface="Arial"/>
                <a:cs typeface="Arial"/>
              </a:rPr>
              <a:t>testing</a:t>
            </a:r>
            <a:r>
              <a:rPr lang="fr-FR" sz="5000" b="1" spc="-11" dirty="0">
                <a:solidFill>
                  <a:srgbClr val="D2232A"/>
                </a:solidFill>
                <a:latin typeface="Arial"/>
                <a:cs typeface="Arial"/>
              </a:rPr>
              <a:t> </a:t>
            </a:r>
          </a:p>
          <a:p>
            <a:pPr marL="27032">
              <a:spcBef>
                <a:spcPts val="234"/>
              </a:spcBef>
            </a:pPr>
            <a:r>
              <a:rPr lang="fr-FR" sz="5000" b="1" spc="-11" dirty="0">
                <a:solidFill>
                  <a:srgbClr val="D2232A"/>
                </a:solidFill>
                <a:latin typeface="Arial"/>
                <a:cs typeface="Arial"/>
              </a:rPr>
              <a:t>12 </a:t>
            </a:r>
            <a:r>
              <a:rPr lang="fr-FR" sz="5000" b="1" spc="-11" dirty="0" err="1">
                <a:solidFill>
                  <a:srgbClr val="D2232A"/>
                </a:solidFill>
                <a:latin typeface="Arial"/>
                <a:cs typeface="Arial"/>
              </a:rPr>
              <a:t>weeks</a:t>
            </a:r>
            <a:r>
              <a:rPr lang="fr-FR" sz="5000" b="1" spc="-11" dirty="0">
                <a:solidFill>
                  <a:srgbClr val="D2232A"/>
                </a:solidFill>
                <a:latin typeface="Arial"/>
                <a:cs typeface="Arial"/>
              </a:rPr>
              <a:t> post DAA </a:t>
            </a:r>
            <a:r>
              <a:rPr lang="fr-FR" sz="5000" b="1" spc="-11" dirty="0" err="1">
                <a:solidFill>
                  <a:srgbClr val="D2232A"/>
                </a:solidFill>
                <a:latin typeface="Arial"/>
                <a:cs typeface="Arial"/>
              </a:rPr>
              <a:t>treatment</a:t>
            </a:r>
            <a:r>
              <a:rPr lang="fr-FR" sz="5000" b="1" spc="-11" dirty="0">
                <a:solidFill>
                  <a:srgbClr val="D2232A"/>
                </a:solidFill>
                <a:latin typeface="Arial"/>
                <a:cs typeface="Arial"/>
              </a:rPr>
              <a:t>, </a:t>
            </a:r>
            <a:r>
              <a:rPr lang="fr-FR" sz="5000" b="1" spc="-11" dirty="0" err="1">
                <a:solidFill>
                  <a:srgbClr val="D2232A"/>
                </a:solidFill>
                <a:latin typeface="Arial"/>
                <a:cs typeface="Arial"/>
              </a:rPr>
              <a:t>eligible</a:t>
            </a:r>
            <a:r>
              <a:rPr lang="fr-FR" sz="5000" b="1" spc="-11" dirty="0">
                <a:solidFill>
                  <a:srgbClr val="D2232A"/>
                </a:solidFill>
                <a:latin typeface="Arial"/>
                <a:cs typeface="Arial"/>
              </a:rPr>
              <a:t> patients:13</a:t>
            </a:r>
            <a:endParaRPr sz="5000" dirty="0">
              <a:latin typeface="Arial"/>
              <a:cs typeface="Arial"/>
            </a:endParaRPr>
          </a:p>
        </p:txBody>
      </p:sp>
      <p:graphicFrame>
        <p:nvGraphicFramePr>
          <p:cNvPr id="76" name="Graphique 7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2014313"/>
              </p:ext>
            </p:extLst>
          </p:nvPr>
        </p:nvGraphicFramePr>
        <p:xfrm>
          <a:off x="15226374" y="24509436"/>
          <a:ext cx="9978249" cy="6070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77" name="object 32"/>
          <p:cNvSpPr txBox="1"/>
          <p:nvPr/>
        </p:nvSpPr>
        <p:spPr>
          <a:xfrm>
            <a:off x="22886337" y="30142320"/>
            <a:ext cx="6053108" cy="521946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pPr marL="27032" marR="282484">
              <a:lnSpc>
                <a:spcPct val="100600"/>
              </a:lnSpc>
              <a:spcBef>
                <a:spcPts val="202"/>
              </a:spcBef>
            </a:pPr>
            <a:r>
              <a:rPr lang="en-US" sz="3200" i="1" spc="21" dirty="0">
                <a:solidFill>
                  <a:srgbClr val="58595B"/>
                </a:solidFill>
                <a:latin typeface="Times New Roman" charset="0"/>
                <a:ea typeface="Times New Roman" charset="0"/>
                <a:cs typeface="Times New Roman" charset="0"/>
              </a:rPr>
              <a:t>*Not done due to technical issues</a:t>
            </a:r>
            <a:endParaRPr lang="en-US" sz="3200" i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graphicFrame>
        <p:nvGraphicFramePr>
          <p:cNvPr id="78" name="Graphique 7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4224263"/>
              </p:ext>
            </p:extLst>
          </p:nvPr>
        </p:nvGraphicFramePr>
        <p:xfrm>
          <a:off x="16661606" y="32222281"/>
          <a:ext cx="7865635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79" name="object 32"/>
          <p:cNvSpPr txBox="1"/>
          <p:nvPr/>
        </p:nvSpPr>
        <p:spPr>
          <a:xfrm>
            <a:off x="23179579" y="36606213"/>
            <a:ext cx="5764486" cy="991177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pPr marL="27032" marR="282484">
              <a:lnSpc>
                <a:spcPct val="100600"/>
              </a:lnSpc>
              <a:spcBef>
                <a:spcPts val="202"/>
              </a:spcBef>
            </a:pPr>
            <a:r>
              <a:rPr lang="en-US" sz="3200" i="1" spc="21" dirty="0">
                <a:solidFill>
                  <a:srgbClr val="58595B"/>
                </a:solidFill>
                <a:latin typeface="Times New Roman" charset="0"/>
                <a:ea typeface="Times New Roman" charset="0"/>
                <a:cs typeface="Times New Roman" charset="0"/>
              </a:rPr>
              <a:t>*Not done as patient had left the country</a:t>
            </a:r>
            <a:endParaRPr lang="en-US" sz="3200" i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1" name="object 4"/>
          <p:cNvSpPr/>
          <p:nvPr/>
        </p:nvSpPr>
        <p:spPr>
          <a:xfrm>
            <a:off x="15428634" y="15050633"/>
            <a:ext cx="13634422" cy="1075551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EA199"/>
          </a:solidFill>
        </p:spPr>
        <p:txBody>
          <a:bodyPr wrap="square" lIns="0" tIns="0" rIns="0" bIns="0" rtlCol="0"/>
          <a:lstStyle/>
          <a:p>
            <a:pPr marL="27032">
              <a:spcBef>
                <a:spcPts val="234"/>
              </a:spcBef>
            </a:pPr>
            <a:r>
              <a:rPr lang="fr-FR" sz="5000" b="1" spc="-11" dirty="0" err="1">
                <a:solidFill>
                  <a:schemeClr val="bg1"/>
                </a:solidFill>
                <a:latin typeface="Arial"/>
                <a:cs typeface="Arial"/>
              </a:rPr>
              <a:t>Results</a:t>
            </a:r>
            <a:r>
              <a:rPr lang="fr-FR" sz="5000" b="1" spc="-11" dirty="0">
                <a:solidFill>
                  <a:schemeClr val="bg1"/>
                </a:solidFill>
                <a:latin typeface="Arial"/>
                <a:cs typeface="Arial"/>
              </a:rPr>
              <a:t> screening</a:t>
            </a:r>
            <a:endParaRPr lang="fr-FR" sz="5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2" name="object 4"/>
          <p:cNvSpPr/>
          <p:nvPr/>
        </p:nvSpPr>
        <p:spPr>
          <a:xfrm>
            <a:off x="1174049" y="15050632"/>
            <a:ext cx="13634422" cy="1075551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EA199"/>
          </a:solidFill>
        </p:spPr>
        <p:txBody>
          <a:bodyPr wrap="square" lIns="0" tIns="0" rIns="0" bIns="0" rtlCol="0"/>
          <a:lstStyle/>
          <a:p>
            <a:pPr marL="27032">
              <a:spcBef>
                <a:spcPts val="234"/>
              </a:spcBef>
            </a:pPr>
            <a:r>
              <a:rPr lang="fr-FR" sz="5000" b="1" spc="-11" dirty="0" err="1">
                <a:solidFill>
                  <a:schemeClr val="bg1"/>
                </a:solidFill>
                <a:latin typeface="Arial"/>
                <a:cs typeface="Arial"/>
              </a:rPr>
              <a:t>Results</a:t>
            </a:r>
            <a:r>
              <a:rPr lang="fr-FR" sz="5000" b="1" spc="-11" dirty="0">
                <a:solidFill>
                  <a:schemeClr val="bg1"/>
                </a:solidFill>
                <a:latin typeface="Arial"/>
                <a:cs typeface="Arial"/>
              </a:rPr>
              <a:t> screening</a:t>
            </a:r>
            <a:endParaRPr lang="fr-FR" sz="5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3" name="object 4"/>
          <p:cNvSpPr/>
          <p:nvPr/>
        </p:nvSpPr>
        <p:spPr>
          <a:xfrm>
            <a:off x="1345835" y="23244907"/>
            <a:ext cx="13634422" cy="1075551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EA199"/>
          </a:solidFill>
        </p:spPr>
        <p:txBody>
          <a:bodyPr wrap="square" lIns="0" tIns="0" rIns="0" bIns="0" rtlCol="0"/>
          <a:lstStyle/>
          <a:p>
            <a:pPr marL="27032">
              <a:spcBef>
                <a:spcPts val="234"/>
              </a:spcBef>
            </a:pPr>
            <a:r>
              <a:rPr lang="fr-FR" sz="5000" b="1" spc="-11" dirty="0" err="1">
                <a:solidFill>
                  <a:schemeClr val="bg1"/>
                </a:solidFill>
                <a:latin typeface="Arial"/>
                <a:cs typeface="Arial"/>
              </a:rPr>
              <a:t>Results</a:t>
            </a:r>
            <a:r>
              <a:rPr lang="fr-FR" sz="5000" b="1" spc="-11" dirty="0">
                <a:solidFill>
                  <a:schemeClr val="bg1"/>
                </a:solidFill>
                <a:latin typeface="Arial"/>
                <a:cs typeface="Arial"/>
              </a:rPr>
              <a:t>: DAA </a:t>
            </a:r>
            <a:r>
              <a:rPr lang="fr-FR" sz="5000" b="1" spc="-11" dirty="0" err="1">
                <a:solidFill>
                  <a:schemeClr val="bg1"/>
                </a:solidFill>
                <a:latin typeface="Arial"/>
                <a:cs typeface="Arial"/>
              </a:rPr>
              <a:t>treatment</a:t>
            </a:r>
            <a:endParaRPr lang="fr-FR" sz="5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4" name="object 4"/>
          <p:cNvSpPr/>
          <p:nvPr/>
        </p:nvSpPr>
        <p:spPr>
          <a:xfrm>
            <a:off x="15226374" y="23214655"/>
            <a:ext cx="13634422" cy="1075551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EA199"/>
          </a:solidFill>
        </p:spPr>
        <p:txBody>
          <a:bodyPr wrap="square" lIns="0" tIns="0" rIns="0" bIns="0" rtlCol="0"/>
          <a:lstStyle/>
          <a:p>
            <a:pPr marL="27032">
              <a:spcBef>
                <a:spcPts val="234"/>
              </a:spcBef>
            </a:pPr>
            <a:r>
              <a:rPr lang="fr-FR" sz="5000" b="1" spc="-11" dirty="0" err="1">
                <a:solidFill>
                  <a:schemeClr val="bg1"/>
                </a:solidFill>
                <a:latin typeface="Arial"/>
                <a:cs typeface="Arial"/>
              </a:rPr>
              <a:t>Results</a:t>
            </a:r>
            <a:r>
              <a:rPr lang="fr-FR" sz="5000" b="1" spc="-11" dirty="0">
                <a:solidFill>
                  <a:schemeClr val="bg1"/>
                </a:solidFill>
                <a:latin typeface="Arial"/>
                <a:cs typeface="Arial"/>
              </a:rPr>
              <a:t>: DAA </a:t>
            </a:r>
            <a:r>
              <a:rPr lang="fr-FR" sz="5000" b="1" spc="-11" dirty="0" err="1">
                <a:solidFill>
                  <a:schemeClr val="bg1"/>
                </a:solidFill>
                <a:latin typeface="Arial"/>
                <a:cs typeface="Arial"/>
              </a:rPr>
              <a:t>treatment</a:t>
            </a:r>
            <a:endParaRPr lang="fr-FR" sz="5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5" name="object 4"/>
          <p:cNvSpPr/>
          <p:nvPr/>
        </p:nvSpPr>
        <p:spPr>
          <a:xfrm>
            <a:off x="1350714" y="32902158"/>
            <a:ext cx="13634422" cy="1075551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3EA199"/>
          </a:solidFill>
        </p:spPr>
        <p:txBody>
          <a:bodyPr wrap="square" lIns="0" tIns="0" rIns="0" bIns="0" rtlCol="0"/>
          <a:lstStyle/>
          <a:p>
            <a:pPr marL="27032">
              <a:spcBef>
                <a:spcPts val="234"/>
              </a:spcBef>
            </a:pPr>
            <a:r>
              <a:rPr lang="fr-FR" sz="5000" b="1" spc="-11" dirty="0">
                <a:solidFill>
                  <a:schemeClr val="bg1"/>
                </a:solidFill>
                <a:latin typeface="Arial"/>
                <a:cs typeface="Arial"/>
              </a:rPr>
              <a:t>Conclusions</a:t>
            </a:r>
            <a:endParaRPr lang="fr-FR" sz="50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2395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43EAEE5-5BB0-4B5D-A22E-030D7DECEB8C}"/>
</file>

<file path=customXml/itemProps2.xml><?xml version="1.0" encoding="utf-8"?>
<ds:datastoreItem xmlns:ds="http://schemas.openxmlformats.org/officeDocument/2006/customXml" ds:itemID="{F9CDF390-ED50-42D8-8B6F-69569E9578D8}"/>
</file>

<file path=customXml/itemProps3.xml><?xml version="1.0" encoding="utf-8"?>
<ds:datastoreItem xmlns:ds="http://schemas.openxmlformats.org/officeDocument/2006/customXml" ds:itemID="{7456CEAA-930A-43A7-B0DF-5538C066DB8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1032</TotalTime>
  <Words>523</Words>
  <Application>Microsoft Office PowerPoint</Application>
  <PresentationFormat>Custom</PresentationFormat>
  <Paragraphs>62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Office Theme</vt:lpstr>
      <vt:lpstr>Hepatitis C and multidrug resistant tuberculosis co-morbidities: no longer an untreatable combination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MSF Scientific Days Poster Template</dc:title>
  <dc:creator>Cathy Hewison</dc:creator>
  <cp:lastModifiedBy>Paula Puszet</cp:lastModifiedBy>
  <cp:revision>39</cp:revision>
  <cp:lastPrinted>2018-04-11T18:41:58Z</cp:lastPrinted>
  <dcterms:created xsi:type="dcterms:W3CDTF">2018-04-11T18:28:11Z</dcterms:created>
  <dcterms:modified xsi:type="dcterms:W3CDTF">2018-05-15T19:25:05Z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2018-04-05T23:00:00Z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2018-04-10T23:00:00Z</vt:filetime>
  </property>
  <property fmtid="{D5CDD505-2E9C-101B-9397-08002B2CF9AE}" pid="5" name="ContentTypeId">
    <vt:lpwstr>0x010100EF656C67CEBF1B4EA4579FD3E3AFD5F7</vt:lpwstr>
  </property>
</Properties>
</file>