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commentAuthors.xml" ContentType="application/vnd.openxmlformats-officedocument.presentationml.commentAuthors+xml"/>
  <Override PartName="/ppt/charts/chart1.xml" ContentType="application/vnd.openxmlformats-officedocument.drawingml.chart+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30270450" cy="4279582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79" userDrawn="1">
          <p15:clr>
            <a:srgbClr val="A4A3A4"/>
          </p15:clr>
        </p15:guide>
        <p15:guide id="2" pos="953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ben" initials="Ru" lastIdx="10" clrIdx="0">
    <p:extLst/>
  </p:cmAuthor>
  <p:cmAuthor id="2" name="Isabella Panunzi" initials="IP" lastIdx="10" clrIdx="1"/>
  <p:cmAuthor id="3" name="Catherine Bachy" initials="CB" lastIdx="6"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8983" autoAdjust="0"/>
    <p:restoredTop sz="94660"/>
  </p:normalViewPr>
  <p:slideViewPr>
    <p:cSldViewPr snapToGrid="0">
      <p:cViewPr>
        <p:scale>
          <a:sx n="40" d="100"/>
          <a:sy n="40" d="100"/>
        </p:scale>
        <p:origin x="864" y="-6184"/>
      </p:cViewPr>
      <p:guideLst>
        <p:guide orient="horz" pos="13479"/>
        <p:guide pos="953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6" Type="http://schemas.openxmlformats.org/officeDocument/2006/relationships/theme" Target="theme/theme1.xml"/><Relationship Id="rId1" Type="http://schemas.openxmlformats.org/officeDocument/2006/relationships/slideMaster" Target="slideMasters/slideMaster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av\AppData\Local\Microsoft\Windows\Temporary%20Internet%20Files\Content.Outlook\PN0IL17H\PCV%20grap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'[PCV graph.xlsx]Sheet1'!$F$2</c:f>
              <c:strCache>
                <c:ptCount val="1"/>
                <c:pt idx="0">
                  <c:v>Mean</c:v>
                </c:pt>
              </c:strCache>
            </c:strRef>
          </c:tx>
          <c:spPr>
            <a:solidFill>
              <a:schemeClr val="accent1"/>
            </a:solidFill>
            <a:ln>
              <a:noFill/>
            </a:ln>
            <a:effectLst/>
          </c:spPr>
          <c:invertIfNegative val="0"/>
          <c:errBars>
            <c:errBarType val="both"/>
            <c:errValType val="cust"/>
            <c:noEndCap val="0"/>
            <c:plus>
              <c:numRef>
                <c:f>'[PCV graph.xlsx]Sheet1'!$G$3:$G$4</c:f>
                <c:numCache>
                  <c:formatCode>General</c:formatCode>
                  <c:ptCount val="2"/>
                  <c:pt idx="0">
                    <c:v>5.199999999999998</c:v>
                  </c:pt>
                  <c:pt idx="1">
                    <c:v>3.100000000000001</c:v>
                  </c:pt>
                </c:numCache>
              </c:numRef>
            </c:plus>
            <c:minus>
              <c:numRef>
                <c:f>'[PCV graph.xlsx]Sheet1'!$H$3:$H$4</c:f>
                <c:numCache>
                  <c:formatCode>General</c:formatCode>
                  <c:ptCount val="2"/>
                  <c:pt idx="0">
                    <c:v>5.199999999999998</c:v>
                  </c:pt>
                  <c:pt idx="1">
                    <c:v>3.099999999999999</c:v>
                  </c:pt>
                </c:numCache>
              </c:numRef>
            </c:minus>
          </c:errBars>
          <c:cat>
            <c:strRef>
              <c:f>'[PCV graph.xlsx]Sheet1'!$E$3:$E$4</c:f>
              <c:strCache>
                <c:ptCount val="2"/>
                <c:pt idx="0">
                  <c:v>Pre-intervention (2015 + 2016)</c:v>
                </c:pt>
                <c:pt idx="1">
                  <c:v>Post-intervention (2017)</c:v>
                </c:pt>
              </c:strCache>
            </c:strRef>
          </c:cat>
          <c:val>
            <c:numRef>
              <c:f>'[PCV graph.xlsx]Sheet1'!$F$3:$F$4</c:f>
              <c:numCache>
                <c:formatCode>General</c:formatCode>
                <c:ptCount val="2"/>
                <c:pt idx="0">
                  <c:v>22.5</c:v>
                </c:pt>
                <c:pt idx="1">
                  <c:v>13.2</c:v>
                </c:pt>
              </c:numCache>
            </c:numRef>
          </c:val>
          <c:extLst xmlns:c16r2="http://schemas.microsoft.com/office/drawing/2015/06/chart">
            <c:ext xmlns:c16="http://schemas.microsoft.com/office/drawing/2014/chart" uri="{C3380CC4-5D6E-409C-BE32-E72D297353CC}">
              <c16:uniqueId val="{00000000-60C7-4336-B569-612D9FDCB669}"/>
            </c:ext>
          </c:extLst>
        </c:ser>
        <c:dLbls>
          <c:showLegendKey val="0"/>
          <c:showVal val="0"/>
          <c:showCatName val="0"/>
          <c:showSerName val="0"/>
          <c:showPercent val="0"/>
          <c:showBubbleSize val="0"/>
        </c:dLbls>
        <c:gapWidth val="219"/>
        <c:overlap val="-27"/>
        <c:axId val="2130656608"/>
        <c:axId val="-2036132944"/>
      </c:barChart>
      <c:catAx>
        <c:axId val="213065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2400"/>
            </a:pPr>
            <a:endParaRPr lang="en-US"/>
          </a:p>
        </c:txPr>
        <c:crossAx val="-2036132944"/>
        <c:crosses val="autoZero"/>
        <c:auto val="1"/>
        <c:lblAlgn val="ctr"/>
        <c:lblOffset val="100"/>
        <c:noMultiLvlLbl val="0"/>
      </c:catAx>
      <c:valAx>
        <c:axId val="-20361329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US"/>
                  <a:t>LRTI cases per week</a:t>
                </a:r>
              </a:p>
            </c:rich>
          </c:tx>
          <c:layout/>
          <c:overlay val="0"/>
          <c:spPr>
            <a:noFill/>
            <a:ln>
              <a:noFill/>
            </a:ln>
            <a:effectLst/>
          </c:spPr>
        </c:title>
        <c:numFmt formatCode="General" sourceLinked="1"/>
        <c:majorTickMark val="none"/>
        <c:minorTickMark val="none"/>
        <c:tickLblPos val="nextTo"/>
        <c:spPr>
          <a:noFill/>
          <a:ln>
            <a:noFill/>
          </a:ln>
          <a:effectLst/>
        </c:spPr>
        <c:txPr>
          <a:bodyPr rot="-60000000" vert="horz"/>
          <a:lstStyle/>
          <a:p>
            <a:pPr>
              <a:defRPr sz="2400"/>
            </a:pPr>
            <a:endParaRPr lang="en-US"/>
          </a:p>
        </c:txPr>
        <c:crossAx val="213065660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36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284" y="7003857"/>
            <a:ext cx="25729883" cy="14899287"/>
          </a:xfrm>
        </p:spPr>
        <p:txBody>
          <a:bodyPr anchor="b"/>
          <a:lstStyle>
            <a:lvl1pPr algn="ctr">
              <a:defRPr sz="19900"/>
            </a:lvl1pPr>
          </a:lstStyle>
          <a:p>
            <a:r>
              <a:rPr lang="en-US" dirty="0"/>
              <a:t>Click to edit Master title style</a:t>
            </a:r>
          </a:p>
        </p:txBody>
      </p:sp>
      <p:sp>
        <p:nvSpPr>
          <p:cNvPr id="3" name="Subtitle 2"/>
          <p:cNvSpPr>
            <a:spLocks noGrp="1"/>
          </p:cNvSpPr>
          <p:nvPr>
            <p:ph type="subTitle" idx="1"/>
          </p:nvPr>
        </p:nvSpPr>
        <p:spPr>
          <a:xfrm>
            <a:off x="3783806" y="22477718"/>
            <a:ext cx="22702838" cy="10332415"/>
          </a:xfrm>
        </p:spPr>
        <p:txBody>
          <a:bodyPr/>
          <a:lstStyle>
            <a:lvl1pPr marL="0" indent="0" algn="ctr">
              <a:buNone/>
              <a:defRPr sz="7900"/>
            </a:lvl1pPr>
            <a:lvl2pPr marL="1513515" indent="0" algn="ctr">
              <a:buNone/>
              <a:defRPr sz="6600"/>
            </a:lvl2pPr>
            <a:lvl3pPr marL="3027030" indent="0" algn="ctr">
              <a:buNone/>
              <a:defRPr sz="6000"/>
            </a:lvl3pPr>
            <a:lvl4pPr marL="4540545" indent="0" algn="ctr">
              <a:buNone/>
              <a:defRPr sz="5300"/>
            </a:lvl4pPr>
            <a:lvl5pPr marL="6054060" indent="0" algn="ctr">
              <a:buNone/>
              <a:defRPr sz="5300"/>
            </a:lvl5pPr>
            <a:lvl6pPr marL="7567574" indent="0" algn="ctr">
              <a:buNone/>
              <a:defRPr sz="5300"/>
            </a:lvl6pPr>
            <a:lvl7pPr marL="9081089" indent="0" algn="ctr">
              <a:buNone/>
              <a:defRPr sz="5300"/>
            </a:lvl7pPr>
            <a:lvl8pPr marL="10594604" indent="0" algn="ctr">
              <a:buNone/>
              <a:defRPr sz="5300"/>
            </a:lvl8pPr>
            <a:lvl9pPr marL="12108119" indent="0" algn="ctr">
              <a:buNone/>
              <a:defRPr sz="5300"/>
            </a:lvl9pPr>
          </a:lstStyle>
          <a:p>
            <a:r>
              <a:rPr lang="en-US" dirty="0"/>
              <a:t>Click to edit Master subtitle style</a:t>
            </a:r>
          </a:p>
        </p:txBody>
      </p:sp>
      <p:sp>
        <p:nvSpPr>
          <p:cNvPr id="4" name="Date Placeholder 3"/>
          <p:cNvSpPr>
            <a:spLocks noGrp="1"/>
          </p:cNvSpPr>
          <p:nvPr>
            <p:ph type="dt" sz="half" idx="10"/>
          </p:nvPr>
        </p:nvSpPr>
        <p:spPr/>
        <p:txBody>
          <a:bodyPr/>
          <a:lstStyle/>
          <a:p>
            <a:fld id="{F1FA7AC5-6045-4418-8E60-F48788734473}" type="datetimeFigureOut">
              <a:rPr lang="en-US" smtClean="0"/>
              <a:t>5/11/18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3025831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1FA7AC5-6045-4418-8E60-F48788734473}" type="datetimeFigureOut">
              <a:rPr lang="en-US" smtClean="0"/>
              <a:t>5/11/18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312444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329" y="10669250"/>
            <a:ext cx="26108263" cy="17801871"/>
          </a:xfrm>
        </p:spPr>
        <p:txBody>
          <a:bodyPr anchor="b"/>
          <a:lstStyle>
            <a:lvl1pPr>
              <a:defRPr sz="19900"/>
            </a:lvl1pPr>
          </a:lstStyle>
          <a:p>
            <a:r>
              <a:rPr lang="en-US" dirty="0"/>
              <a:t>Click to edit Master title style</a:t>
            </a:r>
          </a:p>
        </p:txBody>
      </p:sp>
      <p:sp>
        <p:nvSpPr>
          <p:cNvPr id="3" name="Text Placeholder 2"/>
          <p:cNvSpPr>
            <a:spLocks noGrp="1"/>
          </p:cNvSpPr>
          <p:nvPr>
            <p:ph type="body" idx="1"/>
          </p:nvPr>
        </p:nvSpPr>
        <p:spPr>
          <a:xfrm>
            <a:off x="2065329" y="28639533"/>
            <a:ext cx="26108263" cy="9361584"/>
          </a:xfrm>
        </p:spPr>
        <p:txBody>
          <a:bodyPr/>
          <a:lstStyle>
            <a:lvl1pPr marL="0" indent="0">
              <a:buNone/>
              <a:defRPr sz="7900">
                <a:solidFill>
                  <a:schemeClr val="tx1"/>
                </a:solidFill>
              </a:defRPr>
            </a:lvl1pPr>
            <a:lvl2pPr marL="1513515" indent="0">
              <a:buNone/>
              <a:defRPr sz="6600">
                <a:solidFill>
                  <a:schemeClr val="tx1">
                    <a:tint val="75000"/>
                  </a:schemeClr>
                </a:solidFill>
              </a:defRPr>
            </a:lvl2pPr>
            <a:lvl3pPr marL="3027030" indent="0">
              <a:buNone/>
              <a:defRPr sz="6000">
                <a:solidFill>
                  <a:schemeClr val="tx1">
                    <a:tint val="75000"/>
                  </a:schemeClr>
                </a:solidFill>
              </a:defRPr>
            </a:lvl3pPr>
            <a:lvl4pPr marL="4540545" indent="0">
              <a:buNone/>
              <a:defRPr sz="5300">
                <a:solidFill>
                  <a:schemeClr val="tx1">
                    <a:tint val="75000"/>
                  </a:schemeClr>
                </a:solidFill>
              </a:defRPr>
            </a:lvl4pPr>
            <a:lvl5pPr marL="6054060" indent="0">
              <a:buNone/>
              <a:defRPr sz="5300">
                <a:solidFill>
                  <a:schemeClr val="tx1">
                    <a:tint val="75000"/>
                  </a:schemeClr>
                </a:solidFill>
              </a:defRPr>
            </a:lvl5pPr>
            <a:lvl6pPr marL="7567574" indent="0">
              <a:buNone/>
              <a:defRPr sz="5300">
                <a:solidFill>
                  <a:schemeClr val="tx1">
                    <a:tint val="75000"/>
                  </a:schemeClr>
                </a:solidFill>
              </a:defRPr>
            </a:lvl6pPr>
            <a:lvl7pPr marL="9081089" indent="0">
              <a:buNone/>
              <a:defRPr sz="5300">
                <a:solidFill>
                  <a:schemeClr val="tx1">
                    <a:tint val="75000"/>
                  </a:schemeClr>
                </a:solidFill>
              </a:defRPr>
            </a:lvl7pPr>
            <a:lvl8pPr marL="10594604" indent="0">
              <a:buNone/>
              <a:defRPr sz="5300">
                <a:solidFill>
                  <a:schemeClr val="tx1">
                    <a:tint val="75000"/>
                  </a:schemeClr>
                </a:solidFill>
              </a:defRPr>
            </a:lvl8pPr>
            <a:lvl9pPr marL="12108119" indent="0">
              <a:buNone/>
              <a:defRPr sz="53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F1FA7AC5-6045-4418-8E60-F48788734473}" type="datetimeFigureOut">
              <a:rPr lang="en-US" smtClean="0"/>
              <a:t>5/11/18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3343671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2081094" y="11392407"/>
            <a:ext cx="12864941" cy="2715355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15324415" y="11392407"/>
            <a:ext cx="12864941" cy="2715355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F1FA7AC5-6045-4418-8E60-F48788734473}" type="datetimeFigureOut">
              <a:rPr lang="en-US" smtClean="0"/>
              <a:t>5/11/18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38727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036" y="2278491"/>
            <a:ext cx="26108263" cy="8271881"/>
          </a:xfrm>
        </p:spPr>
        <p:txBody>
          <a:bodyPr/>
          <a:lstStyle/>
          <a:p>
            <a:r>
              <a:rPr lang="en-US" dirty="0"/>
              <a:t>Click to edit Master title style</a:t>
            </a:r>
          </a:p>
        </p:txBody>
      </p:sp>
      <p:sp>
        <p:nvSpPr>
          <p:cNvPr id="3" name="Text Placeholder 2"/>
          <p:cNvSpPr>
            <a:spLocks noGrp="1"/>
          </p:cNvSpPr>
          <p:nvPr>
            <p:ph type="body" idx="1"/>
          </p:nvPr>
        </p:nvSpPr>
        <p:spPr>
          <a:xfrm>
            <a:off x="2085040" y="10490924"/>
            <a:ext cx="12805817" cy="5141440"/>
          </a:xfrm>
        </p:spPr>
        <p:txBody>
          <a:bodyPr anchor="b"/>
          <a:lstStyle>
            <a:lvl1pPr marL="0" indent="0">
              <a:buNone/>
              <a:defRPr sz="7900" b="1"/>
            </a:lvl1pPr>
            <a:lvl2pPr marL="1513515" indent="0">
              <a:buNone/>
              <a:defRPr sz="6600" b="1"/>
            </a:lvl2pPr>
            <a:lvl3pPr marL="3027030" indent="0">
              <a:buNone/>
              <a:defRPr sz="6000" b="1"/>
            </a:lvl3pPr>
            <a:lvl4pPr marL="4540545" indent="0">
              <a:buNone/>
              <a:defRPr sz="5300" b="1"/>
            </a:lvl4pPr>
            <a:lvl5pPr marL="6054060" indent="0">
              <a:buNone/>
              <a:defRPr sz="5300" b="1"/>
            </a:lvl5pPr>
            <a:lvl6pPr marL="7567574" indent="0">
              <a:buNone/>
              <a:defRPr sz="5300" b="1"/>
            </a:lvl6pPr>
            <a:lvl7pPr marL="9081089" indent="0">
              <a:buNone/>
              <a:defRPr sz="5300" b="1"/>
            </a:lvl7pPr>
            <a:lvl8pPr marL="10594604" indent="0">
              <a:buNone/>
              <a:defRPr sz="5300" b="1"/>
            </a:lvl8pPr>
            <a:lvl9pPr marL="12108119" indent="0">
              <a:buNone/>
              <a:defRPr sz="5300" b="1"/>
            </a:lvl9pPr>
          </a:lstStyle>
          <a:p>
            <a:pPr lvl="0"/>
            <a:r>
              <a:rPr lang="en-US" dirty="0"/>
              <a:t>Click to edit Master text styles</a:t>
            </a:r>
          </a:p>
        </p:txBody>
      </p:sp>
      <p:sp>
        <p:nvSpPr>
          <p:cNvPr id="4" name="Content Placeholder 3"/>
          <p:cNvSpPr>
            <a:spLocks noGrp="1"/>
          </p:cNvSpPr>
          <p:nvPr>
            <p:ph sz="half" idx="2"/>
          </p:nvPr>
        </p:nvSpPr>
        <p:spPr>
          <a:xfrm>
            <a:off x="2085040" y="15632364"/>
            <a:ext cx="12805817" cy="2299285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15324417" y="10490924"/>
            <a:ext cx="12868884" cy="5141440"/>
          </a:xfrm>
        </p:spPr>
        <p:txBody>
          <a:bodyPr anchor="b"/>
          <a:lstStyle>
            <a:lvl1pPr marL="0" indent="0">
              <a:buNone/>
              <a:defRPr sz="7900" b="1"/>
            </a:lvl1pPr>
            <a:lvl2pPr marL="1513515" indent="0">
              <a:buNone/>
              <a:defRPr sz="6600" b="1"/>
            </a:lvl2pPr>
            <a:lvl3pPr marL="3027030" indent="0">
              <a:buNone/>
              <a:defRPr sz="6000" b="1"/>
            </a:lvl3pPr>
            <a:lvl4pPr marL="4540545" indent="0">
              <a:buNone/>
              <a:defRPr sz="5300" b="1"/>
            </a:lvl4pPr>
            <a:lvl5pPr marL="6054060" indent="0">
              <a:buNone/>
              <a:defRPr sz="5300" b="1"/>
            </a:lvl5pPr>
            <a:lvl6pPr marL="7567574" indent="0">
              <a:buNone/>
              <a:defRPr sz="5300" b="1"/>
            </a:lvl6pPr>
            <a:lvl7pPr marL="9081089" indent="0">
              <a:buNone/>
              <a:defRPr sz="5300" b="1"/>
            </a:lvl7pPr>
            <a:lvl8pPr marL="10594604" indent="0">
              <a:buNone/>
              <a:defRPr sz="5300" b="1"/>
            </a:lvl8pPr>
            <a:lvl9pPr marL="12108119" indent="0">
              <a:buNone/>
              <a:defRPr sz="5300" b="1"/>
            </a:lvl9pPr>
          </a:lstStyle>
          <a:p>
            <a:pPr lvl="0"/>
            <a:r>
              <a:rPr lang="en-US" dirty="0"/>
              <a:t>Click to edit Master text styles</a:t>
            </a:r>
          </a:p>
        </p:txBody>
      </p:sp>
      <p:sp>
        <p:nvSpPr>
          <p:cNvPr id="6" name="Content Placeholder 5"/>
          <p:cNvSpPr>
            <a:spLocks noGrp="1"/>
          </p:cNvSpPr>
          <p:nvPr>
            <p:ph sz="quarter" idx="4"/>
          </p:nvPr>
        </p:nvSpPr>
        <p:spPr>
          <a:xfrm>
            <a:off x="15324417" y="15632364"/>
            <a:ext cx="12868884" cy="2299285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F1FA7AC5-6045-4418-8E60-F48788734473}" type="datetimeFigureOut">
              <a:rPr lang="en-US" smtClean="0"/>
              <a:t>5/11/18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3789456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F1FA7AC5-6045-4418-8E60-F48788734473}" type="datetimeFigureOut">
              <a:rPr lang="en-US" smtClean="0"/>
              <a:t>5/11/18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3075377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FA7AC5-6045-4418-8E60-F48788734473}" type="datetimeFigureOut">
              <a:rPr lang="en-US" smtClean="0"/>
              <a:t>5/11/18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9980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036" y="2853055"/>
            <a:ext cx="9763008" cy="9985693"/>
          </a:xfrm>
        </p:spPr>
        <p:txBody>
          <a:bodyPr anchor="b"/>
          <a:lstStyle>
            <a:lvl1pPr>
              <a:defRPr sz="10600"/>
            </a:lvl1pPr>
          </a:lstStyle>
          <a:p>
            <a:r>
              <a:rPr lang="en-US" dirty="0"/>
              <a:t>Click to edit Master title style</a:t>
            </a:r>
          </a:p>
        </p:txBody>
      </p:sp>
      <p:sp>
        <p:nvSpPr>
          <p:cNvPr id="3" name="Content Placeholder 2"/>
          <p:cNvSpPr>
            <a:spLocks noGrp="1"/>
          </p:cNvSpPr>
          <p:nvPr>
            <p:ph idx="1"/>
          </p:nvPr>
        </p:nvSpPr>
        <p:spPr>
          <a:xfrm>
            <a:off x="12868884" y="6161816"/>
            <a:ext cx="15324415" cy="30412774"/>
          </a:xfrm>
        </p:spPr>
        <p:txBody>
          <a:bodyPr/>
          <a:lstStyle>
            <a:lvl1pPr>
              <a:defRPr sz="10600"/>
            </a:lvl1pPr>
            <a:lvl2pPr>
              <a:defRPr sz="9300"/>
            </a:lvl2pPr>
            <a:lvl3pPr>
              <a:defRPr sz="7900"/>
            </a:lvl3pPr>
            <a:lvl4pPr>
              <a:defRPr sz="6600"/>
            </a:lvl4pPr>
            <a:lvl5pPr>
              <a:defRPr sz="6600"/>
            </a:lvl5pPr>
            <a:lvl6pPr>
              <a:defRPr sz="6600"/>
            </a:lvl6pPr>
            <a:lvl7pPr>
              <a:defRPr sz="6600"/>
            </a:lvl7pPr>
            <a:lvl8pPr>
              <a:defRPr sz="6600"/>
            </a:lvl8pPr>
            <a:lvl9pPr>
              <a:defRPr sz="6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2085036" y="12838747"/>
            <a:ext cx="9763008" cy="23785368"/>
          </a:xfrm>
        </p:spPr>
        <p:txBody>
          <a:bodyPr/>
          <a:lstStyle>
            <a:lvl1pPr marL="0" indent="0">
              <a:buNone/>
              <a:defRPr sz="5300"/>
            </a:lvl1pPr>
            <a:lvl2pPr marL="1513515" indent="0">
              <a:buNone/>
              <a:defRPr sz="4600"/>
            </a:lvl2pPr>
            <a:lvl3pPr marL="3027030" indent="0">
              <a:buNone/>
              <a:defRPr sz="4000"/>
            </a:lvl3pPr>
            <a:lvl4pPr marL="4540545" indent="0">
              <a:buNone/>
              <a:defRPr sz="3300"/>
            </a:lvl4pPr>
            <a:lvl5pPr marL="6054060" indent="0">
              <a:buNone/>
              <a:defRPr sz="3300"/>
            </a:lvl5pPr>
            <a:lvl6pPr marL="7567574" indent="0">
              <a:buNone/>
              <a:defRPr sz="3300"/>
            </a:lvl6pPr>
            <a:lvl7pPr marL="9081089" indent="0">
              <a:buNone/>
              <a:defRPr sz="3300"/>
            </a:lvl7pPr>
            <a:lvl8pPr marL="10594604" indent="0">
              <a:buNone/>
              <a:defRPr sz="3300"/>
            </a:lvl8pPr>
            <a:lvl9pPr marL="12108119" indent="0">
              <a:buNone/>
              <a:defRPr sz="33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F1FA7AC5-6045-4418-8E60-F48788734473}" type="datetimeFigureOut">
              <a:rPr lang="en-US" smtClean="0"/>
              <a:t>5/11/18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3123312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036" y="2853055"/>
            <a:ext cx="9763008" cy="9985693"/>
          </a:xfrm>
        </p:spPr>
        <p:txBody>
          <a:bodyPr anchor="b"/>
          <a:lstStyle>
            <a:lvl1pPr>
              <a:defRPr sz="10600"/>
            </a:lvl1pPr>
          </a:lstStyle>
          <a:p>
            <a:r>
              <a:rPr lang="en-US" dirty="0"/>
              <a:t>Click to edit Master title style</a:t>
            </a:r>
          </a:p>
        </p:txBody>
      </p:sp>
      <p:sp>
        <p:nvSpPr>
          <p:cNvPr id="3" name="Picture Placeholder 2"/>
          <p:cNvSpPr>
            <a:spLocks noGrp="1" noChangeAspect="1"/>
          </p:cNvSpPr>
          <p:nvPr>
            <p:ph type="pic" idx="1"/>
          </p:nvPr>
        </p:nvSpPr>
        <p:spPr>
          <a:xfrm>
            <a:off x="12868884" y="6161816"/>
            <a:ext cx="15324415" cy="30412774"/>
          </a:xfrm>
        </p:spPr>
        <p:txBody>
          <a:bodyPr anchor="t"/>
          <a:lstStyle>
            <a:lvl1pPr marL="0" indent="0">
              <a:buNone/>
              <a:defRPr sz="10600"/>
            </a:lvl1pPr>
            <a:lvl2pPr marL="1513515" indent="0">
              <a:buNone/>
              <a:defRPr sz="9300"/>
            </a:lvl2pPr>
            <a:lvl3pPr marL="3027030" indent="0">
              <a:buNone/>
              <a:defRPr sz="7900"/>
            </a:lvl3pPr>
            <a:lvl4pPr marL="4540545" indent="0">
              <a:buNone/>
              <a:defRPr sz="6600"/>
            </a:lvl4pPr>
            <a:lvl5pPr marL="6054060" indent="0">
              <a:buNone/>
              <a:defRPr sz="6600"/>
            </a:lvl5pPr>
            <a:lvl6pPr marL="7567574" indent="0">
              <a:buNone/>
              <a:defRPr sz="6600"/>
            </a:lvl6pPr>
            <a:lvl7pPr marL="9081089" indent="0">
              <a:buNone/>
              <a:defRPr sz="6600"/>
            </a:lvl7pPr>
            <a:lvl8pPr marL="10594604" indent="0">
              <a:buNone/>
              <a:defRPr sz="6600"/>
            </a:lvl8pPr>
            <a:lvl9pPr marL="12108119" indent="0">
              <a:buNone/>
              <a:defRPr sz="6600"/>
            </a:lvl9pPr>
          </a:lstStyle>
          <a:p>
            <a:endParaRPr lang="en-US" dirty="0"/>
          </a:p>
        </p:txBody>
      </p:sp>
      <p:sp>
        <p:nvSpPr>
          <p:cNvPr id="4" name="Text Placeholder 3"/>
          <p:cNvSpPr>
            <a:spLocks noGrp="1"/>
          </p:cNvSpPr>
          <p:nvPr>
            <p:ph type="body" sz="half" idx="2"/>
          </p:nvPr>
        </p:nvSpPr>
        <p:spPr>
          <a:xfrm>
            <a:off x="2085036" y="12838747"/>
            <a:ext cx="9763008" cy="23785368"/>
          </a:xfrm>
        </p:spPr>
        <p:txBody>
          <a:bodyPr/>
          <a:lstStyle>
            <a:lvl1pPr marL="0" indent="0">
              <a:buNone/>
              <a:defRPr sz="5300"/>
            </a:lvl1pPr>
            <a:lvl2pPr marL="1513515" indent="0">
              <a:buNone/>
              <a:defRPr sz="4600"/>
            </a:lvl2pPr>
            <a:lvl3pPr marL="3027030" indent="0">
              <a:buNone/>
              <a:defRPr sz="4000"/>
            </a:lvl3pPr>
            <a:lvl4pPr marL="4540545" indent="0">
              <a:buNone/>
              <a:defRPr sz="3300"/>
            </a:lvl4pPr>
            <a:lvl5pPr marL="6054060" indent="0">
              <a:buNone/>
              <a:defRPr sz="3300"/>
            </a:lvl5pPr>
            <a:lvl6pPr marL="7567574" indent="0">
              <a:buNone/>
              <a:defRPr sz="3300"/>
            </a:lvl6pPr>
            <a:lvl7pPr marL="9081089" indent="0">
              <a:buNone/>
              <a:defRPr sz="3300"/>
            </a:lvl7pPr>
            <a:lvl8pPr marL="10594604" indent="0">
              <a:buNone/>
              <a:defRPr sz="3300"/>
            </a:lvl8pPr>
            <a:lvl9pPr marL="12108119" indent="0">
              <a:buNone/>
              <a:defRPr sz="33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F1FA7AC5-6045-4418-8E60-F48788734473}" type="datetimeFigureOut">
              <a:rPr lang="en-US" smtClean="0"/>
              <a:t>5/11/18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3937935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1FA7AC5-6045-4418-8E60-F48788734473}" type="datetimeFigureOut">
              <a:rPr lang="en-US" smtClean="0"/>
              <a:t>5/11/18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436359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2292" y="2278481"/>
            <a:ext cx="6527066" cy="36267484"/>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2081095" y="2278481"/>
            <a:ext cx="19202817" cy="3626748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1FA7AC5-6045-4418-8E60-F48788734473}" type="datetimeFigureOut">
              <a:rPr lang="en-US" smtClean="0"/>
              <a:t>5/11/18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33107362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094" y="2278491"/>
            <a:ext cx="26108263" cy="827188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081094" y="11392407"/>
            <a:ext cx="26108263" cy="271535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081094" y="39665399"/>
            <a:ext cx="6810851" cy="2278481"/>
          </a:xfrm>
          <a:prstGeom prst="rect">
            <a:avLst/>
          </a:prstGeom>
        </p:spPr>
        <p:txBody>
          <a:bodyPr vert="horz" lIns="91440" tIns="45720" rIns="91440" bIns="45720" rtlCol="0" anchor="ctr"/>
          <a:lstStyle>
            <a:lvl1pPr algn="l">
              <a:defRPr sz="4000">
                <a:solidFill>
                  <a:schemeClr val="tx1">
                    <a:tint val="75000"/>
                  </a:schemeClr>
                </a:solidFill>
              </a:defRPr>
            </a:lvl1pPr>
          </a:lstStyle>
          <a:p>
            <a:fld id="{F1FA7AC5-6045-4418-8E60-F48788734473}" type="datetimeFigureOut">
              <a:rPr lang="en-US" smtClean="0"/>
              <a:t>5/11/18</a:t>
            </a:fld>
            <a:endParaRPr lang="en-US"/>
          </a:p>
        </p:txBody>
      </p:sp>
      <p:sp>
        <p:nvSpPr>
          <p:cNvPr id="5" name="Footer Placeholder 4"/>
          <p:cNvSpPr>
            <a:spLocks noGrp="1"/>
          </p:cNvSpPr>
          <p:nvPr>
            <p:ph type="ftr" sz="quarter" idx="3"/>
          </p:nvPr>
        </p:nvSpPr>
        <p:spPr>
          <a:xfrm>
            <a:off x="10027087" y="39665399"/>
            <a:ext cx="10216277" cy="2278481"/>
          </a:xfrm>
          <a:prstGeom prst="rect">
            <a:avLst/>
          </a:prstGeom>
        </p:spPr>
        <p:txBody>
          <a:bodyPr vert="horz" lIns="91440" tIns="45720" rIns="91440" bIns="45720" rtlCol="0" anchor="ctr"/>
          <a:lstStyle>
            <a:lvl1pPr algn="ctr">
              <a:defRPr sz="4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78505" y="39665399"/>
            <a:ext cx="6810851" cy="2278481"/>
          </a:xfrm>
          <a:prstGeom prst="rect">
            <a:avLst/>
          </a:prstGeom>
        </p:spPr>
        <p:txBody>
          <a:bodyPr vert="horz" lIns="91440" tIns="45720" rIns="91440" bIns="45720" rtlCol="0" anchor="ctr"/>
          <a:lstStyle>
            <a:lvl1pPr algn="r">
              <a:defRPr sz="4000">
                <a:solidFill>
                  <a:schemeClr val="tx1">
                    <a:tint val="75000"/>
                  </a:schemeClr>
                </a:solidFill>
              </a:defRPr>
            </a:lvl1pPr>
          </a:lstStyle>
          <a:p>
            <a:fld id="{8C71CAF9-4461-454A-B702-D536C3775752}" type="slidenum">
              <a:rPr lang="en-US" smtClean="0"/>
              <a:t>‹#›</a:t>
            </a:fld>
            <a:endParaRPr lang="en-US"/>
          </a:p>
        </p:txBody>
      </p:sp>
    </p:spTree>
    <p:extLst>
      <p:ext uri="{BB962C8B-B14F-4D97-AF65-F5344CB8AC3E}">
        <p14:creationId xmlns:p14="http://schemas.microsoft.com/office/powerpoint/2010/main" val="12816120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3027030" rtl="0" eaLnBrk="1" latinLnBrk="0" hangingPunct="1">
        <a:lnSpc>
          <a:spcPct val="90000"/>
        </a:lnSpc>
        <a:spcBef>
          <a:spcPct val="0"/>
        </a:spcBef>
        <a:buNone/>
        <a:defRPr sz="14600" kern="1200">
          <a:solidFill>
            <a:schemeClr val="tx1"/>
          </a:solidFill>
          <a:latin typeface="+mj-lt"/>
          <a:ea typeface="+mj-ea"/>
          <a:cs typeface="+mj-cs"/>
        </a:defRPr>
      </a:lvl1pPr>
    </p:titleStyle>
    <p:bodyStyle>
      <a:lvl1pPr marL="756757" indent="-756757" algn="l" defTabSz="3027030" rtl="0" eaLnBrk="1" latinLnBrk="0" hangingPunct="1">
        <a:lnSpc>
          <a:spcPct val="90000"/>
        </a:lnSpc>
        <a:spcBef>
          <a:spcPts val="3310"/>
        </a:spcBef>
        <a:buFont typeface="Arial" panose="020B0604020202020204" pitchFamily="34" charset="0"/>
        <a:buChar char="•"/>
        <a:defRPr sz="9300" kern="1200">
          <a:solidFill>
            <a:schemeClr val="tx1"/>
          </a:solidFill>
          <a:latin typeface="+mn-lt"/>
          <a:ea typeface="+mn-ea"/>
          <a:cs typeface="+mn-cs"/>
        </a:defRPr>
      </a:lvl1pPr>
      <a:lvl2pPr marL="2270272" indent="-756757" algn="l" defTabSz="3027030" rtl="0" eaLnBrk="1" latinLnBrk="0" hangingPunct="1">
        <a:lnSpc>
          <a:spcPct val="90000"/>
        </a:lnSpc>
        <a:spcBef>
          <a:spcPts val="1655"/>
        </a:spcBef>
        <a:buFont typeface="Arial" panose="020B0604020202020204" pitchFamily="34" charset="0"/>
        <a:buChar char="•"/>
        <a:defRPr sz="7900" kern="1200">
          <a:solidFill>
            <a:schemeClr val="tx1"/>
          </a:solidFill>
          <a:latin typeface="+mn-lt"/>
          <a:ea typeface="+mn-ea"/>
          <a:cs typeface="+mn-cs"/>
        </a:defRPr>
      </a:lvl2pPr>
      <a:lvl3pPr marL="3783787" indent="-756757" algn="l" defTabSz="3027030" rtl="0" eaLnBrk="1" latinLnBrk="0" hangingPunct="1">
        <a:lnSpc>
          <a:spcPct val="90000"/>
        </a:lnSpc>
        <a:spcBef>
          <a:spcPts val="1655"/>
        </a:spcBef>
        <a:buFont typeface="Arial" panose="020B0604020202020204" pitchFamily="34" charset="0"/>
        <a:buChar char="•"/>
        <a:defRPr sz="6600" kern="1200">
          <a:solidFill>
            <a:schemeClr val="tx1"/>
          </a:solidFill>
          <a:latin typeface="+mn-lt"/>
          <a:ea typeface="+mn-ea"/>
          <a:cs typeface="+mn-cs"/>
        </a:defRPr>
      </a:lvl3pPr>
      <a:lvl4pPr marL="5297302" indent="-756757" algn="l" defTabSz="3027030" rtl="0" eaLnBrk="1" latinLnBrk="0" hangingPunct="1">
        <a:lnSpc>
          <a:spcPct val="90000"/>
        </a:lnSpc>
        <a:spcBef>
          <a:spcPts val="1655"/>
        </a:spcBef>
        <a:buFont typeface="Arial" panose="020B0604020202020204" pitchFamily="34" charset="0"/>
        <a:buChar char="•"/>
        <a:defRPr sz="6000" kern="1200">
          <a:solidFill>
            <a:schemeClr val="tx1"/>
          </a:solidFill>
          <a:latin typeface="+mn-lt"/>
          <a:ea typeface="+mn-ea"/>
          <a:cs typeface="+mn-cs"/>
        </a:defRPr>
      </a:lvl4pPr>
      <a:lvl5pPr marL="6810817" indent="-756757" algn="l" defTabSz="3027030" rtl="0" eaLnBrk="1" latinLnBrk="0" hangingPunct="1">
        <a:lnSpc>
          <a:spcPct val="90000"/>
        </a:lnSpc>
        <a:spcBef>
          <a:spcPts val="1655"/>
        </a:spcBef>
        <a:buFont typeface="Arial" panose="020B0604020202020204" pitchFamily="34" charset="0"/>
        <a:buChar char="•"/>
        <a:defRPr sz="6000" kern="1200">
          <a:solidFill>
            <a:schemeClr val="tx1"/>
          </a:solidFill>
          <a:latin typeface="+mn-lt"/>
          <a:ea typeface="+mn-ea"/>
          <a:cs typeface="+mn-cs"/>
        </a:defRPr>
      </a:lvl5pPr>
      <a:lvl6pPr marL="8324332" indent="-756757" algn="l" defTabSz="3027030" rtl="0" eaLnBrk="1" latinLnBrk="0" hangingPunct="1">
        <a:lnSpc>
          <a:spcPct val="90000"/>
        </a:lnSpc>
        <a:spcBef>
          <a:spcPts val="1655"/>
        </a:spcBef>
        <a:buFont typeface="Arial" panose="020B0604020202020204" pitchFamily="34" charset="0"/>
        <a:buChar char="•"/>
        <a:defRPr sz="6000" kern="1200">
          <a:solidFill>
            <a:schemeClr val="tx1"/>
          </a:solidFill>
          <a:latin typeface="+mn-lt"/>
          <a:ea typeface="+mn-ea"/>
          <a:cs typeface="+mn-cs"/>
        </a:defRPr>
      </a:lvl6pPr>
      <a:lvl7pPr marL="9837847" indent="-756757" algn="l" defTabSz="3027030" rtl="0" eaLnBrk="1" latinLnBrk="0" hangingPunct="1">
        <a:lnSpc>
          <a:spcPct val="90000"/>
        </a:lnSpc>
        <a:spcBef>
          <a:spcPts val="1655"/>
        </a:spcBef>
        <a:buFont typeface="Arial" panose="020B0604020202020204" pitchFamily="34" charset="0"/>
        <a:buChar char="•"/>
        <a:defRPr sz="6000" kern="1200">
          <a:solidFill>
            <a:schemeClr val="tx1"/>
          </a:solidFill>
          <a:latin typeface="+mn-lt"/>
          <a:ea typeface="+mn-ea"/>
          <a:cs typeface="+mn-cs"/>
        </a:defRPr>
      </a:lvl7pPr>
      <a:lvl8pPr marL="11351362" indent="-756757" algn="l" defTabSz="3027030" rtl="0" eaLnBrk="1" latinLnBrk="0" hangingPunct="1">
        <a:lnSpc>
          <a:spcPct val="90000"/>
        </a:lnSpc>
        <a:spcBef>
          <a:spcPts val="1655"/>
        </a:spcBef>
        <a:buFont typeface="Arial" panose="020B0604020202020204" pitchFamily="34" charset="0"/>
        <a:buChar char="•"/>
        <a:defRPr sz="6000" kern="1200">
          <a:solidFill>
            <a:schemeClr val="tx1"/>
          </a:solidFill>
          <a:latin typeface="+mn-lt"/>
          <a:ea typeface="+mn-ea"/>
          <a:cs typeface="+mn-cs"/>
        </a:defRPr>
      </a:lvl8pPr>
      <a:lvl9pPr marL="12864876" indent="-756757" algn="l" defTabSz="3027030" rtl="0" eaLnBrk="1" latinLnBrk="0" hangingPunct="1">
        <a:lnSpc>
          <a:spcPct val="90000"/>
        </a:lnSpc>
        <a:spcBef>
          <a:spcPts val="1655"/>
        </a:spcBef>
        <a:buFont typeface="Arial" panose="020B0604020202020204" pitchFamily="34" charset="0"/>
        <a:buChar char="•"/>
        <a:defRPr sz="6000" kern="1200">
          <a:solidFill>
            <a:schemeClr val="tx1"/>
          </a:solidFill>
          <a:latin typeface="+mn-lt"/>
          <a:ea typeface="+mn-ea"/>
          <a:cs typeface="+mn-cs"/>
        </a:defRPr>
      </a:lvl9pPr>
    </p:bodyStyle>
    <p:otherStyle>
      <a:defPPr>
        <a:defRPr lang="en-US"/>
      </a:defPPr>
      <a:lvl1pPr marL="0" algn="l" defTabSz="3027030" rtl="0" eaLnBrk="1" latinLnBrk="0" hangingPunct="1">
        <a:defRPr sz="6000" kern="1200">
          <a:solidFill>
            <a:schemeClr val="tx1"/>
          </a:solidFill>
          <a:latin typeface="+mn-lt"/>
          <a:ea typeface="+mn-ea"/>
          <a:cs typeface="+mn-cs"/>
        </a:defRPr>
      </a:lvl1pPr>
      <a:lvl2pPr marL="1513515" algn="l" defTabSz="3027030" rtl="0" eaLnBrk="1" latinLnBrk="0" hangingPunct="1">
        <a:defRPr sz="6000" kern="1200">
          <a:solidFill>
            <a:schemeClr val="tx1"/>
          </a:solidFill>
          <a:latin typeface="+mn-lt"/>
          <a:ea typeface="+mn-ea"/>
          <a:cs typeface="+mn-cs"/>
        </a:defRPr>
      </a:lvl2pPr>
      <a:lvl3pPr marL="3027030" algn="l" defTabSz="3027030" rtl="0" eaLnBrk="1" latinLnBrk="0" hangingPunct="1">
        <a:defRPr sz="6000" kern="1200">
          <a:solidFill>
            <a:schemeClr val="tx1"/>
          </a:solidFill>
          <a:latin typeface="+mn-lt"/>
          <a:ea typeface="+mn-ea"/>
          <a:cs typeface="+mn-cs"/>
        </a:defRPr>
      </a:lvl3pPr>
      <a:lvl4pPr marL="4540545" algn="l" defTabSz="3027030" rtl="0" eaLnBrk="1" latinLnBrk="0" hangingPunct="1">
        <a:defRPr sz="6000" kern="1200">
          <a:solidFill>
            <a:schemeClr val="tx1"/>
          </a:solidFill>
          <a:latin typeface="+mn-lt"/>
          <a:ea typeface="+mn-ea"/>
          <a:cs typeface="+mn-cs"/>
        </a:defRPr>
      </a:lvl4pPr>
      <a:lvl5pPr marL="6054060" algn="l" defTabSz="3027030" rtl="0" eaLnBrk="1" latinLnBrk="0" hangingPunct="1">
        <a:defRPr sz="6000" kern="1200">
          <a:solidFill>
            <a:schemeClr val="tx1"/>
          </a:solidFill>
          <a:latin typeface="+mn-lt"/>
          <a:ea typeface="+mn-ea"/>
          <a:cs typeface="+mn-cs"/>
        </a:defRPr>
      </a:lvl5pPr>
      <a:lvl6pPr marL="7567574" algn="l" defTabSz="3027030" rtl="0" eaLnBrk="1" latinLnBrk="0" hangingPunct="1">
        <a:defRPr sz="6000" kern="1200">
          <a:solidFill>
            <a:schemeClr val="tx1"/>
          </a:solidFill>
          <a:latin typeface="+mn-lt"/>
          <a:ea typeface="+mn-ea"/>
          <a:cs typeface="+mn-cs"/>
        </a:defRPr>
      </a:lvl6pPr>
      <a:lvl7pPr marL="9081089" algn="l" defTabSz="3027030" rtl="0" eaLnBrk="1" latinLnBrk="0" hangingPunct="1">
        <a:defRPr sz="6000" kern="1200">
          <a:solidFill>
            <a:schemeClr val="tx1"/>
          </a:solidFill>
          <a:latin typeface="+mn-lt"/>
          <a:ea typeface="+mn-ea"/>
          <a:cs typeface="+mn-cs"/>
        </a:defRPr>
      </a:lvl7pPr>
      <a:lvl8pPr marL="10594604" algn="l" defTabSz="3027030" rtl="0" eaLnBrk="1" latinLnBrk="0" hangingPunct="1">
        <a:defRPr sz="6000" kern="1200">
          <a:solidFill>
            <a:schemeClr val="tx1"/>
          </a:solidFill>
          <a:latin typeface="+mn-lt"/>
          <a:ea typeface="+mn-ea"/>
          <a:cs typeface="+mn-cs"/>
        </a:defRPr>
      </a:lvl8pPr>
      <a:lvl9pPr marL="12108119" algn="l" defTabSz="3027030"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chart" Target="../charts/chart1.xml"/><Relationship Id="rId7" Type="http://schemas.openxmlformats.org/officeDocument/2006/relationships/image" Target="../media/image5.jpeg"/><Relationship Id="rId8"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8544" y="11165"/>
            <a:ext cx="22784313" cy="4747804"/>
          </a:xfrm>
        </p:spPr>
        <p:txBody>
          <a:bodyPr>
            <a:normAutofit/>
          </a:bodyPr>
          <a:lstStyle>
            <a:defPPr>
              <a:defRPr lang="en-US"/>
            </a:defPPr>
            <a:lvl1pPr marL="0" algn="l" defTabSz="769102" rtl="0" eaLnBrk="1" latinLnBrk="0" hangingPunct="1">
              <a:defRPr sz="1514" kern="1200">
                <a:solidFill>
                  <a:schemeClr val="tx1"/>
                </a:solidFill>
                <a:latin typeface="+mn-lt"/>
                <a:ea typeface="+mn-ea"/>
                <a:cs typeface="+mn-cs"/>
              </a:defRPr>
            </a:lvl1pPr>
            <a:lvl2pPr marL="384551" algn="l" defTabSz="769102" rtl="0" eaLnBrk="1" latinLnBrk="0" hangingPunct="1">
              <a:defRPr sz="1514" kern="1200">
                <a:solidFill>
                  <a:schemeClr val="tx1"/>
                </a:solidFill>
                <a:latin typeface="+mn-lt"/>
                <a:ea typeface="+mn-ea"/>
                <a:cs typeface="+mn-cs"/>
              </a:defRPr>
            </a:lvl2pPr>
            <a:lvl3pPr marL="769102" algn="l" defTabSz="769102" rtl="0" eaLnBrk="1" latinLnBrk="0" hangingPunct="1">
              <a:defRPr sz="1514" kern="1200">
                <a:solidFill>
                  <a:schemeClr val="tx1"/>
                </a:solidFill>
                <a:latin typeface="+mn-lt"/>
                <a:ea typeface="+mn-ea"/>
                <a:cs typeface="+mn-cs"/>
              </a:defRPr>
            </a:lvl3pPr>
            <a:lvl4pPr marL="1153653" algn="l" defTabSz="769102" rtl="0" eaLnBrk="1" latinLnBrk="0" hangingPunct="1">
              <a:defRPr sz="1514" kern="1200">
                <a:solidFill>
                  <a:schemeClr val="tx1"/>
                </a:solidFill>
                <a:latin typeface="+mn-lt"/>
                <a:ea typeface="+mn-ea"/>
                <a:cs typeface="+mn-cs"/>
              </a:defRPr>
            </a:lvl4pPr>
            <a:lvl5pPr marL="1538204" algn="l" defTabSz="769102" rtl="0" eaLnBrk="1" latinLnBrk="0" hangingPunct="1">
              <a:defRPr sz="1514" kern="1200">
                <a:solidFill>
                  <a:schemeClr val="tx1"/>
                </a:solidFill>
                <a:latin typeface="+mn-lt"/>
                <a:ea typeface="+mn-ea"/>
                <a:cs typeface="+mn-cs"/>
              </a:defRPr>
            </a:lvl5pPr>
            <a:lvl6pPr marL="1922755" algn="l" defTabSz="769102" rtl="0" eaLnBrk="1" latinLnBrk="0" hangingPunct="1">
              <a:defRPr sz="1514" kern="1200">
                <a:solidFill>
                  <a:schemeClr val="tx1"/>
                </a:solidFill>
                <a:latin typeface="+mn-lt"/>
                <a:ea typeface="+mn-ea"/>
                <a:cs typeface="+mn-cs"/>
              </a:defRPr>
            </a:lvl6pPr>
            <a:lvl7pPr marL="2307306" algn="l" defTabSz="769102" rtl="0" eaLnBrk="1" latinLnBrk="0" hangingPunct="1">
              <a:defRPr sz="1514" kern="1200">
                <a:solidFill>
                  <a:schemeClr val="tx1"/>
                </a:solidFill>
                <a:latin typeface="+mn-lt"/>
                <a:ea typeface="+mn-ea"/>
                <a:cs typeface="+mn-cs"/>
              </a:defRPr>
            </a:lvl7pPr>
            <a:lvl8pPr marL="2691856" algn="l" defTabSz="769102" rtl="0" eaLnBrk="1" latinLnBrk="0" hangingPunct="1">
              <a:defRPr sz="1514" kern="1200">
                <a:solidFill>
                  <a:schemeClr val="tx1"/>
                </a:solidFill>
                <a:latin typeface="+mn-lt"/>
                <a:ea typeface="+mn-ea"/>
                <a:cs typeface="+mn-cs"/>
              </a:defRPr>
            </a:lvl8pPr>
            <a:lvl9pPr marL="3076407" algn="l" defTabSz="769102" rtl="0" eaLnBrk="1" latinLnBrk="0" hangingPunct="1">
              <a:defRPr sz="1514" kern="1200">
                <a:solidFill>
                  <a:schemeClr val="tx1"/>
                </a:solidFill>
                <a:latin typeface="+mn-lt"/>
                <a:ea typeface="+mn-ea"/>
                <a:cs typeface="+mn-cs"/>
              </a:defRPr>
            </a:lvl9pPr>
          </a:lstStyle>
          <a:p>
            <a:r>
              <a:rPr lang="en-US" sz="7200" b="1" i="1" dirty="0">
                <a:cs typeface="Calibri"/>
              </a:rPr>
              <a:t>Coverage of a pneumococcal conjugate vaccine campaign in Doro refugee camp, South Sudan and trends in inpatient lower respiratory tract infections over time </a:t>
            </a:r>
            <a:r>
              <a:rPr lang="en-US" sz="7200" b="1" i="1" dirty="0">
                <a:ea typeface="+mn-lt"/>
                <a:cs typeface="+mn-lt"/>
              </a:rPr>
              <a:t/>
            </a:r>
            <a:br>
              <a:rPr lang="en-US" sz="7200" b="1" i="1" dirty="0">
                <a:ea typeface="+mn-lt"/>
                <a:cs typeface="+mn-lt"/>
              </a:rPr>
            </a:br>
            <a:r>
              <a:rPr lang="en-US" sz="3600" dirty="0">
                <a:cs typeface="Calibri"/>
              </a:rPr>
              <a:t>Ruben Conner, Alain </a:t>
            </a:r>
            <a:r>
              <a:rPr lang="en-US" sz="3600" dirty="0" err="1">
                <a:cs typeface="Calibri"/>
              </a:rPr>
              <a:t>Ngoko</a:t>
            </a:r>
            <a:r>
              <a:rPr lang="en-US" sz="3600" dirty="0">
                <a:cs typeface="Calibri"/>
              </a:rPr>
              <a:t>, Husni Mubarak Zainal, Gama David Joseph, Rafael Van den Bergh, </a:t>
            </a:r>
            <a:r>
              <a:rPr lang="en-US" sz="3600" dirty="0">
                <a:ea typeface="+mn-lt"/>
                <a:cs typeface="+mn-lt"/>
              </a:rPr>
              <a:t/>
            </a:r>
            <a:br>
              <a:rPr lang="en-US" sz="3600" dirty="0">
                <a:ea typeface="+mn-lt"/>
                <a:cs typeface="+mn-lt"/>
              </a:rPr>
            </a:br>
            <a:r>
              <a:rPr lang="en-US" sz="3600" dirty="0">
                <a:cs typeface="Calibri"/>
              </a:rPr>
              <a:t>Jai </a:t>
            </a:r>
            <a:r>
              <a:rPr lang="en-US" sz="3600" dirty="0" err="1">
                <a:cs typeface="Calibri"/>
              </a:rPr>
              <a:t>Defranciscis</a:t>
            </a:r>
            <a:r>
              <a:rPr lang="en-US" sz="3600" dirty="0">
                <a:cs typeface="Calibri"/>
              </a:rPr>
              <a:t>, Patrick Rollinson, Isabella </a:t>
            </a:r>
            <a:r>
              <a:rPr lang="en-US" sz="3600" dirty="0" err="1">
                <a:cs typeface="Calibri"/>
              </a:rPr>
              <a:t>Panunzi</a:t>
            </a:r>
            <a:r>
              <a:rPr lang="en-US" sz="3600" dirty="0">
                <a:cs typeface="Calibri"/>
              </a:rPr>
              <a:t>, Catherine </a:t>
            </a:r>
            <a:r>
              <a:rPr lang="en-US" sz="3600" dirty="0" err="1">
                <a:cs typeface="Calibri"/>
              </a:rPr>
              <a:t>Bachy</a:t>
            </a:r>
            <a:r>
              <a:rPr lang="en-US" sz="3600" dirty="0">
                <a:cs typeface="Calibri"/>
              </a:rPr>
              <a:t>, Silvia Pineda</a:t>
            </a:r>
            <a:r>
              <a:rPr lang="en-US" sz="3600" dirty="0">
                <a:ea typeface="+mn-lt"/>
                <a:cs typeface="+mn-lt"/>
              </a:rPr>
              <a:t/>
            </a:r>
            <a:br>
              <a:rPr lang="en-US" sz="3600" dirty="0">
                <a:ea typeface="+mn-lt"/>
                <a:cs typeface="+mn-lt"/>
              </a:rPr>
            </a:br>
            <a:r>
              <a:rPr lang="en-US" sz="3600" i="1" dirty="0">
                <a:cs typeface="Calibri"/>
              </a:rPr>
              <a:t>MSF-Operational Centre Brussels, South Sudan</a:t>
            </a:r>
            <a:endParaRPr lang="en-US" sz="3600" i="1" dirty="0">
              <a:ea typeface="+mn-lt"/>
              <a:cs typeface="+mn-lt"/>
            </a:endParaRPr>
          </a:p>
        </p:txBody>
      </p:sp>
      <p:sp>
        <p:nvSpPr>
          <p:cNvPr id="4" name="TextBox 3">
            <a:extLst>
              <a:ext uri="{FF2B5EF4-FFF2-40B4-BE49-F238E27FC236}">
                <a16:creationId xmlns:a16="http://schemas.microsoft.com/office/drawing/2014/main" xmlns="" id="{0FBD352F-9EF4-4519-8DD2-E651392DB93A}"/>
              </a:ext>
            </a:extLst>
          </p:cNvPr>
          <p:cNvSpPr txBox="1"/>
          <p:nvPr/>
        </p:nvSpPr>
        <p:spPr>
          <a:xfrm>
            <a:off x="286970" y="6160025"/>
            <a:ext cx="8557784" cy="11647420"/>
          </a:xfrm>
          <a:prstGeom prst="rect">
            <a:avLst/>
          </a:prstGeom>
        </p:spPr>
        <p:txBody>
          <a:bodyPr rot="0" spcFirstLastPara="0" vertOverflow="overflow" horzOverflow="overflow" vert="horz" wrap="square" lIns="74295" tIns="37148" rIns="74295" bIns="37148" numCol="1" spcCol="0" rtlCol="0" fromWordArt="0" anchor="t" anchorCtr="0" forceAA="0" compatLnSpc="1">
            <a:prstTxWarp prst="textNoShape">
              <a:avLst/>
            </a:prstTxWarp>
            <a:spAutoFit/>
          </a:bodyPr>
          <a:lstStyle>
            <a:defPPr>
              <a:defRPr lang="en-US"/>
            </a:defPPr>
            <a:lvl1pPr marL="0" algn="l" defTabSz="769102" rtl="0" eaLnBrk="1" latinLnBrk="0" hangingPunct="1">
              <a:defRPr sz="1514" kern="1200">
                <a:solidFill>
                  <a:schemeClr val="tx1"/>
                </a:solidFill>
                <a:latin typeface="+mn-lt"/>
                <a:ea typeface="+mn-ea"/>
                <a:cs typeface="+mn-cs"/>
              </a:defRPr>
            </a:lvl1pPr>
            <a:lvl2pPr marL="384551" algn="l" defTabSz="769102" rtl="0" eaLnBrk="1" latinLnBrk="0" hangingPunct="1">
              <a:defRPr sz="1514" kern="1200">
                <a:solidFill>
                  <a:schemeClr val="tx1"/>
                </a:solidFill>
                <a:latin typeface="+mn-lt"/>
                <a:ea typeface="+mn-ea"/>
                <a:cs typeface="+mn-cs"/>
              </a:defRPr>
            </a:lvl2pPr>
            <a:lvl3pPr marL="769102" algn="l" defTabSz="769102" rtl="0" eaLnBrk="1" latinLnBrk="0" hangingPunct="1">
              <a:defRPr sz="1514" kern="1200">
                <a:solidFill>
                  <a:schemeClr val="tx1"/>
                </a:solidFill>
                <a:latin typeface="+mn-lt"/>
                <a:ea typeface="+mn-ea"/>
                <a:cs typeface="+mn-cs"/>
              </a:defRPr>
            </a:lvl3pPr>
            <a:lvl4pPr marL="1153653" algn="l" defTabSz="769102" rtl="0" eaLnBrk="1" latinLnBrk="0" hangingPunct="1">
              <a:defRPr sz="1514" kern="1200">
                <a:solidFill>
                  <a:schemeClr val="tx1"/>
                </a:solidFill>
                <a:latin typeface="+mn-lt"/>
                <a:ea typeface="+mn-ea"/>
                <a:cs typeface="+mn-cs"/>
              </a:defRPr>
            </a:lvl4pPr>
            <a:lvl5pPr marL="1538204" algn="l" defTabSz="769102" rtl="0" eaLnBrk="1" latinLnBrk="0" hangingPunct="1">
              <a:defRPr sz="1514" kern="1200">
                <a:solidFill>
                  <a:schemeClr val="tx1"/>
                </a:solidFill>
                <a:latin typeface="+mn-lt"/>
                <a:ea typeface="+mn-ea"/>
                <a:cs typeface="+mn-cs"/>
              </a:defRPr>
            </a:lvl5pPr>
            <a:lvl6pPr marL="1922755" algn="l" defTabSz="769102" rtl="0" eaLnBrk="1" latinLnBrk="0" hangingPunct="1">
              <a:defRPr sz="1514" kern="1200">
                <a:solidFill>
                  <a:schemeClr val="tx1"/>
                </a:solidFill>
                <a:latin typeface="+mn-lt"/>
                <a:ea typeface="+mn-ea"/>
                <a:cs typeface="+mn-cs"/>
              </a:defRPr>
            </a:lvl6pPr>
            <a:lvl7pPr marL="2307306" algn="l" defTabSz="769102" rtl="0" eaLnBrk="1" latinLnBrk="0" hangingPunct="1">
              <a:defRPr sz="1514" kern="1200">
                <a:solidFill>
                  <a:schemeClr val="tx1"/>
                </a:solidFill>
                <a:latin typeface="+mn-lt"/>
                <a:ea typeface="+mn-ea"/>
                <a:cs typeface="+mn-cs"/>
              </a:defRPr>
            </a:lvl7pPr>
            <a:lvl8pPr marL="2691856" algn="l" defTabSz="769102" rtl="0" eaLnBrk="1" latinLnBrk="0" hangingPunct="1">
              <a:defRPr sz="1514" kern="1200">
                <a:solidFill>
                  <a:schemeClr val="tx1"/>
                </a:solidFill>
                <a:latin typeface="+mn-lt"/>
                <a:ea typeface="+mn-ea"/>
                <a:cs typeface="+mn-cs"/>
              </a:defRPr>
            </a:lvl8pPr>
            <a:lvl9pPr marL="3076407" algn="l" defTabSz="769102" rtl="0" eaLnBrk="1" latinLnBrk="0" hangingPunct="1">
              <a:defRPr sz="1514" kern="1200">
                <a:solidFill>
                  <a:schemeClr val="tx1"/>
                </a:solidFill>
                <a:latin typeface="+mn-lt"/>
                <a:ea typeface="+mn-ea"/>
                <a:cs typeface="+mn-cs"/>
              </a:defRPr>
            </a:lvl9pPr>
          </a:lstStyle>
          <a:p>
            <a:r>
              <a:rPr lang="en-US" sz="4800" b="1" dirty="0"/>
              <a:t>Introduction</a:t>
            </a:r>
            <a:endParaRPr lang="en-US" sz="4800" dirty="0">
              <a:cs typeface="Calibri"/>
            </a:endParaRPr>
          </a:p>
          <a:p>
            <a:pPr marL="571500" indent="-571500">
              <a:buFont typeface="Arial"/>
              <a:buChar char="•"/>
            </a:pPr>
            <a:r>
              <a:rPr lang="en-US" sz="3200" dirty="0">
                <a:cs typeface="Calibri"/>
              </a:rPr>
              <a:t>Pneumonia is a leading cause of death (estimated 15% of childhood deaths), and likely an even larger share in refugee camps where communicable disease risk is greater [1]</a:t>
            </a:r>
          </a:p>
          <a:p>
            <a:pPr marL="571500" indent="-571500">
              <a:buFont typeface="Arial"/>
              <a:buChar char="•"/>
            </a:pPr>
            <a:r>
              <a:rPr lang="en-US" sz="3200" dirty="0">
                <a:cs typeface="Calibri"/>
              </a:rPr>
              <a:t>Lower respiratory tract infections (LRTI) are frequently caused by S</a:t>
            </a:r>
            <a:r>
              <a:rPr lang="en-US" sz="3200" i="1" dirty="0">
                <a:cs typeface="Calibri"/>
              </a:rPr>
              <a:t>treptococcus pneumoniae, </a:t>
            </a:r>
            <a:r>
              <a:rPr lang="en-US" sz="3200" dirty="0">
                <a:cs typeface="Calibri"/>
              </a:rPr>
              <a:t>which can be prevented through the use of pneumococcal conjugate vaccines (PCV) </a:t>
            </a:r>
            <a:endParaRPr lang="en-US" sz="3200" i="1" u="sng">
              <a:cs typeface="Calibri"/>
            </a:endParaRPr>
          </a:p>
          <a:p>
            <a:pPr marL="571500" indent="-571500">
              <a:buFont typeface="Arial"/>
              <a:buChar char="•"/>
            </a:pPr>
            <a:r>
              <a:rPr lang="en-US" sz="3200" dirty="0">
                <a:cs typeface="Calibri"/>
              </a:rPr>
              <a:t>PCV has been recommended for use in humanitarian settings since 2013 [2] but has been prohibitively expensive. Impact studies of PCV in such settings have been very limited [3]</a:t>
            </a:r>
          </a:p>
          <a:p>
            <a:pPr marL="571500" indent="-571500">
              <a:buFont typeface="Arial"/>
              <a:buChar char="•"/>
            </a:pPr>
            <a:r>
              <a:rPr lang="en-US" sz="3200" dirty="0">
                <a:cs typeface="Calibri"/>
              </a:rPr>
              <a:t>In June and August 2017, MSF </a:t>
            </a:r>
            <a:r>
              <a:rPr lang="en-US" sz="3200" b="1" dirty="0">
                <a:cs typeface="Calibri"/>
              </a:rPr>
              <a:t>introduced</a:t>
            </a:r>
            <a:r>
              <a:rPr lang="en-US" sz="3200" dirty="0">
                <a:cs typeface="Calibri"/>
              </a:rPr>
              <a:t> </a:t>
            </a:r>
            <a:r>
              <a:rPr lang="en-US" sz="3200" b="1" dirty="0">
                <a:cs typeface="Calibri"/>
              </a:rPr>
              <a:t>PCV-10</a:t>
            </a:r>
            <a:r>
              <a:rPr lang="en-US" sz="3200" dirty="0">
                <a:cs typeface="Calibri"/>
              </a:rPr>
              <a:t> in a </a:t>
            </a:r>
            <a:r>
              <a:rPr lang="en-US" sz="3200" b="1" dirty="0">
                <a:cs typeface="Calibri"/>
              </a:rPr>
              <a:t>two-round multi-antigen catch-up vaccination campaign </a:t>
            </a:r>
            <a:r>
              <a:rPr lang="en-US" sz="3200" dirty="0">
                <a:cs typeface="Calibri"/>
              </a:rPr>
              <a:t>for children 6 weeks-23 months living in Doro refugee camp  </a:t>
            </a:r>
          </a:p>
          <a:p>
            <a:pPr marL="571500" indent="-571500">
              <a:buFont typeface="Arial"/>
              <a:buChar char="•"/>
            </a:pPr>
            <a:r>
              <a:rPr lang="en-US" sz="3200" dirty="0">
                <a:cs typeface="Calibri"/>
              </a:rPr>
              <a:t>We set out to document the vaccination coverage and trends in lower respiratory tract infections (LRTI) cases in children &lt;2 years pre- and post-campaign</a:t>
            </a:r>
          </a:p>
          <a:p>
            <a:endParaRPr lang="en-US" sz="3200" dirty="0">
              <a:cs typeface="Calibri"/>
            </a:endParaRPr>
          </a:p>
        </p:txBody>
      </p:sp>
      <p:sp>
        <p:nvSpPr>
          <p:cNvPr id="5" name="TextBox 4">
            <a:extLst>
              <a:ext uri="{FF2B5EF4-FFF2-40B4-BE49-F238E27FC236}">
                <a16:creationId xmlns:a16="http://schemas.microsoft.com/office/drawing/2014/main" xmlns="" id="{71E13694-F03B-4F21-8316-D8D3E9EE0B78}"/>
              </a:ext>
            </a:extLst>
          </p:cNvPr>
          <p:cNvSpPr txBox="1"/>
          <p:nvPr/>
        </p:nvSpPr>
        <p:spPr>
          <a:xfrm>
            <a:off x="286818" y="25673106"/>
            <a:ext cx="8052799" cy="12201418"/>
          </a:xfrm>
          <a:prstGeom prst="rect">
            <a:avLst/>
          </a:prstGeom>
        </p:spPr>
        <p:txBody>
          <a:bodyPr rot="0" spcFirstLastPara="0" vertOverflow="overflow" horzOverflow="overflow" vert="horz" wrap="square" lIns="74295" tIns="37148" rIns="74295" bIns="37148" numCol="1" spcCol="0" rtlCol="0" fromWordArt="0" anchor="t" anchorCtr="0" forceAA="0" compatLnSpc="1">
            <a:prstTxWarp prst="textNoShape">
              <a:avLst/>
            </a:prstTxWarp>
            <a:spAutoFit/>
          </a:bodyPr>
          <a:lstStyle>
            <a:defPPr>
              <a:defRPr lang="en-US"/>
            </a:defPPr>
            <a:lvl1pPr marL="0" algn="l" defTabSz="769102" rtl="0" eaLnBrk="1" latinLnBrk="0" hangingPunct="1">
              <a:defRPr sz="1514" kern="1200">
                <a:solidFill>
                  <a:schemeClr val="tx1"/>
                </a:solidFill>
                <a:latin typeface="+mn-lt"/>
                <a:ea typeface="+mn-ea"/>
                <a:cs typeface="+mn-cs"/>
              </a:defRPr>
            </a:lvl1pPr>
            <a:lvl2pPr marL="384551" algn="l" defTabSz="769102" rtl="0" eaLnBrk="1" latinLnBrk="0" hangingPunct="1">
              <a:defRPr sz="1514" kern="1200">
                <a:solidFill>
                  <a:schemeClr val="tx1"/>
                </a:solidFill>
                <a:latin typeface="+mn-lt"/>
                <a:ea typeface="+mn-ea"/>
                <a:cs typeface="+mn-cs"/>
              </a:defRPr>
            </a:lvl2pPr>
            <a:lvl3pPr marL="769102" algn="l" defTabSz="769102" rtl="0" eaLnBrk="1" latinLnBrk="0" hangingPunct="1">
              <a:defRPr sz="1514" kern="1200">
                <a:solidFill>
                  <a:schemeClr val="tx1"/>
                </a:solidFill>
                <a:latin typeface="+mn-lt"/>
                <a:ea typeface="+mn-ea"/>
                <a:cs typeface="+mn-cs"/>
              </a:defRPr>
            </a:lvl3pPr>
            <a:lvl4pPr marL="1153653" algn="l" defTabSz="769102" rtl="0" eaLnBrk="1" latinLnBrk="0" hangingPunct="1">
              <a:defRPr sz="1514" kern="1200">
                <a:solidFill>
                  <a:schemeClr val="tx1"/>
                </a:solidFill>
                <a:latin typeface="+mn-lt"/>
                <a:ea typeface="+mn-ea"/>
                <a:cs typeface="+mn-cs"/>
              </a:defRPr>
            </a:lvl4pPr>
            <a:lvl5pPr marL="1538204" algn="l" defTabSz="769102" rtl="0" eaLnBrk="1" latinLnBrk="0" hangingPunct="1">
              <a:defRPr sz="1514" kern="1200">
                <a:solidFill>
                  <a:schemeClr val="tx1"/>
                </a:solidFill>
                <a:latin typeface="+mn-lt"/>
                <a:ea typeface="+mn-ea"/>
                <a:cs typeface="+mn-cs"/>
              </a:defRPr>
            </a:lvl5pPr>
            <a:lvl6pPr marL="1922755" algn="l" defTabSz="769102" rtl="0" eaLnBrk="1" latinLnBrk="0" hangingPunct="1">
              <a:defRPr sz="1514" kern="1200">
                <a:solidFill>
                  <a:schemeClr val="tx1"/>
                </a:solidFill>
                <a:latin typeface="+mn-lt"/>
                <a:ea typeface="+mn-ea"/>
                <a:cs typeface="+mn-cs"/>
              </a:defRPr>
            </a:lvl6pPr>
            <a:lvl7pPr marL="2307306" algn="l" defTabSz="769102" rtl="0" eaLnBrk="1" latinLnBrk="0" hangingPunct="1">
              <a:defRPr sz="1514" kern="1200">
                <a:solidFill>
                  <a:schemeClr val="tx1"/>
                </a:solidFill>
                <a:latin typeface="+mn-lt"/>
                <a:ea typeface="+mn-ea"/>
                <a:cs typeface="+mn-cs"/>
              </a:defRPr>
            </a:lvl7pPr>
            <a:lvl8pPr marL="2691856" algn="l" defTabSz="769102" rtl="0" eaLnBrk="1" latinLnBrk="0" hangingPunct="1">
              <a:defRPr sz="1514" kern="1200">
                <a:solidFill>
                  <a:schemeClr val="tx1"/>
                </a:solidFill>
                <a:latin typeface="+mn-lt"/>
                <a:ea typeface="+mn-ea"/>
                <a:cs typeface="+mn-cs"/>
              </a:defRPr>
            </a:lvl8pPr>
            <a:lvl9pPr marL="3076407" algn="l" defTabSz="769102" rtl="0" eaLnBrk="1" latinLnBrk="0" hangingPunct="1">
              <a:defRPr sz="1514" kern="1200">
                <a:solidFill>
                  <a:schemeClr val="tx1"/>
                </a:solidFill>
                <a:latin typeface="+mn-lt"/>
                <a:ea typeface="+mn-ea"/>
                <a:cs typeface="+mn-cs"/>
              </a:defRPr>
            </a:lvl9pPr>
          </a:lstStyle>
          <a:p>
            <a:r>
              <a:rPr lang="en-US" sz="4800" b="1" dirty="0"/>
              <a:t>Methods</a:t>
            </a:r>
            <a:endParaRPr lang="en-US" sz="4800" dirty="0"/>
          </a:p>
          <a:p>
            <a:pPr marL="571500" indent="-571500">
              <a:buFont typeface="Arial"/>
              <a:buChar char="•"/>
            </a:pPr>
            <a:r>
              <a:rPr lang="en-US" sz="3200" dirty="0">
                <a:cs typeface="Calibri"/>
              </a:rPr>
              <a:t>Cross-sectional vaccination coverage survey among children aged 6 weeks-23 months:</a:t>
            </a:r>
          </a:p>
          <a:p>
            <a:pPr marL="1153160" lvl="3" indent="-571500">
              <a:buFont typeface="Wingdings"/>
              <a:buChar char="ü"/>
            </a:pPr>
            <a:r>
              <a:rPr lang="en-US" sz="3200" dirty="0">
                <a:cs typeface="Calibri"/>
              </a:rPr>
              <a:t>Two-stage cluster methodology with camp sectors as clusters in the first stage, and households in the second stage</a:t>
            </a:r>
          </a:p>
          <a:p>
            <a:pPr marL="1153160" lvl="3" indent="-571500">
              <a:buFont typeface="Wingdings"/>
              <a:buChar char="ü"/>
            </a:pPr>
            <a:r>
              <a:rPr lang="en-US" sz="3200" dirty="0">
                <a:cs typeface="Calibri"/>
              </a:rPr>
              <a:t>Sample of 554 households and 739 children </a:t>
            </a:r>
          </a:p>
          <a:p>
            <a:pPr marL="1153160" lvl="3" indent="-571500">
              <a:buFont typeface="Wingdings"/>
              <a:buChar char="ü"/>
            </a:pPr>
            <a:r>
              <a:rPr lang="en-US" sz="3200" dirty="0">
                <a:cs typeface="Calibri"/>
              </a:rPr>
              <a:t>Based on vaccination cards and recall</a:t>
            </a:r>
          </a:p>
          <a:p>
            <a:pPr marL="800100" lvl="3"/>
            <a:endParaRPr lang="en-US" sz="3200" dirty="0">
              <a:cs typeface="Calibri"/>
            </a:endParaRPr>
          </a:p>
          <a:p>
            <a:pPr marL="571500" indent="-571500">
              <a:buFont typeface="Arial"/>
              <a:buChar char="•"/>
            </a:pPr>
            <a:r>
              <a:rPr lang="en-US" sz="3200" dirty="0">
                <a:cs typeface="Calibri"/>
              </a:rPr>
              <a:t>Analysis of LRTI trends: </a:t>
            </a:r>
          </a:p>
          <a:p>
            <a:pPr marL="1153160" lvl="3" indent="-571500">
              <a:buFont typeface="Wingdings"/>
              <a:buChar char="ü"/>
            </a:pPr>
            <a:r>
              <a:rPr lang="en-US" sz="3200" dirty="0">
                <a:cs typeface="Calibri"/>
              </a:rPr>
              <a:t>Based on three years of routine passive surveillance of severe LRTI registered in the IPD of Doro PHCC (sole provider of inpatient care in the camp)</a:t>
            </a:r>
          </a:p>
          <a:p>
            <a:pPr marL="1153160" lvl="3" indent="-571500">
              <a:buFont typeface="Wingdings"/>
              <a:buChar char="ü"/>
            </a:pPr>
            <a:r>
              <a:rPr lang="en-US" sz="3200" dirty="0">
                <a:cs typeface="Calibri"/>
              </a:rPr>
              <a:t>Data aggregated at weekly level and restricted to periods of high LRTI incidence (weeks 26-52)</a:t>
            </a:r>
          </a:p>
          <a:p>
            <a:pPr marL="1153160" lvl="3" indent="-571500">
              <a:buFont typeface="Wingdings"/>
              <a:buChar char="ü"/>
            </a:pPr>
            <a:r>
              <a:rPr lang="en-US" sz="3200" dirty="0">
                <a:cs typeface="Calibri"/>
              </a:rPr>
              <a:t>Effect estimation using negative binomial regression, with LRTI cases as the dependent variable and prior years used as comparison group</a:t>
            </a:r>
          </a:p>
          <a:p>
            <a:pPr marL="800100" lvl="3"/>
            <a:endParaRPr lang="en-US" sz="3600" dirty="0">
              <a:cs typeface="Calibri"/>
            </a:endParaRPr>
          </a:p>
        </p:txBody>
      </p:sp>
      <p:sp>
        <p:nvSpPr>
          <p:cNvPr id="12" name="TextBox 11">
            <a:extLst>
              <a:ext uri="{FF2B5EF4-FFF2-40B4-BE49-F238E27FC236}">
                <a16:creationId xmlns:a16="http://schemas.microsoft.com/office/drawing/2014/main" xmlns="" id="{B319660D-55F9-45C0-B490-D258A2BC2121}"/>
              </a:ext>
            </a:extLst>
          </p:cNvPr>
          <p:cNvSpPr txBox="1"/>
          <p:nvPr/>
        </p:nvSpPr>
        <p:spPr>
          <a:xfrm>
            <a:off x="9607814" y="6165228"/>
            <a:ext cx="10396640" cy="26200122"/>
          </a:xfrm>
          <a:prstGeom prst="rect">
            <a:avLst/>
          </a:prstGeom>
        </p:spPr>
        <p:txBody>
          <a:bodyPr rot="0" spcFirstLastPara="0" vertOverflow="overflow" horzOverflow="overflow" vert="horz" wrap="square" lIns="74295" tIns="37148" rIns="74295" bIns="37148" numCol="1" spcCol="0" rtlCol="0" fromWordArt="0" anchor="t" anchorCtr="0" forceAA="0" compatLnSpc="1">
            <a:prstTxWarp prst="textNoShape">
              <a:avLst/>
            </a:prstTxWarp>
            <a:spAutoFit/>
          </a:bodyPr>
          <a:lstStyle>
            <a:defPPr>
              <a:defRPr lang="en-US"/>
            </a:defPPr>
            <a:lvl1pPr marL="0" algn="l" defTabSz="769102" rtl="0" eaLnBrk="1" latinLnBrk="0" hangingPunct="1">
              <a:defRPr sz="1514" kern="1200">
                <a:solidFill>
                  <a:schemeClr val="tx1"/>
                </a:solidFill>
                <a:latin typeface="+mn-lt"/>
                <a:ea typeface="+mn-ea"/>
                <a:cs typeface="+mn-cs"/>
              </a:defRPr>
            </a:lvl1pPr>
            <a:lvl2pPr marL="384551" algn="l" defTabSz="769102" rtl="0" eaLnBrk="1" latinLnBrk="0" hangingPunct="1">
              <a:defRPr sz="1514" kern="1200">
                <a:solidFill>
                  <a:schemeClr val="tx1"/>
                </a:solidFill>
                <a:latin typeface="+mn-lt"/>
                <a:ea typeface="+mn-ea"/>
                <a:cs typeface="+mn-cs"/>
              </a:defRPr>
            </a:lvl2pPr>
            <a:lvl3pPr marL="769102" algn="l" defTabSz="769102" rtl="0" eaLnBrk="1" latinLnBrk="0" hangingPunct="1">
              <a:defRPr sz="1514" kern="1200">
                <a:solidFill>
                  <a:schemeClr val="tx1"/>
                </a:solidFill>
                <a:latin typeface="+mn-lt"/>
                <a:ea typeface="+mn-ea"/>
                <a:cs typeface="+mn-cs"/>
              </a:defRPr>
            </a:lvl3pPr>
            <a:lvl4pPr marL="1153653" algn="l" defTabSz="769102" rtl="0" eaLnBrk="1" latinLnBrk="0" hangingPunct="1">
              <a:defRPr sz="1514" kern="1200">
                <a:solidFill>
                  <a:schemeClr val="tx1"/>
                </a:solidFill>
                <a:latin typeface="+mn-lt"/>
                <a:ea typeface="+mn-ea"/>
                <a:cs typeface="+mn-cs"/>
              </a:defRPr>
            </a:lvl4pPr>
            <a:lvl5pPr marL="1538204" algn="l" defTabSz="769102" rtl="0" eaLnBrk="1" latinLnBrk="0" hangingPunct="1">
              <a:defRPr sz="1514" kern="1200">
                <a:solidFill>
                  <a:schemeClr val="tx1"/>
                </a:solidFill>
                <a:latin typeface="+mn-lt"/>
                <a:ea typeface="+mn-ea"/>
                <a:cs typeface="+mn-cs"/>
              </a:defRPr>
            </a:lvl5pPr>
            <a:lvl6pPr marL="1922755" algn="l" defTabSz="769102" rtl="0" eaLnBrk="1" latinLnBrk="0" hangingPunct="1">
              <a:defRPr sz="1514" kern="1200">
                <a:solidFill>
                  <a:schemeClr val="tx1"/>
                </a:solidFill>
                <a:latin typeface="+mn-lt"/>
                <a:ea typeface="+mn-ea"/>
                <a:cs typeface="+mn-cs"/>
              </a:defRPr>
            </a:lvl6pPr>
            <a:lvl7pPr marL="2307306" algn="l" defTabSz="769102" rtl="0" eaLnBrk="1" latinLnBrk="0" hangingPunct="1">
              <a:defRPr sz="1514" kern="1200">
                <a:solidFill>
                  <a:schemeClr val="tx1"/>
                </a:solidFill>
                <a:latin typeface="+mn-lt"/>
                <a:ea typeface="+mn-ea"/>
                <a:cs typeface="+mn-cs"/>
              </a:defRPr>
            </a:lvl7pPr>
            <a:lvl8pPr marL="2691856" algn="l" defTabSz="769102" rtl="0" eaLnBrk="1" latinLnBrk="0" hangingPunct="1">
              <a:defRPr sz="1514" kern="1200">
                <a:solidFill>
                  <a:schemeClr val="tx1"/>
                </a:solidFill>
                <a:latin typeface="+mn-lt"/>
                <a:ea typeface="+mn-ea"/>
                <a:cs typeface="+mn-cs"/>
              </a:defRPr>
            </a:lvl8pPr>
            <a:lvl9pPr marL="3076407" algn="l" defTabSz="769102" rtl="0" eaLnBrk="1" latinLnBrk="0" hangingPunct="1">
              <a:defRPr sz="1514" kern="1200">
                <a:solidFill>
                  <a:schemeClr val="tx1"/>
                </a:solidFill>
                <a:latin typeface="+mn-lt"/>
                <a:ea typeface="+mn-ea"/>
                <a:cs typeface="+mn-cs"/>
              </a:defRPr>
            </a:lvl9pPr>
          </a:lstStyle>
          <a:p>
            <a:pPr>
              <a:spcAft>
                <a:spcPts val="1800"/>
              </a:spcAft>
            </a:pPr>
            <a:r>
              <a:rPr lang="en-US" sz="4800" b="1" dirty="0"/>
              <a:t>Results</a:t>
            </a:r>
            <a:endParaRPr lang="en-US" sz="4800" dirty="0">
              <a:cs typeface="Calibri"/>
            </a:endParaRPr>
          </a:p>
          <a:p>
            <a:pPr marL="571500" indent="-571500">
              <a:buFont typeface="Arial"/>
              <a:buChar char="•"/>
            </a:pPr>
            <a:r>
              <a:rPr lang="en-US" sz="3200" dirty="0">
                <a:cs typeface="Calibri"/>
              </a:rPr>
              <a:t>Two-dose PCV coverage = 72.4% [95% C.I. 67.3% – 77.5%]</a:t>
            </a:r>
            <a:endParaRPr lang="en-US" sz="3200">
              <a:cs typeface="Calibri"/>
            </a:endParaRPr>
          </a:p>
          <a:p>
            <a:pPr marL="571500" indent="-571500">
              <a:spcAft>
                <a:spcPts val="1200"/>
              </a:spcAft>
              <a:buFont typeface="Arial"/>
              <a:buChar char="•"/>
            </a:pPr>
            <a:r>
              <a:rPr lang="en-US" sz="3200" dirty="0">
                <a:cs typeface="Calibri"/>
              </a:rPr>
              <a:t>One-dose PCV coverage =  91.7% [95% C.I. 89.2% – 94.3%] </a:t>
            </a:r>
            <a:endParaRPr lang="en-US" sz="3200">
              <a:cs typeface="Calibri"/>
            </a:endParaRPr>
          </a:p>
          <a:p>
            <a:pPr marL="571500" indent="-571500">
              <a:buFont typeface="Arial"/>
              <a:buChar char="•"/>
            </a:pPr>
            <a:r>
              <a:rPr lang="en-US" sz="3200" dirty="0">
                <a:cs typeface="Calibri"/>
              </a:rPr>
              <a:t>Average of 22.5 [17.3 – 27.7] LRTI cases per week in 2015/2016</a:t>
            </a:r>
          </a:p>
          <a:p>
            <a:pPr marL="571500" indent="-571500">
              <a:buFont typeface="Arial"/>
              <a:buChar char="•"/>
            </a:pPr>
            <a:r>
              <a:rPr lang="en-US" sz="3200" dirty="0">
                <a:cs typeface="Calibri"/>
              </a:rPr>
              <a:t>Average of 13.2 [10.1 – 16.3] LRTI cases per week in 2017 (p=0.02) </a:t>
            </a:r>
          </a:p>
          <a:p>
            <a:endParaRPr lang="en-US" sz="3200" dirty="0">
              <a:cs typeface="Calibri"/>
            </a:endParaRPr>
          </a:p>
          <a:p>
            <a:r>
              <a:rPr lang="en-US" sz="3200" i="1" dirty="0">
                <a:cs typeface="Calibri"/>
              </a:rPr>
              <a:t>Figure 2. LRTI cases per week, pre- and post-intervention</a:t>
            </a:r>
          </a:p>
          <a:p>
            <a:endParaRPr lang="en-US" sz="3200" i="1" dirty="0">
              <a:cs typeface="Calibri"/>
            </a:endParaRPr>
          </a:p>
          <a:p>
            <a:endParaRPr lang="en-US" sz="3200" i="1" dirty="0">
              <a:cs typeface="Calibri"/>
            </a:endParaRPr>
          </a:p>
          <a:p>
            <a:endParaRPr lang="en-US" sz="3200" i="1" dirty="0">
              <a:cs typeface="Calibri"/>
            </a:endParaRPr>
          </a:p>
          <a:p>
            <a:endParaRPr lang="en-US" sz="3200" i="1" dirty="0">
              <a:cs typeface="Calibri"/>
            </a:endParaRPr>
          </a:p>
          <a:p>
            <a:endParaRPr lang="en-US" sz="3200" dirty="0">
              <a:cs typeface="Calibri"/>
            </a:endParaRPr>
          </a:p>
          <a:p>
            <a:endParaRPr lang="en-US" sz="3200" dirty="0">
              <a:cs typeface="Calibri"/>
            </a:endParaRPr>
          </a:p>
          <a:p>
            <a:endParaRPr lang="en-US" sz="3200" dirty="0">
              <a:cs typeface="Calibri"/>
            </a:endParaRPr>
          </a:p>
          <a:p>
            <a:endParaRPr lang="en-US" sz="3200" dirty="0">
              <a:cs typeface="Calibri"/>
            </a:endParaRPr>
          </a:p>
          <a:p>
            <a:endParaRPr lang="en-US" sz="3200" dirty="0">
              <a:cs typeface="Calibri"/>
            </a:endParaRPr>
          </a:p>
          <a:p>
            <a:endParaRPr lang="en-US" sz="3200" dirty="0">
              <a:cs typeface="Calibri"/>
            </a:endParaRPr>
          </a:p>
          <a:p>
            <a:endParaRPr lang="en-US" sz="3200" dirty="0">
              <a:cs typeface="Calibri"/>
            </a:endParaRPr>
          </a:p>
          <a:p>
            <a:endParaRPr lang="en-US" sz="3200" dirty="0">
              <a:cs typeface="Calibri"/>
            </a:endParaRPr>
          </a:p>
          <a:p>
            <a:endParaRPr lang="en-US" sz="3200" dirty="0">
              <a:cs typeface="Calibri"/>
            </a:endParaRPr>
          </a:p>
          <a:p>
            <a:endParaRPr lang="en-US" sz="3200" dirty="0">
              <a:cs typeface="Calibri"/>
            </a:endParaRPr>
          </a:p>
          <a:p>
            <a:endParaRPr lang="en-US" sz="3200" dirty="0">
              <a:cs typeface="Calibri"/>
            </a:endParaRPr>
          </a:p>
          <a:p>
            <a:endParaRPr lang="en-US" sz="3200" dirty="0">
              <a:cs typeface="Calibri"/>
            </a:endParaRPr>
          </a:p>
          <a:p>
            <a:r>
              <a:rPr lang="en-US" sz="3200" dirty="0">
                <a:cs typeface="Calibri"/>
              </a:rPr>
              <a:t>Using a regression analysis (Table 2) to control for changes in general inpatient volume and for seasonal variation, we </a:t>
            </a:r>
            <a:r>
              <a:rPr lang="en-US" sz="3200" b="1" dirty="0">
                <a:cs typeface="Calibri"/>
              </a:rPr>
              <a:t>identified a 47% reduction of LRTI admissions</a:t>
            </a:r>
            <a:r>
              <a:rPr lang="en-US" sz="3200" dirty="0">
                <a:cs typeface="Calibri"/>
              </a:rPr>
              <a:t> (p&lt;0.01) </a:t>
            </a:r>
            <a:r>
              <a:rPr lang="en-US" sz="3200" b="1" dirty="0">
                <a:cs typeface="Calibri"/>
              </a:rPr>
              <a:t>among children &lt;2 years</a:t>
            </a:r>
            <a:r>
              <a:rPr lang="en-US" sz="3200" dirty="0">
                <a:cs typeface="Calibri"/>
              </a:rPr>
              <a:t>.</a:t>
            </a:r>
            <a:endParaRPr lang="en-US" sz="3200" b="1" dirty="0">
              <a:cs typeface="Calibri"/>
            </a:endParaRPr>
          </a:p>
          <a:p>
            <a:pPr>
              <a:spcBef>
                <a:spcPts val="1000"/>
              </a:spcBef>
              <a:spcAft>
                <a:spcPts val="1000"/>
              </a:spcAft>
            </a:pPr>
            <a:endParaRPr lang="en-US" sz="3200" dirty="0">
              <a:cs typeface="Calibri"/>
            </a:endParaRPr>
          </a:p>
          <a:p>
            <a:r>
              <a:rPr lang="en-US" sz="3200" i="1" dirty="0">
                <a:cs typeface="Calibri"/>
              </a:rPr>
              <a:t>Table 2. Regression analysis of inpatient LRTI trends</a:t>
            </a:r>
          </a:p>
          <a:p>
            <a:endParaRPr lang="en-US" sz="3200" i="1" dirty="0">
              <a:cs typeface="Calibri"/>
            </a:endParaRPr>
          </a:p>
          <a:p>
            <a:endParaRPr lang="en-US" sz="3200" i="1" dirty="0">
              <a:cs typeface="Calibri"/>
            </a:endParaRPr>
          </a:p>
          <a:p>
            <a:endParaRPr lang="en-US" sz="3200" i="1" dirty="0">
              <a:cs typeface="Calibri"/>
            </a:endParaRPr>
          </a:p>
          <a:p>
            <a:endParaRPr lang="en-US" sz="3200" i="1" dirty="0">
              <a:cs typeface="Calibri"/>
            </a:endParaRPr>
          </a:p>
          <a:p>
            <a:endParaRPr lang="en-US" sz="3200" i="1" dirty="0">
              <a:cs typeface="Calibri"/>
            </a:endParaRPr>
          </a:p>
          <a:p>
            <a:endParaRPr lang="en-US" sz="3200" i="1" dirty="0">
              <a:cs typeface="Calibri"/>
            </a:endParaRPr>
          </a:p>
          <a:p>
            <a:endParaRPr lang="en-US" sz="3200" i="1" dirty="0">
              <a:cs typeface="Calibri"/>
            </a:endParaRPr>
          </a:p>
          <a:p>
            <a:endParaRPr lang="en-US" sz="3600" i="1" dirty="0">
              <a:cs typeface="Calibri"/>
            </a:endParaRPr>
          </a:p>
          <a:p>
            <a:endParaRPr lang="en-US" sz="3600" i="1" dirty="0">
              <a:cs typeface="Calibri"/>
            </a:endParaRPr>
          </a:p>
          <a:p>
            <a:endParaRPr lang="en-US" sz="3600" i="1" dirty="0">
              <a:cs typeface="Calibri"/>
            </a:endParaRPr>
          </a:p>
          <a:p>
            <a:endParaRPr lang="en-US" sz="3600" i="1" dirty="0">
              <a:cs typeface="Calibri"/>
            </a:endParaRPr>
          </a:p>
          <a:p>
            <a:endParaRPr lang="en-US" sz="3600" i="1" dirty="0">
              <a:cs typeface="Calibri"/>
            </a:endParaRPr>
          </a:p>
          <a:p>
            <a:endParaRPr lang="en-US" sz="3600" i="1" dirty="0">
              <a:cs typeface="Calibri"/>
            </a:endParaRPr>
          </a:p>
          <a:p>
            <a:endParaRPr lang="en-US" sz="3600" i="1" dirty="0">
              <a:cs typeface="Calibri"/>
            </a:endParaRPr>
          </a:p>
          <a:p>
            <a:endParaRPr lang="en-US" sz="3600" i="1" dirty="0">
              <a:cs typeface="Calibri"/>
            </a:endParaRPr>
          </a:p>
          <a:p>
            <a:endParaRPr lang="en-US" sz="3600" i="1" dirty="0">
              <a:cs typeface="Calibri"/>
            </a:endParaRPr>
          </a:p>
          <a:p>
            <a:endParaRPr lang="en-US" sz="3600" i="1" dirty="0">
              <a:cs typeface="Calibri"/>
            </a:endParaRPr>
          </a:p>
          <a:p>
            <a:endParaRPr lang="en-US" sz="3200" i="1" dirty="0">
              <a:cs typeface="Calibri"/>
            </a:endParaRPr>
          </a:p>
          <a:p>
            <a:r>
              <a:rPr lang="en-US" sz="3200" i="1" dirty="0">
                <a:cs typeface="Calibri"/>
              </a:rPr>
              <a:t>Figure 3. Flooding during fieldwork [5]</a:t>
            </a:r>
            <a:endParaRPr lang="en-US" sz="3200" dirty="0">
              <a:cs typeface="Calibri"/>
            </a:endParaRPr>
          </a:p>
        </p:txBody>
      </p:sp>
      <p:sp>
        <p:nvSpPr>
          <p:cNvPr id="14" name="TextBox 1">
            <a:extLst>
              <a:ext uri="{FF2B5EF4-FFF2-40B4-BE49-F238E27FC236}">
                <a16:creationId xmlns:a16="http://schemas.microsoft.com/office/drawing/2014/main" xmlns="" id="{20D74B9F-E81B-478D-9DC7-90BC21D9674B}"/>
              </a:ext>
            </a:extLst>
          </p:cNvPr>
          <p:cNvSpPr txBox="1"/>
          <p:nvPr/>
        </p:nvSpPr>
        <p:spPr>
          <a:xfrm>
            <a:off x="20324365" y="6173745"/>
            <a:ext cx="8935177" cy="15125295"/>
          </a:xfrm>
          <a:prstGeom prst="rect">
            <a:avLst/>
          </a:prstGeom>
        </p:spPr>
        <p:txBody>
          <a:bodyPr rot="0" spcFirstLastPara="0" vert="horz" wrap="square" lIns="74295" tIns="37148" rIns="74295" bIns="37148" numCol="1" spcCol="0" rtlCol="0" fromWordArt="0" anchor="t" anchorCtr="0" forceAA="0" compatLnSpc="1">
            <a:prstTxWarp prst="textNoShape">
              <a:avLst/>
            </a:prstTxWarp>
            <a:spAutoFit/>
          </a:bodyPr>
          <a:lstStyle>
            <a:defPPr>
              <a:defRPr lang="en-US"/>
            </a:defPPr>
            <a:lvl1pPr marL="0" algn="l" defTabSz="769102" rtl="0" eaLnBrk="1" latinLnBrk="0" hangingPunct="1">
              <a:defRPr sz="1514" kern="1200">
                <a:solidFill>
                  <a:schemeClr val="tx1"/>
                </a:solidFill>
                <a:latin typeface="+mn-lt"/>
                <a:ea typeface="+mn-ea"/>
                <a:cs typeface="+mn-cs"/>
              </a:defRPr>
            </a:lvl1pPr>
            <a:lvl2pPr marL="384551" algn="l" defTabSz="769102" rtl="0" eaLnBrk="1" latinLnBrk="0" hangingPunct="1">
              <a:defRPr sz="1514" kern="1200">
                <a:solidFill>
                  <a:schemeClr val="tx1"/>
                </a:solidFill>
                <a:latin typeface="+mn-lt"/>
                <a:ea typeface="+mn-ea"/>
                <a:cs typeface="+mn-cs"/>
              </a:defRPr>
            </a:lvl2pPr>
            <a:lvl3pPr marL="769102" algn="l" defTabSz="769102" rtl="0" eaLnBrk="1" latinLnBrk="0" hangingPunct="1">
              <a:defRPr sz="1514" kern="1200">
                <a:solidFill>
                  <a:schemeClr val="tx1"/>
                </a:solidFill>
                <a:latin typeface="+mn-lt"/>
                <a:ea typeface="+mn-ea"/>
                <a:cs typeface="+mn-cs"/>
              </a:defRPr>
            </a:lvl3pPr>
            <a:lvl4pPr marL="1153653" algn="l" defTabSz="769102" rtl="0" eaLnBrk="1" latinLnBrk="0" hangingPunct="1">
              <a:defRPr sz="1514" kern="1200">
                <a:solidFill>
                  <a:schemeClr val="tx1"/>
                </a:solidFill>
                <a:latin typeface="+mn-lt"/>
                <a:ea typeface="+mn-ea"/>
                <a:cs typeface="+mn-cs"/>
              </a:defRPr>
            </a:lvl4pPr>
            <a:lvl5pPr marL="1538204" algn="l" defTabSz="769102" rtl="0" eaLnBrk="1" latinLnBrk="0" hangingPunct="1">
              <a:defRPr sz="1514" kern="1200">
                <a:solidFill>
                  <a:schemeClr val="tx1"/>
                </a:solidFill>
                <a:latin typeface="+mn-lt"/>
                <a:ea typeface="+mn-ea"/>
                <a:cs typeface="+mn-cs"/>
              </a:defRPr>
            </a:lvl5pPr>
            <a:lvl6pPr marL="1922755" algn="l" defTabSz="769102" rtl="0" eaLnBrk="1" latinLnBrk="0" hangingPunct="1">
              <a:defRPr sz="1514" kern="1200">
                <a:solidFill>
                  <a:schemeClr val="tx1"/>
                </a:solidFill>
                <a:latin typeface="+mn-lt"/>
                <a:ea typeface="+mn-ea"/>
                <a:cs typeface="+mn-cs"/>
              </a:defRPr>
            </a:lvl6pPr>
            <a:lvl7pPr marL="2307306" algn="l" defTabSz="769102" rtl="0" eaLnBrk="1" latinLnBrk="0" hangingPunct="1">
              <a:defRPr sz="1514" kern="1200">
                <a:solidFill>
                  <a:schemeClr val="tx1"/>
                </a:solidFill>
                <a:latin typeface="+mn-lt"/>
                <a:ea typeface="+mn-ea"/>
                <a:cs typeface="+mn-cs"/>
              </a:defRPr>
            </a:lvl7pPr>
            <a:lvl8pPr marL="2691856" algn="l" defTabSz="769102" rtl="0" eaLnBrk="1" latinLnBrk="0" hangingPunct="1">
              <a:defRPr sz="1514" kern="1200">
                <a:solidFill>
                  <a:schemeClr val="tx1"/>
                </a:solidFill>
                <a:latin typeface="+mn-lt"/>
                <a:ea typeface="+mn-ea"/>
                <a:cs typeface="+mn-cs"/>
              </a:defRPr>
            </a:lvl8pPr>
            <a:lvl9pPr marL="3076407" algn="l" defTabSz="769102" rtl="0" eaLnBrk="1" latinLnBrk="0" hangingPunct="1">
              <a:defRPr sz="1514" kern="1200">
                <a:solidFill>
                  <a:schemeClr val="tx1"/>
                </a:solidFill>
                <a:latin typeface="+mn-lt"/>
                <a:ea typeface="+mn-ea"/>
                <a:cs typeface="+mn-cs"/>
              </a:defRPr>
            </a:lvl9pPr>
          </a:lstStyle>
          <a:p>
            <a:pPr>
              <a:spcAft>
                <a:spcPts val="1800"/>
              </a:spcAft>
            </a:pPr>
            <a:r>
              <a:rPr lang="en-US" sz="4400" b="1" dirty="0"/>
              <a:t>Strengths and</a:t>
            </a:r>
            <a:r>
              <a:rPr lang="en-US" sz="4400" b="1" dirty="0">
                <a:cs typeface="Calibri"/>
              </a:rPr>
              <a:t> limitations</a:t>
            </a:r>
            <a:endParaRPr lang="en-US" sz="4400" dirty="0"/>
          </a:p>
          <a:p>
            <a:pPr marL="571500" indent="-571500">
              <a:spcAft>
                <a:spcPts val="1800"/>
              </a:spcAft>
              <a:buFont typeface="Arial"/>
              <a:buChar char="•"/>
            </a:pPr>
            <a:r>
              <a:rPr lang="en-US" sz="3200" dirty="0">
                <a:cs typeface="Calibri"/>
              </a:rPr>
              <a:t>The two-dose PCV-10 coverage reached (72.4%), lower than the set objective of 90%, probably due to heavy rainfalls and floods during the second round of the campaign (</a:t>
            </a:r>
            <a:r>
              <a:rPr lang="en-US" sz="3200" i="1" dirty="0">
                <a:cs typeface="Calibri"/>
              </a:rPr>
              <a:t>Figure 3</a:t>
            </a:r>
            <a:r>
              <a:rPr lang="en-US" sz="3200" dirty="0">
                <a:cs typeface="Calibri"/>
              </a:rPr>
              <a:t>)</a:t>
            </a:r>
            <a:endParaRPr lang="en-US" sz="3200">
              <a:cs typeface="Calibri"/>
            </a:endParaRPr>
          </a:p>
          <a:p>
            <a:pPr marL="571500" indent="-571500">
              <a:spcAft>
                <a:spcPts val="1600"/>
              </a:spcAft>
              <a:buFont typeface="Arial"/>
              <a:buChar char="•"/>
            </a:pPr>
            <a:r>
              <a:rPr lang="en-US" sz="3200" dirty="0">
                <a:cs typeface="Calibri"/>
              </a:rPr>
              <a:t>Although at least 2 doses of PCV are required to induce protection, the large proportion of children (91.7%) that have received at least one dose of</a:t>
            </a:r>
            <a:r>
              <a:rPr lang="en-US" sz="3200" dirty="0">
                <a:solidFill>
                  <a:srgbClr val="000000"/>
                </a:solidFill>
                <a:cs typeface="Calibri"/>
              </a:rPr>
              <a:t> </a:t>
            </a:r>
            <a:r>
              <a:rPr lang="en-US" sz="3200" dirty="0">
                <a:cs typeface="Calibri"/>
              </a:rPr>
              <a:t>PCV may greatly contribute to herd immunity against pneumococcal infections in children and the rest of the community [6], though impact among all ages was not measured</a:t>
            </a:r>
            <a:endParaRPr lang="en-US" sz="3200">
              <a:cs typeface="Calibri"/>
            </a:endParaRPr>
          </a:p>
          <a:p>
            <a:pPr marL="571500" indent="-571500">
              <a:spcAft>
                <a:spcPts val="1600"/>
              </a:spcAft>
              <a:buFont typeface="Arial"/>
              <a:buChar char="•"/>
            </a:pPr>
            <a:r>
              <a:rPr lang="en-US" sz="3200" dirty="0">
                <a:cs typeface="Calibri"/>
              </a:rPr>
              <a:t>The definition used for LRTI does not allow for differentiation between pneumonia and LRTI due to other pathogens. It was not feasible to confirm S</a:t>
            </a:r>
            <a:r>
              <a:rPr lang="en-US" sz="3200" i="1" dirty="0">
                <a:cs typeface="Calibri"/>
              </a:rPr>
              <a:t>treptococcus pneumoniae</a:t>
            </a:r>
            <a:r>
              <a:rPr lang="en-US" sz="3200" dirty="0">
                <a:cs typeface="Calibri"/>
              </a:rPr>
              <a:t> as the etiologic agent. Any exogenous trends in LRTI induced by other pathogens could have influenced our results </a:t>
            </a:r>
            <a:endParaRPr lang="en-US" sz="3200">
              <a:cs typeface="Calibri"/>
            </a:endParaRPr>
          </a:p>
          <a:p>
            <a:pPr marL="571500" indent="-571500">
              <a:spcAft>
                <a:spcPts val="1600"/>
              </a:spcAft>
              <a:buFont typeface="Arial"/>
              <a:buChar char="•"/>
            </a:pPr>
            <a:r>
              <a:rPr lang="en-US" sz="3200" dirty="0">
                <a:cs typeface="Calibri"/>
              </a:rPr>
              <a:t>Changes in general risk factors for pneumococcal diseases such as prevalence of malnutrition or population density could have contributed to the reduction in LRTI cases, but no significant change in these other factors was recorded during the analysis period</a:t>
            </a:r>
            <a:endParaRPr lang="en-US" sz="3200">
              <a:cs typeface="Calibri"/>
            </a:endParaRPr>
          </a:p>
          <a:p>
            <a:pPr marL="571500" indent="-571500">
              <a:spcAft>
                <a:spcPts val="1800"/>
              </a:spcAft>
              <a:buFont typeface="Arial"/>
              <a:buChar char="•"/>
            </a:pPr>
            <a:r>
              <a:rPr lang="en-US" sz="3200" dirty="0">
                <a:cs typeface="Calibri"/>
              </a:rPr>
              <a:t>The case definition for LRTI was consistent and the surveillance system was stable during the entire period </a:t>
            </a:r>
          </a:p>
        </p:txBody>
      </p:sp>
      <p:sp>
        <p:nvSpPr>
          <p:cNvPr id="17" name="TextBox 16">
            <a:extLst>
              <a:ext uri="{FF2B5EF4-FFF2-40B4-BE49-F238E27FC236}">
                <a16:creationId xmlns:a16="http://schemas.microsoft.com/office/drawing/2014/main" xmlns="" id="{023A9406-F286-4B54-B46D-A60A86F4E838}"/>
              </a:ext>
            </a:extLst>
          </p:cNvPr>
          <p:cNvSpPr txBox="1"/>
          <p:nvPr/>
        </p:nvSpPr>
        <p:spPr>
          <a:xfrm>
            <a:off x="311456" y="17476626"/>
            <a:ext cx="8665561" cy="2419253"/>
          </a:xfrm>
          <a:prstGeom prst="rect">
            <a:avLst/>
          </a:prstGeom>
        </p:spPr>
        <p:txBody>
          <a:bodyPr rot="0" spcFirstLastPara="0" vertOverflow="overflow" horzOverflow="overflow" vert="horz" wrap="square" lIns="74295" tIns="37148" rIns="74295" bIns="37148" numCol="1" spcCol="0" rtlCol="0" fromWordArt="0" anchor="t" anchorCtr="0" forceAA="0" compatLnSpc="1">
            <a:prstTxWarp prst="textNoShape">
              <a:avLst/>
            </a:prstTxWarp>
            <a:spAutoFit/>
          </a:bodyPr>
          <a:lstStyle>
            <a:defPPr>
              <a:defRPr lang="en-US"/>
            </a:defPPr>
            <a:lvl1pPr marL="0" algn="l" defTabSz="769102" rtl="0" eaLnBrk="1" latinLnBrk="0" hangingPunct="1">
              <a:defRPr sz="1514" kern="1200">
                <a:solidFill>
                  <a:schemeClr val="tx1"/>
                </a:solidFill>
                <a:latin typeface="+mn-lt"/>
                <a:ea typeface="+mn-ea"/>
                <a:cs typeface="+mn-cs"/>
              </a:defRPr>
            </a:lvl1pPr>
            <a:lvl2pPr marL="384551" algn="l" defTabSz="769102" rtl="0" eaLnBrk="1" latinLnBrk="0" hangingPunct="1">
              <a:defRPr sz="1514" kern="1200">
                <a:solidFill>
                  <a:schemeClr val="tx1"/>
                </a:solidFill>
                <a:latin typeface="+mn-lt"/>
                <a:ea typeface="+mn-ea"/>
                <a:cs typeface="+mn-cs"/>
              </a:defRPr>
            </a:lvl2pPr>
            <a:lvl3pPr marL="769102" algn="l" defTabSz="769102" rtl="0" eaLnBrk="1" latinLnBrk="0" hangingPunct="1">
              <a:defRPr sz="1514" kern="1200">
                <a:solidFill>
                  <a:schemeClr val="tx1"/>
                </a:solidFill>
                <a:latin typeface="+mn-lt"/>
                <a:ea typeface="+mn-ea"/>
                <a:cs typeface="+mn-cs"/>
              </a:defRPr>
            </a:lvl3pPr>
            <a:lvl4pPr marL="1153653" algn="l" defTabSz="769102" rtl="0" eaLnBrk="1" latinLnBrk="0" hangingPunct="1">
              <a:defRPr sz="1514" kern="1200">
                <a:solidFill>
                  <a:schemeClr val="tx1"/>
                </a:solidFill>
                <a:latin typeface="+mn-lt"/>
                <a:ea typeface="+mn-ea"/>
                <a:cs typeface="+mn-cs"/>
              </a:defRPr>
            </a:lvl4pPr>
            <a:lvl5pPr marL="1538204" algn="l" defTabSz="769102" rtl="0" eaLnBrk="1" latinLnBrk="0" hangingPunct="1">
              <a:defRPr sz="1514" kern="1200">
                <a:solidFill>
                  <a:schemeClr val="tx1"/>
                </a:solidFill>
                <a:latin typeface="+mn-lt"/>
                <a:ea typeface="+mn-ea"/>
                <a:cs typeface="+mn-cs"/>
              </a:defRPr>
            </a:lvl5pPr>
            <a:lvl6pPr marL="1922755" algn="l" defTabSz="769102" rtl="0" eaLnBrk="1" latinLnBrk="0" hangingPunct="1">
              <a:defRPr sz="1514" kern="1200">
                <a:solidFill>
                  <a:schemeClr val="tx1"/>
                </a:solidFill>
                <a:latin typeface="+mn-lt"/>
                <a:ea typeface="+mn-ea"/>
                <a:cs typeface="+mn-cs"/>
              </a:defRPr>
            </a:lvl6pPr>
            <a:lvl7pPr marL="2307306" algn="l" defTabSz="769102" rtl="0" eaLnBrk="1" latinLnBrk="0" hangingPunct="1">
              <a:defRPr sz="1514" kern="1200">
                <a:solidFill>
                  <a:schemeClr val="tx1"/>
                </a:solidFill>
                <a:latin typeface="+mn-lt"/>
                <a:ea typeface="+mn-ea"/>
                <a:cs typeface="+mn-cs"/>
              </a:defRPr>
            </a:lvl7pPr>
            <a:lvl8pPr marL="2691856" algn="l" defTabSz="769102" rtl="0" eaLnBrk="1" latinLnBrk="0" hangingPunct="1">
              <a:defRPr sz="1514" kern="1200">
                <a:solidFill>
                  <a:schemeClr val="tx1"/>
                </a:solidFill>
                <a:latin typeface="+mn-lt"/>
                <a:ea typeface="+mn-ea"/>
                <a:cs typeface="+mn-cs"/>
              </a:defRPr>
            </a:lvl8pPr>
            <a:lvl9pPr marL="3076407" algn="l" defTabSz="769102" rtl="0" eaLnBrk="1" latinLnBrk="0" hangingPunct="1">
              <a:defRPr sz="1514" kern="1200">
                <a:solidFill>
                  <a:schemeClr val="tx1"/>
                </a:solidFill>
                <a:latin typeface="+mn-lt"/>
                <a:ea typeface="+mn-ea"/>
                <a:cs typeface="+mn-cs"/>
              </a:defRPr>
            </a:lvl9pPr>
          </a:lstStyle>
          <a:p>
            <a:r>
              <a:rPr lang="en-US" sz="4800" b="1" dirty="0">
                <a:cs typeface="Calibri"/>
              </a:rPr>
              <a:t>Geography</a:t>
            </a:r>
          </a:p>
          <a:p>
            <a:pPr>
              <a:spcAft>
                <a:spcPts val="1000"/>
              </a:spcAft>
            </a:pPr>
            <a:r>
              <a:rPr lang="en-US" sz="3200" dirty="0">
                <a:cs typeface="Calibri"/>
              </a:rPr>
              <a:t>Doro Refugee Camp, </a:t>
            </a:r>
            <a:r>
              <a:rPr lang="en-US" sz="3200" dirty="0" err="1">
                <a:cs typeface="Calibri"/>
              </a:rPr>
              <a:t>Maban</a:t>
            </a:r>
            <a:r>
              <a:rPr lang="en-US" sz="3200" dirty="0">
                <a:cs typeface="Calibri"/>
              </a:rPr>
              <a:t> County, South Sudan</a:t>
            </a:r>
          </a:p>
          <a:p>
            <a:r>
              <a:rPr lang="en-US" sz="3200" i="1" dirty="0">
                <a:cs typeface="Calibri"/>
              </a:rPr>
              <a:t>Fig 1. Location of Doro refugee camp (red dot) [4]</a:t>
            </a:r>
            <a:endParaRPr lang="en-US" sz="3200">
              <a:cs typeface="Calibri"/>
            </a:endParaRPr>
          </a:p>
          <a:p>
            <a:endParaRPr lang="en-US" sz="3200" dirty="0">
              <a:cs typeface="Calibri"/>
            </a:endParaRPr>
          </a:p>
        </p:txBody>
      </p:sp>
      <p:sp>
        <p:nvSpPr>
          <p:cNvPr id="20" name="TextBox 1">
            <a:extLst>
              <a:ext uri="{FF2B5EF4-FFF2-40B4-BE49-F238E27FC236}">
                <a16:creationId xmlns:a16="http://schemas.microsoft.com/office/drawing/2014/main" xmlns="" id="{D56C5695-E78A-4979-945E-F9FE4FEB7577}"/>
              </a:ext>
            </a:extLst>
          </p:cNvPr>
          <p:cNvSpPr txBox="1"/>
          <p:nvPr/>
        </p:nvSpPr>
        <p:spPr>
          <a:xfrm>
            <a:off x="20315497" y="22756119"/>
            <a:ext cx="9817553" cy="13896369"/>
          </a:xfrm>
          <a:prstGeom prst="rect">
            <a:avLst/>
          </a:prstGeom>
        </p:spPr>
        <p:txBody>
          <a:bodyPr rot="0" spcFirstLastPara="0" vert="horz" wrap="square" lIns="74295" tIns="37148" rIns="74295" bIns="37148" numCol="1" spcCol="0" rtlCol="0" fromWordArt="0" anchor="t" anchorCtr="0" forceAA="0" compatLnSpc="1">
            <a:prstTxWarp prst="textNoShape">
              <a:avLst/>
            </a:prstTxWarp>
            <a:spAutoFit/>
          </a:bodyPr>
          <a:lstStyle>
            <a:defPPr>
              <a:defRPr lang="en-US"/>
            </a:defPPr>
            <a:lvl1pPr marL="0" algn="l" defTabSz="769102" rtl="0" eaLnBrk="1" latinLnBrk="0" hangingPunct="1">
              <a:defRPr sz="1514" kern="1200">
                <a:solidFill>
                  <a:schemeClr val="tx1"/>
                </a:solidFill>
                <a:latin typeface="+mn-lt"/>
                <a:ea typeface="+mn-ea"/>
                <a:cs typeface="+mn-cs"/>
              </a:defRPr>
            </a:lvl1pPr>
            <a:lvl2pPr marL="384551" algn="l" defTabSz="769102" rtl="0" eaLnBrk="1" latinLnBrk="0" hangingPunct="1">
              <a:defRPr sz="1514" kern="1200">
                <a:solidFill>
                  <a:schemeClr val="tx1"/>
                </a:solidFill>
                <a:latin typeface="+mn-lt"/>
                <a:ea typeface="+mn-ea"/>
                <a:cs typeface="+mn-cs"/>
              </a:defRPr>
            </a:lvl2pPr>
            <a:lvl3pPr marL="769102" algn="l" defTabSz="769102" rtl="0" eaLnBrk="1" latinLnBrk="0" hangingPunct="1">
              <a:defRPr sz="1514" kern="1200">
                <a:solidFill>
                  <a:schemeClr val="tx1"/>
                </a:solidFill>
                <a:latin typeface="+mn-lt"/>
                <a:ea typeface="+mn-ea"/>
                <a:cs typeface="+mn-cs"/>
              </a:defRPr>
            </a:lvl3pPr>
            <a:lvl4pPr marL="1153653" algn="l" defTabSz="769102" rtl="0" eaLnBrk="1" latinLnBrk="0" hangingPunct="1">
              <a:defRPr sz="1514" kern="1200">
                <a:solidFill>
                  <a:schemeClr val="tx1"/>
                </a:solidFill>
                <a:latin typeface="+mn-lt"/>
                <a:ea typeface="+mn-ea"/>
                <a:cs typeface="+mn-cs"/>
              </a:defRPr>
            </a:lvl4pPr>
            <a:lvl5pPr marL="1538204" algn="l" defTabSz="769102" rtl="0" eaLnBrk="1" latinLnBrk="0" hangingPunct="1">
              <a:defRPr sz="1514" kern="1200">
                <a:solidFill>
                  <a:schemeClr val="tx1"/>
                </a:solidFill>
                <a:latin typeface="+mn-lt"/>
                <a:ea typeface="+mn-ea"/>
                <a:cs typeface="+mn-cs"/>
              </a:defRPr>
            </a:lvl5pPr>
            <a:lvl6pPr marL="1922755" algn="l" defTabSz="769102" rtl="0" eaLnBrk="1" latinLnBrk="0" hangingPunct="1">
              <a:defRPr sz="1514" kern="1200">
                <a:solidFill>
                  <a:schemeClr val="tx1"/>
                </a:solidFill>
                <a:latin typeface="+mn-lt"/>
                <a:ea typeface="+mn-ea"/>
                <a:cs typeface="+mn-cs"/>
              </a:defRPr>
            </a:lvl6pPr>
            <a:lvl7pPr marL="2307306" algn="l" defTabSz="769102" rtl="0" eaLnBrk="1" latinLnBrk="0" hangingPunct="1">
              <a:defRPr sz="1514" kern="1200">
                <a:solidFill>
                  <a:schemeClr val="tx1"/>
                </a:solidFill>
                <a:latin typeface="+mn-lt"/>
                <a:ea typeface="+mn-ea"/>
                <a:cs typeface="+mn-cs"/>
              </a:defRPr>
            </a:lvl7pPr>
            <a:lvl8pPr marL="2691856" algn="l" defTabSz="769102" rtl="0" eaLnBrk="1" latinLnBrk="0" hangingPunct="1">
              <a:defRPr sz="1514" kern="1200">
                <a:solidFill>
                  <a:schemeClr val="tx1"/>
                </a:solidFill>
                <a:latin typeface="+mn-lt"/>
                <a:ea typeface="+mn-ea"/>
                <a:cs typeface="+mn-cs"/>
              </a:defRPr>
            </a:lvl8pPr>
            <a:lvl9pPr marL="3076407" algn="l" defTabSz="769102" rtl="0" eaLnBrk="1" latinLnBrk="0" hangingPunct="1">
              <a:defRPr sz="1514" kern="1200">
                <a:solidFill>
                  <a:schemeClr val="tx1"/>
                </a:solidFill>
                <a:latin typeface="+mn-lt"/>
                <a:ea typeface="+mn-ea"/>
                <a:cs typeface="+mn-cs"/>
              </a:defRPr>
            </a:lvl9pPr>
          </a:lstStyle>
          <a:p>
            <a:pPr>
              <a:spcAft>
                <a:spcPts val="1800"/>
              </a:spcAft>
            </a:pPr>
            <a:r>
              <a:rPr lang="en-US" sz="4800" b="1" dirty="0">
                <a:cs typeface="Calibri"/>
              </a:rPr>
              <a:t>Conclusions</a:t>
            </a:r>
            <a:endParaRPr lang="en-US" sz="4800" dirty="0"/>
          </a:p>
          <a:p>
            <a:pPr>
              <a:spcAft>
                <a:spcPts val="1800"/>
              </a:spcAft>
            </a:pPr>
            <a:r>
              <a:rPr lang="en-US" sz="3200" dirty="0">
                <a:cs typeface="Calibri"/>
              </a:rPr>
              <a:t>Following the introduction of PCV in Doro camp, a large reduction in LRTI weekly incidence was observed, suggesting that PCV could have had a notable protective effect for children in the camp, despite the sub-optimal vaccination coverage reached by the campaign. </a:t>
            </a:r>
          </a:p>
          <a:p>
            <a:pPr>
              <a:spcAft>
                <a:spcPts val="1800"/>
              </a:spcAft>
            </a:pPr>
            <a:r>
              <a:rPr lang="en-US" sz="3200" dirty="0">
                <a:cs typeface="Calibri"/>
              </a:rPr>
              <a:t>Continuous vaccination activities are necessary in order to maintain the achieved reduction in LRTI and enhanced epidemiological surveillance would increase our confidence in the results over time. However, our results offer more evidence that preventive vaccination of vulnerable populations against pneumococcal infections should be a priority in all humanitarian contexts.</a:t>
            </a:r>
            <a:endParaRPr lang="en-US" sz="3200">
              <a:cs typeface="Calibri"/>
            </a:endParaRPr>
          </a:p>
          <a:p>
            <a:pPr>
              <a:spcAft>
                <a:spcPts val="1800"/>
              </a:spcAft>
            </a:pPr>
            <a:endParaRPr lang="en-US" sz="1514" dirty="0">
              <a:cs typeface="Calibri"/>
            </a:endParaRPr>
          </a:p>
          <a:p>
            <a:pPr>
              <a:spcAft>
                <a:spcPts val="1800"/>
              </a:spcAft>
            </a:pPr>
            <a:r>
              <a:rPr lang="en-US" sz="4800" b="1" dirty="0">
                <a:cs typeface="Calibri"/>
              </a:rPr>
              <a:t>Ethics</a:t>
            </a:r>
          </a:p>
          <a:p>
            <a:pPr algn="just">
              <a:spcAft>
                <a:spcPts val="1800"/>
              </a:spcAft>
            </a:pPr>
            <a:r>
              <a:rPr lang="en-GB" sz="3200" dirty="0">
                <a:cs typeface="Calibri"/>
              </a:rPr>
              <a:t>This study met the </a:t>
            </a:r>
            <a:r>
              <a:rPr lang="en-GB" sz="3200" dirty="0" err="1">
                <a:cs typeface="Calibri"/>
              </a:rPr>
              <a:t>Médecins</a:t>
            </a:r>
            <a:r>
              <a:rPr lang="en-GB" sz="3200" dirty="0">
                <a:cs typeface="Calibri"/>
              </a:rPr>
              <a:t> Sans </a:t>
            </a:r>
            <a:r>
              <a:rPr lang="en-GB" sz="3200" dirty="0" err="1">
                <a:cs typeface="Calibri"/>
              </a:rPr>
              <a:t>Frontières</a:t>
            </a:r>
            <a:r>
              <a:rPr lang="en-GB" sz="3200" dirty="0">
                <a:cs typeface="Calibri"/>
              </a:rPr>
              <a:t>’ Ethics Review Board-approved criteria for analysis of routinely collected programme data. </a:t>
            </a:r>
            <a:endParaRPr lang="en-GB" sz="3200">
              <a:cs typeface="Calibri"/>
            </a:endParaRPr>
          </a:p>
          <a:p>
            <a:pPr>
              <a:spcAft>
                <a:spcPts val="1800"/>
              </a:spcAft>
            </a:pPr>
            <a:endParaRPr lang="en-US" sz="2600" dirty="0">
              <a:cs typeface="Calibri"/>
            </a:endParaRPr>
          </a:p>
          <a:p>
            <a:pPr>
              <a:spcAft>
                <a:spcPts val="1800"/>
              </a:spcAft>
            </a:pPr>
            <a:r>
              <a:rPr lang="en-US" sz="4800" b="1" dirty="0">
                <a:cs typeface="Calibri"/>
              </a:rPr>
              <a:t>Conflict of interest</a:t>
            </a:r>
            <a:endParaRPr lang="en-US" sz="4800" dirty="0">
              <a:cs typeface="Calibri"/>
            </a:endParaRPr>
          </a:p>
          <a:p>
            <a:pPr>
              <a:spcAft>
                <a:spcPts val="1800"/>
              </a:spcAft>
            </a:pPr>
            <a:r>
              <a:rPr lang="en-US" sz="3200" dirty="0">
                <a:cs typeface="Calibri"/>
              </a:rPr>
              <a:t>All authors reported that they have no conflicts of interest to declare.</a:t>
            </a:r>
          </a:p>
          <a:p>
            <a:pPr>
              <a:spcAft>
                <a:spcPts val="1800"/>
              </a:spcAft>
            </a:pPr>
            <a:endParaRPr lang="en-US" sz="2600" dirty="0">
              <a:cs typeface="Calibri"/>
            </a:endParaRPr>
          </a:p>
        </p:txBody>
      </p:sp>
      <p:pic>
        <p:nvPicPr>
          <p:cNvPr id="3" name="Picture 5">
            <a:extLst>
              <a:ext uri="{FF2B5EF4-FFF2-40B4-BE49-F238E27FC236}">
                <a16:creationId xmlns:a16="http://schemas.microsoft.com/office/drawing/2014/main" xmlns="" id="{6A87B170-2FB2-4D66-8CBA-5141F4600130}"/>
              </a:ext>
            </a:extLst>
          </p:cNvPr>
          <p:cNvPicPr>
            <a:picLocks noChangeAspect="1"/>
          </p:cNvPicPr>
          <p:nvPr/>
        </p:nvPicPr>
        <p:blipFill>
          <a:blip r:embed="rId2"/>
          <a:stretch>
            <a:fillRect/>
          </a:stretch>
        </p:blipFill>
        <p:spPr>
          <a:xfrm>
            <a:off x="23068460" y="2487"/>
            <a:ext cx="7072732" cy="4472092"/>
          </a:xfrm>
          <a:prstGeom prst="rect">
            <a:avLst/>
          </a:prstGeom>
        </p:spPr>
      </p:pic>
      <p:sp>
        <p:nvSpPr>
          <p:cNvPr id="8" name="Rectangle 7">
            <a:extLst>
              <a:ext uri="{FF2B5EF4-FFF2-40B4-BE49-F238E27FC236}">
                <a16:creationId xmlns:a16="http://schemas.microsoft.com/office/drawing/2014/main" xmlns="" id="{F8DC7DE1-EBFD-451E-8826-25F0CF012FB3}"/>
              </a:ext>
            </a:extLst>
          </p:cNvPr>
          <p:cNvSpPr/>
          <p:nvPr/>
        </p:nvSpPr>
        <p:spPr>
          <a:xfrm>
            <a:off x="-2443" y="4815403"/>
            <a:ext cx="30274417" cy="73472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769102" rtl="0" eaLnBrk="1" latinLnBrk="0" hangingPunct="1">
              <a:defRPr sz="1514" kern="1200">
                <a:solidFill>
                  <a:schemeClr val="tx1"/>
                </a:solidFill>
                <a:latin typeface="+mn-lt"/>
                <a:ea typeface="+mn-ea"/>
                <a:cs typeface="+mn-cs"/>
              </a:defRPr>
            </a:lvl1pPr>
            <a:lvl2pPr marL="384551" algn="l" defTabSz="769102" rtl="0" eaLnBrk="1" latinLnBrk="0" hangingPunct="1">
              <a:defRPr sz="1514" kern="1200">
                <a:solidFill>
                  <a:schemeClr val="tx1"/>
                </a:solidFill>
                <a:latin typeface="+mn-lt"/>
                <a:ea typeface="+mn-ea"/>
                <a:cs typeface="+mn-cs"/>
              </a:defRPr>
            </a:lvl2pPr>
            <a:lvl3pPr marL="769102" algn="l" defTabSz="769102" rtl="0" eaLnBrk="1" latinLnBrk="0" hangingPunct="1">
              <a:defRPr sz="1514" kern="1200">
                <a:solidFill>
                  <a:schemeClr val="tx1"/>
                </a:solidFill>
                <a:latin typeface="+mn-lt"/>
                <a:ea typeface="+mn-ea"/>
                <a:cs typeface="+mn-cs"/>
              </a:defRPr>
            </a:lvl3pPr>
            <a:lvl4pPr marL="1153653" algn="l" defTabSz="769102" rtl="0" eaLnBrk="1" latinLnBrk="0" hangingPunct="1">
              <a:defRPr sz="1514" kern="1200">
                <a:solidFill>
                  <a:schemeClr val="tx1"/>
                </a:solidFill>
                <a:latin typeface="+mn-lt"/>
                <a:ea typeface="+mn-ea"/>
                <a:cs typeface="+mn-cs"/>
              </a:defRPr>
            </a:lvl4pPr>
            <a:lvl5pPr marL="1538204" algn="l" defTabSz="769102" rtl="0" eaLnBrk="1" latinLnBrk="0" hangingPunct="1">
              <a:defRPr sz="1514" kern="1200">
                <a:solidFill>
                  <a:schemeClr val="tx1"/>
                </a:solidFill>
                <a:latin typeface="+mn-lt"/>
                <a:ea typeface="+mn-ea"/>
                <a:cs typeface="+mn-cs"/>
              </a:defRPr>
            </a:lvl5pPr>
            <a:lvl6pPr marL="1922755" algn="l" defTabSz="769102" rtl="0" eaLnBrk="1" latinLnBrk="0" hangingPunct="1">
              <a:defRPr sz="1514" kern="1200">
                <a:solidFill>
                  <a:schemeClr val="tx1"/>
                </a:solidFill>
                <a:latin typeface="+mn-lt"/>
                <a:ea typeface="+mn-ea"/>
                <a:cs typeface="+mn-cs"/>
              </a:defRPr>
            </a:lvl6pPr>
            <a:lvl7pPr marL="2307306" algn="l" defTabSz="769102" rtl="0" eaLnBrk="1" latinLnBrk="0" hangingPunct="1">
              <a:defRPr sz="1514" kern="1200">
                <a:solidFill>
                  <a:schemeClr val="tx1"/>
                </a:solidFill>
                <a:latin typeface="+mn-lt"/>
                <a:ea typeface="+mn-ea"/>
                <a:cs typeface="+mn-cs"/>
              </a:defRPr>
            </a:lvl7pPr>
            <a:lvl8pPr marL="2691856" algn="l" defTabSz="769102" rtl="0" eaLnBrk="1" latinLnBrk="0" hangingPunct="1">
              <a:defRPr sz="1514" kern="1200">
                <a:solidFill>
                  <a:schemeClr val="tx1"/>
                </a:solidFill>
                <a:latin typeface="+mn-lt"/>
                <a:ea typeface="+mn-ea"/>
                <a:cs typeface="+mn-cs"/>
              </a:defRPr>
            </a:lvl8pPr>
            <a:lvl9pPr marL="3076407" algn="l" defTabSz="769102" rtl="0" eaLnBrk="1" latinLnBrk="0" hangingPunct="1">
              <a:defRPr sz="1514" kern="1200">
                <a:solidFill>
                  <a:schemeClr val="tx1"/>
                </a:solidFill>
                <a:latin typeface="+mn-lt"/>
                <a:ea typeface="+mn-ea"/>
                <a:cs typeface="+mn-cs"/>
              </a:defRPr>
            </a:lvl9pPr>
          </a:lstStyle>
          <a:p>
            <a:pPr algn="ctr"/>
            <a:endParaRPr lang="en-US" sz="1514"/>
          </a:p>
        </p:txBody>
      </p:sp>
      <p:sp>
        <p:nvSpPr>
          <p:cNvPr id="24" name="TextBox 23">
            <a:extLst>
              <a:ext uri="{FF2B5EF4-FFF2-40B4-BE49-F238E27FC236}">
                <a16:creationId xmlns:a16="http://schemas.microsoft.com/office/drawing/2014/main" xmlns="" id="{032B36C0-5960-41C2-9CA5-84ABFAF9314D}"/>
              </a:ext>
            </a:extLst>
          </p:cNvPr>
          <p:cNvSpPr txBox="1"/>
          <p:nvPr/>
        </p:nvSpPr>
        <p:spPr>
          <a:xfrm>
            <a:off x="128488" y="39015493"/>
            <a:ext cx="22833199" cy="335476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769102" rtl="0" eaLnBrk="1" latinLnBrk="0" hangingPunct="1">
              <a:defRPr sz="1514" kern="1200">
                <a:solidFill>
                  <a:schemeClr val="tx1"/>
                </a:solidFill>
                <a:latin typeface="+mn-lt"/>
                <a:ea typeface="+mn-ea"/>
                <a:cs typeface="+mn-cs"/>
              </a:defRPr>
            </a:lvl1pPr>
            <a:lvl2pPr marL="384551" algn="l" defTabSz="769102" rtl="0" eaLnBrk="1" latinLnBrk="0" hangingPunct="1">
              <a:defRPr sz="1514" kern="1200">
                <a:solidFill>
                  <a:schemeClr val="tx1"/>
                </a:solidFill>
                <a:latin typeface="+mn-lt"/>
                <a:ea typeface="+mn-ea"/>
                <a:cs typeface="+mn-cs"/>
              </a:defRPr>
            </a:lvl2pPr>
            <a:lvl3pPr marL="769102" algn="l" defTabSz="769102" rtl="0" eaLnBrk="1" latinLnBrk="0" hangingPunct="1">
              <a:defRPr sz="1514" kern="1200">
                <a:solidFill>
                  <a:schemeClr val="tx1"/>
                </a:solidFill>
                <a:latin typeface="+mn-lt"/>
                <a:ea typeface="+mn-ea"/>
                <a:cs typeface="+mn-cs"/>
              </a:defRPr>
            </a:lvl3pPr>
            <a:lvl4pPr marL="1153653" algn="l" defTabSz="769102" rtl="0" eaLnBrk="1" latinLnBrk="0" hangingPunct="1">
              <a:defRPr sz="1514" kern="1200">
                <a:solidFill>
                  <a:schemeClr val="tx1"/>
                </a:solidFill>
                <a:latin typeface="+mn-lt"/>
                <a:ea typeface="+mn-ea"/>
                <a:cs typeface="+mn-cs"/>
              </a:defRPr>
            </a:lvl4pPr>
            <a:lvl5pPr marL="1538204" algn="l" defTabSz="769102" rtl="0" eaLnBrk="1" latinLnBrk="0" hangingPunct="1">
              <a:defRPr sz="1514" kern="1200">
                <a:solidFill>
                  <a:schemeClr val="tx1"/>
                </a:solidFill>
                <a:latin typeface="+mn-lt"/>
                <a:ea typeface="+mn-ea"/>
                <a:cs typeface="+mn-cs"/>
              </a:defRPr>
            </a:lvl5pPr>
            <a:lvl6pPr marL="1922755" algn="l" defTabSz="769102" rtl="0" eaLnBrk="1" latinLnBrk="0" hangingPunct="1">
              <a:defRPr sz="1514" kern="1200">
                <a:solidFill>
                  <a:schemeClr val="tx1"/>
                </a:solidFill>
                <a:latin typeface="+mn-lt"/>
                <a:ea typeface="+mn-ea"/>
                <a:cs typeface="+mn-cs"/>
              </a:defRPr>
            </a:lvl6pPr>
            <a:lvl7pPr marL="2307306" algn="l" defTabSz="769102" rtl="0" eaLnBrk="1" latinLnBrk="0" hangingPunct="1">
              <a:defRPr sz="1514" kern="1200">
                <a:solidFill>
                  <a:schemeClr val="tx1"/>
                </a:solidFill>
                <a:latin typeface="+mn-lt"/>
                <a:ea typeface="+mn-ea"/>
                <a:cs typeface="+mn-cs"/>
              </a:defRPr>
            </a:lvl7pPr>
            <a:lvl8pPr marL="2691856" algn="l" defTabSz="769102" rtl="0" eaLnBrk="1" latinLnBrk="0" hangingPunct="1">
              <a:defRPr sz="1514" kern="1200">
                <a:solidFill>
                  <a:schemeClr val="tx1"/>
                </a:solidFill>
                <a:latin typeface="+mn-lt"/>
                <a:ea typeface="+mn-ea"/>
                <a:cs typeface="+mn-cs"/>
              </a:defRPr>
            </a:lvl8pPr>
            <a:lvl9pPr marL="3076407" algn="l" defTabSz="769102" rtl="0" eaLnBrk="1" latinLnBrk="0" hangingPunct="1">
              <a:defRPr sz="1514" kern="1200">
                <a:solidFill>
                  <a:schemeClr val="tx1"/>
                </a:solidFill>
                <a:latin typeface="+mn-lt"/>
                <a:ea typeface="+mn-ea"/>
                <a:cs typeface="+mn-cs"/>
              </a:defRPr>
            </a:lvl9pPr>
          </a:lstStyle>
          <a:p>
            <a:r>
              <a:rPr lang="en-US" sz="4400" dirty="0">
                <a:cs typeface="Calibri"/>
              </a:rPr>
              <a:t>Citations</a:t>
            </a:r>
          </a:p>
          <a:p>
            <a:r>
              <a:rPr lang="en-US" sz="2400" dirty="0">
                <a:cs typeface="Calibri"/>
              </a:rPr>
              <a:t>[1] Walker, Christa L Fischer et al. "Global burden of childhood pneumonia and </a:t>
            </a:r>
            <a:r>
              <a:rPr lang="en-US" sz="2400" dirty="0" err="1">
                <a:cs typeface="Calibri"/>
              </a:rPr>
              <a:t>diarrhoea</a:t>
            </a:r>
            <a:r>
              <a:rPr lang="en-US" sz="2400" dirty="0">
                <a:cs typeface="Calibri"/>
              </a:rPr>
              <a:t>". </a:t>
            </a:r>
            <a:r>
              <a:rPr lang="en-US" sz="2400" i="1" dirty="0">
                <a:cs typeface="Calibri"/>
              </a:rPr>
              <a:t>The Lancet</a:t>
            </a:r>
            <a:r>
              <a:rPr lang="en-US" sz="2400" dirty="0">
                <a:cs typeface="Calibri"/>
              </a:rPr>
              <a:t>, Volume 381 , Issue 9875 , 1405-1416</a:t>
            </a:r>
          </a:p>
          <a:p>
            <a:r>
              <a:rPr lang="en-US" sz="2400" dirty="0">
                <a:cs typeface="Calibri"/>
              </a:rPr>
              <a:t>[2] “Vaccination in Acute Humanitarian Emergencies: A Framework for Decision Making” Department of Immunization, Vaccines and Biologicals, World Health Organization, May 2017</a:t>
            </a:r>
          </a:p>
          <a:p>
            <a:r>
              <a:rPr lang="en-US" sz="2400" dirty="0">
                <a:cs typeface="Calibri"/>
              </a:rPr>
              <a:t>[3] </a:t>
            </a:r>
            <a:r>
              <a:rPr lang="en-US" sz="2400" dirty="0" err="1">
                <a:cs typeface="Calibri"/>
              </a:rPr>
              <a:t>Rinta</a:t>
            </a:r>
            <a:r>
              <a:rPr lang="en-US" sz="2400" dirty="0">
                <a:cs typeface="Calibri"/>
              </a:rPr>
              <a:t>-Kokko, Hanna, et al. "Long-term impact of 10-valent pneumococcal conjugate vaccination on invasive pneumococcal disease among children in Finland." </a:t>
            </a:r>
            <a:r>
              <a:rPr lang="en-US" sz="2400" i="1" dirty="0">
                <a:cs typeface="Calibri"/>
              </a:rPr>
              <a:t>Vaccine </a:t>
            </a:r>
            <a:r>
              <a:rPr lang="en-US" sz="2400" dirty="0">
                <a:cs typeface="Calibri"/>
              </a:rPr>
              <a:t>36.15 (2018)</a:t>
            </a:r>
          </a:p>
          <a:p>
            <a:r>
              <a:rPr lang="en-US" sz="2400" dirty="0">
                <a:cs typeface="Calibri"/>
              </a:rPr>
              <a:t>[4] </a:t>
            </a:r>
            <a:r>
              <a:rPr lang="en-US" sz="2400" dirty="0" err="1">
                <a:cs typeface="Calibri"/>
              </a:rPr>
              <a:t>DeFeo</a:t>
            </a:r>
            <a:r>
              <a:rPr lang="en-US" sz="2400" dirty="0">
                <a:cs typeface="Calibri"/>
              </a:rPr>
              <a:t>, Michael. "The Effects of Institutional and Political Instability on Civil War in South Sudan." </a:t>
            </a:r>
            <a:r>
              <a:rPr lang="en-US" sz="2400" i="1" dirty="0">
                <a:cs typeface="Calibri"/>
              </a:rPr>
              <a:t>Inquiries Journal</a:t>
            </a:r>
            <a:r>
              <a:rPr lang="en-US" sz="2400" dirty="0">
                <a:cs typeface="Calibri"/>
              </a:rPr>
              <a:t> 9.11 (2017). &lt;http://www.inquiriesjournal.com/a?id=1692&gt;</a:t>
            </a:r>
          </a:p>
          <a:p>
            <a:r>
              <a:rPr lang="en-US" sz="2400" dirty="0">
                <a:cs typeface="Calibri"/>
              </a:rPr>
              <a:t>[5] Personal photographs courtesy of Silvia Pineda, September 2017, </a:t>
            </a:r>
            <a:r>
              <a:rPr lang="en-US" sz="2400" dirty="0" err="1">
                <a:cs typeface="Calibri"/>
              </a:rPr>
              <a:t>Maban</a:t>
            </a:r>
            <a:r>
              <a:rPr lang="en-US" sz="2400" dirty="0">
                <a:cs typeface="Calibri"/>
              </a:rPr>
              <a:t> County, South Sudan </a:t>
            </a:r>
          </a:p>
          <a:p>
            <a:r>
              <a:rPr lang="en-US" sz="2400" dirty="0">
                <a:cs typeface="Calibri"/>
              </a:rPr>
              <a:t>[6] Miller, Elizabeth, et al. "Herd immunity and serotype replacement 4 years after seven-valent pneumococcal conjugate vaccination in England and Wales: an observational cohort study." </a:t>
            </a:r>
            <a:r>
              <a:rPr lang="en-US" sz="2400" i="1" dirty="0">
                <a:cs typeface="Calibri"/>
              </a:rPr>
              <a:t>The Lancet infectious diseases</a:t>
            </a:r>
            <a:r>
              <a:rPr lang="en-US" sz="2400" dirty="0">
                <a:cs typeface="Calibri"/>
              </a:rPr>
              <a:t> 11.10 (2011): 760-768</a:t>
            </a:r>
          </a:p>
        </p:txBody>
      </p:sp>
      <p:pic>
        <p:nvPicPr>
          <p:cNvPr id="25" name="Picture 25">
            <a:extLst>
              <a:ext uri="{FF2B5EF4-FFF2-40B4-BE49-F238E27FC236}">
                <a16:creationId xmlns:a16="http://schemas.microsoft.com/office/drawing/2014/main" xmlns="" id="{ABBC356F-D21E-404C-B810-EABA65335701}"/>
              </a:ext>
            </a:extLst>
          </p:cNvPr>
          <p:cNvPicPr>
            <a:picLocks noChangeAspect="1"/>
          </p:cNvPicPr>
          <p:nvPr/>
        </p:nvPicPr>
        <p:blipFill>
          <a:blip r:embed="rId3"/>
          <a:stretch>
            <a:fillRect/>
          </a:stretch>
        </p:blipFill>
        <p:spPr>
          <a:xfrm>
            <a:off x="23339910" y="39036684"/>
            <a:ext cx="6489883" cy="3327069"/>
          </a:xfrm>
          <a:prstGeom prst="rect">
            <a:avLst/>
          </a:prstGeom>
        </p:spPr>
      </p:pic>
      <p:pic>
        <p:nvPicPr>
          <p:cNvPr id="38" name="Picture 38" descr="A screenshot of a cell phone&#10;&#10;Description generated with very high confidence">
            <a:extLst>
              <a:ext uri="{FF2B5EF4-FFF2-40B4-BE49-F238E27FC236}">
                <a16:creationId xmlns:a16="http://schemas.microsoft.com/office/drawing/2014/main" xmlns="" id="{C232DE75-81E4-495E-A0E8-5B048B2F240A}"/>
              </a:ext>
            </a:extLst>
          </p:cNvPr>
          <p:cNvPicPr>
            <a:picLocks noChangeAspect="1"/>
          </p:cNvPicPr>
          <p:nvPr/>
        </p:nvPicPr>
        <p:blipFill>
          <a:blip r:embed="rId4"/>
          <a:stretch>
            <a:fillRect/>
          </a:stretch>
        </p:blipFill>
        <p:spPr>
          <a:xfrm>
            <a:off x="10965111" y="22301696"/>
            <a:ext cx="6782509" cy="8561962"/>
          </a:xfrm>
          <a:prstGeom prst="rect">
            <a:avLst/>
          </a:prstGeom>
        </p:spPr>
      </p:pic>
      <p:pic>
        <p:nvPicPr>
          <p:cNvPr id="2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5923" y="19721033"/>
            <a:ext cx="7265215" cy="5410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Oval 25">
            <a:extLst>
              <a:ext uri="{FF2B5EF4-FFF2-40B4-BE49-F238E27FC236}">
                <a16:creationId xmlns:a16="http://schemas.microsoft.com/office/drawing/2014/main" xmlns="" id="{3C38FAD1-C927-4819-8186-37256B48A833}"/>
              </a:ext>
            </a:extLst>
          </p:cNvPr>
          <p:cNvSpPr/>
          <p:nvPr/>
        </p:nvSpPr>
        <p:spPr>
          <a:xfrm>
            <a:off x="5989892" y="22034576"/>
            <a:ext cx="206159" cy="20607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769102" rtl="0" eaLnBrk="1" latinLnBrk="0" hangingPunct="1">
              <a:defRPr sz="1514" kern="1200">
                <a:solidFill>
                  <a:schemeClr val="tx1"/>
                </a:solidFill>
                <a:latin typeface="+mn-lt"/>
                <a:ea typeface="+mn-ea"/>
                <a:cs typeface="+mn-cs"/>
              </a:defRPr>
            </a:lvl1pPr>
            <a:lvl2pPr marL="384551" algn="l" defTabSz="769102" rtl="0" eaLnBrk="1" latinLnBrk="0" hangingPunct="1">
              <a:defRPr sz="1514" kern="1200">
                <a:solidFill>
                  <a:schemeClr val="tx1"/>
                </a:solidFill>
                <a:latin typeface="+mn-lt"/>
                <a:ea typeface="+mn-ea"/>
                <a:cs typeface="+mn-cs"/>
              </a:defRPr>
            </a:lvl2pPr>
            <a:lvl3pPr marL="769102" algn="l" defTabSz="769102" rtl="0" eaLnBrk="1" latinLnBrk="0" hangingPunct="1">
              <a:defRPr sz="1514" kern="1200">
                <a:solidFill>
                  <a:schemeClr val="tx1"/>
                </a:solidFill>
                <a:latin typeface="+mn-lt"/>
                <a:ea typeface="+mn-ea"/>
                <a:cs typeface="+mn-cs"/>
              </a:defRPr>
            </a:lvl3pPr>
            <a:lvl4pPr marL="1153653" algn="l" defTabSz="769102" rtl="0" eaLnBrk="1" latinLnBrk="0" hangingPunct="1">
              <a:defRPr sz="1514" kern="1200">
                <a:solidFill>
                  <a:schemeClr val="tx1"/>
                </a:solidFill>
                <a:latin typeface="+mn-lt"/>
                <a:ea typeface="+mn-ea"/>
                <a:cs typeface="+mn-cs"/>
              </a:defRPr>
            </a:lvl4pPr>
            <a:lvl5pPr marL="1538204" algn="l" defTabSz="769102" rtl="0" eaLnBrk="1" latinLnBrk="0" hangingPunct="1">
              <a:defRPr sz="1514" kern="1200">
                <a:solidFill>
                  <a:schemeClr val="tx1"/>
                </a:solidFill>
                <a:latin typeface="+mn-lt"/>
                <a:ea typeface="+mn-ea"/>
                <a:cs typeface="+mn-cs"/>
              </a:defRPr>
            </a:lvl5pPr>
            <a:lvl6pPr marL="1922755" algn="l" defTabSz="769102" rtl="0" eaLnBrk="1" latinLnBrk="0" hangingPunct="1">
              <a:defRPr sz="1514" kern="1200">
                <a:solidFill>
                  <a:schemeClr val="tx1"/>
                </a:solidFill>
                <a:latin typeface="+mn-lt"/>
                <a:ea typeface="+mn-ea"/>
                <a:cs typeface="+mn-cs"/>
              </a:defRPr>
            </a:lvl6pPr>
            <a:lvl7pPr marL="2307306" algn="l" defTabSz="769102" rtl="0" eaLnBrk="1" latinLnBrk="0" hangingPunct="1">
              <a:defRPr sz="1514" kern="1200">
                <a:solidFill>
                  <a:schemeClr val="tx1"/>
                </a:solidFill>
                <a:latin typeface="+mn-lt"/>
                <a:ea typeface="+mn-ea"/>
                <a:cs typeface="+mn-cs"/>
              </a:defRPr>
            </a:lvl7pPr>
            <a:lvl8pPr marL="2691856" algn="l" defTabSz="769102" rtl="0" eaLnBrk="1" latinLnBrk="0" hangingPunct="1">
              <a:defRPr sz="1514" kern="1200">
                <a:solidFill>
                  <a:schemeClr val="tx1"/>
                </a:solidFill>
                <a:latin typeface="+mn-lt"/>
                <a:ea typeface="+mn-ea"/>
                <a:cs typeface="+mn-cs"/>
              </a:defRPr>
            </a:lvl8pPr>
            <a:lvl9pPr marL="3076407" algn="l" defTabSz="769102" rtl="0" eaLnBrk="1" latinLnBrk="0" hangingPunct="1">
              <a:defRPr sz="1514" kern="1200">
                <a:solidFill>
                  <a:schemeClr val="tx1"/>
                </a:solidFill>
                <a:latin typeface="+mn-lt"/>
                <a:ea typeface="+mn-ea"/>
                <a:cs typeface="+mn-cs"/>
              </a:defRPr>
            </a:lvl9pPr>
          </a:lstStyle>
          <a:p>
            <a:pPr algn="ctr"/>
            <a:endParaRPr lang="en-US" sz="1514"/>
          </a:p>
        </p:txBody>
      </p:sp>
      <p:graphicFrame>
        <p:nvGraphicFramePr>
          <p:cNvPr id="27" name="Chart 26">
            <a:extLst>
              <a:ext uri="{FF2B5EF4-FFF2-40B4-BE49-F238E27FC236}">
                <a16:creationId xmlns:a16="http://schemas.microsoft.com/office/drawing/2014/main" xmlns="" id="{66CC6D3E-F253-4981-98C3-618F5E3E6318}"/>
              </a:ext>
            </a:extLst>
          </p:cNvPr>
          <p:cNvGraphicFramePr>
            <a:graphicFrameLocks/>
          </p:cNvGraphicFramePr>
          <p:nvPr>
            <p:extLst>
              <p:ext uri="{D42A27DB-BD31-4B8C-83A1-F6EECF244321}">
                <p14:modId xmlns:p14="http://schemas.microsoft.com/office/powerpoint/2010/main" val="2107275826"/>
              </p:ext>
            </p:extLst>
          </p:nvPr>
        </p:nvGraphicFramePr>
        <p:xfrm>
          <a:off x="9599196" y="11292909"/>
          <a:ext cx="9828128" cy="6753871"/>
        </p:xfrm>
        <a:graphic>
          <a:graphicData uri="http://schemas.openxmlformats.org/drawingml/2006/chart">
            <c:chart xmlns:c="http://schemas.openxmlformats.org/drawingml/2006/chart" xmlns:r="http://schemas.openxmlformats.org/officeDocument/2006/relationships" r:id="rId6"/>
          </a:graphicData>
        </a:graphic>
      </p:graphicFrame>
      <p:pic>
        <p:nvPicPr>
          <p:cNvPr id="28"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22591" y="32626790"/>
            <a:ext cx="5473761" cy="4105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296357" y="32626790"/>
            <a:ext cx="5473761" cy="4105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ectangle 21">
            <a:extLst>
              <a:ext uri="{FF2B5EF4-FFF2-40B4-BE49-F238E27FC236}">
                <a16:creationId xmlns:a16="http://schemas.microsoft.com/office/drawing/2014/main" xmlns="" id="{37F0591B-912E-4508-83A5-35DA21B7ECC9}"/>
              </a:ext>
            </a:extLst>
          </p:cNvPr>
          <p:cNvSpPr/>
          <p:nvPr/>
        </p:nvSpPr>
        <p:spPr>
          <a:xfrm>
            <a:off x="-1342" y="38058991"/>
            <a:ext cx="30274416" cy="73472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514"/>
          </a:p>
        </p:txBody>
      </p:sp>
    </p:spTree>
    <p:extLst>
      <p:ext uri="{BB962C8B-B14F-4D97-AF65-F5344CB8AC3E}">
        <p14:creationId xmlns:p14="http://schemas.microsoft.com/office/powerpoint/2010/main" val="41570825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2688798-A38F-44C9-8F77-456E3ED64B17}"/>
</file>

<file path=customXml/itemProps2.xml><?xml version="1.0" encoding="utf-8"?>
<ds:datastoreItem xmlns:ds="http://schemas.openxmlformats.org/officeDocument/2006/customXml" ds:itemID="{3D4F9F21-7A21-4A07-AEA8-36FE25901045}"/>
</file>

<file path=customXml/itemProps3.xml><?xml version="1.0" encoding="utf-8"?>
<ds:datastoreItem xmlns:ds="http://schemas.openxmlformats.org/officeDocument/2006/customXml" ds:itemID="{641D0301-C321-4A67-B501-1E0430F5F23C}"/>
</file>

<file path=docProps/app.xml><?xml version="1.0" encoding="utf-8"?>
<Properties xmlns="http://schemas.openxmlformats.org/officeDocument/2006/extended-properties" xmlns:vt="http://schemas.openxmlformats.org/officeDocument/2006/docPropsVTypes">
  <Template>Office Theme</Template>
  <TotalTime>56</TotalTime>
  <Words>265</Words>
  <Application>Microsoft Macintosh PowerPoint</Application>
  <PresentationFormat>Custom</PresentationFormat>
  <Paragraphs>88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Calibri</vt:lpstr>
      <vt:lpstr>Calibri Light</vt:lpstr>
      <vt:lpstr>Wingdings</vt:lpstr>
      <vt:lpstr>Arial</vt:lpstr>
      <vt:lpstr>Office Theme</vt:lpstr>
      <vt:lpstr>Coverage of a pneumococcal conjugate vaccine campaign in Doro refugee camp, South Sudan and trends in inpatient lower respiratory tract infections over time  Ruben Conner, Alain Ngoko, Husni Mubarak Zainal, Gama David Joseph, Rafael Van den Bergh,  Jai Defranciscis, Patrick Rollinson, Isabella Panunzi, Catherine Bachy, Silvia Pineda MSF-Operational Centre Brussels, South Sudan</vt:lpstr>
    </vt:vector>
  </TitlesOfParts>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Isabella Panunzi</dc:creator>
  <cp:lastModifiedBy>Microsoft Office User</cp:lastModifiedBy>
  <cp:revision>39</cp:revision>
  <dcterms:created xsi:type="dcterms:W3CDTF">2012-07-27T01:16:44Z</dcterms:created>
  <dcterms:modified xsi:type="dcterms:W3CDTF">2018-05-11T13:35:24Z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0x010100EF656C67CEBF1B4EA4579FD3E3AFD5F7</vt:lpwstr>
  </property>
</Properties>
</file>