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s/slide1.xml" ContentType="application/vnd.openxmlformats-officedocument.presentationml.slide+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custom.xml" ContentType="application/vnd.openxmlformats-officedocument.custom-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5" Type="http://schemas.openxmlformats.org/officeDocument/2006/relationships/custom-properties" Target="docProps/custom.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6" r:id="rId2"/>
  </p:sldIdLst>
  <p:sldSz cx="30275213" cy="42803763"/>
  <p:notesSz cx="14224000" cy="20104100"/>
  <p:defaultTextStyle>
    <a:defPPr>
      <a:defRPr lang="en-US"/>
    </a:defPPr>
    <a:lvl1pPr marL="0" algn="l" defTabSz="1946575" rtl="0" eaLnBrk="1" latinLnBrk="0" hangingPunct="1">
      <a:defRPr sz="3832" kern="1200">
        <a:solidFill>
          <a:schemeClr val="tx1"/>
        </a:solidFill>
        <a:latin typeface="+mn-lt"/>
        <a:ea typeface="+mn-ea"/>
        <a:cs typeface="+mn-cs"/>
      </a:defRPr>
    </a:lvl1pPr>
    <a:lvl2pPr marL="973287" algn="l" defTabSz="1946575" rtl="0" eaLnBrk="1" latinLnBrk="0" hangingPunct="1">
      <a:defRPr sz="3832" kern="1200">
        <a:solidFill>
          <a:schemeClr val="tx1"/>
        </a:solidFill>
        <a:latin typeface="+mn-lt"/>
        <a:ea typeface="+mn-ea"/>
        <a:cs typeface="+mn-cs"/>
      </a:defRPr>
    </a:lvl2pPr>
    <a:lvl3pPr marL="1946575" algn="l" defTabSz="1946575" rtl="0" eaLnBrk="1" latinLnBrk="0" hangingPunct="1">
      <a:defRPr sz="3832" kern="1200">
        <a:solidFill>
          <a:schemeClr val="tx1"/>
        </a:solidFill>
        <a:latin typeface="+mn-lt"/>
        <a:ea typeface="+mn-ea"/>
        <a:cs typeface="+mn-cs"/>
      </a:defRPr>
    </a:lvl3pPr>
    <a:lvl4pPr marL="2919862" algn="l" defTabSz="1946575" rtl="0" eaLnBrk="1" latinLnBrk="0" hangingPunct="1">
      <a:defRPr sz="3832" kern="1200">
        <a:solidFill>
          <a:schemeClr val="tx1"/>
        </a:solidFill>
        <a:latin typeface="+mn-lt"/>
        <a:ea typeface="+mn-ea"/>
        <a:cs typeface="+mn-cs"/>
      </a:defRPr>
    </a:lvl4pPr>
    <a:lvl5pPr marL="3893149" algn="l" defTabSz="1946575" rtl="0" eaLnBrk="1" latinLnBrk="0" hangingPunct="1">
      <a:defRPr sz="3832" kern="1200">
        <a:solidFill>
          <a:schemeClr val="tx1"/>
        </a:solidFill>
        <a:latin typeface="+mn-lt"/>
        <a:ea typeface="+mn-ea"/>
        <a:cs typeface="+mn-cs"/>
      </a:defRPr>
    </a:lvl5pPr>
    <a:lvl6pPr marL="4866437" algn="l" defTabSz="1946575" rtl="0" eaLnBrk="1" latinLnBrk="0" hangingPunct="1">
      <a:defRPr sz="3832" kern="1200">
        <a:solidFill>
          <a:schemeClr val="tx1"/>
        </a:solidFill>
        <a:latin typeface="+mn-lt"/>
        <a:ea typeface="+mn-ea"/>
        <a:cs typeface="+mn-cs"/>
      </a:defRPr>
    </a:lvl6pPr>
    <a:lvl7pPr marL="5839724" algn="l" defTabSz="1946575" rtl="0" eaLnBrk="1" latinLnBrk="0" hangingPunct="1">
      <a:defRPr sz="3832" kern="1200">
        <a:solidFill>
          <a:schemeClr val="tx1"/>
        </a:solidFill>
        <a:latin typeface="+mn-lt"/>
        <a:ea typeface="+mn-ea"/>
        <a:cs typeface="+mn-cs"/>
      </a:defRPr>
    </a:lvl7pPr>
    <a:lvl8pPr marL="6813012" algn="l" defTabSz="1946575" rtl="0" eaLnBrk="1" latinLnBrk="0" hangingPunct="1">
      <a:defRPr sz="3832" kern="1200">
        <a:solidFill>
          <a:schemeClr val="tx1"/>
        </a:solidFill>
        <a:latin typeface="+mn-lt"/>
        <a:ea typeface="+mn-ea"/>
        <a:cs typeface="+mn-cs"/>
      </a:defRPr>
    </a:lvl8pPr>
    <a:lvl9pPr marL="7786299" algn="l" defTabSz="1946575" rtl="0" eaLnBrk="1" latinLnBrk="0" hangingPunct="1">
      <a:defRPr sz="3832"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6132" userDrawn="1">
          <p15:clr>
            <a:srgbClr val="A4A3A4"/>
          </p15:clr>
        </p15:guide>
        <p15:guide id="2" pos="497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2232A"/>
    <a:srgbClr val="E2E3E4"/>
    <a:srgbClr val="3EA199"/>
    <a:srgbClr val="FF0000"/>
    <a:srgbClr val="58595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15726" autoAdjust="0"/>
    <p:restoredTop sz="94646" autoAdjust="0"/>
  </p:normalViewPr>
  <p:slideViewPr>
    <p:cSldViewPr>
      <p:cViewPr>
        <p:scale>
          <a:sx n="40" d="100"/>
          <a:sy n="40" d="100"/>
        </p:scale>
        <p:origin x="864" y="112"/>
      </p:cViewPr>
      <p:guideLst>
        <p:guide orient="horz" pos="6132"/>
        <p:guide pos="4976"/>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customXml" Target="../customXml/item1.xml"/><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6" Type="http://schemas.openxmlformats.org/officeDocument/2006/relationships/theme" Target="theme/theme1.xml"/><Relationship Id="rId1" Type="http://schemas.openxmlformats.org/officeDocument/2006/relationships/slideMaster" Target="slideMasters/slideMaster1.xml"/><Relationship Id="rId5" Type="http://schemas.openxmlformats.org/officeDocument/2006/relationships/viewProps" Target="viewProps.xml"/><Relationship Id="rId10" Type="http://schemas.openxmlformats.org/officeDocument/2006/relationships/customXml" Target="../customXml/item3.xml"/><Relationship Id="rId4" Type="http://schemas.openxmlformats.org/officeDocument/2006/relationships/presProps" Target="presProps.xml"/><Relationship Id="rId9" Type="http://schemas.openxmlformats.org/officeDocument/2006/relationships/customXml" Target="../customXml/item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6164263" cy="100806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8056563" y="0"/>
            <a:ext cx="6164262" cy="1008063"/>
          </a:xfrm>
          <a:prstGeom prst="rect">
            <a:avLst/>
          </a:prstGeom>
        </p:spPr>
        <p:txBody>
          <a:bodyPr vert="horz" lIns="91440" tIns="45720" rIns="91440" bIns="45720" rtlCol="0"/>
          <a:lstStyle>
            <a:lvl1pPr algn="r">
              <a:defRPr sz="1200"/>
            </a:lvl1pPr>
          </a:lstStyle>
          <a:p>
            <a:fld id="{A058CABE-655D-5C42-8970-4E5AEED2B7CA}" type="datetimeFigureOut">
              <a:rPr lang="en-US" smtClean="0"/>
              <a:t>5/9/18</a:t>
            </a:fld>
            <a:endParaRPr lang="en-US"/>
          </a:p>
        </p:txBody>
      </p:sp>
      <p:sp>
        <p:nvSpPr>
          <p:cNvPr id="4" name="Slide Image Placeholder 3"/>
          <p:cNvSpPr>
            <a:spLocks noGrp="1" noRot="1" noChangeAspect="1"/>
          </p:cNvSpPr>
          <p:nvPr>
            <p:ph type="sldImg" idx="2"/>
          </p:nvPr>
        </p:nvSpPr>
        <p:spPr>
          <a:xfrm>
            <a:off x="4711700" y="2513013"/>
            <a:ext cx="4800600" cy="67849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1422400" y="9675813"/>
            <a:ext cx="11379200" cy="7915275"/>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19096038"/>
            <a:ext cx="6164263" cy="1008062"/>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8056563" y="19096038"/>
            <a:ext cx="6164262" cy="1008062"/>
          </a:xfrm>
          <a:prstGeom prst="rect">
            <a:avLst/>
          </a:prstGeom>
        </p:spPr>
        <p:txBody>
          <a:bodyPr vert="horz" lIns="91440" tIns="45720" rIns="91440" bIns="45720" rtlCol="0" anchor="b"/>
          <a:lstStyle>
            <a:lvl1pPr algn="r">
              <a:defRPr sz="1200"/>
            </a:lvl1pPr>
          </a:lstStyle>
          <a:p>
            <a:fld id="{77D1AA78-6143-204E-A6FE-1B833801967F}" type="slidenum">
              <a:rPr lang="en-US" smtClean="0"/>
              <a:t>‹#›</a:t>
            </a:fld>
            <a:endParaRPr lang="en-US"/>
          </a:p>
        </p:txBody>
      </p:sp>
    </p:spTree>
    <p:extLst>
      <p:ext uri="{BB962C8B-B14F-4D97-AF65-F5344CB8AC3E}">
        <p14:creationId xmlns:p14="http://schemas.microsoft.com/office/powerpoint/2010/main" val="1979058020"/>
      </p:ext>
    </p:extLst>
  </p:cSld>
  <p:clrMap bg1="lt1" tx1="dk1" bg2="lt2" tx2="dk2" accent1="accent1" accent2="accent2" accent3="accent3" accent4="accent4" accent5="accent5" accent6="accent6" hlink="hlink" folHlink="folHlink"/>
  <p:notesStyle>
    <a:lvl1pPr marL="0" algn="l" defTabSz="1946575" rtl="0" eaLnBrk="1" latinLnBrk="0" hangingPunct="1">
      <a:defRPr sz="2555" kern="1200">
        <a:solidFill>
          <a:schemeClr val="tx1"/>
        </a:solidFill>
        <a:latin typeface="+mn-lt"/>
        <a:ea typeface="+mn-ea"/>
        <a:cs typeface="+mn-cs"/>
      </a:defRPr>
    </a:lvl1pPr>
    <a:lvl2pPr marL="973287" algn="l" defTabSz="1946575" rtl="0" eaLnBrk="1" latinLnBrk="0" hangingPunct="1">
      <a:defRPr sz="2555" kern="1200">
        <a:solidFill>
          <a:schemeClr val="tx1"/>
        </a:solidFill>
        <a:latin typeface="+mn-lt"/>
        <a:ea typeface="+mn-ea"/>
        <a:cs typeface="+mn-cs"/>
      </a:defRPr>
    </a:lvl2pPr>
    <a:lvl3pPr marL="1946575" algn="l" defTabSz="1946575" rtl="0" eaLnBrk="1" latinLnBrk="0" hangingPunct="1">
      <a:defRPr sz="2555" kern="1200">
        <a:solidFill>
          <a:schemeClr val="tx1"/>
        </a:solidFill>
        <a:latin typeface="+mn-lt"/>
        <a:ea typeface="+mn-ea"/>
        <a:cs typeface="+mn-cs"/>
      </a:defRPr>
    </a:lvl3pPr>
    <a:lvl4pPr marL="2919862" algn="l" defTabSz="1946575" rtl="0" eaLnBrk="1" latinLnBrk="0" hangingPunct="1">
      <a:defRPr sz="2555" kern="1200">
        <a:solidFill>
          <a:schemeClr val="tx1"/>
        </a:solidFill>
        <a:latin typeface="+mn-lt"/>
        <a:ea typeface="+mn-ea"/>
        <a:cs typeface="+mn-cs"/>
      </a:defRPr>
    </a:lvl4pPr>
    <a:lvl5pPr marL="3893149" algn="l" defTabSz="1946575" rtl="0" eaLnBrk="1" latinLnBrk="0" hangingPunct="1">
      <a:defRPr sz="2555" kern="1200">
        <a:solidFill>
          <a:schemeClr val="tx1"/>
        </a:solidFill>
        <a:latin typeface="+mn-lt"/>
        <a:ea typeface="+mn-ea"/>
        <a:cs typeface="+mn-cs"/>
      </a:defRPr>
    </a:lvl5pPr>
    <a:lvl6pPr marL="4866437" algn="l" defTabSz="1946575" rtl="0" eaLnBrk="1" latinLnBrk="0" hangingPunct="1">
      <a:defRPr sz="2555" kern="1200">
        <a:solidFill>
          <a:schemeClr val="tx1"/>
        </a:solidFill>
        <a:latin typeface="+mn-lt"/>
        <a:ea typeface="+mn-ea"/>
        <a:cs typeface="+mn-cs"/>
      </a:defRPr>
    </a:lvl6pPr>
    <a:lvl7pPr marL="5839724" algn="l" defTabSz="1946575" rtl="0" eaLnBrk="1" latinLnBrk="0" hangingPunct="1">
      <a:defRPr sz="2555" kern="1200">
        <a:solidFill>
          <a:schemeClr val="tx1"/>
        </a:solidFill>
        <a:latin typeface="+mn-lt"/>
        <a:ea typeface="+mn-ea"/>
        <a:cs typeface="+mn-cs"/>
      </a:defRPr>
    </a:lvl7pPr>
    <a:lvl8pPr marL="6813012" algn="l" defTabSz="1946575" rtl="0" eaLnBrk="1" latinLnBrk="0" hangingPunct="1">
      <a:defRPr sz="2555" kern="1200">
        <a:solidFill>
          <a:schemeClr val="tx1"/>
        </a:solidFill>
        <a:latin typeface="+mn-lt"/>
        <a:ea typeface="+mn-ea"/>
        <a:cs typeface="+mn-cs"/>
      </a:defRPr>
    </a:lvl8pPr>
    <a:lvl9pPr marL="7786299" algn="l" defTabSz="1946575" rtl="0" eaLnBrk="1" latinLnBrk="0" hangingPunct="1">
      <a:defRPr sz="2555"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7D1AA78-6143-204E-A6FE-1B833801967F}" type="slidenum">
              <a:rPr lang="en-US" smtClean="0"/>
              <a:t>1</a:t>
            </a:fld>
            <a:endParaRPr lang="en-US"/>
          </a:p>
        </p:txBody>
      </p:sp>
    </p:spTree>
    <p:extLst>
      <p:ext uri="{BB962C8B-B14F-4D97-AF65-F5344CB8AC3E}">
        <p14:creationId xmlns:p14="http://schemas.microsoft.com/office/powerpoint/2010/main" val="18014174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1"/>
            <a:ext cx="25715009" cy="4879305"/>
          </a:xfrm>
          <a:custGeom>
            <a:avLst/>
            <a:gdLst/>
            <a:ahLst/>
            <a:cxnLst/>
            <a:rect l="l" t="t" r="r" b="b"/>
            <a:pathLst>
              <a:path w="12081510" h="2291715">
                <a:moveTo>
                  <a:pt x="0" y="2291095"/>
                </a:moveTo>
                <a:lnTo>
                  <a:pt x="12081077" y="2291095"/>
                </a:lnTo>
                <a:lnTo>
                  <a:pt x="12081077" y="0"/>
                </a:lnTo>
                <a:lnTo>
                  <a:pt x="0" y="0"/>
                </a:lnTo>
                <a:lnTo>
                  <a:pt x="0" y="2291095"/>
                </a:lnTo>
                <a:close/>
              </a:path>
            </a:pathLst>
          </a:custGeom>
          <a:solidFill>
            <a:srgbClr val="D2232A"/>
          </a:solidFill>
        </p:spPr>
        <p:txBody>
          <a:bodyPr wrap="square" lIns="0" tIns="0" rIns="0" bIns="0" rtlCol="0"/>
          <a:lstStyle/>
          <a:p>
            <a:endParaRPr sz="8156"/>
          </a:p>
        </p:txBody>
      </p:sp>
      <p:sp>
        <p:nvSpPr>
          <p:cNvPr id="17" name="bk object 17"/>
          <p:cNvSpPr/>
          <p:nvPr/>
        </p:nvSpPr>
        <p:spPr>
          <a:xfrm>
            <a:off x="21359417" y="1"/>
            <a:ext cx="8908211" cy="8540473"/>
          </a:xfrm>
          <a:custGeom>
            <a:avLst/>
            <a:gdLst/>
            <a:ahLst/>
            <a:cxnLst/>
            <a:rect l="l" t="t" r="r" b="b"/>
            <a:pathLst>
              <a:path w="4185284" h="4011295">
                <a:moveTo>
                  <a:pt x="4184837" y="3322473"/>
                </a:moveTo>
                <a:lnTo>
                  <a:pt x="2989563" y="3322473"/>
                </a:lnTo>
                <a:lnTo>
                  <a:pt x="3011474" y="3333908"/>
                </a:lnTo>
                <a:lnTo>
                  <a:pt x="3036090" y="3360891"/>
                </a:lnTo>
                <a:lnTo>
                  <a:pt x="3055059" y="3400014"/>
                </a:lnTo>
                <a:lnTo>
                  <a:pt x="3060028" y="3447870"/>
                </a:lnTo>
                <a:lnTo>
                  <a:pt x="3042643" y="3501051"/>
                </a:lnTo>
                <a:lnTo>
                  <a:pt x="3022755" y="3541727"/>
                </a:lnTo>
                <a:lnTo>
                  <a:pt x="3009272" y="3582980"/>
                </a:lnTo>
                <a:lnTo>
                  <a:pt x="3002135" y="3624617"/>
                </a:lnTo>
                <a:lnTo>
                  <a:pt x="3001285" y="3666447"/>
                </a:lnTo>
                <a:lnTo>
                  <a:pt x="3006662" y="3708276"/>
                </a:lnTo>
                <a:lnTo>
                  <a:pt x="3018207" y="3749910"/>
                </a:lnTo>
                <a:lnTo>
                  <a:pt x="3035860" y="3791158"/>
                </a:lnTo>
                <a:lnTo>
                  <a:pt x="3059562" y="3831826"/>
                </a:lnTo>
                <a:lnTo>
                  <a:pt x="3089254" y="3871721"/>
                </a:lnTo>
                <a:lnTo>
                  <a:pt x="3124875" y="3910650"/>
                </a:lnTo>
                <a:lnTo>
                  <a:pt x="3164620" y="3946325"/>
                </a:lnTo>
                <a:lnTo>
                  <a:pt x="3204559" y="3974198"/>
                </a:lnTo>
                <a:lnTo>
                  <a:pt x="3245054" y="3994276"/>
                </a:lnTo>
                <a:lnTo>
                  <a:pt x="3286468" y="4006568"/>
                </a:lnTo>
                <a:lnTo>
                  <a:pt x="3329161" y="4011081"/>
                </a:lnTo>
                <a:lnTo>
                  <a:pt x="3373495" y="4007825"/>
                </a:lnTo>
                <a:lnTo>
                  <a:pt x="3419834" y="3996808"/>
                </a:lnTo>
                <a:lnTo>
                  <a:pt x="3468537" y="3978038"/>
                </a:lnTo>
                <a:lnTo>
                  <a:pt x="3519968" y="3951522"/>
                </a:lnTo>
                <a:lnTo>
                  <a:pt x="4184837" y="3568939"/>
                </a:lnTo>
                <a:lnTo>
                  <a:pt x="4184837" y="3322473"/>
                </a:lnTo>
                <a:close/>
              </a:path>
              <a:path w="4185284" h="4011295">
                <a:moveTo>
                  <a:pt x="4184837" y="2683476"/>
                </a:moveTo>
                <a:lnTo>
                  <a:pt x="2428549" y="2683476"/>
                </a:lnTo>
                <a:lnTo>
                  <a:pt x="2463869" y="2727252"/>
                </a:lnTo>
                <a:lnTo>
                  <a:pt x="2530943" y="2812706"/>
                </a:lnTo>
                <a:lnTo>
                  <a:pt x="2563901" y="2853789"/>
                </a:lnTo>
                <a:lnTo>
                  <a:pt x="2597276" y="2893380"/>
                </a:lnTo>
                <a:lnTo>
                  <a:pt x="2631671" y="2931180"/>
                </a:lnTo>
                <a:lnTo>
                  <a:pt x="2667688" y="2966893"/>
                </a:lnTo>
                <a:lnTo>
                  <a:pt x="2701140" y="2998158"/>
                </a:lnTo>
                <a:lnTo>
                  <a:pt x="2730063" y="3029531"/>
                </a:lnTo>
                <a:lnTo>
                  <a:pt x="2752435" y="3065540"/>
                </a:lnTo>
                <a:lnTo>
                  <a:pt x="2766235" y="3110713"/>
                </a:lnTo>
                <a:lnTo>
                  <a:pt x="2779087" y="3158408"/>
                </a:lnTo>
                <a:lnTo>
                  <a:pt x="2799858" y="3202371"/>
                </a:lnTo>
                <a:lnTo>
                  <a:pt x="2827295" y="3241568"/>
                </a:lnTo>
                <a:lnTo>
                  <a:pt x="2860149" y="3274964"/>
                </a:lnTo>
                <a:lnTo>
                  <a:pt x="2897171" y="3301524"/>
                </a:lnTo>
                <a:lnTo>
                  <a:pt x="2937108" y="3320212"/>
                </a:lnTo>
                <a:lnTo>
                  <a:pt x="2978711" y="3329995"/>
                </a:lnTo>
                <a:lnTo>
                  <a:pt x="2989563" y="3322473"/>
                </a:lnTo>
                <a:lnTo>
                  <a:pt x="4184837" y="3322473"/>
                </a:lnTo>
                <a:lnTo>
                  <a:pt x="4184837" y="2683476"/>
                </a:lnTo>
                <a:close/>
              </a:path>
              <a:path w="4185284" h="4011295">
                <a:moveTo>
                  <a:pt x="2366484" y="2720138"/>
                </a:moveTo>
                <a:lnTo>
                  <a:pt x="1407237" y="2720138"/>
                </a:lnTo>
                <a:lnTo>
                  <a:pt x="1429809" y="2732290"/>
                </a:lnTo>
                <a:lnTo>
                  <a:pt x="1452778" y="2756641"/>
                </a:lnTo>
                <a:lnTo>
                  <a:pt x="1482854" y="2794276"/>
                </a:lnTo>
                <a:lnTo>
                  <a:pt x="1513640" y="2831568"/>
                </a:lnTo>
                <a:lnTo>
                  <a:pt x="1545361" y="2868085"/>
                </a:lnTo>
                <a:lnTo>
                  <a:pt x="1578241" y="2903395"/>
                </a:lnTo>
                <a:lnTo>
                  <a:pt x="1612507" y="2937068"/>
                </a:lnTo>
                <a:lnTo>
                  <a:pt x="1648385" y="2968670"/>
                </a:lnTo>
                <a:lnTo>
                  <a:pt x="1693608" y="3001074"/>
                </a:lnTo>
                <a:lnTo>
                  <a:pt x="1738154" y="3022786"/>
                </a:lnTo>
                <a:lnTo>
                  <a:pt x="1782513" y="3034096"/>
                </a:lnTo>
                <a:lnTo>
                  <a:pt x="1827176" y="3035295"/>
                </a:lnTo>
                <a:lnTo>
                  <a:pt x="1872631" y="3026676"/>
                </a:lnTo>
                <a:lnTo>
                  <a:pt x="1919369" y="3008528"/>
                </a:lnTo>
                <a:lnTo>
                  <a:pt x="1967878" y="2981143"/>
                </a:lnTo>
                <a:lnTo>
                  <a:pt x="2235917" y="2805845"/>
                </a:lnTo>
                <a:lnTo>
                  <a:pt x="2366484" y="2720138"/>
                </a:lnTo>
                <a:close/>
              </a:path>
              <a:path w="4185284" h="4011295">
                <a:moveTo>
                  <a:pt x="1242350" y="2799550"/>
                </a:moveTo>
                <a:lnTo>
                  <a:pt x="640822" y="2799550"/>
                </a:lnTo>
                <a:lnTo>
                  <a:pt x="675026" y="2808797"/>
                </a:lnTo>
                <a:lnTo>
                  <a:pt x="711869" y="2834740"/>
                </a:lnTo>
                <a:lnTo>
                  <a:pt x="752054" y="2866349"/>
                </a:lnTo>
                <a:lnTo>
                  <a:pt x="793682" y="2891005"/>
                </a:lnTo>
                <a:lnTo>
                  <a:pt x="836549" y="2908783"/>
                </a:lnTo>
                <a:lnTo>
                  <a:pt x="880449" y="2919759"/>
                </a:lnTo>
                <a:lnTo>
                  <a:pt x="925176" y="2924005"/>
                </a:lnTo>
                <a:lnTo>
                  <a:pt x="970527" y="2921596"/>
                </a:lnTo>
                <a:lnTo>
                  <a:pt x="1016295" y="2912608"/>
                </a:lnTo>
                <a:lnTo>
                  <a:pt x="1062275" y="2897114"/>
                </a:lnTo>
                <a:lnTo>
                  <a:pt x="1108262" y="2875188"/>
                </a:lnTo>
                <a:lnTo>
                  <a:pt x="1149523" y="2852408"/>
                </a:lnTo>
                <a:lnTo>
                  <a:pt x="1190609" y="2829297"/>
                </a:lnTo>
                <a:lnTo>
                  <a:pt x="1231552" y="2805845"/>
                </a:lnTo>
                <a:lnTo>
                  <a:pt x="1242350" y="2799550"/>
                </a:lnTo>
                <a:close/>
              </a:path>
              <a:path w="4185284" h="4011295">
                <a:moveTo>
                  <a:pt x="1140155" y="601969"/>
                </a:moveTo>
                <a:lnTo>
                  <a:pt x="1067977" y="605882"/>
                </a:lnTo>
                <a:lnTo>
                  <a:pt x="981543" y="619095"/>
                </a:lnTo>
                <a:lnTo>
                  <a:pt x="931444" y="629142"/>
                </a:lnTo>
                <a:lnTo>
                  <a:pt x="883334" y="642233"/>
                </a:lnTo>
                <a:lnTo>
                  <a:pt x="837298" y="658262"/>
                </a:lnTo>
                <a:lnTo>
                  <a:pt x="793418" y="677123"/>
                </a:lnTo>
                <a:lnTo>
                  <a:pt x="751779" y="698712"/>
                </a:lnTo>
                <a:lnTo>
                  <a:pt x="712465" y="722922"/>
                </a:lnTo>
                <a:lnTo>
                  <a:pt x="675559" y="749649"/>
                </a:lnTo>
                <a:lnTo>
                  <a:pt x="641146" y="778787"/>
                </a:lnTo>
                <a:lnTo>
                  <a:pt x="609309" y="810230"/>
                </a:lnTo>
                <a:lnTo>
                  <a:pt x="580132" y="843874"/>
                </a:lnTo>
                <a:lnTo>
                  <a:pt x="553698" y="879612"/>
                </a:lnTo>
                <a:lnTo>
                  <a:pt x="530092" y="917340"/>
                </a:lnTo>
                <a:lnTo>
                  <a:pt x="509398" y="956952"/>
                </a:lnTo>
                <a:lnTo>
                  <a:pt x="491699" y="998343"/>
                </a:lnTo>
                <a:lnTo>
                  <a:pt x="477079" y="1041407"/>
                </a:lnTo>
                <a:lnTo>
                  <a:pt x="465622" y="1086038"/>
                </a:lnTo>
                <a:lnTo>
                  <a:pt x="457412" y="1132133"/>
                </a:lnTo>
                <a:lnTo>
                  <a:pt x="452533" y="1179584"/>
                </a:lnTo>
                <a:lnTo>
                  <a:pt x="451068" y="1228288"/>
                </a:lnTo>
                <a:lnTo>
                  <a:pt x="453102" y="1278137"/>
                </a:lnTo>
                <a:lnTo>
                  <a:pt x="458718" y="1329028"/>
                </a:lnTo>
                <a:lnTo>
                  <a:pt x="467405" y="1377629"/>
                </a:lnTo>
                <a:lnTo>
                  <a:pt x="479134" y="1424751"/>
                </a:lnTo>
                <a:lnTo>
                  <a:pt x="493827" y="1470339"/>
                </a:lnTo>
                <a:lnTo>
                  <a:pt x="511405" y="1514335"/>
                </a:lnTo>
                <a:lnTo>
                  <a:pt x="531789" y="1556684"/>
                </a:lnTo>
                <a:lnTo>
                  <a:pt x="554903" y="1597330"/>
                </a:lnTo>
                <a:lnTo>
                  <a:pt x="580666" y="1636216"/>
                </a:lnTo>
                <a:lnTo>
                  <a:pt x="609002" y="1673287"/>
                </a:lnTo>
                <a:lnTo>
                  <a:pt x="639831" y="1708486"/>
                </a:lnTo>
                <a:lnTo>
                  <a:pt x="605849" y="1752803"/>
                </a:lnTo>
                <a:lnTo>
                  <a:pt x="537683" y="1835927"/>
                </a:lnTo>
                <a:lnTo>
                  <a:pt x="507394" y="1876724"/>
                </a:lnTo>
                <a:lnTo>
                  <a:pt x="482230" y="1918337"/>
                </a:lnTo>
                <a:lnTo>
                  <a:pt x="464140" y="1961762"/>
                </a:lnTo>
                <a:lnTo>
                  <a:pt x="442745" y="2015359"/>
                </a:lnTo>
                <a:lnTo>
                  <a:pt x="415275" y="2061022"/>
                </a:lnTo>
                <a:lnTo>
                  <a:pt x="382602" y="2100152"/>
                </a:lnTo>
                <a:lnTo>
                  <a:pt x="345600" y="2134149"/>
                </a:lnTo>
                <a:lnTo>
                  <a:pt x="305140" y="2164413"/>
                </a:lnTo>
                <a:lnTo>
                  <a:pt x="262097" y="2192345"/>
                </a:lnTo>
                <a:lnTo>
                  <a:pt x="187912" y="2237042"/>
                </a:lnTo>
                <a:lnTo>
                  <a:pt x="158665" y="2255053"/>
                </a:lnTo>
                <a:lnTo>
                  <a:pt x="100972" y="2292308"/>
                </a:lnTo>
                <a:lnTo>
                  <a:pt x="58132" y="2326279"/>
                </a:lnTo>
                <a:lnTo>
                  <a:pt x="26466" y="2363492"/>
                </a:lnTo>
                <a:lnTo>
                  <a:pt x="6810" y="2403774"/>
                </a:lnTo>
                <a:lnTo>
                  <a:pt x="0" y="2446950"/>
                </a:lnTo>
                <a:lnTo>
                  <a:pt x="6869" y="2492847"/>
                </a:lnTo>
                <a:lnTo>
                  <a:pt x="28254" y="2541290"/>
                </a:lnTo>
                <a:lnTo>
                  <a:pt x="53064" y="2582332"/>
                </a:lnTo>
                <a:lnTo>
                  <a:pt x="79230" y="2622710"/>
                </a:lnTo>
                <a:lnTo>
                  <a:pt x="106644" y="2662398"/>
                </a:lnTo>
                <a:lnTo>
                  <a:pt x="135196" y="2701369"/>
                </a:lnTo>
                <a:lnTo>
                  <a:pt x="164778" y="2739598"/>
                </a:lnTo>
                <a:lnTo>
                  <a:pt x="195280" y="2777059"/>
                </a:lnTo>
                <a:lnTo>
                  <a:pt x="226592" y="2813727"/>
                </a:lnTo>
                <a:lnTo>
                  <a:pt x="258607" y="2849575"/>
                </a:lnTo>
                <a:lnTo>
                  <a:pt x="293234" y="2880148"/>
                </a:lnTo>
                <a:lnTo>
                  <a:pt x="330083" y="2899077"/>
                </a:lnTo>
                <a:lnTo>
                  <a:pt x="368963" y="2907123"/>
                </a:lnTo>
                <a:lnTo>
                  <a:pt x="409686" y="2905045"/>
                </a:lnTo>
                <a:lnTo>
                  <a:pt x="452062" y="2893604"/>
                </a:lnTo>
                <a:lnTo>
                  <a:pt x="495903" y="2873560"/>
                </a:lnTo>
                <a:lnTo>
                  <a:pt x="534422" y="2851327"/>
                </a:lnTo>
                <a:lnTo>
                  <a:pt x="571282" y="2826526"/>
                </a:lnTo>
                <a:lnTo>
                  <a:pt x="606994" y="2805845"/>
                </a:lnTo>
                <a:lnTo>
                  <a:pt x="640822" y="2799550"/>
                </a:lnTo>
                <a:lnTo>
                  <a:pt x="1242350" y="2799550"/>
                </a:lnTo>
                <a:lnTo>
                  <a:pt x="1312800" y="2758079"/>
                </a:lnTo>
                <a:lnTo>
                  <a:pt x="1353169" y="2733748"/>
                </a:lnTo>
                <a:lnTo>
                  <a:pt x="1382533" y="2720514"/>
                </a:lnTo>
                <a:lnTo>
                  <a:pt x="1407237" y="2720138"/>
                </a:lnTo>
                <a:lnTo>
                  <a:pt x="2366484" y="2720138"/>
                </a:lnTo>
                <a:lnTo>
                  <a:pt x="2373493" y="2715555"/>
                </a:lnTo>
                <a:lnTo>
                  <a:pt x="2391160" y="2704559"/>
                </a:lnTo>
                <a:lnTo>
                  <a:pt x="2407496" y="2695111"/>
                </a:lnTo>
                <a:lnTo>
                  <a:pt x="2428549" y="2683476"/>
                </a:lnTo>
                <a:lnTo>
                  <a:pt x="4184837" y="2683476"/>
                </a:lnTo>
                <a:lnTo>
                  <a:pt x="4184837" y="623813"/>
                </a:lnTo>
                <a:lnTo>
                  <a:pt x="1397859" y="623813"/>
                </a:lnTo>
                <a:lnTo>
                  <a:pt x="1237105" y="607799"/>
                </a:lnTo>
                <a:lnTo>
                  <a:pt x="1140155" y="601969"/>
                </a:lnTo>
                <a:close/>
              </a:path>
              <a:path w="4185284" h="4011295">
                <a:moveTo>
                  <a:pt x="2891757" y="0"/>
                </a:moveTo>
                <a:lnTo>
                  <a:pt x="1560647" y="0"/>
                </a:lnTo>
                <a:lnTo>
                  <a:pt x="1542356" y="25291"/>
                </a:lnTo>
                <a:lnTo>
                  <a:pt x="1515998" y="66623"/>
                </a:lnTo>
                <a:lnTo>
                  <a:pt x="1492385" y="108931"/>
                </a:lnTo>
                <a:lnTo>
                  <a:pt x="1471460" y="152182"/>
                </a:lnTo>
                <a:lnTo>
                  <a:pt x="1453170" y="196342"/>
                </a:lnTo>
                <a:lnTo>
                  <a:pt x="1437457" y="241375"/>
                </a:lnTo>
                <a:lnTo>
                  <a:pt x="1424266" y="287249"/>
                </a:lnTo>
                <a:lnTo>
                  <a:pt x="1413542" y="333929"/>
                </a:lnTo>
                <a:lnTo>
                  <a:pt x="1405228" y="381380"/>
                </a:lnTo>
                <a:lnTo>
                  <a:pt x="1399270" y="429569"/>
                </a:lnTo>
                <a:lnTo>
                  <a:pt x="1395611" y="478461"/>
                </a:lnTo>
                <a:lnTo>
                  <a:pt x="1394196" y="528023"/>
                </a:lnTo>
                <a:lnTo>
                  <a:pt x="1394713" y="551724"/>
                </a:lnTo>
                <a:lnTo>
                  <a:pt x="1395978" y="583682"/>
                </a:lnTo>
                <a:lnTo>
                  <a:pt x="1397268" y="611757"/>
                </a:lnTo>
                <a:lnTo>
                  <a:pt x="1397859" y="623813"/>
                </a:lnTo>
                <a:lnTo>
                  <a:pt x="4184837" y="623813"/>
                </a:lnTo>
                <a:lnTo>
                  <a:pt x="4184837" y="394408"/>
                </a:lnTo>
                <a:lnTo>
                  <a:pt x="4145917" y="375641"/>
                </a:lnTo>
                <a:lnTo>
                  <a:pt x="4107320" y="358928"/>
                </a:lnTo>
                <a:lnTo>
                  <a:pt x="3426046" y="358928"/>
                </a:lnTo>
                <a:lnTo>
                  <a:pt x="3402225" y="358270"/>
                </a:lnTo>
                <a:lnTo>
                  <a:pt x="3341129" y="335015"/>
                </a:lnTo>
                <a:lnTo>
                  <a:pt x="3301868" y="311499"/>
                </a:lnTo>
                <a:lnTo>
                  <a:pt x="3255474" y="279443"/>
                </a:lnTo>
                <a:lnTo>
                  <a:pt x="3200952" y="238387"/>
                </a:lnTo>
                <a:lnTo>
                  <a:pt x="3137311" y="187872"/>
                </a:lnTo>
                <a:lnTo>
                  <a:pt x="3063556" y="127436"/>
                </a:lnTo>
                <a:lnTo>
                  <a:pt x="3023090" y="94737"/>
                </a:lnTo>
                <a:lnTo>
                  <a:pt x="2982279" y="63415"/>
                </a:lnTo>
                <a:lnTo>
                  <a:pt x="2941108" y="33502"/>
                </a:lnTo>
                <a:lnTo>
                  <a:pt x="2899566" y="5029"/>
                </a:lnTo>
                <a:lnTo>
                  <a:pt x="2891757" y="0"/>
                </a:lnTo>
                <a:close/>
              </a:path>
              <a:path w="4185284" h="4011295">
                <a:moveTo>
                  <a:pt x="3771380" y="280837"/>
                </a:moveTo>
                <a:lnTo>
                  <a:pt x="3724549" y="281638"/>
                </a:lnTo>
                <a:lnTo>
                  <a:pt x="3677813" y="285519"/>
                </a:lnTo>
                <a:lnTo>
                  <a:pt x="3631205" y="292531"/>
                </a:lnTo>
                <a:lnTo>
                  <a:pt x="3584757" y="302724"/>
                </a:lnTo>
                <a:lnTo>
                  <a:pt x="3538503" y="316148"/>
                </a:lnTo>
                <a:lnTo>
                  <a:pt x="3492476" y="332852"/>
                </a:lnTo>
                <a:lnTo>
                  <a:pt x="3446707" y="352887"/>
                </a:lnTo>
                <a:lnTo>
                  <a:pt x="3426046" y="358928"/>
                </a:lnTo>
                <a:lnTo>
                  <a:pt x="4107320" y="358928"/>
                </a:lnTo>
                <a:lnTo>
                  <a:pt x="4100714" y="356067"/>
                </a:lnTo>
                <a:lnTo>
                  <a:pt x="4054007" y="337959"/>
                </a:lnTo>
                <a:lnTo>
                  <a:pt x="4005822" y="321296"/>
                </a:lnTo>
                <a:lnTo>
                  <a:pt x="3959005" y="307443"/>
                </a:lnTo>
                <a:lnTo>
                  <a:pt x="3912119" y="296420"/>
                </a:lnTo>
                <a:lnTo>
                  <a:pt x="3865198" y="288278"/>
                </a:lnTo>
                <a:lnTo>
                  <a:pt x="3818274" y="283067"/>
                </a:lnTo>
                <a:lnTo>
                  <a:pt x="3771380" y="280837"/>
                </a:lnTo>
                <a:close/>
              </a:path>
            </a:pathLst>
          </a:custGeom>
          <a:solidFill>
            <a:srgbClr val="FFFFFF"/>
          </a:solidFill>
        </p:spPr>
        <p:txBody>
          <a:bodyPr wrap="square" lIns="0" tIns="0" rIns="0" bIns="0" rtlCol="0"/>
          <a:lstStyle/>
          <a:p>
            <a:endParaRPr sz="8156"/>
          </a:p>
        </p:txBody>
      </p:sp>
      <p:sp>
        <p:nvSpPr>
          <p:cNvPr id="18" name="bk object 18"/>
          <p:cNvSpPr/>
          <p:nvPr/>
        </p:nvSpPr>
        <p:spPr>
          <a:xfrm>
            <a:off x="24041098" y="1485728"/>
            <a:ext cx="5175335" cy="3550827"/>
          </a:xfrm>
          <a:prstGeom prst="rect">
            <a:avLst/>
          </a:prstGeom>
          <a:blipFill>
            <a:blip r:embed="rId2" cstate="print"/>
            <a:stretch>
              <a:fillRect/>
            </a:stretch>
          </a:blipFill>
        </p:spPr>
        <p:txBody>
          <a:bodyPr wrap="square" lIns="0" tIns="0" rIns="0" bIns="0" rtlCol="0"/>
          <a:lstStyle/>
          <a:p>
            <a:endParaRPr sz="8156"/>
          </a:p>
        </p:txBody>
      </p:sp>
      <p:sp>
        <p:nvSpPr>
          <p:cNvPr id="2" name="Holder 2"/>
          <p:cNvSpPr>
            <a:spLocks noGrp="1"/>
          </p:cNvSpPr>
          <p:nvPr>
            <p:ph type="title"/>
          </p:nvPr>
        </p:nvSpPr>
        <p:spPr>
          <a:xfrm>
            <a:off x="1232582" y="887504"/>
            <a:ext cx="27810050" cy="1539524"/>
          </a:xfrm>
        </p:spPr>
        <p:txBody>
          <a:bodyPr lIns="0" tIns="0" rIns="0" bIns="0"/>
          <a:lstStyle>
            <a:lvl1pPr>
              <a:defRPr sz="10004" b="0" i="0">
                <a:solidFill>
                  <a:schemeClr val="bg1"/>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a:lvl1pPr>
          </a:lstStyle>
          <a:p>
            <a:endParaRPr dirty="0"/>
          </a:p>
        </p:txBody>
      </p:sp>
      <p:sp>
        <p:nvSpPr>
          <p:cNvPr id="10" name="object 39"/>
          <p:cNvSpPr/>
          <p:nvPr userDrawn="1"/>
        </p:nvSpPr>
        <p:spPr>
          <a:xfrm>
            <a:off x="23563140" y="38897280"/>
            <a:ext cx="5373467" cy="2433059"/>
          </a:xfrm>
          <a:prstGeom prst="rect">
            <a:avLst/>
          </a:prstGeom>
          <a:blipFill>
            <a:blip r:embed="rId3" cstate="print"/>
            <a:stretch>
              <a:fillRect/>
            </a:stretch>
          </a:blipFill>
        </p:spPr>
        <p:txBody>
          <a:bodyPr wrap="square" lIns="0" tIns="0" rIns="0" bIns="0" rtlCol="0"/>
          <a:lstStyle/>
          <a:p>
            <a:endParaRPr sz="8156"/>
          </a:p>
        </p:txBody>
      </p:sp>
      <p:sp>
        <p:nvSpPr>
          <p:cNvPr id="11" name="object 41"/>
          <p:cNvSpPr txBox="1"/>
          <p:nvPr userDrawn="1"/>
        </p:nvSpPr>
        <p:spPr>
          <a:xfrm>
            <a:off x="1232580" y="41755953"/>
            <a:ext cx="2246426" cy="180167"/>
          </a:xfrm>
          <a:prstGeom prst="rect">
            <a:avLst/>
          </a:prstGeom>
        </p:spPr>
        <p:txBody>
          <a:bodyPr vert="horz" wrap="square" lIns="0" tIns="32438" rIns="0" bIns="0" rtlCol="0">
            <a:spAutoFit/>
          </a:bodyPr>
          <a:lstStyle/>
          <a:p>
            <a:pPr marL="27032">
              <a:spcBef>
                <a:spcPts val="255"/>
              </a:spcBef>
            </a:pPr>
            <a:r>
              <a:rPr lang="en-US" sz="958" spc="11" dirty="0" smtClean="0">
                <a:solidFill>
                  <a:srgbClr val="58595B"/>
                </a:solidFill>
                <a:latin typeface="Arial"/>
                <a:cs typeface="Arial"/>
              </a:rPr>
              <a:t>English Charity Reg. No.</a:t>
            </a:r>
            <a:r>
              <a:rPr lang="en-US" sz="958" spc="11" baseline="0" dirty="0" smtClean="0">
                <a:solidFill>
                  <a:srgbClr val="58595B"/>
                </a:solidFill>
                <a:latin typeface="Arial"/>
                <a:cs typeface="Arial"/>
              </a:rPr>
              <a:t> </a:t>
            </a:r>
            <a:r>
              <a:rPr lang="en-US" sz="958" spc="11" dirty="0" smtClean="0">
                <a:solidFill>
                  <a:srgbClr val="58595B"/>
                </a:solidFill>
                <a:latin typeface="Arial"/>
                <a:cs typeface="Arial"/>
              </a:rPr>
              <a:t>1026588</a:t>
            </a:r>
            <a:endParaRPr sz="958" dirty="0">
              <a:latin typeface="Arial"/>
              <a:cs typeface="Arial"/>
            </a:endParaRPr>
          </a:p>
        </p:txBody>
      </p:sp>
      <p:sp>
        <p:nvSpPr>
          <p:cNvPr id="12" name="object 42"/>
          <p:cNvSpPr/>
          <p:nvPr userDrawn="1"/>
        </p:nvSpPr>
        <p:spPr>
          <a:xfrm>
            <a:off x="1259612" y="41544001"/>
            <a:ext cx="13640064" cy="0"/>
          </a:xfrm>
          <a:custGeom>
            <a:avLst/>
            <a:gdLst/>
            <a:ahLst/>
            <a:cxnLst/>
            <a:rect l="l" t="t" r="r" b="b"/>
            <a:pathLst>
              <a:path w="6408420">
                <a:moveTo>
                  <a:pt x="0" y="0"/>
                </a:moveTo>
                <a:lnTo>
                  <a:pt x="6408296" y="0"/>
                </a:lnTo>
              </a:path>
            </a:pathLst>
          </a:custGeom>
          <a:ln w="5964">
            <a:solidFill>
              <a:srgbClr val="E2E3E4"/>
            </a:solidFill>
          </a:ln>
        </p:spPr>
        <p:txBody>
          <a:bodyPr wrap="square" lIns="0" tIns="0" rIns="0" bIns="0" rtlCol="0"/>
          <a:lstStyle/>
          <a:p>
            <a:endParaRPr sz="8156"/>
          </a:p>
        </p:txBody>
      </p:sp>
      <p:sp>
        <p:nvSpPr>
          <p:cNvPr id="13" name="object 84"/>
          <p:cNvSpPr/>
          <p:nvPr userDrawn="1"/>
        </p:nvSpPr>
        <p:spPr>
          <a:xfrm>
            <a:off x="0" y="41755953"/>
            <a:ext cx="1174516" cy="296128"/>
          </a:xfrm>
          <a:custGeom>
            <a:avLst/>
            <a:gdLst/>
            <a:ahLst/>
            <a:cxnLst/>
            <a:rect l="l" t="t" r="r" b="b"/>
            <a:pathLst>
              <a:path w="551814" h="2063115">
                <a:moveTo>
                  <a:pt x="551766" y="0"/>
                </a:moveTo>
                <a:lnTo>
                  <a:pt x="0" y="0"/>
                </a:lnTo>
                <a:lnTo>
                  <a:pt x="0" y="2062621"/>
                </a:lnTo>
                <a:lnTo>
                  <a:pt x="551766" y="2062621"/>
                </a:lnTo>
                <a:lnTo>
                  <a:pt x="551766" y="0"/>
                </a:lnTo>
                <a:close/>
              </a:path>
            </a:pathLst>
          </a:custGeom>
          <a:solidFill>
            <a:srgbClr val="FFC300"/>
          </a:solidFill>
        </p:spPr>
        <p:txBody>
          <a:bodyPr wrap="square" lIns="0" tIns="0" rIns="0" bIns="0" rtlCol="0"/>
          <a:lstStyle/>
          <a:p>
            <a:endParaRPr sz="8156"/>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5/9/18</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16018770" y="34114346"/>
            <a:ext cx="5873932" cy="1035616"/>
          </a:xfrm>
          <a:custGeom>
            <a:avLst/>
            <a:gdLst/>
            <a:ahLst/>
            <a:cxnLst/>
            <a:rect l="l" t="t" r="r" b="b"/>
            <a:pathLst>
              <a:path w="2759709" h="486409">
                <a:moveTo>
                  <a:pt x="0" y="486069"/>
                </a:moveTo>
                <a:lnTo>
                  <a:pt x="2759079" y="486069"/>
                </a:lnTo>
                <a:lnTo>
                  <a:pt x="2759079" y="0"/>
                </a:lnTo>
                <a:lnTo>
                  <a:pt x="0" y="0"/>
                </a:lnTo>
                <a:lnTo>
                  <a:pt x="0" y="486069"/>
                </a:lnTo>
                <a:close/>
              </a:path>
            </a:pathLst>
          </a:custGeom>
          <a:solidFill>
            <a:srgbClr val="E6E7E8"/>
          </a:solidFill>
        </p:spPr>
        <p:txBody>
          <a:bodyPr wrap="square" lIns="0" tIns="0" rIns="0" bIns="0" rtlCol="0"/>
          <a:lstStyle/>
          <a:p>
            <a:endParaRPr sz="8156"/>
          </a:p>
        </p:txBody>
      </p:sp>
      <p:sp>
        <p:nvSpPr>
          <p:cNvPr id="17" name="bk object 17"/>
          <p:cNvSpPr/>
          <p:nvPr/>
        </p:nvSpPr>
        <p:spPr>
          <a:xfrm>
            <a:off x="16018770" y="36253818"/>
            <a:ext cx="5873932" cy="1035616"/>
          </a:xfrm>
          <a:custGeom>
            <a:avLst/>
            <a:gdLst/>
            <a:ahLst/>
            <a:cxnLst/>
            <a:rect l="l" t="t" r="r" b="b"/>
            <a:pathLst>
              <a:path w="2759709" h="486409">
                <a:moveTo>
                  <a:pt x="0" y="486069"/>
                </a:moveTo>
                <a:lnTo>
                  <a:pt x="2759079" y="486069"/>
                </a:lnTo>
                <a:lnTo>
                  <a:pt x="2759079" y="0"/>
                </a:lnTo>
                <a:lnTo>
                  <a:pt x="0" y="0"/>
                </a:lnTo>
                <a:lnTo>
                  <a:pt x="0" y="486069"/>
                </a:lnTo>
                <a:close/>
              </a:path>
            </a:pathLst>
          </a:custGeom>
          <a:solidFill>
            <a:srgbClr val="E6E7E8"/>
          </a:solidFill>
        </p:spPr>
        <p:txBody>
          <a:bodyPr wrap="square" lIns="0" tIns="0" rIns="0" bIns="0" rtlCol="0"/>
          <a:lstStyle/>
          <a:p>
            <a:endParaRPr sz="8156"/>
          </a:p>
        </p:txBody>
      </p:sp>
      <p:sp>
        <p:nvSpPr>
          <p:cNvPr id="18" name="bk object 18"/>
          <p:cNvSpPr/>
          <p:nvPr/>
        </p:nvSpPr>
        <p:spPr>
          <a:xfrm>
            <a:off x="16018770" y="38300400"/>
            <a:ext cx="5873932" cy="1035616"/>
          </a:xfrm>
          <a:custGeom>
            <a:avLst/>
            <a:gdLst/>
            <a:ahLst/>
            <a:cxnLst/>
            <a:rect l="l" t="t" r="r" b="b"/>
            <a:pathLst>
              <a:path w="2759709" h="486409">
                <a:moveTo>
                  <a:pt x="0" y="486069"/>
                </a:moveTo>
                <a:lnTo>
                  <a:pt x="2759079" y="486069"/>
                </a:lnTo>
                <a:lnTo>
                  <a:pt x="2759079" y="0"/>
                </a:lnTo>
                <a:lnTo>
                  <a:pt x="0" y="0"/>
                </a:lnTo>
                <a:lnTo>
                  <a:pt x="0" y="486069"/>
                </a:lnTo>
                <a:close/>
              </a:path>
            </a:pathLst>
          </a:custGeom>
          <a:solidFill>
            <a:srgbClr val="E6E7E8"/>
          </a:solidFill>
        </p:spPr>
        <p:txBody>
          <a:bodyPr wrap="square" lIns="0" tIns="0" rIns="0" bIns="0" rtlCol="0"/>
          <a:lstStyle/>
          <a:p>
            <a:endParaRPr sz="8156"/>
          </a:p>
        </p:txBody>
      </p:sp>
      <p:sp>
        <p:nvSpPr>
          <p:cNvPr id="19" name="bk object 19"/>
          <p:cNvSpPr/>
          <p:nvPr/>
        </p:nvSpPr>
        <p:spPr>
          <a:xfrm>
            <a:off x="8288044" y="20447872"/>
            <a:ext cx="13634658" cy="6048769"/>
          </a:xfrm>
          <a:custGeom>
            <a:avLst/>
            <a:gdLst/>
            <a:ahLst/>
            <a:cxnLst/>
            <a:rect l="l" t="t" r="r" b="b"/>
            <a:pathLst>
              <a:path w="6405880" h="2840990">
                <a:moveTo>
                  <a:pt x="0" y="2840613"/>
                </a:moveTo>
                <a:lnTo>
                  <a:pt x="6405314" y="2840613"/>
                </a:lnTo>
                <a:lnTo>
                  <a:pt x="6405314" y="0"/>
                </a:lnTo>
                <a:lnTo>
                  <a:pt x="0" y="0"/>
                </a:lnTo>
                <a:lnTo>
                  <a:pt x="0" y="2840613"/>
                </a:lnTo>
                <a:close/>
              </a:path>
            </a:pathLst>
          </a:custGeom>
          <a:solidFill>
            <a:srgbClr val="E2E3E4"/>
          </a:solidFill>
        </p:spPr>
        <p:txBody>
          <a:bodyPr wrap="square" lIns="0" tIns="0" rIns="0" bIns="0" rtlCol="0"/>
          <a:lstStyle/>
          <a:p>
            <a:endParaRPr sz="8156"/>
          </a:p>
        </p:txBody>
      </p:sp>
      <p:sp>
        <p:nvSpPr>
          <p:cNvPr id="2" name="Holder 2"/>
          <p:cNvSpPr>
            <a:spLocks noGrp="1"/>
          </p:cNvSpPr>
          <p:nvPr>
            <p:ph type="title"/>
          </p:nvPr>
        </p:nvSpPr>
        <p:spPr>
          <a:xfrm>
            <a:off x="1232582" y="887504"/>
            <a:ext cx="27810050" cy="723275"/>
          </a:xfrm>
          <a:prstGeom prst="rect">
            <a:avLst/>
          </a:prstGeom>
        </p:spPr>
        <p:txBody>
          <a:bodyPr wrap="square" lIns="0" tIns="0" rIns="0" bIns="0">
            <a:spAutoFit/>
          </a:bodyPr>
          <a:lstStyle>
            <a:lvl1pPr>
              <a:defRPr sz="4700" b="0" i="0">
                <a:solidFill>
                  <a:schemeClr val="bg1"/>
                </a:solidFill>
                <a:latin typeface="Arial"/>
                <a:cs typeface="Arial"/>
              </a:defRPr>
            </a:lvl1pPr>
          </a:lstStyle>
          <a:p>
            <a:endParaRPr/>
          </a:p>
        </p:txBody>
      </p:sp>
      <p:sp>
        <p:nvSpPr>
          <p:cNvPr id="3" name="Holder 3"/>
          <p:cNvSpPr>
            <a:spLocks noGrp="1"/>
          </p:cNvSpPr>
          <p:nvPr>
            <p:ph type="body" idx="1"/>
          </p:nvPr>
        </p:nvSpPr>
        <p:spPr>
          <a:xfrm>
            <a:off x="1513761" y="9844866"/>
            <a:ext cx="27247692"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10293573" y="39807503"/>
            <a:ext cx="9688068" cy="589713"/>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1513761" y="39807503"/>
            <a:ext cx="6963299" cy="589713"/>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5/9/18</a:t>
            </a:fld>
            <a:endParaRPr lang="en-US"/>
          </a:p>
        </p:txBody>
      </p:sp>
      <p:sp>
        <p:nvSpPr>
          <p:cNvPr id="6" name="Holder 6"/>
          <p:cNvSpPr>
            <a:spLocks noGrp="1"/>
          </p:cNvSpPr>
          <p:nvPr>
            <p:ph type="sldNum" sz="quarter" idx="7"/>
          </p:nvPr>
        </p:nvSpPr>
        <p:spPr>
          <a:xfrm>
            <a:off x="21798153" y="39807503"/>
            <a:ext cx="6963299" cy="589713"/>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2" r:id="rId1"/>
    <p:sldLayoutId id="2147483665" r:id="rId2"/>
  </p:sldLayoutIdLst>
  <p:txStyles>
    <p:titleStyle>
      <a:lvl1pPr>
        <a:defRPr>
          <a:latin typeface="+mj-lt"/>
          <a:ea typeface="+mj-ea"/>
          <a:cs typeface="+mj-cs"/>
        </a:defRPr>
      </a:lvl1pPr>
    </p:titleStyle>
    <p:bodyStyle>
      <a:lvl1pPr marL="0">
        <a:defRPr>
          <a:latin typeface="+mn-lt"/>
          <a:ea typeface="+mn-ea"/>
          <a:cs typeface="+mn-cs"/>
        </a:defRPr>
      </a:lvl1pPr>
      <a:lvl2pPr marL="973150">
        <a:defRPr>
          <a:latin typeface="+mn-lt"/>
          <a:ea typeface="+mn-ea"/>
          <a:cs typeface="+mn-cs"/>
        </a:defRPr>
      </a:lvl2pPr>
      <a:lvl3pPr marL="1946300">
        <a:defRPr>
          <a:latin typeface="+mn-lt"/>
          <a:ea typeface="+mn-ea"/>
          <a:cs typeface="+mn-cs"/>
        </a:defRPr>
      </a:lvl3pPr>
      <a:lvl4pPr marL="2919451">
        <a:defRPr>
          <a:latin typeface="+mn-lt"/>
          <a:ea typeface="+mn-ea"/>
          <a:cs typeface="+mn-cs"/>
        </a:defRPr>
      </a:lvl4pPr>
      <a:lvl5pPr marL="3892601">
        <a:defRPr>
          <a:latin typeface="+mn-lt"/>
          <a:ea typeface="+mn-ea"/>
          <a:cs typeface="+mn-cs"/>
        </a:defRPr>
      </a:lvl5pPr>
      <a:lvl6pPr marL="4865751">
        <a:defRPr>
          <a:latin typeface="+mn-lt"/>
          <a:ea typeface="+mn-ea"/>
          <a:cs typeface="+mn-cs"/>
        </a:defRPr>
      </a:lvl6pPr>
      <a:lvl7pPr marL="5838901">
        <a:defRPr>
          <a:latin typeface="+mn-lt"/>
          <a:ea typeface="+mn-ea"/>
          <a:cs typeface="+mn-cs"/>
        </a:defRPr>
      </a:lvl7pPr>
      <a:lvl8pPr marL="6812051">
        <a:defRPr>
          <a:latin typeface="+mn-lt"/>
          <a:ea typeface="+mn-ea"/>
          <a:cs typeface="+mn-cs"/>
        </a:defRPr>
      </a:lvl8pPr>
      <a:lvl9pPr marL="7785202">
        <a:defRPr>
          <a:latin typeface="+mn-lt"/>
          <a:ea typeface="+mn-ea"/>
          <a:cs typeface="+mn-cs"/>
        </a:defRPr>
      </a:lvl9pPr>
    </p:bodyStyle>
    <p:otherStyle>
      <a:lvl1pPr marL="0">
        <a:defRPr>
          <a:latin typeface="+mn-lt"/>
          <a:ea typeface="+mn-ea"/>
          <a:cs typeface="+mn-cs"/>
        </a:defRPr>
      </a:lvl1pPr>
      <a:lvl2pPr marL="973150">
        <a:defRPr>
          <a:latin typeface="+mn-lt"/>
          <a:ea typeface="+mn-ea"/>
          <a:cs typeface="+mn-cs"/>
        </a:defRPr>
      </a:lvl2pPr>
      <a:lvl3pPr marL="1946300">
        <a:defRPr>
          <a:latin typeface="+mn-lt"/>
          <a:ea typeface="+mn-ea"/>
          <a:cs typeface="+mn-cs"/>
        </a:defRPr>
      </a:lvl3pPr>
      <a:lvl4pPr marL="2919451">
        <a:defRPr>
          <a:latin typeface="+mn-lt"/>
          <a:ea typeface="+mn-ea"/>
          <a:cs typeface="+mn-cs"/>
        </a:defRPr>
      </a:lvl4pPr>
      <a:lvl5pPr marL="3892601">
        <a:defRPr>
          <a:latin typeface="+mn-lt"/>
          <a:ea typeface="+mn-ea"/>
          <a:cs typeface="+mn-cs"/>
        </a:defRPr>
      </a:lvl5pPr>
      <a:lvl6pPr marL="4865751">
        <a:defRPr>
          <a:latin typeface="+mn-lt"/>
          <a:ea typeface="+mn-ea"/>
          <a:cs typeface="+mn-cs"/>
        </a:defRPr>
      </a:lvl6pPr>
      <a:lvl7pPr marL="5838901">
        <a:defRPr>
          <a:latin typeface="+mn-lt"/>
          <a:ea typeface="+mn-ea"/>
          <a:cs typeface="+mn-cs"/>
        </a:defRPr>
      </a:lvl7pPr>
      <a:lvl8pPr marL="6812051">
        <a:defRPr>
          <a:latin typeface="+mn-lt"/>
          <a:ea typeface="+mn-ea"/>
          <a:cs typeface="+mn-cs"/>
        </a:defRPr>
      </a:lvl8pPr>
      <a:lvl9pPr marL="7785202">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tiff"/><Relationship Id="rId5" Type="http://schemas.openxmlformats.org/officeDocument/2006/relationships/image" Target="../media/image5.tiff"/><Relationship Id="rId6" Type="http://schemas.openxmlformats.org/officeDocument/2006/relationships/image" Target="../media/image6.pn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232580" y="5499711"/>
            <a:ext cx="20462800" cy="2720304"/>
          </a:xfrm>
          <a:prstGeom prst="rect">
            <a:avLst/>
          </a:prstGeom>
        </p:spPr>
        <p:txBody>
          <a:bodyPr vert="horz" wrap="square" lIns="0" tIns="24328" rIns="0" bIns="0" rtlCol="0">
            <a:spAutoFit/>
          </a:bodyPr>
          <a:lstStyle/>
          <a:p>
            <a:pPr marL="27032" marR="10813">
              <a:lnSpc>
                <a:spcPct val="101600"/>
              </a:lnSpc>
              <a:spcBef>
                <a:spcPts val="192"/>
              </a:spcBef>
            </a:pPr>
            <a:r>
              <a:rPr lang="en-US" sz="3938" b="1" spc="-11" dirty="0">
                <a:solidFill>
                  <a:srgbClr val="58595B"/>
                </a:solidFill>
                <a:latin typeface="Arial"/>
                <a:cs typeface="Arial"/>
              </a:rPr>
              <a:t>B </a:t>
            </a:r>
            <a:r>
              <a:rPr lang="en-US" sz="3938" b="1" spc="-11" dirty="0" smtClean="0">
                <a:solidFill>
                  <a:srgbClr val="58595B"/>
                </a:solidFill>
                <a:latin typeface="Arial"/>
                <a:cs typeface="Arial"/>
              </a:rPr>
              <a:t>Gohy</a:t>
            </a:r>
            <a:r>
              <a:rPr lang="en-US" sz="3938" b="1" spc="-11" baseline="30000" dirty="0" smtClean="0">
                <a:solidFill>
                  <a:srgbClr val="58595B"/>
                </a:solidFill>
                <a:latin typeface="Arial"/>
                <a:cs typeface="Arial"/>
              </a:rPr>
              <a:t>1</a:t>
            </a:r>
            <a:r>
              <a:rPr lang="en-US" sz="3938" b="1" spc="-11" dirty="0" smtClean="0">
                <a:solidFill>
                  <a:srgbClr val="58595B"/>
                </a:solidFill>
                <a:latin typeface="Arial"/>
                <a:cs typeface="Arial"/>
              </a:rPr>
              <a:t>, </a:t>
            </a:r>
            <a:r>
              <a:rPr lang="en-US" sz="3938" b="1" spc="-11" dirty="0">
                <a:solidFill>
                  <a:srgbClr val="58595B"/>
                </a:solidFill>
                <a:latin typeface="Arial"/>
                <a:cs typeface="Arial"/>
              </a:rPr>
              <a:t>E </a:t>
            </a:r>
            <a:r>
              <a:rPr lang="en-US" sz="3938" b="1" spc="-11" dirty="0" smtClean="0">
                <a:solidFill>
                  <a:srgbClr val="58595B"/>
                </a:solidFill>
                <a:latin typeface="Arial"/>
                <a:cs typeface="Arial"/>
              </a:rPr>
              <a:t>Ali², </a:t>
            </a:r>
            <a:r>
              <a:rPr lang="en-US" sz="3938" b="1" spc="-11" dirty="0">
                <a:solidFill>
                  <a:srgbClr val="58595B"/>
                </a:solidFill>
                <a:latin typeface="Arial"/>
                <a:cs typeface="Arial"/>
              </a:rPr>
              <a:t>R</a:t>
            </a:r>
            <a:r>
              <a:rPr lang="en-US" sz="3938" b="1" spc="-11" dirty="0" smtClean="0">
                <a:solidFill>
                  <a:srgbClr val="58595B"/>
                </a:solidFill>
                <a:latin typeface="Arial"/>
                <a:cs typeface="Arial"/>
              </a:rPr>
              <a:t> </a:t>
            </a:r>
            <a:r>
              <a:rPr lang="en-US" sz="3938" b="1" spc="-11" dirty="0">
                <a:solidFill>
                  <a:srgbClr val="58595B"/>
                </a:solidFill>
                <a:latin typeface="Arial"/>
                <a:cs typeface="Arial"/>
              </a:rPr>
              <a:t>Van den </a:t>
            </a:r>
            <a:r>
              <a:rPr lang="en-US" sz="3938" b="1" spc="-11" dirty="0" smtClean="0">
                <a:solidFill>
                  <a:srgbClr val="58595B"/>
                </a:solidFill>
                <a:latin typeface="Arial"/>
                <a:cs typeface="Arial"/>
              </a:rPr>
              <a:t>Bergh², E Schillberg², </a:t>
            </a:r>
            <a:r>
              <a:rPr lang="en-US" sz="3938" b="1" spc="-11" dirty="0">
                <a:solidFill>
                  <a:srgbClr val="58595B"/>
                </a:solidFill>
                <a:latin typeface="Arial"/>
                <a:cs typeface="Arial"/>
              </a:rPr>
              <a:t>M Nasim</a:t>
            </a:r>
            <a:r>
              <a:rPr lang="en-US" sz="3938" b="1" spc="-11" baseline="30000" dirty="0">
                <a:solidFill>
                  <a:srgbClr val="58595B"/>
                </a:solidFill>
                <a:latin typeface="Arial"/>
                <a:cs typeface="Arial"/>
              </a:rPr>
              <a:t>3</a:t>
            </a:r>
            <a:r>
              <a:rPr lang="en-US" sz="3938" b="1" spc="-11" dirty="0">
                <a:solidFill>
                  <a:srgbClr val="58595B"/>
                </a:solidFill>
                <a:latin typeface="Arial"/>
                <a:cs typeface="Arial"/>
              </a:rPr>
              <a:t>, M Mahmood Naimi</a:t>
            </a:r>
            <a:r>
              <a:rPr lang="en-US" sz="3938" b="1" spc="-11" baseline="30000" dirty="0">
                <a:solidFill>
                  <a:srgbClr val="58595B"/>
                </a:solidFill>
                <a:latin typeface="Arial"/>
                <a:cs typeface="Arial"/>
              </a:rPr>
              <a:t>3</a:t>
            </a:r>
            <a:r>
              <a:rPr lang="en-US" sz="3938" b="1" spc="-11" dirty="0">
                <a:solidFill>
                  <a:srgbClr val="58595B"/>
                </a:solidFill>
                <a:latin typeface="Arial"/>
                <a:cs typeface="Arial"/>
              </a:rPr>
              <a:t>, </a:t>
            </a:r>
            <a:endParaRPr lang="en-US" sz="3938" b="1" spc="-11" dirty="0" smtClean="0">
              <a:solidFill>
                <a:srgbClr val="58595B"/>
              </a:solidFill>
              <a:latin typeface="Arial"/>
              <a:cs typeface="Arial"/>
            </a:endParaRPr>
          </a:p>
          <a:p>
            <a:pPr marL="27032" marR="10813">
              <a:lnSpc>
                <a:spcPct val="101600"/>
              </a:lnSpc>
              <a:spcBef>
                <a:spcPts val="192"/>
              </a:spcBef>
            </a:pPr>
            <a:r>
              <a:rPr lang="en-US" sz="3938" b="1" spc="-11" dirty="0" smtClean="0">
                <a:solidFill>
                  <a:srgbClr val="58595B"/>
                </a:solidFill>
                <a:latin typeface="Arial"/>
                <a:cs typeface="Arial"/>
              </a:rPr>
              <a:t>S </a:t>
            </a:r>
            <a:r>
              <a:rPr lang="en-US" sz="3938" b="1" spc="-11" dirty="0">
                <a:solidFill>
                  <a:srgbClr val="58595B"/>
                </a:solidFill>
                <a:latin typeface="Arial"/>
                <a:cs typeface="Arial"/>
              </a:rPr>
              <a:t>Cheréstal</a:t>
            </a:r>
            <a:r>
              <a:rPr lang="en-US" sz="3938" b="1" spc="-11" baseline="30000" dirty="0">
                <a:solidFill>
                  <a:srgbClr val="58595B"/>
                </a:solidFill>
                <a:latin typeface="Arial"/>
                <a:cs typeface="Arial"/>
              </a:rPr>
              <a:t>4</a:t>
            </a:r>
            <a:r>
              <a:rPr lang="en-US" sz="3938" b="1" spc="-11" dirty="0">
                <a:solidFill>
                  <a:srgbClr val="58595B"/>
                </a:solidFill>
                <a:latin typeface="Arial"/>
                <a:cs typeface="Arial"/>
              </a:rPr>
              <a:t>, P </a:t>
            </a:r>
            <a:r>
              <a:rPr lang="en-US" sz="3938" b="1" spc="-11" dirty="0" smtClean="0">
                <a:solidFill>
                  <a:srgbClr val="58595B"/>
                </a:solidFill>
                <a:latin typeface="Arial"/>
                <a:cs typeface="Arial"/>
              </a:rPr>
              <a:t>Falipou</a:t>
            </a:r>
            <a:r>
              <a:rPr lang="en-US" sz="3938" b="1" spc="-11" baseline="30000" dirty="0" smtClean="0">
                <a:solidFill>
                  <a:srgbClr val="58595B"/>
                </a:solidFill>
                <a:latin typeface="Arial"/>
                <a:cs typeface="Arial"/>
              </a:rPr>
              <a:t>1</a:t>
            </a:r>
            <a:r>
              <a:rPr lang="en-US" sz="3938" b="1" spc="-11" dirty="0" smtClean="0">
                <a:solidFill>
                  <a:srgbClr val="58595B"/>
                </a:solidFill>
                <a:latin typeface="Arial"/>
                <a:cs typeface="Arial"/>
              </a:rPr>
              <a:t>, </a:t>
            </a:r>
            <a:r>
              <a:rPr lang="en-US" sz="3938" b="1" spc="-11" dirty="0">
                <a:solidFill>
                  <a:srgbClr val="58595B"/>
                </a:solidFill>
                <a:latin typeface="Arial"/>
                <a:cs typeface="Arial"/>
              </a:rPr>
              <a:t>E Weerts</a:t>
            </a:r>
            <a:r>
              <a:rPr lang="en-US" sz="3938" b="1" spc="-11" baseline="30000" dirty="0">
                <a:solidFill>
                  <a:srgbClr val="58595B"/>
                </a:solidFill>
                <a:latin typeface="Arial"/>
                <a:cs typeface="Arial"/>
              </a:rPr>
              <a:t>1</a:t>
            </a:r>
            <a:r>
              <a:rPr lang="en-US" sz="3938" b="1" spc="-11" dirty="0">
                <a:solidFill>
                  <a:srgbClr val="58595B"/>
                </a:solidFill>
                <a:latin typeface="Arial"/>
                <a:cs typeface="Arial"/>
              </a:rPr>
              <a:t>, P </a:t>
            </a:r>
            <a:r>
              <a:rPr lang="en-US" sz="3938" b="1" spc="-11" dirty="0" smtClean="0">
                <a:solidFill>
                  <a:srgbClr val="58595B"/>
                </a:solidFill>
                <a:latin typeface="Arial"/>
                <a:cs typeface="Arial"/>
              </a:rPr>
              <a:t>Skelton</a:t>
            </a:r>
            <a:r>
              <a:rPr lang="en-US" sz="3938" b="1" spc="-11" baseline="30000" dirty="0" smtClean="0">
                <a:solidFill>
                  <a:srgbClr val="58595B"/>
                </a:solidFill>
                <a:latin typeface="Arial"/>
                <a:cs typeface="Arial"/>
              </a:rPr>
              <a:t>1</a:t>
            </a:r>
            <a:r>
              <a:rPr lang="en-US" sz="3938" b="1" spc="-11" dirty="0" smtClean="0">
                <a:solidFill>
                  <a:srgbClr val="58595B"/>
                </a:solidFill>
                <a:latin typeface="Arial"/>
                <a:cs typeface="Arial"/>
              </a:rPr>
              <a:t>, </a:t>
            </a:r>
            <a:r>
              <a:rPr lang="en-US" sz="3938" b="1" spc="-11" dirty="0">
                <a:solidFill>
                  <a:srgbClr val="58595B"/>
                </a:solidFill>
                <a:latin typeface="Arial"/>
                <a:cs typeface="Arial"/>
              </a:rPr>
              <a:t>C Van </a:t>
            </a:r>
            <a:r>
              <a:rPr lang="en-US" sz="3938" b="1" spc="-11" dirty="0" smtClean="0">
                <a:solidFill>
                  <a:srgbClr val="58595B"/>
                </a:solidFill>
                <a:latin typeface="Arial"/>
                <a:cs typeface="Arial"/>
              </a:rPr>
              <a:t>Overloop², </a:t>
            </a:r>
            <a:r>
              <a:rPr lang="en-US" sz="3938" b="1" spc="-11" dirty="0">
                <a:solidFill>
                  <a:srgbClr val="58595B"/>
                </a:solidFill>
                <a:latin typeface="Arial"/>
                <a:cs typeface="Arial"/>
              </a:rPr>
              <a:t>M </a:t>
            </a:r>
            <a:r>
              <a:rPr lang="en-US" sz="3938" b="1" spc="-11" dirty="0" smtClean="0">
                <a:solidFill>
                  <a:srgbClr val="58595B"/>
                </a:solidFill>
                <a:latin typeface="Arial"/>
                <a:cs typeface="Arial"/>
              </a:rPr>
              <a:t>Trelles²</a:t>
            </a:r>
            <a:r>
              <a:rPr sz="3938" b="1" spc="-21" dirty="0" smtClean="0">
                <a:solidFill>
                  <a:srgbClr val="58595B"/>
                </a:solidFill>
                <a:latin typeface="Arial"/>
                <a:cs typeface="Arial"/>
              </a:rPr>
              <a:t>.</a:t>
            </a:r>
            <a:endParaRPr sz="3938" dirty="0">
              <a:latin typeface="Arial"/>
              <a:cs typeface="Arial"/>
            </a:endParaRPr>
          </a:p>
          <a:p>
            <a:pPr marL="27032" marR="598758">
              <a:lnSpc>
                <a:spcPct val="106300"/>
              </a:lnSpc>
              <a:spcBef>
                <a:spcPts val="3608"/>
              </a:spcBef>
            </a:pPr>
            <a:r>
              <a:rPr lang="fr-FR" sz="2980" spc="-21" baseline="30000" dirty="0">
                <a:solidFill>
                  <a:srgbClr val="58595B"/>
                </a:solidFill>
                <a:latin typeface="Arial"/>
                <a:cs typeface="Arial"/>
              </a:rPr>
              <a:t>1</a:t>
            </a:r>
            <a:r>
              <a:rPr lang="fr-FR" sz="2980" spc="-21" dirty="0">
                <a:solidFill>
                  <a:srgbClr val="58595B"/>
                </a:solidFill>
                <a:latin typeface="Arial"/>
                <a:cs typeface="Arial"/>
              </a:rPr>
              <a:t>Humanity &amp; Inclusion, Brussels, </a:t>
            </a:r>
            <a:r>
              <a:rPr lang="fr-FR" sz="2980" spc="-21" dirty="0" err="1">
                <a:solidFill>
                  <a:srgbClr val="58595B"/>
                </a:solidFill>
                <a:latin typeface="Arial"/>
                <a:cs typeface="Arial"/>
              </a:rPr>
              <a:t>Belgium</a:t>
            </a:r>
            <a:r>
              <a:rPr lang="fr-FR" sz="2980" spc="-21" dirty="0">
                <a:solidFill>
                  <a:srgbClr val="58595B"/>
                </a:solidFill>
                <a:latin typeface="Arial"/>
                <a:cs typeface="Arial"/>
              </a:rPr>
              <a:t>; </a:t>
            </a:r>
            <a:r>
              <a:rPr lang="fr-FR" sz="2980" spc="-21" dirty="0" smtClean="0">
                <a:solidFill>
                  <a:srgbClr val="58595B"/>
                </a:solidFill>
                <a:latin typeface="Arial"/>
                <a:cs typeface="Arial"/>
              </a:rPr>
              <a:t>²Médecins </a:t>
            </a:r>
            <a:r>
              <a:rPr lang="fr-FR" sz="2980" spc="-21" dirty="0">
                <a:solidFill>
                  <a:srgbClr val="58595B"/>
                </a:solidFill>
                <a:latin typeface="Arial"/>
                <a:cs typeface="Arial"/>
              </a:rPr>
              <a:t>Sans Frontières (MSF), Brussels, </a:t>
            </a:r>
            <a:r>
              <a:rPr lang="fr-FR" sz="2980" spc="-21" dirty="0" err="1">
                <a:solidFill>
                  <a:srgbClr val="58595B"/>
                </a:solidFill>
                <a:latin typeface="Arial"/>
                <a:cs typeface="Arial"/>
              </a:rPr>
              <a:t>Belgium</a:t>
            </a:r>
            <a:r>
              <a:rPr lang="fr-FR" sz="2980" spc="-21" dirty="0">
                <a:solidFill>
                  <a:srgbClr val="58595B"/>
                </a:solidFill>
                <a:latin typeface="Arial"/>
                <a:cs typeface="Arial"/>
              </a:rPr>
              <a:t>; </a:t>
            </a:r>
            <a:r>
              <a:rPr lang="fr-FR" sz="2980" spc="-21" baseline="30000" dirty="0">
                <a:solidFill>
                  <a:srgbClr val="58595B"/>
                </a:solidFill>
                <a:latin typeface="Arial"/>
                <a:cs typeface="Arial"/>
              </a:rPr>
              <a:t>3</a:t>
            </a:r>
            <a:r>
              <a:rPr lang="fr-FR" sz="2980" spc="-21" dirty="0">
                <a:solidFill>
                  <a:srgbClr val="58595B"/>
                </a:solidFill>
                <a:latin typeface="Arial"/>
                <a:cs typeface="Arial"/>
              </a:rPr>
              <a:t>MSF, Kabul, Afghanistan; </a:t>
            </a:r>
            <a:r>
              <a:rPr lang="fr-FR" sz="2980" spc="-21" baseline="30000" dirty="0">
                <a:solidFill>
                  <a:srgbClr val="58595B"/>
                </a:solidFill>
                <a:latin typeface="Arial"/>
                <a:cs typeface="Arial"/>
              </a:rPr>
              <a:t>4</a:t>
            </a:r>
            <a:r>
              <a:rPr lang="fr-FR" sz="2980" spc="-21" dirty="0">
                <a:solidFill>
                  <a:srgbClr val="58595B"/>
                </a:solidFill>
                <a:latin typeface="Arial"/>
                <a:cs typeface="Arial"/>
              </a:rPr>
              <a:t>MSF, Port-au-Prince, </a:t>
            </a:r>
            <a:r>
              <a:rPr lang="fr-FR" sz="2980" spc="-21" dirty="0" err="1" smtClean="0">
                <a:solidFill>
                  <a:srgbClr val="58595B"/>
                </a:solidFill>
                <a:latin typeface="Arial"/>
                <a:cs typeface="Arial"/>
              </a:rPr>
              <a:t>Haiti</a:t>
            </a:r>
            <a:endParaRPr lang="en-US" sz="2980" spc="-21" dirty="0">
              <a:solidFill>
                <a:srgbClr val="58595B"/>
              </a:solidFill>
              <a:latin typeface="Arial"/>
              <a:cs typeface="Arial"/>
            </a:endParaRPr>
          </a:p>
        </p:txBody>
      </p:sp>
      <p:sp>
        <p:nvSpPr>
          <p:cNvPr id="3" name="object 3"/>
          <p:cNvSpPr txBox="1">
            <a:spLocks noGrp="1"/>
          </p:cNvSpPr>
          <p:nvPr>
            <p:ph type="title"/>
          </p:nvPr>
        </p:nvSpPr>
        <p:spPr>
          <a:xfrm>
            <a:off x="1232580" y="523081"/>
            <a:ext cx="20462800" cy="3719250"/>
          </a:xfrm>
          <a:prstGeom prst="rect">
            <a:avLst/>
          </a:prstGeom>
        </p:spPr>
        <p:txBody>
          <a:bodyPr vert="horz" wrap="square" lIns="0" tIns="25680" rIns="0" bIns="0" rtlCol="0">
            <a:spAutoFit/>
          </a:bodyPr>
          <a:lstStyle/>
          <a:p>
            <a:pPr marL="27032" marR="10813">
              <a:spcBef>
                <a:spcPts val="202"/>
              </a:spcBef>
              <a:tabLst>
                <a:tab pos="3976400" algn="l"/>
                <a:tab pos="4049386" algn="l"/>
              </a:tabLst>
            </a:pPr>
            <a:r>
              <a:rPr lang="fr-FR" sz="7200" spc="-11" dirty="0" err="1" smtClean="0"/>
              <a:t>E</a:t>
            </a:r>
            <a:r>
              <a:rPr lang="fr-FR" sz="8000" spc="-11" dirty="0" err="1" smtClean="0"/>
              <a:t>arly</a:t>
            </a:r>
            <a:r>
              <a:rPr lang="fr-FR" sz="8000" spc="-11" dirty="0" smtClean="0"/>
              <a:t> </a:t>
            </a:r>
            <a:r>
              <a:rPr lang="fr-FR" sz="8000" spc="-11" dirty="0" err="1" smtClean="0"/>
              <a:t>physical</a:t>
            </a:r>
            <a:r>
              <a:rPr lang="fr-FR" sz="8000" spc="-11" dirty="0" smtClean="0"/>
              <a:t> and </a:t>
            </a:r>
            <a:r>
              <a:rPr lang="fr-FR" sz="8000" spc="-11" dirty="0" err="1" smtClean="0"/>
              <a:t>functional</a:t>
            </a:r>
            <a:r>
              <a:rPr lang="fr-FR" sz="8000" spc="-11" dirty="0" smtClean="0"/>
              <a:t> </a:t>
            </a:r>
            <a:r>
              <a:rPr lang="fr-FR" sz="8000" spc="-11" dirty="0" err="1" smtClean="0"/>
              <a:t>rehabilitation</a:t>
            </a:r>
            <a:r>
              <a:rPr lang="fr-FR" sz="8000" spc="-11" dirty="0" smtClean="0"/>
              <a:t> of trauma patients in the MSF Trauma Center, Kunduz Afghanistan : </a:t>
            </a:r>
            <a:r>
              <a:rPr lang="fr-FR" sz="8000" spc="-11" dirty="0" err="1" smtClean="0"/>
              <a:t>luxury</a:t>
            </a:r>
            <a:r>
              <a:rPr lang="fr-FR" sz="8000" spc="-11" dirty="0" smtClean="0"/>
              <a:t> or </a:t>
            </a:r>
            <a:r>
              <a:rPr lang="fr-FR" sz="8000" spc="-11" dirty="0" err="1" smtClean="0"/>
              <a:t>necessity</a:t>
            </a:r>
            <a:r>
              <a:rPr lang="fr-FR" sz="8000" spc="-11" dirty="0" smtClean="0"/>
              <a:t>?</a:t>
            </a:r>
            <a:endParaRPr sz="12000" spc="-160" dirty="0"/>
          </a:p>
        </p:txBody>
      </p:sp>
      <p:sp>
        <p:nvSpPr>
          <p:cNvPr id="4" name="object 4"/>
          <p:cNvSpPr/>
          <p:nvPr/>
        </p:nvSpPr>
        <p:spPr>
          <a:xfrm>
            <a:off x="1259613" y="8600281"/>
            <a:ext cx="6586210" cy="394659"/>
          </a:xfrm>
          <a:custGeom>
            <a:avLst/>
            <a:gdLst/>
            <a:ahLst/>
            <a:cxnLst/>
            <a:rect l="l" t="t" r="r" b="b"/>
            <a:pathLst>
              <a:path w="3094354" h="185420">
                <a:moveTo>
                  <a:pt x="0" y="184912"/>
                </a:moveTo>
                <a:lnTo>
                  <a:pt x="3094241" y="184912"/>
                </a:lnTo>
                <a:lnTo>
                  <a:pt x="3094241" y="0"/>
                </a:lnTo>
                <a:lnTo>
                  <a:pt x="0" y="0"/>
                </a:lnTo>
                <a:lnTo>
                  <a:pt x="0" y="184912"/>
                </a:lnTo>
                <a:close/>
              </a:path>
            </a:pathLst>
          </a:custGeom>
          <a:solidFill>
            <a:srgbClr val="E2E3E4"/>
          </a:solidFill>
        </p:spPr>
        <p:txBody>
          <a:bodyPr wrap="square" lIns="0" tIns="0" rIns="0" bIns="0" rtlCol="0"/>
          <a:lstStyle/>
          <a:p>
            <a:endParaRPr sz="8156"/>
          </a:p>
        </p:txBody>
      </p:sp>
      <p:sp>
        <p:nvSpPr>
          <p:cNvPr id="11" name="object 11"/>
          <p:cNvSpPr txBox="1"/>
          <p:nvPr/>
        </p:nvSpPr>
        <p:spPr>
          <a:xfrm>
            <a:off x="1230952" y="10657681"/>
            <a:ext cx="6317247" cy="9450755"/>
          </a:xfrm>
          <a:prstGeom prst="rect">
            <a:avLst/>
          </a:prstGeom>
          <a:effectLst>
            <a:glow rad="774700">
              <a:srgbClr val="3EA199"/>
            </a:glow>
          </a:effectLst>
        </p:spPr>
        <p:txBody>
          <a:bodyPr vert="horz" wrap="square" lIns="0" tIns="25680" rIns="0" bIns="0" rtlCol="0">
            <a:spAutoFit/>
          </a:bodyPr>
          <a:lstStyle/>
          <a:p>
            <a:pPr marL="27032" marR="282484">
              <a:lnSpc>
                <a:spcPct val="100600"/>
              </a:lnSpc>
              <a:spcBef>
                <a:spcPts val="202"/>
              </a:spcBef>
            </a:pPr>
            <a:r>
              <a:rPr lang="en-GB" altLang="fr-FR" sz="3000" dirty="0">
                <a:solidFill>
                  <a:srgbClr val="58595B"/>
                </a:solidFill>
                <a:latin typeface="Arial"/>
                <a:cs typeface="Arial"/>
              </a:rPr>
              <a:t>The increased quality of care has led to a higher survival rate of severely injured patients, leaving more individuals with long term disabilities</a:t>
            </a:r>
            <a:r>
              <a:rPr lang="en-GB" altLang="fr-FR" sz="3000" dirty="0" smtClean="0">
                <a:solidFill>
                  <a:srgbClr val="58595B"/>
                </a:solidFill>
                <a:latin typeface="Arial"/>
                <a:cs typeface="Arial"/>
              </a:rPr>
              <a:t>.</a:t>
            </a:r>
            <a:endParaRPr lang="en-GB" altLang="fr-FR" sz="3000" dirty="0">
              <a:solidFill>
                <a:srgbClr val="58595B"/>
              </a:solidFill>
              <a:latin typeface="Arial"/>
              <a:cs typeface="Arial"/>
            </a:endParaRPr>
          </a:p>
          <a:p>
            <a:pPr marL="27032" marR="282484">
              <a:lnSpc>
                <a:spcPct val="100600"/>
              </a:lnSpc>
              <a:spcBef>
                <a:spcPts val="202"/>
              </a:spcBef>
            </a:pPr>
            <a:endParaRPr lang="en-GB" altLang="fr-FR" sz="3000" dirty="0">
              <a:solidFill>
                <a:srgbClr val="58595B"/>
              </a:solidFill>
              <a:latin typeface="Arial"/>
              <a:cs typeface="Arial"/>
            </a:endParaRPr>
          </a:p>
          <a:p>
            <a:pPr marL="27032" marR="282484">
              <a:lnSpc>
                <a:spcPct val="100600"/>
              </a:lnSpc>
              <a:spcBef>
                <a:spcPts val="202"/>
              </a:spcBef>
            </a:pPr>
            <a:r>
              <a:rPr lang="en-GB" altLang="fr-FR" sz="3000" dirty="0">
                <a:solidFill>
                  <a:srgbClr val="58595B"/>
                </a:solidFill>
                <a:latin typeface="Arial"/>
                <a:cs typeface="Arial"/>
              </a:rPr>
              <a:t>-Scarce and not systematic physiotherapy services in LMICs</a:t>
            </a:r>
          </a:p>
          <a:p>
            <a:pPr marL="27032" marR="282484">
              <a:lnSpc>
                <a:spcPct val="100600"/>
              </a:lnSpc>
              <a:spcBef>
                <a:spcPts val="202"/>
              </a:spcBef>
            </a:pPr>
            <a:r>
              <a:rPr lang="en-GB" altLang="fr-FR" sz="3000" dirty="0">
                <a:solidFill>
                  <a:srgbClr val="58595B"/>
                </a:solidFill>
                <a:latin typeface="Arial"/>
                <a:cs typeface="Arial"/>
              </a:rPr>
              <a:t>-No outcome tools has been adapted to humanitarian context to monitor functional recovery of trauma patients.</a:t>
            </a:r>
          </a:p>
          <a:p>
            <a:pPr marL="27032" marR="282484">
              <a:lnSpc>
                <a:spcPct val="100600"/>
              </a:lnSpc>
              <a:spcBef>
                <a:spcPts val="202"/>
              </a:spcBef>
            </a:pPr>
            <a:endParaRPr lang="en-GB" altLang="fr-FR" sz="3000" dirty="0">
              <a:solidFill>
                <a:srgbClr val="58595B"/>
              </a:solidFill>
              <a:latin typeface="Arial"/>
              <a:cs typeface="Arial"/>
            </a:endParaRPr>
          </a:p>
          <a:p>
            <a:pPr marL="27032" marR="282484">
              <a:lnSpc>
                <a:spcPct val="100600"/>
              </a:lnSpc>
              <a:spcBef>
                <a:spcPts val="202"/>
              </a:spcBef>
            </a:pPr>
            <a:r>
              <a:rPr lang="en-GB" altLang="fr-FR" sz="3000" dirty="0">
                <a:solidFill>
                  <a:srgbClr val="58595B"/>
                </a:solidFill>
                <a:latin typeface="Arial"/>
                <a:cs typeface="Arial"/>
              </a:rPr>
              <a:t>MSF integrated early rehabilitation services in its Kunduz Trauma </a:t>
            </a:r>
            <a:r>
              <a:rPr lang="en-GB" altLang="fr-FR" sz="3000" dirty="0" err="1">
                <a:solidFill>
                  <a:srgbClr val="58595B"/>
                </a:solidFill>
                <a:latin typeface="Arial"/>
                <a:cs typeface="Arial"/>
              </a:rPr>
              <a:t>Center</a:t>
            </a:r>
            <a:r>
              <a:rPr lang="en-GB" altLang="fr-FR" sz="3000" dirty="0">
                <a:solidFill>
                  <a:srgbClr val="58595B"/>
                </a:solidFill>
                <a:latin typeface="Arial"/>
                <a:cs typeface="Arial"/>
              </a:rPr>
              <a:t> (KTC) in collaboration with Handicap International (HI). Besides, an adapted functional score was developed in that context .</a:t>
            </a:r>
          </a:p>
        </p:txBody>
      </p:sp>
      <p:sp>
        <p:nvSpPr>
          <p:cNvPr id="16" name="object 16"/>
          <p:cNvSpPr/>
          <p:nvPr/>
        </p:nvSpPr>
        <p:spPr>
          <a:xfrm>
            <a:off x="1259613" y="24139422"/>
            <a:ext cx="20908530" cy="394659"/>
          </a:xfrm>
          <a:custGeom>
            <a:avLst/>
            <a:gdLst/>
            <a:ahLst/>
            <a:cxnLst/>
            <a:rect l="l" t="t" r="r" b="b"/>
            <a:pathLst>
              <a:path w="3094354" h="185420">
                <a:moveTo>
                  <a:pt x="0" y="184912"/>
                </a:moveTo>
                <a:lnTo>
                  <a:pt x="3094241" y="184912"/>
                </a:lnTo>
                <a:lnTo>
                  <a:pt x="3094241" y="0"/>
                </a:lnTo>
                <a:lnTo>
                  <a:pt x="0" y="0"/>
                </a:lnTo>
                <a:lnTo>
                  <a:pt x="0" y="184912"/>
                </a:lnTo>
                <a:close/>
              </a:path>
            </a:pathLst>
          </a:custGeom>
          <a:solidFill>
            <a:srgbClr val="38A199"/>
          </a:solidFill>
        </p:spPr>
        <p:txBody>
          <a:bodyPr wrap="square" lIns="0" tIns="0" rIns="0" bIns="0" rtlCol="0"/>
          <a:lstStyle/>
          <a:p>
            <a:endParaRPr sz="8156"/>
          </a:p>
        </p:txBody>
      </p:sp>
      <p:sp>
        <p:nvSpPr>
          <p:cNvPr id="22" name="object 22"/>
          <p:cNvSpPr txBox="1"/>
          <p:nvPr/>
        </p:nvSpPr>
        <p:spPr>
          <a:xfrm>
            <a:off x="1232580" y="20182681"/>
            <a:ext cx="3820894" cy="488612"/>
          </a:xfrm>
          <a:prstGeom prst="rect">
            <a:avLst/>
          </a:prstGeom>
        </p:spPr>
        <p:txBody>
          <a:bodyPr vert="horz" wrap="square" lIns="0" tIns="29735" rIns="0" bIns="0" rtlCol="0">
            <a:spAutoFit/>
          </a:bodyPr>
          <a:lstStyle/>
          <a:p>
            <a:pPr marL="27032">
              <a:spcBef>
                <a:spcPts val="234"/>
              </a:spcBef>
            </a:pPr>
            <a:r>
              <a:rPr lang="fr-FR" sz="3000" b="1" spc="-11" dirty="0" smtClean="0">
                <a:solidFill>
                  <a:srgbClr val="D2232A"/>
                </a:solidFill>
                <a:latin typeface="Arial"/>
                <a:cs typeface="Arial"/>
              </a:rPr>
              <a:t>Objectives</a:t>
            </a:r>
            <a:endParaRPr sz="3000" dirty="0">
              <a:latin typeface="Arial"/>
              <a:cs typeface="Arial"/>
            </a:endParaRPr>
          </a:p>
        </p:txBody>
      </p:sp>
      <p:sp>
        <p:nvSpPr>
          <p:cNvPr id="32" name="object 32"/>
          <p:cNvSpPr txBox="1"/>
          <p:nvPr/>
        </p:nvSpPr>
        <p:spPr>
          <a:xfrm>
            <a:off x="22766382" y="10169007"/>
            <a:ext cx="6819020" cy="770667"/>
          </a:xfrm>
          <a:prstGeom prst="rect">
            <a:avLst/>
          </a:prstGeom>
        </p:spPr>
        <p:txBody>
          <a:bodyPr vert="horz" wrap="square" lIns="0" tIns="24328" rIns="0" bIns="0" rtlCol="0">
            <a:spAutoFit/>
          </a:bodyPr>
          <a:lstStyle/>
          <a:p>
            <a:pPr marL="27032" marR="282484">
              <a:lnSpc>
                <a:spcPct val="100600"/>
              </a:lnSpc>
              <a:spcBef>
                <a:spcPts val="202"/>
              </a:spcBef>
            </a:pPr>
            <a:r>
              <a:rPr lang="en-US" sz="2400" i="1" spc="21" dirty="0" smtClean="0">
                <a:solidFill>
                  <a:srgbClr val="58595B"/>
                </a:solidFill>
                <a:latin typeface="Times New Roman" charset="0"/>
                <a:ea typeface="Times New Roman" charset="0"/>
                <a:cs typeface="Times New Roman" charset="0"/>
              </a:rPr>
              <a:t>A patient with an external fixation of the femoral shaft, performing a knee flexion posture in KTC</a:t>
            </a:r>
          </a:p>
        </p:txBody>
      </p:sp>
      <p:sp>
        <p:nvSpPr>
          <p:cNvPr id="43" name="TextBox 42"/>
          <p:cNvSpPr txBox="1"/>
          <p:nvPr/>
        </p:nvSpPr>
        <p:spPr>
          <a:xfrm>
            <a:off x="1293577" y="9286081"/>
            <a:ext cx="5401742" cy="1132957"/>
          </a:xfrm>
          <a:prstGeom prst="rect">
            <a:avLst/>
          </a:prstGeom>
          <a:solidFill>
            <a:srgbClr val="FF0000"/>
          </a:solidFill>
          <a:ln>
            <a:noFill/>
          </a:ln>
        </p:spPr>
        <p:txBody>
          <a:bodyPr wrap="square" lIns="180000" tIns="180000" rIns="180000" bIns="180000" rtlCol="0">
            <a:spAutoFit/>
          </a:bodyPr>
          <a:lstStyle/>
          <a:p>
            <a:r>
              <a:rPr lang="en-US" sz="5000" b="1" dirty="0" smtClean="0">
                <a:solidFill>
                  <a:schemeClr val="bg1"/>
                </a:solidFill>
                <a:latin typeface="Arial" charset="0"/>
                <a:ea typeface="Arial" charset="0"/>
                <a:cs typeface="Arial" charset="0"/>
              </a:rPr>
              <a:t>Introduction</a:t>
            </a:r>
            <a:endParaRPr lang="en-US" sz="5000" b="1" dirty="0">
              <a:solidFill>
                <a:schemeClr val="bg1"/>
              </a:solidFill>
              <a:latin typeface="Arial" charset="0"/>
              <a:ea typeface="Arial" charset="0"/>
              <a:cs typeface="Arial" charset="0"/>
            </a:endParaRPr>
          </a:p>
        </p:txBody>
      </p:sp>
      <p:grpSp>
        <p:nvGrpSpPr>
          <p:cNvPr id="41" name="Groupe 40"/>
          <p:cNvGrpSpPr/>
          <p:nvPr/>
        </p:nvGrpSpPr>
        <p:grpSpPr>
          <a:xfrm>
            <a:off x="8961888" y="7581943"/>
            <a:ext cx="20862808" cy="24849216"/>
            <a:chOff x="1060505" y="13279071"/>
            <a:chExt cx="20862808" cy="24849216"/>
          </a:xfrm>
        </p:grpSpPr>
        <p:sp>
          <p:nvSpPr>
            <p:cNvPr id="40" name="object 40"/>
            <p:cNvSpPr/>
            <p:nvPr/>
          </p:nvSpPr>
          <p:spPr>
            <a:xfrm>
              <a:off x="15349267" y="31496740"/>
              <a:ext cx="6574046" cy="6631547"/>
            </a:xfrm>
            <a:custGeom>
              <a:avLst/>
              <a:gdLst/>
              <a:ahLst/>
              <a:cxnLst/>
              <a:rect l="l" t="t" r="r" b="b"/>
              <a:pathLst>
                <a:path w="3088640" h="4718050">
                  <a:moveTo>
                    <a:pt x="0" y="4717451"/>
                  </a:moveTo>
                  <a:lnTo>
                    <a:pt x="3088276" y="4717451"/>
                  </a:lnTo>
                  <a:lnTo>
                    <a:pt x="3088276" y="0"/>
                  </a:lnTo>
                  <a:lnTo>
                    <a:pt x="0" y="0"/>
                  </a:lnTo>
                  <a:lnTo>
                    <a:pt x="0" y="4717451"/>
                  </a:lnTo>
                  <a:close/>
                </a:path>
              </a:pathLst>
            </a:custGeom>
            <a:solidFill>
              <a:srgbClr val="E2E3E4"/>
            </a:solidFill>
          </p:spPr>
          <p:txBody>
            <a:bodyPr wrap="square" lIns="0" tIns="0" rIns="0" bIns="0" rtlCol="0"/>
            <a:lstStyle/>
            <a:p>
              <a:endParaRPr sz="8156"/>
            </a:p>
          </p:txBody>
        </p:sp>
        <p:sp>
          <p:nvSpPr>
            <p:cNvPr id="13" name="object 13"/>
            <p:cNvSpPr txBox="1"/>
            <p:nvPr/>
          </p:nvSpPr>
          <p:spPr>
            <a:xfrm>
              <a:off x="1060505" y="13279071"/>
              <a:ext cx="5877843" cy="957972"/>
            </a:xfrm>
            <a:prstGeom prst="rect">
              <a:avLst/>
            </a:prstGeom>
          </p:spPr>
          <p:txBody>
            <a:bodyPr vert="horz" wrap="square" lIns="0" tIns="29735" rIns="0" bIns="0" rtlCol="0">
              <a:spAutoFit/>
            </a:bodyPr>
            <a:lstStyle/>
            <a:p>
              <a:pPr>
                <a:spcBef>
                  <a:spcPts val="43"/>
                </a:spcBef>
              </a:pPr>
              <a:endParaRPr sz="3000" dirty="0">
                <a:latin typeface="Times New Roman"/>
                <a:cs typeface="Times New Roman"/>
              </a:endParaRPr>
            </a:p>
            <a:p>
              <a:pPr marL="27032" marR="10813">
                <a:lnSpc>
                  <a:spcPct val="100600"/>
                </a:lnSpc>
              </a:pPr>
              <a:r>
                <a:rPr lang="en-US" sz="3000" dirty="0" smtClean="0">
                  <a:solidFill>
                    <a:srgbClr val="58595B"/>
                  </a:solidFill>
                  <a:latin typeface="Arial"/>
                  <a:cs typeface="Arial"/>
                </a:rPr>
                <a:t>Contact : b.gohy@hi.org</a:t>
              </a:r>
              <a:endParaRPr lang="en-US" sz="3000" spc="-11" dirty="0">
                <a:solidFill>
                  <a:srgbClr val="58595B"/>
                </a:solidFill>
                <a:latin typeface="Arial"/>
                <a:cs typeface="Arial"/>
              </a:endParaRPr>
            </a:p>
          </p:txBody>
        </p:sp>
      </p:grpSp>
      <p:sp>
        <p:nvSpPr>
          <p:cNvPr id="50" name="object 13"/>
          <p:cNvSpPr txBox="1"/>
          <p:nvPr/>
        </p:nvSpPr>
        <p:spPr>
          <a:xfrm>
            <a:off x="23260551" y="32779661"/>
            <a:ext cx="6447040" cy="6124001"/>
          </a:xfrm>
          <a:prstGeom prst="rect">
            <a:avLst/>
          </a:prstGeom>
        </p:spPr>
        <p:txBody>
          <a:bodyPr vert="horz" wrap="square" lIns="0" tIns="29735" rIns="0" bIns="0" rtlCol="0">
            <a:spAutoFit/>
          </a:bodyPr>
          <a:lstStyle/>
          <a:p>
            <a:pPr marL="27032">
              <a:spcBef>
                <a:spcPts val="234"/>
              </a:spcBef>
            </a:pPr>
            <a:r>
              <a:rPr lang="en-US" sz="3000" b="1" spc="-11" dirty="0" smtClean="0">
                <a:solidFill>
                  <a:srgbClr val="D2232A"/>
                </a:solidFill>
                <a:latin typeface="Arial"/>
                <a:cs typeface="Arial"/>
              </a:rPr>
              <a:t>Acknowledgements</a:t>
            </a:r>
            <a:endParaRPr sz="3000" dirty="0">
              <a:latin typeface="Arial"/>
              <a:cs typeface="Arial"/>
            </a:endParaRPr>
          </a:p>
          <a:p>
            <a:pPr>
              <a:spcBef>
                <a:spcPts val="43"/>
              </a:spcBef>
            </a:pPr>
            <a:r>
              <a:rPr lang="en-GB" sz="2400" dirty="0">
                <a:solidFill>
                  <a:srgbClr val="58595B"/>
                </a:solidFill>
                <a:latin typeface="Arial"/>
                <a:cs typeface="Arial"/>
              </a:rPr>
              <a:t>This research is dedicated to our colleagues, patients and </a:t>
            </a:r>
            <a:r>
              <a:rPr lang="en-GB" sz="2400" dirty="0" smtClean="0">
                <a:solidFill>
                  <a:srgbClr val="58595B"/>
                </a:solidFill>
                <a:latin typeface="Arial"/>
                <a:cs typeface="Arial"/>
              </a:rPr>
              <a:t>caregivers </a:t>
            </a:r>
            <a:r>
              <a:rPr lang="en-GB" sz="2400" dirty="0">
                <a:solidFill>
                  <a:srgbClr val="58595B"/>
                </a:solidFill>
                <a:latin typeface="Arial"/>
                <a:cs typeface="Arial"/>
              </a:rPr>
              <a:t>who lost their lives the 3rd of October, as well as those who have been injured or anyhow affected by this bombing.  </a:t>
            </a:r>
          </a:p>
          <a:p>
            <a:pPr>
              <a:spcBef>
                <a:spcPts val="43"/>
              </a:spcBef>
            </a:pPr>
            <a:r>
              <a:rPr lang="en-GB" sz="2400" dirty="0">
                <a:solidFill>
                  <a:srgbClr val="58595B"/>
                </a:solidFill>
                <a:latin typeface="Arial"/>
                <a:cs typeface="Arial"/>
              </a:rPr>
              <a:t>The authors would also like to </a:t>
            </a:r>
            <a:r>
              <a:rPr lang="en-GB" sz="2400" dirty="0" smtClean="0">
                <a:solidFill>
                  <a:srgbClr val="58595B"/>
                </a:solidFill>
                <a:latin typeface="Arial"/>
                <a:cs typeface="Arial"/>
              </a:rPr>
              <a:t>thank </a:t>
            </a:r>
            <a:r>
              <a:rPr lang="en-GB" sz="2400" dirty="0">
                <a:solidFill>
                  <a:srgbClr val="58595B"/>
                </a:solidFill>
                <a:latin typeface="Arial"/>
                <a:cs typeface="Arial"/>
              </a:rPr>
              <a:t>the MSF physiotherapy team, for their dedication and quality work throughout the project, when the situation was already challenging.   </a:t>
            </a:r>
            <a:endParaRPr lang="en-GB" sz="2400" dirty="0" smtClean="0">
              <a:solidFill>
                <a:srgbClr val="58595B"/>
              </a:solidFill>
              <a:latin typeface="Arial"/>
              <a:cs typeface="Arial"/>
            </a:endParaRPr>
          </a:p>
          <a:p>
            <a:pPr>
              <a:spcBef>
                <a:spcPts val="43"/>
              </a:spcBef>
            </a:pPr>
            <a:r>
              <a:rPr lang="en-GB" sz="2400" dirty="0" smtClean="0">
                <a:solidFill>
                  <a:srgbClr val="58595B"/>
                </a:solidFill>
                <a:latin typeface="Arial"/>
                <a:cs typeface="Arial"/>
              </a:rPr>
              <a:t>This research was supported through an operational research course, developed by the </a:t>
            </a:r>
            <a:r>
              <a:rPr lang="en-GB" sz="2400" dirty="0">
                <a:solidFill>
                  <a:srgbClr val="58595B"/>
                </a:solidFill>
                <a:latin typeface="Arial"/>
                <a:cs typeface="Arial"/>
              </a:rPr>
              <a:t>Centre for Operational Research, International Union Against Tuberculosis and Lung Disease, and the Operational Research Unit, </a:t>
            </a:r>
            <a:r>
              <a:rPr lang="en-GB" sz="2400" dirty="0" err="1">
                <a:solidFill>
                  <a:srgbClr val="58595B"/>
                </a:solidFill>
                <a:latin typeface="Arial"/>
                <a:cs typeface="Arial"/>
              </a:rPr>
              <a:t>Medecins</a:t>
            </a:r>
            <a:r>
              <a:rPr lang="en-GB" sz="2400" dirty="0">
                <a:solidFill>
                  <a:srgbClr val="58595B"/>
                </a:solidFill>
                <a:latin typeface="Arial"/>
                <a:cs typeface="Arial"/>
              </a:rPr>
              <a:t> sans </a:t>
            </a:r>
            <a:r>
              <a:rPr lang="en-GB" sz="2400" dirty="0" err="1">
                <a:solidFill>
                  <a:srgbClr val="58595B"/>
                </a:solidFill>
                <a:latin typeface="Arial"/>
                <a:cs typeface="Arial"/>
              </a:rPr>
              <a:t>Frontieres</a:t>
            </a:r>
            <a:r>
              <a:rPr lang="en-GB" sz="2400" dirty="0">
                <a:solidFill>
                  <a:srgbClr val="58595B"/>
                </a:solidFill>
                <a:latin typeface="Arial"/>
                <a:cs typeface="Arial"/>
              </a:rPr>
              <a:t>, Brussels.</a:t>
            </a:r>
            <a:endParaRPr lang="en-US" sz="2400" dirty="0">
              <a:solidFill>
                <a:srgbClr val="58595B"/>
              </a:solidFill>
              <a:latin typeface="Arial"/>
              <a:cs typeface="Arial"/>
            </a:endParaRPr>
          </a:p>
          <a:p>
            <a:pPr>
              <a:spcBef>
                <a:spcPts val="43"/>
              </a:spcBef>
            </a:pPr>
            <a:endParaRPr sz="3000" dirty="0">
              <a:latin typeface="Times New Roman"/>
              <a:cs typeface="Times New Roman"/>
            </a:endParaRPr>
          </a:p>
        </p:txBody>
      </p:sp>
      <p:sp>
        <p:nvSpPr>
          <p:cNvPr id="51" name="Rectangle 50"/>
          <p:cNvSpPr/>
          <p:nvPr/>
        </p:nvSpPr>
        <p:spPr>
          <a:xfrm>
            <a:off x="23214806" y="38699281"/>
            <a:ext cx="6172200" cy="3361472"/>
          </a:xfrm>
          <a:prstGeom prst="rect">
            <a:avLst/>
          </a:prstGeom>
          <a:no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bject 11"/>
          <p:cNvSpPr txBox="1"/>
          <p:nvPr/>
        </p:nvSpPr>
        <p:spPr>
          <a:xfrm>
            <a:off x="1293577" y="20868481"/>
            <a:ext cx="6317247" cy="2795920"/>
          </a:xfrm>
          <a:prstGeom prst="rect">
            <a:avLst/>
          </a:prstGeom>
          <a:effectLst>
            <a:glow rad="774700">
              <a:srgbClr val="3EA199"/>
            </a:glow>
          </a:effectLst>
        </p:spPr>
        <p:txBody>
          <a:bodyPr vert="horz" wrap="square" lIns="0" tIns="25680" rIns="0" bIns="0" rtlCol="0">
            <a:spAutoFit/>
          </a:bodyPr>
          <a:lstStyle/>
          <a:p>
            <a:pPr marL="0" lvl="1" algn="just"/>
            <a:r>
              <a:rPr lang="en-GB" altLang="fr-FR" sz="3000" dirty="0">
                <a:solidFill>
                  <a:srgbClr val="58595B"/>
                </a:solidFill>
                <a:latin typeface="Arial"/>
                <a:cs typeface="Arial"/>
              </a:rPr>
              <a:t>-Describe characteristics of trauma patients as well as feasibility of integration of physiotherapy services</a:t>
            </a:r>
          </a:p>
          <a:p>
            <a:pPr marL="0" lvl="1" algn="just"/>
            <a:r>
              <a:rPr lang="en-GB" altLang="fr-FR" sz="3000" dirty="0">
                <a:solidFill>
                  <a:srgbClr val="58595B"/>
                </a:solidFill>
                <a:latin typeface="Arial"/>
                <a:cs typeface="Arial"/>
              </a:rPr>
              <a:t>-Describe the adapted functional score and the evolution of functional recovery using this tool</a:t>
            </a:r>
          </a:p>
        </p:txBody>
      </p:sp>
      <p:sp>
        <p:nvSpPr>
          <p:cNvPr id="61" name="object 32"/>
          <p:cNvSpPr txBox="1"/>
          <p:nvPr/>
        </p:nvSpPr>
        <p:spPr>
          <a:xfrm>
            <a:off x="991024" y="40480710"/>
            <a:ext cx="13207146" cy="1236885"/>
          </a:xfrm>
          <a:prstGeom prst="rect">
            <a:avLst/>
          </a:prstGeom>
        </p:spPr>
        <p:txBody>
          <a:bodyPr vert="horz" wrap="square" lIns="0" tIns="24328" rIns="0" bIns="0" rtlCol="0">
            <a:spAutoFit/>
          </a:bodyPr>
          <a:lstStyle/>
          <a:p>
            <a:pPr marL="27032" marR="282484">
              <a:lnSpc>
                <a:spcPct val="100600"/>
              </a:lnSpc>
              <a:spcBef>
                <a:spcPts val="202"/>
              </a:spcBef>
            </a:pPr>
            <a:r>
              <a:rPr lang="en-US" sz="1800" i="1" spc="21" dirty="0">
                <a:solidFill>
                  <a:srgbClr val="58595B"/>
                </a:solidFill>
                <a:latin typeface="Times New Roman" charset="0"/>
                <a:ea typeface="Times New Roman" charset="0"/>
                <a:cs typeface="Times New Roman" charset="0"/>
              </a:rPr>
              <a:t>Figure </a:t>
            </a:r>
            <a:r>
              <a:rPr lang="en-US" sz="1800" i="1" spc="21" dirty="0" smtClean="0">
                <a:solidFill>
                  <a:srgbClr val="58595B"/>
                </a:solidFill>
                <a:latin typeface="Times New Roman" charset="0"/>
                <a:ea typeface="Times New Roman" charset="0"/>
                <a:cs typeface="Times New Roman" charset="0"/>
              </a:rPr>
              <a:t>1. </a:t>
            </a:r>
            <a:r>
              <a:rPr lang="en-US" sz="1800" i="1" spc="21" dirty="0">
                <a:solidFill>
                  <a:srgbClr val="58595B"/>
                </a:solidFill>
                <a:latin typeface="Times New Roman" charset="0"/>
                <a:ea typeface="Times New Roman" charset="0"/>
                <a:cs typeface="Times New Roman" charset="0"/>
              </a:rPr>
              <a:t>Functional independence of four subgroups of trauma patients admitted to MSF Kunduz Trauma Centre between January and June 2015, at admission and discharge from IPD and OPD physiotherapy, using the adapted functional score.  n is the number of patients with both admission and discharge functional </a:t>
            </a:r>
            <a:r>
              <a:rPr lang="en-US" sz="1800" i="1" spc="21" dirty="0" smtClean="0">
                <a:solidFill>
                  <a:srgbClr val="58595B"/>
                </a:solidFill>
                <a:latin typeface="Times New Roman" charset="0"/>
                <a:ea typeface="Times New Roman" charset="0"/>
                <a:cs typeface="Times New Roman" charset="0"/>
              </a:rPr>
              <a:t>scores.  LLF: lower limb fracture; MI: multiple injury; TBI: traumatic brain injury; ULF: upper limb fracture</a:t>
            </a:r>
            <a:r>
              <a:rPr lang="en-US" sz="2400" i="1" spc="21" dirty="0" smtClean="0">
                <a:solidFill>
                  <a:srgbClr val="58595B"/>
                </a:solidFill>
                <a:latin typeface="Times New Roman" charset="0"/>
                <a:ea typeface="Times New Roman" charset="0"/>
                <a:cs typeface="Times New Roman" charset="0"/>
              </a:rPr>
              <a:t>.</a:t>
            </a:r>
            <a:endParaRPr lang="en-US" sz="2400" i="1" spc="21" dirty="0">
              <a:solidFill>
                <a:srgbClr val="58595B"/>
              </a:solidFill>
              <a:latin typeface="Times New Roman" charset="0"/>
              <a:ea typeface="Times New Roman" charset="0"/>
              <a:cs typeface="Times New Roman" charset="0"/>
            </a:endParaRPr>
          </a:p>
        </p:txBody>
      </p:sp>
      <p:sp>
        <p:nvSpPr>
          <p:cNvPr id="62" name="object 25"/>
          <p:cNvSpPr txBox="1"/>
          <p:nvPr/>
        </p:nvSpPr>
        <p:spPr>
          <a:xfrm>
            <a:off x="8633490" y="15252281"/>
            <a:ext cx="13438316" cy="891800"/>
          </a:xfrm>
          <a:prstGeom prst="rect">
            <a:avLst/>
          </a:prstGeom>
        </p:spPr>
        <p:txBody>
          <a:bodyPr vert="horz" wrap="square" lIns="0" tIns="29735" rIns="0" bIns="0" rtlCol="0">
            <a:spAutoFit/>
          </a:bodyPr>
          <a:lstStyle/>
          <a:p>
            <a:pPr marL="27032">
              <a:spcBef>
                <a:spcPts val="234"/>
              </a:spcBef>
            </a:pPr>
            <a:r>
              <a:rPr lang="en-US" sz="2800" dirty="0">
                <a:solidFill>
                  <a:srgbClr val="D2232A"/>
                </a:solidFill>
                <a:latin typeface="Arial"/>
                <a:cs typeface="Arial"/>
              </a:rPr>
              <a:t>Box </a:t>
            </a:r>
            <a:r>
              <a:rPr lang="en-US" sz="2800" dirty="0" smtClean="0">
                <a:solidFill>
                  <a:srgbClr val="D2232A"/>
                </a:solidFill>
                <a:latin typeface="Arial"/>
                <a:cs typeface="Arial"/>
              </a:rPr>
              <a:t>1. </a:t>
            </a:r>
            <a:r>
              <a:rPr lang="en-US" sz="2800" dirty="0">
                <a:solidFill>
                  <a:srgbClr val="D2232A"/>
                </a:solidFill>
                <a:latin typeface="Arial"/>
                <a:cs typeface="Arial"/>
              </a:rPr>
              <a:t>Adapted Functional Independence Measure used with acute trauma patients, in the </a:t>
            </a:r>
            <a:r>
              <a:rPr lang="en-US" sz="2800" dirty="0" err="1">
                <a:solidFill>
                  <a:srgbClr val="D2232A"/>
                </a:solidFill>
                <a:latin typeface="Arial"/>
                <a:cs typeface="Arial"/>
              </a:rPr>
              <a:t>Médecins</a:t>
            </a:r>
            <a:r>
              <a:rPr lang="en-US" sz="2800" dirty="0">
                <a:solidFill>
                  <a:srgbClr val="D2232A"/>
                </a:solidFill>
                <a:latin typeface="Arial"/>
                <a:cs typeface="Arial"/>
              </a:rPr>
              <a:t> sans </a:t>
            </a:r>
            <a:r>
              <a:rPr lang="en-US" sz="2800" dirty="0" err="1" smtClean="0">
                <a:solidFill>
                  <a:srgbClr val="D2232A"/>
                </a:solidFill>
                <a:latin typeface="Arial"/>
                <a:cs typeface="Arial"/>
              </a:rPr>
              <a:t>Frontières</a:t>
            </a:r>
            <a:r>
              <a:rPr lang="en-US" sz="2800" dirty="0" smtClean="0">
                <a:solidFill>
                  <a:srgbClr val="D2232A"/>
                </a:solidFill>
                <a:latin typeface="Arial"/>
                <a:cs typeface="Arial"/>
              </a:rPr>
              <a:t> Kunduz Trauma Center</a:t>
            </a:r>
            <a:endParaRPr sz="2800" dirty="0">
              <a:solidFill>
                <a:srgbClr val="D2232A"/>
              </a:solidFill>
              <a:latin typeface="Arial"/>
              <a:cs typeface="Arial"/>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57618" y="16295048"/>
            <a:ext cx="10975788" cy="7545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3" name="TextBox 42"/>
          <p:cNvSpPr txBox="1"/>
          <p:nvPr/>
        </p:nvSpPr>
        <p:spPr>
          <a:xfrm>
            <a:off x="8449364" y="9421384"/>
            <a:ext cx="5401742" cy="1132957"/>
          </a:xfrm>
          <a:prstGeom prst="rect">
            <a:avLst/>
          </a:prstGeom>
          <a:solidFill>
            <a:srgbClr val="FF0000"/>
          </a:solidFill>
          <a:ln>
            <a:noFill/>
          </a:ln>
        </p:spPr>
        <p:txBody>
          <a:bodyPr wrap="square" lIns="180000" tIns="180000" rIns="180000" bIns="180000" rtlCol="0">
            <a:spAutoFit/>
          </a:bodyPr>
          <a:lstStyle/>
          <a:p>
            <a:r>
              <a:rPr lang="en-US" sz="5000" b="1" dirty="0" smtClean="0">
                <a:solidFill>
                  <a:schemeClr val="bg1"/>
                </a:solidFill>
                <a:latin typeface="Arial" charset="0"/>
                <a:ea typeface="Arial" charset="0"/>
                <a:cs typeface="Arial" charset="0"/>
              </a:rPr>
              <a:t>Methods</a:t>
            </a:r>
            <a:endParaRPr lang="en-US" sz="5000" b="1" dirty="0">
              <a:solidFill>
                <a:schemeClr val="bg1"/>
              </a:solidFill>
              <a:latin typeface="Arial" charset="0"/>
              <a:ea typeface="Arial" charset="0"/>
              <a:cs typeface="Arial" charset="0"/>
            </a:endParaRPr>
          </a:p>
        </p:txBody>
      </p:sp>
      <p:sp>
        <p:nvSpPr>
          <p:cNvPr id="64" name="TextBox 42"/>
          <p:cNvSpPr txBox="1"/>
          <p:nvPr/>
        </p:nvSpPr>
        <p:spPr>
          <a:xfrm>
            <a:off x="1293577" y="24908216"/>
            <a:ext cx="5401742" cy="1132957"/>
          </a:xfrm>
          <a:prstGeom prst="rect">
            <a:avLst/>
          </a:prstGeom>
          <a:solidFill>
            <a:srgbClr val="FF0000"/>
          </a:solidFill>
          <a:ln>
            <a:noFill/>
          </a:ln>
        </p:spPr>
        <p:txBody>
          <a:bodyPr wrap="square" lIns="180000" tIns="180000" rIns="180000" bIns="180000" rtlCol="0">
            <a:spAutoFit/>
          </a:bodyPr>
          <a:lstStyle/>
          <a:p>
            <a:r>
              <a:rPr lang="en-US" sz="5000" b="1" dirty="0" smtClean="0">
                <a:solidFill>
                  <a:schemeClr val="bg1"/>
                </a:solidFill>
                <a:latin typeface="Arial" charset="0"/>
                <a:ea typeface="Arial" charset="0"/>
                <a:cs typeface="Arial" charset="0"/>
              </a:rPr>
              <a:t>Results</a:t>
            </a:r>
            <a:endParaRPr lang="en-US" sz="5000" b="1" dirty="0">
              <a:solidFill>
                <a:schemeClr val="bg1"/>
              </a:solidFill>
              <a:latin typeface="Arial" charset="0"/>
              <a:ea typeface="Arial" charset="0"/>
              <a:cs typeface="Arial" charset="0"/>
            </a:endParaRPr>
          </a:p>
        </p:txBody>
      </p:sp>
      <p:sp>
        <p:nvSpPr>
          <p:cNvPr id="38" name="ZoneTexte 37"/>
          <p:cNvSpPr txBox="1"/>
          <p:nvPr/>
        </p:nvSpPr>
        <p:spPr>
          <a:xfrm>
            <a:off x="8516292" y="11051587"/>
            <a:ext cx="19575314" cy="3816429"/>
          </a:xfrm>
          <a:prstGeom prst="rect">
            <a:avLst/>
          </a:prstGeom>
          <a:noFill/>
        </p:spPr>
        <p:txBody>
          <a:bodyPr wrap="square" rtlCol="0">
            <a:spAutoFit/>
          </a:bodyPr>
          <a:lstStyle/>
          <a:p>
            <a:pPr marL="0" lvl="1" algn="just"/>
            <a:r>
              <a:rPr lang="en-GB" altLang="en-US" sz="3200" dirty="0" smtClean="0">
                <a:cs typeface="Arial" charset="0"/>
              </a:rPr>
              <a:t>-</a:t>
            </a:r>
            <a:r>
              <a:rPr lang="en-GB" altLang="en-US" sz="3000" dirty="0">
                <a:solidFill>
                  <a:srgbClr val="58595B"/>
                </a:solidFill>
                <a:latin typeface="Arial"/>
                <a:cs typeface="Arial"/>
              </a:rPr>
              <a:t>Descriptive cohort study</a:t>
            </a:r>
            <a:endParaRPr lang="fr-BE" altLang="en-US" sz="3000" b="1" dirty="0">
              <a:solidFill>
                <a:srgbClr val="58595B"/>
              </a:solidFill>
              <a:latin typeface="Arial"/>
              <a:cs typeface="Arial"/>
            </a:endParaRPr>
          </a:p>
          <a:p>
            <a:pPr marL="0" lvl="1" algn="just"/>
            <a:endParaRPr lang="fr-BE" altLang="en-US" sz="3000" dirty="0" smtClean="0">
              <a:solidFill>
                <a:srgbClr val="58595B"/>
              </a:solidFill>
              <a:latin typeface="Arial"/>
              <a:cs typeface="Arial"/>
            </a:endParaRPr>
          </a:p>
          <a:p>
            <a:pPr marL="0" lvl="1" algn="just"/>
            <a:r>
              <a:rPr lang="fr-BE" altLang="en-US" sz="3000" dirty="0" smtClean="0">
                <a:solidFill>
                  <a:srgbClr val="58595B"/>
                </a:solidFill>
                <a:latin typeface="Arial"/>
                <a:cs typeface="Arial"/>
              </a:rPr>
              <a:t>-</a:t>
            </a:r>
            <a:r>
              <a:rPr lang="fr-BE" altLang="en-US" sz="3000" dirty="0">
                <a:solidFill>
                  <a:srgbClr val="58595B"/>
                </a:solidFill>
                <a:latin typeface="Arial"/>
                <a:cs typeface="Arial"/>
              </a:rPr>
              <a:t>T</a:t>
            </a:r>
            <a:r>
              <a:rPr lang="en-GB" altLang="en-US" sz="3000" dirty="0" err="1">
                <a:solidFill>
                  <a:srgbClr val="58595B"/>
                </a:solidFill>
                <a:latin typeface="Arial"/>
                <a:cs typeface="Arial"/>
              </a:rPr>
              <a:t>rauma</a:t>
            </a:r>
            <a:r>
              <a:rPr lang="en-GB" altLang="en-US" sz="3000" dirty="0">
                <a:solidFill>
                  <a:srgbClr val="58595B"/>
                </a:solidFill>
                <a:latin typeface="Arial"/>
                <a:cs typeface="Arial"/>
              </a:rPr>
              <a:t> patients admitted for </a:t>
            </a:r>
            <a:r>
              <a:rPr lang="en-GB" altLang="en-US" sz="3000" dirty="0" smtClean="0">
                <a:solidFill>
                  <a:srgbClr val="58595B"/>
                </a:solidFill>
                <a:latin typeface="Arial"/>
                <a:cs typeface="Arial"/>
              </a:rPr>
              <a:t>inpatient (IPD) care </a:t>
            </a:r>
            <a:r>
              <a:rPr lang="en-GB" altLang="en-US" sz="3000" b="1" dirty="0">
                <a:solidFill>
                  <a:srgbClr val="58595B"/>
                </a:solidFill>
                <a:latin typeface="Arial"/>
                <a:cs typeface="Arial"/>
              </a:rPr>
              <a:t>between January and June 2015</a:t>
            </a:r>
          </a:p>
          <a:p>
            <a:pPr marL="0" lvl="1" algn="just"/>
            <a:endParaRPr lang="en-GB" altLang="en-US" sz="3000" dirty="0" smtClean="0">
              <a:solidFill>
                <a:srgbClr val="58595B"/>
              </a:solidFill>
              <a:latin typeface="Arial"/>
              <a:cs typeface="Arial"/>
            </a:endParaRPr>
          </a:p>
          <a:p>
            <a:pPr marL="0" lvl="1" algn="just"/>
            <a:r>
              <a:rPr lang="en-GB" altLang="en-US" sz="3000" dirty="0" smtClean="0">
                <a:solidFill>
                  <a:srgbClr val="58595B"/>
                </a:solidFill>
                <a:latin typeface="Arial"/>
                <a:cs typeface="Arial"/>
              </a:rPr>
              <a:t>-</a:t>
            </a:r>
            <a:r>
              <a:rPr lang="en-GB" altLang="en-US" sz="3000" dirty="0">
                <a:solidFill>
                  <a:srgbClr val="58595B"/>
                </a:solidFill>
                <a:latin typeface="Arial"/>
                <a:cs typeface="Arial"/>
              </a:rPr>
              <a:t>Data collected at 4 points in time: admission and discharge from both </a:t>
            </a:r>
            <a:r>
              <a:rPr lang="en-GB" altLang="en-US" sz="3000" dirty="0" smtClean="0">
                <a:solidFill>
                  <a:srgbClr val="58595B"/>
                </a:solidFill>
                <a:latin typeface="Arial"/>
                <a:cs typeface="Arial"/>
              </a:rPr>
              <a:t>inpatient </a:t>
            </a:r>
            <a:r>
              <a:rPr lang="en-GB" altLang="en-US" sz="3000" dirty="0">
                <a:solidFill>
                  <a:srgbClr val="58595B"/>
                </a:solidFill>
                <a:latin typeface="Arial"/>
                <a:cs typeface="Arial"/>
              </a:rPr>
              <a:t>and outpatient </a:t>
            </a:r>
            <a:r>
              <a:rPr lang="en-GB" altLang="en-US" sz="3000" dirty="0" smtClean="0">
                <a:solidFill>
                  <a:srgbClr val="58595B"/>
                </a:solidFill>
                <a:latin typeface="Arial"/>
                <a:cs typeface="Arial"/>
              </a:rPr>
              <a:t>department (</a:t>
            </a:r>
            <a:r>
              <a:rPr lang="en-GB" altLang="en-US" sz="3000" dirty="0">
                <a:solidFill>
                  <a:srgbClr val="58595B"/>
                </a:solidFill>
                <a:latin typeface="Arial"/>
                <a:cs typeface="Arial"/>
              </a:rPr>
              <a:t>OPD) </a:t>
            </a:r>
          </a:p>
          <a:p>
            <a:pPr marL="0" lvl="1" algn="just"/>
            <a:endParaRPr lang="fr-BE" altLang="en-US" sz="3000" dirty="0" smtClean="0">
              <a:solidFill>
                <a:srgbClr val="58595B"/>
              </a:solidFill>
              <a:latin typeface="Arial"/>
              <a:cs typeface="Arial"/>
            </a:endParaRPr>
          </a:p>
          <a:p>
            <a:pPr marL="0" lvl="1" algn="just"/>
            <a:r>
              <a:rPr lang="fr-BE" altLang="en-US" sz="3000" dirty="0" smtClean="0">
                <a:solidFill>
                  <a:srgbClr val="58595B"/>
                </a:solidFill>
                <a:latin typeface="Arial"/>
                <a:cs typeface="Arial"/>
              </a:rPr>
              <a:t>-</a:t>
            </a:r>
            <a:r>
              <a:rPr lang="fr-BE" altLang="en-US" sz="3000" dirty="0" err="1">
                <a:solidFill>
                  <a:srgbClr val="58595B"/>
                </a:solidFill>
                <a:latin typeface="Arial"/>
                <a:cs typeface="Arial"/>
              </a:rPr>
              <a:t>Functional</a:t>
            </a:r>
            <a:r>
              <a:rPr lang="fr-BE" altLang="en-US" sz="3000" dirty="0">
                <a:solidFill>
                  <a:srgbClr val="58595B"/>
                </a:solidFill>
                <a:latin typeface="Arial"/>
                <a:cs typeface="Arial"/>
              </a:rPr>
              <a:t> </a:t>
            </a:r>
            <a:r>
              <a:rPr lang="fr-BE" altLang="en-US" sz="3000" dirty="0" err="1">
                <a:solidFill>
                  <a:srgbClr val="58595B"/>
                </a:solidFill>
                <a:latin typeface="Arial"/>
                <a:cs typeface="Arial"/>
              </a:rPr>
              <a:t>independence</a:t>
            </a:r>
            <a:r>
              <a:rPr lang="fr-BE" altLang="en-US" sz="3000" dirty="0">
                <a:solidFill>
                  <a:srgbClr val="58595B"/>
                </a:solidFill>
                <a:latin typeface="Arial"/>
                <a:cs typeface="Arial"/>
              </a:rPr>
              <a:t> </a:t>
            </a:r>
            <a:r>
              <a:rPr lang="fr-BE" altLang="en-US" sz="3000" dirty="0" err="1">
                <a:solidFill>
                  <a:srgbClr val="58595B"/>
                </a:solidFill>
                <a:latin typeface="Arial"/>
                <a:cs typeface="Arial"/>
              </a:rPr>
              <a:t>assessed</a:t>
            </a:r>
            <a:r>
              <a:rPr lang="fr-BE" altLang="en-US" sz="3000" dirty="0">
                <a:solidFill>
                  <a:srgbClr val="58595B"/>
                </a:solidFill>
                <a:latin typeface="Arial"/>
                <a:cs typeface="Arial"/>
              </a:rPr>
              <a:t> </a:t>
            </a:r>
            <a:r>
              <a:rPr lang="fr-BE" altLang="en-US" sz="3000" dirty="0" err="1">
                <a:solidFill>
                  <a:srgbClr val="58595B"/>
                </a:solidFill>
                <a:latin typeface="Arial"/>
                <a:cs typeface="Arial"/>
              </a:rPr>
              <a:t>through</a:t>
            </a:r>
            <a:r>
              <a:rPr lang="fr-BE" altLang="en-US" sz="3000" dirty="0">
                <a:solidFill>
                  <a:srgbClr val="58595B"/>
                </a:solidFill>
                <a:latin typeface="Arial"/>
                <a:cs typeface="Arial"/>
              </a:rPr>
              <a:t> </a:t>
            </a:r>
            <a:r>
              <a:rPr lang="fr-BE" altLang="en-US" sz="3000" dirty="0" smtClean="0">
                <a:solidFill>
                  <a:srgbClr val="58595B"/>
                </a:solidFill>
                <a:latin typeface="Arial"/>
                <a:cs typeface="Arial"/>
              </a:rPr>
              <a:t>a </a:t>
            </a:r>
            <a:r>
              <a:rPr lang="fr-BE" altLang="en-US" sz="3000" dirty="0" err="1" smtClean="0">
                <a:solidFill>
                  <a:srgbClr val="58595B"/>
                </a:solidFill>
                <a:latin typeface="Arial"/>
                <a:cs typeface="Arial"/>
              </a:rPr>
              <a:t>functional</a:t>
            </a:r>
            <a:r>
              <a:rPr lang="fr-BE" altLang="en-US" sz="3000" dirty="0" smtClean="0">
                <a:solidFill>
                  <a:srgbClr val="58595B"/>
                </a:solidFill>
                <a:latin typeface="Arial"/>
                <a:cs typeface="Arial"/>
              </a:rPr>
              <a:t> </a:t>
            </a:r>
            <a:r>
              <a:rPr lang="fr-BE" altLang="en-US" sz="3000" dirty="0">
                <a:solidFill>
                  <a:srgbClr val="58595B"/>
                </a:solidFill>
                <a:latin typeface="Arial"/>
                <a:cs typeface="Arial"/>
              </a:rPr>
              <a:t>score (</a:t>
            </a:r>
            <a:r>
              <a:rPr lang="en-GB" altLang="fr-FR" sz="3000" dirty="0">
                <a:solidFill>
                  <a:srgbClr val="58595B"/>
                </a:solidFill>
                <a:latin typeface="Arial"/>
                <a:cs typeface="Arial"/>
              </a:rPr>
              <a:t>see box 1 </a:t>
            </a:r>
            <a:r>
              <a:rPr lang="en-GB" altLang="fr-FR" sz="3000" dirty="0" smtClean="0">
                <a:solidFill>
                  <a:srgbClr val="58595B"/>
                </a:solidFill>
                <a:latin typeface="Arial"/>
                <a:cs typeface="Arial"/>
              </a:rPr>
              <a:t>below) adapted to humanitarian context and to the culture</a:t>
            </a:r>
            <a:r>
              <a:rPr lang="fr-BE" altLang="en-US" sz="3000" dirty="0" smtClean="0">
                <a:solidFill>
                  <a:srgbClr val="58595B"/>
                </a:solidFill>
                <a:latin typeface="Arial"/>
                <a:cs typeface="Arial"/>
              </a:rPr>
              <a:t>, </a:t>
            </a:r>
            <a:r>
              <a:rPr lang="fr-BE" altLang="en-US" sz="3000" dirty="0" err="1">
                <a:solidFill>
                  <a:srgbClr val="58595B"/>
                </a:solidFill>
                <a:latin typeface="Arial"/>
                <a:cs typeface="Arial"/>
              </a:rPr>
              <a:t>composed</a:t>
            </a:r>
            <a:r>
              <a:rPr lang="fr-BE" altLang="en-US" sz="3000" dirty="0">
                <a:solidFill>
                  <a:srgbClr val="58595B"/>
                </a:solidFill>
                <a:latin typeface="Arial"/>
                <a:cs typeface="Arial"/>
              </a:rPr>
              <a:t> of 2 </a:t>
            </a:r>
            <a:r>
              <a:rPr lang="fr-BE" altLang="en-US" sz="3000" dirty="0" err="1">
                <a:solidFill>
                  <a:srgbClr val="58595B"/>
                </a:solidFill>
                <a:latin typeface="Arial"/>
                <a:cs typeface="Arial"/>
              </a:rPr>
              <a:t>subscores</a:t>
            </a:r>
            <a:r>
              <a:rPr lang="fr-BE" altLang="en-US" sz="3000" dirty="0">
                <a:solidFill>
                  <a:srgbClr val="58595B"/>
                </a:solidFill>
                <a:latin typeface="Arial"/>
                <a:cs typeface="Arial"/>
              </a:rPr>
              <a:t> for </a:t>
            </a:r>
            <a:r>
              <a:rPr lang="fr-BE" altLang="en-US" sz="3000" dirty="0" err="1">
                <a:solidFill>
                  <a:srgbClr val="58595B"/>
                </a:solidFill>
                <a:latin typeface="Arial"/>
                <a:cs typeface="Arial"/>
              </a:rPr>
              <a:t>upper</a:t>
            </a:r>
            <a:r>
              <a:rPr lang="fr-BE" altLang="en-US" sz="3000" dirty="0">
                <a:solidFill>
                  <a:srgbClr val="58595B"/>
                </a:solidFill>
                <a:latin typeface="Arial"/>
                <a:cs typeface="Arial"/>
              </a:rPr>
              <a:t> </a:t>
            </a:r>
            <a:r>
              <a:rPr lang="fr-BE" altLang="en-US" sz="3000" dirty="0" err="1">
                <a:solidFill>
                  <a:srgbClr val="58595B"/>
                </a:solidFill>
                <a:latin typeface="Arial"/>
                <a:cs typeface="Arial"/>
              </a:rPr>
              <a:t>limb</a:t>
            </a:r>
            <a:r>
              <a:rPr lang="fr-BE" altLang="en-US" sz="3000" dirty="0">
                <a:solidFill>
                  <a:srgbClr val="58595B"/>
                </a:solidFill>
                <a:latin typeface="Arial"/>
                <a:cs typeface="Arial"/>
              </a:rPr>
              <a:t> (UL) and </a:t>
            </a:r>
            <a:r>
              <a:rPr lang="fr-BE" altLang="en-US" sz="3000" dirty="0" err="1">
                <a:solidFill>
                  <a:srgbClr val="58595B"/>
                </a:solidFill>
                <a:latin typeface="Arial"/>
                <a:cs typeface="Arial"/>
              </a:rPr>
              <a:t>lower</a:t>
            </a:r>
            <a:r>
              <a:rPr lang="fr-BE" altLang="en-US" sz="3000" dirty="0">
                <a:solidFill>
                  <a:srgbClr val="58595B"/>
                </a:solidFill>
                <a:latin typeface="Arial"/>
                <a:cs typeface="Arial"/>
              </a:rPr>
              <a:t> </a:t>
            </a:r>
            <a:r>
              <a:rPr lang="fr-BE" altLang="en-US" sz="3000" dirty="0" err="1">
                <a:solidFill>
                  <a:srgbClr val="58595B"/>
                </a:solidFill>
                <a:latin typeface="Arial"/>
                <a:cs typeface="Arial"/>
              </a:rPr>
              <a:t>limb</a:t>
            </a:r>
            <a:r>
              <a:rPr lang="fr-BE" altLang="en-US" sz="3000" dirty="0">
                <a:solidFill>
                  <a:srgbClr val="58595B"/>
                </a:solidFill>
                <a:latin typeface="Arial"/>
                <a:cs typeface="Arial"/>
              </a:rPr>
              <a:t> (LL)</a:t>
            </a:r>
            <a:r>
              <a:rPr lang="en-GB" altLang="fr-FR" sz="3000" dirty="0">
                <a:solidFill>
                  <a:srgbClr val="58595B"/>
                </a:solidFill>
                <a:latin typeface="Arial"/>
                <a:cs typeface="Arial"/>
              </a:rPr>
              <a:t>. </a:t>
            </a:r>
            <a:endParaRPr lang="fr-BE" altLang="en-US" sz="3000" dirty="0">
              <a:solidFill>
                <a:srgbClr val="58595B"/>
              </a:solidFill>
              <a:latin typeface="Arial"/>
              <a:cs typeface="Arial"/>
            </a:endParaRPr>
          </a:p>
        </p:txBody>
      </p:sp>
      <p:sp>
        <p:nvSpPr>
          <p:cNvPr id="67" name="object 16"/>
          <p:cNvSpPr/>
          <p:nvPr/>
        </p:nvSpPr>
        <p:spPr>
          <a:xfrm>
            <a:off x="8449364" y="8600281"/>
            <a:ext cx="13718779" cy="412282"/>
          </a:xfrm>
          <a:custGeom>
            <a:avLst/>
            <a:gdLst/>
            <a:ahLst/>
            <a:cxnLst/>
            <a:rect l="l" t="t" r="r" b="b"/>
            <a:pathLst>
              <a:path w="3094354" h="185420">
                <a:moveTo>
                  <a:pt x="0" y="184912"/>
                </a:moveTo>
                <a:lnTo>
                  <a:pt x="3094241" y="184912"/>
                </a:lnTo>
                <a:lnTo>
                  <a:pt x="3094241" y="0"/>
                </a:lnTo>
                <a:lnTo>
                  <a:pt x="0" y="0"/>
                </a:lnTo>
                <a:lnTo>
                  <a:pt x="0" y="184912"/>
                </a:lnTo>
                <a:close/>
              </a:path>
            </a:pathLst>
          </a:custGeom>
          <a:solidFill>
            <a:srgbClr val="D2232A"/>
          </a:solidFill>
          <a:ln>
            <a:solidFill>
              <a:srgbClr val="D2232A"/>
            </a:solidFill>
          </a:ln>
        </p:spPr>
        <p:txBody>
          <a:bodyPr wrap="square" lIns="0" tIns="0" rIns="0" bIns="0" rtlCol="0"/>
          <a:lstStyle/>
          <a:p>
            <a:endParaRPr sz="8156"/>
          </a:p>
        </p:txBody>
      </p:sp>
      <p:pic>
        <p:nvPicPr>
          <p:cNvPr id="69" name="Image 6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766381" y="5476081"/>
            <a:ext cx="6819020" cy="4546640"/>
          </a:xfrm>
          <a:prstGeom prst="rect">
            <a:avLst/>
          </a:prstGeom>
        </p:spPr>
      </p:pic>
      <p:sp>
        <p:nvSpPr>
          <p:cNvPr id="72" name="Rectangle 71"/>
          <p:cNvSpPr/>
          <p:nvPr/>
        </p:nvSpPr>
        <p:spPr>
          <a:xfrm>
            <a:off x="1259613" y="26261468"/>
            <a:ext cx="14049140" cy="4708981"/>
          </a:xfrm>
          <a:prstGeom prst="rect">
            <a:avLst/>
          </a:prstGeom>
        </p:spPr>
        <p:txBody>
          <a:bodyPr wrap="square">
            <a:spAutoFit/>
          </a:bodyPr>
          <a:lstStyle/>
          <a:p>
            <a:pPr marL="0" lvl="1" indent="-571500" algn="just">
              <a:buFontTx/>
              <a:buChar char="-"/>
              <a:tabLst>
                <a:tab pos="0" algn="l"/>
                <a:tab pos="1455317" algn="l"/>
                <a:tab pos="2920990" algn="l"/>
                <a:tab pos="4386665" algn="l"/>
                <a:tab pos="5852338" algn="l"/>
                <a:tab pos="7318013" algn="l"/>
                <a:tab pos="8783686" algn="l"/>
                <a:tab pos="10249361" algn="l"/>
                <a:tab pos="11715034" algn="l"/>
                <a:tab pos="13180709" algn="l"/>
                <a:tab pos="14646382" algn="l"/>
                <a:tab pos="16112057" algn="l"/>
                <a:tab pos="17577730" algn="l"/>
                <a:tab pos="19038225" algn="l"/>
                <a:tab pos="20503900" algn="l"/>
                <a:tab pos="21969573" algn="l"/>
                <a:tab pos="23435248" algn="l"/>
                <a:tab pos="24900920" algn="l"/>
                <a:tab pos="26366596" algn="l"/>
                <a:tab pos="27832268" algn="l"/>
                <a:tab pos="29297944" algn="l"/>
                <a:tab pos="30691110" algn="l"/>
                <a:tab pos="33052761" algn="l"/>
                <a:tab pos="35414412" algn="l"/>
                <a:tab pos="37770886" algn="l"/>
                <a:tab pos="40132538" algn="l"/>
                <a:tab pos="42494189" algn="l"/>
                <a:tab pos="44855840" algn="l"/>
              </a:tabLst>
              <a:defRPr/>
            </a:pPr>
            <a:r>
              <a:rPr lang="en-GB" sz="3000" dirty="0" smtClean="0">
                <a:solidFill>
                  <a:srgbClr val="58595B"/>
                </a:solidFill>
                <a:latin typeface="Arial"/>
                <a:cs typeface="Arial"/>
              </a:rPr>
              <a:t>Lower limb fracture </a:t>
            </a:r>
            <a:r>
              <a:rPr lang="en-GB" sz="3000" dirty="0">
                <a:solidFill>
                  <a:srgbClr val="58595B"/>
                </a:solidFill>
                <a:latin typeface="Arial"/>
                <a:cs typeface="Arial"/>
              </a:rPr>
              <a:t>(30%), </a:t>
            </a:r>
            <a:r>
              <a:rPr lang="en-GB" sz="3000" dirty="0" smtClean="0">
                <a:solidFill>
                  <a:srgbClr val="58595B"/>
                </a:solidFill>
                <a:latin typeface="Arial"/>
                <a:cs typeface="Arial"/>
              </a:rPr>
              <a:t>Upper limb fracture </a:t>
            </a:r>
            <a:r>
              <a:rPr lang="en-GB" sz="3000" dirty="0">
                <a:solidFill>
                  <a:srgbClr val="58595B"/>
                </a:solidFill>
                <a:latin typeface="Arial"/>
                <a:cs typeface="Arial"/>
              </a:rPr>
              <a:t>(22%), Multiple Injuries (12</a:t>
            </a:r>
            <a:r>
              <a:rPr lang="en-GB" sz="3000" dirty="0" smtClean="0">
                <a:solidFill>
                  <a:srgbClr val="58595B"/>
                </a:solidFill>
                <a:latin typeface="Arial"/>
                <a:cs typeface="Arial"/>
              </a:rPr>
              <a:t>%), Traumatic brain injury </a:t>
            </a:r>
            <a:r>
              <a:rPr lang="en-GB" sz="3000" dirty="0">
                <a:solidFill>
                  <a:srgbClr val="58595B"/>
                </a:solidFill>
                <a:latin typeface="Arial"/>
                <a:cs typeface="Arial"/>
              </a:rPr>
              <a:t>(8%) </a:t>
            </a:r>
            <a:r>
              <a:rPr lang="en-GB" sz="3000" dirty="0" smtClean="0">
                <a:solidFill>
                  <a:srgbClr val="58595B"/>
                </a:solidFill>
                <a:latin typeface="Arial"/>
                <a:cs typeface="Arial"/>
              </a:rPr>
              <a:t>, </a:t>
            </a:r>
            <a:r>
              <a:rPr lang="en-GB" sz="3000" dirty="0">
                <a:solidFill>
                  <a:srgbClr val="58595B"/>
                </a:solidFill>
                <a:latin typeface="Arial"/>
                <a:cs typeface="Arial"/>
              </a:rPr>
              <a:t>Others (28%)</a:t>
            </a:r>
          </a:p>
          <a:p>
            <a:pPr marL="0" lvl="1" indent="-571500" algn="just">
              <a:buFontTx/>
              <a:buChar char="-"/>
              <a:tabLst>
                <a:tab pos="0" algn="l"/>
                <a:tab pos="1455317" algn="l"/>
                <a:tab pos="2920990" algn="l"/>
                <a:tab pos="4386665" algn="l"/>
                <a:tab pos="5852338" algn="l"/>
                <a:tab pos="7318013" algn="l"/>
                <a:tab pos="8783686" algn="l"/>
                <a:tab pos="10249361" algn="l"/>
                <a:tab pos="11715034" algn="l"/>
                <a:tab pos="13180709" algn="l"/>
                <a:tab pos="14646382" algn="l"/>
                <a:tab pos="16112057" algn="l"/>
                <a:tab pos="17577730" algn="l"/>
                <a:tab pos="19038225" algn="l"/>
                <a:tab pos="20503900" algn="l"/>
                <a:tab pos="21969573" algn="l"/>
                <a:tab pos="23435248" algn="l"/>
                <a:tab pos="24900920" algn="l"/>
                <a:tab pos="26366596" algn="l"/>
                <a:tab pos="27832268" algn="l"/>
                <a:tab pos="29297944" algn="l"/>
                <a:tab pos="30691110" algn="l"/>
                <a:tab pos="33052761" algn="l"/>
                <a:tab pos="35414412" algn="l"/>
                <a:tab pos="37770886" algn="l"/>
                <a:tab pos="40132538" algn="l"/>
                <a:tab pos="42494189" algn="l"/>
                <a:tab pos="44855840" algn="l"/>
              </a:tabLst>
              <a:defRPr/>
            </a:pPr>
            <a:r>
              <a:rPr lang="en-GB" sz="3000" b="1" dirty="0" smtClean="0">
                <a:solidFill>
                  <a:srgbClr val="58595B"/>
                </a:solidFill>
                <a:latin typeface="Arial"/>
                <a:cs typeface="Arial"/>
              </a:rPr>
              <a:t>92</a:t>
            </a:r>
            <a:r>
              <a:rPr lang="en-GB" sz="3000" b="1" dirty="0">
                <a:solidFill>
                  <a:srgbClr val="58595B"/>
                </a:solidFill>
                <a:latin typeface="Arial"/>
                <a:cs typeface="Arial"/>
              </a:rPr>
              <a:t>% received at least one physiotherapy session </a:t>
            </a:r>
            <a:r>
              <a:rPr lang="en-GB" sz="3000" dirty="0">
                <a:solidFill>
                  <a:srgbClr val="58595B"/>
                </a:solidFill>
                <a:latin typeface="Arial"/>
                <a:cs typeface="Arial"/>
              </a:rPr>
              <a:t>(n=1410)</a:t>
            </a:r>
          </a:p>
          <a:p>
            <a:pPr marL="0" lvl="1" indent="-571500" algn="just">
              <a:buFontTx/>
              <a:buChar char="-"/>
              <a:tabLst>
                <a:tab pos="0" algn="l"/>
                <a:tab pos="1455317" algn="l"/>
                <a:tab pos="2920990" algn="l"/>
                <a:tab pos="4386665" algn="l"/>
                <a:tab pos="5852338" algn="l"/>
                <a:tab pos="7318013" algn="l"/>
                <a:tab pos="8783686" algn="l"/>
                <a:tab pos="10249361" algn="l"/>
                <a:tab pos="11715034" algn="l"/>
                <a:tab pos="13180709" algn="l"/>
                <a:tab pos="14646382" algn="l"/>
                <a:tab pos="16112057" algn="l"/>
                <a:tab pos="17577730" algn="l"/>
                <a:tab pos="19038225" algn="l"/>
                <a:tab pos="20503900" algn="l"/>
                <a:tab pos="21969573" algn="l"/>
                <a:tab pos="23435248" algn="l"/>
                <a:tab pos="24900920" algn="l"/>
                <a:tab pos="26366596" algn="l"/>
                <a:tab pos="27832268" algn="l"/>
                <a:tab pos="29297944" algn="l"/>
                <a:tab pos="30691110" algn="l"/>
                <a:tab pos="33052761" algn="l"/>
                <a:tab pos="35414412" algn="l"/>
                <a:tab pos="37770886" algn="l"/>
                <a:tab pos="40132538" algn="l"/>
                <a:tab pos="42494189" algn="l"/>
                <a:tab pos="44855840" algn="l"/>
              </a:tabLst>
              <a:defRPr/>
            </a:pPr>
            <a:r>
              <a:rPr lang="en-GB" sz="3000" dirty="0">
                <a:solidFill>
                  <a:srgbClr val="58595B"/>
                </a:solidFill>
                <a:latin typeface="Arial"/>
                <a:cs typeface="Arial"/>
              </a:rPr>
              <a:t>1346 patients (88%) received physiotherapy in IPD and 819 (53%) in OPD.</a:t>
            </a:r>
          </a:p>
          <a:p>
            <a:pPr marL="0" lvl="1" indent="-571500" algn="just">
              <a:buFontTx/>
              <a:buChar char="-"/>
              <a:tabLst>
                <a:tab pos="0" algn="l"/>
                <a:tab pos="1455317" algn="l"/>
                <a:tab pos="2920990" algn="l"/>
                <a:tab pos="4386665" algn="l"/>
                <a:tab pos="5852338" algn="l"/>
                <a:tab pos="7318013" algn="l"/>
                <a:tab pos="8783686" algn="l"/>
                <a:tab pos="10249361" algn="l"/>
                <a:tab pos="11715034" algn="l"/>
                <a:tab pos="13180709" algn="l"/>
                <a:tab pos="14646382" algn="l"/>
                <a:tab pos="16112057" algn="l"/>
                <a:tab pos="17577730" algn="l"/>
                <a:tab pos="19038225" algn="l"/>
                <a:tab pos="20503900" algn="l"/>
                <a:tab pos="21969573" algn="l"/>
                <a:tab pos="23435248" algn="l"/>
                <a:tab pos="24900920" algn="l"/>
                <a:tab pos="26366596" algn="l"/>
                <a:tab pos="27832268" algn="l"/>
                <a:tab pos="29297944" algn="l"/>
                <a:tab pos="30691110" algn="l"/>
                <a:tab pos="33052761" algn="l"/>
                <a:tab pos="35414412" algn="l"/>
                <a:tab pos="37770886" algn="l"/>
                <a:tab pos="40132538" algn="l"/>
                <a:tab pos="42494189" algn="l"/>
                <a:tab pos="44855840" algn="l"/>
              </a:tabLst>
              <a:defRPr/>
            </a:pPr>
            <a:r>
              <a:rPr lang="en-GB" sz="3000" dirty="0">
                <a:solidFill>
                  <a:srgbClr val="58595B"/>
                </a:solidFill>
                <a:latin typeface="Arial"/>
                <a:cs typeface="Arial"/>
              </a:rPr>
              <a:t>62% received IPD sessions within two days of admission</a:t>
            </a:r>
            <a:r>
              <a:rPr lang="en-GB" sz="3000" dirty="0" smtClean="0">
                <a:solidFill>
                  <a:srgbClr val="58595B"/>
                </a:solidFill>
                <a:latin typeface="Arial"/>
                <a:cs typeface="Arial"/>
              </a:rPr>
              <a:t>.</a:t>
            </a:r>
          </a:p>
          <a:p>
            <a:pPr marL="0" lvl="1" indent="-571500" algn="just">
              <a:buFontTx/>
              <a:buChar char="-"/>
              <a:tabLst>
                <a:tab pos="0" algn="l"/>
                <a:tab pos="1455317" algn="l"/>
                <a:tab pos="2920990" algn="l"/>
                <a:tab pos="4386665" algn="l"/>
                <a:tab pos="5852338" algn="l"/>
                <a:tab pos="7318013" algn="l"/>
                <a:tab pos="8783686" algn="l"/>
                <a:tab pos="10249361" algn="l"/>
                <a:tab pos="11715034" algn="l"/>
                <a:tab pos="13180709" algn="l"/>
                <a:tab pos="14646382" algn="l"/>
                <a:tab pos="16112057" algn="l"/>
                <a:tab pos="17577730" algn="l"/>
                <a:tab pos="19038225" algn="l"/>
                <a:tab pos="20503900" algn="l"/>
                <a:tab pos="21969573" algn="l"/>
                <a:tab pos="23435248" algn="l"/>
                <a:tab pos="24900920" algn="l"/>
                <a:tab pos="26366596" algn="l"/>
                <a:tab pos="27832268" algn="l"/>
                <a:tab pos="29297944" algn="l"/>
                <a:tab pos="30691110" algn="l"/>
                <a:tab pos="33052761" algn="l"/>
                <a:tab pos="35414412" algn="l"/>
                <a:tab pos="37770886" algn="l"/>
                <a:tab pos="40132538" algn="l"/>
                <a:tab pos="42494189" algn="l"/>
                <a:tab pos="44855840" algn="l"/>
              </a:tabLst>
              <a:defRPr/>
            </a:pPr>
            <a:r>
              <a:rPr lang="en-US" sz="3000" dirty="0" smtClean="0">
                <a:solidFill>
                  <a:srgbClr val="58595B"/>
                </a:solidFill>
                <a:latin typeface="Arial"/>
                <a:cs typeface="Arial"/>
              </a:rPr>
              <a:t>Average </a:t>
            </a:r>
            <a:r>
              <a:rPr lang="en-US" sz="3000" dirty="0">
                <a:solidFill>
                  <a:srgbClr val="58595B"/>
                </a:solidFill>
                <a:latin typeface="Arial"/>
                <a:cs typeface="Arial"/>
              </a:rPr>
              <a:t>of 6.6 IPD sessions, with a median length </a:t>
            </a:r>
            <a:r>
              <a:rPr lang="en-US" sz="3000" dirty="0" smtClean="0">
                <a:solidFill>
                  <a:srgbClr val="58595B"/>
                </a:solidFill>
                <a:latin typeface="Arial"/>
                <a:cs typeface="Arial"/>
              </a:rPr>
              <a:t>of stay </a:t>
            </a:r>
            <a:r>
              <a:rPr lang="en-US" sz="3000" dirty="0">
                <a:solidFill>
                  <a:srgbClr val="58595B"/>
                </a:solidFill>
                <a:latin typeface="Arial"/>
                <a:cs typeface="Arial"/>
              </a:rPr>
              <a:t>of 5 days (IQR 3–10</a:t>
            </a:r>
            <a:r>
              <a:rPr lang="en-US" sz="3000" dirty="0" smtClean="0">
                <a:solidFill>
                  <a:srgbClr val="58595B"/>
                </a:solidFill>
                <a:latin typeface="Arial"/>
                <a:cs typeface="Arial"/>
              </a:rPr>
              <a:t>)</a:t>
            </a:r>
            <a:endParaRPr lang="fr-FR" sz="3000" dirty="0" smtClean="0">
              <a:solidFill>
                <a:srgbClr val="58595B"/>
              </a:solidFill>
              <a:latin typeface="Arial"/>
              <a:cs typeface="Arial"/>
            </a:endParaRPr>
          </a:p>
          <a:p>
            <a:pPr marL="0" lvl="1" indent="-571500" algn="just">
              <a:buFontTx/>
              <a:buChar char="-"/>
              <a:tabLst>
                <a:tab pos="0" algn="l"/>
                <a:tab pos="1455317" algn="l"/>
                <a:tab pos="2920990" algn="l"/>
                <a:tab pos="4386665" algn="l"/>
                <a:tab pos="5852338" algn="l"/>
                <a:tab pos="7318013" algn="l"/>
                <a:tab pos="8783686" algn="l"/>
                <a:tab pos="10249361" algn="l"/>
                <a:tab pos="11715034" algn="l"/>
                <a:tab pos="13180709" algn="l"/>
                <a:tab pos="14646382" algn="l"/>
                <a:tab pos="16112057" algn="l"/>
                <a:tab pos="17577730" algn="l"/>
                <a:tab pos="19038225" algn="l"/>
                <a:tab pos="20503900" algn="l"/>
                <a:tab pos="21969573" algn="l"/>
                <a:tab pos="23435248" algn="l"/>
                <a:tab pos="24900920" algn="l"/>
                <a:tab pos="26366596" algn="l"/>
                <a:tab pos="27832268" algn="l"/>
                <a:tab pos="29297944" algn="l"/>
                <a:tab pos="30691110" algn="l"/>
                <a:tab pos="33052761" algn="l"/>
                <a:tab pos="35414412" algn="l"/>
                <a:tab pos="37770886" algn="l"/>
                <a:tab pos="40132538" algn="l"/>
                <a:tab pos="42494189" algn="l"/>
                <a:tab pos="44855840" algn="l"/>
              </a:tabLst>
              <a:defRPr/>
            </a:pPr>
            <a:r>
              <a:rPr lang="en-US" sz="3000" dirty="0" smtClean="0">
                <a:solidFill>
                  <a:srgbClr val="58595B"/>
                </a:solidFill>
                <a:latin typeface="Arial"/>
                <a:cs typeface="Arial"/>
              </a:rPr>
              <a:t>Average </a:t>
            </a:r>
            <a:r>
              <a:rPr lang="en-US" sz="3000" dirty="0">
                <a:solidFill>
                  <a:srgbClr val="58595B"/>
                </a:solidFill>
                <a:latin typeface="Arial"/>
                <a:cs typeface="Arial"/>
              </a:rPr>
              <a:t>2.5 OPD sessions, at a median of one every 3.1 weeks (IQR 1.9–4.9).</a:t>
            </a:r>
          </a:p>
          <a:p>
            <a:pPr marL="0" lvl="1" indent="-571500" algn="just">
              <a:buFontTx/>
              <a:buChar char="-"/>
              <a:tabLst>
                <a:tab pos="0" algn="l"/>
                <a:tab pos="1455317" algn="l"/>
                <a:tab pos="2920990" algn="l"/>
                <a:tab pos="4386665" algn="l"/>
                <a:tab pos="5852338" algn="l"/>
                <a:tab pos="7318013" algn="l"/>
                <a:tab pos="8783686" algn="l"/>
                <a:tab pos="10249361" algn="l"/>
                <a:tab pos="11715034" algn="l"/>
                <a:tab pos="13180709" algn="l"/>
                <a:tab pos="14646382" algn="l"/>
                <a:tab pos="16112057" algn="l"/>
                <a:tab pos="17577730" algn="l"/>
                <a:tab pos="19038225" algn="l"/>
                <a:tab pos="20503900" algn="l"/>
                <a:tab pos="21969573" algn="l"/>
                <a:tab pos="23435248" algn="l"/>
                <a:tab pos="24900920" algn="l"/>
                <a:tab pos="26366596" algn="l"/>
                <a:tab pos="27832268" algn="l"/>
                <a:tab pos="29297944" algn="l"/>
                <a:tab pos="30691110" algn="l"/>
                <a:tab pos="33052761" algn="l"/>
                <a:tab pos="35414412" algn="l"/>
                <a:tab pos="37770886" algn="l"/>
                <a:tab pos="40132538" algn="l"/>
                <a:tab pos="42494189" algn="l"/>
                <a:tab pos="44855840" algn="l"/>
              </a:tabLst>
              <a:defRPr/>
            </a:pPr>
            <a:endParaRPr lang="en-GB" sz="3000" dirty="0">
              <a:solidFill>
                <a:srgbClr val="58595B"/>
              </a:solidFill>
              <a:latin typeface="Arial"/>
              <a:cs typeface="Arial"/>
            </a:endParaRPr>
          </a:p>
        </p:txBody>
      </p:sp>
      <p:sp>
        <p:nvSpPr>
          <p:cNvPr id="75" name="ZoneTexte 74"/>
          <p:cNvSpPr txBox="1"/>
          <p:nvPr/>
        </p:nvSpPr>
        <p:spPr>
          <a:xfrm>
            <a:off x="14829830" y="32431159"/>
            <a:ext cx="7585480" cy="1938992"/>
          </a:xfrm>
          <a:prstGeom prst="rect">
            <a:avLst/>
          </a:prstGeom>
          <a:noFill/>
        </p:spPr>
        <p:txBody>
          <a:bodyPr wrap="square" rtlCol="0">
            <a:spAutoFit/>
          </a:bodyPr>
          <a:lstStyle/>
          <a:p>
            <a:r>
              <a:rPr lang="en-US" sz="3000" dirty="0">
                <a:solidFill>
                  <a:srgbClr val="58595B"/>
                </a:solidFill>
                <a:latin typeface="Arial"/>
                <a:cs typeface="Arial"/>
              </a:rPr>
              <a:t>Patients with accidental trauma (p=0.0006), lower limb fractures (p&lt;0.0001), and multiple surgeries (p&lt;0.0001) were more likely to receive physiotherapy.</a:t>
            </a:r>
          </a:p>
        </p:txBody>
      </p:sp>
      <p:sp>
        <p:nvSpPr>
          <p:cNvPr id="79" name="ZoneTexte 78"/>
          <p:cNvSpPr txBox="1"/>
          <p:nvPr/>
        </p:nvSpPr>
        <p:spPr>
          <a:xfrm>
            <a:off x="14829826" y="34819982"/>
            <a:ext cx="7490992" cy="3785652"/>
          </a:xfrm>
          <a:prstGeom prst="rect">
            <a:avLst/>
          </a:prstGeom>
          <a:noFill/>
        </p:spPr>
        <p:txBody>
          <a:bodyPr wrap="square" rtlCol="0">
            <a:spAutoFit/>
          </a:bodyPr>
          <a:lstStyle/>
          <a:p>
            <a:pPr marL="0" lvl="1" algn="just">
              <a:tabLst>
                <a:tab pos="0" algn="l"/>
                <a:tab pos="1455317" algn="l"/>
                <a:tab pos="2920990" algn="l"/>
                <a:tab pos="4386665" algn="l"/>
                <a:tab pos="5852338" algn="l"/>
                <a:tab pos="7318013" algn="l"/>
                <a:tab pos="8783686" algn="l"/>
                <a:tab pos="10249361" algn="l"/>
                <a:tab pos="11715034" algn="l"/>
                <a:tab pos="13180709" algn="l"/>
                <a:tab pos="14646382" algn="l"/>
                <a:tab pos="16112057" algn="l"/>
                <a:tab pos="17577730" algn="l"/>
                <a:tab pos="19038225" algn="l"/>
                <a:tab pos="20503900" algn="l"/>
                <a:tab pos="21969573" algn="l"/>
                <a:tab pos="23435248" algn="l"/>
                <a:tab pos="24900920" algn="l"/>
                <a:tab pos="26366596" algn="l"/>
                <a:tab pos="27832268" algn="l"/>
                <a:tab pos="29297944" algn="l"/>
                <a:tab pos="30691110" algn="l"/>
                <a:tab pos="33052761" algn="l"/>
                <a:tab pos="35414412" algn="l"/>
                <a:tab pos="37770886" algn="l"/>
                <a:tab pos="40132538" algn="l"/>
                <a:tab pos="42494189" algn="l"/>
                <a:tab pos="44855840" algn="l"/>
              </a:tabLst>
              <a:defRPr/>
            </a:pPr>
            <a:r>
              <a:rPr lang="en-GB" sz="3000" dirty="0">
                <a:solidFill>
                  <a:srgbClr val="58595B"/>
                </a:solidFill>
                <a:latin typeface="Arial"/>
                <a:cs typeface="Arial"/>
              </a:rPr>
              <a:t>Functional </a:t>
            </a:r>
            <a:r>
              <a:rPr lang="en-GB" sz="3000" dirty="0" smtClean="0">
                <a:solidFill>
                  <a:srgbClr val="58595B"/>
                </a:solidFill>
                <a:latin typeface="Arial"/>
                <a:cs typeface="Arial"/>
              </a:rPr>
              <a:t>independence improved </a:t>
            </a:r>
            <a:r>
              <a:rPr lang="en-GB" sz="3000" dirty="0">
                <a:solidFill>
                  <a:srgbClr val="58595B"/>
                </a:solidFill>
                <a:latin typeface="Arial"/>
                <a:cs typeface="Arial"/>
              </a:rPr>
              <a:t>during stay: </a:t>
            </a:r>
          </a:p>
          <a:p>
            <a:pPr marL="0" lvl="1" indent="-571500" algn="just">
              <a:buFontTx/>
              <a:buChar char="-"/>
              <a:tabLst>
                <a:tab pos="0" algn="l"/>
                <a:tab pos="1455317" algn="l"/>
                <a:tab pos="2920990" algn="l"/>
                <a:tab pos="4386665" algn="l"/>
                <a:tab pos="5852338" algn="l"/>
                <a:tab pos="7318013" algn="l"/>
                <a:tab pos="8783686" algn="l"/>
                <a:tab pos="10249361" algn="l"/>
                <a:tab pos="11715034" algn="l"/>
                <a:tab pos="13180709" algn="l"/>
                <a:tab pos="14646382" algn="l"/>
                <a:tab pos="16112057" algn="l"/>
                <a:tab pos="17577730" algn="l"/>
                <a:tab pos="19038225" algn="l"/>
                <a:tab pos="20503900" algn="l"/>
                <a:tab pos="21969573" algn="l"/>
                <a:tab pos="23435248" algn="l"/>
                <a:tab pos="24900920" algn="l"/>
                <a:tab pos="26366596" algn="l"/>
                <a:tab pos="27832268" algn="l"/>
                <a:tab pos="29297944" algn="l"/>
                <a:tab pos="30691110" algn="l"/>
                <a:tab pos="33052761" algn="l"/>
                <a:tab pos="35414412" algn="l"/>
                <a:tab pos="37770886" algn="l"/>
                <a:tab pos="40132538" algn="l"/>
                <a:tab pos="42494189" algn="l"/>
                <a:tab pos="44855840" algn="l"/>
              </a:tabLst>
              <a:defRPr/>
            </a:pPr>
            <a:r>
              <a:rPr lang="en-GB" sz="3000" dirty="0">
                <a:solidFill>
                  <a:srgbClr val="58595B"/>
                </a:solidFill>
                <a:latin typeface="Arial"/>
                <a:cs typeface="Arial"/>
              </a:rPr>
              <a:t>Among patients with both IPD scores (n=535): at </a:t>
            </a:r>
            <a:r>
              <a:rPr lang="en-GB" sz="3000" dirty="0" smtClean="0">
                <a:solidFill>
                  <a:srgbClr val="58595B"/>
                </a:solidFill>
                <a:latin typeface="Arial"/>
                <a:cs typeface="Arial"/>
              </a:rPr>
              <a:t>IDP discharge, </a:t>
            </a:r>
            <a:r>
              <a:rPr lang="en-GB" sz="3000" dirty="0">
                <a:solidFill>
                  <a:srgbClr val="58595B"/>
                </a:solidFill>
                <a:latin typeface="Arial"/>
                <a:cs typeface="Arial"/>
              </a:rPr>
              <a:t>32% were functionally independent </a:t>
            </a:r>
            <a:r>
              <a:rPr lang="en-GB" sz="3000" dirty="0" smtClean="0">
                <a:solidFill>
                  <a:srgbClr val="58595B"/>
                </a:solidFill>
                <a:latin typeface="Arial"/>
                <a:cs typeface="Arial"/>
              </a:rPr>
              <a:t> (score &gt; 80),</a:t>
            </a:r>
          </a:p>
          <a:p>
            <a:pPr marL="0" lvl="1" indent="-571500" algn="just">
              <a:buFontTx/>
              <a:buChar char="-"/>
              <a:tabLst>
                <a:tab pos="0" algn="l"/>
                <a:tab pos="1455317" algn="l"/>
                <a:tab pos="2920990" algn="l"/>
                <a:tab pos="4386665" algn="l"/>
                <a:tab pos="5852338" algn="l"/>
                <a:tab pos="7318013" algn="l"/>
                <a:tab pos="8783686" algn="l"/>
                <a:tab pos="10249361" algn="l"/>
                <a:tab pos="11715034" algn="l"/>
                <a:tab pos="13180709" algn="l"/>
                <a:tab pos="14646382" algn="l"/>
                <a:tab pos="16112057" algn="l"/>
                <a:tab pos="17577730" algn="l"/>
                <a:tab pos="19038225" algn="l"/>
                <a:tab pos="20503900" algn="l"/>
                <a:tab pos="21969573" algn="l"/>
                <a:tab pos="23435248" algn="l"/>
                <a:tab pos="24900920" algn="l"/>
                <a:tab pos="26366596" algn="l"/>
                <a:tab pos="27832268" algn="l"/>
                <a:tab pos="29297944" algn="l"/>
                <a:tab pos="30691110" algn="l"/>
                <a:tab pos="33052761" algn="l"/>
                <a:tab pos="35414412" algn="l"/>
                <a:tab pos="37770886" algn="l"/>
                <a:tab pos="40132538" algn="l"/>
                <a:tab pos="42494189" algn="l"/>
                <a:tab pos="44855840" algn="l"/>
              </a:tabLst>
              <a:defRPr/>
            </a:pPr>
            <a:r>
              <a:rPr lang="en-GB" sz="3000" dirty="0" smtClean="0">
                <a:solidFill>
                  <a:srgbClr val="58595B"/>
                </a:solidFill>
                <a:latin typeface="Arial"/>
                <a:cs typeface="Arial"/>
              </a:rPr>
              <a:t>Among </a:t>
            </a:r>
            <a:r>
              <a:rPr lang="en-GB" sz="3000" dirty="0">
                <a:solidFill>
                  <a:srgbClr val="58595B"/>
                </a:solidFill>
                <a:latin typeface="Arial"/>
                <a:cs typeface="Arial"/>
              </a:rPr>
              <a:t>patients with both OPD scores (n=95):  at </a:t>
            </a:r>
            <a:r>
              <a:rPr lang="en-GB" sz="3000" dirty="0" smtClean="0">
                <a:solidFill>
                  <a:srgbClr val="58595B"/>
                </a:solidFill>
                <a:latin typeface="Arial"/>
                <a:cs typeface="Arial"/>
              </a:rPr>
              <a:t>OPD discharge, </a:t>
            </a:r>
            <a:r>
              <a:rPr lang="en-GB" sz="3000" dirty="0">
                <a:solidFill>
                  <a:srgbClr val="58595B"/>
                </a:solidFill>
                <a:latin typeface="Arial"/>
                <a:cs typeface="Arial"/>
              </a:rPr>
              <a:t>79% were </a:t>
            </a:r>
            <a:r>
              <a:rPr lang="en-GB" sz="3000" dirty="0" smtClean="0">
                <a:solidFill>
                  <a:srgbClr val="58595B"/>
                </a:solidFill>
                <a:latin typeface="Arial"/>
                <a:cs typeface="Arial"/>
              </a:rPr>
              <a:t>independent.</a:t>
            </a:r>
            <a:endParaRPr lang="en-US" dirty="0"/>
          </a:p>
        </p:txBody>
      </p:sp>
      <p:grpSp>
        <p:nvGrpSpPr>
          <p:cNvPr id="81" name="Groupe 80"/>
          <p:cNvGrpSpPr/>
          <p:nvPr/>
        </p:nvGrpSpPr>
        <p:grpSpPr>
          <a:xfrm>
            <a:off x="21794032" y="16436420"/>
            <a:ext cx="6221374" cy="6208726"/>
            <a:chOff x="15385256" y="24319202"/>
            <a:chExt cx="6574009" cy="6807864"/>
          </a:xfrm>
        </p:grpSpPr>
        <p:sp>
          <p:nvSpPr>
            <p:cNvPr id="82" name="object 36"/>
            <p:cNvSpPr/>
            <p:nvPr/>
          </p:nvSpPr>
          <p:spPr>
            <a:xfrm>
              <a:off x="15385256" y="29201072"/>
              <a:ext cx="1925990" cy="1925990"/>
            </a:xfrm>
            <a:custGeom>
              <a:avLst/>
              <a:gdLst/>
              <a:ahLst/>
              <a:cxnLst/>
              <a:rect l="l" t="t" r="r" b="b"/>
              <a:pathLst>
                <a:path w="904875" h="904875">
                  <a:moveTo>
                    <a:pt x="0" y="0"/>
                  </a:moveTo>
                  <a:lnTo>
                    <a:pt x="0" y="904532"/>
                  </a:lnTo>
                  <a:lnTo>
                    <a:pt x="904532" y="904532"/>
                  </a:lnTo>
                  <a:lnTo>
                    <a:pt x="719619" y="719619"/>
                  </a:lnTo>
                  <a:lnTo>
                    <a:pt x="184912" y="719619"/>
                  </a:lnTo>
                  <a:lnTo>
                    <a:pt x="184912" y="184912"/>
                  </a:lnTo>
                  <a:lnTo>
                    <a:pt x="0" y="0"/>
                  </a:lnTo>
                  <a:close/>
                </a:path>
              </a:pathLst>
            </a:custGeom>
            <a:solidFill>
              <a:srgbClr val="38A199"/>
            </a:solidFill>
          </p:spPr>
          <p:txBody>
            <a:bodyPr wrap="square" lIns="0" tIns="0" rIns="0" bIns="0" rtlCol="0"/>
            <a:lstStyle/>
            <a:p>
              <a:endParaRPr sz="8156"/>
            </a:p>
          </p:txBody>
        </p:sp>
        <p:grpSp>
          <p:nvGrpSpPr>
            <p:cNvPr id="83" name="Groupe 82"/>
            <p:cNvGrpSpPr/>
            <p:nvPr/>
          </p:nvGrpSpPr>
          <p:grpSpPr>
            <a:xfrm>
              <a:off x="15385260" y="24319202"/>
              <a:ext cx="6574005" cy="6807864"/>
              <a:chOff x="15385260" y="24319202"/>
              <a:chExt cx="6574005" cy="6807864"/>
            </a:xfrm>
          </p:grpSpPr>
          <p:sp>
            <p:nvSpPr>
              <p:cNvPr id="84" name="object 33"/>
              <p:cNvSpPr/>
              <p:nvPr/>
            </p:nvSpPr>
            <p:spPr>
              <a:xfrm>
                <a:off x="15385260" y="24319202"/>
                <a:ext cx="1925990" cy="1925990"/>
              </a:xfrm>
              <a:custGeom>
                <a:avLst/>
                <a:gdLst/>
                <a:ahLst/>
                <a:cxnLst/>
                <a:rect l="l" t="t" r="r" b="b"/>
                <a:pathLst>
                  <a:path w="904875" h="904875">
                    <a:moveTo>
                      <a:pt x="904538" y="0"/>
                    </a:moveTo>
                    <a:lnTo>
                      <a:pt x="0" y="0"/>
                    </a:lnTo>
                    <a:lnTo>
                      <a:pt x="0" y="904538"/>
                    </a:lnTo>
                    <a:lnTo>
                      <a:pt x="184912" y="719625"/>
                    </a:lnTo>
                    <a:lnTo>
                      <a:pt x="184912" y="184912"/>
                    </a:lnTo>
                    <a:lnTo>
                      <a:pt x="719625" y="184912"/>
                    </a:lnTo>
                    <a:lnTo>
                      <a:pt x="904538" y="0"/>
                    </a:lnTo>
                    <a:close/>
                  </a:path>
                </a:pathLst>
              </a:custGeom>
              <a:solidFill>
                <a:srgbClr val="38A199"/>
              </a:solidFill>
            </p:spPr>
            <p:txBody>
              <a:bodyPr wrap="square" lIns="0" tIns="0" rIns="0" bIns="0" rtlCol="0"/>
              <a:lstStyle/>
              <a:p>
                <a:endParaRPr sz="8156"/>
              </a:p>
            </p:txBody>
          </p:sp>
          <p:sp>
            <p:nvSpPr>
              <p:cNvPr id="85" name="object 34"/>
              <p:cNvSpPr/>
              <p:nvPr/>
            </p:nvSpPr>
            <p:spPr>
              <a:xfrm>
                <a:off x="20033256" y="24319209"/>
                <a:ext cx="1925990" cy="1925990"/>
              </a:xfrm>
              <a:custGeom>
                <a:avLst/>
                <a:gdLst/>
                <a:ahLst/>
                <a:cxnLst/>
                <a:rect l="l" t="t" r="r" b="b"/>
                <a:pathLst>
                  <a:path w="904875" h="904875">
                    <a:moveTo>
                      <a:pt x="904544" y="0"/>
                    </a:moveTo>
                    <a:lnTo>
                      <a:pt x="0" y="0"/>
                    </a:lnTo>
                    <a:lnTo>
                      <a:pt x="184912" y="184912"/>
                    </a:lnTo>
                    <a:lnTo>
                      <a:pt x="719631" y="184912"/>
                    </a:lnTo>
                    <a:lnTo>
                      <a:pt x="719631" y="719625"/>
                    </a:lnTo>
                    <a:lnTo>
                      <a:pt x="904544" y="904538"/>
                    </a:lnTo>
                    <a:lnTo>
                      <a:pt x="904544" y="0"/>
                    </a:lnTo>
                    <a:close/>
                  </a:path>
                </a:pathLst>
              </a:custGeom>
              <a:solidFill>
                <a:srgbClr val="38A199"/>
              </a:solidFill>
            </p:spPr>
            <p:txBody>
              <a:bodyPr wrap="square" lIns="0" tIns="0" rIns="0" bIns="0" rtlCol="0"/>
              <a:lstStyle/>
              <a:p>
                <a:endParaRPr sz="8156"/>
              </a:p>
            </p:txBody>
          </p:sp>
          <p:sp>
            <p:nvSpPr>
              <p:cNvPr id="86" name="object 35"/>
              <p:cNvSpPr/>
              <p:nvPr/>
            </p:nvSpPr>
            <p:spPr>
              <a:xfrm>
                <a:off x="20033275" y="29201076"/>
                <a:ext cx="1925990" cy="1925990"/>
              </a:xfrm>
              <a:custGeom>
                <a:avLst/>
                <a:gdLst/>
                <a:ahLst/>
                <a:cxnLst/>
                <a:rect l="l" t="t" r="r" b="b"/>
                <a:pathLst>
                  <a:path w="904875" h="904875">
                    <a:moveTo>
                      <a:pt x="904532" y="0"/>
                    </a:moveTo>
                    <a:lnTo>
                      <a:pt x="719619" y="184912"/>
                    </a:lnTo>
                    <a:lnTo>
                      <a:pt x="719619" y="719619"/>
                    </a:lnTo>
                    <a:lnTo>
                      <a:pt x="184912" y="719619"/>
                    </a:lnTo>
                    <a:lnTo>
                      <a:pt x="0" y="904532"/>
                    </a:lnTo>
                    <a:lnTo>
                      <a:pt x="904532" y="904532"/>
                    </a:lnTo>
                    <a:lnTo>
                      <a:pt x="904532" y="0"/>
                    </a:lnTo>
                    <a:close/>
                  </a:path>
                </a:pathLst>
              </a:custGeom>
              <a:solidFill>
                <a:srgbClr val="38A199"/>
              </a:solidFill>
            </p:spPr>
            <p:txBody>
              <a:bodyPr wrap="square" lIns="0" tIns="0" rIns="0" bIns="0" rtlCol="0"/>
              <a:lstStyle/>
              <a:p>
                <a:endParaRPr sz="8156"/>
              </a:p>
            </p:txBody>
          </p:sp>
          <p:sp>
            <p:nvSpPr>
              <p:cNvPr id="87" name="object 37"/>
              <p:cNvSpPr txBox="1"/>
              <p:nvPr/>
            </p:nvSpPr>
            <p:spPr>
              <a:xfrm>
                <a:off x="16123954" y="24983281"/>
                <a:ext cx="5190036" cy="5650672"/>
              </a:xfrm>
              <a:prstGeom prst="rect">
                <a:avLst/>
              </a:prstGeom>
            </p:spPr>
            <p:txBody>
              <a:bodyPr vert="horz" wrap="square" lIns="0" tIns="74336" rIns="0" bIns="0" rtlCol="0">
                <a:spAutoFit/>
              </a:bodyPr>
              <a:lstStyle/>
              <a:p>
                <a:r>
                  <a:rPr lang="fr-FR" sz="3000" dirty="0" err="1">
                    <a:solidFill>
                      <a:srgbClr val="58595B"/>
                    </a:solidFill>
                    <a:latin typeface="Arial"/>
                    <a:cs typeface="Arial"/>
                  </a:rPr>
                  <a:t>Functional</a:t>
                </a:r>
                <a:r>
                  <a:rPr lang="fr-FR" sz="3000" dirty="0">
                    <a:solidFill>
                      <a:srgbClr val="58595B"/>
                    </a:solidFill>
                    <a:latin typeface="Arial"/>
                    <a:cs typeface="Arial"/>
                  </a:rPr>
                  <a:t> score </a:t>
                </a:r>
                <a:r>
                  <a:rPr lang="fr-FR" sz="3000" dirty="0" err="1">
                    <a:solidFill>
                      <a:srgbClr val="58595B"/>
                    </a:solidFill>
                    <a:latin typeface="Arial"/>
                    <a:cs typeface="Arial"/>
                  </a:rPr>
                  <a:t>adapted</a:t>
                </a:r>
                <a:r>
                  <a:rPr lang="fr-FR" sz="3000" dirty="0">
                    <a:solidFill>
                      <a:srgbClr val="58595B"/>
                    </a:solidFill>
                    <a:latin typeface="Arial"/>
                    <a:cs typeface="Arial"/>
                  </a:rPr>
                  <a:t> to </a:t>
                </a:r>
                <a:r>
                  <a:rPr lang="fr-FR" sz="3000" dirty="0" err="1">
                    <a:solidFill>
                      <a:srgbClr val="58595B"/>
                    </a:solidFill>
                    <a:latin typeface="Arial"/>
                    <a:cs typeface="Arial"/>
                  </a:rPr>
                  <a:t>context</a:t>
                </a:r>
                <a:r>
                  <a:rPr lang="fr-FR" sz="3000" dirty="0">
                    <a:solidFill>
                      <a:srgbClr val="58595B"/>
                    </a:solidFill>
                    <a:latin typeface="Arial"/>
                    <a:cs typeface="Arial"/>
                  </a:rPr>
                  <a:t> </a:t>
                </a:r>
                <a:r>
                  <a:rPr lang="fr-FR" sz="3000" dirty="0" err="1">
                    <a:solidFill>
                      <a:srgbClr val="58595B"/>
                    </a:solidFill>
                    <a:latin typeface="Arial"/>
                    <a:cs typeface="Arial"/>
                  </a:rPr>
                  <a:t>through</a:t>
                </a:r>
                <a:r>
                  <a:rPr lang="fr-FR" sz="3000" dirty="0">
                    <a:solidFill>
                      <a:srgbClr val="58595B"/>
                    </a:solidFill>
                    <a:latin typeface="Arial"/>
                    <a:cs typeface="Arial"/>
                  </a:rPr>
                  <a:t>: </a:t>
                </a:r>
                <a:endParaRPr lang="fr-FR" sz="3000" dirty="0" smtClean="0">
                  <a:solidFill>
                    <a:srgbClr val="58595B"/>
                  </a:solidFill>
                  <a:latin typeface="Arial"/>
                  <a:cs typeface="Arial"/>
                </a:endParaRPr>
              </a:p>
              <a:p>
                <a:endParaRPr lang="fr-FR" sz="3000" dirty="0">
                  <a:solidFill>
                    <a:srgbClr val="58595B"/>
                  </a:solidFill>
                  <a:latin typeface="Arial"/>
                  <a:cs typeface="Arial"/>
                </a:endParaRPr>
              </a:p>
              <a:p>
                <a:r>
                  <a:rPr lang="fr-FR" sz="3000" dirty="0">
                    <a:solidFill>
                      <a:srgbClr val="58595B"/>
                    </a:solidFill>
                    <a:latin typeface="Arial"/>
                    <a:cs typeface="Arial"/>
                  </a:rPr>
                  <a:t>-Simplification of </a:t>
                </a:r>
                <a:r>
                  <a:rPr lang="fr-FR" sz="3000" dirty="0" err="1">
                    <a:solidFill>
                      <a:srgbClr val="58595B"/>
                    </a:solidFill>
                    <a:latin typeface="Arial"/>
                    <a:cs typeface="Arial"/>
                  </a:rPr>
                  <a:t>scoring</a:t>
                </a:r>
                <a:r>
                  <a:rPr lang="fr-FR" sz="3000" dirty="0">
                    <a:solidFill>
                      <a:srgbClr val="58595B"/>
                    </a:solidFill>
                    <a:latin typeface="Arial"/>
                    <a:cs typeface="Arial"/>
                  </a:rPr>
                  <a:t> system</a:t>
                </a:r>
              </a:p>
              <a:p>
                <a:r>
                  <a:rPr lang="fr-FR" sz="3000" dirty="0">
                    <a:solidFill>
                      <a:srgbClr val="58595B"/>
                    </a:solidFill>
                    <a:latin typeface="Arial"/>
                    <a:cs typeface="Arial"/>
                  </a:rPr>
                  <a:t>-Addition of items important to Afghan </a:t>
                </a:r>
                <a:r>
                  <a:rPr lang="fr-FR" sz="3000" dirty="0" err="1">
                    <a:solidFill>
                      <a:srgbClr val="58595B"/>
                    </a:solidFill>
                    <a:latin typeface="Arial"/>
                    <a:cs typeface="Arial"/>
                  </a:rPr>
                  <a:t>daily</a:t>
                </a:r>
                <a:r>
                  <a:rPr lang="fr-FR" sz="3000" dirty="0">
                    <a:solidFill>
                      <a:srgbClr val="58595B"/>
                    </a:solidFill>
                    <a:latin typeface="Arial"/>
                    <a:cs typeface="Arial"/>
                  </a:rPr>
                  <a:t> life (</a:t>
                </a:r>
                <a:r>
                  <a:rPr lang="fr-FR" sz="3000" dirty="0" err="1">
                    <a:solidFill>
                      <a:srgbClr val="58595B"/>
                    </a:solidFill>
                    <a:latin typeface="Arial"/>
                    <a:cs typeface="Arial"/>
                  </a:rPr>
                  <a:t>e.g</a:t>
                </a:r>
                <a:r>
                  <a:rPr lang="fr-FR" sz="3000" dirty="0">
                    <a:solidFill>
                      <a:srgbClr val="58595B"/>
                    </a:solidFill>
                    <a:latin typeface="Arial"/>
                    <a:cs typeface="Arial"/>
                  </a:rPr>
                  <a:t>. </a:t>
                </a:r>
                <a:r>
                  <a:rPr lang="fr-FR" sz="3000" dirty="0" err="1">
                    <a:solidFill>
                      <a:srgbClr val="58595B"/>
                    </a:solidFill>
                    <a:latin typeface="Arial"/>
                    <a:cs typeface="Arial"/>
                  </a:rPr>
                  <a:t>squatting</a:t>
                </a:r>
                <a:r>
                  <a:rPr lang="fr-FR" sz="3000" dirty="0">
                    <a:solidFill>
                      <a:srgbClr val="58595B"/>
                    </a:solidFill>
                    <a:latin typeface="Arial"/>
                    <a:cs typeface="Arial"/>
                  </a:rPr>
                  <a:t>)</a:t>
                </a:r>
              </a:p>
              <a:p>
                <a:r>
                  <a:rPr lang="fr-FR" sz="3000" dirty="0">
                    <a:solidFill>
                      <a:srgbClr val="58595B"/>
                    </a:solidFill>
                    <a:latin typeface="Arial"/>
                    <a:cs typeface="Arial"/>
                  </a:rPr>
                  <a:t>-Addition of </a:t>
                </a:r>
                <a:r>
                  <a:rPr lang="fr-FR" sz="3000" dirty="0" err="1">
                    <a:solidFill>
                      <a:srgbClr val="58595B"/>
                    </a:solidFill>
                    <a:latin typeface="Arial"/>
                    <a:cs typeface="Arial"/>
                  </a:rPr>
                  <a:t>upper</a:t>
                </a:r>
                <a:r>
                  <a:rPr lang="fr-FR" sz="3000" dirty="0">
                    <a:solidFill>
                      <a:srgbClr val="58595B"/>
                    </a:solidFill>
                    <a:latin typeface="Arial"/>
                    <a:cs typeface="Arial"/>
                  </a:rPr>
                  <a:t> </a:t>
                </a:r>
                <a:r>
                  <a:rPr lang="fr-FR" sz="3000" dirty="0" err="1">
                    <a:solidFill>
                      <a:srgbClr val="58595B"/>
                    </a:solidFill>
                    <a:latin typeface="Arial"/>
                    <a:cs typeface="Arial"/>
                  </a:rPr>
                  <a:t>limb</a:t>
                </a:r>
                <a:r>
                  <a:rPr lang="fr-FR" sz="3000" dirty="0">
                    <a:solidFill>
                      <a:srgbClr val="58595B"/>
                    </a:solidFill>
                    <a:latin typeface="Arial"/>
                    <a:cs typeface="Arial"/>
                  </a:rPr>
                  <a:t> and </a:t>
                </a:r>
                <a:r>
                  <a:rPr lang="fr-FR" sz="3000" dirty="0" err="1">
                    <a:solidFill>
                      <a:srgbClr val="58595B"/>
                    </a:solidFill>
                    <a:latin typeface="Arial"/>
                    <a:cs typeface="Arial"/>
                  </a:rPr>
                  <a:t>lower</a:t>
                </a:r>
                <a:r>
                  <a:rPr lang="fr-FR" sz="3000" dirty="0">
                    <a:solidFill>
                      <a:srgbClr val="58595B"/>
                    </a:solidFill>
                    <a:latin typeface="Arial"/>
                    <a:cs typeface="Arial"/>
                  </a:rPr>
                  <a:t> </a:t>
                </a:r>
                <a:r>
                  <a:rPr lang="fr-FR" sz="3000" dirty="0" err="1">
                    <a:solidFill>
                      <a:srgbClr val="58595B"/>
                    </a:solidFill>
                    <a:latin typeface="Arial"/>
                    <a:cs typeface="Arial"/>
                  </a:rPr>
                  <a:t>limb</a:t>
                </a:r>
                <a:r>
                  <a:rPr lang="fr-FR" sz="3000" dirty="0">
                    <a:solidFill>
                      <a:srgbClr val="58595B"/>
                    </a:solidFill>
                    <a:latin typeface="Arial"/>
                    <a:cs typeface="Arial"/>
                  </a:rPr>
                  <a:t> items (</a:t>
                </a:r>
                <a:r>
                  <a:rPr lang="fr-FR" sz="3000" dirty="0" err="1">
                    <a:solidFill>
                      <a:srgbClr val="58595B"/>
                    </a:solidFill>
                    <a:latin typeface="Arial"/>
                    <a:cs typeface="Arial"/>
                  </a:rPr>
                  <a:t>e.g</a:t>
                </a:r>
                <a:r>
                  <a:rPr lang="fr-FR" sz="3000" dirty="0">
                    <a:solidFill>
                      <a:srgbClr val="58595B"/>
                    </a:solidFill>
                    <a:latin typeface="Arial"/>
                    <a:cs typeface="Arial"/>
                  </a:rPr>
                  <a:t>. </a:t>
                </a:r>
                <a:r>
                  <a:rPr lang="fr-FR" sz="3000" dirty="0" err="1" smtClean="0">
                    <a:solidFill>
                      <a:srgbClr val="58595B"/>
                    </a:solidFill>
                    <a:latin typeface="Arial"/>
                    <a:cs typeface="Arial"/>
                  </a:rPr>
                  <a:t>grab</a:t>
                </a:r>
                <a:r>
                  <a:rPr lang="fr-FR" sz="3000" dirty="0" smtClean="0">
                    <a:solidFill>
                      <a:srgbClr val="58595B"/>
                    </a:solidFill>
                    <a:latin typeface="Arial"/>
                    <a:cs typeface="Arial"/>
                  </a:rPr>
                  <a:t> </a:t>
                </a:r>
                <a:r>
                  <a:rPr lang="fr-FR" sz="3000" dirty="0" err="1" smtClean="0">
                    <a:solidFill>
                      <a:srgbClr val="58595B"/>
                    </a:solidFill>
                    <a:latin typeface="Arial"/>
                    <a:cs typeface="Arial"/>
                  </a:rPr>
                  <a:t>cup</a:t>
                </a:r>
                <a:r>
                  <a:rPr lang="fr-FR" sz="3000" dirty="0" smtClean="0">
                    <a:solidFill>
                      <a:srgbClr val="58595B"/>
                    </a:solidFill>
                    <a:latin typeface="Arial"/>
                    <a:cs typeface="Arial"/>
                  </a:rPr>
                  <a:t>) </a:t>
                </a:r>
                <a:r>
                  <a:rPr lang="fr-FR" sz="3000" dirty="0">
                    <a:solidFill>
                      <a:srgbClr val="58595B"/>
                    </a:solidFill>
                    <a:latin typeface="Arial"/>
                    <a:cs typeface="Arial"/>
                  </a:rPr>
                  <a:t>to </a:t>
                </a:r>
                <a:r>
                  <a:rPr lang="fr-FR" sz="3000" dirty="0" err="1">
                    <a:solidFill>
                      <a:srgbClr val="58595B"/>
                    </a:solidFill>
                    <a:latin typeface="Arial"/>
                    <a:cs typeface="Arial"/>
                  </a:rPr>
                  <a:t>increase</a:t>
                </a:r>
                <a:r>
                  <a:rPr lang="fr-FR" sz="3000" dirty="0">
                    <a:solidFill>
                      <a:srgbClr val="58595B"/>
                    </a:solidFill>
                    <a:latin typeface="Arial"/>
                    <a:cs typeface="Arial"/>
                  </a:rPr>
                  <a:t> </a:t>
                </a:r>
                <a:r>
                  <a:rPr lang="fr-FR" sz="3000" dirty="0" err="1">
                    <a:solidFill>
                      <a:srgbClr val="58595B"/>
                    </a:solidFill>
                    <a:latin typeface="Arial"/>
                    <a:cs typeface="Arial"/>
                  </a:rPr>
                  <a:t>sensitivity</a:t>
                </a:r>
                <a:r>
                  <a:rPr lang="fr-FR" sz="3000" dirty="0">
                    <a:solidFill>
                      <a:srgbClr val="58595B"/>
                    </a:solidFill>
                    <a:latin typeface="Arial"/>
                    <a:cs typeface="Arial"/>
                  </a:rPr>
                  <a:t>  </a:t>
                </a:r>
              </a:p>
            </p:txBody>
          </p:sp>
        </p:grpSp>
      </p:grpSp>
      <p:grpSp>
        <p:nvGrpSpPr>
          <p:cNvPr id="88" name="Groupe 87"/>
          <p:cNvGrpSpPr/>
          <p:nvPr/>
        </p:nvGrpSpPr>
        <p:grpSpPr>
          <a:xfrm>
            <a:off x="15505275" y="25135681"/>
            <a:ext cx="6574009" cy="6807864"/>
            <a:chOff x="15385256" y="24319202"/>
            <a:chExt cx="6574009" cy="6807864"/>
          </a:xfrm>
        </p:grpSpPr>
        <p:sp>
          <p:nvSpPr>
            <p:cNvPr id="89" name="object 36"/>
            <p:cNvSpPr/>
            <p:nvPr/>
          </p:nvSpPr>
          <p:spPr>
            <a:xfrm>
              <a:off x="15385256" y="29201072"/>
              <a:ext cx="1925990" cy="1925990"/>
            </a:xfrm>
            <a:custGeom>
              <a:avLst/>
              <a:gdLst/>
              <a:ahLst/>
              <a:cxnLst/>
              <a:rect l="l" t="t" r="r" b="b"/>
              <a:pathLst>
                <a:path w="904875" h="904875">
                  <a:moveTo>
                    <a:pt x="0" y="0"/>
                  </a:moveTo>
                  <a:lnTo>
                    <a:pt x="0" y="904532"/>
                  </a:lnTo>
                  <a:lnTo>
                    <a:pt x="904532" y="904532"/>
                  </a:lnTo>
                  <a:lnTo>
                    <a:pt x="719619" y="719619"/>
                  </a:lnTo>
                  <a:lnTo>
                    <a:pt x="184912" y="719619"/>
                  </a:lnTo>
                  <a:lnTo>
                    <a:pt x="184912" y="184912"/>
                  </a:lnTo>
                  <a:lnTo>
                    <a:pt x="0" y="0"/>
                  </a:lnTo>
                  <a:close/>
                </a:path>
              </a:pathLst>
            </a:custGeom>
            <a:solidFill>
              <a:srgbClr val="D2232A"/>
            </a:solidFill>
            <a:ln>
              <a:solidFill>
                <a:srgbClr val="D2232A"/>
              </a:solidFill>
            </a:ln>
          </p:spPr>
          <p:txBody>
            <a:bodyPr wrap="square" lIns="0" tIns="0" rIns="0" bIns="0" rtlCol="0"/>
            <a:lstStyle/>
            <a:p>
              <a:endParaRPr sz="8156"/>
            </a:p>
          </p:txBody>
        </p:sp>
        <p:grpSp>
          <p:nvGrpSpPr>
            <p:cNvPr id="90" name="Groupe 89"/>
            <p:cNvGrpSpPr/>
            <p:nvPr/>
          </p:nvGrpSpPr>
          <p:grpSpPr>
            <a:xfrm>
              <a:off x="15385260" y="24319202"/>
              <a:ext cx="6574005" cy="6807864"/>
              <a:chOff x="15385260" y="24319202"/>
              <a:chExt cx="6574005" cy="6807864"/>
            </a:xfrm>
          </p:grpSpPr>
          <p:sp>
            <p:nvSpPr>
              <p:cNvPr id="91" name="object 33"/>
              <p:cNvSpPr/>
              <p:nvPr/>
            </p:nvSpPr>
            <p:spPr>
              <a:xfrm>
                <a:off x="15385260" y="24319202"/>
                <a:ext cx="1925990" cy="1925990"/>
              </a:xfrm>
              <a:custGeom>
                <a:avLst/>
                <a:gdLst/>
                <a:ahLst/>
                <a:cxnLst/>
                <a:rect l="l" t="t" r="r" b="b"/>
                <a:pathLst>
                  <a:path w="904875" h="904875">
                    <a:moveTo>
                      <a:pt x="904538" y="0"/>
                    </a:moveTo>
                    <a:lnTo>
                      <a:pt x="0" y="0"/>
                    </a:lnTo>
                    <a:lnTo>
                      <a:pt x="0" y="904538"/>
                    </a:lnTo>
                    <a:lnTo>
                      <a:pt x="184912" y="719625"/>
                    </a:lnTo>
                    <a:lnTo>
                      <a:pt x="184912" y="184912"/>
                    </a:lnTo>
                    <a:lnTo>
                      <a:pt x="719625" y="184912"/>
                    </a:lnTo>
                    <a:lnTo>
                      <a:pt x="904538" y="0"/>
                    </a:lnTo>
                    <a:close/>
                  </a:path>
                </a:pathLst>
              </a:custGeom>
              <a:solidFill>
                <a:srgbClr val="D2232A"/>
              </a:solidFill>
              <a:ln>
                <a:solidFill>
                  <a:srgbClr val="D2232A"/>
                </a:solidFill>
              </a:ln>
            </p:spPr>
            <p:txBody>
              <a:bodyPr wrap="square" lIns="0" tIns="0" rIns="0" bIns="0" rtlCol="0"/>
              <a:lstStyle/>
              <a:p>
                <a:endParaRPr sz="8156"/>
              </a:p>
            </p:txBody>
          </p:sp>
          <p:sp>
            <p:nvSpPr>
              <p:cNvPr id="92" name="object 34"/>
              <p:cNvSpPr/>
              <p:nvPr/>
            </p:nvSpPr>
            <p:spPr>
              <a:xfrm>
                <a:off x="20033256" y="24319209"/>
                <a:ext cx="1925990" cy="1925990"/>
              </a:xfrm>
              <a:custGeom>
                <a:avLst/>
                <a:gdLst/>
                <a:ahLst/>
                <a:cxnLst/>
                <a:rect l="l" t="t" r="r" b="b"/>
                <a:pathLst>
                  <a:path w="904875" h="904875">
                    <a:moveTo>
                      <a:pt x="904544" y="0"/>
                    </a:moveTo>
                    <a:lnTo>
                      <a:pt x="0" y="0"/>
                    </a:lnTo>
                    <a:lnTo>
                      <a:pt x="184912" y="184912"/>
                    </a:lnTo>
                    <a:lnTo>
                      <a:pt x="719631" y="184912"/>
                    </a:lnTo>
                    <a:lnTo>
                      <a:pt x="719631" y="719625"/>
                    </a:lnTo>
                    <a:lnTo>
                      <a:pt x="904544" y="904538"/>
                    </a:lnTo>
                    <a:lnTo>
                      <a:pt x="904544" y="0"/>
                    </a:lnTo>
                    <a:close/>
                  </a:path>
                </a:pathLst>
              </a:custGeom>
              <a:solidFill>
                <a:srgbClr val="D2232A"/>
              </a:solidFill>
              <a:ln>
                <a:solidFill>
                  <a:srgbClr val="D2232A"/>
                </a:solidFill>
              </a:ln>
            </p:spPr>
            <p:txBody>
              <a:bodyPr wrap="square" lIns="0" tIns="0" rIns="0" bIns="0" rtlCol="0"/>
              <a:lstStyle/>
              <a:p>
                <a:endParaRPr sz="8156"/>
              </a:p>
            </p:txBody>
          </p:sp>
          <p:sp>
            <p:nvSpPr>
              <p:cNvPr id="93" name="object 35"/>
              <p:cNvSpPr/>
              <p:nvPr/>
            </p:nvSpPr>
            <p:spPr>
              <a:xfrm>
                <a:off x="20033275" y="29201076"/>
                <a:ext cx="1925990" cy="1925990"/>
              </a:xfrm>
              <a:custGeom>
                <a:avLst/>
                <a:gdLst/>
                <a:ahLst/>
                <a:cxnLst/>
                <a:rect l="l" t="t" r="r" b="b"/>
                <a:pathLst>
                  <a:path w="904875" h="904875">
                    <a:moveTo>
                      <a:pt x="904532" y="0"/>
                    </a:moveTo>
                    <a:lnTo>
                      <a:pt x="719619" y="184912"/>
                    </a:lnTo>
                    <a:lnTo>
                      <a:pt x="719619" y="719619"/>
                    </a:lnTo>
                    <a:lnTo>
                      <a:pt x="184912" y="719619"/>
                    </a:lnTo>
                    <a:lnTo>
                      <a:pt x="0" y="904532"/>
                    </a:lnTo>
                    <a:lnTo>
                      <a:pt x="904532" y="904532"/>
                    </a:lnTo>
                    <a:lnTo>
                      <a:pt x="904532" y="0"/>
                    </a:lnTo>
                    <a:close/>
                  </a:path>
                </a:pathLst>
              </a:custGeom>
              <a:solidFill>
                <a:srgbClr val="D2232A"/>
              </a:solidFill>
              <a:ln>
                <a:solidFill>
                  <a:srgbClr val="D2232A"/>
                </a:solidFill>
              </a:ln>
            </p:spPr>
            <p:txBody>
              <a:bodyPr wrap="square" lIns="0" tIns="0" rIns="0" bIns="0" rtlCol="0"/>
              <a:lstStyle/>
              <a:p>
                <a:endParaRPr sz="8156"/>
              </a:p>
            </p:txBody>
          </p:sp>
          <p:sp>
            <p:nvSpPr>
              <p:cNvPr id="94" name="object 37"/>
              <p:cNvSpPr txBox="1"/>
              <p:nvPr/>
            </p:nvSpPr>
            <p:spPr>
              <a:xfrm>
                <a:off x="16123954" y="24983133"/>
                <a:ext cx="5190036" cy="5768928"/>
              </a:xfrm>
              <a:prstGeom prst="rect">
                <a:avLst/>
              </a:prstGeom>
            </p:spPr>
            <p:txBody>
              <a:bodyPr vert="horz" wrap="square" lIns="0" tIns="74336" rIns="0" bIns="0" rtlCol="0">
                <a:spAutoFit/>
              </a:bodyPr>
              <a:lstStyle/>
              <a:p>
                <a:pPr marL="0" lvl="1">
                  <a:tabLst>
                    <a:tab pos="0" algn="l"/>
                    <a:tab pos="1455317" algn="l"/>
                    <a:tab pos="2920990" algn="l"/>
                    <a:tab pos="4386665" algn="l"/>
                    <a:tab pos="5852338" algn="l"/>
                    <a:tab pos="7318013" algn="l"/>
                    <a:tab pos="8783686" algn="l"/>
                    <a:tab pos="10249361" algn="l"/>
                    <a:tab pos="11715034" algn="l"/>
                    <a:tab pos="13180709" algn="l"/>
                    <a:tab pos="14646382" algn="l"/>
                    <a:tab pos="16112057" algn="l"/>
                    <a:tab pos="17577730" algn="l"/>
                    <a:tab pos="19038225" algn="l"/>
                    <a:tab pos="20503900" algn="l"/>
                    <a:tab pos="21969573" algn="l"/>
                    <a:tab pos="23435248" algn="l"/>
                    <a:tab pos="24900920" algn="l"/>
                    <a:tab pos="26366596" algn="l"/>
                    <a:tab pos="27832268" algn="l"/>
                    <a:tab pos="29297944" algn="l"/>
                    <a:tab pos="30691110" algn="l"/>
                    <a:tab pos="33052761" algn="l"/>
                    <a:tab pos="35414412" algn="l"/>
                    <a:tab pos="37770886" algn="l"/>
                    <a:tab pos="40132538" algn="l"/>
                    <a:tab pos="42494189" algn="l"/>
                    <a:tab pos="44855840" algn="l"/>
                  </a:tabLst>
                  <a:defRPr/>
                </a:pPr>
                <a:r>
                  <a:rPr lang="en-GB" sz="3000" b="1" dirty="0">
                    <a:solidFill>
                      <a:srgbClr val="58595B"/>
                    </a:solidFill>
                    <a:latin typeface="Arial"/>
                    <a:cs typeface="Arial"/>
                  </a:rPr>
                  <a:t>Risk factors for not attending OPD </a:t>
                </a:r>
                <a:r>
                  <a:rPr lang="en-GB" sz="3000" dirty="0">
                    <a:solidFill>
                      <a:srgbClr val="58595B"/>
                    </a:solidFill>
                    <a:latin typeface="Arial"/>
                    <a:cs typeface="Arial"/>
                  </a:rPr>
                  <a:t>physiotherapy</a:t>
                </a:r>
                <a:r>
                  <a:rPr lang="en-GB" sz="3000" dirty="0" smtClean="0">
                    <a:solidFill>
                      <a:srgbClr val="58595B"/>
                    </a:solidFill>
                    <a:latin typeface="Arial"/>
                    <a:cs typeface="Arial"/>
                  </a:rPr>
                  <a:t>:</a:t>
                </a:r>
              </a:p>
              <a:p>
                <a:pPr marL="0" lvl="1" indent="-571500">
                  <a:buFont typeface="Arial" charset="0"/>
                  <a:buChar char="•"/>
                  <a:tabLst>
                    <a:tab pos="0" algn="l"/>
                    <a:tab pos="1455317" algn="l"/>
                    <a:tab pos="2920990" algn="l"/>
                    <a:tab pos="4386665" algn="l"/>
                    <a:tab pos="5852338" algn="l"/>
                    <a:tab pos="7318013" algn="l"/>
                    <a:tab pos="8783686" algn="l"/>
                    <a:tab pos="10249361" algn="l"/>
                    <a:tab pos="11715034" algn="l"/>
                    <a:tab pos="13180709" algn="l"/>
                    <a:tab pos="14646382" algn="l"/>
                    <a:tab pos="16112057" algn="l"/>
                    <a:tab pos="17577730" algn="l"/>
                    <a:tab pos="19038225" algn="l"/>
                    <a:tab pos="20503900" algn="l"/>
                    <a:tab pos="21969573" algn="l"/>
                    <a:tab pos="23435248" algn="l"/>
                    <a:tab pos="24900920" algn="l"/>
                    <a:tab pos="26366596" algn="l"/>
                    <a:tab pos="27832268" algn="l"/>
                    <a:tab pos="29297944" algn="l"/>
                    <a:tab pos="30691110" algn="l"/>
                    <a:tab pos="33052761" algn="l"/>
                    <a:tab pos="35414412" algn="l"/>
                    <a:tab pos="37770886" algn="l"/>
                    <a:tab pos="40132538" algn="l"/>
                    <a:tab pos="42494189" algn="l"/>
                    <a:tab pos="44855840" algn="l"/>
                  </a:tabLst>
                  <a:defRPr/>
                </a:pPr>
                <a:endParaRPr lang="en-GB" sz="3000" dirty="0">
                  <a:solidFill>
                    <a:srgbClr val="58595B"/>
                  </a:solidFill>
                  <a:latin typeface="Arial"/>
                  <a:cs typeface="Arial"/>
                </a:endParaRPr>
              </a:p>
              <a:p>
                <a:pPr marL="0" lvl="1" indent="-571500">
                  <a:buFontTx/>
                  <a:buChar char="-"/>
                  <a:tabLst>
                    <a:tab pos="0" algn="l"/>
                    <a:tab pos="1455317" algn="l"/>
                    <a:tab pos="2920990" algn="l"/>
                    <a:tab pos="4386665" algn="l"/>
                    <a:tab pos="5852338" algn="l"/>
                    <a:tab pos="7318013" algn="l"/>
                    <a:tab pos="8783686" algn="l"/>
                    <a:tab pos="10249361" algn="l"/>
                    <a:tab pos="11715034" algn="l"/>
                    <a:tab pos="13180709" algn="l"/>
                    <a:tab pos="14646382" algn="l"/>
                    <a:tab pos="16112057" algn="l"/>
                    <a:tab pos="17577730" algn="l"/>
                    <a:tab pos="19038225" algn="l"/>
                    <a:tab pos="20503900" algn="l"/>
                    <a:tab pos="21969573" algn="l"/>
                    <a:tab pos="23435248" algn="l"/>
                    <a:tab pos="24900920" algn="l"/>
                    <a:tab pos="26366596" algn="l"/>
                    <a:tab pos="27832268" algn="l"/>
                    <a:tab pos="29297944" algn="l"/>
                    <a:tab pos="30691110" algn="l"/>
                    <a:tab pos="33052761" algn="l"/>
                    <a:tab pos="35414412" algn="l"/>
                    <a:tab pos="37770886" algn="l"/>
                    <a:tab pos="40132538" algn="l"/>
                    <a:tab pos="42494189" algn="l"/>
                    <a:tab pos="44855840" algn="l"/>
                  </a:tabLst>
                  <a:defRPr/>
                </a:pPr>
                <a:r>
                  <a:rPr lang="fr-BE" sz="3000" dirty="0" err="1">
                    <a:solidFill>
                      <a:srgbClr val="58595B"/>
                    </a:solidFill>
                    <a:latin typeface="Arial"/>
                    <a:cs typeface="Arial"/>
                  </a:rPr>
                  <a:t>Being</a:t>
                </a:r>
                <a:r>
                  <a:rPr lang="fr-BE" sz="3000" dirty="0">
                    <a:solidFill>
                      <a:srgbClr val="58595B"/>
                    </a:solidFill>
                    <a:latin typeface="Arial"/>
                    <a:cs typeface="Arial"/>
                  </a:rPr>
                  <a:t> a </a:t>
                </a:r>
                <a:r>
                  <a:rPr lang="fr-BE" sz="3000" dirty="0" err="1">
                    <a:solidFill>
                      <a:srgbClr val="58595B"/>
                    </a:solidFill>
                    <a:latin typeface="Arial"/>
                    <a:cs typeface="Arial"/>
                  </a:rPr>
                  <a:t>severe</a:t>
                </a:r>
                <a:r>
                  <a:rPr lang="fr-BE" sz="3000" dirty="0">
                    <a:solidFill>
                      <a:srgbClr val="58595B"/>
                    </a:solidFill>
                    <a:latin typeface="Arial"/>
                    <a:cs typeface="Arial"/>
                  </a:rPr>
                  <a:t> case (</a:t>
                </a:r>
                <a:r>
                  <a:rPr lang="fr-BE" sz="3000" dirty="0" err="1">
                    <a:solidFill>
                      <a:srgbClr val="58595B"/>
                    </a:solidFill>
                    <a:latin typeface="Arial"/>
                    <a:cs typeface="Arial"/>
                  </a:rPr>
                  <a:t>according</a:t>
                </a:r>
                <a:r>
                  <a:rPr lang="fr-BE" sz="3000" dirty="0">
                    <a:solidFill>
                      <a:srgbClr val="58595B"/>
                    </a:solidFill>
                    <a:latin typeface="Arial"/>
                    <a:cs typeface="Arial"/>
                  </a:rPr>
                  <a:t> to SATS)</a:t>
                </a:r>
              </a:p>
              <a:p>
                <a:pPr marL="0" lvl="1" indent="-571500">
                  <a:buFontTx/>
                  <a:buChar char="-"/>
                  <a:tabLst>
                    <a:tab pos="0" algn="l"/>
                    <a:tab pos="1455317" algn="l"/>
                    <a:tab pos="2920990" algn="l"/>
                    <a:tab pos="4386665" algn="l"/>
                    <a:tab pos="5852338" algn="l"/>
                    <a:tab pos="7318013" algn="l"/>
                    <a:tab pos="8783686" algn="l"/>
                    <a:tab pos="10249361" algn="l"/>
                    <a:tab pos="11715034" algn="l"/>
                    <a:tab pos="13180709" algn="l"/>
                    <a:tab pos="14646382" algn="l"/>
                    <a:tab pos="16112057" algn="l"/>
                    <a:tab pos="17577730" algn="l"/>
                    <a:tab pos="19038225" algn="l"/>
                    <a:tab pos="20503900" algn="l"/>
                    <a:tab pos="21969573" algn="l"/>
                    <a:tab pos="23435248" algn="l"/>
                    <a:tab pos="24900920" algn="l"/>
                    <a:tab pos="26366596" algn="l"/>
                    <a:tab pos="27832268" algn="l"/>
                    <a:tab pos="29297944" algn="l"/>
                    <a:tab pos="30691110" algn="l"/>
                    <a:tab pos="33052761" algn="l"/>
                    <a:tab pos="35414412" algn="l"/>
                    <a:tab pos="37770886" algn="l"/>
                    <a:tab pos="40132538" algn="l"/>
                    <a:tab pos="42494189" algn="l"/>
                    <a:tab pos="44855840" algn="l"/>
                  </a:tabLst>
                  <a:defRPr/>
                </a:pPr>
                <a:r>
                  <a:rPr lang="fr-BE" sz="3000" dirty="0" err="1">
                    <a:solidFill>
                      <a:srgbClr val="58595B"/>
                    </a:solidFill>
                    <a:latin typeface="Arial"/>
                    <a:cs typeface="Arial"/>
                  </a:rPr>
                  <a:t>Aged</a:t>
                </a:r>
                <a:r>
                  <a:rPr lang="fr-BE" sz="3000" dirty="0">
                    <a:solidFill>
                      <a:srgbClr val="58595B"/>
                    </a:solidFill>
                    <a:latin typeface="Arial"/>
                    <a:cs typeface="Arial"/>
                  </a:rPr>
                  <a:t> 18-45</a:t>
                </a:r>
              </a:p>
              <a:p>
                <a:pPr marL="0" lvl="1" indent="-571500">
                  <a:buFontTx/>
                  <a:buChar char="-"/>
                  <a:tabLst>
                    <a:tab pos="0" algn="l"/>
                    <a:tab pos="1455317" algn="l"/>
                    <a:tab pos="2920990" algn="l"/>
                    <a:tab pos="4386665" algn="l"/>
                    <a:tab pos="5852338" algn="l"/>
                    <a:tab pos="7318013" algn="l"/>
                    <a:tab pos="8783686" algn="l"/>
                    <a:tab pos="10249361" algn="l"/>
                    <a:tab pos="11715034" algn="l"/>
                    <a:tab pos="13180709" algn="l"/>
                    <a:tab pos="14646382" algn="l"/>
                    <a:tab pos="16112057" algn="l"/>
                    <a:tab pos="17577730" algn="l"/>
                    <a:tab pos="19038225" algn="l"/>
                    <a:tab pos="20503900" algn="l"/>
                    <a:tab pos="21969573" algn="l"/>
                    <a:tab pos="23435248" algn="l"/>
                    <a:tab pos="24900920" algn="l"/>
                    <a:tab pos="26366596" algn="l"/>
                    <a:tab pos="27832268" algn="l"/>
                    <a:tab pos="29297944" algn="l"/>
                    <a:tab pos="30691110" algn="l"/>
                    <a:tab pos="33052761" algn="l"/>
                    <a:tab pos="35414412" algn="l"/>
                    <a:tab pos="37770886" algn="l"/>
                    <a:tab pos="40132538" algn="l"/>
                    <a:tab pos="42494189" algn="l"/>
                    <a:tab pos="44855840" algn="l"/>
                  </a:tabLst>
                  <a:defRPr/>
                </a:pPr>
                <a:r>
                  <a:rPr lang="fr-BE" sz="3000" dirty="0">
                    <a:solidFill>
                      <a:srgbClr val="58595B"/>
                    </a:solidFill>
                    <a:latin typeface="Arial"/>
                    <a:cs typeface="Arial"/>
                  </a:rPr>
                  <a:t>TBI or </a:t>
                </a:r>
                <a:r>
                  <a:rPr lang="fr-BE" sz="3000" dirty="0" err="1">
                    <a:solidFill>
                      <a:srgbClr val="58595B"/>
                    </a:solidFill>
                    <a:latin typeface="Arial"/>
                    <a:cs typeface="Arial"/>
                  </a:rPr>
                  <a:t>internal</a:t>
                </a:r>
                <a:r>
                  <a:rPr lang="fr-BE" sz="3000" dirty="0">
                    <a:solidFill>
                      <a:srgbClr val="58595B"/>
                    </a:solidFill>
                    <a:latin typeface="Arial"/>
                    <a:cs typeface="Arial"/>
                  </a:rPr>
                  <a:t> </a:t>
                </a:r>
                <a:r>
                  <a:rPr lang="fr-BE" sz="3000" dirty="0" err="1">
                    <a:solidFill>
                      <a:srgbClr val="58595B"/>
                    </a:solidFill>
                    <a:latin typeface="Arial"/>
                    <a:cs typeface="Arial"/>
                  </a:rPr>
                  <a:t>organ</a:t>
                </a:r>
                <a:r>
                  <a:rPr lang="fr-BE" sz="3000" dirty="0">
                    <a:solidFill>
                      <a:srgbClr val="58595B"/>
                    </a:solidFill>
                    <a:latin typeface="Arial"/>
                    <a:cs typeface="Arial"/>
                  </a:rPr>
                  <a:t> </a:t>
                </a:r>
                <a:r>
                  <a:rPr lang="fr-BE" sz="3000" dirty="0" err="1">
                    <a:solidFill>
                      <a:srgbClr val="58595B"/>
                    </a:solidFill>
                    <a:latin typeface="Arial"/>
                    <a:cs typeface="Arial"/>
                  </a:rPr>
                  <a:t>injury</a:t>
                </a:r>
                <a:endParaRPr lang="fr-BE" sz="3000" dirty="0">
                  <a:solidFill>
                    <a:srgbClr val="58595B"/>
                  </a:solidFill>
                  <a:latin typeface="Arial"/>
                  <a:cs typeface="Arial"/>
                </a:endParaRPr>
              </a:p>
              <a:p>
                <a:pPr marL="0" lvl="1" indent="-571500">
                  <a:buFontTx/>
                  <a:buChar char="-"/>
                  <a:tabLst>
                    <a:tab pos="0" algn="l"/>
                    <a:tab pos="1455317" algn="l"/>
                    <a:tab pos="2920990" algn="l"/>
                    <a:tab pos="4386665" algn="l"/>
                    <a:tab pos="5852338" algn="l"/>
                    <a:tab pos="7318013" algn="l"/>
                    <a:tab pos="8783686" algn="l"/>
                    <a:tab pos="10249361" algn="l"/>
                    <a:tab pos="11715034" algn="l"/>
                    <a:tab pos="13180709" algn="l"/>
                    <a:tab pos="14646382" algn="l"/>
                    <a:tab pos="16112057" algn="l"/>
                    <a:tab pos="17577730" algn="l"/>
                    <a:tab pos="19038225" algn="l"/>
                    <a:tab pos="20503900" algn="l"/>
                    <a:tab pos="21969573" algn="l"/>
                    <a:tab pos="23435248" algn="l"/>
                    <a:tab pos="24900920" algn="l"/>
                    <a:tab pos="26366596" algn="l"/>
                    <a:tab pos="27832268" algn="l"/>
                    <a:tab pos="29297944" algn="l"/>
                    <a:tab pos="30691110" algn="l"/>
                    <a:tab pos="33052761" algn="l"/>
                    <a:tab pos="35414412" algn="l"/>
                    <a:tab pos="37770886" algn="l"/>
                    <a:tab pos="40132538" algn="l"/>
                    <a:tab pos="42494189" algn="l"/>
                    <a:tab pos="44855840" algn="l"/>
                  </a:tabLst>
                  <a:defRPr/>
                </a:pPr>
                <a:r>
                  <a:rPr lang="fr-BE" sz="3000" dirty="0" err="1">
                    <a:solidFill>
                      <a:srgbClr val="58595B"/>
                    </a:solidFill>
                    <a:latin typeface="Arial"/>
                    <a:cs typeface="Arial"/>
                  </a:rPr>
                  <a:t>Victim</a:t>
                </a:r>
                <a:r>
                  <a:rPr lang="fr-BE" sz="3000" dirty="0">
                    <a:solidFill>
                      <a:srgbClr val="58595B"/>
                    </a:solidFill>
                    <a:latin typeface="Arial"/>
                    <a:cs typeface="Arial"/>
                  </a:rPr>
                  <a:t> of violent trauma</a:t>
                </a:r>
              </a:p>
              <a:p>
                <a:pPr marL="0" lvl="1" indent="-571500">
                  <a:buFontTx/>
                  <a:buChar char="-"/>
                  <a:tabLst>
                    <a:tab pos="0" algn="l"/>
                    <a:tab pos="1455317" algn="l"/>
                    <a:tab pos="2920990" algn="l"/>
                    <a:tab pos="4386665" algn="l"/>
                    <a:tab pos="5852338" algn="l"/>
                    <a:tab pos="7318013" algn="l"/>
                    <a:tab pos="8783686" algn="l"/>
                    <a:tab pos="10249361" algn="l"/>
                    <a:tab pos="11715034" algn="l"/>
                    <a:tab pos="13180709" algn="l"/>
                    <a:tab pos="14646382" algn="l"/>
                    <a:tab pos="16112057" algn="l"/>
                    <a:tab pos="17577730" algn="l"/>
                    <a:tab pos="19038225" algn="l"/>
                    <a:tab pos="20503900" algn="l"/>
                    <a:tab pos="21969573" algn="l"/>
                    <a:tab pos="23435248" algn="l"/>
                    <a:tab pos="24900920" algn="l"/>
                    <a:tab pos="26366596" algn="l"/>
                    <a:tab pos="27832268" algn="l"/>
                    <a:tab pos="29297944" algn="l"/>
                    <a:tab pos="30691110" algn="l"/>
                    <a:tab pos="33052761" algn="l"/>
                    <a:tab pos="35414412" algn="l"/>
                    <a:tab pos="37770886" algn="l"/>
                    <a:tab pos="40132538" algn="l"/>
                    <a:tab pos="42494189" algn="l"/>
                    <a:tab pos="44855840" algn="l"/>
                  </a:tabLst>
                  <a:defRPr/>
                </a:pPr>
                <a:r>
                  <a:rPr lang="fr-BE" sz="3000" dirty="0">
                    <a:solidFill>
                      <a:srgbClr val="58595B"/>
                    </a:solidFill>
                    <a:latin typeface="Arial"/>
                    <a:cs typeface="Arial"/>
                  </a:rPr>
                  <a:t>High </a:t>
                </a:r>
                <a:r>
                  <a:rPr lang="fr-BE" sz="3000" dirty="0" err="1">
                    <a:solidFill>
                      <a:srgbClr val="58595B"/>
                    </a:solidFill>
                    <a:latin typeface="Arial"/>
                    <a:cs typeface="Arial"/>
                  </a:rPr>
                  <a:t>functional</a:t>
                </a:r>
                <a:r>
                  <a:rPr lang="fr-BE" sz="3000" dirty="0">
                    <a:solidFill>
                      <a:srgbClr val="58595B"/>
                    </a:solidFill>
                    <a:latin typeface="Arial"/>
                    <a:cs typeface="Arial"/>
                  </a:rPr>
                  <a:t> score at IPD exit</a:t>
                </a:r>
                <a:endParaRPr lang="en-GB" sz="3000" dirty="0">
                  <a:solidFill>
                    <a:srgbClr val="58595B"/>
                  </a:solidFill>
                  <a:latin typeface="Arial"/>
                  <a:cs typeface="Arial"/>
                </a:endParaRPr>
              </a:p>
              <a:p>
                <a:endParaRPr sz="4000" dirty="0">
                  <a:latin typeface="Arial"/>
                  <a:cs typeface="Arial"/>
                </a:endParaRPr>
              </a:p>
            </p:txBody>
          </p:sp>
        </p:grpSp>
      </p:grpSp>
      <p:sp>
        <p:nvSpPr>
          <p:cNvPr id="95" name="TextBox 42"/>
          <p:cNvSpPr txBox="1"/>
          <p:nvPr/>
        </p:nvSpPr>
        <p:spPr>
          <a:xfrm>
            <a:off x="23214806" y="24145081"/>
            <a:ext cx="5401742" cy="1132957"/>
          </a:xfrm>
          <a:prstGeom prst="rect">
            <a:avLst/>
          </a:prstGeom>
          <a:solidFill>
            <a:srgbClr val="FF0000"/>
          </a:solidFill>
          <a:ln>
            <a:noFill/>
          </a:ln>
        </p:spPr>
        <p:txBody>
          <a:bodyPr wrap="square" lIns="180000" tIns="180000" rIns="180000" bIns="180000" rtlCol="0">
            <a:spAutoFit/>
          </a:bodyPr>
          <a:lstStyle/>
          <a:p>
            <a:r>
              <a:rPr lang="en-US" sz="5000" b="1" dirty="0" smtClean="0">
                <a:solidFill>
                  <a:schemeClr val="bg1"/>
                </a:solidFill>
                <a:latin typeface="Arial" charset="0"/>
                <a:ea typeface="Arial" charset="0"/>
                <a:cs typeface="Arial" charset="0"/>
              </a:rPr>
              <a:t>Conclusions</a:t>
            </a:r>
            <a:endParaRPr lang="en-US" sz="5000" b="1" dirty="0">
              <a:solidFill>
                <a:schemeClr val="bg1"/>
              </a:solidFill>
              <a:latin typeface="Arial" charset="0"/>
              <a:ea typeface="Arial" charset="0"/>
              <a:cs typeface="Arial" charset="0"/>
            </a:endParaRPr>
          </a:p>
        </p:txBody>
      </p:sp>
      <p:pic>
        <p:nvPicPr>
          <p:cNvPr id="80" name="Image 7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1606" y="31952005"/>
            <a:ext cx="12396740" cy="8546393"/>
          </a:xfrm>
          <a:prstGeom prst="rect">
            <a:avLst/>
          </a:prstGeom>
        </p:spPr>
      </p:pic>
      <p:pic>
        <p:nvPicPr>
          <p:cNvPr id="97" name="Picture 3" descr="cid:image002.png@01D3B4AC.5DBA9580"/>
          <p:cNvPicPr/>
          <p:nvPr/>
        </p:nvPicPr>
        <p:blipFill>
          <a:blip r:embed="rId6">
            <a:extLst>
              <a:ext uri="{28A0092B-C50C-407E-A947-70E740481C1C}">
                <a14:useLocalDpi xmlns:a14="http://schemas.microsoft.com/office/drawing/2010/main" val="0"/>
              </a:ext>
            </a:extLst>
          </a:blip>
          <a:srcRect/>
          <a:stretch>
            <a:fillRect/>
          </a:stretch>
        </p:blipFill>
        <p:spPr bwMode="auto">
          <a:xfrm>
            <a:off x="16280606" y="38851681"/>
            <a:ext cx="4865084" cy="3170733"/>
          </a:xfrm>
          <a:prstGeom prst="rect">
            <a:avLst/>
          </a:prstGeom>
          <a:noFill/>
          <a:ln>
            <a:noFill/>
          </a:ln>
        </p:spPr>
      </p:pic>
      <p:sp>
        <p:nvSpPr>
          <p:cNvPr id="98" name="object 25"/>
          <p:cNvSpPr txBox="1"/>
          <p:nvPr/>
        </p:nvSpPr>
        <p:spPr>
          <a:xfrm>
            <a:off x="1391514" y="30850681"/>
            <a:ext cx="13438316" cy="891800"/>
          </a:xfrm>
          <a:prstGeom prst="rect">
            <a:avLst/>
          </a:prstGeom>
        </p:spPr>
        <p:txBody>
          <a:bodyPr vert="horz" wrap="square" lIns="0" tIns="29735" rIns="0" bIns="0" rtlCol="0">
            <a:spAutoFit/>
          </a:bodyPr>
          <a:lstStyle/>
          <a:p>
            <a:pPr marL="27032">
              <a:spcBef>
                <a:spcPts val="234"/>
              </a:spcBef>
            </a:pPr>
            <a:r>
              <a:rPr lang="en-US" sz="2800" dirty="0" smtClean="0">
                <a:solidFill>
                  <a:srgbClr val="D2232A"/>
                </a:solidFill>
                <a:latin typeface="Arial"/>
                <a:cs typeface="Arial"/>
              </a:rPr>
              <a:t>Figure </a:t>
            </a:r>
            <a:r>
              <a:rPr lang="en-US" sz="2800" dirty="0">
                <a:solidFill>
                  <a:srgbClr val="D2232A"/>
                </a:solidFill>
                <a:latin typeface="Arial"/>
                <a:cs typeface="Arial"/>
              </a:rPr>
              <a:t>1. Adapted Functional Independence Measure used with acute trauma patients, in the </a:t>
            </a:r>
            <a:r>
              <a:rPr lang="en-US" sz="2800" dirty="0" err="1">
                <a:solidFill>
                  <a:srgbClr val="D2232A"/>
                </a:solidFill>
                <a:latin typeface="Arial"/>
                <a:cs typeface="Arial"/>
              </a:rPr>
              <a:t>Médecins</a:t>
            </a:r>
            <a:r>
              <a:rPr lang="en-US" sz="2800" dirty="0">
                <a:solidFill>
                  <a:srgbClr val="D2232A"/>
                </a:solidFill>
                <a:latin typeface="Arial"/>
                <a:cs typeface="Arial"/>
              </a:rPr>
              <a:t> sans </a:t>
            </a:r>
            <a:r>
              <a:rPr lang="en-US" sz="2800" dirty="0" err="1">
                <a:solidFill>
                  <a:srgbClr val="D2232A"/>
                </a:solidFill>
                <a:latin typeface="Arial"/>
                <a:cs typeface="Arial"/>
              </a:rPr>
              <a:t>Frontières</a:t>
            </a:r>
            <a:r>
              <a:rPr lang="en-US" sz="2800" dirty="0">
                <a:solidFill>
                  <a:srgbClr val="D2232A"/>
                </a:solidFill>
                <a:latin typeface="Arial"/>
                <a:cs typeface="Arial"/>
              </a:rPr>
              <a:t> Kunduz Trauma Center</a:t>
            </a:r>
            <a:endParaRPr sz="2800" dirty="0">
              <a:solidFill>
                <a:srgbClr val="D2232A"/>
              </a:solidFill>
              <a:latin typeface="Arial"/>
              <a:cs typeface="Arial"/>
            </a:endParaRPr>
          </a:p>
        </p:txBody>
      </p:sp>
      <p:sp>
        <p:nvSpPr>
          <p:cNvPr id="99" name="ZoneTexte 98"/>
          <p:cNvSpPr txBox="1"/>
          <p:nvPr/>
        </p:nvSpPr>
        <p:spPr>
          <a:xfrm>
            <a:off x="7060406" y="24966862"/>
            <a:ext cx="7543800" cy="1015663"/>
          </a:xfrm>
          <a:prstGeom prst="rect">
            <a:avLst/>
          </a:prstGeom>
          <a:noFill/>
        </p:spPr>
        <p:txBody>
          <a:bodyPr wrap="square" rtlCol="0">
            <a:spAutoFit/>
          </a:bodyPr>
          <a:lstStyle/>
          <a:p>
            <a:pPr marL="0" lvl="1"/>
            <a:r>
              <a:rPr lang="en-GB" sz="3000" dirty="0">
                <a:solidFill>
                  <a:srgbClr val="58595B"/>
                </a:solidFill>
                <a:latin typeface="Arial"/>
                <a:cs typeface="Arial"/>
              </a:rPr>
              <a:t>Out of 1528 patients admitted to KTC between January and June 2015</a:t>
            </a:r>
            <a:r>
              <a:rPr lang="en-GB" sz="3000" dirty="0" smtClean="0">
                <a:solidFill>
                  <a:srgbClr val="58595B"/>
                </a:solidFill>
                <a:latin typeface="Arial"/>
                <a:cs typeface="Arial"/>
              </a:rPr>
              <a:t>:</a:t>
            </a:r>
            <a:endParaRPr lang="en-GB" sz="3000" dirty="0">
              <a:solidFill>
                <a:srgbClr val="58595B"/>
              </a:solidFill>
              <a:latin typeface="Arial"/>
              <a:cs typeface="Arial"/>
            </a:endParaRPr>
          </a:p>
        </p:txBody>
      </p:sp>
      <p:sp>
        <p:nvSpPr>
          <p:cNvPr id="100" name="ZoneTexte 99"/>
          <p:cNvSpPr txBox="1"/>
          <p:nvPr/>
        </p:nvSpPr>
        <p:spPr>
          <a:xfrm>
            <a:off x="23515873" y="26125192"/>
            <a:ext cx="6069528" cy="6186309"/>
          </a:xfrm>
          <a:prstGeom prst="rect">
            <a:avLst/>
          </a:prstGeom>
          <a:noFill/>
        </p:spPr>
        <p:txBody>
          <a:bodyPr wrap="square" rtlCol="0">
            <a:spAutoFit/>
          </a:bodyPr>
          <a:lstStyle/>
          <a:p>
            <a:pPr algn="just"/>
            <a:r>
              <a:rPr lang="en-GB" altLang="fr-FR" sz="3600" dirty="0"/>
              <a:t>The integration of physiotherapists within any trauma medical team should be a necessity. </a:t>
            </a:r>
          </a:p>
          <a:p>
            <a:pPr algn="just"/>
            <a:endParaRPr lang="en-GB" altLang="fr-FR" sz="3600" dirty="0" smtClean="0"/>
          </a:p>
          <a:p>
            <a:pPr algn="just"/>
            <a:r>
              <a:rPr lang="en-GB" altLang="fr-FR" sz="3600" dirty="0" smtClean="0"/>
              <a:t>The </a:t>
            </a:r>
            <a:r>
              <a:rPr lang="en-GB" altLang="fr-FR" sz="3600" dirty="0"/>
              <a:t>use of the adapted functional score was shown to be feasible for complex trauma patients with different types of injury in a humanitarian </a:t>
            </a:r>
            <a:r>
              <a:rPr lang="en-GB" altLang="fr-FR" sz="3600" dirty="0" smtClean="0"/>
              <a:t>setting. </a:t>
            </a:r>
            <a:endParaRPr lang="en-GB" altLang="fr-FR" sz="3600" dirty="0"/>
          </a:p>
        </p:txBody>
      </p:sp>
      <p:sp>
        <p:nvSpPr>
          <p:cNvPr id="5" name="ZoneTexte 4"/>
          <p:cNvSpPr txBox="1"/>
          <p:nvPr/>
        </p:nvSpPr>
        <p:spPr>
          <a:xfrm>
            <a:off x="22948451" y="9523094"/>
            <a:ext cx="2961085" cy="453394"/>
          </a:xfrm>
          <a:prstGeom prst="rect">
            <a:avLst/>
          </a:prstGeom>
          <a:noFill/>
        </p:spPr>
        <p:txBody>
          <a:bodyPr wrap="square" rtlCol="0">
            <a:spAutoFit/>
          </a:bodyPr>
          <a:lstStyle/>
          <a:p>
            <a:pPr marL="27032" marR="282484">
              <a:lnSpc>
                <a:spcPct val="100600"/>
              </a:lnSpc>
              <a:spcBef>
                <a:spcPts val="202"/>
              </a:spcBef>
            </a:pPr>
            <a:r>
              <a:rPr lang="en-US" sz="2400" b="1" dirty="0" smtClean="0">
                <a:solidFill>
                  <a:schemeClr val="bg1"/>
                </a:solidFill>
              </a:rPr>
              <a:t>© </a:t>
            </a:r>
            <a:r>
              <a:rPr lang="en-US" sz="2400" b="1" dirty="0">
                <a:solidFill>
                  <a:schemeClr val="bg1"/>
                </a:solidFill>
              </a:rPr>
              <a:t>Bérangère </a:t>
            </a:r>
            <a:r>
              <a:rPr lang="en-US" sz="2400" b="1" dirty="0" err="1" smtClean="0">
                <a:solidFill>
                  <a:schemeClr val="bg1"/>
                </a:solidFill>
              </a:rPr>
              <a:t>Gohy</a:t>
            </a:r>
            <a:endParaRPr lang="en-US" sz="2400" b="1" dirty="0">
              <a:solidFill>
                <a:schemeClr val="bg1"/>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F656C67CEBF1B4EA4579FD3E3AFD5F7" ma:contentTypeVersion="6" ma:contentTypeDescription="Create a new document." ma:contentTypeScope="" ma:versionID="0a4da1f39be4a4643d4d8e5bc18bd4eb">
  <xsd:schema xmlns:xsd="http://www.w3.org/2001/XMLSchema" xmlns:xs="http://www.w3.org/2001/XMLSchema" xmlns:p="http://schemas.microsoft.com/office/2006/metadata/properties" xmlns:ns2="5895eead-2303-49e7-ae5e-1c41a0da3250" xmlns:ns3="e2f035dc-877f-47c5-a098-0c6fdb408b4f" targetNamespace="http://schemas.microsoft.com/office/2006/metadata/properties" ma:root="true" ma:fieldsID="fe335e4f5f8d9dface2ac2651128f73e" ns2:_="" ns3:_="">
    <xsd:import namespace="5895eead-2303-49e7-ae5e-1c41a0da3250"/>
    <xsd:import namespace="e2f035dc-877f-47c5-a098-0c6fdb408b4f"/>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895eead-2303-49e7-ae5e-1c41a0da325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e2f035dc-877f-47c5-a098-0c6fdb408b4f"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3BAC498A-CD37-449A-9DA1-64BF9074803B}"/>
</file>

<file path=customXml/itemProps2.xml><?xml version="1.0" encoding="utf-8"?>
<ds:datastoreItem xmlns:ds="http://schemas.openxmlformats.org/officeDocument/2006/customXml" ds:itemID="{F3031D24-853E-4E76-93BA-F35A8849AF89}"/>
</file>

<file path=customXml/itemProps3.xml><?xml version="1.0" encoding="utf-8"?>
<ds:datastoreItem xmlns:ds="http://schemas.openxmlformats.org/officeDocument/2006/customXml" ds:itemID="{B2974490-F549-4F17-84D7-2A0FB02B0EFE}"/>
</file>

<file path=docProps/app.xml><?xml version="1.0" encoding="utf-8"?>
<Properties xmlns="http://schemas.openxmlformats.org/officeDocument/2006/extended-properties" xmlns:vt="http://schemas.openxmlformats.org/officeDocument/2006/docPropsVTypes">
  <Template/>
  <TotalTime>973</TotalTime>
  <Words>823</Words>
  <Application>Microsoft Macintosh PowerPoint</Application>
  <PresentationFormat>Custom</PresentationFormat>
  <Paragraphs>62</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Times New Roman</vt:lpstr>
      <vt:lpstr>Office Theme</vt:lpstr>
      <vt:lpstr>Early physical and functional rehabilitation of trauma patients in the MSF Trauma Center, Kunduz Afghanistan : luxury or necessity?</vt:lpstr>
    </vt:vector>
  </TitlesOfParts>
  <LinksUpToDate>false</LinksUpToDate>
  <SharedDoc>false</SharedDoc>
  <HyperlinkBase/>
  <HyperlinksChanged>false</HyperlinksChanged>
  <AppVersion>15.0023</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MSF Scientific Days Poster Template</dc:title>
  <dc:creator>Bérangère GOHY</dc:creator>
  <cp:lastModifiedBy>Microsoft Office User</cp:lastModifiedBy>
  <cp:revision>38</cp:revision>
  <cp:lastPrinted>2018-04-11T18:41:58Z</cp:lastPrinted>
  <dcterms:created xsi:type="dcterms:W3CDTF">2018-04-11T18:28:11Z</dcterms:created>
  <dcterms:modified xsi:type="dcterms:W3CDTF">2018-05-09T19:25:20Z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2018-04-05T23:00:00Z</vt:filetime>
  </property>
  <property fmtid="{D5CDD505-2E9C-101B-9397-08002B2CF9AE}" pid="3" name="Creator">
    <vt:lpwstr>Adobe InDesign CS6 (Macintosh)</vt:lpwstr>
  </property>
  <property fmtid="{D5CDD505-2E9C-101B-9397-08002B2CF9AE}" pid="4" name="LastSaved">
    <vt:filetime>2018-04-10T23:00:00Z</vt:filetime>
  </property>
  <property fmtid="{D5CDD505-2E9C-101B-9397-08002B2CF9AE}" pid="5" name="ContentTypeId">
    <vt:lpwstr>0x010100EF656C67CEBF1B4EA4579FD3E3AFD5F7</vt:lpwstr>
  </property>
</Properties>
</file>