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emf" ContentType="image/x-e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14224000" cy="20104100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232A"/>
    <a:srgbClr val="FF3B3B"/>
    <a:srgbClr val="FFCC00"/>
    <a:srgbClr val="3EA199"/>
    <a:srgbClr val="FF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vertBarState="minimized" horzBarState="maximized">
    <p:restoredLeft sz="15638"/>
    <p:restoredTop sz="94646"/>
  </p:normalViewPr>
  <p:slideViewPr>
    <p:cSldViewPr>
      <p:cViewPr>
        <p:scale>
          <a:sx n="40" d="100"/>
          <a:sy n="40" d="100"/>
        </p:scale>
        <p:origin x="864" y="-6152"/>
      </p:cViewPr>
      <p:guideLst>
        <p:guide orient="horz" pos="6132"/>
        <p:guide pos="4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4263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056563" y="0"/>
            <a:ext cx="6164262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8CABE-655D-5C42-8970-4E5AEED2B7CA}" type="datetimeFigureOut">
              <a:rPr lang="en-US" smtClean="0"/>
              <a:t>5/4/18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11700" y="2513013"/>
            <a:ext cx="48006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22400" y="9675813"/>
            <a:ext cx="11379200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6164263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056563" y="19096038"/>
            <a:ext cx="6164262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AA78-6143-204E-A6FE-1B833801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3140" y="38897280"/>
            <a:ext cx="5373467" cy="2433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 smtClean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 smtClean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 smtClean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612" y="41544001"/>
            <a:ext cx="13640064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3" name="object 84"/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BCBD3B"/>
          </a:solidFill>
        </p:spPr>
        <p:txBody>
          <a:bodyPr wrap="square" lIns="0" tIns="0" rIns="0" bIns="0" rtlCol="0"/>
          <a:lstStyle/>
          <a:p>
            <a:pPr lvl="0"/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250392"/>
              </p:ext>
            </p:extLst>
          </p:nvPr>
        </p:nvGraphicFramePr>
        <p:xfrm>
          <a:off x="13891809" y="19067467"/>
          <a:ext cx="15137994" cy="12561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8997"/>
                <a:gridCol w="7568997"/>
              </a:tblGrid>
              <a:tr h="1774943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Perceived</a:t>
                      </a:r>
                      <a:r>
                        <a:rPr lang="en-US" sz="4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benefits of disclosure</a:t>
                      </a:r>
                      <a:endParaRPr lang="en-GB" sz="4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Reasons</a:t>
                      </a:r>
                      <a:r>
                        <a:rPr lang="en-US" sz="4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</a:t>
                      </a:r>
                    </a:p>
                    <a:p>
                      <a:pPr algn="ctr"/>
                      <a:r>
                        <a:rPr lang="en-US" sz="4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non-disclosure</a:t>
                      </a:r>
                      <a:endParaRPr lang="en-GB" sz="4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C00"/>
                    </a:solidFill>
                  </a:tcPr>
                </a:tc>
              </a:tr>
              <a:tr h="1774943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en-US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child would be able to protect their future sexual partners</a:t>
                      </a:r>
                      <a:endParaRPr lang="en-GB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3EA199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Fear</a:t>
                      </a:r>
                      <a:r>
                        <a:rPr lang="en-US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en-US" sz="36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3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tigmatisation</a:t>
                      </a:r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gossip</a:t>
                      </a:r>
                      <a:r>
                        <a:rPr lang="en-US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because the ‘</a:t>
                      </a:r>
                      <a:r>
                        <a:rPr lang="en-US" sz="360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child talks too much</a:t>
                      </a:r>
                      <a:r>
                        <a:rPr lang="en-US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  <a:endParaRPr lang="en-GB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3EA199">
                        <a:alpha val="65000"/>
                      </a:srgbClr>
                    </a:solidFill>
                  </a:tcPr>
                </a:tc>
              </a:tr>
              <a:tr h="1774943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Improved communication and relationships within the family</a:t>
                      </a:r>
                      <a:endParaRPr lang="en-GB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Non-primary care-giver not</a:t>
                      </a:r>
                      <a:r>
                        <a:rPr lang="en-US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knowing the status of the child, or not having ‘permission’ from biological parents to disclose</a:t>
                      </a:r>
                      <a:endParaRPr lang="en-GB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774943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</a:t>
                      </a:r>
                      <a:r>
                        <a:rPr lang="en-US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help child to be more autonomous and independent in taking treatment</a:t>
                      </a:r>
                      <a:endParaRPr lang="en-GB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3EA199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wanting to cause distress</a:t>
                      </a:r>
                      <a:r>
                        <a:rPr lang="en-US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the child, including believing there could be a risk of suicide</a:t>
                      </a:r>
                      <a:endParaRPr lang="en-GB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3EA199">
                        <a:alpha val="65000"/>
                      </a:srgbClr>
                    </a:solidFill>
                  </a:tcPr>
                </a:tc>
              </a:tr>
              <a:tr h="1774943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Better for child to be told their HIV status than to find out accidentally</a:t>
                      </a:r>
                      <a:endParaRPr lang="en-GB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Mothers</a:t>
                      </a:r>
                      <a:r>
                        <a:rPr lang="en-US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not </a:t>
                      </a:r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wanting to be</a:t>
                      </a:r>
                      <a:r>
                        <a:rPr lang="en-US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blamed in the case of vertical transmission </a:t>
                      </a:r>
                      <a:endParaRPr lang="en-GB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400937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 c</a:t>
                      </a:r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hild need</a:t>
                      </a:r>
                      <a:r>
                        <a:rPr lang="en-US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to understand why they are taking daily treatment</a:t>
                      </a:r>
                      <a:endParaRPr lang="en-GB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3EA199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Wanting to avoid the child</a:t>
                      </a:r>
                      <a:r>
                        <a:rPr lang="en-US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‘seeking revenge’ by infecting others </a:t>
                      </a:r>
                      <a:endParaRPr lang="en-GB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3EA199">
                        <a:alpha val="65000"/>
                      </a:srgbClr>
                    </a:solidFill>
                  </a:tcPr>
                </a:tc>
              </a:tr>
              <a:tr h="17749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Could</a:t>
                      </a:r>
                      <a:r>
                        <a:rPr lang="en-US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lead to i</a:t>
                      </a:r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mprovements</a:t>
                      </a:r>
                      <a:r>
                        <a:rPr lang="en-US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health through improved adherence</a:t>
                      </a:r>
                      <a:endParaRPr lang="en-GB" sz="3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Care-givers</a:t>
                      </a:r>
                      <a:r>
                        <a:rPr lang="en-US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struggling with own HIV status and experience of disclosure can create delays in </a:t>
                      </a:r>
                      <a:r>
                        <a:rPr lang="en-US" sz="36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dislcosing</a:t>
                      </a:r>
                      <a:endParaRPr lang="en-GB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232579" y="5499711"/>
            <a:ext cx="27797225" cy="2055891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Manziasi Sumbi</a:t>
            </a:r>
            <a:r>
              <a:rPr lang="en-US" sz="40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 Harrison</a:t>
            </a:r>
            <a:r>
              <a:rPr lang="en-US" sz="40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 Kanumay</a:t>
            </a:r>
            <a:r>
              <a:rPr lang="en-US" sz="40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 Garcia</a:t>
            </a:r>
            <a:r>
              <a:rPr lang="en-US" sz="40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 </a:t>
            </a:r>
            <a:r>
              <a:rPr lang="en-US" sz="4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Iakovidi</a:t>
            </a:r>
            <a:r>
              <a:rPr lang="en-US" sz="4000" baseline="30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 Chalachala</a:t>
            </a:r>
            <a:r>
              <a:rPr lang="en-US" sz="40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Venables</a:t>
            </a:r>
            <a:r>
              <a:rPr lang="en-US" sz="40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2,4</a:t>
            </a:r>
            <a:endParaRPr lang="en-GB" sz="4400" dirty="0">
              <a:solidFill>
                <a:srgbClr val="C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r>
              <a:rPr lang="en-GB" sz="24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Médecins Sans Frontières, Kinshasa, Democratic Republic of Congo  </a:t>
            </a:r>
            <a:r>
              <a:rPr lang="en-GB" sz="24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Southern Africa Medical Unit, Médecins Sans Frontières, Cape Town, South Africa</a:t>
            </a:r>
          </a:p>
          <a:p>
            <a:r>
              <a:rPr lang="en-GB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North Carolina, Carolina Population Centre, USA </a:t>
            </a:r>
            <a:r>
              <a:rPr lang="en-GB" sz="24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Division of Social and Behavioural Sciences, School of Public Health and Family Medicine, University of Cape Town, South Africa</a:t>
            </a:r>
          </a:p>
          <a:p>
            <a:endParaRPr lang="en-GB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Contact: emilie.venables@brussels.msf.org</a:t>
            </a:r>
            <a:endParaRPr lang="en-GB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2501" y="446881"/>
            <a:ext cx="22672305" cy="3288362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r>
              <a:rPr lang="en-US" sz="8000" i="1" dirty="0"/>
              <a:t>“It´s a secret between us”</a:t>
            </a:r>
            <a:r>
              <a:rPr lang="en-US" sz="8000" dirty="0"/>
              <a:t>:</a:t>
            </a:r>
            <a:r>
              <a:rPr lang="en-US" sz="8000" i="1" dirty="0"/>
              <a:t> </a:t>
            </a:r>
            <a:r>
              <a:rPr lang="en-US" sz="8000" i="1" dirty="0" smtClean="0"/>
              <a:t/>
            </a:r>
            <a:br>
              <a:rPr lang="en-US" sz="8000" i="1" dirty="0" smtClean="0"/>
            </a:br>
            <a:r>
              <a:rPr lang="en-US" sz="6600" dirty="0" err="1" smtClean="0"/>
              <a:t>Childrens</a:t>
            </a:r>
            <a:r>
              <a:rPr lang="en-US" sz="6600" dirty="0"/>
              <a:t>’ and </a:t>
            </a:r>
            <a:r>
              <a:rPr lang="en-US" sz="6600" dirty="0" smtClean="0"/>
              <a:t>care-givers</a:t>
            </a:r>
            <a:r>
              <a:rPr lang="en-US" sz="6600" dirty="0"/>
              <a:t>’ experiences of HIV disclosure </a:t>
            </a: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6600" dirty="0" smtClean="0"/>
              <a:t>in </a:t>
            </a:r>
            <a:r>
              <a:rPr lang="en-US" sz="6600" dirty="0"/>
              <a:t>Kinshasa, Democratic Republic of Congo</a:t>
            </a:r>
            <a:endParaRPr lang="en-GB" sz="6600" dirty="0">
              <a:latin typeface="Calibri" panose="020F05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5807" y="8082272"/>
            <a:ext cx="12632197" cy="107636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0" name="object 10"/>
          <p:cNvSpPr txBox="1"/>
          <p:nvPr/>
        </p:nvSpPr>
        <p:spPr>
          <a:xfrm>
            <a:off x="1483348" y="8147289"/>
            <a:ext cx="11137113" cy="953355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 algn="ctr">
              <a:spcBef>
                <a:spcPts val="234"/>
              </a:spcBef>
            </a:pPr>
            <a:r>
              <a:rPr lang="en-US" sz="6000" b="1" spc="-11" dirty="0" smtClean="0">
                <a:solidFill>
                  <a:schemeClr val="bg1"/>
                </a:solidFill>
                <a:latin typeface="Arial"/>
                <a:cs typeface="Arial"/>
              </a:rPr>
              <a:t>Background </a:t>
            </a:r>
            <a:endParaRPr sz="6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6949" y="9592515"/>
            <a:ext cx="12769911" cy="8889896"/>
          </a:xfrm>
          <a:prstGeom prst="rect">
            <a:avLst/>
          </a:prstGeom>
          <a:solidFill>
            <a:srgbClr val="3EA199"/>
          </a:solidFill>
          <a:effectLst/>
        </p:spPr>
        <p:txBody>
          <a:bodyPr vert="horz" wrap="square" lIns="0" tIns="25680" rIns="0" bIns="0" rtlCol="0">
            <a:spAutoFit/>
          </a:bodyPr>
          <a:lstStyle/>
          <a:p>
            <a:pPr marL="457200" indent="-457200" eaLnBrk="0" hangingPunct="0">
              <a:buClr>
                <a:srgbClr val="FF0000"/>
              </a:buClr>
              <a:buSzPct val="111000"/>
              <a:buFont typeface="Courier New" panose="02070309020205020404" pitchFamily="49" charset="0"/>
              <a:buChar char="o"/>
            </a:pPr>
            <a:r>
              <a:rPr lang="en-GB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UNAIDS </a:t>
            </a: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estimates </a:t>
            </a:r>
            <a:r>
              <a:rPr lang="en-GB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42,000 </a:t>
            </a: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 &lt;</a:t>
            </a:r>
            <a:r>
              <a:rPr lang="en-GB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en-GB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living with </a:t>
            </a: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HIV </a:t>
            </a: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DRC</a:t>
            </a:r>
            <a:r>
              <a:rPr lang="en-GB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0" hangingPunct="0">
              <a:buClr>
                <a:srgbClr val="FF0000"/>
              </a:buClr>
              <a:buSzPct val="111000"/>
            </a:pPr>
            <a:endParaRPr lang="en-GB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0" hangingPunct="0">
              <a:buClr>
                <a:srgbClr val="FF0000"/>
              </a:buClr>
              <a:buSzPct val="111000"/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recommends disclosure for HIV-positive children of</a:t>
            </a: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school-going age</a:t>
            </a: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but the process remains challenging for health-care workers and </a:t>
            </a:r>
            <a:r>
              <a:rPr lang="en-GB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care-givers.</a:t>
            </a:r>
            <a:endParaRPr lang="en-GB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>
              <a:buClr>
                <a:srgbClr val="FF0000"/>
              </a:buClr>
              <a:buSzPct val="111000"/>
            </a:pPr>
            <a:endParaRPr lang="en-GB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0" hangingPunct="0">
              <a:buClr>
                <a:srgbClr val="FF0000"/>
              </a:buClr>
              <a:buSzPct val="111000"/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 in DRC can only be informed of their HIV status with the </a:t>
            </a: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approval of their care-giver</a:t>
            </a: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which, along with the </a:t>
            </a: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of consent for HIV testing being 18</a:t>
            </a: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can cause delays in </a:t>
            </a:r>
            <a:r>
              <a:rPr lang="en-GB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disclosure.</a:t>
            </a:r>
            <a:endParaRPr lang="en-GB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>
              <a:buClr>
                <a:srgbClr val="FF0000"/>
              </a:buClr>
              <a:buSzPct val="111000"/>
            </a:pPr>
            <a:endParaRPr lang="en-GB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0" hangingPunct="0">
              <a:buClr>
                <a:srgbClr val="FF0000"/>
              </a:buClr>
              <a:buSzPct val="111000"/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Non-disclosure is </a:t>
            </a: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probably associated with poor outcomes </a:t>
            </a: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 adolescence including increased risk of </a:t>
            </a: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poor adherence and retention</a:t>
            </a: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 failure</a:t>
            </a: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3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>
              <a:buClr>
                <a:srgbClr val="FF0000"/>
              </a:buClr>
              <a:buSzPct val="111000"/>
            </a:pPr>
            <a:endParaRPr lang="en-GB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0" hangingPunct="0">
              <a:buClr>
                <a:srgbClr val="FF0000"/>
              </a:buClr>
              <a:buSzPct val="111000"/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MSF has provided </a:t>
            </a: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 medical and psycho-social support to people living with HIV </a:t>
            </a: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Kinshasa, including children and their care-givers, since 2002. </a:t>
            </a:r>
            <a:endParaRPr sz="298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4893508" y="12867481"/>
            <a:ext cx="6586210" cy="394659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1" name="object 21"/>
          <p:cNvSpPr txBox="1"/>
          <p:nvPr/>
        </p:nvSpPr>
        <p:spPr>
          <a:xfrm>
            <a:off x="22385063" y="14037463"/>
            <a:ext cx="6551543" cy="958494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>
              <a:lnSpc>
                <a:spcPct val="100600"/>
              </a:lnSpc>
              <a:spcBef>
                <a:spcPts val="202"/>
              </a:spcBef>
            </a:pPr>
            <a:r>
              <a:rPr sz="3000" dirty="0">
                <a:solidFill>
                  <a:srgbClr val="58595B"/>
                </a:solidFill>
                <a:latin typeface="Arial"/>
                <a:cs typeface="Arial"/>
              </a:rPr>
              <a:t>Items and images can span one  </a:t>
            </a:r>
            <a:r>
              <a:rPr sz="3000" smtClean="0">
                <a:solidFill>
                  <a:srgbClr val="58595B"/>
                </a:solidFill>
                <a:latin typeface="Arial"/>
                <a:cs typeface="Arial"/>
              </a:rPr>
              <a:t>column  </a:t>
            </a:r>
            <a:r>
              <a:rPr sz="3000" dirty="0">
                <a:solidFill>
                  <a:srgbClr val="58595B"/>
                </a:solidFill>
                <a:latin typeface="Arial"/>
                <a:cs typeface="Arial"/>
              </a:rPr>
              <a:t>or </a:t>
            </a:r>
            <a:r>
              <a:rPr sz="3000" dirty="0" smtClean="0">
                <a:solidFill>
                  <a:srgbClr val="58595B"/>
                </a:solidFill>
                <a:latin typeface="Arial"/>
                <a:cs typeface="Arial"/>
              </a:rPr>
              <a:t>the</a:t>
            </a:r>
            <a:r>
              <a:rPr lang="en-US" sz="3000" dirty="0" smtClean="0">
                <a:solidFill>
                  <a:srgbClr val="58595B"/>
                </a:solidFill>
                <a:latin typeface="Arial"/>
                <a:cs typeface="Arial"/>
              </a:rPr>
              <a:t>y</a:t>
            </a:r>
            <a:r>
              <a:rPr sz="3000" dirty="0" smtClean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sz="3000" dirty="0">
                <a:solidFill>
                  <a:srgbClr val="58595B"/>
                </a:solidFill>
                <a:latin typeface="Arial"/>
                <a:cs typeface="Arial"/>
              </a:rPr>
              <a:t>can </a:t>
            </a:r>
            <a:r>
              <a:rPr sz="3000" dirty="0" smtClean="0">
                <a:solidFill>
                  <a:srgbClr val="58595B"/>
                </a:solidFill>
                <a:latin typeface="Arial"/>
                <a:cs typeface="Arial"/>
              </a:rPr>
              <a:t>span </a:t>
            </a:r>
            <a:r>
              <a:rPr sz="3000" dirty="0">
                <a:solidFill>
                  <a:srgbClr val="58595B"/>
                </a:solidFill>
                <a:latin typeface="Arial"/>
                <a:cs typeface="Arial"/>
              </a:rPr>
              <a:t>two </a:t>
            </a:r>
            <a:r>
              <a:rPr sz="3000" dirty="0" smtClean="0">
                <a:solidFill>
                  <a:srgbClr val="58595B"/>
                </a:solidFill>
                <a:latin typeface="Arial"/>
                <a:cs typeface="Arial"/>
              </a:rPr>
              <a:t>columns 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35806" y="19025828"/>
            <a:ext cx="7134495" cy="1357941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pPr algn="ctr"/>
            <a:endParaRPr sz="6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6949" y="40985280"/>
            <a:ext cx="8075835" cy="393897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1: Community scene from MSF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PMTCT guidelines</a:t>
            </a:r>
            <a:endParaRPr lang="fr-BE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885669" y="38789834"/>
            <a:ext cx="8240306" cy="3025717"/>
          </a:xfrm>
          <a:prstGeom prst="rect">
            <a:avLst/>
          </a:prstGeom>
          <a:ln w="73025">
            <a:solidFill>
              <a:srgbClr val="3EA199"/>
            </a:solidFill>
          </a:ln>
        </p:spPr>
        <p:txBody>
          <a:bodyPr vert="horz" wrap="square" lIns="0" tIns="29735" rIns="0" bIns="0" rtlCol="0">
            <a:spAutoFit/>
          </a:bodyPr>
          <a:lstStyle/>
          <a:p>
            <a:pPr marL="27032" algn="ctr">
              <a:spcBef>
                <a:spcPts val="234"/>
              </a:spcBef>
            </a:pPr>
            <a:r>
              <a:rPr lang="en-US" sz="3000" b="1" spc="-11" dirty="0" smtClean="0">
                <a:solidFill>
                  <a:srgbClr val="D223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  <a:p>
            <a:pPr marL="27032" algn="ctr">
              <a:spcBef>
                <a:spcPts val="234"/>
              </a:spcBef>
            </a:pPr>
            <a:endParaRPr lang="en-US" sz="3000" b="1" spc="-11" dirty="0">
              <a:solidFill>
                <a:srgbClr val="D223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Bef>
                <a:spcPts val="600"/>
              </a:spcBef>
            </a:pP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The care-givers and adolescents at the </a:t>
            </a:r>
            <a:r>
              <a:rPr lang="en-AU" sz="3200" i="1" dirty="0">
                <a:latin typeface="Arial" panose="020B0604020202020204" pitchFamily="34" charset="0"/>
                <a:cs typeface="Arial" panose="020B0604020202020204" pitchFamily="34" charset="0"/>
              </a:rPr>
              <a:t>Centre </a:t>
            </a:r>
            <a:r>
              <a:rPr lang="en-A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Hospitalier</a:t>
            </a:r>
            <a:r>
              <a:rPr lang="en-AU" sz="3200" i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AU" sz="3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Kabinda</a:t>
            </a:r>
            <a:r>
              <a:rPr lang="en-AU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in Kinshasa who </a:t>
            </a: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took part in this </a:t>
            </a:r>
            <a:r>
              <a:rPr lang="en-A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study, and </a:t>
            </a: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the staff who supported the implementation. </a:t>
            </a:r>
            <a:endParaRPr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bject 13"/>
          <p:cNvSpPr txBox="1"/>
          <p:nvPr/>
        </p:nvSpPr>
        <p:spPr>
          <a:xfrm>
            <a:off x="22396751" y="33682667"/>
            <a:ext cx="6447040" cy="1419637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 smtClean="0">
                <a:solidFill>
                  <a:srgbClr val="D2232A"/>
                </a:solidFill>
                <a:latin typeface="Arial"/>
                <a:cs typeface="Arial"/>
              </a:rPr>
              <a:t>Acknowledgements</a:t>
            </a:r>
            <a:endParaRPr sz="3000" dirty="0">
              <a:latin typeface="Arial"/>
              <a:cs typeface="Arial"/>
            </a:endParaRPr>
          </a:p>
          <a:p>
            <a:pPr>
              <a:spcBef>
                <a:spcPts val="43"/>
              </a:spcBef>
            </a:pPr>
            <a:endParaRPr sz="3000" dirty="0">
              <a:latin typeface="Times New Roman"/>
              <a:cs typeface="Times New Roman"/>
            </a:endParaRPr>
          </a:p>
          <a:p>
            <a:pPr marL="27032" marR="10813">
              <a:lnSpc>
                <a:spcPct val="100600"/>
              </a:lnSpc>
            </a:pPr>
            <a:r>
              <a:rPr lang="en-US" sz="3000" dirty="0" smtClean="0">
                <a:solidFill>
                  <a:srgbClr val="58595B"/>
                </a:solidFill>
                <a:latin typeface="Arial"/>
                <a:cs typeface="Arial"/>
              </a:rPr>
              <a:t>Do not forget to add these</a:t>
            </a:r>
            <a:endParaRPr lang="en-US" sz="3000" spc="-11" dirty="0">
              <a:solidFill>
                <a:srgbClr val="58595B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6943" y="20792281"/>
            <a:ext cx="7103358" cy="14896386"/>
          </a:xfrm>
          <a:prstGeom prst="rect">
            <a:avLst/>
          </a:prstGeom>
          <a:solidFill>
            <a:srgbClr val="3EA199"/>
          </a:solidFill>
        </p:spPr>
        <p:txBody>
          <a:bodyPr wrap="square" rtlCol="0">
            <a:spAutoFit/>
          </a:bodyPr>
          <a:lstStyle/>
          <a:p>
            <a:pPr marL="360363" indent="-360363" eaLnBrk="0" hangingPunct="0">
              <a:lnSpc>
                <a:spcPct val="150000"/>
              </a:lnSpc>
              <a:spcBef>
                <a:spcPts val="600"/>
              </a:spcBef>
              <a:buClr>
                <a:srgbClr val="FF3333"/>
              </a:buClr>
              <a:buSzPct val="111000"/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qualitative study was conducted in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 in one health-care facility in Kinshasa </a:t>
            </a:r>
          </a:p>
          <a:p>
            <a:pPr marL="360363" indent="-360363" eaLnBrk="0" hangingPunct="0">
              <a:lnSpc>
                <a:spcPct val="150000"/>
              </a:lnSpc>
              <a:spcBef>
                <a:spcPts val="600"/>
              </a:spcBef>
              <a:buClr>
                <a:srgbClr val="FF3333"/>
              </a:buClr>
              <a:buSzPct val="111000"/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Purposive sampling was used</a:t>
            </a:r>
          </a:p>
          <a:p>
            <a:pPr marL="360363" indent="-360363" eaLnBrk="0" hangingPunct="0">
              <a:lnSpc>
                <a:spcPct val="150000"/>
              </a:lnSpc>
              <a:spcBef>
                <a:spcPts val="600"/>
              </a:spcBef>
              <a:buClr>
                <a:srgbClr val="FF3333"/>
              </a:buClr>
              <a:buSzPct val="111000"/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Interviews were conducted in 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Lingala, and transcribed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translated into French</a:t>
            </a:r>
          </a:p>
          <a:p>
            <a:pPr marL="360363" indent="-360363" eaLnBrk="0" hangingPunct="0">
              <a:lnSpc>
                <a:spcPct val="150000"/>
              </a:lnSpc>
              <a:spcBef>
                <a:spcPts val="600"/>
              </a:spcBef>
              <a:buClr>
                <a:srgbClr val="FF3333"/>
              </a:buClr>
              <a:buSzPct val="111000"/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Transcripts were manually coded</a:t>
            </a:r>
          </a:p>
          <a:p>
            <a:pPr marL="360363" indent="-360363" eaLnBrk="0" hangingPunct="0">
              <a:lnSpc>
                <a:spcPct val="150000"/>
              </a:lnSpc>
              <a:spcBef>
                <a:spcPts val="600"/>
              </a:spcBef>
              <a:buClr>
                <a:srgbClr val="FF3333"/>
              </a:buClr>
              <a:buSzPct val="111000"/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Thematic analysis was 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813" y="27784831"/>
            <a:ext cx="6715617" cy="771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150595" y="28011858"/>
            <a:ext cx="6304916" cy="7586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spcBef>
                <a:spcPts val="600"/>
              </a:spcBef>
            </a:pPr>
            <a:r>
              <a:rPr lang="en-US" sz="2800" dirty="0">
                <a:latin typeface="Arial" charset="0"/>
              </a:rPr>
              <a:t>34 in-depth interviews were </a:t>
            </a:r>
            <a:r>
              <a:rPr lang="en-US" sz="2800" dirty="0" smtClean="0">
                <a:latin typeface="Arial" charset="0"/>
              </a:rPr>
              <a:t>carried out:</a:t>
            </a:r>
            <a:endParaRPr lang="en-US" sz="2800" dirty="0">
              <a:latin typeface="Arial" charset="0"/>
            </a:endParaRPr>
          </a:p>
          <a:p>
            <a:pPr marL="457200" indent="-457200" eaLnBrk="0" hangingPunct="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charset="0"/>
              </a:rPr>
              <a:t>Adolescents who knew their HIV status (</a:t>
            </a:r>
            <a:r>
              <a:rPr lang="en-US" sz="2800" dirty="0" smtClean="0">
                <a:latin typeface="Arial" charset="0"/>
              </a:rPr>
              <a:t>n=12)</a:t>
            </a:r>
          </a:p>
          <a:p>
            <a:pPr marL="457200" indent="-457200" eaLnBrk="0" hangingPunct="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charset="0"/>
              </a:rPr>
              <a:t>Care-givers </a:t>
            </a:r>
            <a:r>
              <a:rPr lang="en-US" sz="2800" dirty="0">
                <a:latin typeface="Arial" charset="0"/>
              </a:rPr>
              <a:t>who had disclosed to their children (n=11)</a:t>
            </a:r>
          </a:p>
          <a:p>
            <a:pPr marL="457200" indent="-457200" eaLnBrk="0" hangingPunct="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charset="0"/>
              </a:rPr>
              <a:t>Care-givers who had not disclosed to their children (n=11) </a:t>
            </a:r>
            <a:endParaRPr lang="en-US" sz="2800" dirty="0" smtClean="0">
              <a:latin typeface="Arial" charset="0"/>
            </a:endParaRPr>
          </a:p>
          <a:p>
            <a:pPr eaLnBrk="0" hangingPunct="0">
              <a:lnSpc>
                <a:spcPct val="150000"/>
              </a:lnSpc>
              <a:spcBef>
                <a:spcPts val="600"/>
              </a:spcBef>
            </a:pPr>
            <a:endParaRPr lang="en-US" sz="2800" dirty="0">
              <a:latin typeface="Arial" charset="0"/>
            </a:endParaRPr>
          </a:p>
          <a:p>
            <a:pPr eaLnBrk="0" hangingPunct="0">
              <a:lnSpc>
                <a:spcPct val="150000"/>
              </a:lnSpc>
              <a:spcBef>
                <a:spcPts val="600"/>
              </a:spcBef>
            </a:pPr>
            <a:r>
              <a:rPr lang="en-US" sz="2800" b="1" dirty="0" smtClean="0">
                <a:latin typeface="Arial" charset="0"/>
                <a:sym typeface="Wingdings" panose="05000000000000000000" pitchFamily="2" charset="2"/>
              </a:rPr>
              <a:t> </a:t>
            </a:r>
            <a:r>
              <a:rPr lang="en-US" sz="2800" b="1" dirty="0">
                <a:latin typeface="Arial" charset="0"/>
              </a:rPr>
              <a:t>11 care-giver/adolescent pairs were </a:t>
            </a:r>
            <a:r>
              <a:rPr lang="en-US" sz="2800" b="1" dirty="0" smtClean="0">
                <a:latin typeface="Arial" charset="0"/>
              </a:rPr>
              <a:t>included </a:t>
            </a:r>
            <a:r>
              <a:rPr lang="en-US" sz="2800" b="1" dirty="0">
                <a:latin typeface="Arial" charset="0"/>
              </a:rPr>
              <a:t>in the sample</a:t>
            </a:r>
          </a:p>
        </p:txBody>
      </p:sp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49" y="36119727"/>
            <a:ext cx="7134494" cy="4483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" name="Rectangle 58"/>
          <p:cNvSpPr>
            <a:spLocks noChangeArrowheads="1"/>
          </p:cNvSpPr>
          <p:nvPr/>
        </p:nvSpPr>
        <p:spPr bwMode="auto">
          <a:xfrm>
            <a:off x="13885669" y="9592515"/>
            <a:ext cx="15144135" cy="8889896"/>
          </a:xfrm>
          <a:prstGeom prst="rect">
            <a:avLst/>
          </a:prstGeom>
          <a:solidFill>
            <a:srgbClr val="3EA199"/>
          </a:solidFill>
          <a:ln w="9525">
            <a:noFill/>
            <a:miter lim="800000"/>
            <a:headEnd/>
            <a:tailEnd/>
          </a:ln>
        </p:spPr>
        <p:txBody>
          <a:bodyPr lIns="360000" tIns="360000" rIns="360000" bIns="360000"/>
          <a:lstStyle/>
          <a:p>
            <a:pPr eaLnBrk="0" hangingPunct="0">
              <a:buClr>
                <a:srgbClr val="FF0000"/>
              </a:buClr>
              <a:buSzPct val="200000"/>
            </a:pPr>
            <a:endParaRPr lang="en-US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>
              <a:buClr>
                <a:srgbClr val="FF0000"/>
              </a:buClr>
              <a:buSzPct val="200000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0" hangingPunct="0">
              <a:buClr>
                <a:srgbClr val="FF0000"/>
              </a:buClr>
              <a:buSzPct val="200000"/>
              <a:buFont typeface="Courier New" panose="02070309020205020404" pitchFamily="49" charset="0"/>
              <a:buChar char="o"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0" hangingPunct="0">
              <a:buClr>
                <a:srgbClr val="FF0000"/>
              </a:buClr>
              <a:buSzPct val="200000"/>
              <a:buFont typeface="Courier New" panose="02070309020205020404" pitchFamily="49" charset="0"/>
              <a:buChar char="o"/>
            </a:pPr>
            <a:endParaRPr lang="en-ZA" sz="2800" dirty="0" smtClean="0"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pPr marL="457200" indent="-457200" eaLnBrk="0" hangingPunct="0">
              <a:buClr>
                <a:srgbClr val="FF0000"/>
              </a:buClr>
              <a:buSzPct val="200000"/>
              <a:buFont typeface="Courier New" panose="02070309020205020404" pitchFamily="49" charset="0"/>
              <a:buChar char="o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22670663" y="14220820"/>
            <a:ext cx="5988515" cy="3755854"/>
          </a:xfrm>
          <a:prstGeom prst="round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At the time of interview the average age of adolescents was 17 (15-19), and care-givers 47 (21-70) years old.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22595549" y="10048081"/>
            <a:ext cx="6049443" cy="3764421"/>
          </a:xfrm>
          <a:prstGeom prst="round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86% of care-givers were female.  Care-givers included biological parents, grandparents, older siblings and local volunteers.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object 4"/>
          <p:cNvSpPr/>
          <p:nvPr/>
        </p:nvSpPr>
        <p:spPr>
          <a:xfrm>
            <a:off x="13753850" y="8085787"/>
            <a:ext cx="15275954" cy="107636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pPr marL="27032" algn="ctr">
              <a:spcBef>
                <a:spcPts val="234"/>
              </a:spcBef>
            </a:pPr>
            <a:endParaRPr lang="en-US" sz="6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7" name="object 4"/>
          <p:cNvSpPr/>
          <p:nvPr/>
        </p:nvSpPr>
        <p:spPr>
          <a:xfrm>
            <a:off x="13863486" y="32275709"/>
            <a:ext cx="15275954" cy="107636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pPr marL="27032" algn="ctr">
              <a:spcBef>
                <a:spcPts val="234"/>
              </a:spcBef>
            </a:pPr>
            <a:r>
              <a:rPr lang="en-US" sz="6000" b="1" spc="-11" dirty="0" smtClean="0">
                <a:solidFill>
                  <a:schemeClr val="bg1"/>
                </a:solidFill>
                <a:latin typeface="Arial"/>
                <a:cs typeface="Arial"/>
              </a:rPr>
              <a:t>Conclusions</a:t>
            </a:r>
            <a:endParaRPr lang="en-US" sz="6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8" name="Rectangle 58"/>
          <p:cNvSpPr>
            <a:spLocks noChangeArrowheads="1"/>
          </p:cNvSpPr>
          <p:nvPr/>
        </p:nvSpPr>
        <p:spPr bwMode="auto">
          <a:xfrm>
            <a:off x="13885668" y="33682666"/>
            <a:ext cx="15253771" cy="4942887"/>
          </a:xfrm>
          <a:prstGeom prst="rect">
            <a:avLst/>
          </a:prstGeom>
          <a:solidFill>
            <a:srgbClr val="3EA199"/>
          </a:solidFill>
          <a:ln w="9525">
            <a:noFill/>
            <a:miter lim="800000"/>
            <a:headEnd/>
            <a:tailEnd/>
          </a:ln>
        </p:spPr>
        <p:txBody>
          <a:bodyPr lIns="360000" tIns="360000" rIns="360000" bIns="360000"/>
          <a:lstStyle/>
          <a:p>
            <a:pPr marL="457200" indent="-457200" eaLnBrk="0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 the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and way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disclose to a 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 is essential to reduce possible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 consequences 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child 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care-giver</a:t>
            </a:r>
          </a:p>
          <a:p>
            <a:pPr eaLnBrk="0" hangingPunct="0"/>
            <a:endParaRPr lang="en-US" sz="3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0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Disclosure </a:t>
            </a:r>
            <a:r>
              <a:rPr lang="en-US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programmes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need to consider involving and supporting secondary care-givers, who also play a role in caring for the child</a:t>
            </a:r>
          </a:p>
          <a:p>
            <a:pPr eaLnBrk="0" hangingPunct="0"/>
            <a:endParaRPr lang="en-US" sz="3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0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psycho-social support is required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care-givers, particularly those living with HIV, to enable them to understand and </a:t>
            </a:r>
            <a:r>
              <a:rPr lang="en-US" sz="3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cope with their 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child’s diagnosis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0" hangingPunct="0">
              <a:buClr>
                <a:srgbClr val="FF0000"/>
              </a:buClr>
              <a:buSzPct val="200000"/>
              <a:buFont typeface="Courier New" panose="02070309020205020404" pitchFamily="49" charset="0"/>
              <a:buChar char="o"/>
            </a:pPr>
            <a:endParaRPr lang="en-ZA" sz="2800" dirty="0" smtClean="0"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pPr algn="ctr" eaLnBrk="0" hangingPunct="0">
              <a:buClr>
                <a:srgbClr val="FF0000"/>
              </a:buClr>
              <a:buSzPct val="200000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ular Callout 56"/>
          <p:cNvSpPr/>
          <p:nvPr/>
        </p:nvSpPr>
        <p:spPr>
          <a:xfrm>
            <a:off x="8139355" y="19016094"/>
            <a:ext cx="5297505" cy="13259615"/>
          </a:xfrm>
          <a:prstGeom prst="wedgeRectCallout">
            <a:avLst>
              <a:gd name="adj1" fmla="val 57571"/>
              <a:gd name="adj2" fmla="val -25338"/>
            </a:avLst>
          </a:prstGeom>
          <a:solidFill>
            <a:srgbClr val="D2232A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tested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her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came back in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tears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paper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her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hand.   [The nurse]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shouldn’t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have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told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her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  The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managed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medical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team and the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mother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the one to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disclose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  And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knew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HIV positive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too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!  I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angry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.</a:t>
            </a:r>
          </a:p>
          <a:p>
            <a:pPr algn="ctr"/>
            <a:endParaRPr lang="fr-BE" sz="3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scared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her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told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her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: I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scared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 have the HIV virus, and I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didn’t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think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happen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lang="fr-BE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fr-BE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B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B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48 </a:t>
            </a:r>
            <a:r>
              <a:rPr lang="fr-BE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fr-B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fr-B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mother</a:t>
            </a:r>
            <a:r>
              <a:rPr lang="fr-B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of 17 </a:t>
            </a:r>
            <a:r>
              <a:rPr lang="fr-BE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fr-B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fr-B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girl, </a:t>
            </a:r>
            <a:r>
              <a:rPr lang="fr-BE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both</a:t>
            </a:r>
            <a:r>
              <a:rPr lang="fr-B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living </a:t>
            </a:r>
            <a:r>
              <a:rPr lang="fr-BE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B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HIV</a:t>
            </a:r>
            <a:endParaRPr lang="fr-B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ular Callout 57"/>
          <p:cNvSpPr/>
          <p:nvPr/>
        </p:nvSpPr>
        <p:spPr>
          <a:xfrm>
            <a:off x="8040339" y="32673283"/>
            <a:ext cx="5396522" cy="9343317"/>
          </a:xfrm>
          <a:prstGeom prst="wedgeRectCallout">
            <a:avLst>
              <a:gd name="adj1" fmla="val 59736"/>
              <a:gd name="adj2" fmla="val -63306"/>
            </a:avLst>
          </a:prstGeom>
          <a:solidFill>
            <a:srgbClr val="FFCC00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 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he asks me questions, I say ‘you’re sick, no?  Take </a:t>
            </a:r>
            <a:r>
              <a:rPr lang="en-US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your medication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!’  It’s painful for someone to have to take medication every day and when I give them to him I do it in secret because I don’t want other people to find </a:t>
            </a:r>
            <a:r>
              <a:rPr lang="en-US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out.  I 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tried to disclose to him but I saw how worried he was and I stopped.  I want to wait until he’s older…15 or 16.</a:t>
            </a:r>
          </a:p>
          <a:p>
            <a:pPr algn="ctr"/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 year old grandmother caring for her 12 year old grandson</a:t>
            </a:r>
            <a:endParaRPr lang="fr-BE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015989" y="9805535"/>
            <a:ext cx="8109986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eaLnBrk="0" hangingPunct="0">
              <a:buClr>
                <a:srgbClr val="FF0000"/>
              </a:buClr>
              <a:buSzPct val="111000"/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Disclosure is a very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emotional and challenging time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care-givers and HIV positive children and adolescents</a:t>
            </a:r>
          </a:p>
          <a:p>
            <a:pPr marL="457200" lvl="0" indent="-457200" eaLnBrk="0" hangingPunct="0">
              <a:buClr>
                <a:srgbClr val="FF0000"/>
              </a:buClr>
              <a:buSzPct val="111000"/>
              <a:buFont typeface="Courier New" panose="02070309020205020404" pitchFamily="49" charset="0"/>
              <a:buChar char="o"/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eaLnBrk="0" hangingPunct="0">
              <a:buClr>
                <a:srgbClr val="FF0000"/>
              </a:buClr>
              <a:buSzPct val="111000"/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Interviewees had differing experiences of disclosure,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including disclosure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health-care facility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planned disclosure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home and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unplanned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disclosure</a:t>
            </a:r>
          </a:p>
          <a:p>
            <a:pPr marL="457200" lvl="0" indent="-457200" eaLnBrk="0" hangingPunct="0">
              <a:buClr>
                <a:srgbClr val="FF0000"/>
              </a:buClr>
              <a:buSzPct val="111000"/>
              <a:buFont typeface="Courier New" panose="02070309020205020404" pitchFamily="49" charset="0"/>
              <a:buChar char="o"/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eaLnBrk="0" hangingPunct="0">
              <a:buClr>
                <a:srgbClr val="FF0000"/>
              </a:buClr>
              <a:buSzPct val="111000"/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age at which care-givers and adolescents 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thought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disclosure should happen varied 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their own experiences</a:t>
            </a:r>
          </a:p>
          <a:p>
            <a:pPr lvl="0" eaLnBrk="0" hangingPunct="0">
              <a:buClr>
                <a:srgbClr val="FF0000"/>
              </a:buClr>
              <a:buSzPct val="111000"/>
            </a:pPr>
            <a:endParaRPr lang="en-US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eaLnBrk="0" hangingPunct="0">
              <a:buClr>
                <a:srgbClr val="FF0000"/>
              </a:buClr>
              <a:buSzPct val="111000"/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Several children suspected they had HIV before disclosure, asking why they had to take daily medication or were '</a:t>
            </a:r>
            <a:r>
              <a:rPr lang="en-GB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 ill'</a:t>
            </a: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object 32"/>
          <p:cNvSpPr txBox="1"/>
          <p:nvPr/>
        </p:nvSpPr>
        <p:spPr>
          <a:xfrm>
            <a:off x="13967904" y="31679663"/>
            <a:ext cx="8075835" cy="393897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Care-giver and adolescent perspectives on disclosure</a:t>
            </a:r>
            <a:endParaRPr lang="fr-BE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1596" y="19196966"/>
            <a:ext cx="350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960356" y="8147289"/>
            <a:ext cx="51043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032" algn="ctr">
              <a:spcBef>
                <a:spcPts val="234"/>
              </a:spcBef>
            </a:pPr>
            <a:r>
              <a:rPr lang="en-US" sz="6000" b="1" spc="-11" dirty="0">
                <a:solidFill>
                  <a:schemeClr val="bg1"/>
                </a:solidFill>
                <a:latin typeface="Arial"/>
                <a:cs typeface="Arial"/>
              </a:rPr>
              <a:t>Results</a:t>
            </a:r>
            <a:endParaRPr lang="en-US" sz="60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FE9B951-BAC2-4E56-8433-75BB9D74C161}"/>
</file>

<file path=customXml/itemProps2.xml><?xml version="1.0" encoding="utf-8"?>
<ds:datastoreItem xmlns:ds="http://schemas.openxmlformats.org/officeDocument/2006/customXml" ds:itemID="{D9483EF9-C79C-4677-9C6D-4B940B4823AE}"/>
</file>

<file path=customXml/itemProps3.xml><?xml version="1.0" encoding="utf-8"?>
<ds:datastoreItem xmlns:ds="http://schemas.openxmlformats.org/officeDocument/2006/customXml" ds:itemID="{B1E6BF80-D5E4-4DC7-B040-34E6EB27BF9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8372</TotalTime>
  <Words>913</Words>
  <Application>Microsoft Macintosh PowerPoint</Application>
  <PresentationFormat>Custom</PresentationFormat>
  <Paragraphs>96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Courier New</vt:lpstr>
      <vt:lpstr>Arial</vt:lpstr>
      <vt:lpstr>Calibri</vt:lpstr>
      <vt:lpstr>Times New Roman</vt:lpstr>
      <vt:lpstr>Wingdings</vt:lpstr>
      <vt:lpstr>Office Theme</vt:lpstr>
      <vt:lpstr>“It´s a secret between us”:  Childrens’ and care-givers’ experiences of HIV disclosure  in Kinshasa, Democratic Republic of Congo</vt:lpstr>
    </vt:vector>
  </TitlesOfParts>
  <LinksUpToDate>false</LinksUpToDate>
  <SharedDoc>false</SharedDoc>
  <HyperlinkBase/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MSF Scientific Days Poster Template</dc:title>
  <dc:creator>Emilie Venables</dc:creator>
  <cp:lastModifiedBy>Microsoft Office User</cp:lastModifiedBy>
  <cp:revision>39</cp:revision>
  <cp:lastPrinted>2018-04-11T18:41:58Z</cp:lastPrinted>
  <dcterms:created xsi:type="dcterms:W3CDTF">2018-04-11T18:28:11Z</dcterms:created>
  <dcterms:modified xsi:type="dcterms:W3CDTF">2018-05-04T09:53:29Z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</Properties>
</file>