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e Burrows" initials="LB" lastIdx="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84" autoAdjust="0"/>
    <p:restoredTop sz="94646"/>
  </p:normalViewPr>
  <p:slideViewPr>
    <p:cSldViewPr>
      <p:cViewPr>
        <p:scale>
          <a:sx n="20" d="100"/>
          <a:sy n="20" d="100"/>
        </p:scale>
        <p:origin x="2360" y="144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4510206" y="39358917"/>
            <a:ext cx="4426401" cy="2004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7207" y="5032542"/>
            <a:ext cx="29768006" cy="3440885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US" sz="4400" b="1" dirty="0"/>
              <a:t>Andrieux-Meyer I</a:t>
            </a:r>
            <a:r>
              <a:rPr lang="en-US" sz="4400" b="1" baseline="30000" dirty="0"/>
              <a:t>1</a:t>
            </a:r>
            <a:r>
              <a:rPr lang="en-US" sz="4400" b="1" dirty="0"/>
              <a:t>, </a:t>
            </a:r>
            <a:r>
              <a:rPr lang="en-US" sz="4400" b="1" u="sng" dirty="0"/>
              <a:t>Salami O</a:t>
            </a:r>
            <a:r>
              <a:rPr lang="en-US" sz="4400" b="1" u="sng" baseline="30000" dirty="0"/>
              <a:t>2</a:t>
            </a:r>
            <a:r>
              <a:rPr lang="en-US" sz="4400" b="1" dirty="0"/>
              <a:t>, </a:t>
            </a:r>
            <a:r>
              <a:rPr lang="en-US" sz="4400" b="1" dirty="0" err="1"/>
              <a:t>Wamalwa</a:t>
            </a:r>
            <a:r>
              <a:rPr lang="en-US" sz="4400" b="1" dirty="0"/>
              <a:t> D</a:t>
            </a:r>
            <a:r>
              <a:rPr lang="en-US" sz="4400" b="1" baseline="30000" dirty="0"/>
              <a:t>3</a:t>
            </a:r>
            <a:r>
              <a:rPr lang="en-US" sz="4400" b="1" dirty="0"/>
              <a:t>, Musiime V</a:t>
            </a:r>
            <a:r>
              <a:rPr lang="en-US" sz="4400" b="1" baseline="30000" dirty="0"/>
              <a:t>4</a:t>
            </a:r>
            <a:r>
              <a:rPr lang="en-US" sz="4400" b="1" dirty="0"/>
              <a:t>, Oyaro P</a:t>
            </a:r>
            <a:r>
              <a:rPr lang="en-US" sz="4400" b="1" baseline="30000" dirty="0"/>
              <a:t>5</a:t>
            </a:r>
            <a:r>
              <a:rPr lang="en-US" sz="4400" b="1" dirty="0"/>
              <a:t>, Musoke R</a:t>
            </a:r>
            <a:r>
              <a:rPr lang="en-US" sz="4400" b="1" baseline="30000" dirty="0"/>
              <a:t>6</a:t>
            </a:r>
            <a:r>
              <a:rPr lang="en-US" sz="4400" b="1" dirty="0"/>
              <a:t>, Mbuthia J</a:t>
            </a:r>
            <a:r>
              <a:rPr lang="en-US" sz="4400" b="1" baseline="30000" dirty="0"/>
              <a:t>7</a:t>
            </a:r>
            <a:r>
              <a:rPr lang="en-US" sz="4400" b="1" dirty="0"/>
              <a:t>, Nyandiko W</a:t>
            </a:r>
            <a:r>
              <a:rPr lang="en-US" sz="4400" b="1" baseline="30000" dirty="0"/>
              <a:t>8</a:t>
            </a:r>
            <a:r>
              <a:rPr lang="en-US" sz="4400" b="1" dirty="0"/>
              <a:t>, Omollo R</a:t>
            </a:r>
            <a:r>
              <a:rPr lang="en-US" sz="4400" b="1" baseline="30000" dirty="0"/>
              <a:t>2</a:t>
            </a:r>
            <a:r>
              <a:rPr lang="en-US" sz="4400" b="1" dirty="0"/>
              <a:t>, Obimbo E</a:t>
            </a:r>
            <a:r>
              <a:rPr lang="en-US" sz="4400" b="1" baseline="30000" dirty="0"/>
              <a:t>3</a:t>
            </a:r>
            <a:r>
              <a:rPr lang="en-US" sz="4400" b="1" dirty="0"/>
              <a:t>, Bukusi E</a:t>
            </a:r>
            <a:r>
              <a:rPr lang="en-US" sz="4400" b="1" baseline="30000" dirty="0"/>
              <a:t>5</a:t>
            </a:r>
            <a:r>
              <a:rPr lang="en-US" sz="4400" b="1" dirty="0"/>
              <a:t>, Mwanga-</a:t>
            </a:r>
            <a:r>
              <a:rPr lang="en-US" sz="4400" b="1" dirty="0" err="1"/>
              <a:t>Amumpaire</a:t>
            </a:r>
            <a:r>
              <a:rPr lang="en-US" sz="4400" b="1" dirty="0"/>
              <a:t> J</a:t>
            </a:r>
            <a:r>
              <a:rPr lang="en-US" sz="4400" b="1" baseline="30000" dirty="0"/>
              <a:t>9</a:t>
            </a:r>
            <a:r>
              <a:rPr lang="en-US" sz="4400" b="1" dirty="0"/>
              <a:t>, Egondi T</a:t>
            </a:r>
            <a:r>
              <a:rPr lang="en-US" sz="4400" b="1" baseline="30000" dirty="0"/>
              <a:t>2</a:t>
            </a:r>
            <a:r>
              <a:rPr lang="en-US" sz="4400" b="1" dirty="0"/>
              <a:t>, Simon F</a:t>
            </a:r>
            <a:r>
              <a:rPr lang="en-US" sz="4400" b="1" baseline="30000" dirty="0"/>
              <a:t>1</a:t>
            </a:r>
            <a:r>
              <a:rPr lang="en-US" sz="4400" b="1" dirty="0"/>
              <a:t>, Odhiambo S</a:t>
            </a:r>
            <a:r>
              <a:rPr lang="en-US" sz="4400" b="1" baseline="30000" dirty="0"/>
              <a:t>2</a:t>
            </a:r>
            <a:r>
              <a:rPr lang="en-US" sz="4400" b="1" dirty="0"/>
              <a:t>, Kyomuhendo F</a:t>
            </a:r>
            <a:r>
              <a:rPr lang="en-US" sz="4400" b="1" baseline="30000" dirty="0"/>
              <a:t>2</a:t>
            </a:r>
            <a:r>
              <a:rPr lang="en-US" sz="4400" b="1" dirty="0"/>
              <a:t>, Waweru M</a:t>
            </a:r>
            <a:r>
              <a:rPr lang="en-US" sz="4400" b="1" baseline="30000" dirty="0"/>
              <a:t>2</a:t>
            </a:r>
            <a:r>
              <a:rPr lang="en-US" sz="4400" b="1" dirty="0"/>
              <a:t>, Lee J</a:t>
            </a:r>
            <a:r>
              <a:rPr lang="en-US" sz="4400" b="1" baseline="30000" dirty="0"/>
              <a:t>1</a:t>
            </a:r>
            <a:r>
              <a:rPr lang="en-US" sz="4400" b="1" dirty="0"/>
              <a:t>, Kekitiinwa A</a:t>
            </a:r>
            <a:r>
              <a:rPr lang="en-US" sz="4400" b="1" baseline="30000" dirty="0"/>
              <a:t>10</a:t>
            </a:r>
            <a:r>
              <a:rPr lang="en-US" sz="4400" b="1" dirty="0"/>
              <a:t>, Lallemant M</a:t>
            </a:r>
            <a:r>
              <a:rPr lang="en-US" sz="4400" b="1" baseline="30000" dirty="0"/>
              <a:t>1</a:t>
            </a:r>
            <a:endParaRPr lang="fi-FI" sz="4400" b="1" spc="-21" dirty="0">
              <a:solidFill>
                <a:srgbClr val="58595B"/>
              </a:solidFill>
              <a:latin typeface="Arial"/>
              <a:cs typeface="Arial"/>
            </a:endParaRPr>
          </a:p>
          <a:p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Drugs for Neglected diseases 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initiative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Geneva, Switzerland,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Drugs for Neglected diseases 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initiative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Nairobi, Kenya,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of Nairobi, Nairobi, Kenya,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Makerere University, Kampala, Uganda,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Kenya Medical research institute, Nairobi, Kenya, 6COGRI/Lea -Toto, Nairobi, Kenya,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Gertrude's Children's Hospital, Nairobi, Kenya,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AMPATH/ Moi University, Eldoret, Kenya,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Epicentre, Mbarara, Uganda, </a:t>
            </a:r>
            <a:r>
              <a:rPr lang="en-US" sz="3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Baylor university centre of excellence in pediatric HIV, Kampala, Uganda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2262" y="442369"/>
            <a:ext cx="22707600" cy="3719250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r>
              <a:rPr lang="en-US" sz="8000" dirty="0"/>
              <a:t>Virological Outcomes, Safety and Acceptability of LPV/r Pellets-Based ART in Young Children: 48-Week Interim Analysis of the LIVING Study.</a:t>
            </a:r>
            <a:endParaRPr lang="en-US" sz="8000" spc="-160" dirty="0"/>
          </a:p>
        </p:txBody>
      </p:sp>
      <p:sp>
        <p:nvSpPr>
          <p:cNvPr id="4" name="object 4"/>
          <p:cNvSpPr/>
          <p:nvPr/>
        </p:nvSpPr>
        <p:spPr>
          <a:xfrm>
            <a:off x="502694" y="8604979"/>
            <a:ext cx="6760859" cy="29367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8156" dirty="0">
              <a:solidFill>
                <a:schemeClr val="accent6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15044" y="9367567"/>
            <a:ext cx="3820894" cy="645579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694" y="10096173"/>
            <a:ext cx="6317247" cy="1910549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/>
            </a:r>
            <a:b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</a:br>
            <a: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  <a:t/>
            </a:r>
            <a:b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</a:br>
            <a:endParaRPr sz="298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449281" y="8604980"/>
            <a:ext cx="21251587" cy="29366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8156" dirty="0">
              <a:solidFill>
                <a:schemeClr val="accent6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586062" y="37668236"/>
            <a:ext cx="10342458" cy="3016221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Naïve children failing NVP, as well as those switching from LPV/r syrup were well suppressed at week 48.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LPV/r pellets were well accepted with minimal safety concerns.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22192345" y="35629576"/>
            <a:ext cx="7508523" cy="2800014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1973607" lvl="2">
              <a:spcBef>
                <a:spcPts val="234"/>
              </a:spcBef>
            </a:pPr>
            <a:r>
              <a:rPr lang="en-US" sz="4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4000" dirty="0">
              <a:latin typeface="Arial"/>
              <a:cs typeface="Arial"/>
            </a:endParaRPr>
          </a:p>
          <a:p>
            <a:r>
              <a:rPr lang="fr-CH" sz="2800" dirty="0"/>
              <a:t>This </a:t>
            </a:r>
            <a:r>
              <a:rPr lang="fr-CH" sz="2800" dirty="0" err="1"/>
              <a:t>project</a:t>
            </a:r>
            <a:r>
              <a:rPr lang="fr-CH" sz="2800" dirty="0"/>
              <a:t> has been made possible </a:t>
            </a:r>
            <a:r>
              <a:rPr lang="fr-CH" sz="2800" dirty="0" err="1"/>
              <a:t>thanks</a:t>
            </a:r>
            <a:r>
              <a:rPr lang="fr-CH" sz="2800" dirty="0"/>
              <a:t> to the support of </a:t>
            </a:r>
            <a:r>
              <a:rPr lang="fr-CH" sz="2800" dirty="0" err="1"/>
              <a:t>Unitaid</a:t>
            </a:r>
            <a:r>
              <a:rPr lang="fr-CH" sz="2800" dirty="0"/>
              <a:t>, the French </a:t>
            </a:r>
            <a:r>
              <a:rPr lang="fr-CH" sz="2800" dirty="0" err="1"/>
              <a:t>Development</a:t>
            </a:r>
            <a:r>
              <a:rPr lang="fr-CH" sz="2800" dirty="0"/>
              <a:t> Agency (AFD), and Médecins Sans Frontières. </a:t>
            </a:r>
            <a:r>
              <a:rPr lang="fr-CH" sz="2800" dirty="0" err="1"/>
              <a:t>We</a:t>
            </a:r>
            <a:r>
              <a:rPr lang="fr-CH" sz="2800" dirty="0"/>
              <a:t> </a:t>
            </a:r>
            <a:r>
              <a:rPr lang="fr-CH" sz="2800" dirty="0" err="1"/>
              <a:t>also</a:t>
            </a:r>
            <a:r>
              <a:rPr lang="fr-CH" sz="2800" dirty="0"/>
              <a:t> </a:t>
            </a:r>
            <a:r>
              <a:rPr lang="fr-CH" sz="2800" dirty="0" err="1"/>
              <a:t>acknowledge</a:t>
            </a:r>
            <a:r>
              <a:rPr lang="fr-CH" sz="2800" dirty="0"/>
              <a:t> </a:t>
            </a:r>
            <a:r>
              <a:rPr lang="fr-CH" sz="2800" dirty="0" err="1"/>
              <a:t>here</a:t>
            </a:r>
            <a:r>
              <a:rPr lang="en-US" sz="2800" dirty="0"/>
              <a:t> all study participants, site teams, DND</a:t>
            </a:r>
            <a:r>
              <a:rPr lang="en-US" sz="2800" i="1" dirty="0"/>
              <a:t>i</a:t>
            </a:r>
            <a:r>
              <a:rPr lang="en-US" sz="2800" dirty="0"/>
              <a:t> staff, and partners. </a:t>
            </a:r>
            <a:endParaRPr lang="en-US" sz="6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9D4025D-A2B7-4CE9-BD5E-B7575A29C482}"/>
              </a:ext>
            </a:extLst>
          </p:cNvPr>
          <p:cNvSpPr/>
          <p:nvPr/>
        </p:nvSpPr>
        <p:spPr>
          <a:xfrm>
            <a:off x="400884" y="10096173"/>
            <a:ext cx="6862669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There are limited options for first line ARVs in infants and young children.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The current tablet and syrup formulations of LPV/r are not suitable for use for very young children and their caregivers.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DND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has worked with CIPLA to develop a new pellet formulation of LPV/r which is palatable, heat-stable, taste-masked and easy-to-administer. </a:t>
            </a:r>
          </a:p>
          <a:p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The pellets formulation has been approved for use in infants and young children. However, there is limited clinical data on its effectiveness and safety in routine care. </a:t>
            </a:r>
          </a:p>
        </p:txBody>
      </p:sp>
      <p:sp>
        <p:nvSpPr>
          <p:cNvPr id="54" name="object 10">
            <a:extLst>
              <a:ext uri="{FF2B5EF4-FFF2-40B4-BE49-F238E27FC236}">
                <a16:creationId xmlns:a16="http://schemas.microsoft.com/office/drawing/2014/main" xmlns="" id="{6ECEAB16-8C42-4862-B2DC-F717684162CB}"/>
              </a:ext>
            </a:extLst>
          </p:cNvPr>
          <p:cNvSpPr txBox="1"/>
          <p:nvPr/>
        </p:nvSpPr>
        <p:spPr>
          <a:xfrm>
            <a:off x="15120256" y="11584862"/>
            <a:ext cx="5969006" cy="645579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bject 4">
            <a:extLst>
              <a:ext uri="{FF2B5EF4-FFF2-40B4-BE49-F238E27FC236}">
                <a16:creationId xmlns:a16="http://schemas.microsoft.com/office/drawing/2014/main" xmlns="" id="{D5D7BC2D-8EB4-4A49-954F-98EA7287DA57}"/>
              </a:ext>
            </a:extLst>
          </p:cNvPr>
          <p:cNvSpPr/>
          <p:nvPr/>
        </p:nvSpPr>
        <p:spPr>
          <a:xfrm>
            <a:off x="8449281" y="10960825"/>
            <a:ext cx="21251589" cy="34224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8156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BC93BA69-A365-457E-B407-030B39E842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66" t="5920" r="14409" b="5500"/>
          <a:stretch/>
        </p:blipFill>
        <p:spPr>
          <a:xfrm>
            <a:off x="2240710" y="15544739"/>
            <a:ext cx="1975428" cy="2153695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D21C5635-C12C-4D60-BC0E-14F12BDC086F}"/>
              </a:ext>
            </a:extLst>
          </p:cNvPr>
          <p:cNvSpPr/>
          <p:nvPr/>
        </p:nvSpPr>
        <p:spPr>
          <a:xfrm>
            <a:off x="8449281" y="9746064"/>
            <a:ext cx="215592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LIVING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study aims to evaluate the effectiveness, safety, PK and acceptability of LPV/r pellets + standard NRTIs in HIV+ children unable to swallow tablets.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object 4">
            <a:extLst>
              <a:ext uri="{FF2B5EF4-FFF2-40B4-BE49-F238E27FC236}">
                <a16:creationId xmlns:a16="http://schemas.microsoft.com/office/drawing/2014/main" xmlns="" id="{4E7765FD-FEC6-4DC5-AFE8-546217FA146F}"/>
              </a:ext>
            </a:extLst>
          </p:cNvPr>
          <p:cNvSpPr/>
          <p:nvPr/>
        </p:nvSpPr>
        <p:spPr>
          <a:xfrm>
            <a:off x="502694" y="21361560"/>
            <a:ext cx="29270175" cy="35487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8156" dirty="0">
              <a:solidFill>
                <a:schemeClr val="accent6"/>
              </a:solidFill>
            </a:endParaRPr>
          </a:p>
        </p:txBody>
      </p:sp>
      <p:sp>
        <p:nvSpPr>
          <p:cNvPr id="60" name="object 10">
            <a:extLst>
              <a:ext uri="{FF2B5EF4-FFF2-40B4-BE49-F238E27FC236}">
                <a16:creationId xmlns:a16="http://schemas.microsoft.com/office/drawing/2014/main" xmlns="" id="{240FD9C6-DFFE-46EB-B027-88BA1FA00FF7}"/>
              </a:ext>
            </a:extLst>
          </p:cNvPr>
          <p:cNvSpPr txBox="1"/>
          <p:nvPr/>
        </p:nvSpPr>
        <p:spPr>
          <a:xfrm>
            <a:off x="14802535" y="9084289"/>
            <a:ext cx="5209488" cy="645579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Objectives</a:t>
            </a:r>
            <a:endParaRPr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xmlns="" id="{9F8E8FD4-5CCC-476B-953E-A4BBAEB3CCCC}"/>
              </a:ext>
            </a:extLst>
          </p:cNvPr>
          <p:cNvSpPr txBox="1">
            <a:spLocks noChangeArrowheads="1"/>
          </p:cNvSpPr>
          <p:nvPr/>
        </p:nvSpPr>
        <p:spPr>
          <a:xfrm>
            <a:off x="17085806" y="12322075"/>
            <a:ext cx="6152636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Study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Single-arm phase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IIIb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implementation study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open-label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prospective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non-randomized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non-comparative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multicentre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multi-country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xmlns="" id="{CB816EDD-CBFA-44F5-AF30-5A283CA2157D}"/>
              </a:ext>
            </a:extLst>
          </p:cNvPr>
          <p:cNvSpPr txBox="1">
            <a:spLocks noChangeArrowheads="1"/>
          </p:cNvSpPr>
          <p:nvPr/>
        </p:nvSpPr>
        <p:spPr>
          <a:xfrm>
            <a:off x="8303607" y="11584862"/>
            <a:ext cx="6954538" cy="42780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en-US" sz="3200" b="1" dirty="0"/>
              <a:t>  Inclusion criteria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HIV infected children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fr-FR" dirty="0"/>
              <a:t>ARV naïve, or</a:t>
            </a:r>
            <a:r>
              <a:rPr lang="fr-CH" altLang="fr-FR" dirty="0"/>
              <a:t> </a:t>
            </a:r>
            <a:r>
              <a:rPr lang="en-GB" altLang="fr-FR" dirty="0"/>
              <a:t>already on first line liquid lopinavir-based treatment, or</a:t>
            </a:r>
            <a:r>
              <a:rPr lang="fr-CH" altLang="fr-FR" dirty="0"/>
              <a:t> </a:t>
            </a:r>
            <a:r>
              <a:rPr lang="en-GB" altLang="fr-FR" dirty="0"/>
              <a:t>failing first line, NNRTI based therapy</a:t>
            </a:r>
            <a:endParaRPr lang="en-US" alt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weight ≥3 and &lt;25 kg at the time of enrolment (age is not an inclusion criterion)</a:t>
            </a:r>
            <a:endParaRPr lang="en-GB" alt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Unable to swallow tablets</a:t>
            </a:r>
            <a:endParaRPr lang="de-CH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68AA7DC-FDFB-4519-9421-655871F946E3}"/>
              </a:ext>
            </a:extLst>
          </p:cNvPr>
          <p:cNvGrpSpPr/>
          <p:nvPr/>
        </p:nvGrpSpPr>
        <p:grpSpPr>
          <a:xfrm>
            <a:off x="22047535" y="11681901"/>
            <a:ext cx="7417276" cy="8933449"/>
            <a:chOff x="10413207" y="11429307"/>
            <a:chExt cx="7848600" cy="6098782"/>
          </a:xfrm>
        </p:grpSpPr>
        <p:sp>
          <p:nvSpPr>
            <p:cNvPr id="64" name="object 4">
              <a:extLst>
                <a:ext uri="{FF2B5EF4-FFF2-40B4-BE49-F238E27FC236}">
                  <a16:creationId xmlns:a16="http://schemas.microsoft.com/office/drawing/2014/main" xmlns="" id="{11EDF3B2-9097-49DC-BB72-754F738346F9}"/>
                </a:ext>
              </a:extLst>
            </p:cNvPr>
            <p:cNvSpPr/>
            <p:nvPr/>
          </p:nvSpPr>
          <p:spPr>
            <a:xfrm>
              <a:off x="10413207" y="11429307"/>
              <a:ext cx="7848600" cy="6098782"/>
            </a:xfrm>
            <a:custGeom>
              <a:avLst/>
              <a:gdLst/>
              <a:ahLst/>
              <a:cxnLst/>
              <a:rect l="l" t="t" r="r" b="b"/>
              <a:pathLst>
                <a:path w="3094354" h="185420">
                  <a:moveTo>
                    <a:pt x="0" y="184912"/>
                  </a:moveTo>
                  <a:lnTo>
                    <a:pt x="3094241" y="184912"/>
                  </a:lnTo>
                  <a:lnTo>
                    <a:pt x="3094241" y="0"/>
                  </a:lnTo>
                  <a:lnTo>
                    <a:pt x="0" y="0"/>
                  </a:lnTo>
                  <a:lnTo>
                    <a:pt x="0" y="1849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txBody>
            <a:bodyPr wrap="square" lIns="0" tIns="0" rIns="0" bIns="0" rtlCol="0"/>
            <a:lstStyle/>
            <a:p>
              <a:endParaRPr sz="8156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1F226D1B-3DF7-475C-BEB4-505E69C67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66438" y="11503869"/>
              <a:ext cx="7559999" cy="5933916"/>
            </a:xfrm>
            <a:prstGeom prst="rect">
              <a:avLst/>
            </a:prstGeom>
            <a:effectLst/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487518D-57BA-4F91-96BF-86C58D4DE8B8}"/>
              </a:ext>
            </a:extLst>
          </p:cNvPr>
          <p:cNvSpPr/>
          <p:nvPr/>
        </p:nvSpPr>
        <p:spPr>
          <a:xfrm>
            <a:off x="16992055" y="16530896"/>
            <a:ext cx="452651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Dosing of LPV/r pellets followed WHO weight bands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Observation of pellets administration performed at clinic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Enrolment completed across 12 sites in Kenya, Uganda and Tanzania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xmlns="" id="{F72C1878-CF9F-458C-B830-2B01524CE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294819"/>
              </p:ext>
            </p:extLst>
          </p:nvPr>
        </p:nvGraphicFramePr>
        <p:xfrm>
          <a:off x="6412121" y="22407415"/>
          <a:ext cx="6275026" cy="3333894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314300">
                  <a:extLst>
                    <a:ext uri="{9D8B030D-6E8A-4147-A177-3AD203B41FA5}">
                      <a16:colId xmlns:a16="http://schemas.microsoft.com/office/drawing/2014/main" xmlns="" val="120489025"/>
                    </a:ext>
                  </a:extLst>
                </a:gridCol>
                <a:gridCol w="788965">
                  <a:extLst>
                    <a:ext uri="{9D8B030D-6E8A-4147-A177-3AD203B41FA5}">
                      <a16:colId xmlns:a16="http://schemas.microsoft.com/office/drawing/2014/main" xmlns="" val="3363080081"/>
                    </a:ext>
                  </a:extLst>
                </a:gridCol>
                <a:gridCol w="1171761">
                  <a:extLst>
                    <a:ext uri="{9D8B030D-6E8A-4147-A177-3AD203B41FA5}">
                      <a16:colId xmlns:a16="http://schemas.microsoft.com/office/drawing/2014/main" xmlns="" val="1607503946"/>
                    </a:ext>
                  </a:extLst>
                </a:gridCol>
              </a:tblGrid>
              <a:tr h="284810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3650080714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Sex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3373573061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Male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130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48.9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1955252446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Female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136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51.1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2175550411"/>
                  </a:ext>
                </a:extLst>
              </a:tr>
              <a:tr h="382450">
                <a:tc>
                  <a:txBody>
                    <a:bodyPr/>
                    <a:lstStyle/>
                    <a:p>
                      <a:pPr algn="l" fontAlgn="b"/>
                      <a:endParaRPr lang="en-US" sz="2600" b="1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1420493425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Treatment exposure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4010055574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ART naïve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9.4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3382702930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Lopinavir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229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86.1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2364887949"/>
                  </a:ext>
                </a:extLst>
              </a:tr>
              <a:tr h="3531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NNRTI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4.5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6" marR="1286" marT="1286" marB="0" anchor="b"/>
                </a:tc>
                <a:extLst>
                  <a:ext uri="{0D108BD9-81ED-4DB2-BD59-A6C34878D82A}">
                    <a16:rowId xmlns:a16="http://schemas.microsoft.com/office/drawing/2014/main" xmlns="" val="1691864296"/>
                  </a:ext>
                </a:extLst>
              </a:tr>
            </a:tbl>
          </a:graphicData>
        </a:graphic>
      </p:graphicFrame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D6CB7EFF-CFF0-455A-B288-9477A542AB4E}"/>
              </a:ext>
            </a:extLst>
          </p:cNvPr>
          <p:cNvSpPr/>
          <p:nvPr/>
        </p:nvSpPr>
        <p:spPr>
          <a:xfrm>
            <a:off x="799390" y="22314172"/>
            <a:ext cx="4858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1</a:t>
            </a:r>
            <a:r>
              <a:rPr lang="en-US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. Patient disposition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xmlns="" id="{EBC1750A-2391-452B-AF55-0F3FF760A873}"/>
              </a:ext>
            </a:extLst>
          </p:cNvPr>
          <p:cNvSpPr/>
          <p:nvPr/>
        </p:nvSpPr>
        <p:spPr>
          <a:xfrm>
            <a:off x="19716837" y="21910115"/>
            <a:ext cx="67139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2. </a:t>
            </a:r>
            <a:r>
              <a:rPr lang="en-US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Baseline characteristics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xmlns="" id="{8B78637F-6BF7-45EB-AE92-9A3F437D8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61580"/>
              </p:ext>
            </p:extLst>
          </p:nvPr>
        </p:nvGraphicFramePr>
        <p:xfrm>
          <a:off x="14327568" y="22768719"/>
          <a:ext cx="15440438" cy="3130806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2301322">
                  <a:extLst>
                    <a:ext uri="{9D8B030D-6E8A-4147-A177-3AD203B41FA5}">
                      <a16:colId xmlns:a16="http://schemas.microsoft.com/office/drawing/2014/main" xmlns="" val="1954352454"/>
                    </a:ext>
                  </a:extLst>
                </a:gridCol>
                <a:gridCol w="1241161">
                  <a:extLst>
                    <a:ext uri="{9D8B030D-6E8A-4147-A177-3AD203B41FA5}">
                      <a16:colId xmlns:a16="http://schemas.microsoft.com/office/drawing/2014/main" xmlns="" val="1702694639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4002017273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2928774456"/>
                    </a:ext>
                  </a:extLst>
                </a:gridCol>
                <a:gridCol w="1422793">
                  <a:extLst>
                    <a:ext uri="{9D8B030D-6E8A-4147-A177-3AD203B41FA5}">
                      <a16:colId xmlns:a16="http://schemas.microsoft.com/office/drawing/2014/main" xmlns="" val="3209363205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4260751431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2121525102"/>
                    </a:ext>
                  </a:extLst>
                </a:gridCol>
                <a:gridCol w="1422793">
                  <a:extLst>
                    <a:ext uri="{9D8B030D-6E8A-4147-A177-3AD203B41FA5}">
                      <a16:colId xmlns:a16="http://schemas.microsoft.com/office/drawing/2014/main" xmlns="" val="3992979880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2283389643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3928208653"/>
                    </a:ext>
                  </a:extLst>
                </a:gridCol>
                <a:gridCol w="1422793">
                  <a:extLst>
                    <a:ext uri="{9D8B030D-6E8A-4147-A177-3AD203B41FA5}">
                      <a16:colId xmlns:a16="http://schemas.microsoft.com/office/drawing/2014/main" xmlns="" val="1554869348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1954258017"/>
                    </a:ext>
                  </a:extLst>
                </a:gridCol>
                <a:gridCol w="953697">
                  <a:extLst>
                    <a:ext uri="{9D8B030D-6E8A-4147-A177-3AD203B41FA5}">
                      <a16:colId xmlns:a16="http://schemas.microsoft.com/office/drawing/2014/main" xmlns="" val="1818948401"/>
                    </a:ext>
                  </a:extLst>
                </a:gridCol>
              </a:tblGrid>
              <a:tr h="3408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ART naive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NNRTI+LPV/</a:t>
                      </a:r>
                      <a:r>
                        <a:rPr lang="en-US" sz="2400" dirty="0" err="1">
                          <a:effectLst/>
                        </a:rPr>
                        <a:t>rr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NNRTI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Total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9277196"/>
                  </a:ext>
                </a:extLst>
              </a:tr>
              <a:tr h="3408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median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95% CI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median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95% CI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median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95% CI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median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95% CI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98282362"/>
                  </a:ext>
                </a:extLst>
              </a:tr>
              <a:tr h="693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ART duration (</a:t>
                      </a:r>
                      <a:r>
                        <a:rPr lang="en-US" sz="2400" dirty="0" err="1">
                          <a:effectLst/>
                        </a:rPr>
                        <a:t>mths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26.8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10.6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45.8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32.6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14.2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39.5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27.1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11.4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45.7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extLst>
                  <a:ext uri="{0D108BD9-81ED-4DB2-BD59-A6C34878D82A}">
                    <a16:rowId xmlns:a16="http://schemas.microsoft.com/office/drawing/2014/main" xmlns="" val="1973785495"/>
                  </a:ext>
                </a:extLst>
              </a:tr>
              <a:tr h="3816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Age (</a:t>
                      </a:r>
                      <a:r>
                        <a:rPr lang="en-US" sz="2400" dirty="0" err="1">
                          <a:effectLst/>
                        </a:rPr>
                        <a:t>mths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38.0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44.0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28.0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63.0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52.5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43.5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62.5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43.0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extLst>
                  <a:ext uri="{0D108BD9-81ED-4DB2-BD59-A6C34878D82A}">
                    <a16:rowId xmlns:a16="http://schemas.microsoft.com/office/drawing/2014/main" xmlns="" val="1622903192"/>
                  </a:ext>
                </a:extLst>
              </a:tr>
              <a:tr h="3408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Weight (kg)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6.2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11.7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14.8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11.6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16.8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13.8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10.7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16.0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extLst>
                  <a:ext uri="{0D108BD9-81ED-4DB2-BD59-A6C34878D82A}">
                    <a16:rowId xmlns:a16="http://schemas.microsoft.com/office/drawing/2014/main" xmlns="" val="1726793098"/>
                  </a:ext>
                </a:extLst>
              </a:tr>
              <a:tr h="5053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VL log10 copies/ml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5.5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4.9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5.7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2.0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1.6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3.8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4.6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3.5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5.1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2.4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1.6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4.6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73" marR="9273" marT="0" marB="0" anchor="ctr"/>
                </a:tc>
                <a:extLst>
                  <a:ext uri="{0D108BD9-81ED-4DB2-BD59-A6C34878D82A}">
                    <a16:rowId xmlns:a16="http://schemas.microsoft.com/office/drawing/2014/main" xmlns="" val="1670207613"/>
                  </a:ext>
                </a:extLst>
              </a:tr>
            </a:tbl>
          </a:graphicData>
        </a:graphic>
      </p:graphicFrame>
      <p:pic>
        <p:nvPicPr>
          <p:cNvPr id="141" name="Picture 140">
            <a:extLst>
              <a:ext uri="{FF2B5EF4-FFF2-40B4-BE49-F238E27FC236}">
                <a16:creationId xmlns:a16="http://schemas.microsoft.com/office/drawing/2014/main" xmlns="" id="{FC6F7852-C31F-4546-8B41-87EF6E6E59A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46" y="26533279"/>
            <a:ext cx="8738331" cy="7693294"/>
          </a:xfrm>
          <a:prstGeom prst="rect">
            <a:avLst/>
          </a:prstGeom>
          <a:noFill/>
          <a:extLst/>
        </p:spPr>
      </p:pic>
      <p:sp>
        <p:nvSpPr>
          <p:cNvPr id="144" name="Content Placeholder 2">
            <a:extLst>
              <a:ext uri="{FF2B5EF4-FFF2-40B4-BE49-F238E27FC236}">
                <a16:creationId xmlns:a16="http://schemas.microsoft.com/office/drawing/2014/main" xmlns="" id="{5CF2E1FE-898E-4655-B676-47F8EAFD8979}"/>
              </a:ext>
            </a:extLst>
          </p:cNvPr>
          <p:cNvSpPr txBox="1">
            <a:spLocks/>
          </p:cNvSpPr>
          <p:nvPr/>
        </p:nvSpPr>
        <p:spPr>
          <a:xfrm>
            <a:off x="7502113" y="14825610"/>
            <a:ext cx="9345132" cy="472338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973150">
              <a:defRPr>
                <a:latin typeface="+mn-lt"/>
                <a:ea typeface="+mn-ea"/>
                <a:cs typeface="+mn-cs"/>
              </a:defRPr>
            </a:lvl2pPr>
            <a:lvl3pPr marL="1946300">
              <a:defRPr>
                <a:latin typeface="+mn-lt"/>
                <a:ea typeface="+mn-ea"/>
                <a:cs typeface="+mn-cs"/>
              </a:defRPr>
            </a:lvl3pPr>
            <a:lvl4pPr marL="2919451">
              <a:defRPr>
                <a:latin typeface="+mn-lt"/>
                <a:ea typeface="+mn-ea"/>
                <a:cs typeface="+mn-cs"/>
              </a:defRPr>
            </a:lvl4pPr>
            <a:lvl5pPr marL="3892601">
              <a:defRPr>
                <a:latin typeface="+mn-lt"/>
                <a:ea typeface="+mn-ea"/>
                <a:cs typeface="+mn-cs"/>
              </a:defRPr>
            </a:lvl5pPr>
            <a:lvl6pPr marL="4865751">
              <a:defRPr>
                <a:latin typeface="+mn-lt"/>
                <a:ea typeface="+mn-ea"/>
                <a:cs typeface="+mn-cs"/>
              </a:defRPr>
            </a:lvl6pPr>
            <a:lvl7pPr marL="5838901">
              <a:defRPr>
                <a:latin typeface="+mn-lt"/>
                <a:ea typeface="+mn-ea"/>
                <a:cs typeface="+mn-cs"/>
              </a:defRPr>
            </a:lvl7pPr>
            <a:lvl8pPr marL="6812051">
              <a:defRPr>
                <a:latin typeface="+mn-lt"/>
                <a:ea typeface="+mn-ea"/>
                <a:cs typeface="+mn-cs"/>
              </a:defRPr>
            </a:lvl8pPr>
            <a:lvl9pPr marL="7785202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         Exclusion criteria</a:t>
            </a:r>
          </a:p>
          <a:p>
            <a:pPr marL="14303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Treatment failure with the presence or strong  suspicion of a PI resistance mutation</a:t>
            </a:r>
          </a:p>
          <a:p>
            <a:pPr marL="14303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Current treatment with a drug that interacts significantly with  LPV/r</a:t>
            </a:r>
          </a:p>
          <a:p>
            <a:pPr marL="14303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Clinically significant disease in the investigator’s opinion, which would compromise participation in the study</a:t>
            </a:r>
          </a:p>
          <a:p>
            <a:pPr marL="14303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Treatment with experimental drugs for any indication within 30 days prior to study entry</a:t>
            </a:r>
          </a:p>
          <a:p>
            <a:pPr marL="14303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Anticipated transfer to non study treatment site.</a:t>
            </a:r>
          </a:p>
        </p:txBody>
      </p:sp>
      <p:sp>
        <p:nvSpPr>
          <p:cNvPr id="146" name="object 10">
            <a:extLst>
              <a:ext uri="{FF2B5EF4-FFF2-40B4-BE49-F238E27FC236}">
                <a16:creationId xmlns:a16="http://schemas.microsoft.com/office/drawing/2014/main" xmlns="" id="{855ADC65-3D30-49C8-8237-BDC52A497081}"/>
              </a:ext>
            </a:extLst>
          </p:cNvPr>
          <p:cNvSpPr txBox="1"/>
          <p:nvPr/>
        </p:nvSpPr>
        <p:spPr>
          <a:xfrm>
            <a:off x="14562073" y="21719122"/>
            <a:ext cx="2145858" cy="645579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object 10">
            <a:extLst>
              <a:ext uri="{FF2B5EF4-FFF2-40B4-BE49-F238E27FC236}">
                <a16:creationId xmlns:a16="http://schemas.microsoft.com/office/drawing/2014/main" xmlns="" id="{D8B87430-0102-4F71-8DD0-E483FA2FE5FC}"/>
              </a:ext>
            </a:extLst>
          </p:cNvPr>
          <p:cNvSpPr txBox="1"/>
          <p:nvPr/>
        </p:nvSpPr>
        <p:spPr>
          <a:xfrm>
            <a:off x="15354826" y="37710770"/>
            <a:ext cx="3331303" cy="645579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xmlns="" id="{DE0BBB8E-3AB2-4739-8636-CDF99BF24F0E}"/>
              </a:ext>
            </a:extLst>
          </p:cNvPr>
          <p:cNvSpPr/>
          <p:nvPr/>
        </p:nvSpPr>
        <p:spPr>
          <a:xfrm>
            <a:off x="14858769" y="35462250"/>
            <a:ext cx="4858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5</a:t>
            </a:r>
            <a:r>
              <a:rPr lang="en-US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. Adverse events</a:t>
            </a:r>
          </a:p>
        </p:txBody>
      </p:sp>
      <p:pic>
        <p:nvPicPr>
          <p:cNvPr id="150" name="Picture 149">
            <a:extLst>
              <a:ext uri="{FF2B5EF4-FFF2-40B4-BE49-F238E27FC236}">
                <a16:creationId xmlns:a16="http://schemas.microsoft.com/office/drawing/2014/main" xmlns="" id="{26B04175-2AAE-4389-A5E4-9A5A07E9F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305" y="40684457"/>
            <a:ext cx="5068130" cy="2073325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xmlns="" id="{B878E59A-D779-4199-B225-F813D8DE7E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155" y="41366281"/>
            <a:ext cx="4958665" cy="1177310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xmlns="" id="{870CCDAA-40F2-44E0-B72E-1B64CB7102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77556" y="40930196"/>
            <a:ext cx="3377954" cy="2075625"/>
          </a:xfrm>
          <a:prstGeom prst="rect">
            <a:avLst/>
          </a:prstGeom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xmlns="" id="{A0081CC7-E27A-428A-B706-BCDAEAEE39CF}"/>
              </a:ext>
            </a:extLst>
          </p:cNvPr>
          <p:cNvSpPr/>
          <p:nvPr/>
        </p:nvSpPr>
        <p:spPr>
          <a:xfrm>
            <a:off x="13094969" y="36207783"/>
            <a:ext cx="80996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36 children had 74 grade 3/4 AEs.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 AEs led to treatment discontinuation.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xmlns="" id="{0D94A3E2-B974-4607-B539-47AF9F00B958}"/>
              </a:ext>
            </a:extLst>
          </p:cNvPr>
          <p:cNvSpPr/>
          <p:nvPr/>
        </p:nvSpPr>
        <p:spPr>
          <a:xfrm>
            <a:off x="7368299" y="25777358"/>
            <a:ext cx="4858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3</a:t>
            </a:r>
            <a:r>
              <a:rPr lang="en-US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. Virological outcome</a:t>
            </a:r>
          </a:p>
        </p:txBody>
      </p:sp>
      <p:graphicFrame>
        <p:nvGraphicFramePr>
          <p:cNvPr id="157" name="Table 156">
            <a:extLst>
              <a:ext uri="{FF2B5EF4-FFF2-40B4-BE49-F238E27FC236}">
                <a16:creationId xmlns:a16="http://schemas.microsoft.com/office/drawing/2014/main" xmlns="" id="{A27DB0C7-A803-47D4-8FF1-621768972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948712"/>
              </p:ext>
            </p:extLst>
          </p:nvPr>
        </p:nvGraphicFramePr>
        <p:xfrm>
          <a:off x="14211868" y="26297714"/>
          <a:ext cx="15489000" cy="8635560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1677000">
                  <a:extLst>
                    <a:ext uri="{9D8B030D-6E8A-4147-A177-3AD203B41FA5}">
                      <a16:colId xmlns:a16="http://schemas.microsoft.com/office/drawing/2014/main" xmlns="" val="1729270248"/>
                    </a:ext>
                  </a:extLst>
                </a:gridCol>
                <a:gridCol w="2507985">
                  <a:extLst>
                    <a:ext uri="{9D8B030D-6E8A-4147-A177-3AD203B41FA5}">
                      <a16:colId xmlns:a16="http://schemas.microsoft.com/office/drawing/2014/main" xmlns="" val="1538454379"/>
                    </a:ext>
                  </a:extLst>
                </a:gridCol>
                <a:gridCol w="791884">
                  <a:extLst>
                    <a:ext uri="{9D8B030D-6E8A-4147-A177-3AD203B41FA5}">
                      <a16:colId xmlns:a16="http://schemas.microsoft.com/office/drawing/2014/main" xmlns="" val="263821295"/>
                    </a:ext>
                  </a:extLst>
                </a:gridCol>
                <a:gridCol w="1559351">
                  <a:extLst>
                    <a:ext uri="{9D8B030D-6E8A-4147-A177-3AD203B41FA5}">
                      <a16:colId xmlns:a16="http://schemas.microsoft.com/office/drawing/2014/main" xmlns="" val="1567855022"/>
                    </a:ext>
                  </a:extLst>
                </a:gridCol>
                <a:gridCol w="705370">
                  <a:extLst>
                    <a:ext uri="{9D8B030D-6E8A-4147-A177-3AD203B41FA5}">
                      <a16:colId xmlns:a16="http://schemas.microsoft.com/office/drawing/2014/main" xmlns="" val="572177906"/>
                    </a:ext>
                  </a:extLst>
                </a:gridCol>
                <a:gridCol w="787355">
                  <a:extLst>
                    <a:ext uri="{9D8B030D-6E8A-4147-A177-3AD203B41FA5}">
                      <a16:colId xmlns:a16="http://schemas.microsoft.com/office/drawing/2014/main" xmlns="" val="770964728"/>
                    </a:ext>
                  </a:extLst>
                </a:gridCol>
                <a:gridCol w="1720630">
                  <a:extLst>
                    <a:ext uri="{9D8B030D-6E8A-4147-A177-3AD203B41FA5}">
                      <a16:colId xmlns:a16="http://schemas.microsoft.com/office/drawing/2014/main" xmlns="" val="158304231"/>
                    </a:ext>
                  </a:extLst>
                </a:gridCol>
                <a:gridCol w="1880988">
                  <a:extLst>
                    <a:ext uri="{9D8B030D-6E8A-4147-A177-3AD203B41FA5}">
                      <a16:colId xmlns:a16="http://schemas.microsoft.com/office/drawing/2014/main" xmlns="" val="1772287467"/>
                    </a:ext>
                  </a:extLst>
                </a:gridCol>
                <a:gridCol w="1959362">
                  <a:extLst>
                    <a:ext uri="{9D8B030D-6E8A-4147-A177-3AD203B41FA5}">
                      <a16:colId xmlns:a16="http://schemas.microsoft.com/office/drawing/2014/main" xmlns="" val="2045353135"/>
                    </a:ext>
                  </a:extLst>
                </a:gridCol>
                <a:gridCol w="1899075">
                  <a:extLst>
                    <a:ext uri="{9D8B030D-6E8A-4147-A177-3AD203B41FA5}">
                      <a16:colId xmlns:a16="http://schemas.microsoft.com/office/drawing/2014/main" xmlns="" val="2898253173"/>
                    </a:ext>
                  </a:extLst>
                </a:gridCol>
              </a:tblGrid>
              <a:tr h="424167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n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Median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Log 10 </a:t>
                      </a:r>
                      <a:r>
                        <a:rPr lang="en-US" sz="2800" dirty="0" err="1">
                          <a:effectLst/>
                        </a:rPr>
                        <a:t>cp</a:t>
                      </a:r>
                      <a:r>
                        <a:rPr lang="en-US" sz="2800" dirty="0">
                          <a:effectLst/>
                        </a:rPr>
                        <a:t>/ml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IQR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≤50 copies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≤*400 </a:t>
                      </a:r>
                      <a:r>
                        <a:rPr lang="en-US" sz="2800" dirty="0" err="1">
                          <a:effectLst/>
                        </a:rPr>
                        <a:t>cp</a:t>
                      </a:r>
                      <a:r>
                        <a:rPr lang="en-US" sz="2800" dirty="0">
                          <a:effectLst/>
                        </a:rPr>
                        <a:t>/ml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≤’1000 </a:t>
                      </a:r>
                      <a:r>
                        <a:rPr lang="en-US" sz="2800" dirty="0" err="1">
                          <a:effectLst/>
                        </a:rPr>
                        <a:t>cp</a:t>
                      </a:r>
                      <a:r>
                        <a:rPr lang="en-US" sz="2800" dirty="0">
                          <a:effectLst/>
                        </a:rPr>
                        <a:t>/ml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&gt;1000 </a:t>
                      </a:r>
                      <a:r>
                        <a:rPr lang="en-US" sz="2800" dirty="0" err="1">
                          <a:effectLst/>
                        </a:rPr>
                        <a:t>cp</a:t>
                      </a:r>
                      <a:r>
                        <a:rPr lang="en-US" sz="2800" dirty="0">
                          <a:effectLst/>
                        </a:rPr>
                        <a:t>/ml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2945457883"/>
                  </a:ext>
                </a:extLst>
              </a:tr>
              <a:tr h="510901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ART naïve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25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5.5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4.9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5.7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1(4.0%)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1(4.0%)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1(4.0%)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24(96.0%)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722618236"/>
                  </a:ext>
                </a:extLst>
              </a:tr>
              <a:tr h="670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Baseline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NNRTI+Lopinavir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229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3.9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77(33.6%)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138 (60.3%)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153 (66.8%)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76(33.2%)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386514932"/>
                  </a:ext>
                </a:extLst>
              </a:tr>
              <a:tr h="684882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NNRTI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4.6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3.5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5.1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1(8.3%)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 (16.7%)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2(16.7%)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10(83.3%)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2191586894"/>
                  </a:ext>
                </a:extLst>
              </a:tr>
              <a:tr h="65471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Overall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266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2.4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1.6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4.7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79(29.7%)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141(53.0%)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156(58.7%)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110(41.4%)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2726346964"/>
                  </a:ext>
                </a:extLst>
              </a:tr>
              <a:tr h="583220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ART naïve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25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9(36.0%)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15(60.0%)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16(64.0%)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9(36.0%)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4061367098"/>
                  </a:ext>
                </a:extLst>
              </a:tr>
              <a:tr h="6853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Month 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NNRTI+Lopinavir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229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2.4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121(52.8%)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177(77.3%)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186(81.2%)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43(18.8%)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738184000"/>
                  </a:ext>
                </a:extLst>
              </a:tr>
              <a:tr h="510901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NNRTI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1.7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3.0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6(50.0%)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8(66.7%)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9(75.0%)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3(25.0%)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698341247"/>
                  </a:ext>
                </a:extLst>
              </a:tr>
              <a:tr h="541212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Overall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266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1.7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1.3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2.6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136(51.1%)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200(75.2%)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211(79.3%)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55(20.7%)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437523799"/>
                  </a:ext>
                </a:extLst>
              </a:tr>
              <a:tr h="510901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ART naïve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25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3.7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12(48.0%)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16(64.0%)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17(68.0%)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8(32.0%)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342443308"/>
                  </a:ext>
                </a:extLst>
              </a:tr>
              <a:tr h="541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Month 12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NNRTI+Lopinavir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229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1.6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127(55.5%)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182(79.5%)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187(81.7%)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42(18.3%)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2175772682"/>
                  </a:ext>
                </a:extLst>
              </a:tr>
              <a:tr h="510901">
                <a:tc>
                  <a:txBody>
                    <a:bodyPr/>
                    <a:lstStyle/>
                    <a:p>
                      <a:pPr algn="ctr"/>
                      <a:endParaRPr lang="en-US" sz="2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NNRTI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1.7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6(50.0%)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9(75.0%)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10(83.3%)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2(16.7%)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3566443402"/>
                  </a:ext>
                </a:extLst>
              </a:tr>
              <a:tr h="861278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Overall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266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1.6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1.3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2.5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145(54.5%)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207(77.8%)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214(80.5)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52(19.6%)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0" marR="2470" marT="0" marB="0" anchor="ctr"/>
                </a:tc>
                <a:extLst>
                  <a:ext uri="{0D108BD9-81ED-4DB2-BD59-A6C34878D82A}">
                    <a16:rowId xmlns:a16="http://schemas.microsoft.com/office/drawing/2014/main" xmlns="" val="4239432526"/>
                  </a:ext>
                </a:extLst>
              </a:tr>
            </a:tbl>
          </a:graphicData>
        </a:graphic>
      </p:graphicFrame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xmlns="" id="{62D8FDA0-61F2-4E2A-A542-87D633D09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40025"/>
              </p:ext>
            </p:extLst>
          </p:nvPr>
        </p:nvGraphicFramePr>
        <p:xfrm>
          <a:off x="690577" y="35357396"/>
          <a:ext cx="9788927" cy="5018901"/>
        </p:xfrm>
        <a:graphic>
          <a:graphicData uri="http://schemas.openxmlformats.org/drawingml/2006/table">
            <a:tbl>
              <a:tblPr>
                <a:tableStyleId>{2A488322-F2BA-4B5B-9748-0D474271808F}</a:tableStyleId>
              </a:tblPr>
              <a:tblGrid>
                <a:gridCol w="2678405">
                  <a:extLst>
                    <a:ext uri="{9D8B030D-6E8A-4147-A177-3AD203B41FA5}">
                      <a16:colId xmlns:a16="http://schemas.microsoft.com/office/drawing/2014/main" xmlns="" val="2994159669"/>
                    </a:ext>
                  </a:extLst>
                </a:gridCol>
                <a:gridCol w="2263892">
                  <a:extLst>
                    <a:ext uri="{9D8B030D-6E8A-4147-A177-3AD203B41FA5}">
                      <a16:colId xmlns:a16="http://schemas.microsoft.com/office/drawing/2014/main" xmlns="" val="3757070776"/>
                    </a:ext>
                  </a:extLst>
                </a:gridCol>
                <a:gridCol w="2423315">
                  <a:extLst>
                    <a:ext uri="{9D8B030D-6E8A-4147-A177-3AD203B41FA5}">
                      <a16:colId xmlns:a16="http://schemas.microsoft.com/office/drawing/2014/main" xmlns="" val="2808222583"/>
                    </a:ext>
                  </a:extLst>
                </a:gridCol>
                <a:gridCol w="2423315">
                  <a:extLst>
                    <a:ext uri="{9D8B030D-6E8A-4147-A177-3AD203B41FA5}">
                      <a16:colId xmlns:a16="http://schemas.microsoft.com/office/drawing/2014/main" xmlns="" val="1346134158"/>
                    </a:ext>
                  </a:extLst>
                </a:gridCol>
              </a:tblGrid>
              <a:tr h="9148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Response from caregiver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Month 3, n=548*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Month 6, n=454*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Month 12, n=297*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3750066875"/>
                  </a:ext>
                </a:extLst>
              </a:tr>
              <a:tr h="7484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Very easy, n (%)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246 (44.9%)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216 (47.6%)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154 (51.9%)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3697301440"/>
                  </a:ext>
                </a:extLst>
              </a:tr>
              <a:tr h="61020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Easy, n (%)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194 (35.4%)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149 (32.8%)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94 (31.6%)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1180713019"/>
                  </a:ext>
                </a:extLst>
              </a:tr>
              <a:tr h="61020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Average, n (%)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63 (11.5%)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48 (10.6%)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29 (9.8%)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2359969897"/>
                  </a:ext>
                </a:extLst>
              </a:tr>
              <a:tr h="61020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Difficult, n (%)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21 (3.8%)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24 (5.3%)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11 (3.7%)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3587573001"/>
                  </a:ext>
                </a:extLst>
              </a:tr>
              <a:tr h="9148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Most difficult, n (%)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5 (0.9%)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4 (0.9%)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0%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2541250676"/>
                  </a:ext>
                </a:extLst>
              </a:tr>
              <a:tr h="61020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effectLst/>
                        </a:rPr>
                        <a:t>Pending, n (%)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19 (3.5%)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13 (2.9%)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 (3%)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2" marR="1192" marT="1192" marB="0" anchor="ctr"/>
                </a:tc>
                <a:extLst>
                  <a:ext uri="{0D108BD9-81ED-4DB2-BD59-A6C34878D82A}">
                    <a16:rowId xmlns:a16="http://schemas.microsoft.com/office/drawing/2014/main" xmlns="" val="794060378"/>
                  </a:ext>
                </a:extLst>
              </a:tr>
            </a:tbl>
          </a:graphicData>
        </a:graphic>
      </p:graphicFrame>
      <p:sp>
        <p:nvSpPr>
          <p:cNvPr id="159" name="Rectangle 158">
            <a:extLst>
              <a:ext uri="{FF2B5EF4-FFF2-40B4-BE49-F238E27FC236}">
                <a16:creationId xmlns:a16="http://schemas.microsoft.com/office/drawing/2014/main" xmlns="" id="{2632F877-80E0-4F94-BDA7-C6700655F633}"/>
              </a:ext>
            </a:extLst>
          </p:cNvPr>
          <p:cNvSpPr/>
          <p:nvPr/>
        </p:nvSpPr>
        <p:spPr>
          <a:xfrm>
            <a:off x="1327219" y="34735037"/>
            <a:ext cx="87332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4. </a:t>
            </a:r>
            <a:r>
              <a:rPr lang="en-US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Ease of administration of pellets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2168927-C580-4D85-AC53-BCA83BD70234}"/>
              </a:ext>
            </a:extLst>
          </p:cNvPr>
          <p:cNvGrpSpPr/>
          <p:nvPr/>
        </p:nvGrpSpPr>
        <p:grpSpPr>
          <a:xfrm>
            <a:off x="391506" y="23503527"/>
            <a:ext cx="4514837" cy="7083040"/>
            <a:chOff x="661774" y="23435284"/>
            <a:chExt cx="4749382" cy="5350717"/>
          </a:xfrm>
        </p:grpSpPr>
        <p:sp>
          <p:nvSpPr>
            <p:cNvPr id="129" name="Rectangle 6">
              <a:extLst>
                <a:ext uri="{FF2B5EF4-FFF2-40B4-BE49-F238E27FC236}">
                  <a16:creationId xmlns:a16="http://schemas.microsoft.com/office/drawing/2014/main" xmlns="" id="{672D6465-786F-4D35-9E78-23F8C3CED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774" y="23435284"/>
              <a:ext cx="4749382" cy="2339896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Enrolled </a:t>
              </a:r>
              <a:r>
                <a:rPr lang="en-U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(n=715)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ARV experienced = </a:t>
              </a:r>
              <a:r>
                <a:rPr lang="en-US" sz="24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641</a:t>
              </a:r>
              <a:r>
                <a:rPr lang="en-U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NNRTI = </a:t>
              </a:r>
              <a:r>
                <a:rPr lang="en-US" sz="24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42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pt-BR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NNRTI+LPV/r = 599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pt-BR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ARV naïve = </a:t>
              </a:r>
              <a:r>
                <a:rPr lang="pt-BR" sz="24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74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ar-SA" sz="2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23CF027E-7805-4F95-B5EE-604291602817}"/>
                </a:ext>
              </a:extLst>
            </p:cNvPr>
            <p:cNvGrpSpPr/>
            <p:nvPr/>
          </p:nvGrpSpPr>
          <p:grpSpPr>
            <a:xfrm>
              <a:off x="1281125" y="25802555"/>
              <a:ext cx="3510680" cy="2983446"/>
              <a:chOff x="1221490" y="29715101"/>
              <a:chExt cx="3510680" cy="2983446"/>
            </a:xfrm>
          </p:grpSpPr>
          <p:sp>
            <p:nvSpPr>
              <p:cNvPr id="134" name="Rectangle 20">
                <a:extLst>
                  <a:ext uri="{FF2B5EF4-FFF2-40B4-BE49-F238E27FC236}">
                    <a16:creationId xmlns:a16="http://schemas.microsoft.com/office/drawing/2014/main" xmlns="" id="{C04E58AD-9FC8-4632-86FC-E17EF1352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491" y="30413444"/>
                <a:ext cx="3510679" cy="7861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91440" rIns="91440" bIns="45720" anchor="ctr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Visit M-6 (n = 459)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Rectangle 20">
                <a:extLst>
                  <a:ext uri="{FF2B5EF4-FFF2-40B4-BE49-F238E27FC236}">
                    <a16:creationId xmlns:a16="http://schemas.microsoft.com/office/drawing/2014/main" xmlns="" id="{0F002CB5-4FEC-4019-AB63-334BC4B6D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490" y="31894368"/>
                <a:ext cx="3510679" cy="8041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91440" rIns="91440" bIns="45720" anchor="ctr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Visit M-12 (n = 303)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8" name="Line 37">
                <a:extLst>
                  <a:ext uri="{FF2B5EF4-FFF2-40B4-BE49-F238E27FC236}">
                    <a16:creationId xmlns:a16="http://schemas.microsoft.com/office/drawing/2014/main" xmlns="" id="{7443891D-FF3E-4F87-944A-C74AE6986E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11648" y="31199552"/>
                <a:ext cx="0" cy="6983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9" name="Line 37">
                <a:extLst>
                  <a:ext uri="{FF2B5EF4-FFF2-40B4-BE49-F238E27FC236}">
                    <a16:creationId xmlns:a16="http://schemas.microsoft.com/office/drawing/2014/main" xmlns="" id="{499CE09E-DED8-4569-894F-5873325725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18232" y="29715101"/>
                <a:ext cx="0" cy="6983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883C6EB0-A793-4201-BFCD-8F4ECDC6959F}"/>
              </a:ext>
            </a:extLst>
          </p:cNvPr>
          <p:cNvSpPr/>
          <p:nvPr/>
        </p:nvSpPr>
        <p:spPr>
          <a:xfrm>
            <a:off x="22605206" y="35086631"/>
            <a:ext cx="6859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* Includes patients&lt;50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cp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/ml, ‘ includes &lt;50 and &lt;400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cp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/ml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14620915-F3BB-45C7-A062-0D7B01065BC3}"/>
              </a:ext>
            </a:extLst>
          </p:cNvPr>
          <p:cNvSpPr/>
          <p:nvPr/>
        </p:nvSpPr>
        <p:spPr>
          <a:xfrm>
            <a:off x="6679151" y="34167136"/>
            <a:ext cx="7441978" cy="655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Fig 3: Median log VL at baseline, M6 and M12 stratified by prior ART exposure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309CC425-2F08-49DD-980F-C4E6EF02030C}"/>
              </a:ext>
            </a:extLst>
          </p:cNvPr>
          <p:cNvSpPr/>
          <p:nvPr/>
        </p:nvSpPr>
        <p:spPr>
          <a:xfrm>
            <a:off x="944494" y="31097408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Fig 2: patient disposition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CE58BCF8-90A6-4509-9DC4-C03924E1DB50}"/>
              </a:ext>
            </a:extLst>
          </p:cNvPr>
          <p:cNvSpPr/>
          <p:nvPr/>
        </p:nvSpPr>
        <p:spPr>
          <a:xfrm>
            <a:off x="24403769" y="20811597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Fig 1: patient flow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7E5A7ED5-93FB-43E9-9F70-845E7CE9A39D}"/>
              </a:ext>
            </a:extLst>
          </p:cNvPr>
          <p:cNvSpPr/>
          <p:nvPr/>
        </p:nvSpPr>
        <p:spPr>
          <a:xfrm>
            <a:off x="1881934" y="17855244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Pic 1:LPV/r Pellets ( DND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2016)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AE3D96C0-9335-4376-B2D1-9DF17E5E0297}"/>
              </a:ext>
            </a:extLst>
          </p:cNvPr>
          <p:cNvSpPr/>
          <p:nvPr/>
        </p:nvSpPr>
        <p:spPr>
          <a:xfrm>
            <a:off x="7690236" y="21915003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Table 1: baseline characteristics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4661D754-DD2A-448B-9C14-A1D073DC770B}"/>
              </a:ext>
            </a:extLst>
          </p:cNvPr>
          <p:cNvSpPr/>
          <p:nvPr/>
        </p:nvSpPr>
        <p:spPr>
          <a:xfrm>
            <a:off x="980844" y="40684457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Table 4: acceptability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68F42A50-2423-4DBB-8EBB-04F3FD1BA102}"/>
              </a:ext>
            </a:extLst>
          </p:cNvPr>
          <p:cNvSpPr/>
          <p:nvPr/>
        </p:nvSpPr>
        <p:spPr>
          <a:xfrm>
            <a:off x="15117782" y="35027928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Table 3: viral suppression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EBE739C2-3A00-4593-9C7B-BBC1E65E2CFA}"/>
              </a:ext>
            </a:extLst>
          </p:cNvPr>
          <p:cNvSpPr/>
          <p:nvPr/>
        </p:nvSpPr>
        <p:spPr>
          <a:xfrm>
            <a:off x="14688323" y="25750151"/>
            <a:ext cx="405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Table 2: baseline characteristics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3F021B-E999-4B71-95E6-3F7BF5D0E1C5}"/>
              </a:ext>
            </a:extLst>
          </p:cNvPr>
          <p:cNvSpPr txBox="1"/>
          <p:nvPr/>
        </p:nvSpPr>
        <p:spPr>
          <a:xfrm>
            <a:off x="690577" y="31907129"/>
            <a:ext cx="42157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VL results available for n=266, data as of 31/10/2017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7304DFAF-75FA-4D2F-902E-204E1E523630}"/>
              </a:ext>
            </a:extLst>
          </p:cNvPr>
          <p:cNvSpPr/>
          <p:nvPr/>
        </p:nvSpPr>
        <p:spPr>
          <a:xfrm>
            <a:off x="3686860" y="40298804"/>
            <a:ext cx="7098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* Acceptability questionnaires administered to mothers at scheduled study visits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B16833-ECEE-4719-A57D-E41C4E7AACCC}"/>
</file>

<file path=customXml/itemProps2.xml><?xml version="1.0" encoding="utf-8"?>
<ds:datastoreItem xmlns:ds="http://schemas.openxmlformats.org/officeDocument/2006/customXml" ds:itemID="{D7108D3E-B8F6-407C-A282-D638CBE19BCA}"/>
</file>

<file path=customXml/itemProps3.xml><?xml version="1.0" encoding="utf-8"?>
<ds:datastoreItem xmlns:ds="http://schemas.openxmlformats.org/officeDocument/2006/customXml" ds:itemID="{166C7FAE-5988-48D3-8178-AD5332510F6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2643</TotalTime>
  <Words>1092</Words>
  <Application>Microsoft Macintosh PowerPoint</Application>
  <PresentationFormat>Custom</PresentationFormat>
  <Paragraphs>310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Arial</vt:lpstr>
      <vt:lpstr>Office Theme</vt:lpstr>
      <vt:lpstr>Virological Outcomes, Safety and Acceptability of LPV/r Pellets-Based ART in Young Children: 48-Week Interim Analysis of the LIVING Study.</vt:lpstr>
    </vt:vector>
  </TitlesOfParts>
  <Manager/>
  <Company/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subject/>
  <dc:creator>Olawale Salami</dc:creator>
  <cp:keywords/>
  <dc:description/>
  <cp:lastModifiedBy>Microsoft Office User</cp:lastModifiedBy>
  <cp:revision>157</cp:revision>
  <cp:lastPrinted>2018-05-14T18:29:47Z</cp:lastPrinted>
  <dcterms:created xsi:type="dcterms:W3CDTF">2018-04-11T18:28:11Z</dcterms:created>
  <dcterms:modified xsi:type="dcterms:W3CDTF">2018-05-14T18:30:24Z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