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2.xml" ContentType="application/vnd.openxmlformats-officedocument.drawingml.chart+xml"/>
  <Override PartName="/ppt/charts/chart1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14224000" cy="20104100"/>
  <p:defaultTextStyle>
    <a:defPPr>
      <a:defRPr lang="en-US"/>
    </a:defPPr>
    <a:lvl1pPr marL="0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32" userDrawn="1">
          <p15:clr>
            <a:srgbClr val="A4A3A4"/>
          </p15:clr>
        </p15:guide>
        <p15:guide id="2" pos="49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6332">
          <p15:clr>
            <a:srgbClr val="A4A3A4"/>
          </p15:clr>
        </p15:guide>
        <p15:guide id="2" pos="448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ro Evlampidou" initials="IE" lastIdx="1" clrIdx="0"/>
  <p:cmAuthor id="1" name="MSFUser" initials="M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A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809" autoAdjust="0"/>
    <p:restoredTop sz="99476" autoAdjust="0"/>
  </p:normalViewPr>
  <p:slideViewPr>
    <p:cSldViewPr>
      <p:cViewPr>
        <p:scale>
          <a:sx n="20" d="100"/>
          <a:sy n="20" d="100"/>
        </p:scale>
        <p:origin x="2712" y="-344"/>
      </p:cViewPr>
      <p:guideLst>
        <p:guide orient="horz" pos="6132"/>
        <p:guide pos="49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24" d="100"/>
          <a:sy n="24" d="100"/>
        </p:scale>
        <p:origin x="-2892" y="-132"/>
      </p:cViewPr>
      <p:guideLst>
        <p:guide orient="horz" pos="6332"/>
        <p:guide pos="44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commentAuthors" Target="commentAuthors.xml"/><Relationship Id="rId9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roclio\Google%20Drive\Paper%20MSF%20MH%20SKG_2017\Analysis\MH_Master_FA_Export_20180416_Tables_Figur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roclio\Google%20Drive\Paper%20MSF%20MH%20SKG_2017\Psychiatric%20data%202018%2002%2007\Psychiatric_F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roclio\Google%20Drive\Paper%20MSF%20MH%20SKG_2017\Analysis\MH_Master_FA_Export_20180416_Tables_Figur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707180233932047"/>
          <c:y val="0.0527748905872265"/>
          <c:w val="0.911795250693299"/>
          <c:h val="0.62978403476901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Sheet3!$C$16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</c:spPr>
          <c:invertIfNegative val="0"/>
          <c:cat>
            <c:strRef>
              <c:f>Sheet3!$A$17:$A$26</c:f>
              <c:strCache>
                <c:ptCount val="10"/>
                <c:pt idx="0">
                  <c:v>Depression</c:v>
                </c:pt>
                <c:pt idx="1">
                  <c:v>Anxiety</c:v>
                </c:pt>
                <c:pt idx="2">
                  <c:v>Adjustment</c:v>
                </c:pt>
                <c:pt idx="3">
                  <c:v>Other</c:v>
                </c:pt>
                <c:pt idx="4">
                  <c:v>PTSD</c:v>
                </c:pt>
                <c:pt idx="5">
                  <c:v>Non-specific</c:v>
                </c:pt>
                <c:pt idx="6">
                  <c:v>No symptoms</c:v>
                </c:pt>
                <c:pt idx="7">
                  <c:v>Psychosomatic</c:v>
                </c:pt>
                <c:pt idx="8">
                  <c:v>Behavioural</c:v>
                </c:pt>
                <c:pt idx="9">
                  <c:v>Psychosis</c:v>
                </c:pt>
              </c:strCache>
            </c:strRef>
          </c:cat>
          <c:val>
            <c:numRef>
              <c:f>Sheet3!$C$17:$C$26</c:f>
              <c:numCache>
                <c:formatCode>0.0%</c:formatCode>
                <c:ptCount val="10"/>
                <c:pt idx="0">
                  <c:v>0.237931034482759</c:v>
                </c:pt>
                <c:pt idx="1">
                  <c:v>0.196551724137931</c:v>
                </c:pt>
                <c:pt idx="2">
                  <c:v>0.193103448275862</c:v>
                </c:pt>
                <c:pt idx="3" formatCode="0.00%">
                  <c:v>0.096551724137931</c:v>
                </c:pt>
                <c:pt idx="4" formatCode="0.00%">
                  <c:v>0.0896551724137931</c:v>
                </c:pt>
                <c:pt idx="5" formatCode="0.00%">
                  <c:v>0.0689655172413793</c:v>
                </c:pt>
                <c:pt idx="6" formatCode="0.00%">
                  <c:v>0.0482758620689655</c:v>
                </c:pt>
                <c:pt idx="7" formatCode="0.00%">
                  <c:v>0.0413793103448276</c:v>
                </c:pt>
                <c:pt idx="8" formatCode="0.00%">
                  <c:v>0.0137931034482759</c:v>
                </c:pt>
                <c:pt idx="9" formatCode="0.00%">
                  <c:v>0.0137931034482759</c:v>
                </c:pt>
              </c:numCache>
            </c:numRef>
          </c:val>
        </c:ser>
        <c:ser>
          <c:idx val="2"/>
          <c:order val="1"/>
          <c:tx>
            <c:strRef>
              <c:f>Sheet3!$E$16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rgbClr val="3EA199"/>
              </a:solidFill>
            </a:ln>
          </c:spPr>
          <c:invertIfNegative val="0"/>
          <c:cat>
            <c:strRef>
              <c:f>Sheet3!$A$17:$A$26</c:f>
              <c:strCache>
                <c:ptCount val="10"/>
                <c:pt idx="0">
                  <c:v>Depression</c:v>
                </c:pt>
                <c:pt idx="1">
                  <c:v>Anxiety</c:v>
                </c:pt>
                <c:pt idx="2">
                  <c:v>Adjustment</c:v>
                </c:pt>
                <c:pt idx="3">
                  <c:v>Other</c:v>
                </c:pt>
                <c:pt idx="4">
                  <c:v>PTSD</c:v>
                </c:pt>
                <c:pt idx="5">
                  <c:v>Non-specific</c:v>
                </c:pt>
                <c:pt idx="6">
                  <c:v>No symptoms</c:v>
                </c:pt>
                <c:pt idx="7">
                  <c:v>Psychosomatic</c:v>
                </c:pt>
                <c:pt idx="8">
                  <c:v>Behavioural</c:v>
                </c:pt>
                <c:pt idx="9">
                  <c:v>Psychosis</c:v>
                </c:pt>
              </c:strCache>
            </c:strRef>
          </c:cat>
          <c:val>
            <c:numRef>
              <c:f>Sheet3!$E$17:$E$26</c:f>
              <c:numCache>
                <c:formatCode>0.0%</c:formatCode>
                <c:ptCount val="10"/>
                <c:pt idx="0">
                  <c:v>0.186991869918699</c:v>
                </c:pt>
                <c:pt idx="1">
                  <c:v>0.100271002710027</c:v>
                </c:pt>
                <c:pt idx="2">
                  <c:v>0.203252032520325</c:v>
                </c:pt>
                <c:pt idx="3">
                  <c:v>0.113821138211382</c:v>
                </c:pt>
                <c:pt idx="4">
                  <c:v>0.100271002710027</c:v>
                </c:pt>
                <c:pt idx="5" formatCode="0.00%">
                  <c:v>0.0785907859078591</c:v>
                </c:pt>
                <c:pt idx="6" formatCode="0.00%">
                  <c:v>0.0650406504065041</c:v>
                </c:pt>
                <c:pt idx="7" formatCode="0.00%">
                  <c:v>0.024390243902439</c:v>
                </c:pt>
                <c:pt idx="8" formatCode="0.00%">
                  <c:v>0.0921409214092141</c:v>
                </c:pt>
                <c:pt idx="9" formatCode="0.00%">
                  <c:v>0.035230352303523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2921504"/>
        <c:axId val="2122986736"/>
      </c:barChart>
      <c:catAx>
        <c:axId val="2122921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1980000"/>
          <a:lstStyle/>
          <a:p>
            <a:pPr>
              <a:defRPr/>
            </a:pPr>
            <a:endParaRPr lang="en-US"/>
          </a:p>
        </c:txPr>
        <c:crossAx val="2122986736"/>
        <c:crosses val="autoZero"/>
        <c:auto val="1"/>
        <c:lblAlgn val="ctr"/>
        <c:lblOffset val="100"/>
        <c:noMultiLvlLbl val="0"/>
      </c:catAx>
      <c:valAx>
        <c:axId val="2122986736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crossAx val="2122921504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0.561837442650948"/>
          <c:y val="0.104495973731915"/>
          <c:w val="0.309551574075422"/>
          <c:h val="0.0785175787478011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4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590584668104491"/>
          <c:y val="0.0501689900075474"/>
          <c:w val="0.930749869357752"/>
          <c:h val="0.5963783066023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Psychiatric!$C$40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Psychiatric!$A$42:$A$49</c:f>
              <c:strCache>
                <c:ptCount val="8"/>
                <c:pt idx="0">
                  <c:v>PTSD</c:v>
                </c:pt>
                <c:pt idx="1">
                  <c:v>Depression</c:v>
                </c:pt>
                <c:pt idx="2">
                  <c:v>Adjustment</c:v>
                </c:pt>
                <c:pt idx="3">
                  <c:v>Schizophrenia</c:v>
                </c:pt>
                <c:pt idx="4">
                  <c:v>OCD</c:v>
                </c:pt>
                <c:pt idx="5">
                  <c:v>Gen. anxiety</c:v>
                </c:pt>
                <c:pt idx="6">
                  <c:v>Acute stress</c:v>
                </c:pt>
                <c:pt idx="7">
                  <c:v>Victim of torture</c:v>
                </c:pt>
              </c:strCache>
            </c:strRef>
          </c:cat>
          <c:val>
            <c:numRef>
              <c:f>Psychiatric!$C$42:$C$49</c:f>
              <c:numCache>
                <c:formatCode>0%</c:formatCode>
                <c:ptCount val="8"/>
                <c:pt idx="0">
                  <c:v>0.5</c:v>
                </c:pt>
                <c:pt idx="1">
                  <c:v>0.43</c:v>
                </c:pt>
                <c:pt idx="2">
                  <c:v>0.08</c:v>
                </c:pt>
                <c:pt idx="3">
                  <c:v>0.08</c:v>
                </c:pt>
                <c:pt idx="4">
                  <c:v>0.08</c:v>
                </c:pt>
                <c:pt idx="5">
                  <c:v>0.05</c:v>
                </c:pt>
                <c:pt idx="6">
                  <c:v>0.05</c:v>
                </c:pt>
                <c:pt idx="7">
                  <c:v>0.13</c:v>
                </c:pt>
              </c:numCache>
            </c:numRef>
          </c:val>
        </c:ser>
        <c:ser>
          <c:idx val="1"/>
          <c:order val="1"/>
          <c:tx>
            <c:strRef>
              <c:f>Psychiatric!$E$40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Psychiatric!$A$42:$A$49</c:f>
              <c:strCache>
                <c:ptCount val="8"/>
                <c:pt idx="0">
                  <c:v>PTSD</c:v>
                </c:pt>
                <c:pt idx="1">
                  <c:v>Depression</c:v>
                </c:pt>
                <c:pt idx="2">
                  <c:v>Adjustment</c:v>
                </c:pt>
                <c:pt idx="3">
                  <c:v>Schizophrenia</c:v>
                </c:pt>
                <c:pt idx="4">
                  <c:v>OCD</c:v>
                </c:pt>
                <c:pt idx="5">
                  <c:v>Gen. anxiety</c:v>
                </c:pt>
                <c:pt idx="6">
                  <c:v>Acute stress</c:v>
                </c:pt>
                <c:pt idx="7">
                  <c:v>Victim of torture</c:v>
                </c:pt>
              </c:strCache>
            </c:strRef>
          </c:cat>
          <c:val>
            <c:numRef>
              <c:f>Psychiatric!$E$42:$E$49</c:f>
              <c:numCache>
                <c:formatCode>0%</c:formatCode>
                <c:ptCount val="8"/>
                <c:pt idx="0">
                  <c:v>0.45</c:v>
                </c:pt>
                <c:pt idx="1">
                  <c:v>0.42</c:v>
                </c:pt>
                <c:pt idx="2">
                  <c:v>0.13</c:v>
                </c:pt>
                <c:pt idx="3">
                  <c:v>0.11</c:v>
                </c:pt>
                <c:pt idx="4">
                  <c:v>0.02</c:v>
                </c:pt>
                <c:pt idx="5">
                  <c:v>0.02</c:v>
                </c:pt>
                <c:pt idx="6">
                  <c:v>0.02</c:v>
                </c:pt>
                <c:pt idx="7">
                  <c:v>0.13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9169344"/>
        <c:axId val="2122868624"/>
      </c:barChart>
      <c:catAx>
        <c:axId val="-2139169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122868624"/>
        <c:crosses val="autoZero"/>
        <c:auto val="1"/>
        <c:lblAlgn val="ctr"/>
        <c:lblOffset val="100"/>
        <c:noMultiLvlLbl val="0"/>
      </c:catAx>
      <c:valAx>
        <c:axId val="2122868624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-213916934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647921686803471"/>
          <c:y val="0.124334080339474"/>
          <c:w val="0.238790111915107"/>
          <c:h val="0.06901323344785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4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Figures!$A$35</c:f>
              <c:strCache>
                <c:ptCount val="1"/>
                <c:pt idx="0">
                  <c:v>Before migration trip</c:v>
                </c:pt>
              </c:strCache>
            </c:strRef>
          </c:tx>
          <c:spPr>
            <a:solidFill>
              <a:srgbClr val="3EA199"/>
            </a:solidFill>
            <a:ln>
              <a:solidFill>
                <a:srgbClr val="3EA199"/>
              </a:solidFill>
            </a:ln>
          </c:spPr>
          <c:invertIfNegative val="0"/>
          <c:cat>
            <c:strRef>
              <c:f>Figures!$B$28:$J$28</c:f>
              <c:strCache>
                <c:ptCount val="9"/>
                <c:pt idx="0">
                  <c:v>Bombing/shelling</c:v>
                </c:pt>
                <c:pt idx="1">
                  <c:v>Forced-to-flee/IDP</c:v>
                </c:pt>
                <c:pt idx="2">
                  <c:v>Lost property</c:v>
                </c:pt>
                <c:pt idx="3">
                  <c:v>Violence</c:v>
                </c:pt>
                <c:pt idx="4">
                  <c:v>Witnessed violence</c:v>
                </c:pt>
                <c:pt idx="5">
                  <c:v>Life threatening</c:v>
                </c:pt>
                <c:pt idx="6">
                  <c:v>Received threats</c:v>
                </c:pt>
                <c:pt idx="7">
                  <c:v>Financial reasons</c:v>
                </c:pt>
                <c:pt idx="8">
                  <c:v>Discrimination/exclusion</c:v>
                </c:pt>
              </c:strCache>
            </c:strRef>
          </c:cat>
          <c:val>
            <c:numRef>
              <c:f>Figures!$B$35:$J$35</c:f>
              <c:numCache>
                <c:formatCode>0%</c:formatCode>
                <c:ptCount val="9"/>
                <c:pt idx="0">
                  <c:v>0.527</c:v>
                </c:pt>
                <c:pt idx="1">
                  <c:v>0.363</c:v>
                </c:pt>
                <c:pt idx="2">
                  <c:v>0.281</c:v>
                </c:pt>
                <c:pt idx="3">
                  <c:v>0.158</c:v>
                </c:pt>
                <c:pt idx="4">
                  <c:v>0.152</c:v>
                </c:pt>
                <c:pt idx="5">
                  <c:v>0.127</c:v>
                </c:pt>
                <c:pt idx="6">
                  <c:v>0.111</c:v>
                </c:pt>
                <c:pt idx="7">
                  <c:v>0.093</c:v>
                </c:pt>
                <c:pt idx="8">
                  <c:v>0.056</c:v>
                </c:pt>
              </c:numCache>
            </c:numRef>
          </c:val>
        </c:ser>
        <c:ser>
          <c:idx val="1"/>
          <c:order val="1"/>
          <c:tx>
            <c:strRef>
              <c:f>Figures!$A$36</c:f>
              <c:strCache>
                <c:ptCount val="1"/>
                <c:pt idx="0">
                  <c:v>During migration trip/while stranded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</c:spPr>
          <c:invertIfNegative val="0"/>
          <c:cat>
            <c:strRef>
              <c:f>Figures!$B$28:$J$28</c:f>
              <c:strCache>
                <c:ptCount val="9"/>
                <c:pt idx="0">
                  <c:v>Bombing/shelling</c:v>
                </c:pt>
                <c:pt idx="1">
                  <c:v>Forced-to-flee/IDP</c:v>
                </c:pt>
                <c:pt idx="2">
                  <c:v>Lost property</c:v>
                </c:pt>
                <c:pt idx="3">
                  <c:v>Violence</c:v>
                </c:pt>
                <c:pt idx="4">
                  <c:v>Witnessed violence</c:v>
                </c:pt>
                <c:pt idx="5">
                  <c:v>Life threatening</c:v>
                </c:pt>
                <c:pt idx="6">
                  <c:v>Received threats</c:v>
                </c:pt>
                <c:pt idx="7">
                  <c:v>Financial reasons</c:v>
                </c:pt>
                <c:pt idx="8">
                  <c:v>Discrimination/exclusion</c:v>
                </c:pt>
              </c:strCache>
            </c:strRef>
          </c:cat>
          <c:val>
            <c:numRef>
              <c:f>Figures!$B$36:$J$36</c:f>
              <c:numCache>
                <c:formatCode>0%</c:formatCode>
                <c:ptCount val="9"/>
                <c:pt idx="0">
                  <c:v>0.0</c:v>
                </c:pt>
                <c:pt idx="1">
                  <c:v>0.021</c:v>
                </c:pt>
                <c:pt idx="2">
                  <c:v>0.108</c:v>
                </c:pt>
                <c:pt idx="3">
                  <c:v>0.147</c:v>
                </c:pt>
                <c:pt idx="4">
                  <c:v>0.024</c:v>
                </c:pt>
                <c:pt idx="5">
                  <c:v>0.02</c:v>
                </c:pt>
                <c:pt idx="6">
                  <c:v>0.053</c:v>
                </c:pt>
                <c:pt idx="7">
                  <c:v>0.445</c:v>
                </c:pt>
                <c:pt idx="8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114699312"/>
        <c:axId val="-2082206736"/>
      </c:barChart>
      <c:catAx>
        <c:axId val="-2114699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082206736"/>
        <c:crosses val="autoZero"/>
        <c:auto val="1"/>
        <c:lblAlgn val="ctr"/>
        <c:lblOffset val="100"/>
        <c:noMultiLvlLbl val="0"/>
      </c:catAx>
      <c:valAx>
        <c:axId val="-208220673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-2114699312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22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2840820421358"/>
          <c:y val="0.0669736416895171"/>
          <c:w val="0.776603579788843"/>
          <c:h val="0.6980716806542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Sheet3!$B$52</c:f>
              <c:strCache>
                <c:ptCount val="1"/>
                <c:pt idx="0">
                  <c:v>psychologist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606716881379684"/>
                  <c:y val="0.08883873088859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Sheet3!$A$53:$A$63</c:f>
              <c:strCach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&gt;10</c:v>
                </c:pt>
              </c:strCache>
            </c:strRef>
          </c:cat>
          <c:val>
            <c:numRef>
              <c:f>Sheet3!$B$53:$B$63</c:f>
              <c:numCache>
                <c:formatCode>General</c:formatCode>
                <c:ptCount val="11"/>
                <c:pt idx="0">
                  <c:v>377.0</c:v>
                </c:pt>
                <c:pt idx="1">
                  <c:v>53.0</c:v>
                </c:pt>
                <c:pt idx="2">
                  <c:v>38.0</c:v>
                </c:pt>
                <c:pt idx="3">
                  <c:v>33.0</c:v>
                </c:pt>
                <c:pt idx="4">
                  <c:v>21.0</c:v>
                </c:pt>
                <c:pt idx="5">
                  <c:v>19.0</c:v>
                </c:pt>
                <c:pt idx="6">
                  <c:v>12.0</c:v>
                </c:pt>
                <c:pt idx="7">
                  <c:v>18.0</c:v>
                </c:pt>
                <c:pt idx="8">
                  <c:v>8.0</c:v>
                </c:pt>
                <c:pt idx="9">
                  <c:v>12.0</c:v>
                </c:pt>
                <c:pt idx="10">
                  <c:v>68.0</c:v>
                </c:pt>
              </c:numCache>
            </c:numRef>
          </c:val>
        </c:ser>
        <c:ser>
          <c:idx val="1"/>
          <c:order val="1"/>
          <c:tx>
            <c:strRef>
              <c:f>Sheet3!$C$52</c:f>
              <c:strCache>
                <c:ptCount val="1"/>
                <c:pt idx="0">
                  <c:v>psychiatrist</c:v>
                </c:pt>
              </c:strCache>
            </c:strRef>
          </c:tx>
          <c:invertIfNegative val="0"/>
          <c:cat>
            <c:strRef>
              <c:f>Sheet3!$A$53:$A$63</c:f>
              <c:strCach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&gt;10</c:v>
                </c:pt>
              </c:strCache>
            </c:strRef>
          </c:cat>
          <c:val>
            <c:numRef>
              <c:f>Sheet3!$C$53:$C$63</c:f>
              <c:numCache>
                <c:formatCode>General</c:formatCode>
                <c:ptCount val="11"/>
                <c:pt idx="0">
                  <c:v>38.0</c:v>
                </c:pt>
                <c:pt idx="1">
                  <c:v>12.0</c:v>
                </c:pt>
                <c:pt idx="2">
                  <c:v>6.0</c:v>
                </c:pt>
                <c:pt idx="3">
                  <c:v>13.0</c:v>
                </c:pt>
                <c:pt idx="4">
                  <c:v>4.0</c:v>
                </c:pt>
                <c:pt idx="5">
                  <c:v>3.0</c:v>
                </c:pt>
                <c:pt idx="6">
                  <c:v>7.0</c:v>
                </c:pt>
                <c:pt idx="7">
                  <c:v>2.0</c:v>
                </c:pt>
                <c:pt idx="8">
                  <c:v>6.0</c:v>
                </c:pt>
                <c:pt idx="9">
                  <c:v>4.0</c:v>
                </c:pt>
                <c:pt idx="10">
                  <c:v>10.0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2863968"/>
        <c:axId val="2144946896"/>
      </c:barChart>
      <c:catAx>
        <c:axId val="21228639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 dirty="0" err="1" smtClean="0"/>
                  <a:t>Nb</a:t>
                </a:r>
                <a:r>
                  <a:rPr lang="en-US" b="0" dirty="0" smtClean="0"/>
                  <a:t> </a:t>
                </a:r>
                <a:r>
                  <a:rPr lang="en-US" b="0" dirty="0"/>
                  <a:t>of sessions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crossAx val="2144946896"/>
        <c:crosses val="autoZero"/>
        <c:auto val="1"/>
        <c:lblAlgn val="ctr"/>
        <c:lblOffset val="100"/>
        <c:noMultiLvlLbl val="0"/>
      </c:catAx>
      <c:valAx>
        <c:axId val="214494689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dirty="0" err="1" smtClean="0"/>
                  <a:t>Nb</a:t>
                </a:r>
                <a:r>
                  <a:rPr lang="en-US" b="0" baseline="0" dirty="0" smtClean="0"/>
                  <a:t> </a:t>
                </a:r>
                <a:r>
                  <a:rPr lang="en-US" b="0" dirty="0" smtClean="0"/>
                  <a:t>of </a:t>
                </a:r>
                <a:r>
                  <a:rPr lang="en-US" b="0" dirty="0"/>
                  <a:t>patients</a:t>
                </a:r>
              </a:p>
            </c:rich>
          </c:tx>
          <c:layout>
            <c:manualLayout>
              <c:xMode val="edge"/>
              <c:yMode val="edge"/>
              <c:x val="0.025449170394893"/>
              <c:y val="0.048177174032720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12286396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68413698106597"/>
          <c:y val="0.107962958213152"/>
          <c:w val="0.529472214702401"/>
          <c:h val="0.091849737152803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2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164263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056563" y="0"/>
            <a:ext cx="6164262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8CABE-655D-5C42-8970-4E5AEED2B7CA}" type="datetimeFigureOut">
              <a:rPr lang="en-US" smtClean="0"/>
              <a:t>5/9/18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11700" y="2513013"/>
            <a:ext cx="4800600" cy="6784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22400" y="9675813"/>
            <a:ext cx="11379200" cy="7915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9096038"/>
            <a:ext cx="6164263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056563" y="19096038"/>
            <a:ext cx="6164262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1AA78-6143-204E-A6FE-1B833801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58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1AA78-6143-204E-A6FE-1B83380196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1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"/>
            <a:ext cx="25715009" cy="4879305"/>
          </a:xfrm>
          <a:custGeom>
            <a:avLst/>
            <a:gdLst/>
            <a:ahLst/>
            <a:cxnLst/>
            <a:rect l="l" t="t" r="r" b="b"/>
            <a:pathLst>
              <a:path w="12081510" h="2291715">
                <a:moveTo>
                  <a:pt x="0" y="2291095"/>
                </a:moveTo>
                <a:lnTo>
                  <a:pt x="12081077" y="2291095"/>
                </a:lnTo>
                <a:lnTo>
                  <a:pt x="12081077" y="0"/>
                </a:lnTo>
                <a:lnTo>
                  <a:pt x="0" y="0"/>
                </a:lnTo>
                <a:lnTo>
                  <a:pt x="0" y="2291095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21359417" y="1"/>
            <a:ext cx="8908211" cy="8540473"/>
          </a:xfrm>
          <a:custGeom>
            <a:avLst/>
            <a:gdLst/>
            <a:ahLst/>
            <a:cxnLst/>
            <a:rect l="l" t="t" r="r" b="b"/>
            <a:pathLst>
              <a:path w="4185284" h="4011295">
                <a:moveTo>
                  <a:pt x="4184837" y="3322473"/>
                </a:moveTo>
                <a:lnTo>
                  <a:pt x="2989563" y="3322473"/>
                </a:lnTo>
                <a:lnTo>
                  <a:pt x="3011474" y="3333908"/>
                </a:lnTo>
                <a:lnTo>
                  <a:pt x="3036090" y="3360891"/>
                </a:lnTo>
                <a:lnTo>
                  <a:pt x="3055059" y="3400014"/>
                </a:lnTo>
                <a:lnTo>
                  <a:pt x="3060028" y="3447870"/>
                </a:lnTo>
                <a:lnTo>
                  <a:pt x="3042643" y="3501051"/>
                </a:lnTo>
                <a:lnTo>
                  <a:pt x="3022755" y="3541727"/>
                </a:lnTo>
                <a:lnTo>
                  <a:pt x="3009272" y="3582980"/>
                </a:lnTo>
                <a:lnTo>
                  <a:pt x="3002135" y="3624617"/>
                </a:lnTo>
                <a:lnTo>
                  <a:pt x="3001285" y="3666447"/>
                </a:lnTo>
                <a:lnTo>
                  <a:pt x="3006662" y="3708276"/>
                </a:lnTo>
                <a:lnTo>
                  <a:pt x="3018207" y="3749910"/>
                </a:lnTo>
                <a:lnTo>
                  <a:pt x="3035860" y="3791158"/>
                </a:lnTo>
                <a:lnTo>
                  <a:pt x="3059562" y="3831826"/>
                </a:lnTo>
                <a:lnTo>
                  <a:pt x="3089254" y="3871721"/>
                </a:lnTo>
                <a:lnTo>
                  <a:pt x="3124875" y="3910650"/>
                </a:lnTo>
                <a:lnTo>
                  <a:pt x="3164620" y="3946325"/>
                </a:lnTo>
                <a:lnTo>
                  <a:pt x="3204559" y="3974198"/>
                </a:lnTo>
                <a:lnTo>
                  <a:pt x="3245054" y="3994276"/>
                </a:lnTo>
                <a:lnTo>
                  <a:pt x="3286468" y="4006568"/>
                </a:lnTo>
                <a:lnTo>
                  <a:pt x="3329161" y="4011081"/>
                </a:lnTo>
                <a:lnTo>
                  <a:pt x="3373495" y="4007825"/>
                </a:lnTo>
                <a:lnTo>
                  <a:pt x="3419834" y="3996808"/>
                </a:lnTo>
                <a:lnTo>
                  <a:pt x="3468537" y="3978038"/>
                </a:lnTo>
                <a:lnTo>
                  <a:pt x="3519968" y="3951522"/>
                </a:lnTo>
                <a:lnTo>
                  <a:pt x="4184837" y="3568939"/>
                </a:lnTo>
                <a:lnTo>
                  <a:pt x="4184837" y="3322473"/>
                </a:lnTo>
                <a:close/>
              </a:path>
              <a:path w="4185284" h="4011295">
                <a:moveTo>
                  <a:pt x="4184837" y="2683476"/>
                </a:moveTo>
                <a:lnTo>
                  <a:pt x="2428549" y="2683476"/>
                </a:lnTo>
                <a:lnTo>
                  <a:pt x="2463869" y="2727252"/>
                </a:lnTo>
                <a:lnTo>
                  <a:pt x="2530943" y="2812706"/>
                </a:lnTo>
                <a:lnTo>
                  <a:pt x="2563901" y="2853789"/>
                </a:lnTo>
                <a:lnTo>
                  <a:pt x="2597276" y="2893380"/>
                </a:lnTo>
                <a:lnTo>
                  <a:pt x="2631671" y="2931180"/>
                </a:lnTo>
                <a:lnTo>
                  <a:pt x="2667688" y="2966893"/>
                </a:lnTo>
                <a:lnTo>
                  <a:pt x="2701140" y="2998158"/>
                </a:lnTo>
                <a:lnTo>
                  <a:pt x="2730063" y="3029531"/>
                </a:lnTo>
                <a:lnTo>
                  <a:pt x="2752435" y="3065540"/>
                </a:lnTo>
                <a:lnTo>
                  <a:pt x="2766235" y="3110713"/>
                </a:lnTo>
                <a:lnTo>
                  <a:pt x="2779087" y="3158408"/>
                </a:lnTo>
                <a:lnTo>
                  <a:pt x="2799858" y="3202371"/>
                </a:lnTo>
                <a:lnTo>
                  <a:pt x="2827295" y="3241568"/>
                </a:lnTo>
                <a:lnTo>
                  <a:pt x="2860149" y="3274964"/>
                </a:lnTo>
                <a:lnTo>
                  <a:pt x="2897171" y="3301524"/>
                </a:lnTo>
                <a:lnTo>
                  <a:pt x="2937108" y="3320212"/>
                </a:lnTo>
                <a:lnTo>
                  <a:pt x="2978711" y="3329995"/>
                </a:lnTo>
                <a:lnTo>
                  <a:pt x="2989563" y="3322473"/>
                </a:lnTo>
                <a:lnTo>
                  <a:pt x="4184837" y="3322473"/>
                </a:lnTo>
                <a:lnTo>
                  <a:pt x="4184837" y="2683476"/>
                </a:lnTo>
                <a:close/>
              </a:path>
              <a:path w="4185284" h="4011295">
                <a:moveTo>
                  <a:pt x="2366484" y="2720138"/>
                </a:moveTo>
                <a:lnTo>
                  <a:pt x="1407237" y="2720138"/>
                </a:lnTo>
                <a:lnTo>
                  <a:pt x="1429809" y="2732290"/>
                </a:lnTo>
                <a:lnTo>
                  <a:pt x="1452778" y="2756641"/>
                </a:lnTo>
                <a:lnTo>
                  <a:pt x="1482854" y="2794276"/>
                </a:lnTo>
                <a:lnTo>
                  <a:pt x="1513640" y="2831568"/>
                </a:lnTo>
                <a:lnTo>
                  <a:pt x="1545361" y="2868085"/>
                </a:lnTo>
                <a:lnTo>
                  <a:pt x="1578241" y="2903395"/>
                </a:lnTo>
                <a:lnTo>
                  <a:pt x="1612507" y="2937068"/>
                </a:lnTo>
                <a:lnTo>
                  <a:pt x="1648385" y="2968670"/>
                </a:lnTo>
                <a:lnTo>
                  <a:pt x="1693608" y="3001074"/>
                </a:lnTo>
                <a:lnTo>
                  <a:pt x="1738154" y="3022786"/>
                </a:lnTo>
                <a:lnTo>
                  <a:pt x="1782513" y="3034096"/>
                </a:lnTo>
                <a:lnTo>
                  <a:pt x="1827176" y="3035295"/>
                </a:lnTo>
                <a:lnTo>
                  <a:pt x="1872631" y="3026676"/>
                </a:lnTo>
                <a:lnTo>
                  <a:pt x="1919369" y="3008528"/>
                </a:lnTo>
                <a:lnTo>
                  <a:pt x="1967878" y="2981143"/>
                </a:lnTo>
                <a:lnTo>
                  <a:pt x="2235917" y="2805845"/>
                </a:lnTo>
                <a:lnTo>
                  <a:pt x="2366484" y="2720138"/>
                </a:lnTo>
                <a:close/>
              </a:path>
              <a:path w="4185284" h="4011295">
                <a:moveTo>
                  <a:pt x="1242350" y="2799550"/>
                </a:moveTo>
                <a:lnTo>
                  <a:pt x="640822" y="2799550"/>
                </a:lnTo>
                <a:lnTo>
                  <a:pt x="675026" y="2808797"/>
                </a:lnTo>
                <a:lnTo>
                  <a:pt x="711869" y="2834740"/>
                </a:lnTo>
                <a:lnTo>
                  <a:pt x="752054" y="2866349"/>
                </a:lnTo>
                <a:lnTo>
                  <a:pt x="793682" y="2891005"/>
                </a:lnTo>
                <a:lnTo>
                  <a:pt x="836549" y="2908783"/>
                </a:lnTo>
                <a:lnTo>
                  <a:pt x="880449" y="2919759"/>
                </a:lnTo>
                <a:lnTo>
                  <a:pt x="925176" y="2924005"/>
                </a:lnTo>
                <a:lnTo>
                  <a:pt x="970527" y="2921596"/>
                </a:lnTo>
                <a:lnTo>
                  <a:pt x="1016295" y="2912608"/>
                </a:lnTo>
                <a:lnTo>
                  <a:pt x="1062275" y="2897114"/>
                </a:lnTo>
                <a:lnTo>
                  <a:pt x="1108262" y="2875188"/>
                </a:lnTo>
                <a:lnTo>
                  <a:pt x="1149523" y="2852408"/>
                </a:lnTo>
                <a:lnTo>
                  <a:pt x="1190609" y="2829297"/>
                </a:lnTo>
                <a:lnTo>
                  <a:pt x="1231552" y="2805845"/>
                </a:lnTo>
                <a:lnTo>
                  <a:pt x="1242350" y="2799550"/>
                </a:lnTo>
                <a:close/>
              </a:path>
              <a:path w="4185284" h="4011295">
                <a:moveTo>
                  <a:pt x="1140155" y="601969"/>
                </a:moveTo>
                <a:lnTo>
                  <a:pt x="1067977" y="605882"/>
                </a:lnTo>
                <a:lnTo>
                  <a:pt x="981543" y="619095"/>
                </a:lnTo>
                <a:lnTo>
                  <a:pt x="931444" y="629142"/>
                </a:lnTo>
                <a:lnTo>
                  <a:pt x="883334" y="642233"/>
                </a:lnTo>
                <a:lnTo>
                  <a:pt x="837298" y="658262"/>
                </a:lnTo>
                <a:lnTo>
                  <a:pt x="793418" y="677123"/>
                </a:lnTo>
                <a:lnTo>
                  <a:pt x="751779" y="698712"/>
                </a:lnTo>
                <a:lnTo>
                  <a:pt x="712465" y="722922"/>
                </a:lnTo>
                <a:lnTo>
                  <a:pt x="675559" y="749649"/>
                </a:lnTo>
                <a:lnTo>
                  <a:pt x="641146" y="778787"/>
                </a:lnTo>
                <a:lnTo>
                  <a:pt x="609309" y="810230"/>
                </a:lnTo>
                <a:lnTo>
                  <a:pt x="580132" y="843874"/>
                </a:lnTo>
                <a:lnTo>
                  <a:pt x="553698" y="879612"/>
                </a:lnTo>
                <a:lnTo>
                  <a:pt x="530092" y="917340"/>
                </a:lnTo>
                <a:lnTo>
                  <a:pt x="509398" y="956952"/>
                </a:lnTo>
                <a:lnTo>
                  <a:pt x="491699" y="998343"/>
                </a:lnTo>
                <a:lnTo>
                  <a:pt x="477079" y="1041407"/>
                </a:lnTo>
                <a:lnTo>
                  <a:pt x="465622" y="1086038"/>
                </a:lnTo>
                <a:lnTo>
                  <a:pt x="457412" y="1132133"/>
                </a:lnTo>
                <a:lnTo>
                  <a:pt x="452533" y="1179584"/>
                </a:lnTo>
                <a:lnTo>
                  <a:pt x="451068" y="1228288"/>
                </a:lnTo>
                <a:lnTo>
                  <a:pt x="453102" y="1278137"/>
                </a:lnTo>
                <a:lnTo>
                  <a:pt x="458718" y="1329028"/>
                </a:lnTo>
                <a:lnTo>
                  <a:pt x="467405" y="1377629"/>
                </a:lnTo>
                <a:lnTo>
                  <a:pt x="479134" y="1424751"/>
                </a:lnTo>
                <a:lnTo>
                  <a:pt x="493827" y="1470339"/>
                </a:lnTo>
                <a:lnTo>
                  <a:pt x="511405" y="1514335"/>
                </a:lnTo>
                <a:lnTo>
                  <a:pt x="531789" y="1556684"/>
                </a:lnTo>
                <a:lnTo>
                  <a:pt x="554903" y="1597330"/>
                </a:lnTo>
                <a:lnTo>
                  <a:pt x="580666" y="1636216"/>
                </a:lnTo>
                <a:lnTo>
                  <a:pt x="609002" y="1673287"/>
                </a:lnTo>
                <a:lnTo>
                  <a:pt x="639831" y="1708486"/>
                </a:lnTo>
                <a:lnTo>
                  <a:pt x="605849" y="1752803"/>
                </a:lnTo>
                <a:lnTo>
                  <a:pt x="537683" y="1835927"/>
                </a:lnTo>
                <a:lnTo>
                  <a:pt x="507394" y="1876724"/>
                </a:lnTo>
                <a:lnTo>
                  <a:pt x="482230" y="1918337"/>
                </a:lnTo>
                <a:lnTo>
                  <a:pt x="464140" y="1961762"/>
                </a:lnTo>
                <a:lnTo>
                  <a:pt x="442745" y="2015359"/>
                </a:lnTo>
                <a:lnTo>
                  <a:pt x="415275" y="2061022"/>
                </a:lnTo>
                <a:lnTo>
                  <a:pt x="382602" y="2100152"/>
                </a:lnTo>
                <a:lnTo>
                  <a:pt x="345600" y="2134149"/>
                </a:lnTo>
                <a:lnTo>
                  <a:pt x="305140" y="2164413"/>
                </a:lnTo>
                <a:lnTo>
                  <a:pt x="262097" y="2192345"/>
                </a:lnTo>
                <a:lnTo>
                  <a:pt x="187912" y="2237042"/>
                </a:lnTo>
                <a:lnTo>
                  <a:pt x="158665" y="2255053"/>
                </a:lnTo>
                <a:lnTo>
                  <a:pt x="100972" y="2292308"/>
                </a:lnTo>
                <a:lnTo>
                  <a:pt x="58132" y="2326279"/>
                </a:lnTo>
                <a:lnTo>
                  <a:pt x="26466" y="2363492"/>
                </a:lnTo>
                <a:lnTo>
                  <a:pt x="6810" y="2403774"/>
                </a:lnTo>
                <a:lnTo>
                  <a:pt x="0" y="2446950"/>
                </a:lnTo>
                <a:lnTo>
                  <a:pt x="6869" y="2492847"/>
                </a:lnTo>
                <a:lnTo>
                  <a:pt x="28254" y="2541290"/>
                </a:lnTo>
                <a:lnTo>
                  <a:pt x="53064" y="2582332"/>
                </a:lnTo>
                <a:lnTo>
                  <a:pt x="79230" y="2622710"/>
                </a:lnTo>
                <a:lnTo>
                  <a:pt x="106644" y="2662398"/>
                </a:lnTo>
                <a:lnTo>
                  <a:pt x="135196" y="2701369"/>
                </a:lnTo>
                <a:lnTo>
                  <a:pt x="164778" y="2739598"/>
                </a:lnTo>
                <a:lnTo>
                  <a:pt x="195280" y="2777059"/>
                </a:lnTo>
                <a:lnTo>
                  <a:pt x="226592" y="2813727"/>
                </a:lnTo>
                <a:lnTo>
                  <a:pt x="258607" y="2849575"/>
                </a:lnTo>
                <a:lnTo>
                  <a:pt x="293234" y="2880148"/>
                </a:lnTo>
                <a:lnTo>
                  <a:pt x="330083" y="2899077"/>
                </a:lnTo>
                <a:lnTo>
                  <a:pt x="368963" y="2907123"/>
                </a:lnTo>
                <a:lnTo>
                  <a:pt x="409686" y="2905045"/>
                </a:lnTo>
                <a:lnTo>
                  <a:pt x="452062" y="2893604"/>
                </a:lnTo>
                <a:lnTo>
                  <a:pt x="495903" y="2873560"/>
                </a:lnTo>
                <a:lnTo>
                  <a:pt x="534422" y="2851327"/>
                </a:lnTo>
                <a:lnTo>
                  <a:pt x="571282" y="2826526"/>
                </a:lnTo>
                <a:lnTo>
                  <a:pt x="606994" y="2805845"/>
                </a:lnTo>
                <a:lnTo>
                  <a:pt x="640822" y="2799550"/>
                </a:lnTo>
                <a:lnTo>
                  <a:pt x="1242350" y="2799550"/>
                </a:lnTo>
                <a:lnTo>
                  <a:pt x="1312800" y="2758079"/>
                </a:lnTo>
                <a:lnTo>
                  <a:pt x="1353169" y="2733748"/>
                </a:lnTo>
                <a:lnTo>
                  <a:pt x="1382533" y="2720514"/>
                </a:lnTo>
                <a:lnTo>
                  <a:pt x="1407237" y="2720138"/>
                </a:lnTo>
                <a:lnTo>
                  <a:pt x="2366484" y="2720138"/>
                </a:lnTo>
                <a:lnTo>
                  <a:pt x="2373493" y="2715555"/>
                </a:lnTo>
                <a:lnTo>
                  <a:pt x="2391160" y="2704559"/>
                </a:lnTo>
                <a:lnTo>
                  <a:pt x="2407496" y="2695111"/>
                </a:lnTo>
                <a:lnTo>
                  <a:pt x="2428549" y="2683476"/>
                </a:lnTo>
                <a:lnTo>
                  <a:pt x="4184837" y="2683476"/>
                </a:lnTo>
                <a:lnTo>
                  <a:pt x="4184837" y="623813"/>
                </a:lnTo>
                <a:lnTo>
                  <a:pt x="1397859" y="623813"/>
                </a:lnTo>
                <a:lnTo>
                  <a:pt x="1237105" y="607799"/>
                </a:lnTo>
                <a:lnTo>
                  <a:pt x="1140155" y="601969"/>
                </a:lnTo>
                <a:close/>
              </a:path>
              <a:path w="4185284" h="4011295">
                <a:moveTo>
                  <a:pt x="2891757" y="0"/>
                </a:moveTo>
                <a:lnTo>
                  <a:pt x="1560647" y="0"/>
                </a:lnTo>
                <a:lnTo>
                  <a:pt x="1542356" y="25291"/>
                </a:lnTo>
                <a:lnTo>
                  <a:pt x="1515998" y="66623"/>
                </a:lnTo>
                <a:lnTo>
                  <a:pt x="1492385" y="108931"/>
                </a:lnTo>
                <a:lnTo>
                  <a:pt x="1471460" y="152182"/>
                </a:lnTo>
                <a:lnTo>
                  <a:pt x="1453170" y="196342"/>
                </a:lnTo>
                <a:lnTo>
                  <a:pt x="1437457" y="241375"/>
                </a:lnTo>
                <a:lnTo>
                  <a:pt x="1424266" y="287249"/>
                </a:lnTo>
                <a:lnTo>
                  <a:pt x="1413542" y="333929"/>
                </a:lnTo>
                <a:lnTo>
                  <a:pt x="1405228" y="381380"/>
                </a:lnTo>
                <a:lnTo>
                  <a:pt x="1399270" y="429569"/>
                </a:lnTo>
                <a:lnTo>
                  <a:pt x="1395611" y="478461"/>
                </a:lnTo>
                <a:lnTo>
                  <a:pt x="1394196" y="528023"/>
                </a:lnTo>
                <a:lnTo>
                  <a:pt x="1394713" y="551724"/>
                </a:lnTo>
                <a:lnTo>
                  <a:pt x="1395978" y="583682"/>
                </a:lnTo>
                <a:lnTo>
                  <a:pt x="1397268" y="611757"/>
                </a:lnTo>
                <a:lnTo>
                  <a:pt x="1397859" y="623813"/>
                </a:lnTo>
                <a:lnTo>
                  <a:pt x="4184837" y="623813"/>
                </a:lnTo>
                <a:lnTo>
                  <a:pt x="4184837" y="394408"/>
                </a:lnTo>
                <a:lnTo>
                  <a:pt x="4145917" y="375641"/>
                </a:lnTo>
                <a:lnTo>
                  <a:pt x="4107320" y="358928"/>
                </a:lnTo>
                <a:lnTo>
                  <a:pt x="3426046" y="358928"/>
                </a:lnTo>
                <a:lnTo>
                  <a:pt x="3402225" y="358270"/>
                </a:lnTo>
                <a:lnTo>
                  <a:pt x="3341129" y="335015"/>
                </a:lnTo>
                <a:lnTo>
                  <a:pt x="3301868" y="311499"/>
                </a:lnTo>
                <a:lnTo>
                  <a:pt x="3255474" y="279443"/>
                </a:lnTo>
                <a:lnTo>
                  <a:pt x="3200952" y="238387"/>
                </a:lnTo>
                <a:lnTo>
                  <a:pt x="3137311" y="187872"/>
                </a:lnTo>
                <a:lnTo>
                  <a:pt x="3063556" y="127436"/>
                </a:lnTo>
                <a:lnTo>
                  <a:pt x="3023090" y="94737"/>
                </a:lnTo>
                <a:lnTo>
                  <a:pt x="2982279" y="63415"/>
                </a:lnTo>
                <a:lnTo>
                  <a:pt x="2941108" y="33502"/>
                </a:lnTo>
                <a:lnTo>
                  <a:pt x="2899566" y="5029"/>
                </a:lnTo>
                <a:lnTo>
                  <a:pt x="2891757" y="0"/>
                </a:lnTo>
                <a:close/>
              </a:path>
              <a:path w="4185284" h="4011295">
                <a:moveTo>
                  <a:pt x="3771380" y="280837"/>
                </a:moveTo>
                <a:lnTo>
                  <a:pt x="3724549" y="281638"/>
                </a:lnTo>
                <a:lnTo>
                  <a:pt x="3677813" y="285519"/>
                </a:lnTo>
                <a:lnTo>
                  <a:pt x="3631205" y="292531"/>
                </a:lnTo>
                <a:lnTo>
                  <a:pt x="3584757" y="302724"/>
                </a:lnTo>
                <a:lnTo>
                  <a:pt x="3538503" y="316148"/>
                </a:lnTo>
                <a:lnTo>
                  <a:pt x="3492476" y="332852"/>
                </a:lnTo>
                <a:lnTo>
                  <a:pt x="3446707" y="352887"/>
                </a:lnTo>
                <a:lnTo>
                  <a:pt x="3426046" y="358928"/>
                </a:lnTo>
                <a:lnTo>
                  <a:pt x="4107320" y="358928"/>
                </a:lnTo>
                <a:lnTo>
                  <a:pt x="4100714" y="356067"/>
                </a:lnTo>
                <a:lnTo>
                  <a:pt x="4054007" y="337959"/>
                </a:lnTo>
                <a:lnTo>
                  <a:pt x="4005822" y="321296"/>
                </a:lnTo>
                <a:lnTo>
                  <a:pt x="3959005" y="307443"/>
                </a:lnTo>
                <a:lnTo>
                  <a:pt x="3912119" y="296420"/>
                </a:lnTo>
                <a:lnTo>
                  <a:pt x="3865198" y="288278"/>
                </a:lnTo>
                <a:lnTo>
                  <a:pt x="3818274" y="283067"/>
                </a:lnTo>
                <a:lnTo>
                  <a:pt x="3771380" y="280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24041098" y="1485728"/>
            <a:ext cx="5175335" cy="3550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1539524"/>
          </a:xfrm>
        </p:spPr>
        <p:txBody>
          <a:bodyPr lIns="0" tIns="0" rIns="0" bIns="0"/>
          <a:lstStyle>
            <a:lvl1pPr>
              <a:defRPr sz="10004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0" name="object 39"/>
          <p:cNvSpPr/>
          <p:nvPr userDrawn="1"/>
        </p:nvSpPr>
        <p:spPr>
          <a:xfrm>
            <a:off x="23563140" y="38897280"/>
            <a:ext cx="5373467" cy="2433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1" name="object 41"/>
          <p:cNvSpPr txBox="1"/>
          <p:nvPr userDrawn="1"/>
        </p:nvSpPr>
        <p:spPr>
          <a:xfrm>
            <a:off x="1232580" y="41755953"/>
            <a:ext cx="2246426" cy="180167"/>
          </a:xfrm>
          <a:prstGeom prst="rect">
            <a:avLst/>
          </a:prstGeom>
        </p:spPr>
        <p:txBody>
          <a:bodyPr vert="horz" wrap="square" lIns="0" tIns="32438" rIns="0" bIns="0" rtlCol="0">
            <a:spAutoFit/>
          </a:bodyPr>
          <a:lstStyle/>
          <a:p>
            <a:pPr marL="27032">
              <a:spcBef>
                <a:spcPts val="255"/>
              </a:spcBef>
            </a:pPr>
            <a:r>
              <a:rPr lang="en-US" sz="958" spc="11" dirty="0" smtClean="0">
                <a:solidFill>
                  <a:srgbClr val="58595B"/>
                </a:solidFill>
                <a:latin typeface="Arial"/>
                <a:cs typeface="Arial"/>
              </a:rPr>
              <a:t>English Charity Reg. No.</a:t>
            </a:r>
            <a:r>
              <a:rPr lang="en-US" sz="958" spc="11" baseline="0" dirty="0" smtClean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958" spc="11" dirty="0" smtClean="0">
                <a:solidFill>
                  <a:srgbClr val="58595B"/>
                </a:solidFill>
                <a:latin typeface="Arial"/>
                <a:cs typeface="Arial"/>
              </a:rPr>
              <a:t>1026588</a:t>
            </a:r>
            <a:endParaRPr sz="958" dirty="0">
              <a:latin typeface="Arial"/>
              <a:cs typeface="Arial"/>
            </a:endParaRPr>
          </a:p>
        </p:txBody>
      </p:sp>
      <p:sp>
        <p:nvSpPr>
          <p:cNvPr id="12" name="object 42"/>
          <p:cNvSpPr/>
          <p:nvPr userDrawn="1"/>
        </p:nvSpPr>
        <p:spPr>
          <a:xfrm>
            <a:off x="1259612" y="41544001"/>
            <a:ext cx="13640064" cy="0"/>
          </a:xfrm>
          <a:custGeom>
            <a:avLst/>
            <a:gdLst/>
            <a:ahLst/>
            <a:cxnLst/>
            <a:rect l="l" t="t" r="r" b="b"/>
            <a:pathLst>
              <a:path w="6408420">
                <a:moveTo>
                  <a:pt x="0" y="0"/>
                </a:moveTo>
                <a:lnTo>
                  <a:pt x="6408296" y="0"/>
                </a:lnTo>
              </a:path>
            </a:pathLst>
          </a:custGeom>
          <a:ln w="5964">
            <a:solidFill>
              <a:srgbClr val="E2E3E4"/>
            </a:solidFill>
          </a:ln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3" name="object 84"/>
          <p:cNvSpPr/>
          <p:nvPr userDrawn="1"/>
        </p:nvSpPr>
        <p:spPr>
          <a:xfrm>
            <a:off x="0" y="41755953"/>
            <a:ext cx="1174516" cy="296128"/>
          </a:xfrm>
          <a:custGeom>
            <a:avLst/>
            <a:gdLst/>
            <a:ahLst/>
            <a:cxnLst/>
            <a:rect l="l" t="t" r="r" b="b"/>
            <a:pathLst>
              <a:path w="551814" h="2063115">
                <a:moveTo>
                  <a:pt x="551766" y="0"/>
                </a:moveTo>
                <a:lnTo>
                  <a:pt x="0" y="0"/>
                </a:lnTo>
                <a:lnTo>
                  <a:pt x="0" y="2062621"/>
                </a:lnTo>
                <a:lnTo>
                  <a:pt x="551766" y="2062621"/>
                </a:lnTo>
                <a:lnTo>
                  <a:pt x="551766" y="0"/>
                </a:lnTo>
                <a:close/>
              </a:path>
            </a:pathLst>
          </a:custGeom>
          <a:solidFill>
            <a:srgbClr val="F56821"/>
          </a:solidFill>
        </p:spPr>
        <p:txBody>
          <a:bodyPr wrap="square" lIns="0" tIns="0" rIns="0" bIns="0" rtlCol="0"/>
          <a:lstStyle/>
          <a:p>
            <a:pPr lvl="0"/>
            <a:endParaRPr sz="815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6018770" y="34114346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16018770" y="36253818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16018770" y="38300400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9" name="bk object 19"/>
          <p:cNvSpPr/>
          <p:nvPr/>
        </p:nvSpPr>
        <p:spPr>
          <a:xfrm>
            <a:off x="8288044" y="20447872"/>
            <a:ext cx="13634658" cy="6048769"/>
          </a:xfrm>
          <a:custGeom>
            <a:avLst/>
            <a:gdLst/>
            <a:ahLst/>
            <a:cxnLst/>
            <a:rect l="l" t="t" r="r" b="b"/>
            <a:pathLst>
              <a:path w="6405880" h="2840990">
                <a:moveTo>
                  <a:pt x="0" y="2840613"/>
                </a:moveTo>
                <a:lnTo>
                  <a:pt x="6405314" y="2840613"/>
                </a:lnTo>
                <a:lnTo>
                  <a:pt x="6405314" y="0"/>
                </a:lnTo>
                <a:lnTo>
                  <a:pt x="0" y="0"/>
                </a:lnTo>
                <a:lnTo>
                  <a:pt x="0" y="2840613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72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3761" y="9844866"/>
            <a:ext cx="272476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293573" y="39807503"/>
            <a:ext cx="9688068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513761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1798153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chart" Target="../charts/chart4.xml"/><Relationship Id="rId7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345406" y="21834105"/>
            <a:ext cx="7707600" cy="3693319"/>
          </a:xfrm>
          <a:prstGeom prst="rect">
            <a:avLst/>
          </a:prstGeom>
          <a:noFill/>
          <a:ln w="127000" cmpd="sng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3000" b="1" spc="-11" dirty="0" smtClean="0">
                <a:solidFill>
                  <a:srgbClr val="D2232A"/>
                </a:solidFill>
                <a:latin typeface="Arial"/>
                <a:cs typeface="Arial"/>
              </a:rPr>
              <a:t>Aim</a:t>
            </a: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describe the </a:t>
            </a: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mental health status 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and traumatic experiences of people </a:t>
            </a: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accessing MSF mental health services in Thessaloniki, Greece in 2016-2017, to 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guide programmatic decisions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232579" y="5499711"/>
            <a:ext cx="28067127" cy="2643809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pPr marL="27032" marR="10813">
              <a:lnSpc>
                <a:spcPct val="101600"/>
              </a:lnSpc>
              <a:spcBef>
                <a:spcPts val="192"/>
              </a:spcBef>
            </a:pPr>
            <a:r>
              <a:rPr lang="en-US" sz="4000" dirty="0">
                <a:latin typeface="Arial" pitchFamily="34" charset="0"/>
                <a:cs typeface="Arial" pitchFamily="34" charset="0"/>
              </a:rPr>
              <a:t>I 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Evlampidou</a:t>
            </a:r>
            <a:r>
              <a:rPr lang="en-US" sz="4000" baseline="3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4000" dirty="0">
                <a:latin typeface="Arial" pitchFamily="34" charset="0"/>
                <a:cs typeface="Arial" pitchFamily="34" charset="0"/>
              </a:rPr>
              <a:t>A 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Meimaridou</a:t>
            </a:r>
            <a:r>
              <a:rPr lang="en-US" sz="4000" baseline="3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, R Moisidou</a:t>
            </a:r>
            <a:r>
              <a:rPr lang="en-US" sz="4000" baseline="30000" dirty="0">
                <a:latin typeface="Arial" pitchFamily="34" charset="0"/>
                <a:cs typeface="Arial" pitchFamily="34" charset="0"/>
              </a:rPr>
              <a:t>1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4000" dirty="0">
                <a:latin typeface="Arial" pitchFamily="34" charset="0"/>
                <a:cs typeface="Arial" pitchFamily="34" charset="0"/>
              </a:rPr>
              <a:t>G 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Toskidis</a:t>
            </a:r>
            <a:r>
              <a:rPr lang="en-US" sz="4000" baseline="30000" dirty="0">
                <a:latin typeface="Arial" pitchFamily="34" charset="0"/>
                <a:cs typeface="Arial" pitchFamily="34" charset="0"/>
              </a:rPr>
              <a:t>1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4000" dirty="0">
                <a:latin typeface="Arial" pitchFamily="34" charset="0"/>
                <a:cs typeface="Arial" pitchFamily="34" charset="0"/>
              </a:rPr>
              <a:t>Z 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Marmouri</a:t>
            </a:r>
            <a:r>
              <a:rPr lang="en-US" sz="4000" baseline="30000" dirty="0">
                <a:latin typeface="Arial" pitchFamily="34" charset="0"/>
                <a:cs typeface="Arial" pitchFamily="34" charset="0"/>
              </a:rPr>
              <a:t>1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4000" dirty="0">
                <a:latin typeface="Arial" pitchFamily="34" charset="0"/>
                <a:cs typeface="Arial" pitchFamily="34" charset="0"/>
              </a:rPr>
              <a:t>O Al 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Massri</a:t>
            </a:r>
            <a:r>
              <a:rPr lang="en-US" sz="4000" baseline="30000" dirty="0">
                <a:latin typeface="Arial" pitchFamily="34" charset="0"/>
                <a:cs typeface="Arial" pitchFamily="34" charset="0"/>
              </a:rPr>
              <a:t>1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4000" dirty="0">
                <a:latin typeface="Arial" pitchFamily="34" charset="0"/>
                <a:cs typeface="Arial" pitchFamily="34" charset="0"/>
              </a:rPr>
              <a:t>S 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Boufidis</a:t>
            </a:r>
            <a:r>
              <a:rPr lang="en-US" sz="4000" baseline="30000" dirty="0">
                <a:latin typeface="Arial" pitchFamily="34" charset="0"/>
                <a:cs typeface="Arial" pitchFamily="34" charset="0"/>
              </a:rPr>
              <a:t>1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4000" dirty="0">
                <a:latin typeface="Arial" pitchFamily="34" charset="0"/>
                <a:cs typeface="Arial" pitchFamily="34" charset="0"/>
              </a:rPr>
              <a:t>D 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Barry</a:t>
            </a:r>
            <a:r>
              <a:rPr lang="en-US" sz="40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4000" dirty="0">
                <a:latin typeface="Arial" pitchFamily="34" charset="0"/>
                <a:cs typeface="Arial" pitchFamily="34" charset="0"/>
              </a:rPr>
              <a:t>F 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Zamatto</a:t>
            </a:r>
            <a:r>
              <a:rPr lang="en-US" sz="40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4000" dirty="0">
                <a:latin typeface="Arial" pitchFamily="34" charset="0"/>
                <a:cs typeface="Arial" pitchFamily="34" charset="0"/>
              </a:rPr>
              <a:t>N 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Severy</a:t>
            </a:r>
            <a:r>
              <a:rPr lang="en-US" sz="4000" baseline="30000" dirty="0" smtClean="0">
                <a:latin typeface="Arial" pitchFamily="34" charset="0"/>
                <a:cs typeface="Arial" pitchFamily="34" charset="0"/>
              </a:rPr>
              <a:t>4</a:t>
            </a:r>
          </a:p>
          <a:p>
            <a:pPr marL="27032" marR="10813">
              <a:lnSpc>
                <a:spcPct val="101600"/>
              </a:lnSpc>
              <a:spcBef>
                <a:spcPts val="192"/>
              </a:spcBef>
            </a:pPr>
            <a:endParaRPr lang="en-US" sz="2000" spc="-21" dirty="0">
              <a:solidFill>
                <a:srgbClr val="58595B"/>
              </a:solidFill>
              <a:latin typeface="Arial" pitchFamily="34" charset="0"/>
              <a:cs typeface="Arial" pitchFamily="34" charset="0"/>
            </a:endParaRPr>
          </a:p>
          <a:p>
            <a:pPr marL="27032" marR="10813">
              <a:lnSpc>
                <a:spcPct val="101600"/>
              </a:lnSpc>
              <a:spcBef>
                <a:spcPts val="192"/>
              </a:spcBef>
            </a:pPr>
            <a:r>
              <a:rPr lang="en-GB" sz="2980" spc="-21" dirty="0" smtClean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fr-FR" sz="2980" spc="-2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Médecins Sans Frontières, </a:t>
            </a:r>
            <a:r>
              <a:rPr lang="fr-FR" sz="2980" spc="-21" dirty="0" smtClean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Thessaloniki, Greece 2 </a:t>
            </a:r>
            <a:r>
              <a:rPr lang="fr-FR" sz="2980" spc="-2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Médecins Sans Frontières</a:t>
            </a:r>
            <a:r>
              <a:rPr lang="fr-FR" sz="2980" spc="-21" dirty="0" smtClean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GB" sz="2980" spc="-21" dirty="0" smtClean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Athens</a:t>
            </a:r>
            <a:r>
              <a:rPr lang="fr-FR" sz="2980" spc="-21" dirty="0" smtClean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, Greece, 3 </a:t>
            </a:r>
            <a:r>
              <a:rPr lang="fr-FR" sz="2980" spc="-2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Médecins Sans </a:t>
            </a:r>
            <a:r>
              <a:rPr lang="fr-FR" sz="2980" spc="-21" dirty="0" smtClean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Frontières, Rome, </a:t>
            </a:r>
            <a:r>
              <a:rPr lang="en-GB" sz="2980" spc="-21" dirty="0" smtClean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Italy</a:t>
            </a:r>
            <a:r>
              <a:rPr lang="fr-FR" sz="2980" spc="-21" dirty="0" smtClean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GB" sz="2980" spc="-21" dirty="0" smtClean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fr-FR" sz="2980" spc="-2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Médecins Sans Frontières, Brussels, </a:t>
            </a:r>
            <a:r>
              <a:rPr lang="en-GB" sz="2980" spc="-21" dirty="0" smtClean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Belgium</a:t>
            </a:r>
            <a:endParaRPr lang="en-GB" sz="298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8606" y="294481"/>
            <a:ext cx="20717645" cy="4644503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algn="ctr"/>
            <a:r>
              <a:rPr lang="en-US" b="1" dirty="0">
                <a:latin typeface="Arial" pitchFamily="34" charset="0"/>
                <a:cs typeface="Arial" pitchFamily="34" charset="0"/>
              </a:rPr>
              <a:t>Mental health of refugees and migrants stranded in Thessaloniki, Greece, 2016-17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59613" y="8219281"/>
            <a:ext cx="7705793" cy="508424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E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50" name="object 13"/>
          <p:cNvSpPr txBox="1"/>
          <p:nvPr/>
        </p:nvSpPr>
        <p:spPr>
          <a:xfrm>
            <a:off x="1232579" y="40228928"/>
            <a:ext cx="18086941" cy="1497094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spc="-11" dirty="0" smtClean="0">
                <a:solidFill>
                  <a:srgbClr val="D223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</a:p>
          <a:p>
            <a:pPr marL="27032">
              <a:spcBef>
                <a:spcPts val="234"/>
              </a:spcBef>
            </a:pPr>
            <a:r>
              <a:rPr lang="en-GB" sz="3000" dirty="0">
                <a:latin typeface="Arial" pitchFamily="34" charset="0"/>
                <a:cs typeface="Arial" pitchFamily="34" charset="0"/>
              </a:rPr>
              <a:t>The patients, volunteers, field,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coordination &amp; headquarter teams. </a:t>
            </a:r>
            <a:r>
              <a:rPr lang="en-GB" sz="3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  <a:r>
              <a:rPr lang="en-GB" sz="3000" i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sz="3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iro.evlampidou@gmail.com</a:t>
            </a:r>
            <a:endParaRPr lang="en-GB" sz="3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32">
              <a:spcBef>
                <a:spcPts val="234"/>
              </a:spcBef>
            </a:pPr>
            <a:endParaRPr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object 18"/>
          <p:cNvSpPr txBox="1"/>
          <p:nvPr/>
        </p:nvSpPr>
        <p:spPr>
          <a:xfrm>
            <a:off x="1296574" y="8820870"/>
            <a:ext cx="3820894" cy="491690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spc="-11" dirty="0" smtClean="0">
                <a:solidFill>
                  <a:srgbClr val="D2232A"/>
                </a:solidFill>
                <a:latin typeface="Arial"/>
                <a:cs typeface="Arial"/>
              </a:rPr>
              <a:t>Context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74" name="object 18"/>
          <p:cNvSpPr txBox="1"/>
          <p:nvPr/>
        </p:nvSpPr>
        <p:spPr>
          <a:xfrm>
            <a:off x="9625012" y="8922326"/>
            <a:ext cx="7836790" cy="488612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spc="-11" dirty="0" smtClean="0">
                <a:solidFill>
                  <a:srgbClr val="D2232A"/>
                </a:solidFill>
                <a:latin typeface="Arial"/>
                <a:cs typeface="Arial"/>
              </a:rPr>
              <a:t>Results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69207" y="9312560"/>
            <a:ext cx="7391399" cy="3250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4000"/>
              </a:lnSpc>
              <a:buFont typeface="Arial" pitchFamily="34" charset="0"/>
              <a:buChar char="•"/>
            </a:pPr>
            <a:r>
              <a:rPr lang="en-US" sz="3000" dirty="0" smtClean="0">
                <a:latin typeface="Arial" pitchFamily="34" charset="0"/>
                <a:cs typeface="Arial" pitchFamily="34" charset="0"/>
              </a:rPr>
              <a:t>Stricter EU 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immigration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policies since 2016 EU-Turkey deal</a:t>
            </a:r>
          </a:p>
          <a:p>
            <a:pPr marL="457200" indent="-457200">
              <a:lnSpc>
                <a:spcPct val="114000"/>
              </a:lnSpc>
              <a:buFont typeface="Arial" pitchFamily="34" charset="0"/>
              <a:buChar char="•"/>
            </a:pPr>
            <a:r>
              <a:rPr lang="en-US" sz="3000" dirty="0" smtClean="0">
                <a:latin typeface="Arial" pitchFamily="34" charset="0"/>
                <a:cs typeface="Arial" pitchFamily="34" charset="0"/>
              </a:rPr>
              <a:t>~50,000 refugees &amp; migrants </a:t>
            </a: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stranded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 in Greece in 2016-17</a:t>
            </a:r>
          </a:p>
          <a:p>
            <a:pPr marL="457200" indent="-457200">
              <a:lnSpc>
                <a:spcPct val="114000"/>
              </a:lnSpc>
              <a:buFont typeface="Arial" pitchFamily="34" charset="0"/>
              <a:buChar char="•"/>
            </a:pPr>
            <a:r>
              <a:rPr lang="en-US" sz="3000" dirty="0" smtClean="0">
                <a:latin typeface="Arial" pitchFamily="34" charset="0"/>
                <a:cs typeface="Arial" pitchFamily="34" charset="0"/>
              </a:rPr>
              <a:t>Inappropriate living 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conditions,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violence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increased 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mental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health (MH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)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burden </a:t>
            </a:r>
          </a:p>
        </p:txBody>
      </p:sp>
      <p:sp>
        <p:nvSpPr>
          <p:cNvPr id="80" name="object 4"/>
          <p:cNvSpPr/>
          <p:nvPr/>
        </p:nvSpPr>
        <p:spPr>
          <a:xfrm>
            <a:off x="1232580" y="25807822"/>
            <a:ext cx="7732826" cy="394659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E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5" name="TextBox 14"/>
          <p:cNvSpPr txBox="1"/>
          <p:nvPr/>
        </p:nvSpPr>
        <p:spPr>
          <a:xfrm>
            <a:off x="1232579" y="26202481"/>
            <a:ext cx="7732827" cy="1351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3000" b="1" spc="-11" dirty="0" smtClean="0">
                <a:solidFill>
                  <a:srgbClr val="D2232A"/>
                </a:solidFill>
                <a:latin typeface="Arial"/>
                <a:cs typeface="Arial"/>
              </a:rPr>
              <a:t>Methods</a:t>
            </a:r>
            <a:endParaRPr lang="en-GB" sz="3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</a:pPr>
            <a:r>
              <a:rPr lang="en-GB" sz="3000" b="1" dirty="0" smtClean="0">
                <a:latin typeface="Arial" pitchFamily="34" charset="0"/>
                <a:cs typeface="Arial" pitchFamily="34" charset="0"/>
              </a:rPr>
              <a:t>Data collection - analysis</a:t>
            </a:r>
          </a:p>
          <a:p>
            <a:pPr marL="457200" indent="-457200">
              <a:lnSpc>
                <a:spcPct val="114000"/>
              </a:lnSpc>
              <a:buFont typeface="Arial" pitchFamily="34" charset="0"/>
              <a:buChar char="•"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Inclusion period: </a:t>
            </a:r>
            <a:endParaRPr lang="en-GB" sz="3000" dirty="0">
              <a:latin typeface="Arial" pitchFamily="34" charset="0"/>
              <a:cs typeface="Arial" pitchFamily="34" charset="0"/>
            </a:endParaRPr>
          </a:p>
          <a:p>
            <a:pPr marL="1682901" lvl="2" indent="-457200">
              <a:lnSpc>
                <a:spcPct val="114000"/>
              </a:lnSpc>
              <a:buFont typeface="Arial" pitchFamily="34" charset="0"/>
              <a:buChar char="•"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Psychologist assessments:       April 2016-August 2017</a:t>
            </a:r>
            <a:endParaRPr lang="en-GB" sz="3000" dirty="0">
              <a:latin typeface="Arial" pitchFamily="34" charset="0"/>
              <a:cs typeface="Arial" pitchFamily="34" charset="0"/>
            </a:endParaRPr>
          </a:p>
          <a:p>
            <a:pPr marL="1682901" lvl="2" indent="-457200">
              <a:lnSpc>
                <a:spcPct val="114000"/>
              </a:lnSpc>
              <a:buFont typeface="Arial" pitchFamily="34" charset="0"/>
              <a:buChar char="•"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Psychiatrist assessments:     August 2016-August 2017</a:t>
            </a:r>
          </a:p>
          <a:p>
            <a:pPr marL="457200" indent="-457200">
              <a:lnSpc>
                <a:spcPct val="114000"/>
              </a:lnSpc>
              <a:buFont typeface="Arial" pitchFamily="34" charset="0"/>
              <a:buChar char="•"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Retrospective analysis of anonymous</a:t>
            </a:r>
            <a:r>
              <a:rPr lang="en-GB" sz="3000" dirty="0">
                <a:latin typeface="Arial" pitchFamily="34" charset="0"/>
                <a:cs typeface="Arial" pitchFamily="34" charset="0"/>
              </a:rPr>
              <a:t>,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standardised routine patient data</a:t>
            </a:r>
          </a:p>
          <a:p>
            <a:pPr marL="457200" indent="-457200">
              <a:lnSpc>
                <a:spcPct val="114000"/>
              </a:lnSpc>
              <a:buFont typeface="Arial" pitchFamily="34" charset="0"/>
              <a:buChar char="•"/>
            </a:pPr>
            <a:endParaRPr lang="en-GB" sz="3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</a:pPr>
            <a:r>
              <a:rPr lang="en-GB" sz="3000" b="1" dirty="0" smtClean="0">
                <a:latin typeface="Arial" pitchFamily="34" charset="0"/>
                <a:cs typeface="Arial" pitchFamily="34" charset="0"/>
              </a:rPr>
              <a:t>Study definitions</a:t>
            </a:r>
            <a:endParaRPr lang="en-GB" sz="3000" b="1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14000"/>
              </a:lnSpc>
              <a:buFont typeface="Arial" pitchFamily="34" charset="0"/>
              <a:buChar char="•"/>
            </a:pPr>
            <a:r>
              <a:rPr lang="en-GB" sz="3000" b="1" dirty="0" smtClean="0">
                <a:latin typeface="Arial" pitchFamily="34" charset="0"/>
                <a:cs typeface="Arial" pitchFamily="34" charset="0"/>
              </a:rPr>
              <a:t>Vulnerability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: history of MH problem, under </a:t>
            </a:r>
            <a:r>
              <a:rPr lang="en-GB" sz="3000" dirty="0">
                <a:latin typeface="Arial" pitchFamily="34" charset="0"/>
                <a:cs typeface="Arial" pitchFamily="34" charset="0"/>
              </a:rPr>
              <a:t>5 years, unaccompanied minor, pregnant, elderly, single parent with minor children, disabled, chronic physical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illness</a:t>
            </a:r>
          </a:p>
          <a:p>
            <a:pPr marL="457200" indent="-457200">
              <a:lnSpc>
                <a:spcPct val="114000"/>
              </a:lnSpc>
              <a:buFont typeface="Arial" pitchFamily="34" charset="0"/>
              <a:buChar char="•"/>
            </a:pPr>
            <a:r>
              <a:rPr lang="en-GB" sz="3000" b="1" dirty="0" smtClean="0">
                <a:latin typeface="Arial" pitchFamily="34" charset="0"/>
                <a:cs typeface="Arial" pitchFamily="34" charset="0"/>
              </a:rPr>
              <a:t>Traumatic life events/difficulties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: situations experienced that affected the </a:t>
            </a:r>
            <a:r>
              <a:rPr lang="en-GB" sz="3000" dirty="0">
                <a:latin typeface="Arial" pitchFamily="34" charset="0"/>
                <a:cs typeface="Arial" pitchFamily="34" charset="0"/>
              </a:rPr>
              <a:t>patient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physically or emotionally, experienced before, during or after the migration trip (self-reported, non-probed) </a:t>
            </a:r>
          </a:p>
          <a:p>
            <a:pPr>
              <a:lnSpc>
                <a:spcPct val="114000"/>
              </a:lnSpc>
            </a:pPr>
            <a:endParaRPr lang="en-GB" sz="3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</a:pPr>
            <a:r>
              <a:rPr lang="en-GB" sz="3000" b="1" dirty="0" smtClean="0">
                <a:latin typeface="Arial" pitchFamily="34" charset="0"/>
                <a:cs typeface="Arial" pitchFamily="34" charset="0"/>
              </a:rPr>
              <a:t>Limitations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000" dirty="0">
                <a:latin typeface="Arial" pitchFamily="34" charset="0"/>
                <a:cs typeface="Arial" pitchFamily="34" charset="0"/>
              </a:rPr>
              <a:t>Non-stable population,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unreliable </a:t>
            </a:r>
            <a:r>
              <a:rPr lang="en-GB" sz="3000" dirty="0">
                <a:latin typeface="Arial" pitchFamily="34" charset="0"/>
                <a:cs typeface="Arial" pitchFamily="34" charset="0"/>
              </a:rPr>
              <a:t>denominators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000" dirty="0">
                <a:latin typeface="Arial" pitchFamily="34" charset="0"/>
                <a:cs typeface="Arial" pitchFamily="34" charset="0"/>
              </a:rPr>
              <a:t>Misclassification of diagnosis during 1</a:t>
            </a:r>
            <a:r>
              <a:rPr lang="en-GB" sz="3000" baseline="30000" dirty="0">
                <a:latin typeface="Arial" pitchFamily="34" charset="0"/>
                <a:cs typeface="Arial" pitchFamily="34" charset="0"/>
              </a:rPr>
              <a:t>st</a:t>
            </a:r>
            <a:r>
              <a:rPr lang="en-GB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assessment</a:t>
            </a:r>
            <a:endParaRPr lang="en-GB" sz="3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271723"/>
              </p:ext>
            </p:extLst>
          </p:nvPr>
        </p:nvGraphicFramePr>
        <p:xfrm>
          <a:off x="19613227" y="10278394"/>
          <a:ext cx="9329231" cy="371574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686614"/>
                <a:gridCol w="1117895"/>
                <a:gridCol w="1159615"/>
                <a:gridCol w="1313948"/>
                <a:gridCol w="1051159"/>
              </a:tblGrid>
              <a:tr h="466161">
                <a:tc>
                  <a:txBody>
                    <a:bodyPr/>
                    <a:lstStyle/>
                    <a:p>
                      <a:pPr algn="l" fontAlgn="b"/>
                      <a:endParaRPr lang="en-GB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Psychologists (N=659)</a:t>
                      </a:r>
                      <a:endParaRPr lang="en-GB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Psychiatrist (N=105)</a:t>
                      </a:r>
                      <a:endParaRPr lang="en-GB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80540">
                <a:tc>
                  <a:txBody>
                    <a:bodyPr/>
                    <a:lstStyle/>
                    <a:p>
                      <a:pPr algn="l" fontAlgn="b"/>
                      <a:r>
                        <a:rPr lang="en-GB" sz="2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en-GB" sz="2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Characteristic</a:t>
                      </a:r>
                      <a:endParaRPr lang="en-GB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  <a:endParaRPr lang="en-GB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GB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  <a:endParaRPr lang="en-GB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GB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540">
                <a:tc>
                  <a:txBody>
                    <a:bodyPr/>
                    <a:lstStyle/>
                    <a:p>
                      <a:pPr algn="l" fontAlgn="b"/>
                      <a:r>
                        <a:rPr lang="en-GB" sz="2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Female</a:t>
                      </a:r>
                      <a:endParaRPr lang="en-GB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290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44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38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80540">
                <a:tc>
                  <a:txBody>
                    <a:bodyPr/>
                    <a:lstStyle/>
                    <a:p>
                      <a:pPr algn="l" fontAlgn="b"/>
                      <a:r>
                        <a:rPr lang="en-GB" sz="2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Child (&lt;18 </a:t>
                      </a:r>
                      <a:r>
                        <a:rPr lang="en-GB" sz="2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years)</a:t>
                      </a:r>
                      <a:endParaRPr lang="en-GB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lang="en-GB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en-GB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GB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GB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</a:tr>
              <a:tr h="380540">
                <a:tc>
                  <a:txBody>
                    <a:bodyPr/>
                    <a:lstStyle/>
                    <a:p>
                      <a:pPr algn="l" fontAlgn="b"/>
                      <a:r>
                        <a:rPr lang="en-GB" sz="2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Syria, Afghanistan, Iraq</a:t>
                      </a:r>
                      <a:endParaRPr lang="en-GB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545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83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66</a:t>
                      </a:r>
                      <a:endParaRPr lang="en-GB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</a:tr>
              <a:tr h="380540">
                <a:tc>
                  <a:txBody>
                    <a:bodyPr/>
                    <a:lstStyle/>
                    <a:p>
                      <a:pPr algn="l" fontAlgn="b"/>
                      <a:r>
                        <a:rPr lang="en-GB" sz="2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Vulnerable</a:t>
                      </a:r>
                      <a:endParaRPr lang="en-GB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364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en-GB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</a:tr>
              <a:tr h="380540">
                <a:tc>
                  <a:txBody>
                    <a:bodyPr/>
                    <a:lstStyle/>
                    <a:p>
                      <a:pPr algn="l" fontAlgn="b"/>
                      <a:r>
                        <a:rPr lang="en-GB" sz="22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 History </a:t>
                      </a:r>
                      <a:r>
                        <a:rPr lang="en-GB" sz="2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of MH problem</a:t>
                      </a:r>
                      <a:endParaRPr lang="en-GB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13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192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53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58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</a:tr>
              <a:tr h="380540">
                <a:tc>
                  <a:txBody>
                    <a:bodyPr/>
                    <a:lstStyle/>
                    <a:p>
                      <a:pPr algn="l" fontAlgn="b"/>
                      <a:r>
                        <a:rPr lang="en-GB" sz="22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 Single </a:t>
                      </a:r>
                      <a:r>
                        <a:rPr lang="en-GB" sz="2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parent with minor child</a:t>
                      </a:r>
                      <a:endParaRPr lang="en-GB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13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53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GB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</a:tr>
              <a:tr h="380540">
                <a:tc>
                  <a:txBody>
                    <a:bodyPr/>
                    <a:lstStyle/>
                    <a:p>
                      <a:pPr algn="l" fontAlgn="b"/>
                      <a:r>
                        <a:rPr lang="en-GB" sz="22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 Physical </a:t>
                      </a:r>
                      <a:r>
                        <a:rPr lang="en-GB" sz="2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illness</a:t>
                      </a:r>
                      <a:endParaRPr lang="en-GB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13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48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46</a:t>
                      </a:r>
                      <a:endParaRPr lang="en-GB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68" marR="868" marT="868" marB="0" anchor="b"/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1232580" y="13400881"/>
            <a:ext cx="7428026" cy="7986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GB" sz="3000" b="1" spc="-11" dirty="0" smtClean="0">
                <a:solidFill>
                  <a:srgbClr val="D2232A"/>
                </a:solidFill>
                <a:latin typeface="Arial"/>
                <a:cs typeface="Arial"/>
              </a:rPr>
              <a:t>MSF Project </a:t>
            </a:r>
          </a:p>
          <a:p>
            <a:pPr>
              <a:lnSpc>
                <a:spcPct val="114000"/>
              </a:lnSpc>
            </a:pPr>
            <a:r>
              <a:rPr lang="en-GB" sz="3000" b="1" dirty="0" smtClean="0">
                <a:latin typeface="Arial" pitchFamily="34" charset="0"/>
                <a:cs typeface="Arial" pitchFamily="34" charset="0"/>
              </a:rPr>
              <a:t>Psychological and psychiatric support to refugees &amp; migrants stranded in Thessaloniki region, Greece</a:t>
            </a:r>
            <a:endParaRPr lang="en-GB" sz="3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14000"/>
              </a:lnSpc>
              <a:buFont typeface="Arial" pitchFamily="34" charset="0"/>
              <a:buChar char="•"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Four </a:t>
            </a:r>
            <a:r>
              <a:rPr lang="en-GB" sz="3000" dirty="0">
                <a:latin typeface="Arial" pitchFamily="34" charset="0"/>
                <a:cs typeface="Arial" pitchFamily="34" charset="0"/>
              </a:rPr>
              <a:t>MSF psychologists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&amp; one </a:t>
            </a:r>
            <a:r>
              <a:rPr lang="en-GB" sz="3000" dirty="0">
                <a:latin typeface="Arial" pitchFamily="34" charset="0"/>
                <a:cs typeface="Arial" pitchFamily="34" charset="0"/>
              </a:rPr>
              <a:t>psychiatrist with cultural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mediators  </a:t>
            </a:r>
            <a:endParaRPr lang="en-GB" sz="30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14000"/>
              </a:lnSpc>
              <a:buFont typeface="Arial" pitchFamily="34" charset="0"/>
              <a:buChar char="•"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Sessions </a:t>
            </a:r>
            <a:r>
              <a:rPr lang="en-GB" sz="3000" dirty="0">
                <a:latin typeface="Arial" pitchFamily="34" charset="0"/>
                <a:cs typeface="Arial" pitchFamily="34" charset="0"/>
              </a:rPr>
              <a:t>in camps, hotels, shelters, open air, MSF/psychiatrist practice, gas/train/police stations</a:t>
            </a:r>
          </a:p>
          <a:p>
            <a:pPr marL="457200" indent="-457200">
              <a:lnSpc>
                <a:spcPct val="114000"/>
              </a:lnSpc>
              <a:buFont typeface="Arial" pitchFamily="34" charset="0"/>
              <a:buChar char="•"/>
            </a:pPr>
            <a:r>
              <a:rPr lang="en-GB" sz="3000" dirty="0">
                <a:latin typeface="Arial" pitchFamily="34" charset="0"/>
                <a:cs typeface="Arial" pitchFamily="34" charset="0"/>
              </a:rPr>
              <a:t>Patient identification via health promotion sessions, self/peer/NGO referral or MSF staff (psychologist to psychiatrist and vice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versa)</a:t>
            </a:r>
          </a:p>
          <a:p>
            <a:pPr marL="457200" indent="-457200">
              <a:lnSpc>
                <a:spcPct val="114000"/>
              </a:lnSpc>
              <a:buFont typeface="Arial" pitchFamily="34" charset="0"/>
              <a:buChar char="•"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Psychiatric medication provided when needed</a:t>
            </a:r>
            <a:endParaRPr lang="en-GB" sz="3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625011" y="9480689"/>
            <a:ext cx="97997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6388" indent="-306388">
              <a:buFont typeface="Arial" pitchFamily="34" charset="0"/>
              <a:buChar char="•"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MSF psychologists: 659 patients, 2937 sessions (mean: 4, IQR: 1-35) (Fig. 1)</a:t>
            </a:r>
          </a:p>
          <a:p>
            <a:pPr marL="306388" indent="-306388">
              <a:buFont typeface="Arial" pitchFamily="34" charset="0"/>
              <a:buChar char="•"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MSF psychiatrist: 105 patients, 476 sessions (mean: 5, IQR: 1-16) (Fig. 1)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642615" y="14170084"/>
            <a:ext cx="9363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 smtClean="0">
                <a:latin typeface="Times New Roman" pitchFamily="18" charset="0"/>
                <a:cs typeface="Times New Roman" pitchFamily="18" charset="0"/>
              </a:rPr>
              <a:t>Table 1. Socio-demographic characteristics and vulnerabilities during first psychological and psychiatric assessment, Thessaloniki, 2016-17</a:t>
            </a:r>
            <a:endParaRPr lang="en-GB" sz="2400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9775138" y="15948759"/>
            <a:ext cx="9688068" cy="5598875"/>
            <a:chOff x="19772663" y="14979288"/>
            <a:chExt cx="9688068" cy="6110296"/>
          </a:xfrm>
        </p:grpSpPr>
        <p:graphicFrame>
          <p:nvGraphicFramePr>
            <p:cNvPr id="62" name="Chart 6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73674891"/>
                </p:ext>
              </p:extLst>
            </p:nvPr>
          </p:nvGraphicFramePr>
          <p:xfrm>
            <a:off x="19772663" y="14979288"/>
            <a:ext cx="9605827" cy="53385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4" name="TextBox 23"/>
            <p:cNvSpPr txBox="1"/>
            <p:nvPr/>
          </p:nvSpPr>
          <p:spPr>
            <a:xfrm>
              <a:off x="19776033" y="20182681"/>
              <a:ext cx="9684698" cy="9069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i="1" dirty="0" smtClean="0">
                  <a:latin typeface="Times New Roman" pitchFamily="18" charset="0"/>
                  <a:cs typeface="Times New Roman" pitchFamily="18" charset="0"/>
                </a:rPr>
                <a:t>Figure 3. Presenting category of symptoms, 1</a:t>
              </a:r>
              <a:r>
                <a:rPr lang="en-GB" sz="2400" i="1" baseline="30000" dirty="0" smtClean="0">
                  <a:latin typeface="Times New Roman" pitchFamily="18" charset="0"/>
                  <a:cs typeface="Times New Roman" pitchFamily="18" charset="0"/>
                </a:rPr>
                <a:t>st</a:t>
              </a:r>
              <a:r>
                <a:rPr lang="en-GB" sz="2400" i="1" dirty="0" smtClean="0">
                  <a:latin typeface="Times New Roman" pitchFamily="18" charset="0"/>
                  <a:cs typeface="Times New Roman" pitchFamily="18" charset="0"/>
                </a:rPr>
                <a:t> psychological assessment, MSF, Thessaloniki, 2016-17</a:t>
              </a:r>
              <a:endParaRPr lang="en-GB" sz="2400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498806" y="29250481"/>
            <a:ext cx="9978724" cy="6005990"/>
            <a:chOff x="9498806" y="29188091"/>
            <a:chExt cx="9978724" cy="6005990"/>
          </a:xfrm>
        </p:grpSpPr>
        <p:sp>
          <p:nvSpPr>
            <p:cNvPr id="23" name="TextBox 22"/>
            <p:cNvSpPr txBox="1"/>
            <p:nvPr/>
          </p:nvSpPr>
          <p:spPr>
            <a:xfrm>
              <a:off x="9498806" y="34363084"/>
              <a:ext cx="99787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i="1" dirty="0" smtClean="0">
                  <a:latin typeface="Times New Roman" pitchFamily="18" charset="0"/>
                  <a:cs typeface="Times New Roman" pitchFamily="18" charset="0"/>
                </a:rPr>
                <a:t>Figure 4. Psychiatric diagnoses (ICD-10), 1</a:t>
              </a:r>
              <a:r>
                <a:rPr lang="en-GB" sz="2400" i="1" baseline="30000" dirty="0" smtClean="0">
                  <a:latin typeface="Times New Roman" pitchFamily="18" charset="0"/>
                  <a:cs typeface="Times New Roman" pitchFamily="18" charset="0"/>
                </a:rPr>
                <a:t>st</a:t>
              </a:r>
              <a:r>
                <a:rPr lang="en-GB" sz="2400" i="1" dirty="0" smtClean="0">
                  <a:latin typeface="Times New Roman" pitchFamily="18" charset="0"/>
                  <a:cs typeface="Times New Roman" pitchFamily="18" charset="0"/>
                </a:rPr>
                <a:t> assessment, MSF, Thessaloniki, 2016-17</a:t>
              </a:r>
              <a:endParaRPr lang="en-GB" sz="24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59" name="Chart 5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0754232"/>
                </p:ext>
              </p:extLst>
            </p:nvPr>
          </p:nvGraphicFramePr>
          <p:xfrm>
            <a:off x="9834212" y="29188091"/>
            <a:ext cx="9590573" cy="517499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sp>
        <p:nvSpPr>
          <p:cNvPr id="28" name="Rectangle 27"/>
          <p:cNvSpPr/>
          <p:nvPr/>
        </p:nvSpPr>
        <p:spPr>
          <a:xfrm>
            <a:off x="1267200" y="21834104"/>
            <a:ext cx="7639200" cy="3693319"/>
          </a:xfrm>
          <a:prstGeom prst="rect">
            <a:avLst/>
          </a:prstGeom>
          <a:noFill/>
          <a:ln w="76200">
            <a:solidFill>
              <a:srgbClr val="3EA1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/>
          <p:cNvGrpSpPr/>
          <p:nvPr/>
        </p:nvGrpSpPr>
        <p:grpSpPr>
          <a:xfrm>
            <a:off x="9413064" y="15103081"/>
            <a:ext cx="19911502" cy="3631800"/>
            <a:chOff x="9225846" y="17998681"/>
            <a:chExt cx="19911502" cy="3631800"/>
          </a:xfrm>
        </p:grpSpPr>
        <p:sp>
          <p:nvSpPr>
            <p:cNvPr id="17" name="Rectangle 16"/>
            <p:cNvSpPr/>
            <p:nvPr/>
          </p:nvSpPr>
          <p:spPr>
            <a:xfrm>
              <a:off x="9311588" y="18768159"/>
              <a:ext cx="9996073" cy="2862322"/>
            </a:xfrm>
            <a:prstGeom prst="rect">
              <a:avLst/>
            </a:prstGeom>
            <a:ln w="28575">
              <a:solidFill>
                <a:srgbClr val="3EA199"/>
              </a:solidFill>
            </a:ln>
          </p:spPr>
          <p:txBody>
            <a:bodyPr wrap="square">
              <a:spAutoFit/>
            </a:bodyPr>
            <a:lstStyle/>
            <a:p>
              <a:pPr marL="457200" indent="-457200">
                <a:lnSpc>
                  <a:spcPct val="120000"/>
                </a:lnSpc>
                <a:buFont typeface="Arial" pitchFamily="34" charset="0"/>
                <a:buChar char="•"/>
              </a:pP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Migration journey: median 2.5 months (IQR: 0.2-16.3); </a:t>
              </a:r>
            </a:p>
            <a:p>
              <a:pPr marL="457200" indent="-457200">
                <a:lnSpc>
                  <a:spcPct val="120000"/>
                </a:lnSpc>
                <a:buFont typeface="Arial" pitchFamily="34" charset="0"/>
                <a:buChar char="•"/>
              </a:pP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Stranded </a:t>
              </a:r>
              <a:r>
                <a:rPr lang="en-US" sz="3000" dirty="0">
                  <a:latin typeface="Arial" pitchFamily="34" charset="0"/>
                  <a:cs typeface="Arial" pitchFamily="34" charset="0"/>
                </a:rPr>
                <a:t>in </a:t>
              </a: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Greece: median 4.6 </a:t>
              </a:r>
              <a:r>
                <a:rPr lang="en-US" sz="3000" dirty="0">
                  <a:latin typeface="Arial" pitchFamily="34" charset="0"/>
                  <a:cs typeface="Arial" pitchFamily="34" charset="0"/>
                </a:rPr>
                <a:t>months (IQR: 2.4-7.1</a:t>
              </a: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) </a:t>
              </a:r>
            </a:p>
            <a:p>
              <a:pPr marL="457200" indent="-457200">
                <a:lnSpc>
                  <a:spcPct val="120000"/>
                </a:lnSpc>
                <a:buFont typeface="Arial" pitchFamily="34" charset="0"/>
                <a:buChar char="•"/>
              </a:pPr>
              <a:r>
                <a:rPr lang="en-GB" sz="3000" b="1" dirty="0">
                  <a:latin typeface="Arial" pitchFamily="34" charset="0"/>
                  <a:cs typeface="Arial" pitchFamily="34" charset="0"/>
                </a:rPr>
                <a:t>91%</a:t>
              </a:r>
              <a:r>
                <a:rPr lang="en-GB" sz="3000" dirty="0">
                  <a:latin typeface="Arial" pitchFamily="34" charset="0"/>
                  <a:cs typeface="Arial" pitchFamily="34" charset="0"/>
                </a:rPr>
                <a:t> (N=</a:t>
              </a:r>
              <a:r>
                <a:rPr lang="en-US" sz="3000" dirty="0">
                  <a:latin typeface="Arial" pitchFamily="34" charset="0"/>
                  <a:cs typeface="Arial" pitchFamily="34" charset="0"/>
                </a:rPr>
                <a:t> 597)</a:t>
              </a:r>
              <a:r>
                <a:rPr lang="en-GB" sz="3000" dirty="0">
                  <a:latin typeface="Arial" pitchFamily="34" charset="0"/>
                  <a:cs typeface="Arial" pitchFamily="34" charset="0"/>
                </a:rPr>
                <a:t> experienced </a:t>
              </a:r>
              <a:r>
                <a:rPr lang="en-GB" sz="3000" b="1" dirty="0">
                  <a:latin typeface="Arial" pitchFamily="34" charset="0"/>
                  <a:cs typeface="Arial" pitchFamily="34" charset="0"/>
                </a:rPr>
                <a:t>traumatic life-events </a:t>
              </a:r>
              <a:r>
                <a:rPr lang="en-GB" sz="3000" dirty="0">
                  <a:latin typeface="Arial" pitchFamily="34" charset="0"/>
                  <a:cs typeface="Arial" pitchFamily="34" charset="0"/>
                </a:rPr>
                <a:t>&amp; difficulties </a:t>
              </a:r>
              <a:r>
                <a:rPr lang="en-GB" sz="3000" b="1" dirty="0">
                  <a:latin typeface="Arial" pitchFamily="34" charset="0"/>
                  <a:cs typeface="Arial" pitchFamily="34" charset="0"/>
                </a:rPr>
                <a:t>during migration or while stranded </a:t>
              </a:r>
              <a:r>
                <a:rPr lang="en-GB" sz="3000" dirty="0">
                  <a:latin typeface="Arial" pitchFamily="34" charset="0"/>
                  <a:cs typeface="Arial" pitchFamily="34" charset="0"/>
                </a:rPr>
                <a:t>in Greece (Fig. </a:t>
              </a:r>
              <a:r>
                <a:rPr lang="en-GB" sz="3000" dirty="0" smtClean="0">
                  <a:latin typeface="Arial" pitchFamily="34" charset="0"/>
                  <a:cs typeface="Arial" pitchFamily="34" charset="0"/>
                </a:rPr>
                <a:t>2)</a:t>
              </a:r>
              <a:endParaRPr lang="en-US" sz="30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225846" y="17998681"/>
              <a:ext cx="19911502" cy="553998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3000" b="1" spc="-11" dirty="0">
                  <a:solidFill>
                    <a:schemeClr val="bg1"/>
                  </a:solidFill>
                  <a:latin typeface="Arial"/>
                  <a:cs typeface="Arial"/>
                </a:rPr>
                <a:t>MSF </a:t>
              </a:r>
              <a:r>
                <a:rPr lang="en-GB" sz="3000" b="1" spc="-11" dirty="0" smtClean="0">
                  <a:solidFill>
                    <a:schemeClr val="bg1"/>
                  </a:solidFill>
                  <a:latin typeface="Arial"/>
                  <a:cs typeface="Arial"/>
                </a:rPr>
                <a:t>psychologists (1</a:t>
              </a:r>
              <a:r>
                <a:rPr lang="en-GB" sz="3000" b="1" spc="-11" baseline="30000" dirty="0" smtClean="0">
                  <a:solidFill>
                    <a:schemeClr val="bg1"/>
                  </a:solidFill>
                  <a:latin typeface="Arial"/>
                  <a:cs typeface="Arial"/>
                </a:rPr>
                <a:t>st</a:t>
              </a:r>
              <a:r>
                <a:rPr lang="en-GB" sz="3000" b="1" spc="-11" dirty="0" smtClean="0">
                  <a:solidFill>
                    <a:schemeClr val="bg1"/>
                  </a:solidFill>
                  <a:latin typeface="Arial"/>
                  <a:cs typeface="Arial"/>
                </a:rPr>
                <a:t> assessment)</a:t>
              </a:r>
              <a:r>
                <a:rPr lang="en-GB" sz="30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:</a:t>
              </a:r>
              <a:endParaRPr lang="en-GB" sz="3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9327322" y="25364281"/>
            <a:ext cx="9925084" cy="3854412"/>
            <a:chOff x="20492669" y="33232173"/>
            <a:chExt cx="9030561" cy="3040586"/>
          </a:xfrm>
        </p:grpSpPr>
        <p:sp>
          <p:nvSpPr>
            <p:cNvPr id="84" name="TextBox 83"/>
            <p:cNvSpPr txBox="1"/>
            <p:nvPr/>
          </p:nvSpPr>
          <p:spPr>
            <a:xfrm rot="10800000" flipV="1">
              <a:off x="20570683" y="33893396"/>
              <a:ext cx="8952546" cy="2379363"/>
            </a:xfrm>
            <a:prstGeom prst="rect">
              <a:avLst/>
            </a:prstGeom>
            <a:noFill/>
            <a:ln w="38100">
              <a:solidFill>
                <a:srgbClr val="3EA199"/>
              </a:solidFill>
            </a:ln>
          </p:spPr>
          <p:txBody>
            <a:bodyPr wrap="square" rtlCol="0">
              <a:spAutoFit/>
            </a:bodyPr>
            <a:lstStyle/>
            <a:p>
              <a:pPr marL="114151" indent="-457200">
                <a:lnSpc>
                  <a:spcPct val="120000"/>
                </a:lnSpc>
                <a:spcBef>
                  <a:spcPts val="1200"/>
                </a:spcBef>
                <a:buFont typeface="Arial" pitchFamily="34" charset="0"/>
                <a:buChar char="•"/>
              </a:pP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75 (71</a:t>
              </a:r>
              <a:r>
                <a:rPr lang="en-US" sz="3000" dirty="0">
                  <a:latin typeface="Arial" pitchFamily="34" charset="0"/>
                  <a:cs typeface="Arial" pitchFamily="34" charset="0"/>
                </a:rPr>
                <a:t>%) </a:t>
              </a: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referred </a:t>
              </a:r>
              <a:r>
                <a:rPr lang="en-US" sz="3000" dirty="0">
                  <a:latin typeface="Arial" pitchFamily="34" charset="0"/>
                  <a:cs typeface="Arial" pitchFamily="34" charset="0"/>
                </a:rPr>
                <a:t>by MSF </a:t>
              </a: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psychologist </a:t>
              </a:r>
            </a:p>
            <a:p>
              <a:pPr marL="114151" indent="-457200">
                <a:lnSpc>
                  <a:spcPct val="120000"/>
                </a:lnSpc>
                <a:spcBef>
                  <a:spcPts val="1200"/>
                </a:spcBef>
                <a:buFont typeface="Arial" pitchFamily="34" charset="0"/>
                <a:buChar char="•"/>
              </a:pP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69 </a:t>
              </a:r>
              <a:r>
                <a:rPr lang="en-US" sz="3000" dirty="0">
                  <a:latin typeface="Arial" pitchFamily="34" charset="0"/>
                  <a:cs typeface="Arial" pitchFamily="34" charset="0"/>
                </a:rPr>
                <a:t>(</a:t>
              </a: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66%) living </a:t>
              </a:r>
              <a:r>
                <a:rPr lang="en-US" sz="3000" dirty="0">
                  <a:latin typeface="Arial" pitchFamily="34" charset="0"/>
                  <a:cs typeface="Arial" pitchFamily="34" charset="0"/>
                </a:rPr>
                <a:t>in camps, </a:t>
              </a: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36 (34%) in hotels, apartments or shelters</a:t>
              </a:r>
            </a:p>
            <a:p>
              <a:pPr marL="114151" indent="-457200">
                <a:lnSpc>
                  <a:spcPct val="120000"/>
                </a:lnSpc>
                <a:buFont typeface="Arial" pitchFamily="34" charset="0"/>
                <a:buChar char="•"/>
              </a:pP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Common diagnostic categories (ICD-10): PTSD (48%), Depression (42%) (Fig. 4)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0492669" y="33232173"/>
              <a:ext cx="9030561" cy="43702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3000" b="1" spc="-11" dirty="0">
                  <a:solidFill>
                    <a:schemeClr val="bg1"/>
                  </a:solidFill>
                  <a:latin typeface="Arial"/>
                  <a:cs typeface="Arial"/>
                </a:rPr>
                <a:t>MSF psychiatrist (1</a:t>
              </a:r>
              <a:r>
                <a:rPr lang="en-US" sz="3000" b="1" spc="-11" baseline="30000" dirty="0">
                  <a:solidFill>
                    <a:schemeClr val="bg1"/>
                  </a:solidFill>
                  <a:latin typeface="Arial"/>
                  <a:cs typeface="Arial"/>
                </a:rPr>
                <a:t>st</a:t>
              </a:r>
              <a:r>
                <a:rPr lang="en-US" sz="3000" b="1" spc="-11" dirty="0">
                  <a:solidFill>
                    <a:schemeClr val="bg1"/>
                  </a:solidFill>
                  <a:latin typeface="Arial"/>
                  <a:cs typeface="Arial"/>
                </a:rPr>
                <a:t> assessment</a:t>
              </a:r>
              <a:r>
                <a:rPr lang="en-US" sz="3000" b="1" spc="-11" dirty="0" smtClean="0">
                  <a:solidFill>
                    <a:schemeClr val="bg1"/>
                  </a:solidFill>
                  <a:latin typeface="Arial"/>
                  <a:cs typeface="Arial"/>
                </a:rPr>
                <a:t>)</a:t>
              </a:r>
              <a:endParaRPr lang="en-US" sz="3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549432" y="18886806"/>
            <a:ext cx="10160174" cy="6325075"/>
            <a:chOff x="9613282" y="18124806"/>
            <a:chExt cx="10160174" cy="6325075"/>
          </a:xfrm>
        </p:grpSpPr>
        <p:sp>
          <p:nvSpPr>
            <p:cNvPr id="19" name="TextBox 18"/>
            <p:cNvSpPr txBox="1"/>
            <p:nvPr/>
          </p:nvSpPr>
          <p:spPr>
            <a:xfrm>
              <a:off x="9613282" y="23618884"/>
              <a:ext cx="1016017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i="1" dirty="0" smtClean="0">
                  <a:latin typeface="Times New Roman" pitchFamily="18" charset="0"/>
                  <a:cs typeface="Times New Roman" pitchFamily="18" charset="0"/>
                </a:rPr>
                <a:t>Figure 2. Self-reported traumatic life experiences, 1</a:t>
              </a:r>
              <a:r>
                <a:rPr lang="en-GB" sz="2400" i="1" baseline="30000" dirty="0" smtClean="0">
                  <a:latin typeface="Times New Roman" pitchFamily="18" charset="0"/>
                  <a:cs typeface="Times New Roman" pitchFamily="18" charset="0"/>
                </a:rPr>
                <a:t>st</a:t>
              </a:r>
              <a:r>
                <a:rPr lang="en-GB" sz="2400" i="1" dirty="0" smtClean="0">
                  <a:latin typeface="Times New Roman" pitchFamily="18" charset="0"/>
                  <a:cs typeface="Times New Roman" pitchFamily="18" charset="0"/>
                </a:rPr>
                <a:t> psychological assessment, MSF, Thessaloniki, 2016-17</a:t>
              </a:r>
              <a:endParaRPr lang="en-GB" sz="24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87" name="Chart 8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2598141"/>
                </p:ext>
              </p:extLst>
            </p:nvPr>
          </p:nvGraphicFramePr>
          <p:xfrm>
            <a:off x="9625012" y="18124806"/>
            <a:ext cx="9680281" cy="549407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sp>
        <p:nvSpPr>
          <p:cNvPr id="89" name="object 4"/>
          <p:cNvSpPr/>
          <p:nvPr/>
        </p:nvSpPr>
        <p:spPr>
          <a:xfrm>
            <a:off x="1269208" y="39656335"/>
            <a:ext cx="18050312" cy="50760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 sz="8156"/>
          </a:p>
        </p:txBody>
      </p:sp>
      <p:grpSp>
        <p:nvGrpSpPr>
          <p:cNvPr id="5" name="Group 4"/>
          <p:cNvGrpSpPr/>
          <p:nvPr/>
        </p:nvGrpSpPr>
        <p:grpSpPr>
          <a:xfrm>
            <a:off x="19938206" y="24602281"/>
            <a:ext cx="9625914" cy="15316585"/>
            <a:chOff x="19558751" y="8219281"/>
            <a:chExt cx="9625914" cy="11959079"/>
          </a:xfrm>
        </p:grpSpPr>
        <p:sp>
          <p:nvSpPr>
            <p:cNvPr id="41" name="object 4"/>
            <p:cNvSpPr/>
            <p:nvPr/>
          </p:nvSpPr>
          <p:spPr>
            <a:xfrm>
              <a:off x="19558751" y="8726881"/>
              <a:ext cx="9614655" cy="10558733"/>
            </a:xfrm>
            <a:custGeom>
              <a:avLst/>
              <a:gdLst/>
              <a:ahLst/>
              <a:cxnLst/>
              <a:rect l="l" t="t" r="r" b="b"/>
              <a:pathLst>
                <a:path w="3094354" h="185420">
                  <a:moveTo>
                    <a:pt x="0" y="184912"/>
                  </a:moveTo>
                  <a:lnTo>
                    <a:pt x="3094241" y="184912"/>
                  </a:lnTo>
                  <a:lnTo>
                    <a:pt x="3094241" y="0"/>
                  </a:lnTo>
                  <a:lnTo>
                    <a:pt x="0" y="0"/>
                  </a:lnTo>
                  <a:lnTo>
                    <a:pt x="0" y="184912"/>
                  </a:lnTo>
                  <a:close/>
                </a:path>
              </a:pathLst>
            </a:custGeom>
            <a:noFill/>
            <a:ln w="76200">
              <a:solidFill>
                <a:srgbClr val="3EA199"/>
              </a:solidFill>
            </a:ln>
          </p:spPr>
          <p:txBody>
            <a:bodyPr wrap="square" lIns="0" tIns="0" rIns="0" bIns="0" rtlCol="0"/>
            <a:lstStyle/>
            <a:p>
              <a:endParaRPr sz="8156"/>
            </a:p>
          </p:txBody>
        </p:sp>
        <p:sp>
          <p:nvSpPr>
            <p:cNvPr id="75" name="object 12"/>
            <p:cNvSpPr txBox="1"/>
            <p:nvPr/>
          </p:nvSpPr>
          <p:spPr>
            <a:xfrm>
              <a:off x="19862006" y="8922326"/>
              <a:ext cx="3820894" cy="488612"/>
            </a:xfrm>
            <a:prstGeom prst="rect">
              <a:avLst/>
            </a:prstGeom>
          </p:spPr>
          <p:txBody>
            <a:bodyPr vert="horz" wrap="square" lIns="0" tIns="29735" rIns="0" bIns="0" rtlCol="0">
              <a:spAutoFit/>
            </a:bodyPr>
            <a:lstStyle/>
            <a:p>
              <a:pPr marL="27032">
                <a:spcBef>
                  <a:spcPts val="234"/>
                </a:spcBef>
              </a:pPr>
              <a:r>
                <a:rPr lang="en-US" sz="2980" b="1" spc="-11" dirty="0" smtClean="0">
                  <a:solidFill>
                    <a:srgbClr val="D2232A"/>
                  </a:solidFill>
                  <a:latin typeface="Arial"/>
                  <a:cs typeface="Arial"/>
                </a:rPr>
                <a:t>Conclusion</a:t>
              </a:r>
              <a:endParaRPr sz="2980" dirty="0">
                <a:latin typeface="Arial"/>
                <a:cs typeface="Arial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9988525" y="15875644"/>
              <a:ext cx="8942826" cy="4302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en-US" sz="3000" dirty="0">
                  <a:latin typeface="Arial" pitchFamily="34" charset="0"/>
                  <a:cs typeface="Arial" pitchFamily="34" charset="0"/>
                </a:rPr>
                <a:t>National and European </a:t>
              </a: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authorities, NGOs: </a:t>
              </a:r>
            </a:p>
            <a:p>
              <a:pPr marL="457200" indent="-457200">
                <a:lnSpc>
                  <a:spcPct val="114000"/>
                </a:lnSpc>
                <a:buFont typeface="Arial" pitchFamily="34" charset="0"/>
                <a:buChar char="•"/>
              </a:pPr>
              <a:r>
                <a:rPr lang="en-US" sz="3000" dirty="0">
                  <a:latin typeface="Arial" pitchFamily="34" charset="0"/>
                  <a:cs typeface="Arial" pitchFamily="34" charset="0"/>
                </a:rPr>
                <a:t>R</a:t>
              </a: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eview restrictive policies </a:t>
              </a:r>
            </a:p>
            <a:p>
              <a:pPr marL="457200" indent="-457200">
                <a:lnSpc>
                  <a:spcPct val="114000"/>
                </a:lnSpc>
                <a:buFont typeface="Arial" pitchFamily="34" charset="0"/>
                <a:buChar char="•"/>
              </a:pPr>
              <a:r>
                <a:rPr lang="en-US" sz="3000" dirty="0">
                  <a:latin typeface="Arial" pitchFamily="34" charset="0"/>
                  <a:cs typeface="Arial" pitchFamily="34" charset="0"/>
                </a:rPr>
                <a:t>E</a:t>
              </a: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nsure safety, appropriate living </a:t>
              </a:r>
              <a:r>
                <a:rPr lang="en-US" sz="3000" dirty="0">
                  <a:latin typeface="Arial" pitchFamily="34" charset="0"/>
                  <a:cs typeface="Arial" pitchFamily="34" charset="0"/>
                </a:rPr>
                <a:t>conditions </a:t>
              </a:r>
              <a:endParaRPr lang="en-US" sz="3000" dirty="0" smtClean="0">
                <a:latin typeface="Arial" pitchFamily="34" charset="0"/>
                <a:cs typeface="Arial" pitchFamily="34" charset="0"/>
              </a:endParaRPr>
            </a:p>
            <a:p>
              <a:pPr marL="457200" indent="-457200">
                <a:lnSpc>
                  <a:spcPct val="114000"/>
                </a:lnSpc>
                <a:buFont typeface="Arial" pitchFamily="34" charset="0"/>
                <a:buChar char="•"/>
              </a:pPr>
              <a:r>
                <a:rPr lang="en-US" sz="3000" dirty="0">
                  <a:latin typeface="Arial" pitchFamily="34" charset="0"/>
                  <a:cs typeface="Arial" pitchFamily="34" charset="0"/>
                </a:rPr>
                <a:t>P</a:t>
              </a: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rovide </a:t>
              </a:r>
              <a:r>
                <a:rPr lang="en-US" sz="3000" dirty="0">
                  <a:latin typeface="Arial" pitchFamily="34" charset="0"/>
                  <a:cs typeface="Arial" pitchFamily="34" charset="0"/>
                </a:rPr>
                <a:t>MH screening </a:t>
              </a: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 marL="457200" indent="-457200">
                <a:lnSpc>
                  <a:spcPct val="114000"/>
                </a:lnSpc>
                <a:buFont typeface="Arial" pitchFamily="34" charset="0"/>
                <a:buChar char="•"/>
              </a:pP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Scale up full</a:t>
              </a:r>
              <a:r>
                <a:rPr lang="en-US" sz="3000" dirty="0">
                  <a:latin typeface="Arial" pitchFamily="34" charset="0"/>
                  <a:cs typeface="Arial" pitchFamily="34" charset="0"/>
                </a:rPr>
                <a:t>, free access to culturally adapted MH </a:t>
              </a: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services, including psychiatry </a:t>
              </a:r>
            </a:p>
            <a:p>
              <a:pPr marL="457200" indent="-457200">
                <a:lnSpc>
                  <a:spcPct val="114000"/>
                </a:lnSpc>
                <a:buFont typeface="Arial" pitchFamily="34" charset="0"/>
                <a:buChar char="•"/>
              </a:pP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Establish/expand  child and adolescent psychiatric care</a:t>
              </a:r>
              <a:endParaRPr lang="en-GB" sz="3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043105" y="9590109"/>
              <a:ext cx="7429501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latin typeface="Arial" pitchFamily="34" charset="0"/>
                  <a:cs typeface="Arial" pitchFamily="34" charset="0"/>
                </a:rPr>
                <a:t>Most common </a:t>
              </a:r>
              <a:r>
                <a:rPr lang="en-US" sz="4000" b="1" dirty="0" smtClean="0">
                  <a:latin typeface="Arial" pitchFamily="34" charset="0"/>
                  <a:cs typeface="Arial" pitchFamily="34" charset="0"/>
                </a:rPr>
                <a:t>symptoms </a:t>
              </a:r>
              <a:r>
                <a:rPr lang="en-US" sz="40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(of)</a:t>
              </a:r>
              <a:r>
                <a:rPr lang="en-US" sz="4000" b="1" dirty="0" smtClean="0">
                  <a:latin typeface="Arial" pitchFamily="34" charset="0"/>
                  <a:cs typeface="Arial" pitchFamily="34" charset="0"/>
                </a:rPr>
                <a:t>:  </a:t>
              </a:r>
              <a:r>
                <a:rPr lang="en-US" sz="4000" b="1" dirty="0">
                  <a:latin typeface="Arial" pitchFamily="34" charset="0"/>
                  <a:cs typeface="Arial" pitchFamily="34" charset="0"/>
                </a:rPr>
                <a:t>depression</a:t>
              </a:r>
              <a:r>
                <a:rPr lang="en-US" sz="4000" b="1" dirty="0" smtClean="0">
                  <a:latin typeface="Arial" pitchFamily="34" charset="0"/>
                  <a:cs typeface="Arial" pitchFamily="34" charset="0"/>
                </a:rPr>
                <a:t>, adjustment, </a:t>
              </a:r>
              <a:r>
                <a:rPr lang="en-US" sz="4000" b="1" dirty="0">
                  <a:latin typeface="Arial" pitchFamily="34" charset="0"/>
                  <a:cs typeface="Arial" pitchFamily="34" charset="0"/>
                </a:rPr>
                <a:t>anxiety &amp; PTSD 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0144785" y="11658217"/>
              <a:ext cx="5052765" cy="35325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Torture</a:t>
              </a:r>
              <a:r>
                <a:rPr lang="en-US" sz="3000" dirty="0"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3000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violence</a:t>
              </a:r>
              <a:r>
                <a:rPr lang="en-US" sz="3000" dirty="0">
                  <a:latin typeface="Arial" pitchFamily="34" charset="0"/>
                  <a:cs typeface="Arial" pitchFamily="34" charset="0"/>
                </a:rPr>
                <a:t>, and other traumatic </a:t>
              </a: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life-events, being </a:t>
              </a:r>
              <a:r>
                <a:rPr lang="en-US" sz="30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stranded</a:t>
              </a: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30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vulnerable</a:t>
              </a: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, inappropriate </a:t>
              </a:r>
              <a:r>
                <a:rPr lang="en-US" sz="3000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living </a:t>
              </a:r>
              <a:r>
                <a:rPr lang="en-US" sz="30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conditions</a:t>
              </a: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30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financial</a:t>
              </a: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 hardships and an </a:t>
              </a:r>
              <a:r>
                <a:rPr lang="en-US" sz="30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unknown future</a:t>
              </a: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 may </a:t>
              </a:r>
              <a:r>
                <a:rPr lang="en-US" sz="3000" dirty="0">
                  <a:latin typeface="Arial" pitchFamily="34" charset="0"/>
                  <a:cs typeface="Arial" pitchFamily="34" charset="0"/>
                </a:rPr>
                <a:t>have </a:t>
              </a:r>
              <a:r>
                <a:rPr lang="en-US" sz="3000" dirty="0" smtClean="0">
                  <a:latin typeface="Arial" pitchFamily="34" charset="0"/>
                  <a:cs typeface="Arial" pitchFamily="34" charset="0"/>
                </a:rPr>
                <a:t>caused or aggravated </a:t>
              </a:r>
              <a:r>
                <a:rPr lang="en-US" sz="3000" dirty="0">
                  <a:latin typeface="Arial" pitchFamily="34" charset="0"/>
                  <a:cs typeface="Arial" pitchFamily="34" charset="0"/>
                </a:rPr>
                <a:t>MH symptoms</a:t>
              </a:r>
            </a:p>
          </p:txBody>
        </p:sp>
        <p:sp>
          <p:nvSpPr>
            <p:cNvPr id="76" name="object 12"/>
            <p:cNvSpPr txBox="1"/>
            <p:nvPr/>
          </p:nvSpPr>
          <p:spPr>
            <a:xfrm>
              <a:off x="19900295" y="15397469"/>
              <a:ext cx="8942826" cy="491690"/>
            </a:xfrm>
            <a:prstGeom prst="rect">
              <a:avLst/>
            </a:prstGeom>
            <a:solidFill>
              <a:srgbClr val="3EA199"/>
            </a:solidFill>
          </p:spPr>
          <p:txBody>
            <a:bodyPr vert="horz" wrap="square" lIns="0" tIns="29735" rIns="0" bIns="0" rtlCol="0">
              <a:spAutoFit/>
            </a:bodyPr>
            <a:lstStyle/>
            <a:p>
              <a:pPr marL="27032">
                <a:spcBef>
                  <a:spcPts val="234"/>
                </a:spcBef>
              </a:pPr>
              <a:r>
                <a:rPr lang="en-GB" sz="3000" b="1" spc="-11" dirty="0" smtClean="0">
                  <a:solidFill>
                    <a:schemeClr val="bg1"/>
                  </a:solidFill>
                  <a:latin typeface="Arial"/>
                  <a:cs typeface="Arial"/>
                </a:rPr>
                <a:t>Recommendations</a:t>
              </a:r>
              <a:endParaRPr sz="3000" b="1" spc="-1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9917244" y="11572875"/>
              <a:ext cx="9058238" cy="3617893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object 7"/>
            <p:cNvSpPr/>
            <p:nvPr/>
          </p:nvSpPr>
          <p:spPr>
            <a:xfrm>
              <a:off x="20437530" y="9527439"/>
              <a:ext cx="796076" cy="625778"/>
            </a:xfrm>
            <a:custGeom>
              <a:avLst/>
              <a:gdLst/>
              <a:ahLst/>
              <a:cxnLst/>
              <a:rect l="l" t="t" r="r" b="b"/>
              <a:pathLst>
                <a:path w="374014" h="294004">
                  <a:moveTo>
                    <a:pt x="120383" y="0"/>
                  </a:moveTo>
                  <a:lnTo>
                    <a:pt x="80736" y="18374"/>
                  </a:lnTo>
                  <a:lnTo>
                    <a:pt x="48828" y="42547"/>
                  </a:lnTo>
                  <a:lnTo>
                    <a:pt x="16692" y="87104"/>
                  </a:lnTo>
                  <a:lnTo>
                    <a:pt x="2596" y="144018"/>
                  </a:lnTo>
                  <a:lnTo>
                    <a:pt x="0" y="196776"/>
                  </a:lnTo>
                  <a:lnTo>
                    <a:pt x="0" y="293957"/>
                  </a:lnTo>
                  <a:lnTo>
                    <a:pt x="135856" y="293957"/>
                  </a:lnTo>
                  <a:lnTo>
                    <a:pt x="135856" y="158100"/>
                  </a:lnTo>
                  <a:lnTo>
                    <a:pt x="70105" y="158100"/>
                  </a:lnTo>
                  <a:lnTo>
                    <a:pt x="71627" y="139033"/>
                  </a:lnTo>
                  <a:lnTo>
                    <a:pt x="88716" y="93798"/>
                  </a:lnTo>
                  <a:lnTo>
                    <a:pt x="128104" y="63518"/>
                  </a:lnTo>
                  <a:lnTo>
                    <a:pt x="146975" y="56082"/>
                  </a:lnTo>
                  <a:lnTo>
                    <a:pt x="120383" y="0"/>
                  </a:lnTo>
                  <a:close/>
                </a:path>
                <a:path w="374014" h="294004">
                  <a:moveTo>
                    <a:pt x="347140" y="0"/>
                  </a:moveTo>
                  <a:lnTo>
                    <a:pt x="307793" y="18374"/>
                  </a:lnTo>
                  <a:lnTo>
                    <a:pt x="275823" y="42547"/>
                  </a:lnTo>
                  <a:lnTo>
                    <a:pt x="243460" y="86970"/>
                  </a:lnTo>
                  <a:lnTo>
                    <a:pt x="229347" y="143718"/>
                  </a:lnTo>
                  <a:lnTo>
                    <a:pt x="226750" y="196776"/>
                  </a:lnTo>
                  <a:lnTo>
                    <a:pt x="226750" y="293957"/>
                  </a:lnTo>
                  <a:lnTo>
                    <a:pt x="362613" y="293957"/>
                  </a:lnTo>
                  <a:lnTo>
                    <a:pt x="362613" y="158100"/>
                  </a:lnTo>
                  <a:lnTo>
                    <a:pt x="296856" y="158100"/>
                  </a:lnTo>
                  <a:lnTo>
                    <a:pt x="298381" y="139033"/>
                  </a:lnTo>
                  <a:lnTo>
                    <a:pt x="315472" y="93798"/>
                  </a:lnTo>
                  <a:lnTo>
                    <a:pt x="354860" y="63518"/>
                  </a:lnTo>
                  <a:lnTo>
                    <a:pt x="373731" y="56082"/>
                  </a:lnTo>
                  <a:lnTo>
                    <a:pt x="347140" y="0"/>
                  </a:lnTo>
                  <a:close/>
                </a:path>
              </a:pathLst>
            </a:custGeom>
            <a:solidFill>
              <a:srgbClr val="38A199"/>
            </a:solidFill>
          </p:spPr>
          <p:txBody>
            <a:bodyPr wrap="square" lIns="0" tIns="0" rIns="0" bIns="0" rtlCol="0"/>
            <a:lstStyle/>
            <a:p>
              <a:endParaRPr sz="8156"/>
            </a:p>
          </p:txBody>
        </p:sp>
        <p:sp>
          <p:nvSpPr>
            <p:cNvPr id="72" name="object 7"/>
            <p:cNvSpPr/>
            <p:nvPr/>
          </p:nvSpPr>
          <p:spPr>
            <a:xfrm rot="10800000">
              <a:off x="27905130" y="10843508"/>
              <a:ext cx="796076" cy="625778"/>
            </a:xfrm>
            <a:custGeom>
              <a:avLst/>
              <a:gdLst/>
              <a:ahLst/>
              <a:cxnLst/>
              <a:rect l="l" t="t" r="r" b="b"/>
              <a:pathLst>
                <a:path w="374014" h="294004">
                  <a:moveTo>
                    <a:pt x="120383" y="0"/>
                  </a:moveTo>
                  <a:lnTo>
                    <a:pt x="80736" y="18374"/>
                  </a:lnTo>
                  <a:lnTo>
                    <a:pt x="48828" y="42547"/>
                  </a:lnTo>
                  <a:lnTo>
                    <a:pt x="16692" y="87104"/>
                  </a:lnTo>
                  <a:lnTo>
                    <a:pt x="2596" y="144018"/>
                  </a:lnTo>
                  <a:lnTo>
                    <a:pt x="0" y="196776"/>
                  </a:lnTo>
                  <a:lnTo>
                    <a:pt x="0" y="293957"/>
                  </a:lnTo>
                  <a:lnTo>
                    <a:pt x="135856" y="293957"/>
                  </a:lnTo>
                  <a:lnTo>
                    <a:pt x="135856" y="158100"/>
                  </a:lnTo>
                  <a:lnTo>
                    <a:pt x="70105" y="158100"/>
                  </a:lnTo>
                  <a:lnTo>
                    <a:pt x="71627" y="139033"/>
                  </a:lnTo>
                  <a:lnTo>
                    <a:pt x="88716" y="93798"/>
                  </a:lnTo>
                  <a:lnTo>
                    <a:pt x="128104" y="63518"/>
                  </a:lnTo>
                  <a:lnTo>
                    <a:pt x="146975" y="56082"/>
                  </a:lnTo>
                  <a:lnTo>
                    <a:pt x="120383" y="0"/>
                  </a:lnTo>
                  <a:close/>
                </a:path>
                <a:path w="374014" h="294004">
                  <a:moveTo>
                    <a:pt x="347140" y="0"/>
                  </a:moveTo>
                  <a:lnTo>
                    <a:pt x="307793" y="18374"/>
                  </a:lnTo>
                  <a:lnTo>
                    <a:pt x="275823" y="42547"/>
                  </a:lnTo>
                  <a:lnTo>
                    <a:pt x="243460" y="86970"/>
                  </a:lnTo>
                  <a:lnTo>
                    <a:pt x="229347" y="143718"/>
                  </a:lnTo>
                  <a:lnTo>
                    <a:pt x="226750" y="196776"/>
                  </a:lnTo>
                  <a:lnTo>
                    <a:pt x="226750" y="293957"/>
                  </a:lnTo>
                  <a:lnTo>
                    <a:pt x="362613" y="293957"/>
                  </a:lnTo>
                  <a:lnTo>
                    <a:pt x="362613" y="158100"/>
                  </a:lnTo>
                  <a:lnTo>
                    <a:pt x="296856" y="158100"/>
                  </a:lnTo>
                  <a:lnTo>
                    <a:pt x="298381" y="139033"/>
                  </a:lnTo>
                  <a:lnTo>
                    <a:pt x="315472" y="93798"/>
                  </a:lnTo>
                  <a:lnTo>
                    <a:pt x="354860" y="63518"/>
                  </a:lnTo>
                  <a:lnTo>
                    <a:pt x="373731" y="56082"/>
                  </a:lnTo>
                  <a:lnTo>
                    <a:pt x="347140" y="0"/>
                  </a:lnTo>
                  <a:close/>
                </a:path>
              </a:pathLst>
            </a:custGeom>
            <a:solidFill>
              <a:srgbClr val="38A199"/>
            </a:solidFill>
          </p:spPr>
          <p:txBody>
            <a:bodyPr wrap="square" lIns="0" tIns="0" rIns="0" bIns="0" rtlCol="0"/>
            <a:lstStyle/>
            <a:p>
              <a:endParaRPr sz="8156"/>
            </a:p>
          </p:txBody>
        </p:sp>
        <p:sp>
          <p:nvSpPr>
            <p:cNvPr id="52" name="object 4"/>
            <p:cNvSpPr/>
            <p:nvPr/>
          </p:nvSpPr>
          <p:spPr>
            <a:xfrm>
              <a:off x="19558751" y="8219281"/>
              <a:ext cx="9625914" cy="475971"/>
            </a:xfrm>
            <a:custGeom>
              <a:avLst/>
              <a:gdLst/>
              <a:ahLst/>
              <a:cxnLst/>
              <a:rect l="l" t="t" r="r" b="b"/>
              <a:pathLst>
                <a:path w="3094354" h="185420">
                  <a:moveTo>
                    <a:pt x="0" y="184912"/>
                  </a:moveTo>
                  <a:lnTo>
                    <a:pt x="3094241" y="184912"/>
                  </a:lnTo>
                  <a:lnTo>
                    <a:pt x="3094241" y="0"/>
                  </a:lnTo>
                  <a:lnTo>
                    <a:pt x="0" y="0"/>
                  </a:lnTo>
                  <a:lnTo>
                    <a:pt x="0" y="184912"/>
                  </a:lnTo>
                  <a:close/>
                </a:path>
              </a:pathLst>
            </a:custGeom>
            <a:solidFill>
              <a:srgbClr val="3EA199"/>
            </a:solidFill>
          </p:spPr>
          <p:txBody>
            <a:bodyPr wrap="square" lIns="0" tIns="0" rIns="0" bIns="0" rtlCol="0"/>
            <a:lstStyle/>
            <a:p>
              <a:endParaRPr sz="8156"/>
            </a:p>
          </p:txBody>
        </p:sp>
      </p:grpSp>
      <p:sp>
        <p:nvSpPr>
          <p:cNvPr id="53" name="object 4"/>
          <p:cNvSpPr/>
          <p:nvPr/>
        </p:nvSpPr>
        <p:spPr>
          <a:xfrm>
            <a:off x="9413063" y="8219281"/>
            <a:ext cx="19972398" cy="508424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E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55" name="object 4"/>
          <p:cNvSpPr/>
          <p:nvPr/>
        </p:nvSpPr>
        <p:spPr>
          <a:xfrm>
            <a:off x="1259613" y="12816257"/>
            <a:ext cx="7705793" cy="508424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E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56" name="object 4"/>
          <p:cNvSpPr/>
          <p:nvPr/>
        </p:nvSpPr>
        <p:spPr>
          <a:xfrm>
            <a:off x="1232579" y="21325681"/>
            <a:ext cx="7705793" cy="508424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EA199"/>
          </a:solidFill>
        </p:spPr>
        <p:txBody>
          <a:bodyPr wrap="square" lIns="0" tIns="0" rIns="0" bIns="0" rtlCol="0"/>
          <a:lstStyle/>
          <a:p>
            <a:endParaRPr sz="8156" dirty="0"/>
          </a:p>
        </p:txBody>
      </p:sp>
      <p:sp>
        <p:nvSpPr>
          <p:cNvPr id="57" name="Rectangle 56"/>
          <p:cNvSpPr/>
          <p:nvPr/>
        </p:nvSpPr>
        <p:spPr>
          <a:xfrm>
            <a:off x="19778509" y="21742936"/>
            <a:ext cx="9860266" cy="2554545"/>
          </a:xfrm>
          <a:prstGeom prst="rect">
            <a:avLst/>
          </a:prstGeom>
          <a:ln w="28575">
            <a:solidFill>
              <a:srgbClr val="3EA199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GB" sz="3200" dirty="0">
                <a:latin typeface="Arial" pitchFamily="34" charset="0"/>
                <a:cs typeface="Arial" pitchFamily="34" charset="0"/>
              </a:rPr>
              <a:t>Most common presenting symptoms at 1</a:t>
            </a:r>
            <a:r>
              <a:rPr lang="en-GB" sz="3200" baseline="30000" dirty="0">
                <a:latin typeface="Arial" pitchFamily="34" charset="0"/>
                <a:cs typeface="Arial" pitchFamily="34" charset="0"/>
              </a:rPr>
              <a:t>st</a:t>
            </a:r>
            <a:r>
              <a:rPr lang="en-GB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3200" dirty="0" smtClean="0">
                <a:latin typeface="Arial" pitchFamily="34" charset="0"/>
                <a:cs typeface="Arial" pitchFamily="34" charset="0"/>
              </a:rPr>
              <a:t>psychologist </a:t>
            </a:r>
            <a:r>
              <a:rPr lang="en-GB" sz="3200" dirty="0">
                <a:latin typeface="Arial" pitchFamily="34" charset="0"/>
                <a:cs typeface="Arial" pitchFamily="34" charset="0"/>
              </a:rPr>
              <a:t>session: Depression, adjustment, anxiety (Fig. </a:t>
            </a:r>
            <a:r>
              <a:rPr lang="en-GB" sz="3200" dirty="0" smtClean="0">
                <a:latin typeface="Arial" pitchFamily="34" charset="0"/>
                <a:cs typeface="Arial" pitchFamily="34" charset="0"/>
              </a:rPr>
              <a:t>3)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3200" dirty="0" smtClean="0">
                <a:latin typeface="Arial" pitchFamily="34" charset="0"/>
                <a:cs typeface="Arial" pitchFamily="34" charset="0"/>
              </a:rPr>
              <a:t>More females suffered from depression and anxiety &amp; more males from behavioural symptoms</a:t>
            </a:r>
            <a:endParaRPr lang="en-GB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 rot="10800000" flipV="1">
            <a:off x="9327321" y="35270281"/>
            <a:ext cx="10097463" cy="4247317"/>
          </a:xfrm>
          <a:prstGeom prst="rect">
            <a:avLst/>
          </a:prstGeom>
          <a:noFill/>
          <a:ln w="38100">
            <a:solidFill>
              <a:srgbClr val="3EA199"/>
            </a:solidFill>
          </a:ln>
        </p:spPr>
        <p:txBody>
          <a:bodyPr wrap="square" rtlCol="0">
            <a:spAutoFit/>
          </a:bodyPr>
          <a:lstStyle/>
          <a:p>
            <a:pPr marL="114151" indent="-457200">
              <a:buFont typeface="Arial" pitchFamily="34" charset="0"/>
              <a:buChar char="•"/>
            </a:pP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No difference in morbidity between females &amp; males</a:t>
            </a:r>
          </a:p>
          <a:p>
            <a:pPr marL="114151" indent="-457200">
              <a:buFont typeface="Arial" pitchFamily="34" charset="0"/>
              <a:buChar char="•"/>
            </a:pP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Comorbidity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: </a:t>
            </a:r>
          </a:p>
          <a:p>
            <a:pPr marL="1087438" lvl="1" indent="-457200">
              <a:buFont typeface="Arial" pitchFamily="34" charset="0"/>
              <a:buChar char="•"/>
            </a:pPr>
            <a:r>
              <a:rPr lang="en-US" sz="3000" dirty="0" smtClean="0">
                <a:latin typeface="Arial" pitchFamily="34" charset="0"/>
                <a:cs typeface="Arial" pitchFamily="34" charset="0"/>
              </a:rPr>
              <a:t>130 disorders diagnosed among 104 individuals </a:t>
            </a:r>
          </a:p>
          <a:p>
            <a:pPr marL="1087438" lvl="1" indent="-457200">
              <a:buFont typeface="Arial" pitchFamily="34" charset="0"/>
              <a:buChar char="•"/>
            </a:pPr>
            <a:r>
              <a:rPr lang="en-US" sz="3000" dirty="0" smtClean="0">
                <a:latin typeface="Arial" pitchFamily="34" charset="0"/>
                <a:cs typeface="Arial" pitchFamily="34" charset="0"/>
              </a:rPr>
              <a:t>20 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(19%) patients with 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depression </a:t>
            </a: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PTSD</a:t>
            </a:r>
          </a:p>
          <a:p>
            <a:pPr marL="114151" indent="-457200">
              <a:buFont typeface="Arial" pitchFamily="34" charset="0"/>
              <a:buChar char="•"/>
            </a:pPr>
            <a:r>
              <a:rPr lang="en-US" sz="3000" b="1" dirty="0">
                <a:latin typeface="Arial" pitchFamily="34" charset="0"/>
                <a:cs typeface="Arial" pitchFamily="34" charset="0"/>
              </a:rPr>
              <a:t>Outcome: </a:t>
            </a:r>
          </a:p>
          <a:p>
            <a:pPr marL="1087438" lvl="1" indent="-457200">
              <a:buFont typeface="Arial" pitchFamily="34" charset="0"/>
              <a:buChar char="•"/>
            </a:pPr>
            <a:r>
              <a:rPr lang="en-US" sz="3000" dirty="0">
                <a:latin typeface="Arial" pitchFamily="34" charset="0"/>
                <a:cs typeface="Arial" pitchFamily="34" charset="0"/>
              </a:rPr>
              <a:t>45 (67%) stable, 16 (24%) improved, 6 (9%) deteriorated</a:t>
            </a:r>
          </a:p>
          <a:p>
            <a:pPr marL="1087438" lvl="1" indent="-457200">
              <a:buFont typeface="Arial" pitchFamily="34" charset="0"/>
              <a:buChar char="•"/>
            </a:pPr>
            <a:r>
              <a:rPr lang="en-US" sz="3000" dirty="0">
                <a:latin typeface="Arial" pitchFamily="34" charset="0"/>
                <a:cs typeface="Arial" pitchFamily="34" charset="0"/>
              </a:rPr>
              <a:t>18 (17%) referred to other actor for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investigation or follow-up</a:t>
            </a:r>
            <a:endParaRPr lang="en-US" sz="3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" name="Chart 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0903623"/>
              </p:ext>
            </p:extLst>
          </p:nvPr>
        </p:nvGraphicFramePr>
        <p:xfrm>
          <a:off x="11708592" y="11570145"/>
          <a:ext cx="7535640" cy="3430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Rectangle 6"/>
          <p:cNvSpPr/>
          <p:nvPr/>
        </p:nvSpPr>
        <p:spPr>
          <a:xfrm>
            <a:off x="19443242" y="9798883"/>
            <a:ext cx="796256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GB" sz="3000" dirty="0">
                <a:latin typeface="Arial" pitchFamily="34" charset="0"/>
                <a:cs typeface="Arial" pitchFamily="34" charset="0"/>
              </a:rPr>
              <a:t>Socio-demographic characteristics: Table 1</a:t>
            </a:r>
            <a:endParaRPr lang="en-GB" sz="3000" dirty="0"/>
          </a:p>
        </p:txBody>
      </p:sp>
      <p:sp>
        <p:nvSpPr>
          <p:cNvPr id="22" name="TextBox 21"/>
          <p:cNvSpPr txBox="1"/>
          <p:nvPr/>
        </p:nvSpPr>
        <p:spPr>
          <a:xfrm>
            <a:off x="19443242" y="8828881"/>
            <a:ext cx="99116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219/377 (58%) single psychological  assessments took place in </a:t>
            </a:r>
            <a:r>
              <a:rPr lang="en-GB" sz="3000" dirty="0" err="1" smtClean="0">
                <a:latin typeface="Arial" pitchFamily="34" charset="0"/>
                <a:cs typeface="Arial" pitchFamily="34" charset="0"/>
              </a:rPr>
              <a:t>Idomeni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 camp (people on the move)</a:t>
            </a:r>
            <a:endParaRPr lang="en-GB" sz="3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701212" y="11495881"/>
            <a:ext cx="200739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 smtClean="0">
                <a:latin typeface="Times New Roman" pitchFamily="18" charset="0"/>
                <a:cs typeface="Times New Roman" pitchFamily="18" charset="0"/>
              </a:rPr>
              <a:t>Figure 1. Number of sessions per patient and professional, MSF, Thessaloniki, 2016-17 </a:t>
            </a:r>
            <a:endParaRPr lang="en-GB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57"/>
          <a:stretch/>
        </p:blipFill>
        <p:spPr>
          <a:xfrm>
            <a:off x="25137215" y="29235297"/>
            <a:ext cx="4097391" cy="3596584"/>
          </a:xfrm>
          <a:prstGeom prst="ellipse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26596858" y="32831881"/>
            <a:ext cx="2713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@MSF/</a:t>
            </a:r>
            <a:r>
              <a:rPr lang="en-GB" sz="2000" dirty="0" err="1" smtClean="0">
                <a:latin typeface="Times New Roman" pitchFamily="18" charset="0"/>
                <a:cs typeface="Times New Roman" pitchFamily="18" charset="0"/>
              </a:rPr>
              <a:t>Tamim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 smtClean="0">
                <a:latin typeface="Times New Roman" pitchFamily="18" charset="0"/>
                <a:cs typeface="Times New Roman" pitchFamily="18" charset="0"/>
              </a:rPr>
              <a:t>Elnaggar</a:t>
            </a:r>
            <a:endParaRPr lang="en-GB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16B2E0C-F60C-4B16-8526-508E20D1BF10}"/>
</file>

<file path=customXml/itemProps2.xml><?xml version="1.0" encoding="utf-8"?>
<ds:datastoreItem xmlns:ds="http://schemas.openxmlformats.org/officeDocument/2006/customXml" ds:itemID="{2CDA7274-1E43-488F-A6A3-AD95BD176B57}"/>
</file>

<file path=customXml/itemProps3.xml><?xml version="1.0" encoding="utf-8"?>
<ds:datastoreItem xmlns:ds="http://schemas.openxmlformats.org/officeDocument/2006/customXml" ds:itemID="{8934F88D-BE7A-4AE5-887E-76384D2A422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2835</TotalTime>
  <Words>825</Words>
  <Application>Microsoft Macintosh PowerPoint</Application>
  <PresentationFormat>Custom</PresentationFormat>
  <Paragraphs>116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Times New Roman</vt:lpstr>
      <vt:lpstr>Arial</vt:lpstr>
      <vt:lpstr>Office Theme</vt:lpstr>
      <vt:lpstr>Mental health of refugees and migrants stranded in Thessaloniki, Greece, 2016-17</vt:lpstr>
    </vt:vector>
  </TitlesOfParts>
  <LinksUpToDate>false</LinksUpToDate>
  <SharedDoc>false</SharedDoc>
  <HyperlinkBase/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MSF Scientific Days Poster Template</dc:title>
  <dc:creator>Eroclio</dc:creator>
  <cp:lastModifiedBy>Microsoft Office User</cp:lastModifiedBy>
  <cp:revision>103</cp:revision>
  <cp:lastPrinted>2018-04-11T18:41:58Z</cp:lastPrinted>
  <dcterms:created xsi:type="dcterms:W3CDTF">2018-04-11T18:28:11Z</dcterms:created>
  <dcterms:modified xsi:type="dcterms:W3CDTF">2018-05-09T19:42:09Z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2018-04-05T23:00:00Z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2018-04-10T23:00:00Z</vt:filetime>
  </property>
  <property fmtid="{D5CDD505-2E9C-101B-9397-08002B2CF9AE}" pid="5" name="ContentTypeId">
    <vt:lpwstr>0x010100EF656C67CEBF1B4EA4579FD3E3AFD5F7</vt:lpwstr>
  </property>
</Properties>
</file>