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emf" ContentType="image/x-em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custom.xml" ContentType="application/vnd.openxmlformats-officedocument.custom-properties+xml"/>
  <Override PartName="/docProps/app.xml" ContentType="application/vnd.openxmlformats-officedocument.extended-propertie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0275213" cy="42803763"/>
  <p:notesSz cx="14224000" cy="20104100"/>
  <p:defaultTextStyle>
    <a:defPPr>
      <a:defRPr lang="en-US"/>
    </a:defPPr>
    <a:lvl1pPr marL="0" algn="l" defTabSz="1946575" rtl="0" eaLnBrk="1" latinLnBrk="0" hangingPunct="1">
      <a:defRPr sz="3832" kern="1200">
        <a:solidFill>
          <a:schemeClr val="tx1"/>
        </a:solidFill>
        <a:latin typeface="+mn-lt"/>
        <a:ea typeface="+mn-ea"/>
        <a:cs typeface="+mn-cs"/>
      </a:defRPr>
    </a:lvl1pPr>
    <a:lvl2pPr marL="973287" algn="l" defTabSz="1946575" rtl="0" eaLnBrk="1" latinLnBrk="0" hangingPunct="1">
      <a:defRPr sz="3832" kern="1200">
        <a:solidFill>
          <a:schemeClr val="tx1"/>
        </a:solidFill>
        <a:latin typeface="+mn-lt"/>
        <a:ea typeface="+mn-ea"/>
        <a:cs typeface="+mn-cs"/>
      </a:defRPr>
    </a:lvl2pPr>
    <a:lvl3pPr marL="1946575" algn="l" defTabSz="1946575" rtl="0" eaLnBrk="1" latinLnBrk="0" hangingPunct="1">
      <a:defRPr sz="3832" kern="1200">
        <a:solidFill>
          <a:schemeClr val="tx1"/>
        </a:solidFill>
        <a:latin typeface="+mn-lt"/>
        <a:ea typeface="+mn-ea"/>
        <a:cs typeface="+mn-cs"/>
      </a:defRPr>
    </a:lvl3pPr>
    <a:lvl4pPr marL="2919862" algn="l" defTabSz="1946575" rtl="0" eaLnBrk="1" latinLnBrk="0" hangingPunct="1">
      <a:defRPr sz="3832" kern="1200">
        <a:solidFill>
          <a:schemeClr val="tx1"/>
        </a:solidFill>
        <a:latin typeface="+mn-lt"/>
        <a:ea typeface="+mn-ea"/>
        <a:cs typeface="+mn-cs"/>
      </a:defRPr>
    </a:lvl4pPr>
    <a:lvl5pPr marL="3893149" algn="l" defTabSz="1946575" rtl="0" eaLnBrk="1" latinLnBrk="0" hangingPunct="1">
      <a:defRPr sz="3832" kern="1200">
        <a:solidFill>
          <a:schemeClr val="tx1"/>
        </a:solidFill>
        <a:latin typeface="+mn-lt"/>
        <a:ea typeface="+mn-ea"/>
        <a:cs typeface="+mn-cs"/>
      </a:defRPr>
    </a:lvl5pPr>
    <a:lvl6pPr marL="4866437" algn="l" defTabSz="1946575" rtl="0" eaLnBrk="1" latinLnBrk="0" hangingPunct="1">
      <a:defRPr sz="3832" kern="1200">
        <a:solidFill>
          <a:schemeClr val="tx1"/>
        </a:solidFill>
        <a:latin typeface="+mn-lt"/>
        <a:ea typeface="+mn-ea"/>
        <a:cs typeface="+mn-cs"/>
      </a:defRPr>
    </a:lvl6pPr>
    <a:lvl7pPr marL="5839724" algn="l" defTabSz="1946575" rtl="0" eaLnBrk="1" latinLnBrk="0" hangingPunct="1">
      <a:defRPr sz="3832" kern="1200">
        <a:solidFill>
          <a:schemeClr val="tx1"/>
        </a:solidFill>
        <a:latin typeface="+mn-lt"/>
        <a:ea typeface="+mn-ea"/>
        <a:cs typeface="+mn-cs"/>
      </a:defRPr>
    </a:lvl7pPr>
    <a:lvl8pPr marL="6813012" algn="l" defTabSz="1946575" rtl="0" eaLnBrk="1" latinLnBrk="0" hangingPunct="1">
      <a:defRPr sz="3832" kern="1200">
        <a:solidFill>
          <a:schemeClr val="tx1"/>
        </a:solidFill>
        <a:latin typeface="+mn-lt"/>
        <a:ea typeface="+mn-ea"/>
        <a:cs typeface="+mn-cs"/>
      </a:defRPr>
    </a:lvl8pPr>
    <a:lvl9pPr marL="7786299" algn="l" defTabSz="1946575" rtl="0" eaLnBrk="1" latinLnBrk="0" hangingPunct="1">
      <a:defRPr sz="383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132" userDrawn="1">
          <p15:clr>
            <a:srgbClr val="A4A3A4"/>
          </p15:clr>
        </p15:guide>
        <p15:guide id="2" pos="49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E6E2"/>
    <a:srgbClr val="6194BC"/>
    <a:srgbClr val="D2232A"/>
    <a:srgbClr val="3EA199"/>
    <a:srgbClr val="38A199"/>
    <a:srgbClr val="E2E3E4"/>
    <a:srgbClr val="000000"/>
    <a:srgbClr val="666761"/>
    <a:srgbClr val="BCBD3B"/>
    <a:srgbClr val="5718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38"/>
    <p:restoredTop sz="92573" autoAdjust="0"/>
  </p:normalViewPr>
  <p:slideViewPr>
    <p:cSldViewPr>
      <p:cViewPr>
        <p:scale>
          <a:sx n="50" d="100"/>
          <a:sy n="50" d="100"/>
        </p:scale>
        <p:origin x="144" y="-9144"/>
      </p:cViewPr>
      <p:guideLst>
        <p:guide orient="horz" pos="6132"/>
        <p:guide pos="497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6" Type="http://schemas.openxmlformats.org/officeDocument/2006/relationships/theme" Target="theme/theme1.xml"/><Relationship Id="rId1" Type="http://schemas.openxmlformats.org/officeDocument/2006/relationships/slideMaster" Target="slideMasters/slideMaster1.xml"/><Relationship Id="rId11" Type="http://schemas.openxmlformats.org/officeDocument/2006/relationships/customXml" Target="../customXml/item3.xml"/><Relationship Id="rId5" Type="http://schemas.openxmlformats.org/officeDocument/2006/relationships/viewProps" Target="viewProps.xml"/><Relationship Id="rId10" Type="http://schemas.openxmlformats.org/officeDocument/2006/relationships/customXml" Target="../customXml/item2.xml"/><Relationship Id="rId4" Type="http://schemas.openxmlformats.org/officeDocument/2006/relationships/presProps" Target="presProps.xml"/><Relationship Id="rId9"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6164263" cy="10080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8056563" y="0"/>
            <a:ext cx="6164262" cy="1008063"/>
          </a:xfrm>
          <a:prstGeom prst="rect">
            <a:avLst/>
          </a:prstGeom>
        </p:spPr>
        <p:txBody>
          <a:bodyPr vert="horz" lIns="91440" tIns="45720" rIns="91440" bIns="45720" rtlCol="0"/>
          <a:lstStyle>
            <a:lvl1pPr algn="r">
              <a:defRPr sz="1200"/>
            </a:lvl1pPr>
          </a:lstStyle>
          <a:p>
            <a:fld id="{A058CABE-655D-5C42-8970-4E5AEED2B7CA}" type="datetimeFigureOut">
              <a:rPr lang="en-US" smtClean="0"/>
              <a:t>5/4/18</a:t>
            </a:fld>
            <a:endParaRPr lang="en-US"/>
          </a:p>
        </p:txBody>
      </p:sp>
      <p:sp>
        <p:nvSpPr>
          <p:cNvPr id="4" name="Slide Image Placeholder 3"/>
          <p:cNvSpPr>
            <a:spLocks noGrp="1" noRot="1" noChangeAspect="1"/>
          </p:cNvSpPr>
          <p:nvPr>
            <p:ph type="sldImg" idx="2"/>
          </p:nvPr>
        </p:nvSpPr>
        <p:spPr>
          <a:xfrm>
            <a:off x="4711700" y="2513013"/>
            <a:ext cx="4800600" cy="67849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422400" y="9675813"/>
            <a:ext cx="11379200" cy="79152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9096038"/>
            <a:ext cx="6164263" cy="100806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8056563" y="19096038"/>
            <a:ext cx="6164262" cy="1008062"/>
          </a:xfrm>
          <a:prstGeom prst="rect">
            <a:avLst/>
          </a:prstGeom>
        </p:spPr>
        <p:txBody>
          <a:bodyPr vert="horz" lIns="91440" tIns="45720" rIns="91440" bIns="45720" rtlCol="0" anchor="b"/>
          <a:lstStyle>
            <a:lvl1pPr algn="r">
              <a:defRPr sz="1200"/>
            </a:lvl1pPr>
          </a:lstStyle>
          <a:p>
            <a:fld id="{77D1AA78-6143-204E-A6FE-1B833801967F}" type="slidenum">
              <a:rPr lang="en-US" smtClean="0"/>
              <a:t>‹#›</a:t>
            </a:fld>
            <a:endParaRPr lang="en-US"/>
          </a:p>
        </p:txBody>
      </p:sp>
    </p:spTree>
    <p:extLst>
      <p:ext uri="{BB962C8B-B14F-4D97-AF65-F5344CB8AC3E}">
        <p14:creationId xmlns:p14="http://schemas.microsoft.com/office/powerpoint/2010/main" val="1979058020"/>
      </p:ext>
    </p:extLst>
  </p:cSld>
  <p:clrMap bg1="lt1" tx1="dk1" bg2="lt2" tx2="dk2" accent1="accent1" accent2="accent2" accent3="accent3" accent4="accent4" accent5="accent5" accent6="accent6" hlink="hlink" folHlink="folHlink"/>
  <p:notesStyle>
    <a:lvl1pPr marL="0" algn="l" defTabSz="1946575" rtl="0" eaLnBrk="1" latinLnBrk="0" hangingPunct="1">
      <a:defRPr sz="2555" kern="1200">
        <a:solidFill>
          <a:schemeClr val="tx1"/>
        </a:solidFill>
        <a:latin typeface="+mn-lt"/>
        <a:ea typeface="+mn-ea"/>
        <a:cs typeface="+mn-cs"/>
      </a:defRPr>
    </a:lvl1pPr>
    <a:lvl2pPr marL="973287" algn="l" defTabSz="1946575" rtl="0" eaLnBrk="1" latinLnBrk="0" hangingPunct="1">
      <a:defRPr sz="2555" kern="1200">
        <a:solidFill>
          <a:schemeClr val="tx1"/>
        </a:solidFill>
        <a:latin typeface="+mn-lt"/>
        <a:ea typeface="+mn-ea"/>
        <a:cs typeface="+mn-cs"/>
      </a:defRPr>
    </a:lvl2pPr>
    <a:lvl3pPr marL="1946575" algn="l" defTabSz="1946575" rtl="0" eaLnBrk="1" latinLnBrk="0" hangingPunct="1">
      <a:defRPr sz="2555" kern="1200">
        <a:solidFill>
          <a:schemeClr val="tx1"/>
        </a:solidFill>
        <a:latin typeface="+mn-lt"/>
        <a:ea typeface="+mn-ea"/>
        <a:cs typeface="+mn-cs"/>
      </a:defRPr>
    </a:lvl3pPr>
    <a:lvl4pPr marL="2919862" algn="l" defTabSz="1946575" rtl="0" eaLnBrk="1" latinLnBrk="0" hangingPunct="1">
      <a:defRPr sz="2555" kern="1200">
        <a:solidFill>
          <a:schemeClr val="tx1"/>
        </a:solidFill>
        <a:latin typeface="+mn-lt"/>
        <a:ea typeface="+mn-ea"/>
        <a:cs typeface="+mn-cs"/>
      </a:defRPr>
    </a:lvl4pPr>
    <a:lvl5pPr marL="3893149" algn="l" defTabSz="1946575" rtl="0" eaLnBrk="1" latinLnBrk="0" hangingPunct="1">
      <a:defRPr sz="2555" kern="1200">
        <a:solidFill>
          <a:schemeClr val="tx1"/>
        </a:solidFill>
        <a:latin typeface="+mn-lt"/>
        <a:ea typeface="+mn-ea"/>
        <a:cs typeface="+mn-cs"/>
      </a:defRPr>
    </a:lvl5pPr>
    <a:lvl6pPr marL="4866437" algn="l" defTabSz="1946575" rtl="0" eaLnBrk="1" latinLnBrk="0" hangingPunct="1">
      <a:defRPr sz="2555" kern="1200">
        <a:solidFill>
          <a:schemeClr val="tx1"/>
        </a:solidFill>
        <a:latin typeface="+mn-lt"/>
        <a:ea typeface="+mn-ea"/>
        <a:cs typeface="+mn-cs"/>
      </a:defRPr>
    </a:lvl6pPr>
    <a:lvl7pPr marL="5839724" algn="l" defTabSz="1946575" rtl="0" eaLnBrk="1" latinLnBrk="0" hangingPunct="1">
      <a:defRPr sz="2555" kern="1200">
        <a:solidFill>
          <a:schemeClr val="tx1"/>
        </a:solidFill>
        <a:latin typeface="+mn-lt"/>
        <a:ea typeface="+mn-ea"/>
        <a:cs typeface="+mn-cs"/>
      </a:defRPr>
    </a:lvl7pPr>
    <a:lvl8pPr marL="6813012" algn="l" defTabSz="1946575" rtl="0" eaLnBrk="1" latinLnBrk="0" hangingPunct="1">
      <a:defRPr sz="2555" kern="1200">
        <a:solidFill>
          <a:schemeClr val="tx1"/>
        </a:solidFill>
        <a:latin typeface="+mn-lt"/>
        <a:ea typeface="+mn-ea"/>
        <a:cs typeface="+mn-cs"/>
      </a:defRPr>
    </a:lvl8pPr>
    <a:lvl9pPr marL="7786299" algn="l" defTabSz="1946575" rtl="0" eaLnBrk="1" latinLnBrk="0" hangingPunct="1">
      <a:defRPr sz="255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D1AA78-6143-204E-A6FE-1B833801967F}" type="slidenum">
              <a:rPr lang="en-US" smtClean="0"/>
              <a:t>1</a:t>
            </a:fld>
            <a:endParaRPr lang="en-US" dirty="0"/>
          </a:p>
        </p:txBody>
      </p:sp>
    </p:spTree>
    <p:extLst>
      <p:ext uri="{BB962C8B-B14F-4D97-AF65-F5344CB8AC3E}">
        <p14:creationId xmlns:p14="http://schemas.microsoft.com/office/powerpoint/2010/main" val="1801417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
            <a:ext cx="25715009" cy="4879305"/>
          </a:xfrm>
          <a:custGeom>
            <a:avLst/>
            <a:gdLst/>
            <a:ahLst/>
            <a:cxnLst/>
            <a:rect l="l" t="t" r="r" b="b"/>
            <a:pathLst>
              <a:path w="12081510" h="2291715">
                <a:moveTo>
                  <a:pt x="0" y="2291095"/>
                </a:moveTo>
                <a:lnTo>
                  <a:pt x="12081077" y="2291095"/>
                </a:lnTo>
                <a:lnTo>
                  <a:pt x="12081077" y="0"/>
                </a:lnTo>
                <a:lnTo>
                  <a:pt x="0" y="0"/>
                </a:lnTo>
                <a:lnTo>
                  <a:pt x="0" y="2291095"/>
                </a:lnTo>
                <a:close/>
              </a:path>
            </a:pathLst>
          </a:custGeom>
          <a:solidFill>
            <a:srgbClr val="D2232A"/>
          </a:solidFill>
        </p:spPr>
        <p:txBody>
          <a:bodyPr wrap="square" lIns="0" tIns="0" rIns="0" bIns="0" rtlCol="0"/>
          <a:lstStyle/>
          <a:p>
            <a:endParaRPr sz="8156"/>
          </a:p>
        </p:txBody>
      </p:sp>
      <p:sp>
        <p:nvSpPr>
          <p:cNvPr id="17" name="bk object 17"/>
          <p:cNvSpPr/>
          <p:nvPr/>
        </p:nvSpPr>
        <p:spPr>
          <a:xfrm>
            <a:off x="21359417" y="1"/>
            <a:ext cx="8908211" cy="8540473"/>
          </a:xfrm>
          <a:custGeom>
            <a:avLst/>
            <a:gdLst/>
            <a:ahLst/>
            <a:cxnLst/>
            <a:rect l="l" t="t" r="r" b="b"/>
            <a:pathLst>
              <a:path w="4185284" h="4011295">
                <a:moveTo>
                  <a:pt x="4184837" y="3322473"/>
                </a:moveTo>
                <a:lnTo>
                  <a:pt x="2989563" y="3322473"/>
                </a:lnTo>
                <a:lnTo>
                  <a:pt x="3011474" y="3333908"/>
                </a:lnTo>
                <a:lnTo>
                  <a:pt x="3036090" y="3360891"/>
                </a:lnTo>
                <a:lnTo>
                  <a:pt x="3055059" y="3400014"/>
                </a:lnTo>
                <a:lnTo>
                  <a:pt x="3060028" y="3447870"/>
                </a:lnTo>
                <a:lnTo>
                  <a:pt x="3042643" y="3501051"/>
                </a:lnTo>
                <a:lnTo>
                  <a:pt x="3022755" y="3541727"/>
                </a:lnTo>
                <a:lnTo>
                  <a:pt x="3009272" y="3582980"/>
                </a:lnTo>
                <a:lnTo>
                  <a:pt x="3002135" y="3624617"/>
                </a:lnTo>
                <a:lnTo>
                  <a:pt x="3001285" y="3666447"/>
                </a:lnTo>
                <a:lnTo>
                  <a:pt x="3006662" y="3708276"/>
                </a:lnTo>
                <a:lnTo>
                  <a:pt x="3018207" y="3749910"/>
                </a:lnTo>
                <a:lnTo>
                  <a:pt x="3035860" y="3791158"/>
                </a:lnTo>
                <a:lnTo>
                  <a:pt x="3059562" y="3831826"/>
                </a:lnTo>
                <a:lnTo>
                  <a:pt x="3089254" y="3871721"/>
                </a:lnTo>
                <a:lnTo>
                  <a:pt x="3124875" y="3910650"/>
                </a:lnTo>
                <a:lnTo>
                  <a:pt x="3164620" y="3946325"/>
                </a:lnTo>
                <a:lnTo>
                  <a:pt x="3204559" y="3974198"/>
                </a:lnTo>
                <a:lnTo>
                  <a:pt x="3245054" y="3994276"/>
                </a:lnTo>
                <a:lnTo>
                  <a:pt x="3286468" y="4006568"/>
                </a:lnTo>
                <a:lnTo>
                  <a:pt x="3329161" y="4011081"/>
                </a:lnTo>
                <a:lnTo>
                  <a:pt x="3373495" y="4007825"/>
                </a:lnTo>
                <a:lnTo>
                  <a:pt x="3419834" y="3996808"/>
                </a:lnTo>
                <a:lnTo>
                  <a:pt x="3468537" y="3978038"/>
                </a:lnTo>
                <a:lnTo>
                  <a:pt x="3519968" y="3951522"/>
                </a:lnTo>
                <a:lnTo>
                  <a:pt x="4184837" y="3568939"/>
                </a:lnTo>
                <a:lnTo>
                  <a:pt x="4184837" y="3322473"/>
                </a:lnTo>
                <a:close/>
              </a:path>
              <a:path w="4185284" h="4011295">
                <a:moveTo>
                  <a:pt x="4184837" y="2683476"/>
                </a:moveTo>
                <a:lnTo>
                  <a:pt x="2428549" y="2683476"/>
                </a:lnTo>
                <a:lnTo>
                  <a:pt x="2463869" y="2727252"/>
                </a:lnTo>
                <a:lnTo>
                  <a:pt x="2530943" y="2812706"/>
                </a:lnTo>
                <a:lnTo>
                  <a:pt x="2563901" y="2853789"/>
                </a:lnTo>
                <a:lnTo>
                  <a:pt x="2597276" y="2893380"/>
                </a:lnTo>
                <a:lnTo>
                  <a:pt x="2631671" y="2931180"/>
                </a:lnTo>
                <a:lnTo>
                  <a:pt x="2667688" y="2966893"/>
                </a:lnTo>
                <a:lnTo>
                  <a:pt x="2701140" y="2998158"/>
                </a:lnTo>
                <a:lnTo>
                  <a:pt x="2730063" y="3029531"/>
                </a:lnTo>
                <a:lnTo>
                  <a:pt x="2752435" y="3065540"/>
                </a:lnTo>
                <a:lnTo>
                  <a:pt x="2766235" y="3110713"/>
                </a:lnTo>
                <a:lnTo>
                  <a:pt x="2779087" y="3158408"/>
                </a:lnTo>
                <a:lnTo>
                  <a:pt x="2799858" y="3202371"/>
                </a:lnTo>
                <a:lnTo>
                  <a:pt x="2827295" y="3241568"/>
                </a:lnTo>
                <a:lnTo>
                  <a:pt x="2860149" y="3274964"/>
                </a:lnTo>
                <a:lnTo>
                  <a:pt x="2897171" y="3301524"/>
                </a:lnTo>
                <a:lnTo>
                  <a:pt x="2937108" y="3320212"/>
                </a:lnTo>
                <a:lnTo>
                  <a:pt x="2978711" y="3329995"/>
                </a:lnTo>
                <a:lnTo>
                  <a:pt x="2989563" y="3322473"/>
                </a:lnTo>
                <a:lnTo>
                  <a:pt x="4184837" y="3322473"/>
                </a:lnTo>
                <a:lnTo>
                  <a:pt x="4184837" y="2683476"/>
                </a:lnTo>
                <a:close/>
              </a:path>
              <a:path w="4185284" h="4011295">
                <a:moveTo>
                  <a:pt x="2366484" y="2720138"/>
                </a:moveTo>
                <a:lnTo>
                  <a:pt x="1407237" y="2720138"/>
                </a:lnTo>
                <a:lnTo>
                  <a:pt x="1429809" y="2732290"/>
                </a:lnTo>
                <a:lnTo>
                  <a:pt x="1452778" y="2756641"/>
                </a:lnTo>
                <a:lnTo>
                  <a:pt x="1482854" y="2794276"/>
                </a:lnTo>
                <a:lnTo>
                  <a:pt x="1513640" y="2831568"/>
                </a:lnTo>
                <a:lnTo>
                  <a:pt x="1545361" y="2868085"/>
                </a:lnTo>
                <a:lnTo>
                  <a:pt x="1578241" y="2903395"/>
                </a:lnTo>
                <a:lnTo>
                  <a:pt x="1612507" y="2937068"/>
                </a:lnTo>
                <a:lnTo>
                  <a:pt x="1648385" y="2968670"/>
                </a:lnTo>
                <a:lnTo>
                  <a:pt x="1693608" y="3001074"/>
                </a:lnTo>
                <a:lnTo>
                  <a:pt x="1738154" y="3022786"/>
                </a:lnTo>
                <a:lnTo>
                  <a:pt x="1782513" y="3034096"/>
                </a:lnTo>
                <a:lnTo>
                  <a:pt x="1827176" y="3035295"/>
                </a:lnTo>
                <a:lnTo>
                  <a:pt x="1872631" y="3026676"/>
                </a:lnTo>
                <a:lnTo>
                  <a:pt x="1919369" y="3008528"/>
                </a:lnTo>
                <a:lnTo>
                  <a:pt x="1967878" y="2981143"/>
                </a:lnTo>
                <a:lnTo>
                  <a:pt x="2235917" y="2805845"/>
                </a:lnTo>
                <a:lnTo>
                  <a:pt x="2366484" y="2720138"/>
                </a:lnTo>
                <a:close/>
              </a:path>
              <a:path w="4185284" h="4011295">
                <a:moveTo>
                  <a:pt x="1242350" y="2799550"/>
                </a:moveTo>
                <a:lnTo>
                  <a:pt x="640822" y="2799550"/>
                </a:lnTo>
                <a:lnTo>
                  <a:pt x="675026" y="2808797"/>
                </a:lnTo>
                <a:lnTo>
                  <a:pt x="711869" y="2834740"/>
                </a:lnTo>
                <a:lnTo>
                  <a:pt x="752054" y="2866349"/>
                </a:lnTo>
                <a:lnTo>
                  <a:pt x="793682" y="2891005"/>
                </a:lnTo>
                <a:lnTo>
                  <a:pt x="836549" y="2908783"/>
                </a:lnTo>
                <a:lnTo>
                  <a:pt x="880449" y="2919759"/>
                </a:lnTo>
                <a:lnTo>
                  <a:pt x="925176" y="2924005"/>
                </a:lnTo>
                <a:lnTo>
                  <a:pt x="970527" y="2921596"/>
                </a:lnTo>
                <a:lnTo>
                  <a:pt x="1016295" y="2912608"/>
                </a:lnTo>
                <a:lnTo>
                  <a:pt x="1062275" y="2897114"/>
                </a:lnTo>
                <a:lnTo>
                  <a:pt x="1108262" y="2875188"/>
                </a:lnTo>
                <a:lnTo>
                  <a:pt x="1149523" y="2852408"/>
                </a:lnTo>
                <a:lnTo>
                  <a:pt x="1190609" y="2829297"/>
                </a:lnTo>
                <a:lnTo>
                  <a:pt x="1231552" y="2805845"/>
                </a:lnTo>
                <a:lnTo>
                  <a:pt x="1242350" y="2799550"/>
                </a:lnTo>
                <a:close/>
              </a:path>
              <a:path w="4185284" h="4011295">
                <a:moveTo>
                  <a:pt x="1140155" y="601969"/>
                </a:moveTo>
                <a:lnTo>
                  <a:pt x="1067977" y="605882"/>
                </a:lnTo>
                <a:lnTo>
                  <a:pt x="981543" y="619095"/>
                </a:lnTo>
                <a:lnTo>
                  <a:pt x="931444" y="629142"/>
                </a:lnTo>
                <a:lnTo>
                  <a:pt x="883334" y="642233"/>
                </a:lnTo>
                <a:lnTo>
                  <a:pt x="837298" y="658262"/>
                </a:lnTo>
                <a:lnTo>
                  <a:pt x="793418" y="677123"/>
                </a:lnTo>
                <a:lnTo>
                  <a:pt x="751779" y="698712"/>
                </a:lnTo>
                <a:lnTo>
                  <a:pt x="712465" y="722922"/>
                </a:lnTo>
                <a:lnTo>
                  <a:pt x="675559" y="749649"/>
                </a:lnTo>
                <a:lnTo>
                  <a:pt x="641146" y="778787"/>
                </a:lnTo>
                <a:lnTo>
                  <a:pt x="609309" y="810230"/>
                </a:lnTo>
                <a:lnTo>
                  <a:pt x="580132" y="843874"/>
                </a:lnTo>
                <a:lnTo>
                  <a:pt x="553698" y="879612"/>
                </a:lnTo>
                <a:lnTo>
                  <a:pt x="530092" y="917340"/>
                </a:lnTo>
                <a:lnTo>
                  <a:pt x="509398" y="956952"/>
                </a:lnTo>
                <a:lnTo>
                  <a:pt x="491699" y="998343"/>
                </a:lnTo>
                <a:lnTo>
                  <a:pt x="477079" y="1041407"/>
                </a:lnTo>
                <a:lnTo>
                  <a:pt x="465622" y="1086038"/>
                </a:lnTo>
                <a:lnTo>
                  <a:pt x="457412" y="1132133"/>
                </a:lnTo>
                <a:lnTo>
                  <a:pt x="452533" y="1179584"/>
                </a:lnTo>
                <a:lnTo>
                  <a:pt x="451068" y="1228288"/>
                </a:lnTo>
                <a:lnTo>
                  <a:pt x="453102" y="1278137"/>
                </a:lnTo>
                <a:lnTo>
                  <a:pt x="458718" y="1329028"/>
                </a:lnTo>
                <a:lnTo>
                  <a:pt x="467405" y="1377629"/>
                </a:lnTo>
                <a:lnTo>
                  <a:pt x="479134" y="1424751"/>
                </a:lnTo>
                <a:lnTo>
                  <a:pt x="493827" y="1470339"/>
                </a:lnTo>
                <a:lnTo>
                  <a:pt x="511405" y="1514335"/>
                </a:lnTo>
                <a:lnTo>
                  <a:pt x="531789" y="1556684"/>
                </a:lnTo>
                <a:lnTo>
                  <a:pt x="554903" y="1597330"/>
                </a:lnTo>
                <a:lnTo>
                  <a:pt x="580666" y="1636216"/>
                </a:lnTo>
                <a:lnTo>
                  <a:pt x="609002" y="1673287"/>
                </a:lnTo>
                <a:lnTo>
                  <a:pt x="639831" y="1708486"/>
                </a:lnTo>
                <a:lnTo>
                  <a:pt x="605849" y="1752803"/>
                </a:lnTo>
                <a:lnTo>
                  <a:pt x="537683" y="1835927"/>
                </a:lnTo>
                <a:lnTo>
                  <a:pt x="507394" y="1876724"/>
                </a:lnTo>
                <a:lnTo>
                  <a:pt x="482230" y="1918337"/>
                </a:lnTo>
                <a:lnTo>
                  <a:pt x="464140" y="1961762"/>
                </a:lnTo>
                <a:lnTo>
                  <a:pt x="442745" y="2015359"/>
                </a:lnTo>
                <a:lnTo>
                  <a:pt x="415275" y="2061022"/>
                </a:lnTo>
                <a:lnTo>
                  <a:pt x="382602" y="2100152"/>
                </a:lnTo>
                <a:lnTo>
                  <a:pt x="345600" y="2134149"/>
                </a:lnTo>
                <a:lnTo>
                  <a:pt x="305140" y="2164413"/>
                </a:lnTo>
                <a:lnTo>
                  <a:pt x="262097" y="2192345"/>
                </a:lnTo>
                <a:lnTo>
                  <a:pt x="187912" y="2237042"/>
                </a:lnTo>
                <a:lnTo>
                  <a:pt x="158665" y="2255053"/>
                </a:lnTo>
                <a:lnTo>
                  <a:pt x="100972" y="2292308"/>
                </a:lnTo>
                <a:lnTo>
                  <a:pt x="58132" y="2326279"/>
                </a:lnTo>
                <a:lnTo>
                  <a:pt x="26466" y="2363492"/>
                </a:lnTo>
                <a:lnTo>
                  <a:pt x="6810" y="2403774"/>
                </a:lnTo>
                <a:lnTo>
                  <a:pt x="0" y="2446950"/>
                </a:lnTo>
                <a:lnTo>
                  <a:pt x="6869" y="2492847"/>
                </a:lnTo>
                <a:lnTo>
                  <a:pt x="28254" y="2541290"/>
                </a:lnTo>
                <a:lnTo>
                  <a:pt x="53064" y="2582332"/>
                </a:lnTo>
                <a:lnTo>
                  <a:pt x="79230" y="2622710"/>
                </a:lnTo>
                <a:lnTo>
                  <a:pt x="106644" y="2662398"/>
                </a:lnTo>
                <a:lnTo>
                  <a:pt x="135196" y="2701369"/>
                </a:lnTo>
                <a:lnTo>
                  <a:pt x="164778" y="2739598"/>
                </a:lnTo>
                <a:lnTo>
                  <a:pt x="195280" y="2777059"/>
                </a:lnTo>
                <a:lnTo>
                  <a:pt x="226592" y="2813727"/>
                </a:lnTo>
                <a:lnTo>
                  <a:pt x="258607" y="2849575"/>
                </a:lnTo>
                <a:lnTo>
                  <a:pt x="293234" y="2880148"/>
                </a:lnTo>
                <a:lnTo>
                  <a:pt x="330083" y="2899077"/>
                </a:lnTo>
                <a:lnTo>
                  <a:pt x="368963" y="2907123"/>
                </a:lnTo>
                <a:lnTo>
                  <a:pt x="409686" y="2905045"/>
                </a:lnTo>
                <a:lnTo>
                  <a:pt x="452062" y="2893604"/>
                </a:lnTo>
                <a:lnTo>
                  <a:pt x="495903" y="2873560"/>
                </a:lnTo>
                <a:lnTo>
                  <a:pt x="534422" y="2851327"/>
                </a:lnTo>
                <a:lnTo>
                  <a:pt x="571282" y="2826526"/>
                </a:lnTo>
                <a:lnTo>
                  <a:pt x="606994" y="2805845"/>
                </a:lnTo>
                <a:lnTo>
                  <a:pt x="640822" y="2799550"/>
                </a:lnTo>
                <a:lnTo>
                  <a:pt x="1242350" y="2799550"/>
                </a:lnTo>
                <a:lnTo>
                  <a:pt x="1312800" y="2758079"/>
                </a:lnTo>
                <a:lnTo>
                  <a:pt x="1353169" y="2733748"/>
                </a:lnTo>
                <a:lnTo>
                  <a:pt x="1382533" y="2720514"/>
                </a:lnTo>
                <a:lnTo>
                  <a:pt x="1407237" y="2720138"/>
                </a:lnTo>
                <a:lnTo>
                  <a:pt x="2366484" y="2720138"/>
                </a:lnTo>
                <a:lnTo>
                  <a:pt x="2373493" y="2715555"/>
                </a:lnTo>
                <a:lnTo>
                  <a:pt x="2391160" y="2704559"/>
                </a:lnTo>
                <a:lnTo>
                  <a:pt x="2407496" y="2695111"/>
                </a:lnTo>
                <a:lnTo>
                  <a:pt x="2428549" y="2683476"/>
                </a:lnTo>
                <a:lnTo>
                  <a:pt x="4184837" y="2683476"/>
                </a:lnTo>
                <a:lnTo>
                  <a:pt x="4184837" y="623813"/>
                </a:lnTo>
                <a:lnTo>
                  <a:pt x="1397859" y="623813"/>
                </a:lnTo>
                <a:lnTo>
                  <a:pt x="1237105" y="607799"/>
                </a:lnTo>
                <a:lnTo>
                  <a:pt x="1140155" y="601969"/>
                </a:lnTo>
                <a:close/>
              </a:path>
              <a:path w="4185284" h="4011295">
                <a:moveTo>
                  <a:pt x="2891757" y="0"/>
                </a:moveTo>
                <a:lnTo>
                  <a:pt x="1560647" y="0"/>
                </a:lnTo>
                <a:lnTo>
                  <a:pt x="1542356" y="25291"/>
                </a:lnTo>
                <a:lnTo>
                  <a:pt x="1515998" y="66623"/>
                </a:lnTo>
                <a:lnTo>
                  <a:pt x="1492385" y="108931"/>
                </a:lnTo>
                <a:lnTo>
                  <a:pt x="1471460" y="152182"/>
                </a:lnTo>
                <a:lnTo>
                  <a:pt x="1453170" y="196342"/>
                </a:lnTo>
                <a:lnTo>
                  <a:pt x="1437457" y="241375"/>
                </a:lnTo>
                <a:lnTo>
                  <a:pt x="1424266" y="287249"/>
                </a:lnTo>
                <a:lnTo>
                  <a:pt x="1413542" y="333929"/>
                </a:lnTo>
                <a:lnTo>
                  <a:pt x="1405228" y="381380"/>
                </a:lnTo>
                <a:lnTo>
                  <a:pt x="1399270" y="429569"/>
                </a:lnTo>
                <a:lnTo>
                  <a:pt x="1395611" y="478461"/>
                </a:lnTo>
                <a:lnTo>
                  <a:pt x="1394196" y="528023"/>
                </a:lnTo>
                <a:lnTo>
                  <a:pt x="1394713" y="551724"/>
                </a:lnTo>
                <a:lnTo>
                  <a:pt x="1395978" y="583682"/>
                </a:lnTo>
                <a:lnTo>
                  <a:pt x="1397268" y="611757"/>
                </a:lnTo>
                <a:lnTo>
                  <a:pt x="1397859" y="623813"/>
                </a:lnTo>
                <a:lnTo>
                  <a:pt x="4184837" y="623813"/>
                </a:lnTo>
                <a:lnTo>
                  <a:pt x="4184837" y="394408"/>
                </a:lnTo>
                <a:lnTo>
                  <a:pt x="4145917" y="375641"/>
                </a:lnTo>
                <a:lnTo>
                  <a:pt x="4107320" y="358928"/>
                </a:lnTo>
                <a:lnTo>
                  <a:pt x="3426046" y="358928"/>
                </a:lnTo>
                <a:lnTo>
                  <a:pt x="3402225" y="358270"/>
                </a:lnTo>
                <a:lnTo>
                  <a:pt x="3341129" y="335015"/>
                </a:lnTo>
                <a:lnTo>
                  <a:pt x="3301868" y="311499"/>
                </a:lnTo>
                <a:lnTo>
                  <a:pt x="3255474" y="279443"/>
                </a:lnTo>
                <a:lnTo>
                  <a:pt x="3200952" y="238387"/>
                </a:lnTo>
                <a:lnTo>
                  <a:pt x="3137311" y="187872"/>
                </a:lnTo>
                <a:lnTo>
                  <a:pt x="3063556" y="127436"/>
                </a:lnTo>
                <a:lnTo>
                  <a:pt x="3023090" y="94737"/>
                </a:lnTo>
                <a:lnTo>
                  <a:pt x="2982279" y="63415"/>
                </a:lnTo>
                <a:lnTo>
                  <a:pt x="2941108" y="33502"/>
                </a:lnTo>
                <a:lnTo>
                  <a:pt x="2899566" y="5029"/>
                </a:lnTo>
                <a:lnTo>
                  <a:pt x="2891757" y="0"/>
                </a:lnTo>
                <a:close/>
              </a:path>
              <a:path w="4185284" h="4011295">
                <a:moveTo>
                  <a:pt x="3771380" y="280837"/>
                </a:moveTo>
                <a:lnTo>
                  <a:pt x="3724549" y="281638"/>
                </a:lnTo>
                <a:lnTo>
                  <a:pt x="3677813" y="285519"/>
                </a:lnTo>
                <a:lnTo>
                  <a:pt x="3631205" y="292531"/>
                </a:lnTo>
                <a:lnTo>
                  <a:pt x="3584757" y="302724"/>
                </a:lnTo>
                <a:lnTo>
                  <a:pt x="3538503" y="316148"/>
                </a:lnTo>
                <a:lnTo>
                  <a:pt x="3492476" y="332852"/>
                </a:lnTo>
                <a:lnTo>
                  <a:pt x="3446707" y="352887"/>
                </a:lnTo>
                <a:lnTo>
                  <a:pt x="3426046" y="358928"/>
                </a:lnTo>
                <a:lnTo>
                  <a:pt x="4107320" y="358928"/>
                </a:lnTo>
                <a:lnTo>
                  <a:pt x="4100714" y="356067"/>
                </a:lnTo>
                <a:lnTo>
                  <a:pt x="4054007" y="337959"/>
                </a:lnTo>
                <a:lnTo>
                  <a:pt x="4005822" y="321296"/>
                </a:lnTo>
                <a:lnTo>
                  <a:pt x="3959005" y="307443"/>
                </a:lnTo>
                <a:lnTo>
                  <a:pt x="3912119" y="296420"/>
                </a:lnTo>
                <a:lnTo>
                  <a:pt x="3865198" y="288278"/>
                </a:lnTo>
                <a:lnTo>
                  <a:pt x="3818274" y="283067"/>
                </a:lnTo>
                <a:lnTo>
                  <a:pt x="3771380" y="280837"/>
                </a:lnTo>
                <a:close/>
              </a:path>
            </a:pathLst>
          </a:custGeom>
          <a:solidFill>
            <a:srgbClr val="FFFFFF"/>
          </a:solidFill>
        </p:spPr>
        <p:txBody>
          <a:bodyPr wrap="square" lIns="0" tIns="0" rIns="0" bIns="0" rtlCol="0"/>
          <a:lstStyle/>
          <a:p>
            <a:endParaRPr sz="8156"/>
          </a:p>
        </p:txBody>
      </p:sp>
      <p:sp>
        <p:nvSpPr>
          <p:cNvPr id="18" name="bk object 18"/>
          <p:cNvSpPr/>
          <p:nvPr/>
        </p:nvSpPr>
        <p:spPr>
          <a:xfrm>
            <a:off x="24041098" y="1485728"/>
            <a:ext cx="5175335" cy="3550827"/>
          </a:xfrm>
          <a:prstGeom prst="rect">
            <a:avLst/>
          </a:prstGeom>
          <a:blipFill>
            <a:blip r:embed="rId2" cstate="print"/>
            <a:stretch>
              <a:fillRect/>
            </a:stretch>
          </a:blipFill>
        </p:spPr>
        <p:txBody>
          <a:bodyPr wrap="square" lIns="0" tIns="0" rIns="0" bIns="0" rtlCol="0"/>
          <a:lstStyle/>
          <a:p>
            <a:endParaRPr sz="8156"/>
          </a:p>
        </p:txBody>
      </p:sp>
      <p:sp>
        <p:nvSpPr>
          <p:cNvPr id="2" name="Holder 2"/>
          <p:cNvSpPr>
            <a:spLocks noGrp="1"/>
          </p:cNvSpPr>
          <p:nvPr>
            <p:ph type="title"/>
          </p:nvPr>
        </p:nvSpPr>
        <p:spPr>
          <a:xfrm>
            <a:off x="1232582" y="887504"/>
            <a:ext cx="27810050" cy="1539524"/>
          </a:xfrm>
        </p:spPr>
        <p:txBody>
          <a:bodyPr lIns="0" tIns="0" rIns="0" bIns="0"/>
          <a:lstStyle>
            <a:lvl1pPr>
              <a:defRPr sz="10004" b="0"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dirty="0"/>
          </a:p>
        </p:txBody>
      </p:sp>
      <p:sp>
        <p:nvSpPr>
          <p:cNvPr id="10" name="object 39"/>
          <p:cNvSpPr/>
          <p:nvPr userDrawn="1"/>
        </p:nvSpPr>
        <p:spPr>
          <a:xfrm>
            <a:off x="23563140" y="38897280"/>
            <a:ext cx="5373467" cy="2433059"/>
          </a:xfrm>
          <a:prstGeom prst="rect">
            <a:avLst/>
          </a:prstGeom>
          <a:blipFill>
            <a:blip r:embed="rId3" cstate="print"/>
            <a:stretch>
              <a:fillRect/>
            </a:stretch>
          </a:blipFill>
        </p:spPr>
        <p:txBody>
          <a:bodyPr wrap="square" lIns="0" tIns="0" rIns="0" bIns="0" rtlCol="0"/>
          <a:lstStyle/>
          <a:p>
            <a:endParaRPr sz="8156"/>
          </a:p>
        </p:txBody>
      </p:sp>
      <p:sp>
        <p:nvSpPr>
          <p:cNvPr id="11" name="object 41"/>
          <p:cNvSpPr txBox="1"/>
          <p:nvPr userDrawn="1"/>
        </p:nvSpPr>
        <p:spPr>
          <a:xfrm>
            <a:off x="1232580" y="41755953"/>
            <a:ext cx="2246426" cy="180167"/>
          </a:xfrm>
          <a:prstGeom prst="rect">
            <a:avLst/>
          </a:prstGeom>
        </p:spPr>
        <p:txBody>
          <a:bodyPr vert="horz" wrap="square" lIns="0" tIns="32438" rIns="0" bIns="0" rtlCol="0">
            <a:spAutoFit/>
          </a:bodyPr>
          <a:lstStyle/>
          <a:p>
            <a:pPr marL="27032">
              <a:spcBef>
                <a:spcPts val="255"/>
              </a:spcBef>
            </a:pPr>
            <a:r>
              <a:rPr lang="en-US" sz="958" spc="11" dirty="0">
                <a:solidFill>
                  <a:srgbClr val="58595B"/>
                </a:solidFill>
                <a:latin typeface="Arial"/>
                <a:cs typeface="Arial"/>
              </a:rPr>
              <a:t>English Charity Reg. No.</a:t>
            </a:r>
            <a:r>
              <a:rPr lang="en-US" sz="958" spc="11" baseline="0" dirty="0">
                <a:solidFill>
                  <a:srgbClr val="58595B"/>
                </a:solidFill>
                <a:latin typeface="Arial"/>
                <a:cs typeface="Arial"/>
              </a:rPr>
              <a:t> </a:t>
            </a:r>
            <a:r>
              <a:rPr lang="en-US" sz="958" spc="11" dirty="0">
                <a:solidFill>
                  <a:srgbClr val="58595B"/>
                </a:solidFill>
                <a:latin typeface="Arial"/>
                <a:cs typeface="Arial"/>
              </a:rPr>
              <a:t>1026588</a:t>
            </a:r>
            <a:endParaRPr sz="958" dirty="0">
              <a:latin typeface="Arial"/>
              <a:cs typeface="Arial"/>
            </a:endParaRPr>
          </a:p>
        </p:txBody>
      </p:sp>
      <p:sp>
        <p:nvSpPr>
          <p:cNvPr id="12" name="object 42"/>
          <p:cNvSpPr/>
          <p:nvPr userDrawn="1"/>
        </p:nvSpPr>
        <p:spPr>
          <a:xfrm>
            <a:off x="1259612" y="41544001"/>
            <a:ext cx="13640064" cy="0"/>
          </a:xfrm>
          <a:custGeom>
            <a:avLst/>
            <a:gdLst/>
            <a:ahLst/>
            <a:cxnLst/>
            <a:rect l="l" t="t" r="r" b="b"/>
            <a:pathLst>
              <a:path w="6408420">
                <a:moveTo>
                  <a:pt x="0" y="0"/>
                </a:moveTo>
                <a:lnTo>
                  <a:pt x="6408296" y="0"/>
                </a:lnTo>
              </a:path>
            </a:pathLst>
          </a:custGeom>
          <a:ln w="5964">
            <a:solidFill>
              <a:srgbClr val="E2E3E4"/>
            </a:solidFill>
          </a:ln>
        </p:spPr>
        <p:txBody>
          <a:bodyPr wrap="square" lIns="0" tIns="0" rIns="0" bIns="0" rtlCol="0"/>
          <a:lstStyle/>
          <a:p>
            <a:endParaRPr sz="8156"/>
          </a:p>
        </p:txBody>
      </p:sp>
      <p:sp>
        <p:nvSpPr>
          <p:cNvPr id="13" name="object 84"/>
          <p:cNvSpPr/>
          <p:nvPr userDrawn="1"/>
        </p:nvSpPr>
        <p:spPr>
          <a:xfrm>
            <a:off x="0" y="41755953"/>
            <a:ext cx="1174516" cy="296128"/>
          </a:xfrm>
          <a:custGeom>
            <a:avLst/>
            <a:gdLst/>
            <a:ahLst/>
            <a:cxnLst/>
            <a:rect l="l" t="t" r="r" b="b"/>
            <a:pathLst>
              <a:path w="551814" h="2063115">
                <a:moveTo>
                  <a:pt x="551766" y="0"/>
                </a:moveTo>
                <a:lnTo>
                  <a:pt x="0" y="0"/>
                </a:lnTo>
                <a:lnTo>
                  <a:pt x="0" y="2062621"/>
                </a:lnTo>
                <a:lnTo>
                  <a:pt x="551766" y="2062621"/>
                </a:lnTo>
                <a:lnTo>
                  <a:pt x="551766" y="0"/>
                </a:lnTo>
                <a:close/>
              </a:path>
            </a:pathLst>
          </a:custGeom>
          <a:solidFill>
            <a:srgbClr val="F56821"/>
          </a:solidFill>
        </p:spPr>
        <p:txBody>
          <a:bodyPr wrap="square" lIns="0" tIns="0" rIns="0" bIns="0" rtlCol="0"/>
          <a:lstStyle/>
          <a:p>
            <a:pPr lvl="0"/>
            <a:endParaRPr sz="8156"/>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6018770" y="34114346"/>
            <a:ext cx="5873932" cy="1035616"/>
          </a:xfrm>
          <a:custGeom>
            <a:avLst/>
            <a:gdLst/>
            <a:ahLst/>
            <a:cxnLst/>
            <a:rect l="l" t="t" r="r" b="b"/>
            <a:pathLst>
              <a:path w="2759709" h="486409">
                <a:moveTo>
                  <a:pt x="0" y="486069"/>
                </a:moveTo>
                <a:lnTo>
                  <a:pt x="2759079" y="486069"/>
                </a:lnTo>
                <a:lnTo>
                  <a:pt x="2759079" y="0"/>
                </a:lnTo>
                <a:lnTo>
                  <a:pt x="0" y="0"/>
                </a:lnTo>
                <a:lnTo>
                  <a:pt x="0" y="486069"/>
                </a:lnTo>
                <a:close/>
              </a:path>
            </a:pathLst>
          </a:custGeom>
          <a:solidFill>
            <a:srgbClr val="E6E7E8"/>
          </a:solidFill>
        </p:spPr>
        <p:txBody>
          <a:bodyPr wrap="square" lIns="0" tIns="0" rIns="0" bIns="0" rtlCol="0"/>
          <a:lstStyle/>
          <a:p>
            <a:endParaRPr sz="8156"/>
          </a:p>
        </p:txBody>
      </p:sp>
      <p:sp>
        <p:nvSpPr>
          <p:cNvPr id="17" name="bk object 17"/>
          <p:cNvSpPr/>
          <p:nvPr/>
        </p:nvSpPr>
        <p:spPr>
          <a:xfrm>
            <a:off x="16018770" y="36253818"/>
            <a:ext cx="5873932" cy="1035616"/>
          </a:xfrm>
          <a:custGeom>
            <a:avLst/>
            <a:gdLst/>
            <a:ahLst/>
            <a:cxnLst/>
            <a:rect l="l" t="t" r="r" b="b"/>
            <a:pathLst>
              <a:path w="2759709" h="486409">
                <a:moveTo>
                  <a:pt x="0" y="486069"/>
                </a:moveTo>
                <a:lnTo>
                  <a:pt x="2759079" y="486069"/>
                </a:lnTo>
                <a:lnTo>
                  <a:pt x="2759079" y="0"/>
                </a:lnTo>
                <a:lnTo>
                  <a:pt x="0" y="0"/>
                </a:lnTo>
                <a:lnTo>
                  <a:pt x="0" y="486069"/>
                </a:lnTo>
                <a:close/>
              </a:path>
            </a:pathLst>
          </a:custGeom>
          <a:solidFill>
            <a:srgbClr val="E6E7E8"/>
          </a:solidFill>
        </p:spPr>
        <p:txBody>
          <a:bodyPr wrap="square" lIns="0" tIns="0" rIns="0" bIns="0" rtlCol="0"/>
          <a:lstStyle/>
          <a:p>
            <a:endParaRPr sz="8156"/>
          </a:p>
        </p:txBody>
      </p:sp>
      <p:sp>
        <p:nvSpPr>
          <p:cNvPr id="18" name="bk object 18"/>
          <p:cNvSpPr/>
          <p:nvPr/>
        </p:nvSpPr>
        <p:spPr>
          <a:xfrm>
            <a:off x="16018770" y="38300400"/>
            <a:ext cx="5873932" cy="1035616"/>
          </a:xfrm>
          <a:custGeom>
            <a:avLst/>
            <a:gdLst/>
            <a:ahLst/>
            <a:cxnLst/>
            <a:rect l="l" t="t" r="r" b="b"/>
            <a:pathLst>
              <a:path w="2759709" h="486409">
                <a:moveTo>
                  <a:pt x="0" y="486069"/>
                </a:moveTo>
                <a:lnTo>
                  <a:pt x="2759079" y="486069"/>
                </a:lnTo>
                <a:lnTo>
                  <a:pt x="2759079" y="0"/>
                </a:lnTo>
                <a:lnTo>
                  <a:pt x="0" y="0"/>
                </a:lnTo>
                <a:lnTo>
                  <a:pt x="0" y="486069"/>
                </a:lnTo>
                <a:close/>
              </a:path>
            </a:pathLst>
          </a:custGeom>
          <a:solidFill>
            <a:srgbClr val="E6E7E8"/>
          </a:solidFill>
        </p:spPr>
        <p:txBody>
          <a:bodyPr wrap="square" lIns="0" tIns="0" rIns="0" bIns="0" rtlCol="0"/>
          <a:lstStyle/>
          <a:p>
            <a:endParaRPr sz="8156"/>
          </a:p>
        </p:txBody>
      </p:sp>
      <p:sp>
        <p:nvSpPr>
          <p:cNvPr id="19" name="bk object 19"/>
          <p:cNvSpPr/>
          <p:nvPr/>
        </p:nvSpPr>
        <p:spPr>
          <a:xfrm>
            <a:off x="8288044" y="20447872"/>
            <a:ext cx="13634658" cy="6048769"/>
          </a:xfrm>
          <a:custGeom>
            <a:avLst/>
            <a:gdLst/>
            <a:ahLst/>
            <a:cxnLst/>
            <a:rect l="l" t="t" r="r" b="b"/>
            <a:pathLst>
              <a:path w="6405880" h="2840990">
                <a:moveTo>
                  <a:pt x="0" y="2840613"/>
                </a:moveTo>
                <a:lnTo>
                  <a:pt x="6405314" y="2840613"/>
                </a:lnTo>
                <a:lnTo>
                  <a:pt x="6405314" y="0"/>
                </a:lnTo>
                <a:lnTo>
                  <a:pt x="0" y="0"/>
                </a:lnTo>
                <a:lnTo>
                  <a:pt x="0" y="2840613"/>
                </a:lnTo>
                <a:close/>
              </a:path>
            </a:pathLst>
          </a:custGeom>
          <a:solidFill>
            <a:srgbClr val="E2E3E4"/>
          </a:solidFill>
        </p:spPr>
        <p:txBody>
          <a:bodyPr wrap="square" lIns="0" tIns="0" rIns="0" bIns="0" rtlCol="0"/>
          <a:lstStyle/>
          <a:p>
            <a:endParaRPr sz="8156"/>
          </a:p>
        </p:txBody>
      </p:sp>
      <p:sp>
        <p:nvSpPr>
          <p:cNvPr id="2" name="Holder 2"/>
          <p:cNvSpPr>
            <a:spLocks noGrp="1"/>
          </p:cNvSpPr>
          <p:nvPr>
            <p:ph type="title"/>
          </p:nvPr>
        </p:nvSpPr>
        <p:spPr>
          <a:xfrm>
            <a:off x="1232582" y="887504"/>
            <a:ext cx="27810050" cy="723275"/>
          </a:xfrm>
          <a:prstGeom prst="rect">
            <a:avLst/>
          </a:prstGeom>
        </p:spPr>
        <p:txBody>
          <a:bodyPr wrap="square" lIns="0" tIns="0" rIns="0" bIns="0">
            <a:spAutoFit/>
          </a:bodyPr>
          <a:lstStyle>
            <a:lvl1pPr>
              <a:defRPr sz="4700" b="0" i="0">
                <a:solidFill>
                  <a:schemeClr val="bg1"/>
                </a:solidFill>
                <a:latin typeface="Arial"/>
                <a:cs typeface="Arial"/>
              </a:defRPr>
            </a:lvl1pPr>
          </a:lstStyle>
          <a:p>
            <a:endParaRPr/>
          </a:p>
        </p:txBody>
      </p:sp>
      <p:sp>
        <p:nvSpPr>
          <p:cNvPr id="3" name="Holder 3"/>
          <p:cNvSpPr>
            <a:spLocks noGrp="1"/>
          </p:cNvSpPr>
          <p:nvPr>
            <p:ph type="body" idx="1"/>
          </p:nvPr>
        </p:nvSpPr>
        <p:spPr>
          <a:xfrm>
            <a:off x="1513761" y="9844866"/>
            <a:ext cx="2724769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10293573" y="39807503"/>
            <a:ext cx="9688068" cy="589713"/>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513761" y="39807503"/>
            <a:ext cx="6963299" cy="589713"/>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5/4/18</a:t>
            </a:fld>
            <a:endParaRPr lang="en-US"/>
          </a:p>
        </p:txBody>
      </p:sp>
      <p:sp>
        <p:nvSpPr>
          <p:cNvPr id="6" name="Holder 6"/>
          <p:cNvSpPr>
            <a:spLocks noGrp="1"/>
          </p:cNvSpPr>
          <p:nvPr>
            <p:ph type="sldNum" sz="quarter" idx="7"/>
          </p:nvPr>
        </p:nvSpPr>
        <p:spPr>
          <a:xfrm>
            <a:off x="21798153" y="39807503"/>
            <a:ext cx="6963299" cy="589713"/>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2" r:id="rId1"/>
    <p:sldLayoutId id="2147483665" r:id="rId2"/>
  </p:sldLayoutIdLst>
  <p:txStyles>
    <p:titleStyle>
      <a:lvl1pPr>
        <a:defRPr>
          <a:latin typeface="+mj-lt"/>
          <a:ea typeface="+mj-ea"/>
          <a:cs typeface="+mj-cs"/>
        </a:defRPr>
      </a:lvl1pPr>
    </p:titleStyle>
    <p:bodyStyle>
      <a:lvl1pPr marL="0">
        <a:defRPr>
          <a:latin typeface="+mn-lt"/>
          <a:ea typeface="+mn-ea"/>
          <a:cs typeface="+mn-cs"/>
        </a:defRPr>
      </a:lvl1pPr>
      <a:lvl2pPr marL="973150">
        <a:defRPr>
          <a:latin typeface="+mn-lt"/>
          <a:ea typeface="+mn-ea"/>
          <a:cs typeface="+mn-cs"/>
        </a:defRPr>
      </a:lvl2pPr>
      <a:lvl3pPr marL="1946300">
        <a:defRPr>
          <a:latin typeface="+mn-lt"/>
          <a:ea typeface="+mn-ea"/>
          <a:cs typeface="+mn-cs"/>
        </a:defRPr>
      </a:lvl3pPr>
      <a:lvl4pPr marL="2919451">
        <a:defRPr>
          <a:latin typeface="+mn-lt"/>
          <a:ea typeface="+mn-ea"/>
          <a:cs typeface="+mn-cs"/>
        </a:defRPr>
      </a:lvl4pPr>
      <a:lvl5pPr marL="3892601">
        <a:defRPr>
          <a:latin typeface="+mn-lt"/>
          <a:ea typeface="+mn-ea"/>
          <a:cs typeface="+mn-cs"/>
        </a:defRPr>
      </a:lvl5pPr>
      <a:lvl6pPr marL="4865751">
        <a:defRPr>
          <a:latin typeface="+mn-lt"/>
          <a:ea typeface="+mn-ea"/>
          <a:cs typeface="+mn-cs"/>
        </a:defRPr>
      </a:lvl6pPr>
      <a:lvl7pPr marL="5838901">
        <a:defRPr>
          <a:latin typeface="+mn-lt"/>
          <a:ea typeface="+mn-ea"/>
          <a:cs typeface="+mn-cs"/>
        </a:defRPr>
      </a:lvl7pPr>
      <a:lvl8pPr marL="6812051">
        <a:defRPr>
          <a:latin typeface="+mn-lt"/>
          <a:ea typeface="+mn-ea"/>
          <a:cs typeface="+mn-cs"/>
        </a:defRPr>
      </a:lvl8pPr>
      <a:lvl9pPr marL="7785202">
        <a:defRPr>
          <a:latin typeface="+mn-lt"/>
          <a:ea typeface="+mn-ea"/>
          <a:cs typeface="+mn-cs"/>
        </a:defRPr>
      </a:lvl9pPr>
    </p:bodyStyle>
    <p:otherStyle>
      <a:lvl1pPr marL="0">
        <a:defRPr>
          <a:latin typeface="+mn-lt"/>
          <a:ea typeface="+mn-ea"/>
          <a:cs typeface="+mn-cs"/>
        </a:defRPr>
      </a:lvl1pPr>
      <a:lvl2pPr marL="973150">
        <a:defRPr>
          <a:latin typeface="+mn-lt"/>
          <a:ea typeface="+mn-ea"/>
          <a:cs typeface="+mn-cs"/>
        </a:defRPr>
      </a:lvl2pPr>
      <a:lvl3pPr marL="1946300">
        <a:defRPr>
          <a:latin typeface="+mn-lt"/>
          <a:ea typeface="+mn-ea"/>
          <a:cs typeface="+mn-cs"/>
        </a:defRPr>
      </a:lvl3pPr>
      <a:lvl4pPr marL="2919451">
        <a:defRPr>
          <a:latin typeface="+mn-lt"/>
          <a:ea typeface="+mn-ea"/>
          <a:cs typeface="+mn-cs"/>
        </a:defRPr>
      </a:lvl4pPr>
      <a:lvl5pPr marL="3892601">
        <a:defRPr>
          <a:latin typeface="+mn-lt"/>
          <a:ea typeface="+mn-ea"/>
          <a:cs typeface="+mn-cs"/>
        </a:defRPr>
      </a:lvl5pPr>
      <a:lvl6pPr marL="4865751">
        <a:defRPr>
          <a:latin typeface="+mn-lt"/>
          <a:ea typeface="+mn-ea"/>
          <a:cs typeface="+mn-cs"/>
        </a:defRPr>
      </a:lvl6pPr>
      <a:lvl7pPr marL="5838901">
        <a:defRPr>
          <a:latin typeface="+mn-lt"/>
          <a:ea typeface="+mn-ea"/>
          <a:cs typeface="+mn-cs"/>
        </a:defRPr>
      </a:lvl7pPr>
      <a:lvl8pPr marL="6812051">
        <a:defRPr>
          <a:latin typeface="+mn-lt"/>
          <a:ea typeface="+mn-ea"/>
          <a:cs typeface="+mn-cs"/>
        </a:defRPr>
      </a:lvl8pPr>
      <a:lvl9pPr marL="778520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emf"/><Relationship Id="rId7"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77777" y="5499711"/>
            <a:ext cx="28523373" cy="2076538"/>
          </a:xfrm>
          <a:prstGeom prst="rect">
            <a:avLst/>
          </a:prstGeom>
        </p:spPr>
        <p:txBody>
          <a:bodyPr vert="horz" wrap="square" lIns="0" tIns="24328" rIns="0" bIns="0" rtlCol="0">
            <a:spAutoFit/>
          </a:bodyPr>
          <a:lstStyle/>
          <a:p>
            <a:pPr marL="27032" marR="10813">
              <a:lnSpc>
                <a:spcPct val="101600"/>
              </a:lnSpc>
              <a:spcBef>
                <a:spcPts val="192"/>
              </a:spcBef>
            </a:pPr>
            <a:r>
              <a:rPr lang="en-GB" sz="3938" b="1" spc="-11" dirty="0">
                <a:solidFill>
                  <a:srgbClr val="58595B"/>
                </a:solidFill>
                <a:latin typeface="Arial"/>
                <a:cs typeface="Arial"/>
              </a:rPr>
              <a:t>Monique Pereboom</a:t>
            </a:r>
            <a:r>
              <a:rPr lang="en-GB" sz="3938" b="1" spc="-11" baseline="30000" dirty="0">
                <a:solidFill>
                  <a:srgbClr val="58595B"/>
                </a:solidFill>
                <a:latin typeface="Arial"/>
                <a:cs typeface="Arial"/>
              </a:rPr>
              <a:t>1</a:t>
            </a:r>
            <a:r>
              <a:rPr lang="en-GB" sz="3938" b="1" spc="-11" dirty="0">
                <a:solidFill>
                  <a:srgbClr val="58595B"/>
                </a:solidFill>
                <a:latin typeface="Arial"/>
                <a:cs typeface="Arial"/>
              </a:rPr>
              <a:t>, Melissa Ivey</a:t>
            </a:r>
            <a:r>
              <a:rPr lang="en-GB" sz="3938" b="1" spc="-11" baseline="30000" dirty="0">
                <a:solidFill>
                  <a:srgbClr val="58595B"/>
                </a:solidFill>
                <a:latin typeface="Arial"/>
                <a:cs typeface="Arial"/>
              </a:rPr>
              <a:t>2</a:t>
            </a:r>
            <a:r>
              <a:rPr lang="en-GB" sz="3938" b="1" spc="-11" dirty="0">
                <a:solidFill>
                  <a:srgbClr val="58595B"/>
                </a:solidFill>
                <a:latin typeface="Arial"/>
                <a:cs typeface="Arial"/>
              </a:rPr>
              <a:t>, John Guzek</a:t>
            </a:r>
            <a:r>
              <a:rPr lang="en-GB" sz="3938" b="1" spc="-11" baseline="30000" dirty="0">
                <a:solidFill>
                  <a:srgbClr val="58595B"/>
                </a:solidFill>
                <a:latin typeface="Arial"/>
                <a:cs typeface="Arial"/>
              </a:rPr>
              <a:t>2</a:t>
            </a:r>
            <a:r>
              <a:rPr lang="en-GB" sz="3938" b="1" spc="-11" dirty="0">
                <a:solidFill>
                  <a:srgbClr val="58595B"/>
                </a:solidFill>
                <a:latin typeface="Arial"/>
                <a:cs typeface="Arial"/>
              </a:rPr>
              <a:t>, Crystal van Leeuwen</a:t>
            </a:r>
            <a:r>
              <a:rPr lang="en-GB" sz="3938" b="1" spc="-11" baseline="30000" dirty="0">
                <a:solidFill>
                  <a:srgbClr val="58595B"/>
                </a:solidFill>
                <a:latin typeface="Arial"/>
                <a:cs typeface="Arial"/>
              </a:rPr>
              <a:t>2</a:t>
            </a:r>
            <a:r>
              <a:rPr lang="en-GB" sz="3938" b="1" spc="-11" dirty="0">
                <a:solidFill>
                  <a:srgbClr val="58595B"/>
                </a:solidFill>
                <a:latin typeface="Arial"/>
                <a:cs typeface="Arial"/>
              </a:rPr>
              <a:t>, Kate White</a:t>
            </a:r>
            <a:r>
              <a:rPr lang="en-GB" sz="3938" b="1" spc="-11" baseline="30000" dirty="0">
                <a:solidFill>
                  <a:srgbClr val="58595B"/>
                </a:solidFill>
                <a:latin typeface="Arial"/>
                <a:cs typeface="Arial"/>
              </a:rPr>
              <a:t>2</a:t>
            </a:r>
            <a:r>
              <a:rPr lang="en-GB" sz="3938" b="1" spc="-11">
                <a:solidFill>
                  <a:srgbClr val="58595B"/>
                </a:solidFill>
                <a:latin typeface="Arial"/>
                <a:cs typeface="Arial"/>
              </a:rPr>
              <a:t>, </a:t>
            </a:r>
            <a:r>
              <a:rPr lang="en-GB" sz="3938" b="1" spc="-11" smtClean="0">
                <a:solidFill>
                  <a:srgbClr val="58595B"/>
                </a:solidFill>
                <a:latin typeface="Arial"/>
                <a:cs typeface="Arial"/>
              </a:rPr>
              <a:t>Ruby </a:t>
            </a:r>
            <a:r>
              <a:rPr lang="en-GB" sz="3938" b="1" spc="-11" dirty="0">
                <a:solidFill>
                  <a:srgbClr val="58595B"/>
                </a:solidFill>
                <a:latin typeface="Arial"/>
                <a:cs typeface="Arial"/>
              </a:rPr>
              <a:t>Siddiqui</a:t>
            </a:r>
            <a:r>
              <a:rPr lang="en-GB" sz="3938" b="1" spc="-11" baseline="30000" dirty="0">
                <a:solidFill>
                  <a:srgbClr val="58595B"/>
                </a:solidFill>
                <a:latin typeface="Arial"/>
                <a:cs typeface="Arial"/>
              </a:rPr>
              <a:t>3</a:t>
            </a:r>
            <a:endParaRPr sz="3938" baseline="30000" dirty="0">
              <a:latin typeface="Arial"/>
              <a:cs typeface="Arial"/>
            </a:endParaRPr>
          </a:p>
          <a:p>
            <a:pPr marL="27032" marR="598758">
              <a:lnSpc>
                <a:spcPct val="106300"/>
              </a:lnSpc>
              <a:spcBef>
                <a:spcPts val="3608"/>
              </a:spcBef>
            </a:pPr>
            <a:r>
              <a:rPr lang="en-GB" sz="2980" spc="-21" baseline="30000" dirty="0">
                <a:solidFill>
                  <a:srgbClr val="58595B"/>
                </a:solidFill>
                <a:latin typeface="Arial"/>
                <a:cs typeface="Arial"/>
              </a:rPr>
              <a:t>1</a:t>
            </a:r>
            <a:r>
              <a:rPr lang="en-GB" sz="2980" spc="-21" dirty="0">
                <a:solidFill>
                  <a:srgbClr val="58595B"/>
                </a:solidFill>
                <a:latin typeface="Arial"/>
                <a:cs typeface="Arial"/>
              </a:rPr>
              <a:t>Field Epidemiology Training Programme (FETP), Public Health England, UK; </a:t>
            </a:r>
            <a:r>
              <a:rPr lang="en-GB" sz="2980" spc="-21" baseline="30000" dirty="0" smtClean="0">
                <a:solidFill>
                  <a:srgbClr val="58595B"/>
                </a:solidFill>
                <a:latin typeface="Arial"/>
                <a:cs typeface="Arial"/>
              </a:rPr>
              <a:t>2 </a:t>
            </a:r>
            <a:r>
              <a:rPr lang="en-GB" sz="2980" spc="-21" dirty="0" smtClean="0">
                <a:solidFill>
                  <a:srgbClr val="58595B"/>
                </a:solidFill>
                <a:latin typeface="Arial"/>
                <a:cs typeface="Arial"/>
              </a:rPr>
              <a:t>Médecins </a:t>
            </a:r>
            <a:r>
              <a:rPr lang="en-GB" sz="2980" spc="-21" dirty="0">
                <a:solidFill>
                  <a:srgbClr val="58595B"/>
                </a:solidFill>
                <a:latin typeface="Arial"/>
                <a:cs typeface="Arial"/>
              </a:rPr>
              <a:t>Sans Frontières (MSF), Amsterdam, Netherlands; </a:t>
            </a:r>
            <a:r>
              <a:rPr lang="en-GB" sz="2980" spc="-21" baseline="30000" dirty="0" smtClean="0">
                <a:solidFill>
                  <a:srgbClr val="58595B"/>
                </a:solidFill>
                <a:latin typeface="Arial"/>
                <a:cs typeface="Arial"/>
              </a:rPr>
              <a:t>3 </a:t>
            </a:r>
            <a:r>
              <a:rPr lang="en-GB" sz="2980" spc="-21" dirty="0" smtClean="0">
                <a:solidFill>
                  <a:srgbClr val="58595B"/>
                </a:solidFill>
                <a:latin typeface="Arial"/>
                <a:cs typeface="Arial"/>
              </a:rPr>
              <a:t>Médecins </a:t>
            </a:r>
            <a:r>
              <a:rPr lang="en-GB" sz="2980" spc="-21" dirty="0">
                <a:solidFill>
                  <a:srgbClr val="58595B"/>
                </a:solidFill>
                <a:latin typeface="Arial"/>
                <a:cs typeface="Arial"/>
              </a:rPr>
              <a:t>Sans Frontières (MSF), London, UK </a:t>
            </a:r>
            <a:endParaRPr sz="2980" dirty="0">
              <a:latin typeface="Arial"/>
              <a:cs typeface="Arial"/>
            </a:endParaRPr>
          </a:p>
        </p:txBody>
      </p:sp>
      <p:sp>
        <p:nvSpPr>
          <p:cNvPr id="3" name="object 3"/>
          <p:cNvSpPr txBox="1">
            <a:spLocks noGrp="1"/>
          </p:cNvSpPr>
          <p:nvPr>
            <p:ph type="title"/>
          </p:nvPr>
        </p:nvSpPr>
        <p:spPr>
          <a:xfrm>
            <a:off x="888206" y="1056481"/>
            <a:ext cx="21963891" cy="2642032"/>
          </a:xfrm>
          <a:prstGeom prst="rect">
            <a:avLst/>
          </a:prstGeom>
        </p:spPr>
        <p:txBody>
          <a:bodyPr vert="horz" wrap="square" lIns="0" tIns="25680" rIns="0" bIns="0" rtlCol="0">
            <a:spAutoFit/>
          </a:bodyPr>
          <a:lstStyle/>
          <a:p>
            <a:pPr marL="27032" marR="10813">
              <a:spcBef>
                <a:spcPts val="202"/>
              </a:spcBef>
              <a:tabLst>
                <a:tab pos="3976400" algn="l"/>
                <a:tab pos="4049386" algn="l"/>
              </a:tabLst>
            </a:pPr>
            <a:r>
              <a:rPr lang="en-GB" sz="8500" spc="-11" dirty="0"/>
              <a:t>Outbreak of Acute Jaundice Syndrome (AJS) in Cox’s Bazar, Bangladesh</a:t>
            </a:r>
            <a:endParaRPr sz="8500" spc="-160" dirty="0"/>
          </a:p>
        </p:txBody>
      </p:sp>
      <p:sp>
        <p:nvSpPr>
          <p:cNvPr id="4" name="object 4"/>
          <p:cNvSpPr/>
          <p:nvPr/>
        </p:nvSpPr>
        <p:spPr>
          <a:xfrm>
            <a:off x="877777" y="7997305"/>
            <a:ext cx="7599853" cy="769427"/>
          </a:xfrm>
          <a:custGeom>
            <a:avLst/>
            <a:gdLst/>
            <a:ahLst/>
            <a:cxnLst/>
            <a:rect l="l" t="t" r="r" b="b"/>
            <a:pathLst>
              <a:path w="3094354" h="185420">
                <a:moveTo>
                  <a:pt x="0" y="184912"/>
                </a:moveTo>
                <a:lnTo>
                  <a:pt x="3094241" y="184912"/>
                </a:lnTo>
                <a:lnTo>
                  <a:pt x="3094241" y="0"/>
                </a:lnTo>
                <a:lnTo>
                  <a:pt x="0" y="0"/>
                </a:lnTo>
                <a:lnTo>
                  <a:pt x="0" y="184912"/>
                </a:lnTo>
                <a:close/>
              </a:path>
            </a:pathLst>
          </a:custGeom>
          <a:solidFill>
            <a:srgbClr val="D2232A"/>
          </a:solidFill>
          <a:ln>
            <a:noFill/>
          </a:ln>
        </p:spPr>
        <p:txBody>
          <a:bodyPr wrap="square" lIns="0" tIns="0" rIns="0" bIns="0" rtlCol="0"/>
          <a:lstStyle/>
          <a:p>
            <a:endParaRPr sz="8156" dirty="0">
              <a:solidFill>
                <a:schemeClr val="bg1"/>
              </a:solidFill>
            </a:endParaRPr>
          </a:p>
        </p:txBody>
      </p:sp>
      <p:sp>
        <p:nvSpPr>
          <p:cNvPr id="16" name="object 16"/>
          <p:cNvSpPr/>
          <p:nvPr/>
        </p:nvSpPr>
        <p:spPr>
          <a:xfrm>
            <a:off x="8893647" y="7997305"/>
            <a:ext cx="20519409" cy="769427"/>
          </a:xfrm>
          <a:custGeom>
            <a:avLst/>
            <a:gdLst/>
            <a:ahLst/>
            <a:cxnLst/>
            <a:rect l="l" t="t" r="r" b="b"/>
            <a:pathLst>
              <a:path w="3094354" h="185420">
                <a:moveTo>
                  <a:pt x="0" y="184912"/>
                </a:moveTo>
                <a:lnTo>
                  <a:pt x="3094241" y="184912"/>
                </a:lnTo>
                <a:lnTo>
                  <a:pt x="3094241" y="0"/>
                </a:lnTo>
                <a:lnTo>
                  <a:pt x="0" y="0"/>
                </a:lnTo>
                <a:lnTo>
                  <a:pt x="0" y="184912"/>
                </a:lnTo>
                <a:close/>
              </a:path>
            </a:pathLst>
          </a:custGeom>
          <a:solidFill>
            <a:srgbClr val="38A199"/>
          </a:solidFill>
        </p:spPr>
        <p:txBody>
          <a:bodyPr wrap="square" lIns="0" tIns="0" rIns="0" bIns="0" rtlCol="0"/>
          <a:lstStyle/>
          <a:p>
            <a:endParaRPr sz="8156"/>
          </a:p>
        </p:txBody>
      </p:sp>
      <p:sp>
        <p:nvSpPr>
          <p:cNvPr id="40" name="object 40"/>
          <p:cNvSpPr/>
          <p:nvPr/>
        </p:nvSpPr>
        <p:spPr>
          <a:xfrm>
            <a:off x="8960429" y="9083392"/>
            <a:ext cx="20452628" cy="22871237"/>
          </a:xfrm>
          <a:custGeom>
            <a:avLst/>
            <a:gdLst/>
            <a:ahLst/>
            <a:cxnLst/>
            <a:rect l="l" t="t" r="r" b="b"/>
            <a:pathLst>
              <a:path w="3088640" h="4718050">
                <a:moveTo>
                  <a:pt x="0" y="4717451"/>
                </a:moveTo>
                <a:lnTo>
                  <a:pt x="3088276" y="4717451"/>
                </a:lnTo>
                <a:lnTo>
                  <a:pt x="3088276" y="0"/>
                </a:lnTo>
                <a:lnTo>
                  <a:pt x="0" y="0"/>
                </a:lnTo>
                <a:lnTo>
                  <a:pt x="0" y="4717451"/>
                </a:lnTo>
                <a:close/>
              </a:path>
            </a:pathLst>
          </a:custGeom>
          <a:solidFill>
            <a:srgbClr val="E2E3E4"/>
          </a:solidFill>
          <a:ln>
            <a:noFill/>
          </a:ln>
        </p:spPr>
        <p:txBody>
          <a:bodyPr wrap="square" lIns="0" tIns="0" rIns="0" bIns="0" rtlCol="0"/>
          <a:lstStyle/>
          <a:p>
            <a:endParaRPr lang="en-GB" sz="3200" b="1" spc="-11" dirty="0">
              <a:solidFill>
                <a:srgbClr val="D2232A"/>
              </a:solidFill>
              <a:latin typeface="Arial"/>
              <a:cs typeface="Arial"/>
            </a:endParaRPr>
          </a:p>
          <a:p>
            <a:endParaRPr lang="en-GB" sz="2000" b="1" spc="-11" dirty="0">
              <a:solidFill>
                <a:srgbClr val="D2232A"/>
              </a:solidFill>
              <a:latin typeface="Arial"/>
              <a:cs typeface="Arial"/>
            </a:endParaRPr>
          </a:p>
          <a:p>
            <a:endParaRPr lang="en-GB" sz="3000" dirty="0">
              <a:latin typeface="Arial"/>
              <a:cs typeface="Arial"/>
            </a:endParaRPr>
          </a:p>
          <a:p>
            <a:r>
              <a:rPr lang="en-GB" sz="8156" dirty="0"/>
              <a:t> </a:t>
            </a:r>
            <a:endParaRPr sz="8156" dirty="0"/>
          </a:p>
        </p:txBody>
      </p:sp>
      <p:sp>
        <p:nvSpPr>
          <p:cNvPr id="56" name="TextBox 55"/>
          <p:cNvSpPr txBox="1"/>
          <p:nvPr/>
        </p:nvSpPr>
        <p:spPr>
          <a:xfrm>
            <a:off x="898326" y="8814990"/>
            <a:ext cx="7579305" cy="9391610"/>
          </a:xfrm>
          <a:prstGeom prst="rect">
            <a:avLst/>
          </a:prstGeom>
          <a:noFill/>
          <a:ln>
            <a:noFill/>
          </a:ln>
        </p:spPr>
        <p:txBody>
          <a:bodyPr wrap="square" rtlCol="0">
            <a:spAutoFit/>
          </a:bodyPr>
          <a:lstStyle/>
          <a:p>
            <a:pPr marL="27032" marR="282484" algn="just">
              <a:lnSpc>
                <a:spcPct val="100600"/>
              </a:lnSpc>
              <a:spcBef>
                <a:spcPts val="202"/>
              </a:spcBef>
            </a:pPr>
            <a:r>
              <a:rPr lang="en-GB" sz="3200" b="1" spc="-11" dirty="0">
                <a:solidFill>
                  <a:srgbClr val="D2232A"/>
                </a:solidFill>
                <a:latin typeface="Arial"/>
                <a:cs typeface="Arial"/>
              </a:rPr>
              <a:t>BACKGROUND</a:t>
            </a:r>
            <a:endParaRPr lang="en-GB" sz="3200" dirty="0">
              <a:latin typeface="Arial"/>
              <a:cs typeface="Arial"/>
            </a:endParaRPr>
          </a:p>
          <a:p>
            <a:pPr marL="27032" marR="282484" algn="just">
              <a:lnSpc>
                <a:spcPct val="100600"/>
              </a:lnSpc>
              <a:spcBef>
                <a:spcPts val="600"/>
              </a:spcBef>
              <a:spcAft>
                <a:spcPts val="600"/>
              </a:spcAft>
            </a:pPr>
            <a:r>
              <a:rPr lang="en-GB" sz="3000" dirty="0" smtClean="0">
                <a:solidFill>
                  <a:srgbClr val="58595B"/>
                </a:solidFill>
                <a:latin typeface="Arial"/>
                <a:cs typeface="Arial"/>
              </a:rPr>
              <a:t>Since </a:t>
            </a:r>
            <a:r>
              <a:rPr lang="en-GB" sz="3000" dirty="0">
                <a:solidFill>
                  <a:srgbClr val="58595B"/>
                </a:solidFill>
                <a:latin typeface="Arial"/>
                <a:cs typeface="Arial"/>
              </a:rPr>
              <a:t>August 2017, approximately 621,000 Rohingya have fled Myanmar into Bangladesh. The majority live in settlements in Cox’s Bazar. </a:t>
            </a:r>
          </a:p>
          <a:p>
            <a:pPr marL="27032" marR="282484" algn="just">
              <a:lnSpc>
                <a:spcPct val="100600"/>
              </a:lnSpc>
              <a:spcBef>
                <a:spcPts val="600"/>
              </a:spcBef>
              <a:spcAft>
                <a:spcPts val="600"/>
              </a:spcAft>
            </a:pPr>
            <a:r>
              <a:rPr lang="en-GB" sz="3000" dirty="0">
                <a:solidFill>
                  <a:srgbClr val="58595B"/>
                </a:solidFill>
                <a:latin typeface="Arial"/>
                <a:cs typeface="Arial"/>
              </a:rPr>
              <a:t>The settlements have a high population density with poor water and sanitation conditions. An increase in cases of  AJS has been noted since mid-October.</a:t>
            </a:r>
            <a:endParaRPr lang="en-GB" sz="3000" spc="-11" dirty="0">
              <a:solidFill>
                <a:srgbClr val="58595B"/>
              </a:solidFill>
              <a:latin typeface="Arial"/>
              <a:cs typeface="Arial"/>
            </a:endParaRPr>
          </a:p>
          <a:p>
            <a:pPr marL="27032" marR="282484" algn="just">
              <a:lnSpc>
                <a:spcPct val="100600"/>
              </a:lnSpc>
              <a:spcBef>
                <a:spcPts val="600"/>
              </a:spcBef>
              <a:spcAft>
                <a:spcPts val="600"/>
              </a:spcAft>
            </a:pPr>
            <a:r>
              <a:rPr lang="en-GB" sz="3000" spc="-11" dirty="0">
                <a:solidFill>
                  <a:srgbClr val="58595B"/>
                </a:solidFill>
                <a:latin typeface="Arial"/>
                <a:cs typeface="Arial"/>
              </a:rPr>
              <a:t>Health-facility based line-listing of AJS cases commenced in MSF health facilities in epidemiological week 46, 2017.</a:t>
            </a:r>
          </a:p>
          <a:p>
            <a:pPr marL="27032" marR="282484" algn="just">
              <a:lnSpc>
                <a:spcPct val="100600"/>
              </a:lnSpc>
              <a:spcBef>
                <a:spcPts val="202"/>
              </a:spcBef>
            </a:pPr>
            <a:endParaRPr lang="en-GB" sz="3000" spc="-11" dirty="0">
              <a:solidFill>
                <a:srgbClr val="58595B"/>
              </a:solidFill>
              <a:latin typeface="Arial"/>
              <a:cs typeface="Arial"/>
            </a:endParaRPr>
          </a:p>
          <a:p>
            <a:pPr marL="27032" marR="282484" algn="just">
              <a:lnSpc>
                <a:spcPct val="100600"/>
              </a:lnSpc>
              <a:spcBef>
                <a:spcPts val="202"/>
              </a:spcBef>
            </a:pPr>
            <a:r>
              <a:rPr lang="en-GB" sz="3000" b="1" spc="-11" dirty="0">
                <a:solidFill>
                  <a:srgbClr val="D2232A"/>
                </a:solidFill>
                <a:latin typeface="Arial"/>
                <a:cs typeface="Arial"/>
              </a:rPr>
              <a:t>Objective</a:t>
            </a:r>
            <a:endParaRPr lang="en-GB" sz="3000" dirty="0">
              <a:latin typeface="Arial"/>
              <a:cs typeface="Arial"/>
            </a:endParaRPr>
          </a:p>
          <a:p>
            <a:pPr marL="27032" marR="282484" algn="just">
              <a:lnSpc>
                <a:spcPct val="100600"/>
              </a:lnSpc>
              <a:spcBef>
                <a:spcPts val="202"/>
              </a:spcBef>
            </a:pPr>
            <a:r>
              <a:rPr lang="en-GB" sz="3000" spc="-11" dirty="0">
                <a:solidFill>
                  <a:srgbClr val="58595B"/>
                </a:solidFill>
                <a:latin typeface="Arial"/>
                <a:cs typeface="Arial"/>
              </a:rPr>
              <a:t>Describe the current ongoing AJS outbreak in terms of time, person and place in the settlements in which MSF </a:t>
            </a:r>
            <a:r>
              <a:rPr lang="en-GB" sz="3000" spc="-11" dirty="0" smtClean="0">
                <a:solidFill>
                  <a:srgbClr val="58595B"/>
                </a:solidFill>
                <a:latin typeface="Arial"/>
                <a:cs typeface="Arial"/>
              </a:rPr>
              <a:t>operates</a:t>
            </a:r>
            <a:endParaRPr lang="en-US" sz="3000" spc="-11" dirty="0">
              <a:solidFill>
                <a:srgbClr val="58595B"/>
              </a:solidFill>
              <a:latin typeface="Arial"/>
              <a:cs typeface="Arial"/>
            </a:endParaRPr>
          </a:p>
        </p:txBody>
      </p:sp>
      <p:sp>
        <p:nvSpPr>
          <p:cNvPr id="60" name="object 4"/>
          <p:cNvSpPr/>
          <p:nvPr/>
        </p:nvSpPr>
        <p:spPr>
          <a:xfrm>
            <a:off x="877777" y="18912299"/>
            <a:ext cx="7599853" cy="667858"/>
          </a:xfrm>
          <a:custGeom>
            <a:avLst/>
            <a:gdLst/>
            <a:ahLst/>
            <a:cxnLst/>
            <a:rect l="l" t="t" r="r" b="b"/>
            <a:pathLst>
              <a:path w="3094354" h="185420">
                <a:moveTo>
                  <a:pt x="0" y="184912"/>
                </a:moveTo>
                <a:lnTo>
                  <a:pt x="3094241" y="184912"/>
                </a:lnTo>
                <a:lnTo>
                  <a:pt x="3094241" y="0"/>
                </a:lnTo>
                <a:lnTo>
                  <a:pt x="0" y="0"/>
                </a:lnTo>
                <a:lnTo>
                  <a:pt x="0" y="184912"/>
                </a:lnTo>
                <a:close/>
              </a:path>
            </a:pathLst>
          </a:custGeom>
          <a:solidFill>
            <a:srgbClr val="D2232A"/>
          </a:solidFill>
          <a:ln>
            <a:noFill/>
          </a:ln>
        </p:spPr>
        <p:txBody>
          <a:bodyPr wrap="square" lIns="0" tIns="0" rIns="0" bIns="0" rtlCol="0"/>
          <a:lstStyle/>
          <a:p>
            <a:endParaRPr sz="8156" dirty="0">
              <a:solidFill>
                <a:schemeClr val="bg1"/>
              </a:solidFill>
            </a:endParaRPr>
          </a:p>
        </p:txBody>
      </p:sp>
      <p:sp>
        <p:nvSpPr>
          <p:cNvPr id="62" name="TextBox 61"/>
          <p:cNvSpPr txBox="1"/>
          <p:nvPr/>
        </p:nvSpPr>
        <p:spPr>
          <a:xfrm>
            <a:off x="886220" y="19649281"/>
            <a:ext cx="7579305" cy="21439523"/>
          </a:xfrm>
          <a:prstGeom prst="rect">
            <a:avLst/>
          </a:prstGeom>
          <a:noFill/>
          <a:ln>
            <a:noFill/>
          </a:ln>
        </p:spPr>
        <p:txBody>
          <a:bodyPr wrap="square" rtlCol="0">
            <a:spAutoFit/>
          </a:bodyPr>
          <a:lstStyle/>
          <a:p>
            <a:pPr marL="27032" marR="282484" algn="just">
              <a:lnSpc>
                <a:spcPct val="100600"/>
              </a:lnSpc>
              <a:spcBef>
                <a:spcPts val="202"/>
              </a:spcBef>
            </a:pPr>
            <a:r>
              <a:rPr lang="en-GB" sz="3200" b="1" spc="-11" dirty="0">
                <a:solidFill>
                  <a:srgbClr val="D2232A"/>
                </a:solidFill>
                <a:latin typeface="Arial"/>
                <a:cs typeface="Arial"/>
              </a:rPr>
              <a:t>METHODS</a:t>
            </a:r>
            <a:endParaRPr lang="en-GB" sz="3200" dirty="0">
              <a:latin typeface="Arial"/>
              <a:cs typeface="Arial"/>
            </a:endParaRPr>
          </a:p>
          <a:p>
            <a:pPr marL="27032" marR="282484" algn="just">
              <a:lnSpc>
                <a:spcPct val="100600"/>
              </a:lnSpc>
              <a:spcBef>
                <a:spcPts val="202"/>
              </a:spcBef>
            </a:pPr>
            <a:endParaRPr lang="en-GB" sz="2000" dirty="0">
              <a:solidFill>
                <a:srgbClr val="58595B"/>
              </a:solidFill>
              <a:latin typeface="Arial"/>
              <a:cs typeface="Arial"/>
            </a:endParaRP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dirty="0">
                <a:solidFill>
                  <a:srgbClr val="58595B"/>
                </a:solidFill>
                <a:latin typeface="Arial"/>
                <a:cs typeface="Arial"/>
              </a:rPr>
              <a:t>MSF health-facility based AJS line-list data analysed from 23 October 2017 to 14 April 2018</a:t>
            </a:r>
            <a:endParaRPr lang="en-GB" sz="3000" spc="-11" dirty="0">
              <a:solidFill>
                <a:srgbClr val="58595B"/>
              </a:solidFill>
              <a:latin typeface="Arial"/>
              <a:cs typeface="Arial"/>
            </a:endParaRPr>
          </a:p>
          <a:p>
            <a:pPr marL="484232" marR="282484" indent="-457200" algn="just">
              <a:lnSpc>
                <a:spcPct val="100600"/>
              </a:lnSpc>
              <a:spcBef>
                <a:spcPts val="202"/>
              </a:spcBef>
              <a:buClr>
                <a:srgbClr val="D2232A"/>
              </a:buClr>
              <a:buSzPct val="125000"/>
              <a:buFont typeface="Arial" panose="020B0604020202020204" pitchFamily="34" charset="0"/>
              <a:buChar char="•"/>
            </a:pPr>
            <a:endParaRPr lang="en-GB" sz="1800" spc="-11" dirty="0">
              <a:solidFill>
                <a:srgbClr val="58595B"/>
              </a:solidFill>
              <a:latin typeface="Arial"/>
              <a:cs typeface="Arial"/>
            </a:endParaRP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spc="-11" dirty="0">
                <a:solidFill>
                  <a:srgbClr val="58595B"/>
                </a:solidFill>
                <a:latin typeface="Arial"/>
                <a:cs typeface="Arial"/>
              </a:rPr>
              <a:t>Weekly epidemic trend (epidemic curve), age and sex distribution of cases, and geographical spread were analysed</a:t>
            </a:r>
          </a:p>
          <a:p>
            <a:pPr marL="484232" marR="282484" indent="-457200" algn="just">
              <a:lnSpc>
                <a:spcPct val="100600"/>
              </a:lnSpc>
              <a:spcBef>
                <a:spcPts val="202"/>
              </a:spcBef>
              <a:buClr>
                <a:srgbClr val="D2232A"/>
              </a:buClr>
              <a:buSzPct val="125000"/>
              <a:buFont typeface="Arial" panose="020B0604020202020204" pitchFamily="34" charset="0"/>
              <a:buChar char="•"/>
            </a:pPr>
            <a:endParaRPr lang="en-GB" sz="1800" spc="-11" dirty="0">
              <a:solidFill>
                <a:srgbClr val="58595B"/>
              </a:solidFill>
              <a:latin typeface="Arial"/>
              <a:cs typeface="Arial"/>
            </a:endParaRP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spc="-11" dirty="0">
                <a:solidFill>
                  <a:srgbClr val="58595B"/>
                </a:solidFill>
                <a:latin typeface="Arial"/>
                <a:cs typeface="Arial"/>
              </a:rPr>
              <a:t>Serologic confirmation of AJS cases was conducted </a:t>
            </a:r>
            <a:r>
              <a:rPr lang="en-GB" sz="3000" spc="-11" dirty="0" smtClean="0">
                <a:solidFill>
                  <a:srgbClr val="58595B"/>
                </a:solidFill>
                <a:latin typeface="Arial"/>
                <a:cs typeface="Arial"/>
              </a:rPr>
              <a:t>for a sample of cases in </a:t>
            </a:r>
            <a:r>
              <a:rPr lang="en-GB" sz="3000" spc="-11" dirty="0">
                <a:solidFill>
                  <a:srgbClr val="58595B"/>
                </a:solidFill>
                <a:latin typeface="Arial"/>
                <a:cs typeface="Arial"/>
              </a:rPr>
              <a:t>Dhaka at the beginning of the outbreak between November and December 2017. Exhaustive serological testing of AJS cases presenting at health facilities was organised by the WHO to identify the etiology of ongoing transmission between 25 February and 31 March 2018</a:t>
            </a:r>
          </a:p>
          <a:p>
            <a:pPr marL="484232" marR="282484" indent="-457200" algn="just">
              <a:lnSpc>
                <a:spcPct val="100600"/>
              </a:lnSpc>
              <a:spcBef>
                <a:spcPts val="202"/>
              </a:spcBef>
              <a:buClr>
                <a:srgbClr val="D2232A"/>
              </a:buClr>
              <a:buSzPct val="125000"/>
              <a:buFont typeface="Arial" panose="020B0604020202020204" pitchFamily="34" charset="0"/>
              <a:buChar char="•"/>
            </a:pPr>
            <a:endParaRPr lang="en-GB" sz="1800" spc="-11" dirty="0">
              <a:solidFill>
                <a:srgbClr val="58595B"/>
              </a:solidFill>
              <a:latin typeface="Arial"/>
              <a:cs typeface="Arial"/>
            </a:endParaRP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spc="-11" dirty="0">
                <a:solidFill>
                  <a:srgbClr val="58595B"/>
                </a:solidFill>
                <a:latin typeface="Arial"/>
                <a:cs typeface="Arial"/>
              </a:rPr>
              <a:t>Priority cases only (e.g. pregnant women, cases with others being ill in the same household, inpatients, host population) were tested </a:t>
            </a:r>
            <a:r>
              <a:rPr lang="en-GB" sz="3000" spc="-11" dirty="0" smtClean="0">
                <a:solidFill>
                  <a:srgbClr val="58595B"/>
                </a:solidFill>
                <a:latin typeface="Arial"/>
                <a:cs typeface="Arial"/>
              </a:rPr>
              <a:t>for hepatitis B, C, and E using </a:t>
            </a:r>
            <a:r>
              <a:rPr lang="en-GB" sz="3000" spc="-11" dirty="0">
                <a:solidFill>
                  <a:srgbClr val="58595B"/>
                </a:solidFill>
                <a:latin typeface="Arial"/>
                <a:cs typeface="Arial"/>
              </a:rPr>
              <a:t>Rapid Diagnostic Tests (RDTs)</a:t>
            </a:r>
            <a:endParaRPr lang="en-GB" sz="1800" spc="-11" dirty="0">
              <a:solidFill>
                <a:srgbClr val="58595B"/>
              </a:solidFill>
              <a:latin typeface="Arial"/>
              <a:cs typeface="Arial"/>
            </a:endParaRPr>
          </a:p>
          <a:p>
            <a:pPr marL="484232" marR="282484" indent="-457200" algn="just">
              <a:lnSpc>
                <a:spcPct val="100600"/>
              </a:lnSpc>
              <a:spcBef>
                <a:spcPts val="202"/>
              </a:spcBef>
              <a:buClr>
                <a:srgbClr val="D2232A"/>
              </a:buClr>
              <a:buSzPct val="125000"/>
              <a:buFont typeface="Arial" panose="020B0604020202020204" pitchFamily="34" charset="0"/>
              <a:buChar char="•"/>
            </a:pPr>
            <a:endParaRPr lang="en-GB" sz="1800" spc="-11" dirty="0">
              <a:solidFill>
                <a:srgbClr val="58595B"/>
              </a:solidFill>
              <a:latin typeface="Arial"/>
              <a:cs typeface="Arial"/>
            </a:endParaRPr>
          </a:p>
          <a:p>
            <a:pPr marL="27032" marR="282484" algn="just">
              <a:lnSpc>
                <a:spcPct val="100600"/>
              </a:lnSpc>
              <a:spcBef>
                <a:spcPts val="202"/>
              </a:spcBef>
            </a:pPr>
            <a:r>
              <a:rPr lang="en-GB" sz="3200" b="1" spc="-11" dirty="0">
                <a:solidFill>
                  <a:srgbClr val="D2232A"/>
                </a:solidFill>
                <a:latin typeface="Arial"/>
                <a:cs typeface="Arial"/>
              </a:rPr>
              <a:t>Case definition</a:t>
            </a:r>
          </a:p>
          <a:p>
            <a:pPr marL="27032" marR="282484" algn="just">
              <a:lnSpc>
                <a:spcPct val="100600"/>
              </a:lnSpc>
              <a:spcBef>
                <a:spcPts val="202"/>
              </a:spcBef>
              <a:buClr>
                <a:srgbClr val="D2232A"/>
              </a:buClr>
            </a:pPr>
            <a:r>
              <a:rPr lang="en-GB" sz="3200" b="1" dirty="0">
                <a:solidFill>
                  <a:srgbClr val="3EA199"/>
                </a:solidFill>
                <a:latin typeface="Arial"/>
                <a:cs typeface="Arial"/>
              </a:rPr>
              <a:t>Acute jaundice syndrome of unknown etiology </a:t>
            </a:r>
            <a:r>
              <a:rPr lang="en-GB" sz="3000" dirty="0">
                <a:solidFill>
                  <a:srgbClr val="58595B"/>
                </a:solidFill>
                <a:latin typeface="Arial"/>
                <a:cs typeface="Arial"/>
              </a:rPr>
              <a:t>was defined as any person presenting with jaundice of less than 8 weeks duration and any of the following symptoms: nausea or anorexia, vomiting, abdominal pain, fever, itching, joint pain, fatigue, headache, diarrhoea, bleeding or convulsions.</a:t>
            </a:r>
          </a:p>
          <a:p>
            <a:pPr marL="27032" marR="282484" algn="just">
              <a:lnSpc>
                <a:spcPct val="100600"/>
              </a:lnSpc>
              <a:spcBef>
                <a:spcPts val="202"/>
              </a:spcBef>
            </a:pPr>
            <a:endParaRPr lang="en-GB" sz="1800" dirty="0">
              <a:latin typeface="Arial"/>
              <a:cs typeface="Arial"/>
            </a:endParaRPr>
          </a:p>
          <a:p>
            <a:pPr marL="27032" marR="282484" algn="just">
              <a:lnSpc>
                <a:spcPct val="100600"/>
              </a:lnSpc>
              <a:spcBef>
                <a:spcPts val="202"/>
              </a:spcBef>
              <a:buClr>
                <a:srgbClr val="D2232A"/>
              </a:buClr>
            </a:pPr>
            <a:r>
              <a:rPr lang="en-GB" sz="3200" b="1" dirty="0">
                <a:solidFill>
                  <a:srgbClr val="3EA199"/>
                </a:solidFill>
                <a:latin typeface="Arial"/>
                <a:cs typeface="Arial"/>
              </a:rPr>
              <a:t>A confirmed case of viral hepatitis A, B, C, or E or leptospirosis </a:t>
            </a:r>
            <a:r>
              <a:rPr lang="en-GB" sz="3000" dirty="0">
                <a:solidFill>
                  <a:srgbClr val="58595B"/>
                </a:solidFill>
                <a:latin typeface="Arial"/>
                <a:cs typeface="Arial"/>
              </a:rPr>
              <a:t>was defined as any person meeting the above case definition and testing positive on either a rapid diagnostic test or serologic antibody testing for a particular virus causing hepatitis or the </a:t>
            </a:r>
            <a:r>
              <a:rPr lang="en-GB" sz="3000" i="1" dirty="0" err="1">
                <a:solidFill>
                  <a:srgbClr val="58595B"/>
                </a:solidFill>
                <a:latin typeface="Arial"/>
                <a:cs typeface="Arial"/>
              </a:rPr>
              <a:t>Leptospira</a:t>
            </a:r>
            <a:r>
              <a:rPr lang="en-GB" sz="3000" dirty="0">
                <a:solidFill>
                  <a:srgbClr val="58595B"/>
                </a:solidFill>
                <a:latin typeface="Arial"/>
                <a:cs typeface="Arial"/>
              </a:rPr>
              <a:t> bacteria. </a:t>
            </a:r>
            <a:endParaRPr lang="en-GB" sz="3000" spc="-11" dirty="0">
              <a:solidFill>
                <a:srgbClr val="58595B"/>
              </a:solidFill>
              <a:latin typeface="Arial"/>
              <a:cs typeface="Arial"/>
            </a:endParaRPr>
          </a:p>
        </p:txBody>
      </p:sp>
      <p:sp>
        <p:nvSpPr>
          <p:cNvPr id="18" name="TextBox 17"/>
          <p:cNvSpPr txBox="1"/>
          <p:nvPr/>
        </p:nvSpPr>
        <p:spPr>
          <a:xfrm>
            <a:off x="9004785" y="9083392"/>
            <a:ext cx="20153621" cy="3956276"/>
          </a:xfrm>
          <a:prstGeom prst="rect">
            <a:avLst/>
          </a:prstGeom>
          <a:noFill/>
          <a:ln>
            <a:noFill/>
          </a:ln>
        </p:spPr>
        <p:txBody>
          <a:bodyPr wrap="square" rtlCol="0">
            <a:spAutoFit/>
          </a:bodyPr>
          <a:lstStyle/>
          <a:p>
            <a:pPr marL="27032" marR="282484" lvl="0" algn="just">
              <a:lnSpc>
                <a:spcPct val="100600"/>
              </a:lnSpc>
              <a:spcBef>
                <a:spcPts val="202"/>
              </a:spcBef>
            </a:pPr>
            <a:r>
              <a:rPr lang="en-GB" sz="3200" b="1" spc="-11" dirty="0">
                <a:solidFill>
                  <a:srgbClr val="D2232A"/>
                </a:solidFill>
                <a:latin typeface="Arial"/>
                <a:cs typeface="Arial"/>
              </a:rPr>
              <a:t>RESULTS</a:t>
            </a:r>
            <a:endParaRPr lang="en-GB" sz="2000" dirty="0">
              <a:solidFill>
                <a:srgbClr val="58595B"/>
              </a:solidFill>
              <a:latin typeface="Arial"/>
              <a:cs typeface="Arial"/>
            </a:endParaRPr>
          </a:p>
          <a:p>
            <a:pPr marL="484232" marR="282484" lvl="0" indent="-457200" algn="just">
              <a:lnSpc>
                <a:spcPct val="100600"/>
              </a:lnSpc>
              <a:spcBef>
                <a:spcPts val="202"/>
              </a:spcBef>
              <a:buClr>
                <a:srgbClr val="D2232A"/>
              </a:buClr>
              <a:buSzPct val="125000"/>
              <a:buFont typeface="Arial" panose="020B0604020202020204" pitchFamily="34" charset="0"/>
              <a:buChar char="•"/>
            </a:pPr>
            <a:r>
              <a:rPr lang="en-GB" sz="3000" dirty="0">
                <a:solidFill>
                  <a:srgbClr val="58595B"/>
                </a:solidFill>
                <a:latin typeface="Arial"/>
                <a:cs typeface="Arial"/>
              </a:rPr>
              <a:t>1,775 AJS cases reported between 22 October 2017 and 14 April 2018</a:t>
            </a:r>
            <a:endParaRPr lang="en-GB" sz="1800" dirty="0">
              <a:solidFill>
                <a:srgbClr val="58595B"/>
              </a:solidFill>
              <a:latin typeface="Arial"/>
              <a:cs typeface="Arial"/>
            </a:endParaRPr>
          </a:p>
          <a:p>
            <a:pPr marL="484232" marR="282484" lvl="0" indent="-457200" algn="just">
              <a:lnSpc>
                <a:spcPct val="100600"/>
              </a:lnSpc>
              <a:spcBef>
                <a:spcPts val="202"/>
              </a:spcBef>
              <a:buClr>
                <a:srgbClr val="D2232A"/>
              </a:buClr>
              <a:buSzPct val="125000"/>
              <a:buFont typeface="Arial" panose="020B0604020202020204" pitchFamily="34" charset="0"/>
              <a:buChar char="•"/>
            </a:pPr>
            <a:r>
              <a:rPr lang="en-GB" sz="3000" dirty="0">
                <a:solidFill>
                  <a:srgbClr val="58595B"/>
                </a:solidFill>
                <a:latin typeface="Arial"/>
                <a:cs typeface="Arial"/>
              </a:rPr>
              <a:t>Steady increase of AJS cases between November 2017 and March 2018, followed by a decline in the number of cases presenting to MSF health facilities (Figure 1)</a:t>
            </a:r>
            <a:endParaRPr lang="en-GB" sz="1800" dirty="0">
              <a:solidFill>
                <a:srgbClr val="58595B"/>
              </a:solidFill>
              <a:latin typeface="Arial"/>
              <a:cs typeface="Arial"/>
            </a:endParaRPr>
          </a:p>
          <a:p>
            <a:pPr marL="484232" marR="282484" lvl="0" indent="-457200" algn="just">
              <a:lnSpc>
                <a:spcPct val="100600"/>
              </a:lnSpc>
              <a:spcBef>
                <a:spcPts val="202"/>
              </a:spcBef>
              <a:buClr>
                <a:srgbClr val="D2232A"/>
              </a:buClr>
              <a:buSzPct val="125000"/>
              <a:buFont typeface="Arial" panose="020B0604020202020204" pitchFamily="34" charset="0"/>
              <a:buChar char="•"/>
            </a:pPr>
            <a:r>
              <a:rPr lang="en-GB" sz="3000" dirty="0" smtClean="0">
                <a:solidFill>
                  <a:srgbClr val="58595B"/>
                </a:solidFill>
                <a:latin typeface="Arial"/>
                <a:cs typeface="Arial"/>
              </a:rPr>
              <a:t>Overall, serologic testing was performed on 293 blood samples (</a:t>
            </a:r>
            <a:r>
              <a:rPr lang="en-GB" sz="3000" dirty="0">
                <a:solidFill>
                  <a:srgbClr val="58595B"/>
                </a:solidFill>
                <a:latin typeface="Arial"/>
                <a:cs typeface="Arial"/>
              </a:rPr>
              <a:t>16.5</a:t>
            </a:r>
            <a:r>
              <a:rPr lang="en-GB" sz="3000" dirty="0" smtClean="0">
                <a:solidFill>
                  <a:srgbClr val="58595B"/>
                </a:solidFill>
                <a:latin typeface="Arial"/>
                <a:cs typeface="Arial"/>
              </a:rPr>
              <a:t>%), </a:t>
            </a:r>
            <a:r>
              <a:rPr lang="en-GB" sz="3000" dirty="0">
                <a:solidFill>
                  <a:srgbClr val="58595B"/>
                </a:solidFill>
                <a:latin typeface="Arial"/>
                <a:cs typeface="Arial"/>
              </a:rPr>
              <a:t>with the majority being infected with hepatitis A </a:t>
            </a:r>
            <a:r>
              <a:rPr lang="en-GB" sz="3000" dirty="0" smtClean="0">
                <a:solidFill>
                  <a:srgbClr val="58595B"/>
                </a:solidFill>
                <a:latin typeface="Arial"/>
                <a:cs typeface="Arial"/>
              </a:rPr>
              <a:t>infection (9.7%) (Table 1). </a:t>
            </a:r>
          </a:p>
          <a:p>
            <a:pPr marL="484232" marR="282484" lvl="0" indent="-457200" algn="just">
              <a:lnSpc>
                <a:spcPct val="100600"/>
              </a:lnSpc>
              <a:spcBef>
                <a:spcPts val="202"/>
              </a:spcBef>
              <a:buClr>
                <a:srgbClr val="D2232A"/>
              </a:buClr>
              <a:buSzPct val="125000"/>
              <a:buFont typeface="Arial" panose="020B0604020202020204" pitchFamily="34" charset="0"/>
              <a:buChar char="•"/>
            </a:pPr>
            <a:r>
              <a:rPr lang="en-GB" sz="3000" dirty="0" smtClean="0">
                <a:solidFill>
                  <a:srgbClr val="58595B"/>
                </a:solidFill>
                <a:latin typeface="Arial"/>
                <a:cs typeface="Arial"/>
              </a:rPr>
              <a:t>Fifty-five </a:t>
            </a:r>
            <a:r>
              <a:rPr lang="en-GB" sz="3000" dirty="0">
                <a:solidFill>
                  <a:srgbClr val="58595B"/>
                </a:solidFill>
                <a:latin typeface="Arial"/>
                <a:cs typeface="Arial"/>
              </a:rPr>
              <a:t>samples (3.1%) tested negative for hepatitis A, B, C, E and leptospirosis (Table 1)</a:t>
            </a:r>
            <a:endParaRPr lang="en-GB" sz="1800" dirty="0" smtClean="0">
              <a:solidFill>
                <a:srgbClr val="58595B"/>
              </a:solidFill>
              <a:latin typeface="Arial"/>
              <a:cs typeface="Arial"/>
            </a:endParaRPr>
          </a:p>
          <a:p>
            <a:pPr marL="484232" marR="282484" lvl="0" indent="-457200" algn="just">
              <a:lnSpc>
                <a:spcPct val="100600"/>
              </a:lnSpc>
              <a:spcBef>
                <a:spcPts val="202"/>
              </a:spcBef>
              <a:buClr>
                <a:srgbClr val="D2232A"/>
              </a:buClr>
              <a:buSzPct val="125000"/>
              <a:buFont typeface="Arial" panose="020B0604020202020204" pitchFamily="34" charset="0"/>
              <a:buChar char="•"/>
            </a:pPr>
            <a:r>
              <a:rPr lang="en-GB" sz="3000" dirty="0" smtClean="0">
                <a:solidFill>
                  <a:srgbClr val="58595B"/>
                </a:solidFill>
                <a:latin typeface="Arial"/>
                <a:cs typeface="Arial"/>
              </a:rPr>
              <a:t>The </a:t>
            </a:r>
            <a:r>
              <a:rPr lang="en-GB" sz="3000" dirty="0">
                <a:solidFill>
                  <a:srgbClr val="58595B"/>
                </a:solidFill>
                <a:latin typeface="Arial"/>
                <a:cs typeface="Arial"/>
              </a:rPr>
              <a:t>majority of cases (86.1</a:t>
            </a:r>
            <a:r>
              <a:rPr lang="en-GB" sz="3000" dirty="0" smtClean="0">
                <a:solidFill>
                  <a:srgbClr val="58595B"/>
                </a:solidFill>
                <a:latin typeface="Arial"/>
                <a:cs typeface="Arial"/>
              </a:rPr>
              <a:t>%) were </a:t>
            </a:r>
            <a:r>
              <a:rPr lang="en-GB" sz="3000" dirty="0">
                <a:solidFill>
                  <a:srgbClr val="58595B"/>
                </a:solidFill>
                <a:latin typeface="Arial"/>
                <a:cs typeface="Arial"/>
              </a:rPr>
              <a:t>not tested for hepatitis A, B, C, E and leptospirosis </a:t>
            </a:r>
            <a:r>
              <a:rPr lang="en-GB" sz="3000" dirty="0" smtClean="0">
                <a:solidFill>
                  <a:srgbClr val="58595B"/>
                </a:solidFill>
                <a:latin typeface="Arial"/>
                <a:cs typeface="Arial"/>
              </a:rPr>
              <a:t>(</a:t>
            </a:r>
            <a:r>
              <a:rPr lang="en-GB" sz="3000" dirty="0">
                <a:solidFill>
                  <a:srgbClr val="58595B"/>
                </a:solidFill>
                <a:latin typeface="Arial"/>
                <a:cs typeface="Arial"/>
              </a:rPr>
              <a:t>Table 1)</a:t>
            </a:r>
          </a:p>
        </p:txBody>
      </p:sp>
      <p:sp>
        <p:nvSpPr>
          <p:cNvPr id="20" name="object 20"/>
          <p:cNvSpPr/>
          <p:nvPr/>
        </p:nvSpPr>
        <p:spPr>
          <a:xfrm>
            <a:off x="9207190" y="13248481"/>
            <a:ext cx="19911766" cy="7620000"/>
          </a:xfrm>
          <a:custGeom>
            <a:avLst/>
            <a:gdLst/>
            <a:ahLst/>
            <a:cxnLst/>
            <a:rect l="l" t="t" r="r" b="b"/>
            <a:pathLst>
              <a:path w="6408419" h="3094354">
                <a:moveTo>
                  <a:pt x="0" y="3094241"/>
                </a:moveTo>
                <a:lnTo>
                  <a:pt x="6408297" y="3094241"/>
                </a:lnTo>
                <a:lnTo>
                  <a:pt x="6408297" y="0"/>
                </a:lnTo>
                <a:lnTo>
                  <a:pt x="0" y="0"/>
                </a:lnTo>
                <a:lnTo>
                  <a:pt x="0" y="3094241"/>
                </a:lnTo>
                <a:close/>
              </a:path>
            </a:pathLst>
          </a:custGeom>
          <a:solidFill>
            <a:srgbClr val="C3E6E2"/>
          </a:solidFill>
        </p:spPr>
        <p:txBody>
          <a:bodyPr wrap="square" lIns="0" tIns="0" rIns="0" bIns="0" rtlCol="0"/>
          <a:lstStyle/>
          <a:p>
            <a:endParaRPr sz="8156" dirty="0"/>
          </a:p>
        </p:txBody>
      </p:sp>
      <p:sp>
        <p:nvSpPr>
          <p:cNvPr id="69" name="object 4"/>
          <p:cNvSpPr/>
          <p:nvPr/>
        </p:nvSpPr>
        <p:spPr>
          <a:xfrm>
            <a:off x="8960429" y="32206025"/>
            <a:ext cx="20452628" cy="667858"/>
          </a:xfrm>
          <a:custGeom>
            <a:avLst/>
            <a:gdLst/>
            <a:ahLst/>
            <a:cxnLst/>
            <a:rect l="l" t="t" r="r" b="b"/>
            <a:pathLst>
              <a:path w="3094354" h="185420">
                <a:moveTo>
                  <a:pt x="0" y="184912"/>
                </a:moveTo>
                <a:lnTo>
                  <a:pt x="3094241" y="184912"/>
                </a:lnTo>
                <a:lnTo>
                  <a:pt x="3094241" y="0"/>
                </a:lnTo>
                <a:lnTo>
                  <a:pt x="0" y="0"/>
                </a:lnTo>
                <a:lnTo>
                  <a:pt x="0" y="184912"/>
                </a:lnTo>
                <a:close/>
              </a:path>
            </a:pathLst>
          </a:custGeom>
          <a:solidFill>
            <a:srgbClr val="D2232A"/>
          </a:solidFill>
        </p:spPr>
        <p:txBody>
          <a:bodyPr wrap="square" lIns="0" tIns="0" rIns="0" bIns="0" rtlCol="0"/>
          <a:lstStyle/>
          <a:p>
            <a:endParaRPr sz="8156" dirty="0">
              <a:solidFill>
                <a:schemeClr val="bg1"/>
              </a:solidFill>
            </a:endParaRPr>
          </a:p>
        </p:txBody>
      </p:sp>
      <p:sp>
        <p:nvSpPr>
          <p:cNvPr id="70" name="TextBox 69"/>
          <p:cNvSpPr txBox="1"/>
          <p:nvPr/>
        </p:nvSpPr>
        <p:spPr>
          <a:xfrm>
            <a:off x="8960429" y="32934695"/>
            <a:ext cx="20452628" cy="2994666"/>
          </a:xfrm>
          <a:prstGeom prst="rect">
            <a:avLst/>
          </a:prstGeom>
          <a:noFill/>
          <a:ln>
            <a:noFill/>
          </a:ln>
        </p:spPr>
        <p:txBody>
          <a:bodyPr wrap="square" rtlCol="0">
            <a:spAutoFit/>
          </a:bodyPr>
          <a:lstStyle/>
          <a:p>
            <a:pPr marL="27032" marR="282484" algn="just">
              <a:lnSpc>
                <a:spcPct val="100600"/>
              </a:lnSpc>
              <a:spcBef>
                <a:spcPts val="202"/>
              </a:spcBef>
            </a:pPr>
            <a:r>
              <a:rPr lang="en-GB" sz="3200" b="1" spc="-11" dirty="0">
                <a:solidFill>
                  <a:srgbClr val="D2232A"/>
                </a:solidFill>
                <a:latin typeface="Arial"/>
                <a:cs typeface="Arial"/>
              </a:rPr>
              <a:t>CONCLUSION</a:t>
            </a:r>
            <a:endParaRPr lang="en-GB" sz="2000" dirty="0">
              <a:solidFill>
                <a:srgbClr val="58595B"/>
              </a:solidFill>
              <a:latin typeface="Arial"/>
              <a:cs typeface="Arial"/>
            </a:endParaRP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spc="-11" dirty="0">
                <a:solidFill>
                  <a:srgbClr val="58595B"/>
                </a:solidFill>
                <a:latin typeface="Arial"/>
                <a:cs typeface="Arial"/>
              </a:rPr>
              <a:t>There is a mixed etiology among AJS cases with the majority of cases infected with hepatitis A</a:t>
            </a:r>
            <a:endParaRPr lang="en-GB" sz="1800" spc="-11" dirty="0">
              <a:solidFill>
                <a:srgbClr val="58595B"/>
              </a:solidFill>
              <a:latin typeface="Arial"/>
              <a:cs typeface="Arial"/>
            </a:endParaRP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spc="-11" dirty="0">
                <a:solidFill>
                  <a:srgbClr val="58595B"/>
                </a:solidFill>
                <a:latin typeface="Arial"/>
                <a:cs typeface="Arial"/>
              </a:rPr>
              <a:t>AJS cases are ubiquitously spread throughout the settlements</a:t>
            </a:r>
            <a:endParaRPr lang="en-GB" sz="1800" spc="-11" dirty="0">
              <a:solidFill>
                <a:srgbClr val="58595B"/>
              </a:solidFill>
              <a:latin typeface="Arial"/>
              <a:cs typeface="Arial"/>
            </a:endParaRP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spc="-11" dirty="0">
                <a:solidFill>
                  <a:srgbClr val="58595B"/>
                </a:solidFill>
                <a:latin typeface="Arial"/>
                <a:cs typeface="Arial"/>
              </a:rPr>
              <a:t>Improvements in water, sanitation and hygiene conditions throughout the camps is necessary</a:t>
            </a:r>
            <a:endParaRPr lang="en-GB" sz="1800" spc="-11" dirty="0">
              <a:solidFill>
                <a:srgbClr val="58595B"/>
              </a:solidFill>
              <a:latin typeface="Arial"/>
              <a:cs typeface="Arial"/>
            </a:endParaRP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spc="-11" dirty="0">
                <a:solidFill>
                  <a:srgbClr val="58595B"/>
                </a:solidFill>
                <a:latin typeface="Arial"/>
                <a:cs typeface="Arial"/>
              </a:rPr>
              <a:t>A small proportion of AJS cases were caused by hepatitis E or leptospirosis, however with the upcoming monsoon season, these diseases may become a concern</a:t>
            </a:r>
          </a:p>
        </p:txBody>
      </p:sp>
      <p:sp>
        <p:nvSpPr>
          <p:cNvPr id="71" name="TextBox 70"/>
          <p:cNvSpPr txBox="1"/>
          <p:nvPr/>
        </p:nvSpPr>
        <p:spPr>
          <a:xfrm>
            <a:off x="8960429" y="36184681"/>
            <a:ext cx="20452628" cy="3023713"/>
          </a:xfrm>
          <a:prstGeom prst="rect">
            <a:avLst/>
          </a:prstGeom>
          <a:noFill/>
          <a:ln>
            <a:noFill/>
          </a:ln>
        </p:spPr>
        <p:txBody>
          <a:bodyPr wrap="square" rtlCol="0">
            <a:spAutoFit/>
          </a:bodyPr>
          <a:lstStyle/>
          <a:p>
            <a:pPr marL="27032" marR="282484" algn="just">
              <a:lnSpc>
                <a:spcPct val="100600"/>
              </a:lnSpc>
              <a:spcBef>
                <a:spcPts val="202"/>
              </a:spcBef>
            </a:pPr>
            <a:r>
              <a:rPr lang="en-GB" sz="3200" b="1" spc="-11" dirty="0">
                <a:solidFill>
                  <a:srgbClr val="D2232A"/>
                </a:solidFill>
                <a:latin typeface="Arial"/>
                <a:cs typeface="Arial"/>
              </a:rPr>
              <a:t>LIMITATIONS</a:t>
            </a:r>
            <a:endParaRPr lang="en-GB" sz="2000" dirty="0">
              <a:solidFill>
                <a:srgbClr val="58595B"/>
              </a:solidFill>
              <a:latin typeface="Arial"/>
              <a:cs typeface="Arial"/>
            </a:endParaRP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dirty="0">
                <a:solidFill>
                  <a:srgbClr val="58595B"/>
                </a:solidFill>
                <a:latin typeface="Arial"/>
                <a:cs typeface="Arial"/>
              </a:rPr>
              <a:t>Due to limited availability of reagents in the laboratory in Dhaka, testing was only conducted at the beginning of the outbreak, and in March 2018. </a:t>
            </a:r>
            <a:endParaRPr lang="en-GB" sz="1800" dirty="0">
              <a:solidFill>
                <a:srgbClr val="58595B"/>
              </a:solidFill>
              <a:latin typeface="Arial"/>
              <a:cs typeface="Arial"/>
            </a:endParaRP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spc="-11" dirty="0">
                <a:solidFill>
                  <a:srgbClr val="58595B"/>
                </a:solidFill>
                <a:latin typeface="Arial"/>
                <a:cs typeface="Arial"/>
              </a:rPr>
              <a:t>Due to the limited supply of RDTs for hepatitis B, C, and E, only priority cases were tested in health facilities</a:t>
            </a:r>
            <a:endParaRPr lang="en-GB" sz="1800" spc="-11" dirty="0">
              <a:solidFill>
                <a:srgbClr val="58595B"/>
              </a:solidFill>
              <a:latin typeface="Arial"/>
              <a:cs typeface="Arial"/>
            </a:endParaRP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spc="-11" dirty="0">
                <a:solidFill>
                  <a:srgbClr val="58595B"/>
                </a:solidFill>
                <a:latin typeface="Arial"/>
                <a:cs typeface="Arial"/>
              </a:rPr>
              <a:t>Positive laboratory results were well documented, but negative results were not consistently </a:t>
            </a:r>
            <a:r>
              <a:rPr lang="en-GB" sz="3000" spc="-11" dirty="0" smtClean="0">
                <a:solidFill>
                  <a:srgbClr val="58595B"/>
                </a:solidFill>
                <a:latin typeface="Arial"/>
                <a:cs typeface="Arial"/>
              </a:rPr>
              <a:t>recorded</a:t>
            </a: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spc="-11" dirty="0" smtClean="0">
                <a:solidFill>
                  <a:srgbClr val="58595B"/>
                </a:solidFill>
                <a:latin typeface="Arial"/>
                <a:cs typeface="Arial"/>
              </a:rPr>
              <a:t>Only a small proportion of the households with AJS cases were mapped</a:t>
            </a:r>
            <a:endParaRPr lang="en-GB" sz="3000" spc="-11" dirty="0">
              <a:solidFill>
                <a:srgbClr val="58595B"/>
              </a:solidFill>
              <a:latin typeface="Arial"/>
              <a:cs typeface="Arial"/>
            </a:endParaRPr>
          </a:p>
        </p:txBody>
      </p:sp>
      <p:sp>
        <p:nvSpPr>
          <p:cNvPr id="38" name="TextBox 37"/>
          <p:cNvSpPr txBox="1"/>
          <p:nvPr/>
        </p:nvSpPr>
        <p:spPr>
          <a:xfrm>
            <a:off x="9428188" y="19954081"/>
            <a:ext cx="12881926" cy="830997"/>
          </a:xfrm>
          <a:prstGeom prst="rect">
            <a:avLst/>
          </a:prstGeom>
          <a:noFill/>
        </p:spPr>
        <p:txBody>
          <a:bodyPr wrap="square" rtlCol="0">
            <a:spAutoFit/>
          </a:bodyPr>
          <a:lstStyle/>
          <a:p>
            <a:r>
              <a:rPr lang="en-GB" sz="2400" b="1" spc="-11" dirty="0">
                <a:solidFill>
                  <a:srgbClr val="D2232A"/>
                </a:solidFill>
                <a:latin typeface="Arial"/>
                <a:cs typeface="Arial"/>
              </a:rPr>
              <a:t>Figure 1. Epidemiological curve of AJS cases by date of presentation and etiology, 22 October 2017 to 14 April 2018</a:t>
            </a:r>
            <a:endParaRPr lang="en-GB" sz="2400" b="1" dirty="0">
              <a:solidFill>
                <a:srgbClr val="D2232A"/>
              </a:solidFill>
            </a:endParaRPr>
          </a:p>
        </p:txBody>
      </p:sp>
      <p:sp>
        <p:nvSpPr>
          <p:cNvPr id="83" name="TextBox 82"/>
          <p:cNvSpPr txBox="1"/>
          <p:nvPr/>
        </p:nvSpPr>
        <p:spPr>
          <a:xfrm>
            <a:off x="22581931" y="13445406"/>
            <a:ext cx="6390412" cy="830997"/>
          </a:xfrm>
          <a:prstGeom prst="rect">
            <a:avLst/>
          </a:prstGeom>
          <a:noFill/>
        </p:spPr>
        <p:txBody>
          <a:bodyPr wrap="square" rtlCol="0">
            <a:spAutoFit/>
          </a:bodyPr>
          <a:lstStyle/>
          <a:p>
            <a:r>
              <a:rPr lang="en-GB" sz="2400" b="1" spc="-11" dirty="0">
                <a:solidFill>
                  <a:srgbClr val="D2232A"/>
                </a:solidFill>
                <a:latin typeface="Arial"/>
                <a:cs typeface="Arial"/>
              </a:rPr>
              <a:t>Table 1. </a:t>
            </a:r>
            <a:r>
              <a:rPr lang="en-GB" sz="2400" b="1" spc="-11" dirty="0" smtClean="0">
                <a:solidFill>
                  <a:srgbClr val="D2232A"/>
                </a:solidFill>
                <a:latin typeface="Arial"/>
                <a:cs typeface="Arial"/>
              </a:rPr>
              <a:t>Serology and RDT  </a:t>
            </a:r>
            <a:r>
              <a:rPr lang="en-GB" sz="2400" b="1" spc="-11" dirty="0">
                <a:solidFill>
                  <a:srgbClr val="D2232A"/>
                </a:solidFill>
                <a:latin typeface="Arial"/>
                <a:cs typeface="Arial"/>
              </a:rPr>
              <a:t>testing results of AJS cases</a:t>
            </a:r>
            <a:endParaRPr lang="en-GB" sz="2400" b="1" dirty="0">
              <a:solidFill>
                <a:srgbClr val="D2232A"/>
              </a:solidFill>
            </a:endParaRPr>
          </a:p>
        </p:txBody>
      </p:sp>
      <p:sp>
        <p:nvSpPr>
          <p:cNvPr id="84" name="object 20"/>
          <p:cNvSpPr/>
          <p:nvPr/>
        </p:nvSpPr>
        <p:spPr>
          <a:xfrm>
            <a:off x="9168923" y="25998363"/>
            <a:ext cx="13332888" cy="5766718"/>
          </a:xfrm>
          <a:custGeom>
            <a:avLst/>
            <a:gdLst/>
            <a:ahLst/>
            <a:cxnLst/>
            <a:rect l="l" t="t" r="r" b="b"/>
            <a:pathLst>
              <a:path w="6408419" h="3094354">
                <a:moveTo>
                  <a:pt x="0" y="3094241"/>
                </a:moveTo>
                <a:lnTo>
                  <a:pt x="6408297" y="3094241"/>
                </a:lnTo>
                <a:lnTo>
                  <a:pt x="6408297" y="0"/>
                </a:lnTo>
                <a:lnTo>
                  <a:pt x="0" y="0"/>
                </a:lnTo>
                <a:lnTo>
                  <a:pt x="0" y="3094241"/>
                </a:lnTo>
                <a:close/>
              </a:path>
            </a:pathLst>
          </a:custGeom>
          <a:solidFill>
            <a:srgbClr val="C3E6E2"/>
          </a:solidFill>
        </p:spPr>
        <p:txBody>
          <a:bodyPr wrap="square" lIns="0" tIns="0" rIns="0" bIns="0" rtlCol="0"/>
          <a:lstStyle/>
          <a:p>
            <a:endParaRPr sz="8156" dirty="0"/>
          </a:p>
        </p:txBody>
      </p:sp>
      <p:sp>
        <p:nvSpPr>
          <p:cNvPr id="80" name="TextBox 79"/>
          <p:cNvSpPr txBox="1"/>
          <p:nvPr/>
        </p:nvSpPr>
        <p:spPr>
          <a:xfrm>
            <a:off x="9021451" y="21185373"/>
            <a:ext cx="13480360" cy="4832092"/>
          </a:xfrm>
          <a:prstGeom prst="rect">
            <a:avLst/>
          </a:prstGeom>
          <a:noFill/>
          <a:ln>
            <a:noFill/>
          </a:ln>
        </p:spPr>
        <p:txBody>
          <a:bodyPr wrap="square" rtlCol="0">
            <a:spAutoFit/>
          </a:bodyPr>
          <a:lstStyle/>
          <a:p>
            <a:pPr marL="484232" marR="282484" lvl="0" indent="-457200" algn="just">
              <a:lnSpc>
                <a:spcPct val="100600"/>
              </a:lnSpc>
              <a:spcBef>
                <a:spcPts val="202"/>
              </a:spcBef>
              <a:buClr>
                <a:srgbClr val="D2232A"/>
              </a:buClr>
              <a:buSzPct val="125000"/>
              <a:buFont typeface="Arial" panose="020B0604020202020204" pitchFamily="34" charset="0"/>
              <a:buChar char="•"/>
            </a:pPr>
            <a:r>
              <a:rPr lang="en-GB" sz="3000" dirty="0" smtClean="0">
                <a:solidFill>
                  <a:srgbClr val="58595B"/>
                </a:solidFill>
                <a:latin typeface="Arial"/>
                <a:cs typeface="Arial"/>
              </a:rPr>
              <a:t>Median age of AJS cases was 8 years (range: 1 month to 90 years), with 55.8% of AJS cases being male (Figure 2)</a:t>
            </a:r>
          </a:p>
          <a:p>
            <a:pPr marL="484232" marR="282484" lvl="0" indent="-457200" algn="just">
              <a:lnSpc>
                <a:spcPct val="100600"/>
              </a:lnSpc>
              <a:spcBef>
                <a:spcPts val="202"/>
              </a:spcBef>
              <a:buClr>
                <a:srgbClr val="D2232A"/>
              </a:buClr>
              <a:buSzPct val="125000"/>
              <a:buFont typeface="Arial" panose="020B0604020202020204" pitchFamily="34" charset="0"/>
              <a:buChar char="•"/>
            </a:pPr>
            <a:r>
              <a:rPr lang="en-GB" sz="3000" dirty="0" smtClean="0">
                <a:solidFill>
                  <a:srgbClr val="58595B"/>
                </a:solidFill>
                <a:latin typeface="Arial"/>
                <a:cs typeface="Arial"/>
              </a:rPr>
              <a:t>The majority of cases suffered from fever (74.1%), nausea (50.1%), and vomiting (32.6%) (Figure 3)</a:t>
            </a: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dirty="0" smtClean="0">
                <a:solidFill>
                  <a:srgbClr val="58595B"/>
                </a:solidFill>
                <a:latin typeface="Arial"/>
                <a:cs typeface="Arial"/>
              </a:rPr>
              <a:t>Among female AJS cases, 1.8% were pregnant</a:t>
            </a:r>
            <a:r>
              <a:rPr lang="en-GB" sz="3000" dirty="0">
                <a:solidFill>
                  <a:srgbClr val="58595B"/>
                </a:solidFill>
                <a:latin typeface="Arial"/>
                <a:cs typeface="Arial"/>
              </a:rPr>
              <a:t>; 12 pregnant women were not </a:t>
            </a:r>
            <a:r>
              <a:rPr lang="en-GB" sz="3000" dirty="0" smtClean="0">
                <a:solidFill>
                  <a:srgbClr val="58595B"/>
                </a:solidFill>
                <a:latin typeface="Arial"/>
                <a:cs typeface="Arial"/>
              </a:rPr>
              <a:t>tested, none tested positive for hepatitis E infection, and one tested positive for hepatitis C infection</a:t>
            </a:r>
          </a:p>
          <a:p>
            <a:pPr marL="484232" marR="282484" indent="-457200" algn="just">
              <a:lnSpc>
                <a:spcPct val="100600"/>
              </a:lnSpc>
              <a:spcBef>
                <a:spcPts val="202"/>
              </a:spcBef>
              <a:buClr>
                <a:srgbClr val="D2232A"/>
              </a:buClr>
              <a:buSzPct val="125000"/>
              <a:buFont typeface="Arial" panose="020B0604020202020204" pitchFamily="34" charset="0"/>
              <a:buChar char="•"/>
            </a:pPr>
            <a:r>
              <a:rPr lang="en-GB" sz="3000" dirty="0" smtClean="0">
                <a:solidFill>
                  <a:srgbClr val="58595B"/>
                </a:solidFill>
                <a:latin typeface="Arial"/>
                <a:cs typeface="Arial"/>
              </a:rPr>
              <a:t>Geographical mapping of 297 (27.4%) households in Balukhali and Kutupalong settlements showed cases were distributed throughout the settlement (Figure 4)</a:t>
            </a:r>
            <a:endParaRPr lang="en-GB" sz="3000" dirty="0">
              <a:solidFill>
                <a:srgbClr val="58595B"/>
              </a:solidFill>
              <a:latin typeface="Arial"/>
              <a:cs typeface="Arial"/>
            </a:endParaRPr>
          </a:p>
        </p:txBody>
      </p:sp>
      <p:sp>
        <p:nvSpPr>
          <p:cNvPr id="86" name="TextBox 85"/>
          <p:cNvSpPr txBox="1"/>
          <p:nvPr/>
        </p:nvSpPr>
        <p:spPr>
          <a:xfrm>
            <a:off x="9352730" y="30733881"/>
            <a:ext cx="6231804" cy="830997"/>
          </a:xfrm>
          <a:prstGeom prst="rect">
            <a:avLst/>
          </a:prstGeom>
          <a:noFill/>
        </p:spPr>
        <p:txBody>
          <a:bodyPr wrap="square" rtlCol="0">
            <a:spAutoFit/>
          </a:bodyPr>
          <a:lstStyle/>
          <a:p>
            <a:r>
              <a:rPr lang="en-GB" sz="2400" b="1" spc="-11" dirty="0">
                <a:solidFill>
                  <a:srgbClr val="D2232A"/>
                </a:solidFill>
                <a:latin typeface="Arial"/>
                <a:cs typeface="Arial"/>
              </a:rPr>
              <a:t>Figure 2. Age and sex distribution of AJS cases</a:t>
            </a:r>
            <a:endParaRPr lang="en-GB" sz="2400" b="1" dirty="0">
              <a:solidFill>
                <a:srgbClr val="D2232A"/>
              </a:solidFill>
            </a:endParaRPr>
          </a:p>
        </p:txBody>
      </p:sp>
      <p:pic>
        <p:nvPicPr>
          <p:cNvPr id="1043"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2730" y="26228994"/>
            <a:ext cx="6231804" cy="4514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95843" y="26228993"/>
            <a:ext cx="6414271" cy="4514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 name="TextBox 88"/>
          <p:cNvSpPr txBox="1"/>
          <p:nvPr/>
        </p:nvSpPr>
        <p:spPr>
          <a:xfrm>
            <a:off x="15866322" y="30754299"/>
            <a:ext cx="6469985" cy="830997"/>
          </a:xfrm>
          <a:prstGeom prst="rect">
            <a:avLst/>
          </a:prstGeom>
          <a:noFill/>
        </p:spPr>
        <p:txBody>
          <a:bodyPr wrap="square" rtlCol="0">
            <a:spAutoFit/>
          </a:bodyPr>
          <a:lstStyle/>
          <a:p>
            <a:r>
              <a:rPr lang="en-GB" sz="2400" b="1" spc="-11" dirty="0">
                <a:solidFill>
                  <a:srgbClr val="D2232A"/>
                </a:solidFill>
                <a:latin typeface="Arial"/>
                <a:cs typeface="Arial"/>
              </a:rPr>
              <a:t>Figure 3. Number and proportion of AJS cases reporting signs and symptoms</a:t>
            </a:r>
            <a:endParaRPr lang="en-GB" sz="2400" b="1" dirty="0">
              <a:solidFill>
                <a:srgbClr val="D2232A"/>
              </a:solidFill>
            </a:endParaRPr>
          </a:p>
        </p:txBody>
      </p:sp>
      <p:sp>
        <p:nvSpPr>
          <p:cNvPr id="27" name="TextBox 26"/>
          <p:cNvSpPr txBox="1"/>
          <p:nvPr/>
        </p:nvSpPr>
        <p:spPr>
          <a:xfrm>
            <a:off x="8960428" y="39559419"/>
            <a:ext cx="14482977" cy="1672317"/>
          </a:xfrm>
          <a:prstGeom prst="rect">
            <a:avLst/>
          </a:prstGeom>
          <a:noFill/>
          <a:ln>
            <a:noFill/>
          </a:ln>
        </p:spPr>
        <p:txBody>
          <a:bodyPr wrap="square" rtlCol="0">
            <a:spAutoFit/>
          </a:bodyPr>
          <a:lstStyle/>
          <a:p>
            <a:pPr marL="27032" marR="282484" algn="just">
              <a:lnSpc>
                <a:spcPct val="100600"/>
              </a:lnSpc>
              <a:spcBef>
                <a:spcPts val="202"/>
              </a:spcBef>
            </a:pPr>
            <a:r>
              <a:rPr lang="en-GB" sz="2600" b="1" i="1" spc="-11" dirty="0">
                <a:solidFill>
                  <a:srgbClr val="D2232A"/>
                </a:solidFill>
                <a:latin typeface="Arial"/>
                <a:cs typeface="Arial"/>
              </a:rPr>
              <a:t>Ethical considerations</a:t>
            </a:r>
            <a:endParaRPr lang="en-GB" sz="2600" i="1" dirty="0">
              <a:latin typeface="Arial"/>
              <a:cs typeface="Arial"/>
            </a:endParaRPr>
          </a:p>
          <a:p>
            <a:pPr marL="27032" marR="282484" algn="just">
              <a:lnSpc>
                <a:spcPct val="100600"/>
              </a:lnSpc>
              <a:spcBef>
                <a:spcPts val="202"/>
              </a:spcBef>
              <a:buClr>
                <a:srgbClr val="D2232A"/>
              </a:buClr>
              <a:buSzPct val="125000"/>
            </a:pPr>
            <a:r>
              <a:rPr lang="en-GB" sz="2400" dirty="0">
                <a:solidFill>
                  <a:srgbClr val="58595B"/>
                </a:solidFill>
                <a:latin typeface="Arial"/>
                <a:cs typeface="Arial"/>
              </a:rPr>
              <a:t>This research fulfilled the exemption criteria set by the </a:t>
            </a:r>
            <a:r>
              <a:rPr lang="en-GB" sz="2400" dirty="0" smtClean="0">
                <a:solidFill>
                  <a:srgbClr val="58595B"/>
                </a:solidFill>
                <a:latin typeface="Arial"/>
                <a:cs typeface="Arial"/>
              </a:rPr>
              <a:t>MSF-ERB </a:t>
            </a:r>
            <a:r>
              <a:rPr lang="en-GB" sz="2400" dirty="0">
                <a:solidFill>
                  <a:srgbClr val="58595B"/>
                </a:solidFill>
                <a:latin typeface="Arial"/>
                <a:cs typeface="Arial"/>
              </a:rPr>
              <a:t>for a posteriori analyses of clinical data and thus does not require MSF-ERB review. It was conducted with permission from Sidney Wong, Medical Director, MSF-OCA.</a:t>
            </a:r>
            <a:endParaRPr lang="en-GB" sz="2400" spc="-11" dirty="0">
              <a:solidFill>
                <a:srgbClr val="58595B"/>
              </a:solidFill>
              <a:latin typeface="Arial"/>
              <a:cs typeface="Arial"/>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97974" y="13466403"/>
            <a:ext cx="12912140" cy="6418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44675" b="10758"/>
          <a:stretch/>
        </p:blipFill>
        <p:spPr bwMode="auto">
          <a:xfrm>
            <a:off x="22581931" y="14238817"/>
            <a:ext cx="6390411" cy="4830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22581930" y="18997397"/>
            <a:ext cx="6390411" cy="1568058"/>
          </a:xfrm>
          <a:prstGeom prst="rect">
            <a:avLst/>
          </a:prstGeom>
          <a:noFill/>
          <a:ln>
            <a:noFill/>
          </a:ln>
        </p:spPr>
        <p:txBody>
          <a:bodyPr wrap="square" rtlCol="0">
            <a:spAutoFit/>
          </a:bodyPr>
          <a:lstStyle/>
          <a:p>
            <a:pPr marL="27032" marR="282484" algn="just">
              <a:lnSpc>
                <a:spcPct val="100600"/>
              </a:lnSpc>
              <a:spcBef>
                <a:spcPts val="202"/>
              </a:spcBef>
            </a:pPr>
            <a:r>
              <a:rPr lang="en-GB" sz="1800" dirty="0" smtClean="0">
                <a:solidFill>
                  <a:srgbClr val="58595B"/>
                </a:solidFill>
                <a:latin typeface="Arial"/>
                <a:cs typeface="Arial"/>
              </a:rPr>
              <a:t>* </a:t>
            </a:r>
            <a:r>
              <a:rPr lang="en-GB" sz="1800" dirty="0">
                <a:solidFill>
                  <a:srgbClr val="58595B"/>
                </a:solidFill>
                <a:latin typeface="Arial"/>
                <a:cs typeface="Arial"/>
              </a:rPr>
              <a:t>Some cases tested positive for more than one infectious agent. Therefore, adding the number of confirmed cases and cases with unknown etiology exceeds the recorded total of 1,775 cases.</a:t>
            </a:r>
          </a:p>
          <a:p>
            <a:pPr marL="27032" marR="282484" algn="just">
              <a:lnSpc>
                <a:spcPct val="100600"/>
              </a:lnSpc>
              <a:spcBef>
                <a:spcPts val="600"/>
              </a:spcBef>
              <a:spcAft>
                <a:spcPts val="600"/>
              </a:spcAft>
            </a:pPr>
            <a:r>
              <a:rPr lang="en-GB" sz="1800" dirty="0" smtClean="0">
                <a:solidFill>
                  <a:srgbClr val="58595B"/>
                </a:solidFill>
                <a:latin typeface="Arial"/>
                <a:cs typeface="Arial"/>
              </a:rPr>
              <a:t>** Negative </a:t>
            </a:r>
            <a:r>
              <a:rPr lang="en-GB" sz="1800" dirty="0">
                <a:solidFill>
                  <a:srgbClr val="58595B"/>
                </a:solidFill>
                <a:latin typeface="Arial"/>
                <a:cs typeface="Arial"/>
              </a:rPr>
              <a:t>for hepatitis A, B, C, and E, and leptospirosis</a:t>
            </a:r>
          </a:p>
        </p:txBody>
      </p:sp>
      <p:sp>
        <p:nvSpPr>
          <p:cNvPr id="33" name="object 20"/>
          <p:cNvSpPr/>
          <p:nvPr/>
        </p:nvSpPr>
        <p:spPr>
          <a:xfrm>
            <a:off x="22681406" y="21164543"/>
            <a:ext cx="6437550" cy="10600538"/>
          </a:xfrm>
          <a:custGeom>
            <a:avLst/>
            <a:gdLst/>
            <a:ahLst/>
            <a:cxnLst/>
            <a:rect l="l" t="t" r="r" b="b"/>
            <a:pathLst>
              <a:path w="6408419" h="3094354">
                <a:moveTo>
                  <a:pt x="0" y="3094241"/>
                </a:moveTo>
                <a:lnTo>
                  <a:pt x="6408297" y="3094241"/>
                </a:lnTo>
                <a:lnTo>
                  <a:pt x="6408297" y="0"/>
                </a:lnTo>
                <a:lnTo>
                  <a:pt x="0" y="0"/>
                </a:lnTo>
                <a:lnTo>
                  <a:pt x="0" y="3094241"/>
                </a:lnTo>
                <a:close/>
              </a:path>
            </a:pathLst>
          </a:custGeom>
          <a:solidFill>
            <a:srgbClr val="C3E6E2"/>
          </a:solidFill>
        </p:spPr>
        <p:txBody>
          <a:bodyPr wrap="square" lIns="0" tIns="0" rIns="0" bIns="0" rtlCol="0"/>
          <a:lstStyle/>
          <a:p>
            <a:endParaRPr sz="8156" dirty="0"/>
          </a:p>
        </p:txBody>
      </p:sp>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4229" y="21416992"/>
            <a:ext cx="5911903" cy="932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5" name="TextBox 84"/>
          <p:cNvSpPr txBox="1"/>
          <p:nvPr/>
        </p:nvSpPr>
        <p:spPr>
          <a:xfrm>
            <a:off x="22944228" y="30733881"/>
            <a:ext cx="5911904" cy="1200329"/>
          </a:xfrm>
          <a:prstGeom prst="rect">
            <a:avLst/>
          </a:prstGeom>
          <a:noFill/>
        </p:spPr>
        <p:txBody>
          <a:bodyPr wrap="square" rtlCol="0">
            <a:spAutoFit/>
          </a:bodyPr>
          <a:lstStyle/>
          <a:p>
            <a:r>
              <a:rPr lang="en-GB" sz="2400" b="1" spc="-11" dirty="0">
                <a:solidFill>
                  <a:srgbClr val="D2232A"/>
                </a:solidFill>
                <a:latin typeface="Arial"/>
                <a:cs typeface="Arial"/>
              </a:rPr>
              <a:t>Figure 4. Cases of AJS in Balukhali and Kutupalong settlements, week 46-2017 to </a:t>
            </a:r>
            <a:r>
              <a:rPr lang="en-GB" sz="2400" b="1" spc="-11" dirty="0" smtClean="0">
                <a:solidFill>
                  <a:srgbClr val="D2232A"/>
                </a:solidFill>
                <a:latin typeface="Arial"/>
                <a:cs typeface="Arial"/>
              </a:rPr>
              <a:t>week 15-2018  </a:t>
            </a:r>
            <a:endParaRPr lang="en-GB" sz="2400" b="1" dirty="0">
              <a:solidFill>
                <a:srgbClr val="D2232A"/>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656C67CEBF1B4EA4579FD3E3AFD5F7" ma:contentTypeVersion="6" ma:contentTypeDescription="Create a new document." ma:contentTypeScope="" ma:versionID="0a4da1f39be4a4643d4d8e5bc18bd4eb">
  <xsd:schema xmlns:xsd="http://www.w3.org/2001/XMLSchema" xmlns:xs="http://www.w3.org/2001/XMLSchema" xmlns:p="http://schemas.microsoft.com/office/2006/metadata/properties" xmlns:ns2="5895eead-2303-49e7-ae5e-1c41a0da3250" xmlns:ns3="e2f035dc-877f-47c5-a098-0c6fdb408b4f" targetNamespace="http://schemas.microsoft.com/office/2006/metadata/properties" ma:root="true" ma:fieldsID="fe335e4f5f8d9dface2ac2651128f73e" ns2:_="" ns3:_="">
    <xsd:import namespace="5895eead-2303-49e7-ae5e-1c41a0da3250"/>
    <xsd:import namespace="e2f035dc-877f-47c5-a098-0c6fdb408b4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95eead-2303-49e7-ae5e-1c41a0da32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2f035dc-877f-47c5-a098-0c6fdb408b4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2A1A995-162C-4C30-B645-336976AA8C02}"/>
</file>

<file path=customXml/itemProps2.xml><?xml version="1.0" encoding="utf-8"?>
<ds:datastoreItem xmlns:ds="http://schemas.openxmlformats.org/officeDocument/2006/customXml" ds:itemID="{0CBC0781-809F-4432-93DA-E8E426A9CCA0}"/>
</file>

<file path=customXml/itemProps3.xml><?xml version="1.0" encoding="utf-8"?>
<ds:datastoreItem xmlns:ds="http://schemas.openxmlformats.org/officeDocument/2006/customXml" ds:itemID="{F63A2861-98D8-4DFB-A578-F272F95FC108}"/>
</file>

<file path=docProps/app.xml><?xml version="1.0" encoding="utf-8"?>
<Properties xmlns="http://schemas.openxmlformats.org/officeDocument/2006/extended-properties" xmlns:vt="http://schemas.openxmlformats.org/officeDocument/2006/docPropsVTypes">
  <Template/>
  <TotalTime>1341</TotalTime>
  <Words>927</Words>
  <Application>Microsoft Macintosh PowerPoint</Application>
  <PresentationFormat>Custom</PresentationFormat>
  <Paragraphs>58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Calibri</vt:lpstr>
      <vt:lpstr>Arial</vt:lpstr>
      <vt:lpstr>Office Theme</vt:lpstr>
      <vt:lpstr>Outbreak of Acute Jaundice Syndrome (AJS) in Cox’s Bazar, Bangladesh</vt:lpstr>
    </vt:vector>
  </TitlesOfParts>
  <LinksUpToDate>false</LinksUpToDate>
  <SharedDoc>false</SharedDoc>
  <HyperlinkBase/>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MSF Scientific Days Poster Template</dc:title>
  <dc:creator>Monique Pereboom</dc:creator>
  <cp:lastModifiedBy>Microsoft Office User</cp:lastModifiedBy>
  <cp:revision>63</cp:revision>
  <cp:lastPrinted>2018-04-11T18:41:58Z</cp:lastPrinted>
  <dcterms:created xsi:type="dcterms:W3CDTF">2018-04-11T18:28:11Z</dcterms:created>
  <dcterms:modified xsi:type="dcterms:W3CDTF">2018-05-04T09:42:18Z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2018-04-05T23:00:00Z</vt:filetime>
  </property>
  <property fmtid="{D5CDD505-2E9C-101B-9397-08002B2CF9AE}" pid="3" name="Creator">
    <vt:lpwstr>Adobe InDesign CS6 (Macintosh)</vt:lpwstr>
  </property>
  <property fmtid="{D5CDD505-2E9C-101B-9397-08002B2CF9AE}" pid="4" name="LastSaved">
    <vt:filetime>2018-04-10T23:00:00Z</vt:filetime>
  </property>
  <property fmtid="{D5CDD505-2E9C-101B-9397-08002B2CF9AE}" pid="5" name="ContentTypeId">
    <vt:lpwstr>0x010100EF656C67CEBF1B4EA4579FD3E3AFD5F7</vt:lpwstr>
  </property>
</Properties>
</file>