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comments/comment1.xml" ContentType="application/vnd.openxmlformats-officedocument.presentationml.comments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30279975" cy="42808525"/>
  <p:notesSz cx="6858000" cy="9144000"/>
  <p:defaultTextStyle>
    <a:defPPr>
      <a:defRPr lang="pt-PT"/>
    </a:defPPr>
    <a:lvl1pPr marL="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1pPr>
    <a:lvl2pPr marL="208735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2pPr>
    <a:lvl3pPr marL="417470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3pPr>
    <a:lvl4pPr marL="626205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4pPr>
    <a:lvl5pPr marL="834939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5pPr>
    <a:lvl6pPr marL="1043674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6pPr>
    <a:lvl7pPr marL="1252409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7pPr>
    <a:lvl8pPr marL="1461144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8pPr>
    <a:lvl9pPr marL="16698790" algn="l" defTabSz="417470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8">
          <p15:clr>
            <a:srgbClr val="A4A3A4"/>
          </p15:clr>
        </p15:guide>
        <p15:guide id="2" pos="954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 LOAREC" initials="AL" lastIdx="9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840" autoAdjust="0"/>
    <p:restoredTop sz="94646" autoAdjust="0"/>
  </p:normalViewPr>
  <p:slideViewPr>
    <p:cSldViewPr>
      <p:cViewPr>
        <p:scale>
          <a:sx n="33" d="100"/>
          <a:sy n="33" d="100"/>
        </p:scale>
        <p:origin x="1016" y="-4280"/>
      </p:cViewPr>
      <p:guideLst>
        <p:guide orient="horz" pos="13488"/>
        <p:guide pos="95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30T12:03:18.158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E2570-AD85-4AFF-9150-9FE5449DBB16}" type="datetimeFigureOut">
              <a:rPr lang="pt-BR" smtClean="0"/>
              <a:t>04/05/2018</a:t>
            </a:fld>
            <a:endParaRPr lang="pt-B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92797-9282-4CFD-8535-98F353E53916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1668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1pPr>
    <a:lvl2pPr marL="208735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2pPr>
    <a:lvl3pPr marL="417470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3pPr>
    <a:lvl4pPr marL="626205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4pPr>
    <a:lvl5pPr marL="834939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5pPr>
    <a:lvl6pPr marL="1043674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6pPr>
    <a:lvl7pPr marL="1252409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7pPr>
    <a:lvl8pPr marL="1461144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8pPr>
    <a:lvl9pPr marL="16698790" algn="l" defTabSz="417470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" y="15"/>
            <a:ext cx="25719059" cy="4879846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21362786" y="15"/>
            <a:ext cx="8909607" cy="8541422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24044888" y="1485904"/>
            <a:ext cx="5176145" cy="3551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779" y="887603"/>
            <a:ext cx="27814428" cy="1584975"/>
          </a:xfrm>
        </p:spPr>
        <p:txBody>
          <a:bodyPr lIns="0" tIns="0" rIns="0" bIns="0"/>
          <a:lstStyle>
            <a:lvl1pPr>
              <a:defRPr sz="10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6853" y="38901620"/>
            <a:ext cx="5374316" cy="24333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783" y="41760616"/>
            <a:ext cx="2246781" cy="186602"/>
          </a:xfrm>
          <a:prstGeom prst="rect">
            <a:avLst/>
          </a:prstGeom>
        </p:spPr>
        <p:txBody>
          <a:bodyPr vert="horz" wrap="square" lIns="0" tIns="32430" rIns="0" bIns="0" rtlCol="0">
            <a:spAutoFit/>
          </a:bodyPr>
          <a:lstStyle/>
          <a:p>
            <a:pPr marL="27020" defTabSz="1946020">
              <a:spcBef>
                <a:spcPts val="260"/>
              </a:spcBef>
            </a:pPr>
            <a:r>
              <a:rPr lang="en-US" sz="1000" spc="10" dirty="0">
                <a:solidFill>
                  <a:srgbClr val="58595B"/>
                </a:solidFill>
                <a:latin typeface="Arial"/>
                <a:cs typeface="Arial"/>
              </a:rPr>
              <a:t>English Charity Reg. No. 1026588</a:t>
            </a:r>
            <a:endParaRPr sz="1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819" y="41548622"/>
            <a:ext cx="13642209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84"/>
          <p:cNvSpPr/>
          <p:nvPr userDrawn="1"/>
        </p:nvSpPr>
        <p:spPr>
          <a:xfrm>
            <a:off x="0" y="41760611"/>
            <a:ext cx="1174706" cy="296156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BCBD3B"/>
          </a:solidFill>
        </p:spPr>
        <p:txBody>
          <a:bodyPr wrap="square" lIns="0" tIns="0" rIns="0" bIns="0" rtlCol="0"/>
          <a:lstStyle/>
          <a:p>
            <a:pPr lvl="0" defTabSz="1946575"/>
            <a:endParaRPr sz="8156" dirty="0"/>
          </a:p>
        </p:txBody>
      </p:sp>
    </p:spTree>
    <p:extLst>
      <p:ext uri="{BB962C8B-B14F-4D97-AF65-F5344CB8AC3E}">
        <p14:creationId xmlns:p14="http://schemas.microsoft.com/office/powerpoint/2010/main" val="15538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10295198" y="39811945"/>
            <a:ext cx="9689590" cy="123092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514002" y="39811945"/>
            <a:ext cx="6964389" cy="123092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5/4/18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21801594" y="39811945"/>
            <a:ext cx="6964389" cy="1230927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8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21287" y="34118140"/>
            <a:ext cx="5874851" cy="103573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6021287" y="36257853"/>
            <a:ext cx="5874851" cy="103573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6021287" y="38304669"/>
            <a:ext cx="5874851" cy="103573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8289362" y="20450164"/>
            <a:ext cx="13636808" cy="6049442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pPr defTabSz="1946020"/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779" y="887613"/>
            <a:ext cx="27814428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4002" y="9845973"/>
            <a:ext cx="272519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5198" y="39811945"/>
            <a:ext cx="9689590" cy="615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6020"/>
            <a:endParaRPr lang="pt-PT" sz="40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4002" y="39811945"/>
            <a:ext cx="6964389" cy="615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6020"/>
            <a:fld id="{1D8BD707-D9CF-40AE-B4C6-C98DA3205C09}" type="datetimeFigureOut">
              <a:rPr lang="en-US" sz="4000" smtClean="0">
                <a:solidFill>
                  <a:prstClr val="black">
                    <a:tint val="75000"/>
                  </a:prstClr>
                </a:solidFill>
              </a:rPr>
              <a:pPr defTabSz="1946020"/>
              <a:t>5/4/18</a:t>
            </a:fld>
            <a:endParaRPr lang="en-US" sz="40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801594" y="39811945"/>
            <a:ext cx="6964389" cy="615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6020"/>
            <a:fld id="{B6F15528-21DE-4FAA-801E-634DDDAF4B2B}" type="slidenum">
              <a:rPr lang="pt-PT" sz="4000" smtClean="0">
                <a:solidFill>
                  <a:prstClr val="black">
                    <a:tint val="75000"/>
                  </a:prstClr>
                </a:solidFill>
              </a:rPr>
              <a:pPr defTabSz="1946020"/>
              <a:t>‹#›</a:t>
            </a:fld>
            <a:endParaRPr lang="pt-PT" sz="4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48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2880">
        <a:defRPr>
          <a:latin typeface="+mn-lt"/>
          <a:ea typeface="+mn-ea"/>
          <a:cs typeface="+mn-cs"/>
        </a:defRPr>
      </a:lvl2pPr>
      <a:lvl3pPr marL="1945750">
        <a:defRPr>
          <a:latin typeface="+mn-lt"/>
          <a:ea typeface="+mn-ea"/>
          <a:cs typeface="+mn-cs"/>
        </a:defRPr>
      </a:lvl3pPr>
      <a:lvl4pPr marL="2918620">
        <a:defRPr>
          <a:latin typeface="+mn-lt"/>
          <a:ea typeface="+mn-ea"/>
          <a:cs typeface="+mn-cs"/>
        </a:defRPr>
      </a:lvl4pPr>
      <a:lvl5pPr marL="3891500">
        <a:defRPr>
          <a:latin typeface="+mn-lt"/>
          <a:ea typeface="+mn-ea"/>
          <a:cs typeface="+mn-cs"/>
        </a:defRPr>
      </a:lvl5pPr>
      <a:lvl6pPr marL="4864370">
        <a:defRPr>
          <a:latin typeface="+mn-lt"/>
          <a:ea typeface="+mn-ea"/>
          <a:cs typeface="+mn-cs"/>
        </a:defRPr>
      </a:lvl6pPr>
      <a:lvl7pPr marL="5837240">
        <a:defRPr>
          <a:latin typeface="+mn-lt"/>
          <a:ea typeface="+mn-ea"/>
          <a:cs typeface="+mn-cs"/>
        </a:defRPr>
      </a:lvl7pPr>
      <a:lvl8pPr marL="6810120">
        <a:defRPr>
          <a:latin typeface="+mn-lt"/>
          <a:ea typeface="+mn-ea"/>
          <a:cs typeface="+mn-cs"/>
        </a:defRPr>
      </a:lvl8pPr>
      <a:lvl9pPr marL="778299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2880">
        <a:defRPr>
          <a:latin typeface="+mn-lt"/>
          <a:ea typeface="+mn-ea"/>
          <a:cs typeface="+mn-cs"/>
        </a:defRPr>
      </a:lvl2pPr>
      <a:lvl3pPr marL="1945750">
        <a:defRPr>
          <a:latin typeface="+mn-lt"/>
          <a:ea typeface="+mn-ea"/>
          <a:cs typeface="+mn-cs"/>
        </a:defRPr>
      </a:lvl3pPr>
      <a:lvl4pPr marL="2918620">
        <a:defRPr>
          <a:latin typeface="+mn-lt"/>
          <a:ea typeface="+mn-ea"/>
          <a:cs typeface="+mn-cs"/>
        </a:defRPr>
      </a:lvl4pPr>
      <a:lvl5pPr marL="3891500">
        <a:defRPr>
          <a:latin typeface="+mn-lt"/>
          <a:ea typeface="+mn-ea"/>
          <a:cs typeface="+mn-cs"/>
        </a:defRPr>
      </a:lvl5pPr>
      <a:lvl6pPr marL="4864370">
        <a:defRPr>
          <a:latin typeface="+mn-lt"/>
          <a:ea typeface="+mn-ea"/>
          <a:cs typeface="+mn-cs"/>
        </a:defRPr>
      </a:lvl6pPr>
      <a:lvl7pPr marL="5837240">
        <a:defRPr>
          <a:latin typeface="+mn-lt"/>
          <a:ea typeface="+mn-ea"/>
          <a:cs typeface="+mn-cs"/>
        </a:defRPr>
      </a:lvl7pPr>
      <a:lvl8pPr marL="6810120">
        <a:defRPr>
          <a:latin typeface="+mn-lt"/>
          <a:ea typeface="+mn-ea"/>
          <a:cs typeface="+mn-cs"/>
        </a:defRPr>
      </a:lvl8pPr>
      <a:lvl9pPr marL="778299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6" Type="http://schemas.openxmlformats.org/officeDocument/2006/relationships/comments" Target="../comments/commen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122" y="5123870"/>
            <a:ext cx="28284897" cy="3114038"/>
          </a:xfrm>
          <a:prstGeom prst="rect">
            <a:avLst/>
          </a:prstGeom>
        </p:spPr>
        <p:txBody>
          <a:bodyPr vert="horz" wrap="square" lIns="0" tIns="24310" rIns="0" bIns="0" rtlCol="0">
            <a:spAutoFit/>
          </a:bodyPr>
          <a:lstStyle/>
          <a:p>
            <a:pPr defTabSz="1945380"/>
            <a:r>
              <a:rPr lang="pt-PT" sz="4000" b="1" dirty="0">
                <a:solidFill>
                  <a:prstClr val="black"/>
                </a:solidFill>
              </a:rPr>
              <a:t>Natalia Tamayo Antabak</a:t>
            </a:r>
            <a:r>
              <a:rPr lang="pt-PT" sz="4000" b="1" baseline="30000" dirty="0">
                <a:solidFill>
                  <a:prstClr val="black"/>
                </a:solidFill>
              </a:rPr>
              <a:t>1</a:t>
            </a:r>
            <a:r>
              <a:rPr lang="pt-PT" sz="4000" b="1" dirty="0">
                <a:solidFill>
                  <a:prstClr val="black"/>
                </a:solidFill>
              </a:rPr>
              <a:t>, Anne Loarec</a:t>
            </a:r>
            <a:r>
              <a:rPr lang="pt-PT" sz="4000" b="1" baseline="30000" dirty="0">
                <a:solidFill>
                  <a:prstClr val="black"/>
                </a:solidFill>
              </a:rPr>
              <a:t>2</a:t>
            </a:r>
            <a:r>
              <a:rPr lang="pt-PT" sz="4000" b="1" dirty="0">
                <a:solidFill>
                  <a:prstClr val="black"/>
                </a:solidFill>
              </a:rPr>
              <a:t>, Aude Nguyen</a:t>
            </a:r>
            <a:r>
              <a:rPr lang="pt-PT" sz="4000" b="1" baseline="30000" dirty="0">
                <a:solidFill>
                  <a:prstClr val="black"/>
                </a:solidFill>
              </a:rPr>
              <a:t>3</a:t>
            </a:r>
            <a:r>
              <a:rPr lang="pt-PT" sz="4000" b="1" dirty="0">
                <a:solidFill>
                  <a:prstClr val="black"/>
                </a:solidFill>
              </a:rPr>
              <a:t>, Námita Da Conceição Milicinho Eliseo</a:t>
            </a:r>
            <a:r>
              <a:rPr lang="pt-PT" sz="4000" b="1" baseline="30000" dirty="0">
                <a:solidFill>
                  <a:prstClr val="black"/>
                </a:solidFill>
              </a:rPr>
              <a:t>4</a:t>
            </a:r>
            <a:r>
              <a:rPr lang="pt-PT" sz="4000" b="1" dirty="0">
                <a:solidFill>
                  <a:prstClr val="black"/>
                </a:solidFill>
              </a:rPr>
              <a:t>, Lucas Molfino</a:t>
            </a:r>
            <a:r>
              <a:rPr lang="pt-PT" sz="4000" b="1" baseline="30000" dirty="0">
                <a:solidFill>
                  <a:prstClr val="black"/>
                </a:solidFill>
              </a:rPr>
              <a:t>1</a:t>
            </a:r>
            <a:r>
              <a:rPr lang="pt-PT" sz="4000" b="1" dirty="0">
                <a:solidFill>
                  <a:prstClr val="black"/>
                </a:solidFill>
              </a:rPr>
              <a:t>, </a:t>
            </a:r>
          </a:p>
          <a:p>
            <a:pPr defTabSz="1945380"/>
            <a:r>
              <a:rPr lang="pt-PT" sz="4000" b="1" dirty="0">
                <a:solidFill>
                  <a:prstClr val="black"/>
                </a:solidFill>
              </a:rPr>
              <a:t>Javier Goiri</a:t>
            </a:r>
            <a:r>
              <a:rPr lang="pt-PT" sz="4000" b="1" baseline="30000" dirty="0">
                <a:solidFill>
                  <a:prstClr val="black"/>
                </a:solidFill>
              </a:rPr>
              <a:t>3</a:t>
            </a:r>
            <a:r>
              <a:rPr lang="pt-PT" sz="4000" b="1" dirty="0">
                <a:solidFill>
                  <a:prstClr val="black"/>
                </a:solidFill>
              </a:rPr>
              <a:t>,  Iza Ciglenecki</a:t>
            </a:r>
            <a:r>
              <a:rPr lang="pt-PT" sz="4000" b="1" baseline="30000" dirty="0">
                <a:solidFill>
                  <a:prstClr val="black"/>
                </a:solidFill>
              </a:rPr>
              <a:t>3</a:t>
            </a:r>
            <a:r>
              <a:rPr lang="pt-PT" sz="4000" b="1" dirty="0">
                <a:solidFill>
                  <a:prstClr val="black"/>
                </a:solidFill>
              </a:rPr>
              <a:t>,  Ana Mafalda Chissano</a:t>
            </a:r>
            <a:r>
              <a:rPr lang="pt-PT" sz="4000" b="1" baseline="30000" dirty="0">
                <a:solidFill>
                  <a:prstClr val="black"/>
                </a:solidFill>
              </a:rPr>
              <a:t>1</a:t>
            </a:r>
            <a:r>
              <a:rPr lang="pt-PT" sz="4000" dirty="0">
                <a:solidFill>
                  <a:prstClr val="black"/>
                </a:solidFill>
              </a:rPr>
              <a:t>.</a:t>
            </a:r>
          </a:p>
          <a:p>
            <a:pPr defTabSz="1945380"/>
            <a:r>
              <a:rPr lang="pt-PT" sz="4000" baseline="30000" dirty="0">
                <a:solidFill>
                  <a:prstClr val="black"/>
                </a:solidFill>
              </a:rPr>
              <a:t>1</a:t>
            </a:r>
            <a:r>
              <a:rPr lang="pt-PT" sz="4000" dirty="0">
                <a:solidFill>
                  <a:prstClr val="black"/>
                </a:solidFill>
              </a:rPr>
              <a:t>Médecins Sans Frontières, Maputo, Mozambique, </a:t>
            </a:r>
            <a:r>
              <a:rPr lang="pt-PT" sz="4000" baseline="30000" dirty="0">
                <a:solidFill>
                  <a:prstClr val="black"/>
                </a:solidFill>
              </a:rPr>
              <a:t>2</a:t>
            </a:r>
            <a:r>
              <a:rPr lang="pt-PT" sz="4000" dirty="0">
                <a:solidFill>
                  <a:prstClr val="black"/>
                </a:solidFill>
              </a:rPr>
              <a:t>Epicentre, Paris, France, </a:t>
            </a:r>
            <a:r>
              <a:rPr lang="pt-PT" sz="4000" baseline="30000" dirty="0">
                <a:solidFill>
                  <a:prstClr val="black"/>
                </a:solidFill>
              </a:rPr>
              <a:t>3</a:t>
            </a:r>
            <a:r>
              <a:rPr lang="pt-PT" sz="4000" dirty="0">
                <a:solidFill>
                  <a:prstClr val="black"/>
                </a:solidFill>
              </a:rPr>
              <a:t>Médecins Sans Frontières, </a:t>
            </a:r>
            <a:r>
              <a:rPr lang="pt-PT" sz="4000" dirty="0"/>
              <a:t>Geneva, </a:t>
            </a:r>
            <a:r>
              <a:rPr lang="pt-PT" sz="4000" dirty="0" smtClean="0"/>
              <a:t>Switzerland. </a:t>
            </a:r>
            <a:endParaRPr lang="pt-PT" sz="4000" dirty="0"/>
          </a:p>
          <a:p>
            <a:pPr defTabSz="1945380"/>
            <a:r>
              <a:rPr lang="pt-PT" sz="4000" baseline="30000" dirty="0">
                <a:solidFill>
                  <a:prstClr val="black"/>
                </a:solidFill>
              </a:rPr>
              <a:t>4</a:t>
            </a:r>
            <a:r>
              <a:rPr lang="pt-PT" sz="4000" dirty="0">
                <a:solidFill>
                  <a:prstClr val="black"/>
                </a:solidFill>
              </a:rPr>
              <a:t>HIV Programme, Maputo Ministry of Health (MoH), </a:t>
            </a:r>
            <a:r>
              <a:rPr lang="pt-PT" sz="4000" dirty="0" smtClean="0">
                <a:solidFill>
                  <a:prstClr val="black"/>
                </a:solidFill>
              </a:rPr>
              <a:t>Mozambique</a:t>
            </a:r>
            <a:r>
              <a:rPr lang="pt-PT" sz="4000" dirty="0" smtClean="0">
                <a:solidFill>
                  <a:srgbClr val="FF0000"/>
                </a:solidFill>
              </a:rPr>
              <a:t>.</a:t>
            </a:r>
            <a:r>
              <a:rPr lang="pt-PT" sz="4000" dirty="0" smtClean="0">
                <a:solidFill>
                  <a:prstClr val="black"/>
                </a:solidFill>
              </a:rPr>
              <a:t> </a:t>
            </a:r>
            <a:endParaRPr lang="pt-PT" sz="4000" dirty="0">
              <a:solidFill>
                <a:prstClr val="black"/>
              </a:solidFill>
            </a:endParaRPr>
          </a:p>
          <a:p>
            <a:pPr marL="27010" marR="10810" algn="just" defTabSz="1945380">
              <a:lnSpc>
                <a:spcPct val="101600"/>
              </a:lnSpc>
              <a:spcBef>
                <a:spcPts val="190"/>
              </a:spcBef>
            </a:pPr>
            <a:endParaRPr lang="pt-PT" sz="4000" b="1" spc="-10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77" y="0"/>
            <a:ext cx="22749017" cy="4781490"/>
          </a:xfrm>
          <a:prstGeom prst="rect">
            <a:avLst/>
          </a:prstGeom>
        </p:spPr>
        <p:txBody>
          <a:bodyPr vert="horz" wrap="square" lIns="0" tIns="25660" rIns="0" bIns="0" rtlCol="0">
            <a:spAutoFit/>
          </a:bodyPr>
          <a:lstStyle/>
          <a:p>
            <a:pPr marL="27010" marR="10810" algn="ctr">
              <a:spcBef>
                <a:spcPts val="200"/>
              </a:spcBef>
              <a:tabLst>
                <a:tab pos="3973970" algn="l"/>
                <a:tab pos="4046910" algn="l"/>
              </a:tabLst>
            </a:pPr>
            <a:r>
              <a:rPr lang="en-AU" spc="-160" dirty="0"/>
              <a:t>Integrated Hepatitis B prevention in PMTCT program in Chamanculo maternity, Maputo, Mozambique</a:t>
            </a:r>
            <a:endParaRPr spc="-160" dirty="0"/>
          </a:p>
        </p:txBody>
      </p:sp>
      <p:sp>
        <p:nvSpPr>
          <p:cNvPr id="4" name="object 4"/>
          <p:cNvSpPr/>
          <p:nvPr/>
        </p:nvSpPr>
        <p:spPr>
          <a:xfrm>
            <a:off x="514978" y="8950696"/>
            <a:ext cx="7630439" cy="526512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defTabSz="1945380"/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0595" y="10039400"/>
            <a:ext cx="3821501" cy="491607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fr-CH" sz="3000" b="1" spc="-10" dirty="0">
                <a:solidFill>
                  <a:srgbClr val="D2232A"/>
                </a:solidFill>
                <a:latin typeface="Arial"/>
                <a:cs typeface="Arial"/>
              </a:rPr>
              <a:t>Introduction</a:t>
            </a: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973" y="10963491"/>
            <a:ext cx="7630449" cy="18569961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60" rIns="0" bIns="0" rtlCol="0">
            <a:spAutoFit/>
          </a:bodyPr>
          <a:lstStyle/>
          <a:p>
            <a:pPr marL="810030" marR="282310" indent="-783010" defTabSz="1945380">
              <a:lnSpc>
                <a:spcPct val="1006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en-AU" sz="3000" dirty="0">
                <a:latin typeface="Arial"/>
                <a:cs typeface="Arial"/>
              </a:rPr>
              <a:t>Hepatitis B infection (HBV) in endemic areas is most commonly spread from mother-to-child at birth or from person-to-person in early childhood. </a:t>
            </a:r>
          </a:p>
          <a:p>
            <a:pPr marL="810030" marR="282310" indent="-783010" defTabSz="1945380">
              <a:lnSpc>
                <a:spcPct val="1006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en-AU" sz="3000" dirty="0">
                <a:latin typeface="Arial"/>
                <a:cs typeface="Arial"/>
              </a:rPr>
              <a:t>When </a:t>
            </a:r>
            <a:r>
              <a:rPr lang="en-AU" sz="3000" b="1" dirty="0">
                <a:latin typeface="Arial"/>
                <a:cs typeface="Arial"/>
              </a:rPr>
              <a:t>HBV prevalence </a:t>
            </a:r>
            <a:r>
              <a:rPr lang="en-AU" sz="3000" dirty="0">
                <a:latin typeface="Arial"/>
                <a:cs typeface="Arial"/>
              </a:rPr>
              <a:t>is </a:t>
            </a:r>
            <a:r>
              <a:rPr lang="en-AU" sz="3000" b="1" dirty="0">
                <a:latin typeface="Arial"/>
                <a:cs typeface="Arial"/>
              </a:rPr>
              <a:t>above 2</a:t>
            </a:r>
            <a:r>
              <a:rPr lang="en-AU" sz="3000" b="1" dirty="0" smtClean="0">
                <a:latin typeface="Arial"/>
                <a:cs typeface="Arial"/>
              </a:rPr>
              <a:t>% in general population</a:t>
            </a:r>
            <a:r>
              <a:rPr lang="en-AU" sz="3000" dirty="0" smtClean="0">
                <a:latin typeface="Arial"/>
                <a:cs typeface="Arial"/>
              </a:rPr>
              <a:t>, </a:t>
            </a:r>
            <a:r>
              <a:rPr lang="en-AU" sz="3000" dirty="0">
                <a:latin typeface="Arial"/>
                <a:cs typeface="Arial"/>
              </a:rPr>
              <a:t>WHO </a:t>
            </a:r>
            <a:r>
              <a:rPr lang="en-AU" sz="3000" dirty="0" smtClean="0">
                <a:latin typeface="Arial"/>
                <a:cs typeface="Arial"/>
              </a:rPr>
              <a:t>recommends </a:t>
            </a:r>
            <a:r>
              <a:rPr lang="en-AU" sz="3000" b="1" dirty="0" smtClean="0">
                <a:latin typeface="Arial"/>
                <a:cs typeface="Arial"/>
              </a:rPr>
              <a:t>routine antenatal </a:t>
            </a:r>
            <a:r>
              <a:rPr lang="en-AU" sz="3000" b="1" dirty="0">
                <a:latin typeface="Arial"/>
                <a:cs typeface="Arial"/>
              </a:rPr>
              <a:t>HBsAg screening</a:t>
            </a:r>
            <a:r>
              <a:rPr lang="en-AU" sz="3000" dirty="0" smtClean="0">
                <a:latin typeface="Arial"/>
                <a:cs typeface="Arial"/>
              </a:rPr>
              <a:t>, with linkage to prevention, treatment and care services which includes</a:t>
            </a:r>
          </a:p>
          <a:p>
            <a:pPr marL="2702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 smtClean="0">
                <a:latin typeface="Arial"/>
                <a:cs typeface="Arial"/>
              </a:rPr>
              <a:t>         *</a:t>
            </a:r>
            <a:r>
              <a:rPr lang="en-AU" sz="3000" dirty="0">
                <a:latin typeface="Arial"/>
                <a:cs typeface="Arial"/>
              </a:rPr>
              <a:t>identification of pregnant women </a:t>
            </a:r>
            <a:endParaRPr lang="en-AU" sz="3000" dirty="0" smtClean="0">
              <a:latin typeface="Arial"/>
              <a:cs typeface="Arial"/>
            </a:endParaRPr>
          </a:p>
          <a:p>
            <a:pPr marL="2702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 smtClean="0">
                <a:latin typeface="Arial"/>
                <a:cs typeface="Arial"/>
              </a:rPr>
              <a:t>           with </a:t>
            </a:r>
            <a:r>
              <a:rPr lang="en-AU" sz="3000" dirty="0">
                <a:latin typeface="Arial"/>
                <a:cs typeface="Arial"/>
              </a:rPr>
              <a:t>high HBV viremia, </a:t>
            </a:r>
            <a:endParaRPr lang="en-AU" sz="3000" dirty="0" smtClean="0">
              <a:latin typeface="Arial"/>
              <a:cs typeface="Arial"/>
            </a:endParaRPr>
          </a:p>
          <a:p>
            <a:pPr marL="2702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>
                <a:latin typeface="Arial"/>
                <a:cs typeface="Arial"/>
              </a:rPr>
              <a:t> </a:t>
            </a:r>
            <a:r>
              <a:rPr lang="en-AU" sz="3000" dirty="0" smtClean="0">
                <a:latin typeface="Arial"/>
                <a:cs typeface="Arial"/>
              </a:rPr>
              <a:t>        *</a:t>
            </a:r>
            <a:r>
              <a:rPr lang="en-AU" sz="3000" dirty="0">
                <a:latin typeface="Arial"/>
                <a:cs typeface="Arial"/>
              </a:rPr>
              <a:t>assessment for need of prophylactic </a:t>
            </a:r>
            <a:r>
              <a:rPr lang="en-AU" sz="3000" dirty="0" smtClean="0">
                <a:latin typeface="Arial"/>
                <a:cs typeface="Arial"/>
              </a:rPr>
              <a:t> </a:t>
            </a:r>
          </a:p>
          <a:p>
            <a:pPr marL="2702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 smtClean="0">
                <a:latin typeface="Arial"/>
                <a:cs typeface="Arial"/>
              </a:rPr>
              <a:t>           antiviral </a:t>
            </a:r>
            <a:r>
              <a:rPr lang="en-AU" sz="3000" dirty="0">
                <a:latin typeface="Arial"/>
                <a:cs typeface="Arial"/>
              </a:rPr>
              <a:t>therapy in the </a:t>
            </a:r>
            <a:r>
              <a:rPr lang="en-AU" sz="3000" dirty="0" smtClean="0">
                <a:latin typeface="Arial"/>
                <a:cs typeface="Arial"/>
              </a:rPr>
              <a:t>3rd </a:t>
            </a:r>
            <a:r>
              <a:rPr lang="en-AU" sz="3000" dirty="0">
                <a:latin typeface="Arial"/>
                <a:cs typeface="Arial"/>
              </a:rPr>
              <a:t>trimester, </a:t>
            </a:r>
          </a:p>
          <a:p>
            <a:pPr marL="2701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>
                <a:latin typeface="Arial"/>
                <a:cs typeface="Arial"/>
              </a:rPr>
              <a:t>      </a:t>
            </a:r>
            <a:r>
              <a:rPr lang="en-AU" sz="3000" dirty="0" smtClean="0">
                <a:latin typeface="Arial"/>
                <a:cs typeface="Arial"/>
              </a:rPr>
              <a:t>   * birth-dose (</a:t>
            </a:r>
            <a:r>
              <a:rPr lang="en-AU" sz="3000" dirty="0">
                <a:latin typeface="Arial"/>
                <a:cs typeface="Arial"/>
              </a:rPr>
              <a:t>BD) HBV vaccine into </a:t>
            </a:r>
            <a:endParaRPr lang="en-AU" sz="3000" dirty="0" smtClean="0">
              <a:latin typeface="Arial"/>
              <a:cs typeface="Arial"/>
            </a:endParaRPr>
          </a:p>
          <a:p>
            <a:pPr marL="2701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 smtClean="0">
                <a:latin typeface="Arial"/>
                <a:cs typeface="Arial"/>
              </a:rPr>
              <a:t>           the universal </a:t>
            </a:r>
            <a:r>
              <a:rPr lang="en-AU" sz="3000" dirty="0">
                <a:latin typeface="Arial"/>
                <a:cs typeface="Arial"/>
              </a:rPr>
              <a:t>vaccination schedule </a:t>
            </a:r>
          </a:p>
          <a:p>
            <a:pPr marL="2701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>
                <a:latin typeface="Arial"/>
                <a:cs typeface="Arial"/>
              </a:rPr>
              <a:t>       </a:t>
            </a:r>
            <a:r>
              <a:rPr lang="en-AU" sz="3000" dirty="0" smtClean="0">
                <a:latin typeface="Arial"/>
                <a:cs typeface="Arial"/>
              </a:rPr>
              <a:t>  *</a:t>
            </a:r>
            <a:r>
              <a:rPr lang="en-AU" sz="3000" dirty="0">
                <a:latin typeface="Arial"/>
                <a:cs typeface="Arial"/>
              </a:rPr>
              <a:t>implementation of full </a:t>
            </a:r>
            <a:r>
              <a:rPr lang="en-AU" sz="3000" dirty="0" smtClean="0">
                <a:latin typeface="Arial"/>
                <a:cs typeface="Arial"/>
              </a:rPr>
              <a:t>HBV vaccine  </a:t>
            </a:r>
          </a:p>
          <a:p>
            <a:pPr marL="2701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AU" sz="3000" dirty="0" smtClean="0">
                <a:latin typeface="Arial"/>
                <a:cs typeface="Arial"/>
              </a:rPr>
              <a:t>           coverage (to complete 3 doses) </a:t>
            </a:r>
            <a:endParaRPr lang="en-AU" sz="3000" dirty="0">
              <a:latin typeface="Arial"/>
              <a:cs typeface="Arial"/>
            </a:endParaRPr>
          </a:p>
          <a:p>
            <a:pPr marL="810030" marR="282310" indent="-783010" defTabSz="1945380">
              <a:lnSpc>
                <a:spcPct val="1006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en-AU" sz="3000" dirty="0">
                <a:latin typeface="Arial"/>
                <a:cs typeface="Arial"/>
              </a:rPr>
              <a:t>According to the WHO, in 2017, the HBV prevalence estimate in African region was 6.1%. In Mozambique, reported prevalence is as high as in African region or higher.</a:t>
            </a:r>
          </a:p>
          <a:p>
            <a:pPr marL="810030" marR="282310" indent="-783010" defTabSz="1945380">
              <a:lnSpc>
                <a:spcPct val="1006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en-AU" sz="3000" b="1" dirty="0">
                <a:latin typeface="Arial"/>
                <a:cs typeface="Arial"/>
              </a:rPr>
              <a:t>Neither screening not BD vaccine and HBV treatment are available for PMTCT in Mozambique public health system. </a:t>
            </a:r>
          </a:p>
          <a:p>
            <a:pPr marL="810030" marR="282310" indent="-783010" defTabSz="1945380">
              <a:lnSpc>
                <a:spcPct val="100600"/>
              </a:lnSpc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en-AU" sz="3000" dirty="0">
                <a:latin typeface="Arial"/>
                <a:cs typeface="Arial"/>
              </a:rPr>
              <a:t>Since November 2017, Médecins sans Frontieres (MSF) supports MOH in piloting the </a:t>
            </a:r>
            <a:r>
              <a:rPr lang="en-AU" sz="3000" b="1" dirty="0">
                <a:latin typeface="Arial"/>
                <a:cs typeface="Arial"/>
              </a:rPr>
              <a:t>integration of HBV diagnosis, care and prevention into existing HIV PMTCT </a:t>
            </a:r>
            <a:r>
              <a:rPr lang="en-AU" sz="3000" dirty="0">
                <a:latin typeface="Arial"/>
                <a:cs typeface="Arial"/>
              </a:rPr>
              <a:t>in Chamanculo maternity, Maputo, Mozambique. We present the first results of HBV screening.</a:t>
            </a:r>
            <a:endParaRPr lang="en-US" sz="3000" spc="-10" dirty="0">
              <a:latin typeface="Arial"/>
              <a:cs typeface="Arial"/>
            </a:endParaRPr>
          </a:p>
          <a:p>
            <a:pPr marL="27010" marR="282310" defTabSz="1945380">
              <a:lnSpc>
                <a:spcPct val="100600"/>
              </a:lnSpc>
              <a:spcBef>
                <a:spcPts val="200"/>
              </a:spcBef>
            </a:pPr>
            <a:r>
              <a:rPr lang="en-US" sz="3000" spc="-10" dirty="0">
                <a:solidFill>
                  <a:srgbClr val="58595B"/>
                </a:solidFill>
                <a:latin typeface="Arial"/>
                <a:cs typeface="Arial"/>
              </a:rPr>
              <a:t/>
            </a:r>
            <a:br>
              <a:rPr lang="en-US" sz="3000" spc="-10" dirty="0">
                <a:solidFill>
                  <a:srgbClr val="58595B"/>
                </a:solidFill>
                <a:latin typeface="Arial"/>
                <a:cs typeface="Arial"/>
              </a:rPr>
            </a:br>
            <a:r>
              <a:rPr lang="en-US" sz="3000" spc="-10" dirty="0">
                <a:solidFill>
                  <a:srgbClr val="58595B"/>
                </a:solidFill>
                <a:latin typeface="Arial"/>
                <a:cs typeface="Arial"/>
              </a:rPr>
              <a:t/>
            </a:r>
            <a:br>
              <a:rPr lang="en-US" sz="3000" spc="-10" dirty="0">
                <a:solidFill>
                  <a:srgbClr val="58595B"/>
                </a:solidFill>
                <a:latin typeface="Arial"/>
                <a:cs typeface="Arial"/>
              </a:rPr>
            </a:b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417168" y="8974928"/>
            <a:ext cx="20003333" cy="526512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defTabSz="1945380"/>
            <a:endParaRPr dirty="0">
              <a:solidFill>
                <a:srgbClr val="FF0000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17153" y="10027171"/>
            <a:ext cx="3821501" cy="491607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fr-CH" sz="3000" b="1" spc="-10" dirty="0">
                <a:solidFill>
                  <a:srgbClr val="D2232A"/>
                </a:solidFill>
                <a:latin typeface="Arial"/>
                <a:cs typeface="Arial"/>
              </a:rPr>
              <a:t>Results</a:t>
            </a: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75438" y="29533452"/>
            <a:ext cx="6587250" cy="54965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defTabSz="1945380"/>
            <a:endParaRPr dirty="0">
              <a:solidFill>
                <a:prstClr val="black"/>
              </a:solidFill>
            </a:endParaRPr>
          </a:p>
        </p:txBody>
      </p:sp>
      <p:sp>
        <p:nvSpPr>
          <p:cNvPr id="49" name="object 13"/>
          <p:cNvSpPr txBox="1"/>
          <p:nvPr/>
        </p:nvSpPr>
        <p:spPr>
          <a:xfrm>
            <a:off x="847968" y="32205462"/>
            <a:ext cx="6442190" cy="6595910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en-US" sz="3000" dirty="0">
                <a:latin typeface="Arial"/>
                <a:cs typeface="Arial"/>
              </a:rPr>
              <a:t>As part of routine antenatal care and delivery services, all pregnant women are offered:</a:t>
            </a:r>
          </a:p>
          <a:p>
            <a:pPr marL="810030" indent="-783010" defTabSz="1945380">
              <a:spcBef>
                <a:spcPts val="230"/>
              </a:spcBef>
              <a:buFont typeface="Wingdings" panose="05000000000000000000" pitchFamily="2" charset="2"/>
              <a:buChar char="ü"/>
            </a:pPr>
            <a:r>
              <a:rPr lang="en-US" sz="3000" dirty="0">
                <a:latin typeface="Arial"/>
                <a:cs typeface="Arial"/>
              </a:rPr>
              <a:t>screening with HBsAg rapid diagnostic test (RDT)(Alere Determine™ HBsAg);</a:t>
            </a:r>
          </a:p>
          <a:p>
            <a:pPr marL="810030" indent="-783010" defTabSz="1945380">
              <a:spcBef>
                <a:spcPts val="230"/>
              </a:spcBef>
              <a:buFont typeface="Wingdings" panose="05000000000000000000" pitchFamily="2" charset="2"/>
              <a:buChar char="ü"/>
            </a:pPr>
            <a:r>
              <a:rPr lang="en-US" sz="3000" dirty="0">
                <a:latin typeface="Arial"/>
                <a:cs typeface="Arial"/>
              </a:rPr>
              <a:t>if HBsAg RDT is positive, blood is collected for HBeAg, HBV Viral Load (VL) and AST/Platelets ratio (APRI), non-invasive liver fibrosis assessment;</a:t>
            </a:r>
          </a:p>
          <a:p>
            <a:pPr marL="810030" indent="-783010" defTabSz="1945380">
              <a:spcBef>
                <a:spcPts val="230"/>
              </a:spcBef>
              <a:buFont typeface="Wingdings" panose="05000000000000000000" pitchFamily="2" charset="2"/>
              <a:buChar char="ü"/>
            </a:pPr>
            <a:r>
              <a:rPr lang="en-US" sz="3000" dirty="0" smtClean="0">
                <a:latin typeface="Arial"/>
                <a:cs typeface="Arial"/>
              </a:rPr>
              <a:t>HBV treatment if WHO criteria</a:t>
            </a:r>
            <a:endParaRPr lang="en-US" sz="3000" dirty="0">
              <a:latin typeface="Arial"/>
              <a:cs typeface="Arial"/>
            </a:endParaRPr>
          </a:p>
          <a:p>
            <a:pPr marL="810030" indent="-783010" defTabSz="1945380">
              <a:spcBef>
                <a:spcPts val="230"/>
              </a:spcBef>
              <a:buFont typeface="Wingdings" panose="05000000000000000000" pitchFamily="2" charset="2"/>
              <a:buChar char="ü"/>
            </a:pPr>
            <a:r>
              <a:rPr lang="en-US" sz="3000" dirty="0" smtClean="0">
                <a:latin typeface="Arial"/>
                <a:cs typeface="Arial"/>
              </a:rPr>
              <a:t>HBV birth dose (BD) vaccine for all HBV exposed </a:t>
            </a:r>
            <a:r>
              <a:rPr lang="en-US" sz="3000" dirty="0">
                <a:latin typeface="Arial"/>
                <a:cs typeface="Arial"/>
              </a:rPr>
              <a:t>newborns </a:t>
            </a:r>
          </a:p>
        </p:txBody>
      </p:sp>
      <p:sp>
        <p:nvSpPr>
          <p:cNvPr id="40" name="object 40"/>
          <p:cNvSpPr/>
          <p:nvPr/>
        </p:nvSpPr>
        <p:spPr>
          <a:xfrm>
            <a:off x="8814597" y="32195528"/>
            <a:ext cx="20281590" cy="4523947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pPr defTabSz="1945380"/>
            <a:endParaRPr lang="en-AU" sz="3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945380"/>
            <a:r>
              <a:rPr lang="en-AU" sz="3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We documented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an HBV </a:t>
            </a:r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prevalence of 3.5% in a cohort of pregnant women in Maputo, highlighting the need of </a:t>
            </a:r>
          </a:p>
          <a:p>
            <a:pPr defTabSz="1945380"/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 </a:t>
            </a:r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for     </a:t>
            </a:r>
          </a:p>
          <a:p>
            <a:pPr defTabSz="1945380"/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       ** routine HBsAg screening in ANC and maternity services</a:t>
            </a:r>
          </a:p>
          <a:p>
            <a:pPr defTabSz="1945380"/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       ** HBV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birth dose </a:t>
            </a:r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vaccination inclusion in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immunization </a:t>
            </a:r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schedule           </a:t>
            </a:r>
          </a:p>
          <a:p>
            <a:pPr defTabSz="1945380"/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       **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</a:t>
            </a:r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to HBV treatment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1945380"/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Integration of HBV care into current MoH ANC and Maternity activities was successfully implemented, supporting </a:t>
            </a:r>
          </a:p>
          <a:p>
            <a:pPr defTabSz="1945380"/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the possibility of  being a sustainable intervention for public health system in long term.  </a:t>
            </a:r>
          </a:p>
          <a:p>
            <a:pPr defTabSz="1945380"/>
            <a:r>
              <a:rPr lang="en-A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8830725" y="37307617"/>
            <a:ext cx="13319971" cy="1885370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en-US" sz="3000" b="1" spc="-10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defTabSz="1945380">
              <a:spcBef>
                <a:spcPts val="40"/>
              </a:spcBef>
            </a:pPr>
            <a:endParaRPr sz="3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7010" marR="10810" defTabSz="1945380">
              <a:lnSpc>
                <a:spcPct val="100600"/>
              </a:lnSpc>
            </a:pPr>
            <a:r>
              <a:rPr lang="en-AU" sz="3000" dirty="0">
                <a:latin typeface="Arial"/>
                <a:cs typeface="Arial"/>
              </a:rPr>
              <a:t>We would like to thank all the staff involved in these activities, the communities and patients, the Ministries of Health and partners of different sites</a:t>
            </a:r>
            <a:endParaRPr lang="en-US" sz="3000" spc="-10" dirty="0">
              <a:latin typeface="Arial"/>
              <a:cs typeface="Arial"/>
            </a:endParaRPr>
          </a:p>
        </p:txBody>
      </p:sp>
      <p:sp>
        <p:nvSpPr>
          <p:cNvPr id="54" name="object 10"/>
          <p:cNvSpPr txBox="1"/>
          <p:nvPr/>
        </p:nvSpPr>
        <p:spPr>
          <a:xfrm>
            <a:off x="842115" y="30868308"/>
            <a:ext cx="3821501" cy="491607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en-GB" sz="3000" b="1" spc="-10" dirty="0" smtClean="0">
                <a:solidFill>
                  <a:srgbClr val="D2232A"/>
                </a:solidFill>
                <a:latin typeface="Arial"/>
                <a:cs typeface="Arial"/>
              </a:rPr>
              <a:t>Methods</a:t>
            </a:r>
            <a:endParaRPr lang="en-GB" sz="3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13"/>
          <p:cNvSpPr txBox="1"/>
          <p:nvPr/>
        </p:nvSpPr>
        <p:spPr>
          <a:xfrm>
            <a:off x="9433980" y="10819086"/>
            <a:ext cx="19921184" cy="3877217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en-AU" sz="3000" dirty="0">
                <a:latin typeface="Arial"/>
                <a:cs typeface="Arial"/>
              </a:rPr>
              <a:t>From November 2017 until March </a:t>
            </a:r>
            <a:r>
              <a:rPr lang="en-AU" sz="3000" dirty="0" smtClean="0">
                <a:latin typeface="Arial"/>
                <a:cs typeface="Arial"/>
              </a:rPr>
              <a:t>2018 </a:t>
            </a:r>
          </a:p>
          <a:p>
            <a:pPr marL="484210" indent="-457200" defTabSz="1945380">
              <a:spcBef>
                <a:spcPts val="230"/>
              </a:spcBef>
              <a:buFont typeface="Wingdings" panose="05000000000000000000" pitchFamily="2" charset="2"/>
              <a:buChar char="v"/>
            </a:pPr>
            <a:r>
              <a:rPr lang="en-AU" sz="3000" b="1" dirty="0" smtClean="0">
                <a:latin typeface="Arial"/>
                <a:cs typeface="Arial"/>
              </a:rPr>
              <a:t>2,197 </a:t>
            </a:r>
            <a:r>
              <a:rPr lang="en-AU" sz="3000" b="1" dirty="0">
                <a:latin typeface="Arial"/>
                <a:cs typeface="Arial"/>
              </a:rPr>
              <a:t>pregnant women were screened for </a:t>
            </a:r>
            <a:r>
              <a:rPr lang="en-AU" sz="3000" b="1" dirty="0" smtClean="0">
                <a:latin typeface="Arial"/>
                <a:cs typeface="Arial"/>
              </a:rPr>
              <a:t>HBsAg</a:t>
            </a:r>
            <a:r>
              <a:rPr lang="en-AU" sz="3000" dirty="0" smtClean="0">
                <a:latin typeface="Arial"/>
                <a:cs typeface="Arial"/>
              </a:rPr>
              <a:t> as part of routine ANC follow up </a:t>
            </a:r>
          </a:p>
          <a:p>
            <a:pPr marL="484210" indent="-457200" defTabSz="1945380">
              <a:spcBef>
                <a:spcPts val="230"/>
              </a:spcBef>
              <a:buFont typeface="Wingdings" panose="05000000000000000000" pitchFamily="2" charset="2"/>
              <a:buChar char="v"/>
            </a:pPr>
            <a:r>
              <a:rPr lang="en-AU" sz="3000" dirty="0" smtClean="0">
                <a:latin typeface="Arial"/>
                <a:cs typeface="Arial"/>
              </a:rPr>
              <a:t>Out of them , 78 were diagnosed with Hepatitis B - </a:t>
            </a:r>
            <a:r>
              <a:rPr lang="en-AU" sz="3000" b="1" dirty="0" smtClean="0">
                <a:latin typeface="Arial"/>
                <a:cs typeface="Arial"/>
              </a:rPr>
              <a:t>positive HBsAg (</a:t>
            </a:r>
            <a:r>
              <a:rPr lang="en-AU" sz="3000" b="1" dirty="0">
                <a:latin typeface="Arial"/>
                <a:cs typeface="Arial"/>
              </a:rPr>
              <a:t>3.5</a:t>
            </a:r>
            <a:r>
              <a:rPr lang="en-AU" sz="3000" b="1" dirty="0" smtClean="0">
                <a:latin typeface="Arial"/>
                <a:cs typeface="Arial"/>
              </a:rPr>
              <a:t>%) </a:t>
            </a:r>
            <a:r>
              <a:rPr lang="en-AU" sz="3000" dirty="0" smtClean="0">
                <a:latin typeface="Arial"/>
                <a:cs typeface="Arial"/>
              </a:rPr>
              <a:t>(See </a:t>
            </a:r>
            <a:r>
              <a:rPr lang="en-AU" sz="3000" dirty="0">
                <a:latin typeface="Arial"/>
                <a:cs typeface="Arial"/>
              </a:rPr>
              <a:t>T</a:t>
            </a:r>
            <a:r>
              <a:rPr lang="en-AU" sz="3000" dirty="0" smtClean="0">
                <a:latin typeface="Arial"/>
                <a:cs typeface="Arial"/>
              </a:rPr>
              <a:t>able 1) </a:t>
            </a:r>
            <a:endParaRPr lang="en-AU" sz="3000" dirty="0">
              <a:latin typeface="Arial"/>
              <a:cs typeface="Arial"/>
            </a:endParaRPr>
          </a:p>
          <a:p>
            <a:pPr marL="484210" indent="-457200" defTabSz="1945380">
              <a:spcBef>
                <a:spcPts val="230"/>
              </a:spcBef>
              <a:buFont typeface="Wingdings" panose="05000000000000000000" pitchFamily="2" charset="2"/>
              <a:buChar char="v"/>
            </a:pPr>
            <a:r>
              <a:rPr lang="en-AU" sz="3000" b="1" dirty="0" smtClean="0">
                <a:latin typeface="Arial"/>
                <a:cs typeface="Arial"/>
              </a:rPr>
              <a:t>HBeAg pos.rate was 9.2%</a:t>
            </a:r>
          </a:p>
          <a:p>
            <a:pPr marL="484210" indent="-457200" defTabSz="1945380">
              <a:spcBef>
                <a:spcPts val="230"/>
              </a:spcBef>
              <a:buFont typeface="Wingdings" panose="05000000000000000000" pitchFamily="2" charset="2"/>
              <a:buChar char="v"/>
            </a:pPr>
            <a:r>
              <a:rPr lang="en-AU" sz="3000" b="1" dirty="0" smtClean="0">
                <a:latin typeface="Arial"/>
                <a:cs typeface="Arial"/>
              </a:rPr>
              <a:t>HBV DNA VL level &gt;200,000 UI/ml </a:t>
            </a:r>
            <a:r>
              <a:rPr lang="en-AU" sz="3000" dirty="0" smtClean="0">
                <a:latin typeface="Arial"/>
                <a:cs typeface="Arial"/>
              </a:rPr>
              <a:t>is </a:t>
            </a:r>
            <a:r>
              <a:rPr lang="en-AU" sz="3000" dirty="0">
                <a:latin typeface="Arial"/>
                <a:cs typeface="Arial"/>
              </a:rPr>
              <a:t>considered for TDF </a:t>
            </a:r>
            <a:r>
              <a:rPr lang="en-AU" sz="3000" dirty="0" smtClean="0">
                <a:latin typeface="Arial"/>
                <a:cs typeface="Arial"/>
              </a:rPr>
              <a:t>peripertum, which corresponds just to </a:t>
            </a:r>
            <a:r>
              <a:rPr lang="en-AU" sz="3000" b="1" dirty="0" smtClean="0">
                <a:latin typeface="Arial"/>
                <a:cs typeface="Arial"/>
              </a:rPr>
              <a:t>3 patients (4.6%) </a:t>
            </a:r>
            <a:r>
              <a:rPr lang="en-AU" sz="3000" dirty="0" smtClean="0">
                <a:latin typeface="Arial"/>
                <a:cs typeface="Arial"/>
              </a:rPr>
              <a:t>in our cohort (Figure 1) </a:t>
            </a:r>
          </a:p>
          <a:p>
            <a:pPr marL="484210" indent="-457200" defTabSz="1945380">
              <a:spcBef>
                <a:spcPts val="230"/>
              </a:spcBef>
              <a:buFont typeface="Wingdings" panose="05000000000000000000" pitchFamily="2" charset="2"/>
              <a:buChar char="v"/>
            </a:pPr>
            <a:r>
              <a:rPr lang="en-AU" sz="3000" b="1" dirty="0" smtClean="0">
                <a:latin typeface="Arial"/>
                <a:cs typeface="Arial"/>
              </a:rPr>
              <a:t>In HBsAg+, HIV coinfection </a:t>
            </a:r>
            <a:r>
              <a:rPr lang="en-AU" sz="3000" dirty="0" smtClean="0">
                <a:latin typeface="Arial"/>
                <a:cs typeface="Arial"/>
              </a:rPr>
              <a:t>was detected in </a:t>
            </a:r>
            <a:r>
              <a:rPr lang="en-AU" sz="3000" b="1" dirty="0" smtClean="0">
                <a:latin typeface="Arial"/>
                <a:cs typeface="Arial"/>
              </a:rPr>
              <a:t>28.2% </a:t>
            </a:r>
            <a:r>
              <a:rPr lang="en-AU" sz="3000" b="1" dirty="0">
                <a:latin typeface="Arial"/>
                <a:cs typeface="Arial"/>
              </a:rPr>
              <a:t>%) patients </a:t>
            </a:r>
            <a:endParaRPr lang="en-AU" sz="3000" b="1" dirty="0" smtClean="0">
              <a:latin typeface="Arial"/>
              <a:cs typeface="Arial"/>
            </a:endParaRPr>
          </a:p>
          <a:p>
            <a:pPr marL="484210" indent="-457200" defTabSz="1945380">
              <a:spcBef>
                <a:spcPts val="230"/>
              </a:spcBef>
              <a:buFont typeface="Wingdings" panose="05000000000000000000" pitchFamily="2" charset="2"/>
              <a:buChar char="v"/>
            </a:pPr>
            <a:r>
              <a:rPr lang="en-AU" sz="3000" dirty="0" smtClean="0">
                <a:latin typeface="Arial"/>
                <a:cs typeface="Arial"/>
              </a:rPr>
              <a:t>No </a:t>
            </a:r>
            <a:r>
              <a:rPr lang="en-AU" sz="3000" dirty="0">
                <a:latin typeface="Arial"/>
                <a:cs typeface="Arial"/>
              </a:rPr>
              <a:t>patient had abnormal ALT level, and no one patient fulfilling treatment </a:t>
            </a:r>
            <a:r>
              <a:rPr lang="en-AU" sz="3000" dirty="0" smtClean="0">
                <a:latin typeface="Arial"/>
                <a:cs typeface="Arial"/>
              </a:rPr>
              <a:t>criteria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57" name="object 13"/>
          <p:cNvSpPr txBox="1"/>
          <p:nvPr/>
        </p:nvSpPr>
        <p:spPr>
          <a:xfrm>
            <a:off x="9351910" y="26884263"/>
            <a:ext cx="19526109" cy="953340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algn="ctr" defTabSz="1945380">
              <a:spcBef>
                <a:spcPts val="230"/>
              </a:spcBef>
            </a:pPr>
            <a:r>
              <a:rPr lang="en-AU" sz="3000" b="1" dirty="0" smtClean="0">
                <a:latin typeface="Arial"/>
                <a:cs typeface="Arial"/>
              </a:rPr>
              <a:t>Integration of HBV care into ANC and Maternity routine activities is feasible, with HBV testing and vaccination done by MoH staff</a:t>
            </a:r>
            <a:endParaRPr lang="en-AU" sz="3000" b="1" dirty="0">
              <a:latin typeface="Arial"/>
              <a:cs typeface="Arial"/>
            </a:endParaRPr>
          </a:p>
        </p:txBody>
      </p:sp>
      <p:sp>
        <p:nvSpPr>
          <p:cNvPr id="58" name="object 10"/>
          <p:cNvSpPr txBox="1"/>
          <p:nvPr/>
        </p:nvSpPr>
        <p:spPr>
          <a:xfrm>
            <a:off x="9351910" y="30917811"/>
            <a:ext cx="3821501" cy="491607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fr-CH" sz="3000" b="1" spc="-10" dirty="0">
                <a:solidFill>
                  <a:srgbClr val="D2232A"/>
                </a:solidFill>
                <a:latin typeface="Arial"/>
                <a:cs typeface="Arial"/>
              </a:rPr>
              <a:t>Conclusion</a:t>
            </a: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602" y="29533452"/>
            <a:ext cx="20720387" cy="53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object 5"/>
          <p:cNvSpPr/>
          <p:nvPr/>
        </p:nvSpPr>
        <p:spPr>
          <a:xfrm>
            <a:off x="9355354" y="26463060"/>
            <a:ext cx="20179636" cy="1745053"/>
          </a:xfrm>
          <a:custGeom>
            <a:avLst/>
            <a:gdLst/>
            <a:ahLst/>
            <a:cxnLst/>
            <a:rect l="l" t="t" r="r" b="b"/>
            <a:pathLst>
              <a:path w="2903854" h="2903855">
                <a:moveTo>
                  <a:pt x="0" y="2903364"/>
                </a:moveTo>
                <a:lnTo>
                  <a:pt x="2903364" y="2903364"/>
                </a:lnTo>
                <a:lnTo>
                  <a:pt x="2903364" y="0"/>
                </a:lnTo>
                <a:lnTo>
                  <a:pt x="0" y="0"/>
                </a:lnTo>
                <a:lnTo>
                  <a:pt x="0" y="2903364"/>
                </a:lnTo>
                <a:close/>
              </a:path>
            </a:pathLst>
          </a:custGeom>
          <a:ln w="184912">
            <a:solidFill>
              <a:srgbClr val="D2232A"/>
            </a:solidFill>
          </a:ln>
        </p:spPr>
        <p:txBody>
          <a:bodyPr wrap="square" lIns="0" tIns="0" rIns="0" bIns="0" rtlCol="0"/>
          <a:lstStyle/>
          <a:p>
            <a:endParaRPr sz="8156" dirty="0"/>
          </a:p>
        </p:txBody>
      </p:sp>
      <p:sp>
        <p:nvSpPr>
          <p:cNvPr id="28" name="object 13"/>
          <p:cNvSpPr txBox="1"/>
          <p:nvPr/>
        </p:nvSpPr>
        <p:spPr>
          <a:xfrm>
            <a:off x="8814598" y="39875246"/>
            <a:ext cx="13516950" cy="1415005"/>
          </a:xfrm>
          <a:prstGeom prst="rect">
            <a:avLst/>
          </a:prstGeom>
        </p:spPr>
        <p:txBody>
          <a:bodyPr vert="horz" wrap="square" lIns="0" tIns="29720" rIns="0" bIns="0" rtlCol="0">
            <a:spAutoFit/>
          </a:bodyPr>
          <a:lstStyle/>
          <a:p>
            <a:pPr marL="27010" defTabSz="1945380">
              <a:spcBef>
                <a:spcPts val="230"/>
              </a:spcBef>
            </a:pPr>
            <a:r>
              <a:rPr lang="fr-CH" sz="3000" b="1" spc="-10" dirty="0" smtClean="0">
                <a:solidFill>
                  <a:srgbClr val="D2232A"/>
                </a:solidFill>
                <a:latin typeface="Arial"/>
                <a:cs typeface="Arial"/>
              </a:rPr>
              <a:t>For questions or comments</a:t>
            </a: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defTabSz="1945380">
              <a:spcBef>
                <a:spcPts val="40"/>
              </a:spcBef>
            </a:pPr>
            <a:r>
              <a:rPr lang="fr-CH" sz="3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Natalia Tamayo Antabak</a:t>
            </a:r>
          </a:p>
          <a:p>
            <a:pPr defTabSz="1945380">
              <a:spcBef>
                <a:spcPts val="40"/>
              </a:spcBef>
            </a:pPr>
            <a:r>
              <a:rPr lang="fr-CH" sz="3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msfch-chamanculo-hepatitis@geneva.msf.org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555" y="16064182"/>
            <a:ext cx="9167947" cy="813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980" y="15427598"/>
            <a:ext cx="10386527" cy="995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77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01D787-5830-40CC-B4CB-66F048D2073B}"/>
</file>

<file path=customXml/itemProps2.xml><?xml version="1.0" encoding="utf-8"?>
<ds:datastoreItem xmlns:ds="http://schemas.openxmlformats.org/officeDocument/2006/customXml" ds:itemID="{9183BAC0-4FA3-405D-8766-D4DDBFC4414A}"/>
</file>

<file path=customXml/itemProps3.xml><?xml version="1.0" encoding="utf-8"?>
<ds:datastoreItem xmlns:ds="http://schemas.openxmlformats.org/officeDocument/2006/customXml" ds:itemID="{B37857D2-69A9-46F8-9372-738CA5BE2799}"/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610</Words>
  <Application>Microsoft Macintosh PowerPoint</Application>
  <PresentationFormat>Custom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1_Office Theme</vt:lpstr>
      <vt:lpstr>Integrated Hepatitis B prevention in PMTCT program in Chamanculo maternity, Maputo, Mozambique</vt:lpstr>
    </vt:vector>
  </TitlesOfParts>
  <Company>Médecins Sans Frontières - OCG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Natalia</dc:creator>
  <cp:lastModifiedBy>Microsoft Office User</cp:lastModifiedBy>
  <cp:revision>33</cp:revision>
  <dcterms:created xsi:type="dcterms:W3CDTF">2018-04-25T09:56:34Z</dcterms:created>
  <dcterms:modified xsi:type="dcterms:W3CDTF">2018-05-04T09:52:54Z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