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xml" ContentType="application/vnd.openxmlformats-officedocument.presentationml.notes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5213" cy="42803763"/>
  <p:notesSz cx="9926638" cy="14355763"/>
  <p:defaultTextStyle>
    <a:defPPr>
      <a:defRPr lang="en-US"/>
    </a:defPPr>
    <a:lvl1pPr marL="0" algn="l" defTabSz="1946575" rtl="0" eaLnBrk="1" latinLnBrk="0" hangingPunct="1">
      <a:defRPr sz="3832" kern="1200">
        <a:solidFill>
          <a:schemeClr val="tx1"/>
        </a:solidFill>
        <a:latin typeface="+mn-lt"/>
        <a:ea typeface="+mn-ea"/>
        <a:cs typeface="+mn-cs"/>
      </a:defRPr>
    </a:lvl1pPr>
    <a:lvl2pPr marL="973287" algn="l" defTabSz="1946575" rtl="0" eaLnBrk="1" latinLnBrk="0" hangingPunct="1">
      <a:defRPr sz="3832" kern="1200">
        <a:solidFill>
          <a:schemeClr val="tx1"/>
        </a:solidFill>
        <a:latin typeface="+mn-lt"/>
        <a:ea typeface="+mn-ea"/>
        <a:cs typeface="+mn-cs"/>
      </a:defRPr>
    </a:lvl2pPr>
    <a:lvl3pPr marL="1946575" algn="l" defTabSz="1946575" rtl="0" eaLnBrk="1" latinLnBrk="0" hangingPunct="1">
      <a:defRPr sz="3832" kern="1200">
        <a:solidFill>
          <a:schemeClr val="tx1"/>
        </a:solidFill>
        <a:latin typeface="+mn-lt"/>
        <a:ea typeface="+mn-ea"/>
        <a:cs typeface="+mn-cs"/>
      </a:defRPr>
    </a:lvl3pPr>
    <a:lvl4pPr marL="2919862" algn="l" defTabSz="1946575" rtl="0" eaLnBrk="1" latinLnBrk="0" hangingPunct="1">
      <a:defRPr sz="3832" kern="1200">
        <a:solidFill>
          <a:schemeClr val="tx1"/>
        </a:solidFill>
        <a:latin typeface="+mn-lt"/>
        <a:ea typeface="+mn-ea"/>
        <a:cs typeface="+mn-cs"/>
      </a:defRPr>
    </a:lvl4pPr>
    <a:lvl5pPr marL="3893149" algn="l" defTabSz="1946575" rtl="0" eaLnBrk="1" latinLnBrk="0" hangingPunct="1">
      <a:defRPr sz="3832" kern="1200">
        <a:solidFill>
          <a:schemeClr val="tx1"/>
        </a:solidFill>
        <a:latin typeface="+mn-lt"/>
        <a:ea typeface="+mn-ea"/>
        <a:cs typeface="+mn-cs"/>
      </a:defRPr>
    </a:lvl5pPr>
    <a:lvl6pPr marL="4866437" algn="l" defTabSz="1946575" rtl="0" eaLnBrk="1" latinLnBrk="0" hangingPunct="1">
      <a:defRPr sz="3832" kern="1200">
        <a:solidFill>
          <a:schemeClr val="tx1"/>
        </a:solidFill>
        <a:latin typeface="+mn-lt"/>
        <a:ea typeface="+mn-ea"/>
        <a:cs typeface="+mn-cs"/>
      </a:defRPr>
    </a:lvl6pPr>
    <a:lvl7pPr marL="5839724" algn="l" defTabSz="1946575" rtl="0" eaLnBrk="1" latinLnBrk="0" hangingPunct="1">
      <a:defRPr sz="3832" kern="1200">
        <a:solidFill>
          <a:schemeClr val="tx1"/>
        </a:solidFill>
        <a:latin typeface="+mn-lt"/>
        <a:ea typeface="+mn-ea"/>
        <a:cs typeface="+mn-cs"/>
      </a:defRPr>
    </a:lvl7pPr>
    <a:lvl8pPr marL="6813012" algn="l" defTabSz="1946575" rtl="0" eaLnBrk="1" latinLnBrk="0" hangingPunct="1">
      <a:defRPr sz="3832" kern="1200">
        <a:solidFill>
          <a:schemeClr val="tx1"/>
        </a:solidFill>
        <a:latin typeface="+mn-lt"/>
        <a:ea typeface="+mn-ea"/>
        <a:cs typeface="+mn-cs"/>
      </a:defRPr>
    </a:lvl8pPr>
    <a:lvl9pPr marL="7786299" algn="l" defTabSz="1946575" rtl="0" eaLnBrk="1" latinLnBrk="0" hangingPunct="1">
      <a:defRPr sz="3832"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6132" userDrawn="1">
          <p15:clr>
            <a:srgbClr val="A4A3A4"/>
          </p15:clr>
        </p15:guide>
        <p15:guide id="2" pos="497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rea Marelli" initials="AM" lastIdx="2" clrIdx="0"/>
  <p:cmAuthor id="1" name="Karolien" initials="KD" lastIdx="2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0000"/>
    <a:srgbClr val="CC0000"/>
    <a:srgbClr val="3EA199"/>
    <a:srgbClr val="CC33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47" autoAdjust="0"/>
  </p:normalViewPr>
  <p:slideViewPr>
    <p:cSldViewPr>
      <p:cViewPr>
        <p:scale>
          <a:sx n="33" d="100"/>
          <a:sy n="33" d="100"/>
        </p:scale>
        <p:origin x="-576" y="2947"/>
      </p:cViewPr>
      <p:guideLst>
        <p:guide orient="horz" pos="4841"/>
        <p:guide pos="1827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commentAuthors" Target="commentAuthors.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4301914" cy="719829"/>
          </a:xfrm>
          <a:prstGeom prst="rect">
            <a:avLst/>
          </a:prstGeom>
        </p:spPr>
        <p:txBody>
          <a:bodyPr vert="horz" lIns="64668" tIns="32332" rIns="64668" bIns="32332" rtlCol="0"/>
          <a:lstStyle>
            <a:lvl1pPr algn="l">
              <a:defRPr sz="900"/>
            </a:lvl1pPr>
          </a:lstStyle>
          <a:p>
            <a:endParaRPr lang="en-US"/>
          </a:p>
        </p:txBody>
      </p:sp>
      <p:sp>
        <p:nvSpPr>
          <p:cNvPr id="3" name="Date Placeholder 2"/>
          <p:cNvSpPr>
            <a:spLocks noGrp="1"/>
          </p:cNvSpPr>
          <p:nvPr>
            <p:ph type="dt" idx="1"/>
          </p:nvPr>
        </p:nvSpPr>
        <p:spPr>
          <a:xfrm>
            <a:off x="5622511" y="2"/>
            <a:ext cx="4301912" cy="719829"/>
          </a:xfrm>
          <a:prstGeom prst="rect">
            <a:avLst/>
          </a:prstGeom>
        </p:spPr>
        <p:txBody>
          <a:bodyPr vert="horz" lIns="64668" tIns="32332" rIns="64668" bIns="32332" rtlCol="0"/>
          <a:lstStyle>
            <a:lvl1pPr algn="r">
              <a:defRPr sz="900"/>
            </a:lvl1pPr>
          </a:lstStyle>
          <a:p>
            <a:fld id="{A058CABE-655D-5C42-8970-4E5AEED2B7CA}" type="datetimeFigureOut">
              <a:rPr lang="en-US" smtClean="0"/>
              <a:t>4/30/2018</a:t>
            </a:fld>
            <a:endParaRPr lang="en-US"/>
          </a:p>
        </p:txBody>
      </p:sp>
      <p:sp>
        <p:nvSpPr>
          <p:cNvPr id="4" name="Slide Image Placeholder 3"/>
          <p:cNvSpPr>
            <a:spLocks noGrp="1" noRot="1" noChangeAspect="1"/>
          </p:cNvSpPr>
          <p:nvPr>
            <p:ph type="sldImg" idx="2"/>
          </p:nvPr>
        </p:nvSpPr>
        <p:spPr>
          <a:xfrm>
            <a:off x="3251200" y="1795463"/>
            <a:ext cx="3424238" cy="4843462"/>
          </a:xfrm>
          <a:prstGeom prst="rect">
            <a:avLst/>
          </a:prstGeom>
          <a:noFill/>
          <a:ln w="12700">
            <a:solidFill>
              <a:prstClr val="black"/>
            </a:solidFill>
          </a:ln>
        </p:spPr>
        <p:txBody>
          <a:bodyPr vert="horz" lIns="64668" tIns="32332" rIns="64668" bIns="32332" rtlCol="0" anchor="ctr"/>
          <a:lstStyle/>
          <a:p>
            <a:endParaRPr lang="en-US"/>
          </a:p>
        </p:txBody>
      </p:sp>
      <p:sp>
        <p:nvSpPr>
          <p:cNvPr id="5" name="Notes Placeholder 4"/>
          <p:cNvSpPr>
            <a:spLocks noGrp="1"/>
          </p:cNvSpPr>
          <p:nvPr>
            <p:ph type="body" sz="quarter" idx="3"/>
          </p:nvPr>
        </p:nvSpPr>
        <p:spPr>
          <a:xfrm>
            <a:off x="992665" y="6909224"/>
            <a:ext cx="7941310" cy="5652072"/>
          </a:xfrm>
          <a:prstGeom prst="rect">
            <a:avLst/>
          </a:prstGeom>
        </p:spPr>
        <p:txBody>
          <a:bodyPr vert="horz" lIns="64668" tIns="32332" rIns="64668" bIns="3233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13635936"/>
            <a:ext cx="4301914" cy="719827"/>
          </a:xfrm>
          <a:prstGeom prst="rect">
            <a:avLst/>
          </a:prstGeom>
        </p:spPr>
        <p:txBody>
          <a:bodyPr vert="horz" lIns="64668" tIns="32332" rIns="64668" bIns="32332" rtlCol="0" anchor="b"/>
          <a:lstStyle>
            <a:lvl1pPr algn="l">
              <a:defRPr sz="900"/>
            </a:lvl1pPr>
          </a:lstStyle>
          <a:p>
            <a:endParaRPr lang="en-US"/>
          </a:p>
        </p:txBody>
      </p:sp>
      <p:sp>
        <p:nvSpPr>
          <p:cNvPr id="7" name="Slide Number Placeholder 6"/>
          <p:cNvSpPr>
            <a:spLocks noGrp="1"/>
          </p:cNvSpPr>
          <p:nvPr>
            <p:ph type="sldNum" sz="quarter" idx="5"/>
          </p:nvPr>
        </p:nvSpPr>
        <p:spPr>
          <a:xfrm>
            <a:off x="5622511" y="13635936"/>
            <a:ext cx="4301912" cy="719827"/>
          </a:xfrm>
          <a:prstGeom prst="rect">
            <a:avLst/>
          </a:prstGeom>
        </p:spPr>
        <p:txBody>
          <a:bodyPr vert="horz" lIns="64668" tIns="32332" rIns="64668" bIns="32332" rtlCol="0" anchor="b"/>
          <a:lstStyle>
            <a:lvl1pPr algn="r">
              <a:defRPr sz="900"/>
            </a:lvl1pPr>
          </a:lstStyle>
          <a:p>
            <a:fld id="{77D1AA78-6143-204E-A6FE-1B833801967F}" type="slidenum">
              <a:rPr lang="en-US" smtClean="0"/>
              <a:t>‹#›</a:t>
            </a:fld>
            <a:endParaRPr lang="en-US"/>
          </a:p>
        </p:txBody>
      </p:sp>
    </p:spTree>
    <p:extLst>
      <p:ext uri="{BB962C8B-B14F-4D97-AF65-F5344CB8AC3E}">
        <p14:creationId xmlns:p14="http://schemas.microsoft.com/office/powerpoint/2010/main" val="1979058020"/>
      </p:ext>
    </p:extLst>
  </p:cSld>
  <p:clrMap bg1="lt1" tx1="dk1" bg2="lt2" tx2="dk2" accent1="accent1" accent2="accent2" accent3="accent3" accent4="accent4" accent5="accent5" accent6="accent6" hlink="hlink" folHlink="folHlink"/>
  <p:notesStyle>
    <a:lvl1pPr marL="0" algn="l" defTabSz="1946575" rtl="0" eaLnBrk="1" latinLnBrk="0" hangingPunct="1">
      <a:defRPr sz="2555" kern="1200">
        <a:solidFill>
          <a:schemeClr val="tx1"/>
        </a:solidFill>
        <a:latin typeface="+mn-lt"/>
        <a:ea typeface="+mn-ea"/>
        <a:cs typeface="+mn-cs"/>
      </a:defRPr>
    </a:lvl1pPr>
    <a:lvl2pPr marL="973287" algn="l" defTabSz="1946575" rtl="0" eaLnBrk="1" latinLnBrk="0" hangingPunct="1">
      <a:defRPr sz="2555" kern="1200">
        <a:solidFill>
          <a:schemeClr val="tx1"/>
        </a:solidFill>
        <a:latin typeface="+mn-lt"/>
        <a:ea typeface="+mn-ea"/>
        <a:cs typeface="+mn-cs"/>
      </a:defRPr>
    </a:lvl2pPr>
    <a:lvl3pPr marL="1946575" algn="l" defTabSz="1946575" rtl="0" eaLnBrk="1" latinLnBrk="0" hangingPunct="1">
      <a:defRPr sz="2555" kern="1200">
        <a:solidFill>
          <a:schemeClr val="tx1"/>
        </a:solidFill>
        <a:latin typeface="+mn-lt"/>
        <a:ea typeface="+mn-ea"/>
        <a:cs typeface="+mn-cs"/>
      </a:defRPr>
    </a:lvl3pPr>
    <a:lvl4pPr marL="2919862" algn="l" defTabSz="1946575" rtl="0" eaLnBrk="1" latinLnBrk="0" hangingPunct="1">
      <a:defRPr sz="2555" kern="1200">
        <a:solidFill>
          <a:schemeClr val="tx1"/>
        </a:solidFill>
        <a:latin typeface="+mn-lt"/>
        <a:ea typeface="+mn-ea"/>
        <a:cs typeface="+mn-cs"/>
      </a:defRPr>
    </a:lvl4pPr>
    <a:lvl5pPr marL="3893149" algn="l" defTabSz="1946575" rtl="0" eaLnBrk="1" latinLnBrk="0" hangingPunct="1">
      <a:defRPr sz="2555" kern="1200">
        <a:solidFill>
          <a:schemeClr val="tx1"/>
        </a:solidFill>
        <a:latin typeface="+mn-lt"/>
        <a:ea typeface="+mn-ea"/>
        <a:cs typeface="+mn-cs"/>
      </a:defRPr>
    </a:lvl5pPr>
    <a:lvl6pPr marL="4866437" algn="l" defTabSz="1946575" rtl="0" eaLnBrk="1" latinLnBrk="0" hangingPunct="1">
      <a:defRPr sz="2555" kern="1200">
        <a:solidFill>
          <a:schemeClr val="tx1"/>
        </a:solidFill>
        <a:latin typeface="+mn-lt"/>
        <a:ea typeface="+mn-ea"/>
        <a:cs typeface="+mn-cs"/>
      </a:defRPr>
    </a:lvl6pPr>
    <a:lvl7pPr marL="5839724" algn="l" defTabSz="1946575" rtl="0" eaLnBrk="1" latinLnBrk="0" hangingPunct="1">
      <a:defRPr sz="2555" kern="1200">
        <a:solidFill>
          <a:schemeClr val="tx1"/>
        </a:solidFill>
        <a:latin typeface="+mn-lt"/>
        <a:ea typeface="+mn-ea"/>
        <a:cs typeface="+mn-cs"/>
      </a:defRPr>
    </a:lvl7pPr>
    <a:lvl8pPr marL="6813012" algn="l" defTabSz="1946575" rtl="0" eaLnBrk="1" latinLnBrk="0" hangingPunct="1">
      <a:defRPr sz="2555" kern="1200">
        <a:solidFill>
          <a:schemeClr val="tx1"/>
        </a:solidFill>
        <a:latin typeface="+mn-lt"/>
        <a:ea typeface="+mn-ea"/>
        <a:cs typeface="+mn-cs"/>
      </a:defRPr>
    </a:lvl8pPr>
    <a:lvl9pPr marL="7786299" algn="l" defTabSz="1946575" rtl="0" eaLnBrk="1" latinLnBrk="0" hangingPunct="1">
      <a:defRPr sz="25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D1AA78-6143-204E-A6FE-1B833801967F}" type="slidenum">
              <a:rPr lang="en-US" smtClean="0"/>
              <a:t>1</a:t>
            </a:fld>
            <a:endParaRPr lang="en-US"/>
          </a:p>
        </p:txBody>
      </p:sp>
    </p:spTree>
    <p:extLst>
      <p:ext uri="{BB962C8B-B14F-4D97-AF65-F5344CB8AC3E}">
        <p14:creationId xmlns:p14="http://schemas.microsoft.com/office/powerpoint/2010/main" val="1801417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
            <a:ext cx="25715009" cy="4879305"/>
          </a:xfrm>
          <a:custGeom>
            <a:avLst/>
            <a:gdLst/>
            <a:ahLst/>
            <a:cxnLst/>
            <a:rect l="l" t="t" r="r" b="b"/>
            <a:pathLst>
              <a:path w="12081510" h="2291715">
                <a:moveTo>
                  <a:pt x="0" y="2291095"/>
                </a:moveTo>
                <a:lnTo>
                  <a:pt x="12081077" y="2291095"/>
                </a:lnTo>
                <a:lnTo>
                  <a:pt x="12081077" y="0"/>
                </a:lnTo>
                <a:lnTo>
                  <a:pt x="0" y="0"/>
                </a:lnTo>
                <a:lnTo>
                  <a:pt x="0" y="2291095"/>
                </a:lnTo>
                <a:close/>
              </a:path>
            </a:pathLst>
          </a:custGeom>
          <a:solidFill>
            <a:srgbClr val="D2232A"/>
          </a:solidFill>
        </p:spPr>
        <p:txBody>
          <a:bodyPr wrap="square" lIns="0" tIns="0" rIns="0" bIns="0" rtlCol="0"/>
          <a:lstStyle/>
          <a:p>
            <a:endParaRPr sz="8156"/>
          </a:p>
        </p:txBody>
      </p:sp>
      <p:sp>
        <p:nvSpPr>
          <p:cNvPr id="17" name="bk object 17"/>
          <p:cNvSpPr/>
          <p:nvPr/>
        </p:nvSpPr>
        <p:spPr>
          <a:xfrm>
            <a:off x="21359417" y="1"/>
            <a:ext cx="8908211" cy="8540473"/>
          </a:xfrm>
          <a:custGeom>
            <a:avLst/>
            <a:gdLst/>
            <a:ahLst/>
            <a:cxnLst/>
            <a:rect l="l" t="t" r="r" b="b"/>
            <a:pathLst>
              <a:path w="4185284" h="4011295">
                <a:moveTo>
                  <a:pt x="4184837" y="3322473"/>
                </a:moveTo>
                <a:lnTo>
                  <a:pt x="2989563" y="3322473"/>
                </a:lnTo>
                <a:lnTo>
                  <a:pt x="3011474" y="3333908"/>
                </a:lnTo>
                <a:lnTo>
                  <a:pt x="3036090" y="3360891"/>
                </a:lnTo>
                <a:lnTo>
                  <a:pt x="3055059" y="3400014"/>
                </a:lnTo>
                <a:lnTo>
                  <a:pt x="3060028" y="3447870"/>
                </a:lnTo>
                <a:lnTo>
                  <a:pt x="3042643" y="3501051"/>
                </a:lnTo>
                <a:lnTo>
                  <a:pt x="3022755" y="3541727"/>
                </a:lnTo>
                <a:lnTo>
                  <a:pt x="3009272" y="3582980"/>
                </a:lnTo>
                <a:lnTo>
                  <a:pt x="3002135" y="3624617"/>
                </a:lnTo>
                <a:lnTo>
                  <a:pt x="3001285" y="3666447"/>
                </a:lnTo>
                <a:lnTo>
                  <a:pt x="3006662" y="3708276"/>
                </a:lnTo>
                <a:lnTo>
                  <a:pt x="3018207" y="3749910"/>
                </a:lnTo>
                <a:lnTo>
                  <a:pt x="3035860" y="3791158"/>
                </a:lnTo>
                <a:lnTo>
                  <a:pt x="3059562" y="3831826"/>
                </a:lnTo>
                <a:lnTo>
                  <a:pt x="3089254" y="3871721"/>
                </a:lnTo>
                <a:lnTo>
                  <a:pt x="3124875" y="3910650"/>
                </a:lnTo>
                <a:lnTo>
                  <a:pt x="3164620" y="3946325"/>
                </a:lnTo>
                <a:lnTo>
                  <a:pt x="3204559" y="3974198"/>
                </a:lnTo>
                <a:lnTo>
                  <a:pt x="3245054" y="3994276"/>
                </a:lnTo>
                <a:lnTo>
                  <a:pt x="3286468" y="4006568"/>
                </a:lnTo>
                <a:lnTo>
                  <a:pt x="3329161" y="4011081"/>
                </a:lnTo>
                <a:lnTo>
                  <a:pt x="3373495" y="4007825"/>
                </a:lnTo>
                <a:lnTo>
                  <a:pt x="3419834" y="3996808"/>
                </a:lnTo>
                <a:lnTo>
                  <a:pt x="3468537" y="3978038"/>
                </a:lnTo>
                <a:lnTo>
                  <a:pt x="3519968" y="3951522"/>
                </a:lnTo>
                <a:lnTo>
                  <a:pt x="4184837" y="3568939"/>
                </a:lnTo>
                <a:lnTo>
                  <a:pt x="4184837" y="3322473"/>
                </a:lnTo>
                <a:close/>
              </a:path>
              <a:path w="4185284" h="4011295">
                <a:moveTo>
                  <a:pt x="4184837" y="2683476"/>
                </a:moveTo>
                <a:lnTo>
                  <a:pt x="2428549" y="2683476"/>
                </a:lnTo>
                <a:lnTo>
                  <a:pt x="2463869" y="2727252"/>
                </a:lnTo>
                <a:lnTo>
                  <a:pt x="2530943" y="2812706"/>
                </a:lnTo>
                <a:lnTo>
                  <a:pt x="2563901" y="2853789"/>
                </a:lnTo>
                <a:lnTo>
                  <a:pt x="2597276" y="2893380"/>
                </a:lnTo>
                <a:lnTo>
                  <a:pt x="2631671" y="2931180"/>
                </a:lnTo>
                <a:lnTo>
                  <a:pt x="2667688" y="2966893"/>
                </a:lnTo>
                <a:lnTo>
                  <a:pt x="2701140" y="2998158"/>
                </a:lnTo>
                <a:lnTo>
                  <a:pt x="2730063" y="3029531"/>
                </a:lnTo>
                <a:lnTo>
                  <a:pt x="2752435" y="3065540"/>
                </a:lnTo>
                <a:lnTo>
                  <a:pt x="2766235" y="3110713"/>
                </a:lnTo>
                <a:lnTo>
                  <a:pt x="2779087" y="3158408"/>
                </a:lnTo>
                <a:lnTo>
                  <a:pt x="2799858" y="3202371"/>
                </a:lnTo>
                <a:lnTo>
                  <a:pt x="2827295" y="3241568"/>
                </a:lnTo>
                <a:lnTo>
                  <a:pt x="2860149" y="3274964"/>
                </a:lnTo>
                <a:lnTo>
                  <a:pt x="2897171" y="3301524"/>
                </a:lnTo>
                <a:lnTo>
                  <a:pt x="2937108" y="3320212"/>
                </a:lnTo>
                <a:lnTo>
                  <a:pt x="2978711" y="3329995"/>
                </a:lnTo>
                <a:lnTo>
                  <a:pt x="2989563" y="3322473"/>
                </a:lnTo>
                <a:lnTo>
                  <a:pt x="4184837" y="3322473"/>
                </a:lnTo>
                <a:lnTo>
                  <a:pt x="4184837" y="2683476"/>
                </a:lnTo>
                <a:close/>
              </a:path>
              <a:path w="4185284" h="4011295">
                <a:moveTo>
                  <a:pt x="2366484" y="2720138"/>
                </a:moveTo>
                <a:lnTo>
                  <a:pt x="1407237" y="2720138"/>
                </a:lnTo>
                <a:lnTo>
                  <a:pt x="1429809" y="2732290"/>
                </a:lnTo>
                <a:lnTo>
                  <a:pt x="1452778" y="2756641"/>
                </a:lnTo>
                <a:lnTo>
                  <a:pt x="1482854" y="2794276"/>
                </a:lnTo>
                <a:lnTo>
                  <a:pt x="1513640" y="2831568"/>
                </a:lnTo>
                <a:lnTo>
                  <a:pt x="1545361" y="2868085"/>
                </a:lnTo>
                <a:lnTo>
                  <a:pt x="1578241" y="2903395"/>
                </a:lnTo>
                <a:lnTo>
                  <a:pt x="1612507" y="2937068"/>
                </a:lnTo>
                <a:lnTo>
                  <a:pt x="1648385" y="2968670"/>
                </a:lnTo>
                <a:lnTo>
                  <a:pt x="1693608" y="3001074"/>
                </a:lnTo>
                <a:lnTo>
                  <a:pt x="1738154" y="3022786"/>
                </a:lnTo>
                <a:lnTo>
                  <a:pt x="1782513" y="3034096"/>
                </a:lnTo>
                <a:lnTo>
                  <a:pt x="1827176" y="3035295"/>
                </a:lnTo>
                <a:lnTo>
                  <a:pt x="1872631" y="3026676"/>
                </a:lnTo>
                <a:lnTo>
                  <a:pt x="1919369" y="3008528"/>
                </a:lnTo>
                <a:lnTo>
                  <a:pt x="1967878" y="2981143"/>
                </a:lnTo>
                <a:lnTo>
                  <a:pt x="2235917" y="2805845"/>
                </a:lnTo>
                <a:lnTo>
                  <a:pt x="2366484" y="2720138"/>
                </a:lnTo>
                <a:close/>
              </a:path>
              <a:path w="4185284" h="4011295">
                <a:moveTo>
                  <a:pt x="1242350" y="2799550"/>
                </a:moveTo>
                <a:lnTo>
                  <a:pt x="640822" y="2799550"/>
                </a:lnTo>
                <a:lnTo>
                  <a:pt x="675026" y="2808797"/>
                </a:lnTo>
                <a:lnTo>
                  <a:pt x="711869" y="2834740"/>
                </a:lnTo>
                <a:lnTo>
                  <a:pt x="752054" y="2866349"/>
                </a:lnTo>
                <a:lnTo>
                  <a:pt x="793682" y="2891005"/>
                </a:lnTo>
                <a:lnTo>
                  <a:pt x="836549" y="2908783"/>
                </a:lnTo>
                <a:lnTo>
                  <a:pt x="880449" y="2919759"/>
                </a:lnTo>
                <a:lnTo>
                  <a:pt x="925176" y="2924005"/>
                </a:lnTo>
                <a:lnTo>
                  <a:pt x="970527" y="2921596"/>
                </a:lnTo>
                <a:lnTo>
                  <a:pt x="1016295" y="2912608"/>
                </a:lnTo>
                <a:lnTo>
                  <a:pt x="1062275" y="2897114"/>
                </a:lnTo>
                <a:lnTo>
                  <a:pt x="1108262" y="2875188"/>
                </a:lnTo>
                <a:lnTo>
                  <a:pt x="1149523" y="2852408"/>
                </a:lnTo>
                <a:lnTo>
                  <a:pt x="1190609" y="2829297"/>
                </a:lnTo>
                <a:lnTo>
                  <a:pt x="1231552" y="2805845"/>
                </a:lnTo>
                <a:lnTo>
                  <a:pt x="1242350" y="2799550"/>
                </a:lnTo>
                <a:close/>
              </a:path>
              <a:path w="4185284" h="4011295">
                <a:moveTo>
                  <a:pt x="1140155" y="601969"/>
                </a:moveTo>
                <a:lnTo>
                  <a:pt x="1067977" y="605882"/>
                </a:lnTo>
                <a:lnTo>
                  <a:pt x="981543" y="619095"/>
                </a:lnTo>
                <a:lnTo>
                  <a:pt x="931444" y="629142"/>
                </a:lnTo>
                <a:lnTo>
                  <a:pt x="883334" y="642233"/>
                </a:lnTo>
                <a:lnTo>
                  <a:pt x="837298" y="658262"/>
                </a:lnTo>
                <a:lnTo>
                  <a:pt x="793418" y="677123"/>
                </a:lnTo>
                <a:lnTo>
                  <a:pt x="751779" y="698712"/>
                </a:lnTo>
                <a:lnTo>
                  <a:pt x="712465" y="722922"/>
                </a:lnTo>
                <a:lnTo>
                  <a:pt x="675559" y="749649"/>
                </a:lnTo>
                <a:lnTo>
                  <a:pt x="641146" y="778787"/>
                </a:lnTo>
                <a:lnTo>
                  <a:pt x="609309" y="810230"/>
                </a:lnTo>
                <a:lnTo>
                  <a:pt x="580132" y="843874"/>
                </a:lnTo>
                <a:lnTo>
                  <a:pt x="553698" y="879612"/>
                </a:lnTo>
                <a:lnTo>
                  <a:pt x="530092" y="917340"/>
                </a:lnTo>
                <a:lnTo>
                  <a:pt x="509398" y="956952"/>
                </a:lnTo>
                <a:lnTo>
                  <a:pt x="491699" y="998343"/>
                </a:lnTo>
                <a:lnTo>
                  <a:pt x="477079" y="1041407"/>
                </a:lnTo>
                <a:lnTo>
                  <a:pt x="465622" y="1086038"/>
                </a:lnTo>
                <a:lnTo>
                  <a:pt x="457412" y="1132133"/>
                </a:lnTo>
                <a:lnTo>
                  <a:pt x="452533" y="1179584"/>
                </a:lnTo>
                <a:lnTo>
                  <a:pt x="451068" y="1228288"/>
                </a:lnTo>
                <a:lnTo>
                  <a:pt x="453102" y="1278137"/>
                </a:lnTo>
                <a:lnTo>
                  <a:pt x="458718" y="1329028"/>
                </a:lnTo>
                <a:lnTo>
                  <a:pt x="467405" y="1377629"/>
                </a:lnTo>
                <a:lnTo>
                  <a:pt x="479134" y="1424751"/>
                </a:lnTo>
                <a:lnTo>
                  <a:pt x="493827" y="1470339"/>
                </a:lnTo>
                <a:lnTo>
                  <a:pt x="511405" y="1514335"/>
                </a:lnTo>
                <a:lnTo>
                  <a:pt x="531789" y="1556684"/>
                </a:lnTo>
                <a:lnTo>
                  <a:pt x="554903" y="1597330"/>
                </a:lnTo>
                <a:lnTo>
                  <a:pt x="580666" y="1636216"/>
                </a:lnTo>
                <a:lnTo>
                  <a:pt x="609002" y="1673287"/>
                </a:lnTo>
                <a:lnTo>
                  <a:pt x="639831" y="1708486"/>
                </a:lnTo>
                <a:lnTo>
                  <a:pt x="605849" y="1752803"/>
                </a:lnTo>
                <a:lnTo>
                  <a:pt x="537683" y="1835927"/>
                </a:lnTo>
                <a:lnTo>
                  <a:pt x="507394" y="1876724"/>
                </a:lnTo>
                <a:lnTo>
                  <a:pt x="482230" y="1918337"/>
                </a:lnTo>
                <a:lnTo>
                  <a:pt x="464140" y="1961762"/>
                </a:lnTo>
                <a:lnTo>
                  <a:pt x="442745" y="2015359"/>
                </a:lnTo>
                <a:lnTo>
                  <a:pt x="415275" y="2061022"/>
                </a:lnTo>
                <a:lnTo>
                  <a:pt x="382602" y="2100152"/>
                </a:lnTo>
                <a:lnTo>
                  <a:pt x="345600" y="2134149"/>
                </a:lnTo>
                <a:lnTo>
                  <a:pt x="305140" y="2164413"/>
                </a:lnTo>
                <a:lnTo>
                  <a:pt x="262097" y="2192345"/>
                </a:lnTo>
                <a:lnTo>
                  <a:pt x="187912" y="2237042"/>
                </a:lnTo>
                <a:lnTo>
                  <a:pt x="158665" y="2255053"/>
                </a:lnTo>
                <a:lnTo>
                  <a:pt x="100972" y="2292308"/>
                </a:lnTo>
                <a:lnTo>
                  <a:pt x="58132" y="2326279"/>
                </a:lnTo>
                <a:lnTo>
                  <a:pt x="26466" y="2363492"/>
                </a:lnTo>
                <a:lnTo>
                  <a:pt x="6810" y="2403774"/>
                </a:lnTo>
                <a:lnTo>
                  <a:pt x="0" y="2446950"/>
                </a:lnTo>
                <a:lnTo>
                  <a:pt x="6869" y="2492847"/>
                </a:lnTo>
                <a:lnTo>
                  <a:pt x="28254" y="2541290"/>
                </a:lnTo>
                <a:lnTo>
                  <a:pt x="53064" y="2582332"/>
                </a:lnTo>
                <a:lnTo>
                  <a:pt x="79230" y="2622710"/>
                </a:lnTo>
                <a:lnTo>
                  <a:pt x="106644" y="2662398"/>
                </a:lnTo>
                <a:lnTo>
                  <a:pt x="135196" y="2701369"/>
                </a:lnTo>
                <a:lnTo>
                  <a:pt x="164778" y="2739598"/>
                </a:lnTo>
                <a:lnTo>
                  <a:pt x="195280" y="2777059"/>
                </a:lnTo>
                <a:lnTo>
                  <a:pt x="226592" y="2813727"/>
                </a:lnTo>
                <a:lnTo>
                  <a:pt x="258607" y="2849575"/>
                </a:lnTo>
                <a:lnTo>
                  <a:pt x="293234" y="2880148"/>
                </a:lnTo>
                <a:lnTo>
                  <a:pt x="330083" y="2899077"/>
                </a:lnTo>
                <a:lnTo>
                  <a:pt x="368963" y="2907123"/>
                </a:lnTo>
                <a:lnTo>
                  <a:pt x="409686" y="2905045"/>
                </a:lnTo>
                <a:lnTo>
                  <a:pt x="452062" y="2893604"/>
                </a:lnTo>
                <a:lnTo>
                  <a:pt x="495903" y="2873560"/>
                </a:lnTo>
                <a:lnTo>
                  <a:pt x="534422" y="2851327"/>
                </a:lnTo>
                <a:lnTo>
                  <a:pt x="571282" y="2826526"/>
                </a:lnTo>
                <a:lnTo>
                  <a:pt x="606994" y="2805845"/>
                </a:lnTo>
                <a:lnTo>
                  <a:pt x="640822" y="2799550"/>
                </a:lnTo>
                <a:lnTo>
                  <a:pt x="1242350" y="2799550"/>
                </a:lnTo>
                <a:lnTo>
                  <a:pt x="1312800" y="2758079"/>
                </a:lnTo>
                <a:lnTo>
                  <a:pt x="1353169" y="2733748"/>
                </a:lnTo>
                <a:lnTo>
                  <a:pt x="1382533" y="2720514"/>
                </a:lnTo>
                <a:lnTo>
                  <a:pt x="1407237" y="2720138"/>
                </a:lnTo>
                <a:lnTo>
                  <a:pt x="2366484" y="2720138"/>
                </a:lnTo>
                <a:lnTo>
                  <a:pt x="2373493" y="2715555"/>
                </a:lnTo>
                <a:lnTo>
                  <a:pt x="2391160" y="2704559"/>
                </a:lnTo>
                <a:lnTo>
                  <a:pt x="2407496" y="2695111"/>
                </a:lnTo>
                <a:lnTo>
                  <a:pt x="2428549" y="2683476"/>
                </a:lnTo>
                <a:lnTo>
                  <a:pt x="4184837" y="2683476"/>
                </a:lnTo>
                <a:lnTo>
                  <a:pt x="4184837" y="623813"/>
                </a:lnTo>
                <a:lnTo>
                  <a:pt x="1397859" y="623813"/>
                </a:lnTo>
                <a:lnTo>
                  <a:pt x="1237105" y="607799"/>
                </a:lnTo>
                <a:lnTo>
                  <a:pt x="1140155" y="601969"/>
                </a:lnTo>
                <a:close/>
              </a:path>
              <a:path w="4185284" h="4011295">
                <a:moveTo>
                  <a:pt x="2891757" y="0"/>
                </a:moveTo>
                <a:lnTo>
                  <a:pt x="1560647" y="0"/>
                </a:lnTo>
                <a:lnTo>
                  <a:pt x="1542356" y="25291"/>
                </a:lnTo>
                <a:lnTo>
                  <a:pt x="1515998" y="66623"/>
                </a:lnTo>
                <a:lnTo>
                  <a:pt x="1492385" y="108931"/>
                </a:lnTo>
                <a:lnTo>
                  <a:pt x="1471460" y="152182"/>
                </a:lnTo>
                <a:lnTo>
                  <a:pt x="1453170" y="196342"/>
                </a:lnTo>
                <a:lnTo>
                  <a:pt x="1437457" y="241375"/>
                </a:lnTo>
                <a:lnTo>
                  <a:pt x="1424266" y="287249"/>
                </a:lnTo>
                <a:lnTo>
                  <a:pt x="1413542" y="333929"/>
                </a:lnTo>
                <a:lnTo>
                  <a:pt x="1405228" y="381380"/>
                </a:lnTo>
                <a:lnTo>
                  <a:pt x="1399270" y="429569"/>
                </a:lnTo>
                <a:lnTo>
                  <a:pt x="1395611" y="478461"/>
                </a:lnTo>
                <a:lnTo>
                  <a:pt x="1394196" y="528023"/>
                </a:lnTo>
                <a:lnTo>
                  <a:pt x="1394713" y="551724"/>
                </a:lnTo>
                <a:lnTo>
                  <a:pt x="1395978" y="583682"/>
                </a:lnTo>
                <a:lnTo>
                  <a:pt x="1397268" y="611757"/>
                </a:lnTo>
                <a:lnTo>
                  <a:pt x="1397859" y="623813"/>
                </a:lnTo>
                <a:lnTo>
                  <a:pt x="4184837" y="623813"/>
                </a:lnTo>
                <a:lnTo>
                  <a:pt x="4184837" y="394408"/>
                </a:lnTo>
                <a:lnTo>
                  <a:pt x="4145917" y="375641"/>
                </a:lnTo>
                <a:lnTo>
                  <a:pt x="4107320" y="358928"/>
                </a:lnTo>
                <a:lnTo>
                  <a:pt x="3426046" y="358928"/>
                </a:lnTo>
                <a:lnTo>
                  <a:pt x="3402225" y="358270"/>
                </a:lnTo>
                <a:lnTo>
                  <a:pt x="3341129" y="335015"/>
                </a:lnTo>
                <a:lnTo>
                  <a:pt x="3301868" y="311499"/>
                </a:lnTo>
                <a:lnTo>
                  <a:pt x="3255474" y="279443"/>
                </a:lnTo>
                <a:lnTo>
                  <a:pt x="3200952" y="238387"/>
                </a:lnTo>
                <a:lnTo>
                  <a:pt x="3137311" y="187872"/>
                </a:lnTo>
                <a:lnTo>
                  <a:pt x="3063556" y="127436"/>
                </a:lnTo>
                <a:lnTo>
                  <a:pt x="3023090" y="94737"/>
                </a:lnTo>
                <a:lnTo>
                  <a:pt x="2982279" y="63415"/>
                </a:lnTo>
                <a:lnTo>
                  <a:pt x="2941108" y="33502"/>
                </a:lnTo>
                <a:lnTo>
                  <a:pt x="2899566" y="5029"/>
                </a:lnTo>
                <a:lnTo>
                  <a:pt x="2891757" y="0"/>
                </a:lnTo>
                <a:close/>
              </a:path>
              <a:path w="4185284" h="4011295">
                <a:moveTo>
                  <a:pt x="3771380" y="280837"/>
                </a:moveTo>
                <a:lnTo>
                  <a:pt x="3724549" y="281638"/>
                </a:lnTo>
                <a:lnTo>
                  <a:pt x="3677813" y="285519"/>
                </a:lnTo>
                <a:lnTo>
                  <a:pt x="3631205" y="292531"/>
                </a:lnTo>
                <a:lnTo>
                  <a:pt x="3584757" y="302724"/>
                </a:lnTo>
                <a:lnTo>
                  <a:pt x="3538503" y="316148"/>
                </a:lnTo>
                <a:lnTo>
                  <a:pt x="3492476" y="332852"/>
                </a:lnTo>
                <a:lnTo>
                  <a:pt x="3446707" y="352887"/>
                </a:lnTo>
                <a:lnTo>
                  <a:pt x="3426046" y="358928"/>
                </a:lnTo>
                <a:lnTo>
                  <a:pt x="4107320" y="358928"/>
                </a:lnTo>
                <a:lnTo>
                  <a:pt x="4100714" y="356067"/>
                </a:lnTo>
                <a:lnTo>
                  <a:pt x="4054007" y="337959"/>
                </a:lnTo>
                <a:lnTo>
                  <a:pt x="4005822" y="321296"/>
                </a:lnTo>
                <a:lnTo>
                  <a:pt x="3959005" y="307443"/>
                </a:lnTo>
                <a:lnTo>
                  <a:pt x="3912119" y="296420"/>
                </a:lnTo>
                <a:lnTo>
                  <a:pt x="3865198" y="288278"/>
                </a:lnTo>
                <a:lnTo>
                  <a:pt x="3818274" y="283067"/>
                </a:lnTo>
                <a:lnTo>
                  <a:pt x="3771380" y="280837"/>
                </a:lnTo>
                <a:close/>
              </a:path>
            </a:pathLst>
          </a:custGeom>
          <a:solidFill>
            <a:srgbClr val="FFFFFF"/>
          </a:solidFill>
        </p:spPr>
        <p:txBody>
          <a:bodyPr wrap="square" lIns="0" tIns="0" rIns="0" bIns="0" rtlCol="0"/>
          <a:lstStyle/>
          <a:p>
            <a:endParaRPr sz="8156"/>
          </a:p>
        </p:txBody>
      </p:sp>
      <p:sp>
        <p:nvSpPr>
          <p:cNvPr id="18" name="bk object 18"/>
          <p:cNvSpPr/>
          <p:nvPr/>
        </p:nvSpPr>
        <p:spPr>
          <a:xfrm>
            <a:off x="24041098" y="1485728"/>
            <a:ext cx="5175335" cy="3550827"/>
          </a:xfrm>
          <a:prstGeom prst="rect">
            <a:avLst/>
          </a:prstGeom>
          <a:blipFill>
            <a:blip r:embed="rId2" cstate="print"/>
            <a:stretch>
              <a:fillRect/>
            </a:stretch>
          </a:blipFill>
        </p:spPr>
        <p:txBody>
          <a:bodyPr wrap="square" lIns="0" tIns="0" rIns="0" bIns="0" rtlCol="0"/>
          <a:lstStyle/>
          <a:p>
            <a:endParaRPr sz="8156"/>
          </a:p>
        </p:txBody>
      </p:sp>
      <p:sp>
        <p:nvSpPr>
          <p:cNvPr id="2" name="Holder 2"/>
          <p:cNvSpPr>
            <a:spLocks noGrp="1"/>
          </p:cNvSpPr>
          <p:nvPr>
            <p:ph type="title"/>
          </p:nvPr>
        </p:nvSpPr>
        <p:spPr>
          <a:xfrm>
            <a:off x="1232582" y="887504"/>
            <a:ext cx="27810050" cy="1539524"/>
          </a:xfrm>
        </p:spPr>
        <p:txBody>
          <a:bodyPr lIns="0" tIns="0" rIns="0" bIns="0"/>
          <a:lstStyle>
            <a:lvl1pPr>
              <a:defRPr sz="10004"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dirty="0"/>
          </a:p>
        </p:txBody>
      </p:sp>
      <p:sp>
        <p:nvSpPr>
          <p:cNvPr id="10" name="object 39"/>
          <p:cNvSpPr/>
          <p:nvPr userDrawn="1"/>
        </p:nvSpPr>
        <p:spPr>
          <a:xfrm>
            <a:off x="23563140" y="38897280"/>
            <a:ext cx="5373467" cy="2433059"/>
          </a:xfrm>
          <a:prstGeom prst="rect">
            <a:avLst/>
          </a:prstGeom>
          <a:blipFill>
            <a:blip r:embed="rId3" cstate="print"/>
            <a:stretch>
              <a:fillRect/>
            </a:stretch>
          </a:blipFill>
        </p:spPr>
        <p:txBody>
          <a:bodyPr wrap="square" lIns="0" tIns="0" rIns="0" bIns="0" rtlCol="0"/>
          <a:lstStyle/>
          <a:p>
            <a:endParaRPr sz="8156"/>
          </a:p>
        </p:txBody>
      </p:sp>
      <p:sp>
        <p:nvSpPr>
          <p:cNvPr id="11" name="object 41"/>
          <p:cNvSpPr txBox="1"/>
          <p:nvPr userDrawn="1"/>
        </p:nvSpPr>
        <p:spPr>
          <a:xfrm>
            <a:off x="1232580" y="41755953"/>
            <a:ext cx="2246426" cy="180167"/>
          </a:xfrm>
          <a:prstGeom prst="rect">
            <a:avLst/>
          </a:prstGeom>
        </p:spPr>
        <p:txBody>
          <a:bodyPr vert="horz" wrap="square" lIns="0" tIns="32438" rIns="0" bIns="0" rtlCol="0">
            <a:spAutoFit/>
          </a:bodyPr>
          <a:lstStyle/>
          <a:p>
            <a:pPr marL="27032">
              <a:spcBef>
                <a:spcPts val="255"/>
              </a:spcBef>
            </a:pPr>
            <a:r>
              <a:rPr lang="en-US" sz="958" spc="11" dirty="0" smtClean="0">
                <a:solidFill>
                  <a:srgbClr val="58595B"/>
                </a:solidFill>
                <a:latin typeface="Arial"/>
                <a:cs typeface="Arial"/>
              </a:rPr>
              <a:t>English Charity Reg. No.</a:t>
            </a:r>
            <a:r>
              <a:rPr lang="en-US" sz="958" spc="11" baseline="0" dirty="0" smtClean="0">
                <a:solidFill>
                  <a:srgbClr val="58595B"/>
                </a:solidFill>
                <a:latin typeface="Arial"/>
                <a:cs typeface="Arial"/>
              </a:rPr>
              <a:t> </a:t>
            </a:r>
            <a:r>
              <a:rPr lang="en-US" sz="958" spc="11" dirty="0" smtClean="0">
                <a:solidFill>
                  <a:srgbClr val="58595B"/>
                </a:solidFill>
                <a:latin typeface="Arial"/>
                <a:cs typeface="Arial"/>
              </a:rPr>
              <a:t>1026588</a:t>
            </a:r>
            <a:endParaRPr sz="958" dirty="0">
              <a:latin typeface="Arial"/>
              <a:cs typeface="Arial"/>
            </a:endParaRPr>
          </a:p>
        </p:txBody>
      </p:sp>
      <p:sp>
        <p:nvSpPr>
          <p:cNvPr id="12" name="object 42"/>
          <p:cNvSpPr/>
          <p:nvPr userDrawn="1"/>
        </p:nvSpPr>
        <p:spPr>
          <a:xfrm>
            <a:off x="1259612" y="41544001"/>
            <a:ext cx="13640064" cy="0"/>
          </a:xfrm>
          <a:custGeom>
            <a:avLst/>
            <a:gdLst/>
            <a:ahLst/>
            <a:cxnLst/>
            <a:rect l="l" t="t" r="r" b="b"/>
            <a:pathLst>
              <a:path w="6408420">
                <a:moveTo>
                  <a:pt x="0" y="0"/>
                </a:moveTo>
                <a:lnTo>
                  <a:pt x="6408296" y="0"/>
                </a:lnTo>
              </a:path>
            </a:pathLst>
          </a:custGeom>
          <a:ln w="5964">
            <a:solidFill>
              <a:srgbClr val="E2E3E4"/>
            </a:solidFill>
          </a:ln>
        </p:spPr>
        <p:txBody>
          <a:bodyPr wrap="square" lIns="0" tIns="0" rIns="0" bIns="0" rtlCol="0"/>
          <a:lstStyle/>
          <a:p>
            <a:endParaRPr sz="8156"/>
          </a:p>
        </p:txBody>
      </p:sp>
      <p:sp>
        <p:nvSpPr>
          <p:cNvPr id="13" name="object 84"/>
          <p:cNvSpPr/>
          <p:nvPr userDrawn="1"/>
        </p:nvSpPr>
        <p:spPr>
          <a:xfrm>
            <a:off x="0" y="41755953"/>
            <a:ext cx="1174516" cy="296128"/>
          </a:xfrm>
          <a:custGeom>
            <a:avLst/>
            <a:gdLst/>
            <a:ahLst/>
            <a:cxnLst/>
            <a:rect l="l" t="t" r="r" b="b"/>
            <a:pathLst>
              <a:path w="551814" h="2063115">
                <a:moveTo>
                  <a:pt x="551766" y="0"/>
                </a:moveTo>
                <a:lnTo>
                  <a:pt x="0" y="0"/>
                </a:lnTo>
                <a:lnTo>
                  <a:pt x="0" y="2062621"/>
                </a:lnTo>
                <a:lnTo>
                  <a:pt x="551766" y="2062621"/>
                </a:lnTo>
                <a:lnTo>
                  <a:pt x="551766" y="0"/>
                </a:lnTo>
                <a:close/>
              </a:path>
            </a:pathLst>
          </a:custGeom>
          <a:solidFill>
            <a:srgbClr val="FFC300"/>
          </a:solidFill>
        </p:spPr>
        <p:txBody>
          <a:bodyPr wrap="square" lIns="0" tIns="0" rIns="0" bIns="0" rtlCol="0"/>
          <a:lstStyle/>
          <a:p>
            <a:endParaRPr sz="815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4/30/2018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6018770" y="34114346"/>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7" name="bk object 17"/>
          <p:cNvSpPr/>
          <p:nvPr/>
        </p:nvSpPr>
        <p:spPr>
          <a:xfrm>
            <a:off x="16018770" y="36253818"/>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8" name="bk object 18"/>
          <p:cNvSpPr/>
          <p:nvPr/>
        </p:nvSpPr>
        <p:spPr>
          <a:xfrm>
            <a:off x="16018770" y="38300400"/>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9" name="bk object 19"/>
          <p:cNvSpPr/>
          <p:nvPr/>
        </p:nvSpPr>
        <p:spPr>
          <a:xfrm>
            <a:off x="8288044" y="20447872"/>
            <a:ext cx="13634658" cy="6048769"/>
          </a:xfrm>
          <a:custGeom>
            <a:avLst/>
            <a:gdLst/>
            <a:ahLst/>
            <a:cxnLst/>
            <a:rect l="l" t="t" r="r" b="b"/>
            <a:pathLst>
              <a:path w="6405880" h="2840990">
                <a:moveTo>
                  <a:pt x="0" y="2840613"/>
                </a:moveTo>
                <a:lnTo>
                  <a:pt x="6405314" y="2840613"/>
                </a:lnTo>
                <a:lnTo>
                  <a:pt x="6405314" y="0"/>
                </a:lnTo>
                <a:lnTo>
                  <a:pt x="0" y="0"/>
                </a:lnTo>
                <a:lnTo>
                  <a:pt x="0" y="2840613"/>
                </a:lnTo>
                <a:close/>
              </a:path>
            </a:pathLst>
          </a:custGeom>
          <a:solidFill>
            <a:srgbClr val="E2E3E4"/>
          </a:solidFill>
        </p:spPr>
        <p:txBody>
          <a:bodyPr wrap="square" lIns="0" tIns="0" rIns="0" bIns="0" rtlCol="0"/>
          <a:lstStyle/>
          <a:p>
            <a:endParaRPr sz="8156"/>
          </a:p>
        </p:txBody>
      </p:sp>
      <p:sp>
        <p:nvSpPr>
          <p:cNvPr id="2" name="Holder 2"/>
          <p:cNvSpPr>
            <a:spLocks noGrp="1"/>
          </p:cNvSpPr>
          <p:nvPr>
            <p:ph type="title"/>
          </p:nvPr>
        </p:nvSpPr>
        <p:spPr>
          <a:xfrm>
            <a:off x="1232582" y="887504"/>
            <a:ext cx="27810050" cy="723275"/>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a:xfrm>
            <a:off x="1513761" y="9844866"/>
            <a:ext cx="2724769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293573" y="39807503"/>
            <a:ext cx="9688068" cy="58971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513761" y="39807503"/>
            <a:ext cx="6963299" cy="58971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4/30/2018</a:t>
            </a:fld>
            <a:endParaRPr lang="en-US"/>
          </a:p>
        </p:txBody>
      </p:sp>
      <p:sp>
        <p:nvSpPr>
          <p:cNvPr id="6" name="Holder 6"/>
          <p:cNvSpPr>
            <a:spLocks noGrp="1"/>
          </p:cNvSpPr>
          <p:nvPr>
            <p:ph type="sldNum" sz="quarter" idx="7"/>
          </p:nvPr>
        </p:nvSpPr>
        <p:spPr>
          <a:xfrm>
            <a:off x="21798153" y="39807503"/>
            <a:ext cx="6963299" cy="58971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bodyStyle>
    <p:other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object 5"/>
          <p:cNvSpPr/>
          <p:nvPr/>
        </p:nvSpPr>
        <p:spPr>
          <a:xfrm>
            <a:off x="15449385" y="31898657"/>
            <a:ext cx="6431701" cy="3218477"/>
          </a:xfrm>
          <a:custGeom>
            <a:avLst/>
            <a:gdLst/>
            <a:ahLst/>
            <a:cxnLst/>
            <a:rect l="l" t="t" r="r" b="b"/>
            <a:pathLst>
              <a:path w="2903854" h="2903855">
                <a:moveTo>
                  <a:pt x="0" y="2903364"/>
                </a:moveTo>
                <a:lnTo>
                  <a:pt x="2903364" y="2903364"/>
                </a:lnTo>
                <a:lnTo>
                  <a:pt x="2903364" y="0"/>
                </a:lnTo>
                <a:lnTo>
                  <a:pt x="0" y="0"/>
                </a:lnTo>
                <a:lnTo>
                  <a:pt x="0" y="2903364"/>
                </a:lnTo>
                <a:close/>
              </a:path>
            </a:pathLst>
          </a:custGeom>
          <a:ln w="184912">
            <a:solidFill>
              <a:srgbClr val="D2232A"/>
            </a:solidFill>
          </a:ln>
        </p:spPr>
        <p:txBody>
          <a:bodyPr wrap="square" lIns="0" tIns="0" rIns="0" bIns="0" rtlCol="0"/>
          <a:lstStyle/>
          <a:p>
            <a:endParaRPr sz="8156"/>
          </a:p>
        </p:txBody>
      </p:sp>
      <p:sp>
        <p:nvSpPr>
          <p:cNvPr id="68" name="Diamond 67"/>
          <p:cNvSpPr/>
          <p:nvPr/>
        </p:nvSpPr>
        <p:spPr>
          <a:xfrm>
            <a:off x="14153670" y="31231681"/>
            <a:ext cx="9032144" cy="4552426"/>
          </a:xfrm>
          <a:prstGeom prst="diamon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5" name="object 5"/>
          <p:cNvSpPr/>
          <p:nvPr/>
        </p:nvSpPr>
        <p:spPr>
          <a:xfrm>
            <a:off x="8383881" y="31887751"/>
            <a:ext cx="6431701" cy="3218477"/>
          </a:xfrm>
          <a:custGeom>
            <a:avLst/>
            <a:gdLst/>
            <a:ahLst/>
            <a:cxnLst/>
            <a:rect l="l" t="t" r="r" b="b"/>
            <a:pathLst>
              <a:path w="2903854" h="2903855">
                <a:moveTo>
                  <a:pt x="0" y="2903364"/>
                </a:moveTo>
                <a:lnTo>
                  <a:pt x="2903364" y="2903364"/>
                </a:lnTo>
                <a:lnTo>
                  <a:pt x="2903364" y="0"/>
                </a:lnTo>
                <a:lnTo>
                  <a:pt x="0" y="0"/>
                </a:lnTo>
                <a:lnTo>
                  <a:pt x="0" y="2903364"/>
                </a:lnTo>
                <a:close/>
              </a:path>
            </a:pathLst>
          </a:custGeom>
          <a:ln w="184912">
            <a:solidFill>
              <a:srgbClr val="D2232A"/>
            </a:solidFill>
          </a:ln>
        </p:spPr>
        <p:txBody>
          <a:bodyPr wrap="square" lIns="0" tIns="0" rIns="0" bIns="0" rtlCol="0"/>
          <a:lstStyle/>
          <a:p>
            <a:endParaRPr sz="8156"/>
          </a:p>
        </p:txBody>
      </p:sp>
      <p:sp>
        <p:nvSpPr>
          <p:cNvPr id="66" name="Diamond 65"/>
          <p:cNvSpPr/>
          <p:nvPr/>
        </p:nvSpPr>
        <p:spPr>
          <a:xfrm>
            <a:off x="7118646" y="31220775"/>
            <a:ext cx="9032144" cy="4552426"/>
          </a:xfrm>
          <a:prstGeom prst="diamon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6" name="object 24"/>
          <p:cNvSpPr/>
          <p:nvPr/>
        </p:nvSpPr>
        <p:spPr>
          <a:xfrm>
            <a:off x="1210833" y="21401881"/>
            <a:ext cx="6480000" cy="1129452"/>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nchor="ctr"/>
          <a:lstStyle/>
          <a:p>
            <a:pPr marL="2343150"/>
            <a:r>
              <a:rPr lang="en-US" sz="3200" dirty="0">
                <a:solidFill>
                  <a:schemeClr val="bg1"/>
                </a:solidFill>
                <a:latin typeface="Arial" charset="0"/>
                <a:ea typeface="Arial" charset="0"/>
                <a:cs typeface="Arial" charset="0"/>
              </a:rPr>
              <a:t>Protocol</a:t>
            </a:r>
            <a:r>
              <a:rPr lang="en-US" sz="3200" b="1" dirty="0">
                <a:solidFill>
                  <a:schemeClr val="bg1"/>
                </a:solidFill>
                <a:latin typeface="Arial" charset="0"/>
                <a:ea typeface="Arial" charset="0"/>
                <a:cs typeface="Arial" charset="0"/>
              </a:rPr>
              <a:t> </a:t>
            </a:r>
            <a:endParaRPr lang="en-US" sz="3200" b="1" dirty="0" smtClean="0">
              <a:solidFill>
                <a:schemeClr val="bg1"/>
              </a:solidFill>
              <a:latin typeface="Arial" charset="0"/>
              <a:ea typeface="Arial" charset="0"/>
              <a:cs typeface="Arial" charset="0"/>
            </a:endParaRPr>
          </a:p>
          <a:p>
            <a:pPr marL="2343150"/>
            <a:r>
              <a:rPr lang="en-US" sz="3200" b="1" dirty="0" smtClean="0">
                <a:solidFill>
                  <a:schemeClr val="bg1"/>
                </a:solidFill>
                <a:latin typeface="Arial" charset="0"/>
                <a:ea typeface="Arial" charset="0"/>
                <a:cs typeface="Arial" charset="0"/>
              </a:rPr>
              <a:t>effectiveness</a:t>
            </a:r>
            <a:endParaRPr lang="en-US" sz="3200" b="1" dirty="0">
              <a:solidFill>
                <a:schemeClr val="bg1"/>
              </a:solidFill>
              <a:latin typeface="Arial" charset="0"/>
              <a:ea typeface="Arial" charset="0"/>
              <a:cs typeface="Arial" charset="0"/>
            </a:endParaRPr>
          </a:p>
        </p:txBody>
      </p:sp>
      <p:sp>
        <p:nvSpPr>
          <p:cNvPr id="75" name="object 24"/>
          <p:cNvSpPr/>
          <p:nvPr/>
        </p:nvSpPr>
        <p:spPr>
          <a:xfrm>
            <a:off x="8253466" y="22344334"/>
            <a:ext cx="6611367" cy="1130400"/>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nchor="ctr"/>
          <a:lstStyle/>
          <a:p>
            <a:pPr marL="2498725"/>
            <a:r>
              <a:rPr lang="en-US" sz="3200" dirty="0">
                <a:solidFill>
                  <a:schemeClr val="bg1"/>
                </a:solidFill>
                <a:latin typeface="Arial" charset="0"/>
                <a:ea typeface="Arial" charset="0"/>
                <a:cs typeface="Arial" charset="0"/>
              </a:rPr>
              <a:t>New material </a:t>
            </a:r>
            <a:r>
              <a:rPr lang="en-US" sz="3200" b="1" dirty="0">
                <a:solidFill>
                  <a:schemeClr val="bg1"/>
                </a:solidFill>
                <a:latin typeface="Arial" charset="0"/>
                <a:ea typeface="Arial" charset="0"/>
                <a:cs typeface="Arial" charset="0"/>
              </a:rPr>
              <a:t>effectiveness</a:t>
            </a:r>
          </a:p>
        </p:txBody>
      </p:sp>
      <p:sp>
        <p:nvSpPr>
          <p:cNvPr id="11" name="object 11"/>
          <p:cNvSpPr txBox="1"/>
          <p:nvPr/>
        </p:nvSpPr>
        <p:spPr>
          <a:xfrm>
            <a:off x="1232625" y="8524081"/>
            <a:ext cx="6594151" cy="12529354"/>
          </a:xfrm>
          <a:prstGeom prst="rect">
            <a:avLst/>
          </a:prstGeom>
          <a:effectLst>
            <a:glow rad="774700">
              <a:srgbClr val="3EA199"/>
            </a:glow>
          </a:effectLst>
        </p:spPr>
        <p:txBody>
          <a:bodyPr vert="horz" wrap="square" lIns="0" tIns="25680" rIns="0" bIns="0" rtlCol="0">
            <a:spAutoFit/>
          </a:bodyPr>
          <a:lstStyle/>
          <a:p>
            <a:pPr marL="27032" marR="282484">
              <a:lnSpc>
                <a:spcPts val="4100"/>
              </a:lnSpc>
              <a:spcBef>
                <a:spcPts val="234"/>
              </a:spcBef>
            </a:pPr>
            <a:r>
              <a:rPr lang="en-US" sz="3000" dirty="0">
                <a:solidFill>
                  <a:srgbClr val="58595B"/>
                </a:solidFill>
                <a:latin typeface="Arial"/>
                <a:cs typeface="Arial"/>
              </a:rPr>
              <a:t>Wound care is a </a:t>
            </a:r>
            <a:r>
              <a:rPr lang="en-US" sz="3000" b="1" dirty="0" smtClean="0">
                <a:solidFill>
                  <a:srgbClr val="58595B"/>
                </a:solidFill>
                <a:latin typeface="Arial"/>
                <a:cs typeface="Arial"/>
              </a:rPr>
              <a:t>common component </a:t>
            </a:r>
            <a:r>
              <a:rPr lang="en-US" sz="3000" dirty="0" smtClean="0">
                <a:solidFill>
                  <a:srgbClr val="58595B"/>
                </a:solidFill>
                <a:latin typeface="Arial"/>
                <a:cs typeface="Arial"/>
              </a:rPr>
              <a:t>in </a:t>
            </a:r>
            <a:r>
              <a:rPr lang="en-US" sz="3000" dirty="0">
                <a:solidFill>
                  <a:srgbClr val="58595B"/>
                </a:solidFill>
                <a:latin typeface="Arial"/>
                <a:cs typeface="Arial"/>
              </a:rPr>
              <a:t>the majority of MSF </a:t>
            </a:r>
            <a:r>
              <a:rPr lang="en-US" sz="3000" dirty="0" smtClean="0">
                <a:solidFill>
                  <a:srgbClr val="58595B"/>
                </a:solidFill>
                <a:latin typeface="Arial"/>
                <a:cs typeface="Arial"/>
              </a:rPr>
              <a:t>projects and </a:t>
            </a:r>
            <a:r>
              <a:rPr lang="en-US" sz="3000" dirty="0">
                <a:solidFill>
                  <a:srgbClr val="58595B"/>
                </a:solidFill>
                <a:latin typeface="Arial"/>
                <a:cs typeface="Arial"/>
              </a:rPr>
              <a:t>represents a high volume of activities. </a:t>
            </a:r>
          </a:p>
          <a:p>
            <a:pPr marL="27032" marR="282484">
              <a:lnSpc>
                <a:spcPts val="4100"/>
              </a:lnSpc>
              <a:spcBef>
                <a:spcPts val="234"/>
              </a:spcBef>
            </a:pPr>
            <a:r>
              <a:rPr lang="en-US" sz="3000" b="1" dirty="0" smtClean="0">
                <a:solidFill>
                  <a:srgbClr val="58595B"/>
                </a:solidFill>
                <a:latin typeface="Arial"/>
                <a:cs typeface="Arial"/>
              </a:rPr>
              <a:t>Current practices</a:t>
            </a:r>
            <a:r>
              <a:rPr lang="en-US" sz="3000" dirty="0" smtClean="0">
                <a:solidFill>
                  <a:srgbClr val="58595B"/>
                </a:solidFill>
                <a:latin typeface="Arial"/>
                <a:cs typeface="Arial"/>
              </a:rPr>
              <a:t> </a:t>
            </a:r>
            <a:r>
              <a:rPr lang="en-US" sz="3000" dirty="0">
                <a:solidFill>
                  <a:srgbClr val="58595B"/>
                </a:solidFill>
                <a:latin typeface="Arial"/>
                <a:cs typeface="Arial"/>
              </a:rPr>
              <a:t>are often based on habits of each supervisor. </a:t>
            </a:r>
            <a:endParaRPr lang="en-US" sz="3000" dirty="0" smtClean="0">
              <a:solidFill>
                <a:srgbClr val="58595B"/>
              </a:solidFill>
              <a:latin typeface="Arial"/>
              <a:cs typeface="Arial"/>
            </a:endParaRPr>
          </a:p>
          <a:p>
            <a:pPr marL="27032" marR="282484">
              <a:lnSpc>
                <a:spcPts val="4100"/>
              </a:lnSpc>
              <a:spcBef>
                <a:spcPts val="234"/>
              </a:spcBef>
            </a:pPr>
            <a:r>
              <a:rPr lang="en-US" sz="3000" dirty="0">
                <a:solidFill>
                  <a:srgbClr val="58595B"/>
                </a:solidFill>
                <a:latin typeface="Arial"/>
                <a:cs typeface="Arial"/>
              </a:rPr>
              <a:t>There is need for </a:t>
            </a:r>
            <a:r>
              <a:rPr lang="en-US" sz="3000" b="1" dirty="0">
                <a:solidFill>
                  <a:srgbClr val="58595B"/>
                </a:solidFill>
                <a:latin typeface="Arial"/>
                <a:cs typeface="Arial"/>
              </a:rPr>
              <a:t>evidence based </a:t>
            </a:r>
            <a:r>
              <a:rPr lang="en-US" sz="3000" b="1" dirty="0" smtClean="0">
                <a:solidFill>
                  <a:srgbClr val="58595B"/>
                </a:solidFill>
                <a:latin typeface="Arial"/>
                <a:cs typeface="Arial"/>
              </a:rPr>
              <a:t>standardization </a:t>
            </a:r>
            <a:r>
              <a:rPr lang="en-US" sz="3000" dirty="0" smtClean="0">
                <a:solidFill>
                  <a:srgbClr val="58595B"/>
                </a:solidFill>
                <a:latin typeface="Arial"/>
                <a:cs typeface="Arial"/>
              </a:rPr>
              <a:t>of practices, </a:t>
            </a:r>
            <a:r>
              <a:rPr lang="en-US" sz="3000" dirty="0">
                <a:solidFill>
                  <a:srgbClr val="58595B"/>
                </a:solidFill>
                <a:latin typeface="Arial"/>
                <a:cs typeface="Arial"/>
              </a:rPr>
              <a:t>considering </a:t>
            </a:r>
            <a:r>
              <a:rPr lang="en-US" sz="3000" b="1" dirty="0">
                <a:solidFill>
                  <a:srgbClr val="58595B"/>
                </a:solidFill>
                <a:latin typeface="Arial"/>
                <a:cs typeface="Arial"/>
              </a:rPr>
              <a:t>field limitations</a:t>
            </a:r>
            <a:r>
              <a:rPr lang="en-US" sz="3000" dirty="0">
                <a:solidFill>
                  <a:srgbClr val="58595B"/>
                </a:solidFill>
                <a:latin typeface="Arial"/>
                <a:cs typeface="Arial"/>
              </a:rPr>
              <a:t>. </a:t>
            </a:r>
          </a:p>
          <a:p>
            <a:pPr marL="27032" marR="282484">
              <a:lnSpc>
                <a:spcPts val="4100"/>
              </a:lnSpc>
              <a:spcBef>
                <a:spcPts val="234"/>
              </a:spcBef>
            </a:pPr>
            <a:r>
              <a:rPr lang="en-US" sz="3000" dirty="0" smtClean="0">
                <a:solidFill>
                  <a:srgbClr val="58595B"/>
                </a:solidFill>
                <a:latin typeface="Arial"/>
                <a:cs typeface="Arial"/>
              </a:rPr>
              <a:t>To </a:t>
            </a:r>
            <a:r>
              <a:rPr lang="en-US" sz="3000" dirty="0">
                <a:solidFill>
                  <a:srgbClr val="58595B"/>
                </a:solidFill>
                <a:latin typeface="Arial"/>
                <a:cs typeface="Arial"/>
              </a:rPr>
              <a:t>improve the quality of wound care a </a:t>
            </a:r>
            <a:r>
              <a:rPr lang="en-US" sz="3000" b="1" dirty="0">
                <a:solidFill>
                  <a:srgbClr val="58595B"/>
                </a:solidFill>
                <a:latin typeface="Arial"/>
                <a:cs typeface="Arial"/>
              </a:rPr>
              <a:t>new protocol</a:t>
            </a:r>
            <a:r>
              <a:rPr lang="en-US" sz="3000" dirty="0">
                <a:solidFill>
                  <a:srgbClr val="58595B"/>
                </a:solidFill>
                <a:latin typeface="Arial"/>
                <a:cs typeface="Arial"/>
              </a:rPr>
              <a:t>, based on wound bed preparation in moist </a:t>
            </a:r>
            <a:r>
              <a:rPr lang="en-US" sz="3000" dirty="0" smtClean="0">
                <a:solidFill>
                  <a:srgbClr val="58595B"/>
                </a:solidFill>
                <a:latin typeface="Arial"/>
                <a:cs typeface="Arial"/>
              </a:rPr>
              <a:t>environment,</a:t>
            </a:r>
            <a:r>
              <a:rPr lang="en-US" sz="3000" b="1" dirty="0" smtClean="0">
                <a:solidFill>
                  <a:srgbClr val="58595B"/>
                </a:solidFill>
                <a:latin typeface="Arial"/>
                <a:cs typeface="Arial"/>
              </a:rPr>
              <a:t> </a:t>
            </a:r>
            <a:r>
              <a:rPr lang="en-US" sz="3000" dirty="0">
                <a:solidFill>
                  <a:srgbClr val="58595B"/>
                </a:solidFill>
                <a:latin typeface="Arial"/>
                <a:cs typeface="Arial"/>
              </a:rPr>
              <a:t>was </a:t>
            </a:r>
            <a:r>
              <a:rPr lang="en-US" sz="3000" dirty="0" smtClean="0">
                <a:solidFill>
                  <a:srgbClr val="58595B"/>
                </a:solidFill>
                <a:latin typeface="Arial"/>
                <a:cs typeface="Arial"/>
              </a:rPr>
              <a:t>developed. </a:t>
            </a:r>
          </a:p>
          <a:p>
            <a:pPr marL="27032" marR="282484">
              <a:lnSpc>
                <a:spcPts val="4100"/>
              </a:lnSpc>
              <a:spcBef>
                <a:spcPts val="234"/>
              </a:spcBef>
            </a:pPr>
            <a:r>
              <a:rPr lang="en-US" sz="3000" b="1" dirty="0" smtClean="0">
                <a:solidFill>
                  <a:srgbClr val="58595B"/>
                </a:solidFill>
                <a:latin typeface="Arial"/>
                <a:cs typeface="Arial"/>
              </a:rPr>
              <a:t>New </a:t>
            </a:r>
            <a:r>
              <a:rPr lang="en-US" sz="3000" b="1" dirty="0">
                <a:solidFill>
                  <a:srgbClr val="58595B"/>
                </a:solidFill>
                <a:latin typeface="Arial"/>
                <a:cs typeface="Arial"/>
              </a:rPr>
              <a:t>wound care products </a:t>
            </a:r>
            <a:r>
              <a:rPr lang="en-US" sz="3000" dirty="0">
                <a:solidFill>
                  <a:srgbClr val="58595B"/>
                </a:solidFill>
                <a:latin typeface="Arial"/>
                <a:cs typeface="Arial"/>
              </a:rPr>
              <a:t>and</a:t>
            </a:r>
            <a:r>
              <a:rPr lang="en-US" sz="3000" b="1" dirty="0">
                <a:solidFill>
                  <a:srgbClr val="58595B"/>
                </a:solidFill>
                <a:latin typeface="Arial"/>
                <a:cs typeface="Arial"/>
              </a:rPr>
              <a:t> </a:t>
            </a:r>
            <a:r>
              <a:rPr lang="en-US" sz="3000" b="1" dirty="0" smtClean="0">
                <a:solidFill>
                  <a:srgbClr val="58595B"/>
                </a:solidFill>
                <a:latin typeface="Arial"/>
                <a:cs typeface="Arial"/>
              </a:rPr>
              <a:t>materials</a:t>
            </a:r>
            <a:r>
              <a:rPr lang="en-US" sz="3000" dirty="0">
                <a:solidFill>
                  <a:srgbClr val="58595B"/>
                </a:solidFill>
                <a:latin typeface="Arial"/>
                <a:cs typeface="Arial"/>
              </a:rPr>
              <a:t> </a:t>
            </a:r>
            <a:r>
              <a:rPr lang="en-US" sz="3000" dirty="0" smtClean="0">
                <a:solidFill>
                  <a:srgbClr val="58595B"/>
                </a:solidFill>
                <a:latin typeface="Arial"/>
                <a:cs typeface="Arial"/>
              </a:rPr>
              <a:t>were identified.</a:t>
            </a:r>
            <a:endParaRPr lang="en-US" sz="3000" dirty="0">
              <a:solidFill>
                <a:srgbClr val="58595B"/>
              </a:solidFill>
              <a:latin typeface="Arial"/>
              <a:cs typeface="Arial"/>
            </a:endParaRPr>
          </a:p>
          <a:p>
            <a:pPr marL="27032" marR="282484">
              <a:lnSpc>
                <a:spcPts val="4100"/>
              </a:lnSpc>
              <a:spcBef>
                <a:spcPts val="234"/>
              </a:spcBef>
            </a:pPr>
            <a:r>
              <a:rPr lang="en-US" sz="3000" dirty="0">
                <a:solidFill>
                  <a:srgbClr val="58595B"/>
                </a:solidFill>
                <a:latin typeface="Arial"/>
                <a:cs typeface="Arial"/>
              </a:rPr>
              <a:t>To assess effectiveness and feasibility of this new dressing protocol, a </a:t>
            </a:r>
            <a:r>
              <a:rPr lang="en-US" sz="3000" b="1" dirty="0">
                <a:solidFill>
                  <a:srgbClr val="58595B"/>
                </a:solidFill>
                <a:latin typeface="Arial"/>
                <a:cs typeface="Arial"/>
              </a:rPr>
              <a:t>three-month field test </a:t>
            </a:r>
            <a:r>
              <a:rPr lang="en-US" sz="3000" dirty="0">
                <a:solidFill>
                  <a:srgbClr val="58595B"/>
                </a:solidFill>
                <a:latin typeface="Arial"/>
                <a:cs typeface="Arial"/>
              </a:rPr>
              <a:t>has been carried out </a:t>
            </a:r>
            <a:r>
              <a:rPr lang="en-US" sz="3000" b="1" dirty="0">
                <a:solidFill>
                  <a:srgbClr val="58595B"/>
                </a:solidFill>
                <a:latin typeface="Arial"/>
                <a:cs typeface="Arial"/>
              </a:rPr>
              <a:t>in two MSF-OCB managed projects in </a:t>
            </a:r>
            <a:r>
              <a:rPr lang="en-US" sz="3000" b="1" dirty="0" smtClean="0">
                <a:solidFill>
                  <a:srgbClr val="58595B"/>
                </a:solidFill>
                <a:latin typeface="Arial"/>
                <a:cs typeface="Arial"/>
              </a:rPr>
              <a:t>Haiti</a:t>
            </a:r>
            <a:r>
              <a:rPr lang="en-US" sz="3000" dirty="0">
                <a:solidFill>
                  <a:srgbClr val="58595B"/>
                </a:solidFill>
                <a:latin typeface="Arial"/>
                <a:cs typeface="Arial"/>
              </a:rPr>
              <a:t> </a:t>
            </a:r>
            <a:r>
              <a:rPr lang="en-US" sz="3000" dirty="0" smtClean="0">
                <a:solidFill>
                  <a:srgbClr val="58595B"/>
                </a:solidFill>
                <a:latin typeface="Arial"/>
                <a:cs typeface="Arial"/>
              </a:rPr>
              <a:t>(</a:t>
            </a:r>
            <a:r>
              <a:rPr lang="en-US" sz="3000" dirty="0" err="1" smtClean="0">
                <a:solidFill>
                  <a:srgbClr val="58595B"/>
                </a:solidFill>
                <a:latin typeface="Arial"/>
                <a:cs typeface="Arial"/>
              </a:rPr>
              <a:t>Tabarre</a:t>
            </a:r>
            <a:r>
              <a:rPr lang="en-US" sz="3000" dirty="0" smtClean="0">
                <a:solidFill>
                  <a:srgbClr val="58595B"/>
                </a:solidFill>
                <a:latin typeface="Arial"/>
                <a:cs typeface="Arial"/>
              </a:rPr>
              <a:t> and </a:t>
            </a:r>
            <a:r>
              <a:rPr lang="en-US" sz="3000" dirty="0" err="1" smtClean="0">
                <a:solidFill>
                  <a:srgbClr val="58595B"/>
                </a:solidFill>
                <a:latin typeface="Arial"/>
                <a:cs typeface="Arial"/>
              </a:rPr>
              <a:t>Martissant</a:t>
            </a:r>
            <a:r>
              <a:rPr lang="en-US" sz="3000" dirty="0" smtClean="0">
                <a:solidFill>
                  <a:srgbClr val="58595B"/>
                </a:solidFill>
                <a:latin typeface="Arial"/>
                <a:cs typeface="Arial"/>
              </a:rPr>
              <a:t>) where wound </a:t>
            </a:r>
            <a:r>
              <a:rPr lang="en-US" sz="3000" dirty="0">
                <a:solidFill>
                  <a:srgbClr val="58595B"/>
                </a:solidFill>
                <a:latin typeface="Arial"/>
                <a:cs typeface="Arial"/>
              </a:rPr>
              <a:t>care is one of </a:t>
            </a:r>
            <a:r>
              <a:rPr lang="en-US" sz="3000" dirty="0" smtClean="0">
                <a:solidFill>
                  <a:srgbClr val="58595B"/>
                </a:solidFill>
                <a:latin typeface="Arial"/>
                <a:cs typeface="Arial"/>
              </a:rPr>
              <a:t>the </a:t>
            </a:r>
            <a:r>
              <a:rPr lang="en-US" sz="3000" dirty="0">
                <a:solidFill>
                  <a:srgbClr val="58595B"/>
                </a:solidFill>
                <a:latin typeface="Arial"/>
                <a:cs typeface="Arial"/>
              </a:rPr>
              <a:t>core activities. </a:t>
            </a:r>
            <a:endParaRPr sz="2980" dirty="0">
              <a:latin typeface="Arial"/>
              <a:cs typeface="Arial"/>
            </a:endParaRPr>
          </a:p>
        </p:txBody>
      </p:sp>
      <p:sp>
        <p:nvSpPr>
          <p:cNvPr id="2" name="object 2"/>
          <p:cNvSpPr txBox="1"/>
          <p:nvPr/>
        </p:nvSpPr>
        <p:spPr>
          <a:xfrm>
            <a:off x="1232579" y="5186521"/>
            <a:ext cx="21982227" cy="2208561"/>
          </a:xfrm>
          <a:prstGeom prst="rect">
            <a:avLst/>
          </a:prstGeom>
        </p:spPr>
        <p:txBody>
          <a:bodyPr vert="horz" wrap="square" lIns="0" tIns="24328" rIns="0" bIns="0" rtlCol="0">
            <a:spAutoFit/>
          </a:bodyPr>
          <a:lstStyle/>
          <a:p>
            <a:pPr marL="27032" marR="10813">
              <a:lnSpc>
                <a:spcPct val="101600"/>
              </a:lnSpc>
              <a:spcBef>
                <a:spcPts val="192"/>
              </a:spcBef>
            </a:pPr>
            <a:r>
              <a:rPr lang="fr-BE" sz="3938" b="1" spc="-11" dirty="0">
                <a:solidFill>
                  <a:srgbClr val="58595B"/>
                </a:solidFill>
                <a:latin typeface="Arial"/>
                <a:cs typeface="Arial"/>
              </a:rPr>
              <a:t>Andrea </a:t>
            </a:r>
            <a:r>
              <a:rPr lang="fr-BE" sz="3938" b="1" spc="-11" dirty="0" smtClean="0">
                <a:solidFill>
                  <a:srgbClr val="58595B"/>
                </a:solidFill>
                <a:latin typeface="Arial"/>
                <a:cs typeface="Arial"/>
              </a:rPr>
              <a:t>Marelli</a:t>
            </a:r>
            <a:r>
              <a:rPr lang="fr-BE" sz="3938" b="1" spc="-11" baseline="30000" dirty="0" smtClean="0">
                <a:solidFill>
                  <a:srgbClr val="58595B"/>
                </a:solidFill>
                <a:latin typeface="Arial"/>
                <a:cs typeface="Arial"/>
              </a:rPr>
              <a:t>1</a:t>
            </a:r>
            <a:r>
              <a:rPr lang="fr-BE" sz="3938" b="1" spc="-11" dirty="0" smtClean="0">
                <a:solidFill>
                  <a:srgbClr val="58595B"/>
                </a:solidFill>
                <a:latin typeface="Arial"/>
                <a:cs typeface="Arial"/>
              </a:rPr>
              <a:t>, </a:t>
            </a:r>
            <a:r>
              <a:rPr lang="fr-BE" sz="3938" b="1" spc="-11" dirty="0">
                <a:solidFill>
                  <a:srgbClr val="58595B"/>
                </a:solidFill>
                <a:latin typeface="Arial"/>
                <a:cs typeface="Arial"/>
              </a:rPr>
              <a:t>Karolien </a:t>
            </a:r>
            <a:r>
              <a:rPr lang="fr-BE" sz="3938" b="1" spc="-11" dirty="0" smtClean="0">
                <a:solidFill>
                  <a:srgbClr val="58595B"/>
                </a:solidFill>
                <a:latin typeface="Arial"/>
                <a:cs typeface="Arial"/>
              </a:rPr>
              <a:t>D’hollander</a:t>
            </a:r>
            <a:r>
              <a:rPr lang="fr-BE" sz="3938" b="1" spc="-11" baseline="30000" dirty="0">
                <a:solidFill>
                  <a:srgbClr val="58595B"/>
                </a:solidFill>
                <a:latin typeface="Arial"/>
                <a:cs typeface="Arial"/>
              </a:rPr>
              <a:t>1</a:t>
            </a:r>
            <a:r>
              <a:rPr lang="fr-BE" sz="3938" b="1" spc="-11" dirty="0" smtClean="0">
                <a:solidFill>
                  <a:srgbClr val="58595B"/>
                </a:solidFill>
                <a:latin typeface="Arial"/>
                <a:cs typeface="Arial"/>
              </a:rPr>
              <a:t>, </a:t>
            </a:r>
            <a:r>
              <a:rPr lang="fr-BE" sz="3938" b="1" spc="-11" dirty="0">
                <a:solidFill>
                  <a:srgbClr val="58595B"/>
                </a:solidFill>
                <a:latin typeface="Arial"/>
                <a:cs typeface="Arial"/>
              </a:rPr>
              <a:t>Michel Van </a:t>
            </a:r>
            <a:r>
              <a:rPr lang="fr-BE" sz="3938" b="1" spc="-11" dirty="0" smtClean="0">
                <a:solidFill>
                  <a:srgbClr val="58595B"/>
                </a:solidFill>
                <a:latin typeface="Arial"/>
                <a:cs typeface="Arial"/>
              </a:rPr>
              <a:t>Herp</a:t>
            </a:r>
            <a:r>
              <a:rPr lang="fr-BE" sz="3938" b="1" spc="-11" baseline="30000" dirty="0">
                <a:solidFill>
                  <a:srgbClr val="58595B"/>
                </a:solidFill>
                <a:latin typeface="Arial"/>
                <a:cs typeface="Arial"/>
              </a:rPr>
              <a:t>1</a:t>
            </a:r>
            <a:r>
              <a:rPr lang="fr-BE" sz="3938" b="1" spc="-11" dirty="0" smtClean="0">
                <a:solidFill>
                  <a:srgbClr val="58595B"/>
                </a:solidFill>
                <a:latin typeface="Arial"/>
                <a:cs typeface="Arial"/>
              </a:rPr>
              <a:t>, </a:t>
            </a:r>
            <a:r>
              <a:rPr lang="fr-BE" sz="3938" b="1" spc="-11" dirty="0">
                <a:solidFill>
                  <a:srgbClr val="58595B"/>
                </a:solidFill>
                <a:latin typeface="Arial"/>
                <a:cs typeface="Arial"/>
              </a:rPr>
              <a:t>Silvia </a:t>
            </a:r>
            <a:r>
              <a:rPr lang="fr-BE" sz="3938" b="1" spc="-11" dirty="0" smtClean="0">
                <a:solidFill>
                  <a:srgbClr val="58595B"/>
                </a:solidFill>
                <a:latin typeface="Arial"/>
                <a:cs typeface="Arial"/>
              </a:rPr>
              <a:t>Pineda</a:t>
            </a:r>
            <a:r>
              <a:rPr lang="fr-BE" sz="3938" b="1" spc="-11" baseline="30000" dirty="0">
                <a:solidFill>
                  <a:srgbClr val="58595B"/>
                </a:solidFill>
                <a:latin typeface="Arial"/>
                <a:cs typeface="Arial"/>
              </a:rPr>
              <a:t>1</a:t>
            </a:r>
            <a:r>
              <a:rPr lang="fr-BE" sz="3938" b="1" spc="-11" dirty="0" smtClean="0">
                <a:solidFill>
                  <a:srgbClr val="58595B"/>
                </a:solidFill>
                <a:latin typeface="Arial"/>
                <a:cs typeface="Arial"/>
              </a:rPr>
              <a:t>, </a:t>
            </a:r>
            <a:r>
              <a:rPr lang="fr-BE" sz="3938" b="1" spc="-11" dirty="0">
                <a:solidFill>
                  <a:srgbClr val="58595B"/>
                </a:solidFill>
                <a:latin typeface="Arial"/>
                <a:cs typeface="Arial"/>
              </a:rPr>
              <a:t>Annick </a:t>
            </a:r>
            <a:r>
              <a:rPr lang="fr-BE" sz="3938" b="1" spc="-11" dirty="0" smtClean="0">
                <a:solidFill>
                  <a:srgbClr val="58595B"/>
                </a:solidFill>
                <a:latin typeface="Arial"/>
                <a:cs typeface="Arial"/>
              </a:rPr>
              <a:t>Antierens</a:t>
            </a:r>
            <a:r>
              <a:rPr lang="fr-BE" sz="3938" b="1" spc="-11" baseline="30000" dirty="0">
                <a:solidFill>
                  <a:srgbClr val="58595B"/>
                </a:solidFill>
                <a:latin typeface="Arial"/>
                <a:cs typeface="Arial"/>
              </a:rPr>
              <a:t>1</a:t>
            </a:r>
            <a:r>
              <a:rPr lang="fr-BE" sz="3938" b="1" spc="-11" dirty="0" smtClean="0">
                <a:solidFill>
                  <a:srgbClr val="58595B"/>
                </a:solidFill>
                <a:latin typeface="Arial"/>
                <a:cs typeface="Arial"/>
              </a:rPr>
              <a:t>, </a:t>
            </a:r>
            <a:r>
              <a:rPr lang="fr-BE" sz="3938" b="1" spc="-11" dirty="0">
                <a:solidFill>
                  <a:srgbClr val="58595B"/>
                </a:solidFill>
                <a:latin typeface="Arial"/>
                <a:cs typeface="Arial"/>
              </a:rPr>
              <a:t>Hubert </a:t>
            </a:r>
            <a:r>
              <a:rPr lang="fr-BE" sz="3938" b="1" spc="-11" dirty="0" smtClean="0">
                <a:solidFill>
                  <a:srgbClr val="58595B"/>
                </a:solidFill>
                <a:latin typeface="Arial"/>
                <a:cs typeface="Arial"/>
              </a:rPr>
              <a:t>Vuagnat</a:t>
            </a:r>
            <a:r>
              <a:rPr lang="fr-BE" sz="3938" b="1" spc="-11" baseline="30000" dirty="0" smtClean="0">
                <a:solidFill>
                  <a:srgbClr val="58595B"/>
                </a:solidFill>
                <a:latin typeface="Arial"/>
                <a:cs typeface="Arial"/>
              </a:rPr>
              <a:t>2</a:t>
            </a:r>
            <a:r>
              <a:rPr lang="fr-BE" sz="3938" b="1" spc="-11" dirty="0" smtClean="0">
                <a:solidFill>
                  <a:srgbClr val="58595B"/>
                </a:solidFill>
                <a:latin typeface="Arial"/>
                <a:cs typeface="Arial"/>
              </a:rPr>
              <a:t>, </a:t>
            </a:r>
            <a:r>
              <a:rPr lang="fr-BE" sz="3938" b="1" spc="-11" dirty="0">
                <a:solidFill>
                  <a:srgbClr val="58595B"/>
                </a:solidFill>
                <a:latin typeface="Arial"/>
                <a:cs typeface="Arial"/>
              </a:rPr>
              <a:t>An </a:t>
            </a:r>
            <a:r>
              <a:rPr lang="fr-BE" sz="3938" b="1" spc="-11" dirty="0" smtClean="0">
                <a:solidFill>
                  <a:srgbClr val="58595B"/>
                </a:solidFill>
                <a:latin typeface="Arial"/>
                <a:cs typeface="Arial"/>
              </a:rPr>
              <a:t>Caluwaerts</a:t>
            </a:r>
            <a:r>
              <a:rPr lang="fr-BE" sz="3938" b="1" spc="-11" baseline="30000" dirty="0">
                <a:solidFill>
                  <a:srgbClr val="58595B"/>
                </a:solidFill>
                <a:latin typeface="Arial"/>
                <a:cs typeface="Arial"/>
              </a:rPr>
              <a:t>1</a:t>
            </a:r>
            <a:r>
              <a:rPr sz="3938" b="1" spc="-21" dirty="0" smtClean="0">
                <a:solidFill>
                  <a:srgbClr val="58595B"/>
                </a:solidFill>
                <a:latin typeface="Arial"/>
                <a:cs typeface="Arial"/>
              </a:rPr>
              <a:t>.</a:t>
            </a:r>
            <a:endParaRPr sz="3938" dirty="0">
              <a:latin typeface="Arial"/>
              <a:cs typeface="Arial"/>
            </a:endParaRPr>
          </a:p>
          <a:p>
            <a:pPr marL="27032" marR="598758">
              <a:lnSpc>
                <a:spcPct val="106300"/>
              </a:lnSpc>
              <a:spcBef>
                <a:spcPts val="3608"/>
              </a:spcBef>
            </a:pPr>
            <a:r>
              <a:rPr lang="fr-BE" sz="2980" spc="-21" baseline="30000" dirty="0">
                <a:solidFill>
                  <a:srgbClr val="58595B"/>
                </a:solidFill>
                <a:latin typeface="Arial"/>
                <a:cs typeface="Arial"/>
              </a:rPr>
              <a:t>1</a:t>
            </a:r>
            <a:r>
              <a:rPr lang="fr-BE" sz="2980" spc="-21" dirty="0">
                <a:solidFill>
                  <a:srgbClr val="58595B"/>
                </a:solidFill>
                <a:latin typeface="Arial"/>
                <a:cs typeface="Arial"/>
              </a:rPr>
              <a:t>Médecins Sans Frontières (MSF), Brussels, </a:t>
            </a:r>
            <a:r>
              <a:rPr lang="fr-BE" sz="2980" spc="-21" dirty="0" err="1">
                <a:solidFill>
                  <a:srgbClr val="58595B"/>
                </a:solidFill>
                <a:latin typeface="Arial"/>
                <a:cs typeface="Arial"/>
              </a:rPr>
              <a:t>Belgium</a:t>
            </a:r>
            <a:r>
              <a:rPr lang="fr-BE" sz="2980" spc="-21" dirty="0">
                <a:solidFill>
                  <a:srgbClr val="58595B"/>
                </a:solidFill>
                <a:latin typeface="Arial"/>
                <a:cs typeface="Arial"/>
              </a:rPr>
              <a:t>; </a:t>
            </a:r>
            <a:r>
              <a:rPr lang="fr-BE" sz="2980" spc="-21" baseline="30000" dirty="0">
                <a:solidFill>
                  <a:srgbClr val="58595B"/>
                </a:solidFill>
                <a:latin typeface="Arial"/>
                <a:cs typeface="Arial"/>
              </a:rPr>
              <a:t>2</a:t>
            </a:r>
            <a:r>
              <a:rPr lang="fr-BE" sz="2980" spc="-21" dirty="0">
                <a:solidFill>
                  <a:srgbClr val="58595B"/>
                </a:solidFill>
                <a:latin typeface="Arial"/>
                <a:cs typeface="Arial"/>
              </a:rPr>
              <a:t>Geneva </a:t>
            </a:r>
            <a:r>
              <a:rPr lang="fr-BE" sz="2980" spc="-21" dirty="0" err="1">
                <a:solidFill>
                  <a:srgbClr val="58595B"/>
                </a:solidFill>
                <a:latin typeface="Arial"/>
                <a:cs typeface="Arial"/>
              </a:rPr>
              <a:t>University</a:t>
            </a:r>
            <a:r>
              <a:rPr lang="fr-BE" sz="2980" spc="-21" dirty="0">
                <a:solidFill>
                  <a:srgbClr val="58595B"/>
                </a:solidFill>
                <a:latin typeface="Arial"/>
                <a:cs typeface="Arial"/>
              </a:rPr>
              <a:t> </a:t>
            </a:r>
            <a:r>
              <a:rPr lang="fr-BE" sz="2980" spc="-21" dirty="0" err="1">
                <a:solidFill>
                  <a:srgbClr val="58595B"/>
                </a:solidFill>
                <a:latin typeface="Arial"/>
                <a:cs typeface="Arial"/>
              </a:rPr>
              <a:t>Hospitals</a:t>
            </a:r>
            <a:r>
              <a:rPr lang="fr-BE" sz="2980" spc="-21" dirty="0">
                <a:solidFill>
                  <a:srgbClr val="58595B"/>
                </a:solidFill>
                <a:latin typeface="Arial"/>
                <a:cs typeface="Arial"/>
              </a:rPr>
              <a:t>, Geneva, </a:t>
            </a:r>
            <a:r>
              <a:rPr lang="fr-BE" sz="2980" spc="-21" dirty="0" err="1">
                <a:solidFill>
                  <a:srgbClr val="58595B"/>
                </a:solidFill>
                <a:latin typeface="Arial"/>
                <a:cs typeface="Arial"/>
              </a:rPr>
              <a:t>Switzerland</a:t>
            </a:r>
            <a:endParaRPr sz="2980" dirty="0">
              <a:latin typeface="Arial"/>
              <a:cs typeface="Arial"/>
            </a:endParaRPr>
          </a:p>
        </p:txBody>
      </p:sp>
      <p:sp>
        <p:nvSpPr>
          <p:cNvPr id="4" name="object 4"/>
          <p:cNvSpPr/>
          <p:nvPr/>
        </p:nvSpPr>
        <p:spPr>
          <a:xfrm>
            <a:off x="1259613" y="7685881"/>
            <a:ext cx="6567164" cy="676800"/>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3EA199"/>
          </a:solidFill>
        </p:spPr>
        <p:txBody>
          <a:bodyPr wrap="square" lIns="0" tIns="0" rIns="0" bIns="0" rtlCol="0"/>
          <a:lstStyle/>
          <a:p>
            <a:endParaRPr sz="8156"/>
          </a:p>
        </p:txBody>
      </p:sp>
      <p:sp>
        <p:nvSpPr>
          <p:cNvPr id="7" name="object 7"/>
          <p:cNvSpPr/>
          <p:nvPr/>
        </p:nvSpPr>
        <p:spPr>
          <a:xfrm>
            <a:off x="8325886" y="19655306"/>
            <a:ext cx="707654" cy="474893"/>
          </a:xfrm>
          <a:custGeom>
            <a:avLst/>
            <a:gdLst/>
            <a:ahLst/>
            <a:cxnLst/>
            <a:rect l="l" t="t" r="r" b="b"/>
            <a:pathLst>
              <a:path w="374014" h="294004">
                <a:moveTo>
                  <a:pt x="120383" y="0"/>
                </a:moveTo>
                <a:lnTo>
                  <a:pt x="80736" y="18374"/>
                </a:lnTo>
                <a:lnTo>
                  <a:pt x="48828" y="42547"/>
                </a:lnTo>
                <a:lnTo>
                  <a:pt x="16692" y="87104"/>
                </a:lnTo>
                <a:lnTo>
                  <a:pt x="2596" y="144018"/>
                </a:lnTo>
                <a:lnTo>
                  <a:pt x="0" y="196776"/>
                </a:lnTo>
                <a:lnTo>
                  <a:pt x="0" y="293957"/>
                </a:lnTo>
                <a:lnTo>
                  <a:pt x="135856" y="293957"/>
                </a:lnTo>
                <a:lnTo>
                  <a:pt x="135856" y="158100"/>
                </a:lnTo>
                <a:lnTo>
                  <a:pt x="70105" y="158100"/>
                </a:lnTo>
                <a:lnTo>
                  <a:pt x="71627" y="139033"/>
                </a:lnTo>
                <a:lnTo>
                  <a:pt x="88716" y="93798"/>
                </a:lnTo>
                <a:lnTo>
                  <a:pt x="128104" y="63518"/>
                </a:lnTo>
                <a:lnTo>
                  <a:pt x="146975" y="56082"/>
                </a:lnTo>
                <a:lnTo>
                  <a:pt x="120383" y="0"/>
                </a:lnTo>
                <a:close/>
              </a:path>
              <a:path w="374014" h="294004">
                <a:moveTo>
                  <a:pt x="347140" y="0"/>
                </a:moveTo>
                <a:lnTo>
                  <a:pt x="307793" y="18374"/>
                </a:lnTo>
                <a:lnTo>
                  <a:pt x="275823" y="42547"/>
                </a:lnTo>
                <a:lnTo>
                  <a:pt x="243460" y="86970"/>
                </a:lnTo>
                <a:lnTo>
                  <a:pt x="229347" y="143718"/>
                </a:lnTo>
                <a:lnTo>
                  <a:pt x="226750" y="196776"/>
                </a:lnTo>
                <a:lnTo>
                  <a:pt x="226750" y="293957"/>
                </a:lnTo>
                <a:lnTo>
                  <a:pt x="362613" y="293957"/>
                </a:lnTo>
                <a:lnTo>
                  <a:pt x="362613" y="158100"/>
                </a:lnTo>
                <a:lnTo>
                  <a:pt x="296856" y="158100"/>
                </a:lnTo>
                <a:lnTo>
                  <a:pt x="298381" y="139033"/>
                </a:lnTo>
                <a:lnTo>
                  <a:pt x="315472" y="93798"/>
                </a:lnTo>
                <a:lnTo>
                  <a:pt x="354860" y="63518"/>
                </a:lnTo>
                <a:lnTo>
                  <a:pt x="373731" y="56082"/>
                </a:lnTo>
                <a:lnTo>
                  <a:pt x="347140" y="0"/>
                </a:lnTo>
                <a:close/>
              </a:path>
            </a:pathLst>
          </a:custGeom>
          <a:solidFill>
            <a:srgbClr val="38A199"/>
          </a:solidFill>
        </p:spPr>
        <p:txBody>
          <a:bodyPr wrap="square" lIns="0" tIns="0" rIns="0" bIns="0" rtlCol="0"/>
          <a:lstStyle/>
          <a:p>
            <a:endParaRPr sz="8156"/>
          </a:p>
        </p:txBody>
      </p:sp>
      <p:sp>
        <p:nvSpPr>
          <p:cNvPr id="8" name="object 8"/>
          <p:cNvSpPr txBox="1"/>
          <p:nvPr/>
        </p:nvSpPr>
        <p:spPr>
          <a:xfrm>
            <a:off x="8530162" y="20203423"/>
            <a:ext cx="13165218" cy="1380148"/>
          </a:xfrm>
          <a:prstGeom prst="rect">
            <a:avLst/>
          </a:prstGeom>
        </p:spPr>
        <p:txBody>
          <a:bodyPr vert="horz" wrap="square" lIns="0" tIns="25680" rIns="0" bIns="0" rtlCol="0">
            <a:spAutoFit/>
          </a:bodyPr>
          <a:lstStyle/>
          <a:p>
            <a:pPr marL="27032" marR="10813">
              <a:spcBef>
                <a:spcPts val="202"/>
              </a:spcBef>
            </a:pPr>
            <a:r>
              <a:rPr lang="en-US" sz="4400" b="1" spc="-11" dirty="0">
                <a:solidFill>
                  <a:srgbClr val="D2232A"/>
                </a:solidFill>
                <a:latin typeface="Arial"/>
                <a:cs typeface="Arial"/>
              </a:rPr>
              <a:t>You need to treat the whole patient and not just the hole in the </a:t>
            </a:r>
            <a:r>
              <a:rPr lang="en-US" sz="4400" b="1" spc="-11" dirty="0" smtClean="0">
                <a:solidFill>
                  <a:srgbClr val="D2232A"/>
                </a:solidFill>
                <a:latin typeface="Arial"/>
                <a:cs typeface="Arial"/>
              </a:rPr>
              <a:t>patient.                      </a:t>
            </a:r>
            <a:r>
              <a:rPr lang="fr-BE" sz="2400" i="1" dirty="0" smtClean="0">
                <a:latin typeface="Times New Roman" panose="02020603050405020304" pitchFamily="18" charset="0"/>
                <a:cs typeface="Times New Roman" panose="02020603050405020304" pitchFamily="18" charset="0"/>
              </a:rPr>
              <a:t>(</a:t>
            </a:r>
            <a:r>
              <a:rPr lang="fr-BE" sz="2400" i="1" dirty="0" err="1">
                <a:latin typeface="Times New Roman" panose="02020603050405020304" pitchFamily="18" charset="0"/>
                <a:cs typeface="Times New Roman" panose="02020603050405020304" pitchFamily="18" charset="0"/>
              </a:rPr>
              <a:t>Dowsett</a:t>
            </a:r>
            <a:r>
              <a:rPr lang="fr-BE" sz="2400" i="1" dirty="0">
                <a:latin typeface="Times New Roman" panose="02020603050405020304" pitchFamily="18" charset="0"/>
                <a:cs typeface="Times New Roman" panose="02020603050405020304" pitchFamily="18" charset="0"/>
              </a:rPr>
              <a:t> &amp; Newton, 2005</a:t>
            </a:r>
            <a:r>
              <a:rPr lang="fr-BE" sz="2400" i="1" dirty="0" smtClean="0">
                <a:latin typeface="Times New Roman" panose="02020603050405020304" pitchFamily="18" charset="0"/>
                <a:cs typeface="Times New Roman" panose="02020603050405020304" pitchFamily="18" charset="0"/>
              </a:rPr>
              <a:t>)</a:t>
            </a:r>
            <a:endParaRPr sz="2400" i="1" dirty="0">
              <a:latin typeface="Times New Roman" panose="02020603050405020304" pitchFamily="18" charset="0"/>
              <a:cs typeface="Times New Roman" panose="02020603050405020304" pitchFamily="18" charset="0"/>
            </a:endParaRPr>
          </a:p>
        </p:txBody>
      </p:sp>
      <p:sp>
        <p:nvSpPr>
          <p:cNvPr id="10" name="object 10"/>
          <p:cNvSpPr txBox="1"/>
          <p:nvPr/>
        </p:nvSpPr>
        <p:spPr>
          <a:xfrm>
            <a:off x="1410712" y="7746841"/>
            <a:ext cx="3820894" cy="491690"/>
          </a:xfrm>
          <a:prstGeom prst="rect">
            <a:avLst/>
          </a:prstGeom>
        </p:spPr>
        <p:txBody>
          <a:bodyPr vert="horz" wrap="square" lIns="0" tIns="29735" rIns="0" bIns="0" rtlCol="0">
            <a:spAutoFit/>
          </a:bodyPr>
          <a:lstStyle/>
          <a:p>
            <a:pPr marL="27032">
              <a:spcBef>
                <a:spcPts val="234"/>
              </a:spcBef>
            </a:pPr>
            <a:r>
              <a:rPr lang="fr-BE" sz="3000" b="1" spc="-11" dirty="0" smtClean="0">
                <a:solidFill>
                  <a:schemeClr val="bg1"/>
                </a:solidFill>
                <a:latin typeface="Arial"/>
                <a:cs typeface="Arial"/>
              </a:rPr>
              <a:t>Introduction</a:t>
            </a:r>
            <a:endParaRPr sz="3000" dirty="0">
              <a:solidFill>
                <a:schemeClr val="bg1"/>
              </a:solidFill>
              <a:latin typeface="Arial"/>
              <a:cs typeface="Arial"/>
            </a:endParaRPr>
          </a:p>
        </p:txBody>
      </p:sp>
      <p:sp>
        <p:nvSpPr>
          <p:cNvPr id="24" name="object 24"/>
          <p:cNvSpPr/>
          <p:nvPr/>
        </p:nvSpPr>
        <p:spPr>
          <a:xfrm>
            <a:off x="15361649" y="22906175"/>
            <a:ext cx="6611367" cy="1130400"/>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nchor="ctr"/>
          <a:lstStyle/>
          <a:p>
            <a:pPr marL="2506663"/>
            <a:r>
              <a:rPr lang="en-US" sz="3200" dirty="0">
                <a:solidFill>
                  <a:schemeClr val="bg1"/>
                </a:solidFill>
                <a:latin typeface="Arial" charset="0"/>
                <a:ea typeface="Arial" charset="0"/>
                <a:cs typeface="Arial" charset="0"/>
              </a:rPr>
              <a:t>Protocol</a:t>
            </a:r>
            <a:r>
              <a:rPr lang="en-US" sz="3200" b="1" dirty="0">
                <a:solidFill>
                  <a:schemeClr val="bg1"/>
                </a:solidFill>
                <a:latin typeface="Arial" charset="0"/>
                <a:ea typeface="Arial" charset="0"/>
                <a:cs typeface="Arial" charset="0"/>
              </a:rPr>
              <a:t> </a:t>
            </a:r>
          </a:p>
          <a:p>
            <a:pPr marL="2506663"/>
            <a:r>
              <a:rPr lang="en-US" sz="3200" b="1" dirty="0" smtClean="0">
                <a:solidFill>
                  <a:schemeClr val="bg1"/>
                </a:solidFill>
                <a:latin typeface="Arial" charset="0"/>
                <a:ea typeface="Arial" charset="0"/>
                <a:cs typeface="Arial" charset="0"/>
              </a:rPr>
              <a:t>feasibility</a:t>
            </a:r>
            <a:endParaRPr sz="3200" dirty="0"/>
          </a:p>
        </p:txBody>
      </p:sp>
      <p:sp>
        <p:nvSpPr>
          <p:cNvPr id="50" name="object 13"/>
          <p:cNvSpPr txBox="1"/>
          <p:nvPr/>
        </p:nvSpPr>
        <p:spPr>
          <a:xfrm>
            <a:off x="22397144" y="32738437"/>
            <a:ext cx="6447040" cy="3476610"/>
          </a:xfrm>
          <a:prstGeom prst="rect">
            <a:avLst/>
          </a:prstGeom>
        </p:spPr>
        <p:txBody>
          <a:bodyPr vert="horz" wrap="square" lIns="0" tIns="29735" rIns="0" bIns="0" rtlCol="0">
            <a:spAutoFit/>
          </a:bodyPr>
          <a:lstStyle/>
          <a:p>
            <a:pPr marL="27032">
              <a:spcBef>
                <a:spcPts val="234"/>
              </a:spcBef>
            </a:pPr>
            <a:r>
              <a:rPr lang="en-US" sz="3000" b="1" spc="-11" dirty="0" smtClean="0">
                <a:solidFill>
                  <a:srgbClr val="D2232A"/>
                </a:solidFill>
                <a:latin typeface="Arial"/>
                <a:cs typeface="Arial"/>
              </a:rPr>
              <a:t>Acknowledgements</a:t>
            </a:r>
          </a:p>
          <a:p>
            <a:pPr marL="27032">
              <a:spcBef>
                <a:spcPts val="234"/>
              </a:spcBef>
            </a:pPr>
            <a:r>
              <a:rPr lang="fr-BE" sz="900" dirty="0" smtClean="0">
                <a:latin typeface="Arial"/>
                <a:cs typeface="Arial"/>
              </a:rPr>
              <a:t>   </a:t>
            </a:r>
            <a:endParaRPr sz="900" dirty="0">
              <a:latin typeface="Arial"/>
              <a:cs typeface="Arial"/>
            </a:endParaRPr>
          </a:p>
          <a:p>
            <a:pPr marL="27032" marR="10813">
              <a:lnSpc>
                <a:spcPct val="100600"/>
              </a:lnSpc>
            </a:pPr>
            <a:r>
              <a:rPr lang="en-US" sz="3000" dirty="0" smtClean="0">
                <a:solidFill>
                  <a:srgbClr val="58595B"/>
                </a:solidFill>
                <a:latin typeface="Arial"/>
                <a:cs typeface="Arial"/>
              </a:rPr>
              <a:t>We want to thank all the staff in Haiti for their daily engagement in caring patients, the experts who support the technical development of the protocol and everybody involved in the field evaluation.</a:t>
            </a:r>
            <a:endParaRPr lang="en-US" sz="3000" spc="-11" dirty="0">
              <a:solidFill>
                <a:srgbClr val="58595B"/>
              </a:solidFill>
              <a:latin typeface="Arial"/>
              <a:cs typeface="Arial"/>
            </a:endParaRPr>
          </a:p>
        </p:txBody>
      </p:sp>
      <p:sp>
        <p:nvSpPr>
          <p:cNvPr id="56" name="object 16"/>
          <p:cNvSpPr/>
          <p:nvPr/>
        </p:nvSpPr>
        <p:spPr>
          <a:xfrm>
            <a:off x="8354665" y="9725440"/>
            <a:ext cx="13579527" cy="674868"/>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0000"/>
          </a:solidFill>
        </p:spPr>
        <p:txBody>
          <a:bodyPr wrap="square" lIns="0" tIns="0" rIns="0" bIns="0" rtlCol="0"/>
          <a:lstStyle/>
          <a:p>
            <a:endParaRPr sz="8156"/>
          </a:p>
        </p:txBody>
      </p:sp>
      <p:sp>
        <p:nvSpPr>
          <p:cNvPr id="57" name="object 13"/>
          <p:cNvSpPr txBox="1"/>
          <p:nvPr/>
        </p:nvSpPr>
        <p:spPr>
          <a:xfrm>
            <a:off x="8263919" y="10670320"/>
            <a:ext cx="13709097" cy="8750361"/>
          </a:xfrm>
          <a:prstGeom prst="rect">
            <a:avLst/>
          </a:prstGeom>
        </p:spPr>
        <p:txBody>
          <a:bodyPr vert="horz" wrap="square" lIns="0" tIns="29735" rIns="0" bIns="0" rtlCol="0">
            <a:spAutoFit/>
          </a:bodyPr>
          <a:lstStyle/>
          <a:p>
            <a:pPr marL="27032">
              <a:spcBef>
                <a:spcPts val="234"/>
              </a:spcBef>
              <a:spcAft>
                <a:spcPts val="600"/>
              </a:spcAft>
            </a:pPr>
            <a:r>
              <a:rPr lang="en-US" sz="3200" b="1" dirty="0">
                <a:solidFill>
                  <a:schemeClr val="tx1">
                    <a:lumMod val="65000"/>
                    <a:lumOff val="35000"/>
                  </a:schemeClr>
                </a:solidFill>
                <a:latin typeface="Arial"/>
                <a:cs typeface="Arial"/>
              </a:rPr>
              <a:t>Main objective</a:t>
            </a:r>
          </a:p>
          <a:p>
            <a:pPr marL="27032">
              <a:spcBef>
                <a:spcPts val="234"/>
              </a:spcBef>
              <a:spcAft>
                <a:spcPts val="600"/>
              </a:spcAft>
            </a:pPr>
            <a:r>
              <a:rPr lang="en-US" sz="3200" dirty="0">
                <a:solidFill>
                  <a:schemeClr val="tx1">
                    <a:lumMod val="65000"/>
                    <a:lumOff val="35000"/>
                  </a:schemeClr>
                </a:solidFill>
                <a:latin typeface="Arial"/>
                <a:cs typeface="Arial"/>
              </a:rPr>
              <a:t>To assess </a:t>
            </a:r>
            <a:r>
              <a:rPr lang="en-US" sz="3200" b="1" dirty="0" smtClean="0">
                <a:solidFill>
                  <a:schemeClr val="tx1">
                    <a:lumMod val="65000"/>
                    <a:lumOff val="35000"/>
                  </a:schemeClr>
                </a:solidFill>
                <a:latin typeface="Arial"/>
                <a:cs typeface="Arial"/>
              </a:rPr>
              <a:t>effectiveness</a:t>
            </a:r>
            <a:r>
              <a:rPr lang="en-US" sz="3200" dirty="0" smtClean="0">
                <a:solidFill>
                  <a:schemeClr val="tx1">
                    <a:lumMod val="65000"/>
                    <a:lumOff val="35000"/>
                  </a:schemeClr>
                </a:solidFill>
                <a:latin typeface="Arial"/>
                <a:cs typeface="Arial"/>
              </a:rPr>
              <a:t> </a:t>
            </a:r>
            <a:r>
              <a:rPr lang="en-US" sz="3200" dirty="0">
                <a:solidFill>
                  <a:schemeClr val="tx1">
                    <a:lumMod val="65000"/>
                    <a:lumOff val="35000"/>
                  </a:schemeClr>
                </a:solidFill>
                <a:latin typeface="Arial"/>
                <a:cs typeface="Arial"/>
              </a:rPr>
              <a:t>and </a:t>
            </a:r>
            <a:r>
              <a:rPr lang="en-US" sz="3200" b="1" dirty="0">
                <a:solidFill>
                  <a:schemeClr val="tx1">
                    <a:lumMod val="65000"/>
                    <a:lumOff val="35000"/>
                  </a:schemeClr>
                </a:solidFill>
                <a:latin typeface="Arial"/>
                <a:cs typeface="Arial"/>
              </a:rPr>
              <a:t>feasibility</a:t>
            </a:r>
            <a:r>
              <a:rPr lang="en-US" sz="3200" dirty="0">
                <a:solidFill>
                  <a:schemeClr val="tx1">
                    <a:lumMod val="65000"/>
                    <a:lumOff val="35000"/>
                  </a:schemeClr>
                </a:solidFill>
                <a:latin typeface="Arial"/>
                <a:cs typeface="Arial"/>
              </a:rPr>
              <a:t> of the new wound care protocol.</a:t>
            </a:r>
          </a:p>
          <a:p>
            <a:pPr marL="27032">
              <a:spcBef>
                <a:spcPts val="234"/>
              </a:spcBef>
              <a:spcAft>
                <a:spcPts val="600"/>
              </a:spcAft>
            </a:pPr>
            <a:r>
              <a:rPr lang="en-US" sz="3200" b="1" dirty="0">
                <a:solidFill>
                  <a:schemeClr val="tx1">
                    <a:lumMod val="65000"/>
                    <a:lumOff val="35000"/>
                  </a:schemeClr>
                </a:solidFill>
                <a:latin typeface="Arial"/>
                <a:cs typeface="Arial"/>
              </a:rPr>
              <a:t>Specific objectives</a:t>
            </a:r>
          </a:p>
          <a:p>
            <a:pPr marL="27032">
              <a:spcBef>
                <a:spcPts val="234"/>
              </a:spcBef>
              <a:spcAft>
                <a:spcPts val="600"/>
              </a:spcAft>
            </a:pPr>
            <a:r>
              <a:rPr lang="en-US" sz="3200" dirty="0" smtClean="0">
                <a:solidFill>
                  <a:schemeClr val="tx1">
                    <a:lumMod val="65000"/>
                    <a:lumOff val="35000"/>
                  </a:schemeClr>
                </a:solidFill>
                <a:latin typeface="Arial"/>
                <a:cs typeface="Arial"/>
              </a:rPr>
              <a:t>1. To </a:t>
            </a:r>
            <a:r>
              <a:rPr lang="en-US" sz="3200" dirty="0">
                <a:solidFill>
                  <a:schemeClr val="tx1">
                    <a:lumMod val="65000"/>
                    <a:lumOff val="35000"/>
                  </a:schemeClr>
                </a:solidFill>
                <a:latin typeface="Arial"/>
                <a:cs typeface="Arial"/>
              </a:rPr>
              <a:t>assess the effectiveness of the new protocol based on the following hypotheses:</a:t>
            </a:r>
          </a:p>
          <a:p>
            <a:pPr marL="1457519" lvl="1" indent="-457200">
              <a:spcBef>
                <a:spcPts val="234"/>
              </a:spcBef>
              <a:spcAft>
                <a:spcPts val="600"/>
              </a:spcAft>
              <a:buFont typeface="Arial" panose="020B0604020202020204" pitchFamily="34" charset="0"/>
              <a:buChar char="•"/>
            </a:pPr>
            <a:r>
              <a:rPr lang="en-US" sz="3200" dirty="0" smtClean="0">
                <a:solidFill>
                  <a:schemeClr val="tx1">
                    <a:lumMod val="65000"/>
                    <a:lumOff val="35000"/>
                  </a:schemeClr>
                </a:solidFill>
                <a:latin typeface="Arial"/>
                <a:cs typeface="Arial"/>
              </a:rPr>
              <a:t>Shorter </a:t>
            </a:r>
            <a:r>
              <a:rPr lang="en-US" sz="3200" dirty="0">
                <a:solidFill>
                  <a:schemeClr val="tx1">
                    <a:lumMod val="65000"/>
                    <a:lumOff val="35000"/>
                  </a:schemeClr>
                </a:solidFill>
                <a:latin typeface="Arial"/>
                <a:cs typeface="Arial"/>
              </a:rPr>
              <a:t>duration of treatment</a:t>
            </a:r>
          </a:p>
          <a:p>
            <a:pPr marL="1457519" lvl="1" indent="-457200">
              <a:spcBef>
                <a:spcPts val="234"/>
              </a:spcBef>
              <a:spcAft>
                <a:spcPts val="600"/>
              </a:spcAft>
              <a:buFont typeface="Arial" panose="020B0604020202020204" pitchFamily="34" charset="0"/>
              <a:buChar char="•"/>
            </a:pPr>
            <a:r>
              <a:rPr lang="en-US" sz="3200" dirty="0" smtClean="0">
                <a:solidFill>
                  <a:schemeClr val="tx1">
                    <a:lumMod val="65000"/>
                    <a:lumOff val="35000"/>
                  </a:schemeClr>
                </a:solidFill>
                <a:latin typeface="Arial"/>
                <a:cs typeface="Arial"/>
              </a:rPr>
              <a:t>Lower </a:t>
            </a:r>
            <a:r>
              <a:rPr lang="en-US" sz="3200" dirty="0">
                <a:solidFill>
                  <a:schemeClr val="tx1">
                    <a:lumMod val="65000"/>
                    <a:lumOff val="35000"/>
                  </a:schemeClr>
                </a:solidFill>
                <a:latin typeface="Arial"/>
                <a:cs typeface="Arial"/>
              </a:rPr>
              <a:t>frequency of dressing changes</a:t>
            </a:r>
          </a:p>
          <a:p>
            <a:pPr marL="1457519" lvl="1" indent="-457200">
              <a:spcBef>
                <a:spcPts val="234"/>
              </a:spcBef>
              <a:spcAft>
                <a:spcPts val="600"/>
              </a:spcAft>
              <a:buFont typeface="Arial" panose="020B0604020202020204" pitchFamily="34" charset="0"/>
              <a:buChar char="•"/>
            </a:pPr>
            <a:r>
              <a:rPr lang="en-US" sz="3200" dirty="0" smtClean="0">
                <a:solidFill>
                  <a:schemeClr val="tx1">
                    <a:lumMod val="65000"/>
                    <a:lumOff val="35000"/>
                  </a:schemeClr>
                </a:solidFill>
                <a:latin typeface="Arial"/>
                <a:cs typeface="Arial"/>
              </a:rPr>
              <a:t>Lower incidence of wound infections</a:t>
            </a:r>
          </a:p>
          <a:p>
            <a:pPr marL="27032">
              <a:spcBef>
                <a:spcPts val="234"/>
              </a:spcBef>
              <a:spcAft>
                <a:spcPts val="600"/>
              </a:spcAft>
            </a:pPr>
            <a:r>
              <a:rPr lang="en-US" sz="3200" dirty="0" smtClean="0">
                <a:solidFill>
                  <a:schemeClr val="tx1">
                    <a:lumMod val="65000"/>
                    <a:lumOff val="35000"/>
                  </a:schemeClr>
                </a:solidFill>
                <a:latin typeface="Arial"/>
                <a:cs typeface="Arial"/>
              </a:rPr>
              <a:t>2. To </a:t>
            </a:r>
            <a:r>
              <a:rPr lang="en-US" sz="3200" dirty="0">
                <a:solidFill>
                  <a:schemeClr val="tx1">
                    <a:lumMod val="65000"/>
                    <a:lumOff val="35000"/>
                  </a:schemeClr>
                </a:solidFill>
                <a:latin typeface="Arial"/>
                <a:cs typeface="Arial"/>
              </a:rPr>
              <a:t>assess the effectiveness of the new material: </a:t>
            </a:r>
            <a:endParaRPr lang="en-US" sz="3200" dirty="0" smtClean="0">
              <a:solidFill>
                <a:schemeClr val="tx1">
                  <a:lumMod val="65000"/>
                  <a:lumOff val="35000"/>
                </a:schemeClr>
              </a:solidFill>
              <a:latin typeface="Arial"/>
              <a:cs typeface="Arial"/>
            </a:endParaRPr>
          </a:p>
          <a:p>
            <a:pPr marL="1457519" lvl="1" indent="-457200">
              <a:spcBef>
                <a:spcPts val="234"/>
              </a:spcBef>
              <a:spcAft>
                <a:spcPts val="600"/>
              </a:spcAft>
              <a:buFont typeface="Arial" panose="020B0604020202020204" pitchFamily="34" charset="0"/>
              <a:buChar char="•"/>
            </a:pPr>
            <a:r>
              <a:rPr lang="en-US" sz="3200" dirty="0">
                <a:solidFill>
                  <a:schemeClr val="tx1">
                    <a:lumMod val="65000"/>
                    <a:lumOff val="35000"/>
                  </a:schemeClr>
                </a:solidFill>
                <a:latin typeface="Arial"/>
                <a:cs typeface="Arial"/>
              </a:rPr>
              <a:t>D</a:t>
            </a:r>
            <a:r>
              <a:rPr lang="en-US" sz="3200" dirty="0" smtClean="0">
                <a:solidFill>
                  <a:schemeClr val="tx1">
                    <a:lumMod val="65000"/>
                    <a:lumOff val="35000"/>
                  </a:schemeClr>
                </a:solidFill>
                <a:latin typeface="Arial"/>
                <a:cs typeface="Arial"/>
              </a:rPr>
              <a:t>o </a:t>
            </a:r>
            <a:r>
              <a:rPr lang="en-US" sz="3200" dirty="0">
                <a:solidFill>
                  <a:schemeClr val="tx1">
                    <a:lumMod val="65000"/>
                    <a:lumOff val="35000"/>
                  </a:schemeClr>
                </a:solidFill>
                <a:latin typeface="Arial"/>
                <a:cs typeface="Arial"/>
              </a:rPr>
              <a:t>the wound dressing materials do what the manufacturer claims?</a:t>
            </a:r>
          </a:p>
          <a:p>
            <a:pPr marL="27032">
              <a:spcBef>
                <a:spcPts val="234"/>
              </a:spcBef>
              <a:spcAft>
                <a:spcPts val="600"/>
              </a:spcAft>
            </a:pPr>
            <a:r>
              <a:rPr lang="en-US" sz="3200" dirty="0" smtClean="0">
                <a:solidFill>
                  <a:schemeClr val="tx1">
                    <a:lumMod val="65000"/>
                    <a:lumOff val="35000"/>
                  </a:schemeClr>
                </a:solidFill>
                <a:latin typeface="Arial"/>
                <a:cs typeface="Arial"/>
              </a:rPr>
              <a:t>3. To </a:t>
            </a:r>
            <a:r>
              <a:rPr lang="en-US" sz="3200" dirty="0">
                <a:solidFill>
                  <a:schemeClr val="tx1">
                    <a:lumMod val="65000"/>
                    <a:lumOff val="35000"/>
                  </a:schemeClr>
                </a:solidFill>
                <a:latin typeface="Arial"/>
                <a:cs typeface="Arial"/>
              </a:rPr>
              <a:t>assess the feasibility of the new protocol in terms of:</a:t>
            </a:r>
          </a:p>
          <a:p>
            <a:pPr marL="1457519" lvl="1" indent="-457200">
              <a:spcBef>
                <a:spcPts val="234"/>
              </a:spcBef>
              <a:spcAft>
                <a:spcPts val="600"/>
              </a:spcAft>
              <a:buFont typeface="Arial" panose="020B0604020202020204" pitchFamily="34" charset="0"/>
              <a:buChar char="•"/>
            </a:pPr>
            <a:r>
              <a:rPr lang="en-US" sz="3200" dirty="0" smtClean="0">
                <a:solidFill>
                  <a:schemeClr val="tx1">
                    <a:lumMod val="65000"/>
                    <a:lumOff val="35000"/>
                  </a:schemeClr>
                </a:solidFill>
                <a:latin typeface="Arial"/>
                <a:cs typeface="Arial"/>
              </a:rPr>
              <a:t>Capacity </a:t>
            </a:r>
            <a:r>
              <a:rPr lang="en-US" sz="3200" dirty="0">
                <a:solidFill>
                  <a:schemeClr val="tx1">
                    <a:lumMod val="65000"/>
                    <a:lumOff val="35000"/>
                  </a:schemeClr>
                </a:solidFill>
                <a:latin typeface="Arial"/>
                <a:cs typeface="Arial"/>
              </a:rPr>
              <a:t>of the health care worker to comprehend the protocol</a:t>
            </a:r>
          </a:p>
          <a:p>
            <a:pPr marL="1457519" lvl="1" indent="-457200">
              <a:spcBef>
                <a:spcPts val="234"/>
              </a:spcBef>
              <a:spcAft>
                <a:spcPts val="600"/>
              </a:spcAft>
              <a:buFont typeface="Arial" panose="020B0604020202020204" pitchFamily="34" charset="0"/>
              <a:buChar char="•"/>
            </a:pPr>
            <a:r>
              <a:rPr lang="en-US" sz="3200" dirty="0" smtClean="0">
                <a:solidFill>
                  <a:schemeClr val="tx1">
                    <a:lumMod val="65000"/>
                    <a:lumOff val="35000"/>
                  </a:schemeClr>
                </a:solidFill>
                <a:latin typeface="Arial"/>
                <a:cs typeface="Arial"/>
              </a:rPr>
              <a:t>Capacity </a:t>
            </a:r>
            <a:r>
              <a:rPr lang="en-US" sz="3200" dirty="0">
                <a:solidFill>
                  <a:schemeClr val="tx1">
                    <a:lumMod val="65000"/>
                    <a:lumOff val="35000"/>
                  </a:schemeClr>
                </a:solidFill>
                <a:latin typeface="Arial"/>
                <a:cs typeface="Arial"/>
              </a:rPr>
              <a:t>of the healthcare worker to implement the protocol</a:t>
            </a:r>
          </a:p>
          <a:p>
            <a:pPr marL="1457519" lvl="1" indent="-457200">
              <a:spcBef>
                <a:spcPts val="234"/>
              </a:spcBef>
              <a:spcAft>
                <a:spcPts val="600"/>
              </a:spcAft>
              <a:buFont typeface="Arial" panose="020B0604020202020204" pitchFamily="34" charset="0"/>
              <a:buChar char="•"/>
            </a:pPr>
            <a:r>
              <a:rPr lang="en-US" sz="3200" dirty="0">
                <a:solidFill>
                  <a:schemeClr val="tx1">
                    <a:lumMod val="65000"/>
                    <a:lumOff val="35000"/>
                  </a:schemeClr>
                </a:solidFill>
                <a:latin typeface="Arial"/>
                <a:cs typeface="Arial"/>
              </a:rPr>
              <a:t>Coverage of 90% of the prevalent </a:t>
            </a:r>
            <a:r>
              <a:rPr lang="en-US" sz="3200" dirty="0" smtClean="0">
                <a:solidFill>
                  <a:schemeClr val="tx1">
                    <a:lumMod val="65000"/>
                    <a:lumOff val="35000"/>
                  </a:schemeClr>
                </a:solidFill>
                <a:latin typeface="Arial"/>
                <a:cs typeface="Arial"/>
              </a:rPr>
              <a:t>wounds</a:t>
            </a:r>
          </a:p>
          <a:p>
            <a:pPr marL="1457519" lvl="1" indent="-457200">
              <a:spcBef>
                <a:spcPts val="234"/>
              </a:spcBef>
              <a:spcAft>
                <a:spcPts val="600"/>
              </a:spcAft>
              <a:buFont typeface="Arial" panose="020B0604020202020204" pitchFamily="34" charset="0"/>
              <a:buChar char="•"/>
            </a:pPr>
            <a:r>
              <a:rPr lang="en-US" sz="3200" dirty="0">
                <a:solidFill>
                  <a:schemeClr val="tx1">
                    <a:lumMod val="65000"/>
                    <a:lumOff val="35000"/>
                  </a:schemeClr>
                </a:solidFill>
                <a:latin typeface="Arial"/>
                <a:cs typeface="Arial"/>
              </a:rPr>
              <a:t>Usefulness of the tools</a:t>
            </a:r>
          </a:p>
        </p:txBody>
      </p:sp>
      <p:sp>
        <p:nvSpPr>
          <p:cNvPr id="58" name="object 10"/>
          <p:cNvSpPr txBox="1"/>
          <p:nvPr/>
        </p:nvSpPr>
        <p:spPr>
          <a:xfrm>
            <a:off x="8530162" y="9816880"/>
            <a:ext cx="9581910" cy="491690"/>
          </a:xfrm>
          <a:prstGeom prst="rect">
            <a:avLst/>
          </a:prstGeom>
        </p:spPr>
        <p:txBody>
          <a:bodyPr vert="horz" wrap="square" lIns="0" tIns="29735" rIns="0" bIns="0" rtlCol="0">
            <a:spAutoFit/>
          </a:bodyPr>
          <a:lstStyle/>
          <a:p>
            <a:pPr marL="27032">
              <a:spcBef>
                <a:spcPts val="234"/>
              </a:spcBef>
            </a:pPr>
            <a:r>
              <a:rPr lang="en-US" sz="3000" b="1" spc="-11" dirty="0" smtClean="0">
                <a:solidFill>
                  <a:schemeClr val="bg1"/>
                </a:solidFill>
                <a:latin typeface="Arial"/>
                <a:cs typeface="Arial"/>
              </a:rPr>
              <a:t>Objectives of the evaluation</a:t>
            </a:r>
            <a:endParaRPr lang="en-US" sz="3000" dirty="0">
              <a:solidFill>
                <a:schemeClr val="bg1"/>
              </a:solidFill>
              <a:latin typeface="Arial"/>
              <a:cs typeface="Arial"/>
            </a:endParaRPr>
          </a:p>
        </p:txBody>
      </p:sp>
      <p:sp>
        <p:nvSpPr>
          <p:cNvPr id="60" name="object 11"/>
          <p:cNvSpPr txBox="1"/>
          <p:nvPr/>
        </p:nvSpPr>
        <p:spPr>
          <a:xfrm>
            <a:off x="22308785" y="8617050"/>
            <a:ext cx="6640442" cy="12721714"/>
          </a:xfrm>
          <a:prstGeom prst="rect">
            <a:avLst/>
          </a:prstGeom>
          <a:effectLst>
            <a:glow rad="774700">
              <a:srgbClr val="3EA199"/>
            </a:glow>
          </a:effectLst>
        </p:spPr>
        <p:txBody>
          <a:bodyPr vert="horz" wrap="square" lIns="0" tIns="25680" rIns="0" bIns="0" numCol="1" rtlCol="0">
            <a:spAutoFit/>
          </a:bodyPr>
          <a:lstStyle/>
          <a:p>
            <a:pPr marL="27032" marR="282484">
              <a:lnSpc>
                <a:spcPts val="4100"/>
              </a:lnSpc>
              <a:spcBef>
                <a:spcPts val="234"/>
              </a:spcBef>
              <a:spcAft>
                <a:spcPts val="600"/>
              </a:spcAft>
            </a:pPr>
            <a:r>
              <a:rPr lang="en-US" sz="3000" b="1" dirty="0" smtClean="0">
                <a:solidFill>
                  <a:srgbClr val="58595B"/>
                </a:solidFill>
                <a:latin typeface="Arial"/>
                <a:cs typeface="Arial"/>
              </a:rPr>
              <a:t>Period</a:t>
            </a:r>
            <a:r>
              <a:rPr lang="en-US" sz="3000" dirty="0">
                <a:solidFill>
                  <a:srgbClr val="58595B"/>
                </a:solidFill>
                <a:latin typeface="Arial"/>
                <a:cs typeface="Arial"/>
              </a:rPr>
              <a:t>: </a:t>
            </a:r>
            <a:endParaRPr lang="en-US" sz="3000" dirty="0" smtClean="0">
              <a:solidFill>
                <a:srgbClr val="58595B"/>
              </a:solidFill>
              <a:latin typeface="Arial"/>
              <a:cs typeface="Arial"/>
            </a:endParaRPr>
          </a:p>
          <a:p>
            <a:pPr marL="27032" marR="282484">
              <a:lnSpc>
                <a:spcPts val="4100"/>
              </a:lnSpc>
              <a:spcBef>
                <a:spcPts val="234"/>
              </a:spcBef>
              <a:spcAft>
                <a:spcPts val="600"/>
              </a:spcAft>
            </a:pPr>
            <a:r>
              <a:rPr lang="en-US" sz="3000" dirty="0" smtClean="0">
                <a:solidFill>
                  <a:srgbClr val="58595B"/>
                </a:solidFill>
                <a:latin typeface="Arial"/>
                <a:cs typeface="Arial"/>
              </a:rPr>
              <a:t>12/2015 - </a:t>
            </a:r>
            <a:r>
              <a:rPr lang="en-US" sz="3000" dirty="0">
                <a:solidFill>
                  <a:srgbClr val="58595B"/>
                </a:solidFill>
                <a:latin typeface="Arial"/>
                <a:cs typeface="Arial"/>
              </a:rPr>
              <a:t>03/2016 retrospective </a:t>
            </a:r>
            <a:r>
              <a:rPr lang="en-US" sz="3000" dirty="0" smtClean="0">
                <a:solidFill>
                  <a:srgbClr val="58595B"/>
                </a:solidFill>
                <a:latin typeface="Arial"/>
                <a:cs typeface="Arial"/>
              </a:rPr>
              <a:t>files</a:t>
            </a:r>
          </a:p>
          <a:p>
            <a:pPr marL="27032" marR="282484">
              <a:lnSpc>
                <a:spcPts val="4100"/>
              </a:lnSpc>
              <a:spcBef>
                <a:spcPts val="234"/>
              </a:spcBef>
              <a:spcAft>
                <a:spcPts val="600"/>
              </a:spcAft>
            </a:pPr>
            <a:r>
              <a:rPr lang="en-US" sz="3000" dirty="0" smtClean="0">
                <a:solidFill>
                  <a:srgbClr val="58595B"/>
                </a:solidFill>
                <a:latin typeface="Arial"/>
                <a:cs typeface="Arial"/>
              </a:rPr>
              <a:t>04/2016 - 07/2016 staff training </a:t>
            </a:r>
          </a:p>
          <a:p>
            <a:pPr marL="27032" marR="282484">
              <a:lnSpc>
                <a:spcPts val="4100"/>
              </a:lnSpc>
              <a:spcBef>
                <a:spcPts val="234"/>
              </a:spcBef>
              <a:spcAft>
                <a:spcPts val="600"/>
              </a:spcAft>
            </a:pPr>
            <a:r>
              <a:rPr lang="en-US" sz="3000" dirty="0" smtClean="0">
                <a:solidFill>
                  <a:srgbClr val="58595B"/>
                </a:solidFill>
                <a:latin typeface="Arial"/>
                <a:cs typeface="Arial"/>
              </a:rPr>
              <a:t>08/2016 - 10/2016 </a:t>
            </a:r>
            <a:r>
              <a:rPr lang="en-US" sz="3000" dirty="0">
                <a:solidFill>
                  <a:srgbClr val="58595B"/>
                </a:solidFill>
                <a:latin typeface="Arial"/>
                <a:cs typeface="Arial"/>
              </a:rPr>
              <a:t>prospective </a:t>
            </a:r>
            <a:r>
              <a:rPr lang="en-US" sz="3000" dirty="0" smtClean="0">
                <a:solidFill>
                  <a:srgbClr val="58595B"/>
                </a:solidFill>
                <a:latin typeface="Arial"/>
                <a:cs typeface="Arial"/>
              </a:rPr>
              <a:t>files</a:t>
            </a:r>
          </a:p>
          <a:p>
            <a:pPr marL="27032" marR="282484">
              <a:lnSpc>
                <a:spcPts val="4100"/>
              </a:lnSpc>
              <a:spcBef>
                <a:spcPts val="234"/>
              </a:spcBef>
              <a:spcAft>
                <a:spcPts val="600"/>
              </a:spcAft>
            </a:pPr>
            <a:r>
              <a:rPr lang="en-US" sz="3000" b="1" dirty="0" smtClean="0">
                <a:solidFill>
                  <a:srgbClr val="58595B"/>
                </a:solidFill>
                <a:latin typeface="Arial"/>
                <a:cs typeface="Arial"/>
              </a:rPr>
              <a:t>Human Resources</a:t>
            </a:r>
            <a:r>
              <a:rPr lang="en-US" sz="3000" dirty="0" smtClean="0">
                <a:solidFill>
                  <a:srgbClr val="58595B"/>
                </a:solidFill>
                <a:latin typeface="Arial"/>
                <a:cs typeface="Arial"/>
              </a:rPr>
              <a:t>: </a:t>
            </a:r>
          </a:p>
          <a:p>
            <a:pPr marL="27032" marR="282484">
              <a:lnSpc>
                <a:spcPts val="4100"/>
              </a:lnSpc>
              <a:spcBef>
                <a:spcPts val="234"/>
              </a:spcBef>
              <a:spcAft>
                <a:spcPts val="600"/>
              </a:spcAft>
            </a:pPr>
            <a:r>
              <a:rPr lang="en-US" sz="3000" dirty="0">
                <a:solidFill>
                  <a:srgbClr val="58595B"/>
                </a:solidFill>
                <a:latin typeface="Arial"/>
                <a:cs typeface="Arial"/>
              </a:rPr>
              <a:t>T</a:t>
            </a:r>
            <a:r>
              <a:rPr lang="en-US" sz="3000" dirty="0" smtClean="0">
                <a:solidFill>
                  <a:srgbClr val="58595B"/>
                </a:solidFill>
                <a:latin typeface="Arial"/>
                <a:cs typeface="Arial"/>
              </a:rPr>
              <a:t>wo wound care specialists (nurses)</a:t>
            </a:r>
            <a:endParaRPr lang="en-US" sz="3000" b="1" dirty="0">
              <a:solidFill>
                <a:srgbClr val="58595B"/>
              </a:solidFill>
              <a:latin typeface="Arial"/>
              <a:cs typeface="Arial"/>
            </a:endParaRPr>
          </a:p>
          <a:p>
            <a:pPr marL="27032" marR="282484">
              <a:lnSpc>
                <a:spcPts val="4100"/>
              </a:lnSpc>
              <a:spcBef>
                <a:spcPts val="234"/>
              </a:spcBef>
              <a:spcAft>
                <a:spcPts val="600"/>
              </a:spcAft>
            </a:pPr>
            <a:r>
              <a:rPr lang="en-US" sz="3000" b="1" dirty="0" smtClean="0">
                <a:solidFill>
                  <a:srgbClr val="58595B"/>
                </a:solidFill>
                <a:latin typeface="Arial"/>
                <a:cs typeface="Arial"/>
              </a:rPr>
              <a:t>Total patients enrolled</a:t>
            </a:r>
            <a:r>
              <a:rPr lang="en-US" sz="3000" dirty="0" smtClean="0">
                <a:solidFill>
                  <a:srgbClr val="58595B"/>
                </a:solidFill>
                <a:latin typeface="Arial"/>
                <a:cs typeface="Arial"/>
              </a:rPr>
              <a:t>:</a:t>
            </a:r>
          </a:p>
          <a:p>
            <a:pPr marL="27032" marR="282484">
              <a:lnSpc>
                <a:spcPts val="4100"/>
              </a:lnSpc>
              <a:spcBef>
                <a:spcPts val="234"/>
              </a:spcBef>
              <a:spcAft>
                <a:spcPts val="600"/>
              </a:spcAft>
            </a:pPr>
            <a:r>
              <a:rPr lang="en-US" sz="3000" dirty="0" smtClean="0">
                <a:solidFill>
                  <a:srgbClr val="58595B"/>
                </a:solidFill>
                <a:latin typeface="Arial"/>
                <a:cs typeface="Arial"/>
              </a:rPr>
              <a:t>621 retrospective </a:t>
            </a:r>
            <a:r>
              <a:rPr lang="en-US" sz="3000" dirty="0">
                <a:solidFill>
                  <a:srgbClr val="58595B"/>
                </a:solidFill>
                <a:latin typeface="Arial"/>
                <a:cs typeface="Arial"/>
              </a:rPr>
              <a:t>– 244 </a:t>
            </a:r>
            <a:r>
              <a:rPr lang="en-US" sz="3000" dirty="0" smtClean="0">
                <a:solidFill>
                  <a:srgbClr val="58595B"/>
                </a:solidFill>
                <a:latin typeface="Arial"/>
                <a:cs typeface="Arial"/>
              </a:rPr>
              <a:t>prospective</a:t>
            </a:r>
            <a:endParaRPr lang="en-US" sz="3000" dirty="0">
              <a:solidFill>
                <a:srgbClr val="58595B"/>
              </a:solidFill>
              <a:latin typeface="Arial"/>
              <a:cs typeface="Arial"/>
            </a:endParaRPr>
          </a:p>
          <a:p>
            <a:pPr marL="27032" marR="282484">
              <a:lnSpc>
                <a:spcPts val="4100"/>
              </a:lnSpc>
              <a:spcBef>
                <a:spcPts val="234"/>
              </a:spcBef>
              <a:spcAft>
                <a:spcPts val="600"/>
              </a:spcAft>
            </a:pPr>
            <a:r>
              <a:rPr lang="en-US" sz="3000" b="1" dirty="0" smtClean="0">
                <a:solidFill>
                  <a:srgbClr val="58595B"/>
                </a:solidFill>
                <a:latin typeface="Arial"/>
                <a:cs typeface="Arial"/>
              </a:rPr>
              <a:t>Tools</a:t>
            </a:r>
            <a:r>
              <a:rPr lang="en-US" sz="3000" dirty="0" smtClean="0">
                <a:solidFill>
                  <a:srgbClr val="58595B"/>
                </a:solidFill>
                <a:latin typeface="Arial"/>
                <a:cs typeface="Arial"/>
              </a:rPr>
              <a:t>: </a:t>
            </a:r>
          </a:p>
          <a:p>
            <a:pPr marL="484232" marR="282484" indent="-457200">
              <a:lnSpc>
                <a:spcPts val="4100"/>
              </a:lnSpc>
              <a:spcBef>
                <a:spcPts val="234"/>
              </a:spcBef>
              <a:spcAft>
                <a:spcPts val="600"/>
              </a:spcAft>
              <a:buFont typeface="Wingdings" panose="05000000000000000000" pitchFamily="2" charset="2"/>
              <a:buChar char="ü"/>
            </a:pPr>
            <a:r>
              <a:rPr lang="en-US" sz="3000" dirty="0">
                <a:solidFill>
                  <a:srgbClr val="58595B"/>
                </a:solidFill>
                <a:latin typeface="Arial"/>
                <a:cs typeface="Arial"/>
              </a:rPr>
              <a:t>P</a:t>
            </a:r>
            <a:r>
              <a:rPr lang="en-US" sz="3000" dirty="0" smtClean="0">
                <a:solidFill>
                  <a:srgbClr val="58595B"/>
                </a:solidFill>
                <a:latin typeface="Arial"/>
                <a:cs typeface="Arial"/>
              </a:rPr>
              <a:t>atient </a:t>
            </a:r>
            <a:r>
              <a:rPr lang="en-US" sz="3000" dirty="0">
                <a:solidFill>
                  <a:srgbClr val="58595B"/>
                </a:solidFill>
                <a:latin typeface="Arial"/>
                <a:cs typeface="Arial"/>
              </a:rPr>
              <a:t>file analysis, wound care follow-up document (IPD) and register (OPD) have been developed for prospective data collection</a:t>
            </a:r>
            <a:endParaRPr lang="en-US" sz="3000" dirty="0" smtClean="0">
              <a:solidFill>
                <a:srgbClr val="58595B"/>
              </a:solidFill>
              <a:latin typeface="Arial"/>
              <a:cs typeface="Arial"/>
            </a:endParaRPr>
          </a:p>
          <a:p>
            <a:pPr marL="484232" marR="282484" indent="-457200">
              <a:lnSpc>
                <a:spcPts val="4100"/>
              </a:lnSpc>
              <a:spcBef>
                <a:spcPts val="234"/>
              </a:spcBef>
              <a:spcAft>
                <a:spcPts val="600"/>
              </a:spcAft>
              <a:buFont typeface="Wingdings" panose="05000000000000000000" pitchFamily="2" charset="2"/>
              <a:buChar char="ü"/>
            </a:pPr>
            <a:r>
              <a:rPr lang="en-US" sz="3000" dirty="0" smtClean="0">
                <a:solidFill>
                  <a:srgbClr val="58595B"/>
                </a:solidFill>
                <a:latin typeface="Arial"/>
                <a:cs typeface="Arial"/>
              </a:rPr>
              <a:t>Staff </a:t>
            </a:r>
            <a:r>
              <a:rPr lang="en-US" sz="3000" dirty="0">
                <a:solidFill>
                  <a:srgbClr val="58595B"/>
                </a:solidFill>
                <a:latin typeface="Arial"/>
                <a:cs typeface="Arial"/>
              </a:rPr>
              <a:t>questionnaire </a:t>
            </a:r>
            <a:r>
              <a:rPr lang="en-US" sz="3000" dirty="0" smtClean="0">
                <a:solidFill>
                  <a:srgbClr val="58595B"/>
                </a:solidFill>
                <a:latin typeface="Arial"/>
                <a:cs typeface="Arial"/>
              </a:rPr>
              <a:t>have been used for </a:t>
            </a:r>
            <a:r>
              <a:rPr lang="en-US" sz="3000" dirty="0">
                <a:solidFill>
                  <a:srgbClr val="58595B"/>
                </a:solidFill>
                <a:latin typeface="Arial"/>
                <a:cs typeface="Arial"/>
              </a:rPr>
              <a:t>the technical evaluation of the new material</a:t>
            </a:r>
            <a:endParaRPr lang="en-US" sz="3000" dirty="0" smtClean="0">
              <a:solidFill>
                <a:srgbClr val="58595B"/>
              </a:solidFill>
              <a:latin typeface="Arial"/>
              <a:cs typeface="Arial"/>
            </a:endParaRPr>
          </a:p>
          <a:p>
            <a:pPr marL="484232" marR="282484" indent="-457200">
              <a:lnSpc>
                <a:spcPts val="4100"/>
              </a:lnSpc>
              <a:spcBef>
                <a:spcPts val="234"/>
              </a:spcBef>
              <a:spcAft>
                <a:spcPts val="600"/>
              </a:spcAft>
              <a:buFont typeface="Wingdings" panose="05000000000000000000" pitchFamily="2" charset="2"/>
              <a:buChar char="ü"/>
            </a:pPr>
            <a:r>
              <a:rPr lang="en-US" sz="3000" dirty="0">
                <a:solidFill>
                  <a:srgbClr val="58595B"/>
                </a:solidFill>
                <a:latin typeface="Arial"/>
                <a:cs typeface="Arial"/>
              </a:rPr>
              <a:t>O</a:t>
            </a:r>
            <a:r>
              <a:rPr lang="en-US" sz="3000" dirty="0" smtClean="0">
                <a:solidFill>
                  <a:srgbClr val="58595B"/>
                </a:solidFill>
                <a:latin typeface="Arial"/>
                <a:cs typeface="Arial"/>
              </a:rPr>
              <a:t>bservation grids</a:t>
            </a:r>
            <a:r>
              <a:rPr lang="en-US" sz="3000" dirty="0">
                <a:solidFill>
                  <a:srgbClr val="58595B"/>
                </a:solidFill>
                <a:latin typeface="Arial"/>
                <a:cs typeface="Arial"/>
              </a:rPr>
              <a:t>, staff knowledge testing (pre and post training), </a:t>
            </a:r>
            <a:r>
              <a:rPr lang="en-US" sz="3000" dirty="0" smtClean="0">
                <a:solidFill>
                  <a:srgbClr val="58595B"/>
                </a:solidFill>
                <a:latin typeface="Arial"/>
                <a:cs typeface="Arial"/>
              </a:rPr>
              <a:t>and </a:t>
            </a:r>
            <a:r>
              <a:rPr lang="en-US" sz="3000" dirty="0">
                <a:solidFill>
                  <a:srgbClr val="58595B"/>
                </a:solidFill>
                <a:latin typeface="Arial"/>
                <a:cs typeface="Arial"/>
              </a:rPr>
              <a:t>structured interviews </a:t>
            </a:r>
            <a:r>
              <a:rPr lang="en-US" sz="3000" dirty="0" smtClean="0">
                <a:solidFill>
                  <a:srgbClr val="58595B"/>
                </a:solidFill>
                <a:latin typeface="Arial"/>
                <a:cs typeface="Arial"/>
              </a:rPr>
              <a:t>have been used for assessing the feasibility </a:t>
            </a:r>
            <a:r>
              <a:rPr lang="en-US" sz="3000" dirty="0">
                <a:solidFill>
                  <a:srgbClr val="58595B"/>
                </a:solidFill>
                <a:latin typeface="Arial"/>
                <a:cs typeface="Arial"/>
              </a:rPr>
              <a:t>of the </a:t>
            </a:r>
            <a:r>
              <a:rPr lang="en-US" sz="3000" dirty="0" smtClean="0">
                <a:solidFill>
                  <a:srgbClr val="58595B"/>
                </a:solidFill>
                <a:latin typeface="Arial"/>
                <a:cs typeface="Arial"/>
              </a:rPr>
              <a:t>protocol (including tools).</a:t>
            </a:r>
            <a:endParaRPr lang="en-US" sz="3000" dirty="0">
              <a:solidFill>
                <a:srgbClr val="58595B"/>
              </a:solidFill>
              <a:latin typeface="Arial"/>
              <a:cs typeface="Arial"/>
            </a:endParaRPr>
          </a:p>
        </p:txBody>
      </p:sp>
      <p:sp>
        <p:nvSpPr>
          <p:cNvPr id="122" name="object 26"/>
          <p:cNvSpPr txBox="1"/>
          <p:nvPr/>
        </p:nvSpPr>
        <p:spPr>
          <a:xfrm>
            <a:off x="8253466" y="23706276"/>
            <a:ext cx="6615945" cy="7681873"/>
          </a:xfrm>
          <a:prstGeom prst="rect">
            <a:avLst/>
          </a:prstGeom>
        </p:spPr>
        <p:txBody>
          <a:bodyPr vert="horz" wrap="square" lIns="0" tIns="25680" rIns="0" bIns="0" rtlCol="0">
            <a:spAutoFit/>
          </a:bodyPr>
          <a:lstStyle/>
          <a:p>
            <a:pPr marL="27032" marR="10813">
              <a:lnSpc>
                <a:spcPts val="4100"/>
              </a:lnSpc>
              <a:spcBef>
                <a:spcPts val="202"/>
              </a:spcBef>
              <a:spcAft>
                <a:spcPts val="600"/>
              </a:spcAft>
            </a:pPr>
            <a:r>
              <a:rPr lang="en-US" sz="3000" b="1" dirty="0">
                <a:solidFill>
                  <a:srgbClr val="58595B"/>
                </a:solidFill>
                <a:latin typeface="Arial"/>
                <a:cs typeface="Arial"/>
              </a:rPr>
              <a:t>Technical evaluation of new items</a:t>
            </a:r>
          </a:p>
          <a:p>
            <a:pPr marL="27032" marR="10813">
              <a:lnSpc>
                <a:spcPts val="4100"/>
              </a:lnSpc>
              <a:spcBef>
                <a:spcPts val="202"/>
              </a:spcBef>
              <a:spcAft>
                <a:spcPts val="600"/>
              </a:spcAft>
            </a:pPr>
            <a:r>
              <a:rPr lang="en-US" sz="3000" dirty="0">
                <a:solidFill>
                  <a:srgbClr val="58595B"/>
                </a:solidFill>
                <a:latin typeface="Arial"/>
                <a:cs typeface="Arial"/>
                <a:sym typeface="Wingdings" panose="05000000000000000000" pitchFamily="2" charset="2"/>
              </a:rPr>
              <a:t>I</a:t>
            </a:r>
            <a:r>
              <a:rPr lang="en-US" sz="3000" dirty="0" smtClean="0">
                <a:solidFill>
                  <a:srgbClr val="58595B"/>
                </a:solidFill>
                <a:latin typeface="Arial"/>
                <a:cs typeface="Arial"/>
                <a:sym typeface="Wingdings" panose="05000000000000000000" pitchFamily="2" charset="2"/>
              </a:rPr>
              <a:t>tems tested fulfilling expectations: Absorbent </a:t>
            </a:r>
            <a:r>
              <a:rPr lang="en-US" sz="3000" dirty="0">
                <a:solidFill>
                  <a:srgbClr val="58595B"/>
                </a:solidFill>
                <a:latin typeface="Arial"/>
                <a:cs typeface="Arial"/>
                <a:sym typeface="Wingdings" panose="05000000000000000000" pitchFamily="2" charset="2"/>
              </a:rPr>
              <a:t>dressing</a:t>
            </a:r>
          </a:p>
          <a:p>
            <a:pPr marL="881063" marR="10813" indent="-457200">
              <a:lnSpc>
                <a:spcPts val="4100"/>
              </a:lnSpc>
              <a:spcBef>
                <a:spcPts val="202"/>
              </a:spcBef>
              <a:spcAft>
                <a:spcPts val="600"/>
              </a:spcAft>
              <a:buFont typeface="Wingdings" panose="05000000000000000000" pitchFamily="2" charset="2"/>
              <a:buChar char="ü"/>
            </a:pPr>
            <a:r>
              <a:rPr lang="en-US" sz="3000" dirty="0">
                <a:solidFill>
                  <a:srgbClr val="58595B"/>
                </a:solidFill>
                <a:latin typeface="Arial"/>
                <a:cs typeface="Arial"/>
                <a:sym typeface="Wingdings" panose="05000000000000000000" pitchFamily="2" charset="2"/>
              </a:rPr>
              <a:t>Non-woven compress</a:t>
            </a:r>
          </a:p>
          <a:p>
            <a:pPr marL="881063" marR="10813" indent="-457200">
              <a:lnSpc>
                <a:spcPts val="4100"/>
              </a:lnSpc>
              <a:spcBef>
                <a:spcPts val="202"/>
              </a:spcBef>
              <a:spcAft>
                <a:spcPts val="600"/>
              </a:spcAft>
              <a:buFont typeface="Wingdings" panose="05000000000000000000" pitchFamily="2" charset="2"/>
              <a:buChar char="ü"/>
            </a:pPr>
            <a:r>
              <a:rPr lang="en-US" sz="3000" dirty="0">
                <a:solidFill>
                  <a:srgbClr val="58595B"/>
                </a:solidFill>
                <a:latin typeface="Arial"/>
                <a:cs typeface="Arial"/>
                <a:sym typeface="Wingdings" panose="05000000000000000000" pitchFamily="2" charset="2"/>
              </a:rPr>
              <a:t>Transparent film dressing</a:t>
            </a:r>
          </a:p>
          <a:p>
            <a:pPr marL="881063" marR="10813" indent="-457200">
              <a:lnSpc>
                <a:spcPts val="4100"/>
              </a:lnSpc>
              <a:spcBef>
                <a:spcPts val="202"/>
              </a:spcBef>
              <a:spcAft>
                <a:spcPts val="600"/>
              </a:spcAft>
              <a:buFont typeface="Wingdings" panose="05000000000000000000" pitchFamily="2" charset="2"/>
              <a:buChar char="ü"/>
            </a:pPr>
            <a:r>
              <a:rPr lang="en-US" sz="3000" dirty="0">
                <a:solidFill>
                  <a:srgbClr val="58595B"/>
                </a:solidFill>
                <a:latin typeface="Arial"/>
                <a:cs typeface="Arial"/>
                <a:sym typeface="Wingdings" panose="05000000000000000000" pitchFamily="2" charset="2"/>
              </a:rPr>
              <a:t>Hydrogel</a:t>
            </a:r>
          </a:p>
          <a:p>
            <a:pPr marL="881063" marR="10813" indent="-457200">
              <a:lnSpc>
                <a:spcPts val="4100"/>
              </a:lnSpc>
              <a:spcBef>
                <a:spcPts val="202"/>
              </a:spcBef>
              <a:spcAft>
                <a:spcPts val="600"/>
              </a:spcAft>
              <a:buFont typeface="Wingdings" panose="05000000000000000000" pitchFamily="2" charset="2"/>
              <a:buChar char="ü"/>
            </a:pPr>
            <a:r>
              <a:rPr lang="en-US" sz="3000" dirty="0">
                <a:solidFill>
                  <a:srgbClr val="58595B"/>
                </a:solidFill>
                <a:latin typeface="Arial"/>
                <a:cs typeface="Arial"/>
                <a:sym typeface="Wingdings" panose="05000000000000000000" pitchFamily="2" charset="2"/>
              </a:rPr>
              <a:t>IPV 10% gel</a:t>
            </a:r>
          </a:p>
          <a:p>
            <a:pPr marL="881063" marR="10813" indent="-457200">
              <a:lnSpc>
                <a:spcPts val="4100"/>
              </a:lnSpc>
              <a:spcBef>
                <a:spcPts val="202"/>
              </a:spcBef>
              <a:spcAft>
                <a:spcPts val="600"/>
              </a:spcAft>
              <a:buFont typeface="Wingdings" panose="05000000000000000000" pitchFamily="2" charset="2"/>
              <a:buChar char="ü"/>
            </a:pPr>
            <a:r>
              <a:rPr lang="en-US" sz="3000" dirty="0">
                <a:solidFill>
                  <a:srgbClr val="58595B"/>
                </a:solidFill>
                <a:latin typeface="Arial"/>
                <a:cs typeface="Arial"/>
                <a:sym typeface="Wingdings" panose="05000000000000000000" pitchFamily="2" charset="2"/>
              </a:rPr>
              <a:t>Non-woven adhesive dressing with pad</a:t>
            </a:r>
            <a:endParaRPr lang="en-US" sz="3000" dirty="0">
              <a:solidFill>
                <a:srgbClr val="58595B"/>
              </a:solidFill>
              <a:latin typeface="Arial"/>
              <a:cs typeface="Arial"/>
            </a:endParaRPr>
          </a:p>
          <a:p>
            <a:pPr marL="27032" marR="10813">
              <a:lnSpc>
                <a:spcPts val="4100"/>
              </a:lnSpc>
              <a:spcBef>
                <a:spcPts val="202"/>
              </a:spcBef>
              <a:spcAft>
                <a:spcPts val="600"/>
              </a:spcAft>
            </a:pPr>
            <a:r>
              <a:rPr lang="en-US" sz="3000" dirty="0">
                <a:solidFill>
                  <a:srgbClr val="58595B"/>
                </a:solidFill>
                <a:latin typeface="Arial"/>
                <a:cs typeface="Arial"/>
                <a:sym typeface="Wingdings" panose="05000000000000000000" pitchFamily="2" charset="2"/>
              </a:rPr>
              <a:t>Items </a:t>
            </a:r>
            <a:r>
              <a:rPr lang="en-US" sz="3000" dirty="0" smtClean="0">
                <a:solidFill>
                  <a:srgbClr val="58595B"/>
                </a:solidFill>
                <a:latin typeface="Arial"/>
                <a:cs typeface="Arial"/>
                <a:sym typeface="Wingdings" panose="05000000000000000000" pitchFamily="2" charset="2"/>
              </a:rPr>
              <a:t>not accepted:</a:t>
            </a:r>
          </a:p>
          <a:p>
            <a:pPr marL="881063" marR="10813" indent="-457200">
              <a:lnSpc>
                <a:spcPts val="4100"/>
              </a:lnSpc>
              <a:spcBef>
                <a:spcPts val="202"/>
              </a:spcBef>
              <a:spcAft>
                <a:spcPts val="600"/>
              </a:spcAft>
              <a:buFont typeface="Wingdings" panose="05000000000000000000" pitchFamily="2" charset="2"/>
              <a:buChar char="ü"/>
            </a:pPr>
            <a:r>
              <a:rPr lang="en-US" sz="3000" dirty="0" smtClean="0">
                <a:solidFill>
                  <a:srgbClr val="58595B"/>
                </a:solidFill>
                <a:latin typeface="Arial"/>
                <a:cs typeface="Arial"/>
              </a:rPr>
              <a:t>Film-woven adhesive dressing with pad (adhesion problems in </a:t>
            </a:r>
            <a:r>
              <a:rPr lang="en-US" sz="3000" dirty="0">
                <a:solidFill>
                  <a:srgbClr val="58595B"/>
                </a:solidFill>
                <a:latin typeface="Arial"/>
                <a:cs typeface="Arial"/>
              </a:rPr>
              <a:t>case of </a:t>
            </a:r>
            <a:r>
              <a:rPr lang="en-US" sz="3000" dirty="0" smtClean="0">
                <a:solidFill>
                  <a:srgbClr val="58595B"/>
                </a:solidFill>
                <a:latin typeface="Arial"/>
                <a:cs typeface="Arial"/>
              </a:rPr>
              <a:t>transpiration/sweating) </a:t>
            </a:r>
            <a:endParaRPr lang="en-US" sz="3000" dirty="0">
              <a:solidFill>
                <a:srgbClr val="58595B"/>
              </a:solidFill>
              <a:latin typeface="Arial"/>
              <a:cs typeface="Arial"/>
            </a:endParaRPr>
          </a:p>
        </p:txBody>
      </p:sp>
      <p:sp>
        <p:nvSpPr>
          <p:cNvPr id="123" name="object 26"/>
          <p:cNvSpPr txBox="1"/>
          <p:nvPr/>
        </p:nvSpPr>
        <p:spPr>
          <a:xfrm>
            <a:off x="15318247" y="24228344"/>
            <a:ext cx="6615945" cy="7053496"/>
          </a:xfrm>
          <a:prstGeom prst="rect">
            <a:avLst/>
          </a:prstGeom>
        </p:spPr>
        <p:txBody>
          <a:bodyPr vert="horz" wrap="square" lIns="0" tIns="25680" rIns="0" bIns="0" rtlCol="0">
            <a:spAutoFit/>
          </a:bodyPr>
          <a:lstStyle/>
          <a:p>
            <a:pPr marL="27032" marR="10813">
              <a:lnSpc>
                <a:spcPts val="4100"/>
              </a:lnSpc>
              <a:spcBef>
                <a:spcPts val="202"/>
              </a:spcBef>
              <a:spcAft>
                <a:spcPts val="600"/>
              </a:spcAft>
            </a:pPr>
            <a:r>
              <a:rPr lang="en-US" sz="3000" b="1" dirty="0" smtClean="0">
                <a:solidFill>
                  <a:srgbClr val="58595B"/>
                </a:solidFill>
                <a:latin typeface="Arial"/>
                <a:cs typeface="Arial"/>
              </a:rPr>
              <a:t>Comprehension</a:t>
            </a:r>
          </a:p>
          <a:p>
            <a:pPr marL="27032" marR="10813">
              <a:lnSpc>
                <a:spcPts val="4100"/>
              </a:lnSpc>
              <a:spcBef>
                <a:spcPts val="202"/>
              </a:spcBef>
              <a:spcAft>
                <a:spcPts val="600"/>
              </a:spcAft>
            </a:pPr>
            <a:r>
              <a:rPr lang="en-US" sz="3000" dirty="0" smtClean="0">
                <a:solidFill>
                  <a:srgbClr val="58595B"/>
                </a:solidFill>
                <a:latin typeface="Arial"/>
                <a:cs typeface="Arial"/>
                <a:sym typeface="Wingdings" panose="05000000000000000000" pitchFamily="2" charset="2"/>
              </a:rPr>
              <a:t>Average final score of 60% in the post-intervention test.</a:t>
            </a:r>
          </a:p>
          <a:p>
            <a:pPr marL="27032" marR="10813">
              <a:lnSpc>
                <a:spcPts val="4100"/>
              </a:lnSpc>
              <a:spcBef>
                <a:spcPts val="202"/>
              </a:spcBef>
              <a:spcAft>
                <a:spcPts val="600"/>
              </a:spcAft>
            </a:pPr>
            <a:r>
              <a:rPr lang="en-US" sz="3000" b="1" dirty="0" smtClean="0">
                <a:solidFill>
                  <a:srgbClr val="58595B"/>
                </a:solidFill>
                <a:latin typeface="Arial"/>
                <a:cs typeface="Arial"/>
              </a:rPr>
              <a:t>Implementation</a:t>
            </a:r>
            <a:endParaRPr lang="en-US" sz="3000" b="1" dirty="0">
              <a:solidFill>
                <a:srgbClr val="58595B"/>
              </a:solidFill>
              <a:latin typeface="Arial"/>
              <a:cs typeface="Arial"/>
            </a:endParaRPr>
          </a:p>
          <a:p>
            <a:pPr marL="27032" marR="10813">
              <a:lnSpc>
                <a:spcPts val="4100"/>
              </a:lnSpc>
              <a:spcBef>
                <a:spcPts val="202"/>
              </a:spcBef>
              <a:spcAft>
                <a:spcPts val="600"/>
              </a:spcAft>
            </a:pPr>
            <a:r>
              <a:rPr lang="en-US" sz="3000" dirty="0" smtClean="0">
                <a:solidFill>
                  <a:srgbClr val="58595B"/>
                </a:solidFill>
                <a:latin typeface="Arial"/>
                <a:cs typeface="Arial"/>
                <a:sym typeface="Wingdings" panose="05000000000000000000" pitchFamily="2" charset="2"/>
              </a:rPr>
              <a:t>60% of the staff implemented correctly the protocol.</a:t>
            </a:r>
          </a:p>
          <a:p>
            <a:pPr marL="27032" marR="10813">
              <a:lnSpc>
                <a:spcPts val="4100"/>
              </a:lnSpc>
              <a:spcBef>
                <a:spcPts val="202"/>
              </a:spcBef>
              <a:spcAft>
                <a:spcPts val="600"/>
              </a:spcAft>
            </a:pPr>
            <a:r>
              <a:rPr lang="en-US" sz="3000" b="1" dirty="0" smtClean="0">
                <a:solidFill>
                  <a:srgbClr val="58595B"/>
                </a:solidFill>
                <a:latin typeface="Arial"/>
                <a:cs typeface="Arial"/>
              </a:rPr>
              <a:t>Type of wound covered</a:t>
            </a:r>
          </a:p>
          <a:p>
            <a:pPr marL="27032" marR="10813">
              <a:lnSpc>
                <a:spcPts val="4100"/>
              </a:lnSpc>
              <a:spcBef>
                <a:spcPts val="202"/>
              </a:spcBef>
              <a:spcAft>
                <a:spcPts val="600"/>
              </a:spcAft>
            </a:pPr>
            <a:r>
              <a:rPr lang="en-US" sz="3000" dirty="0" smtClean="0">
                <a:solidFill>
                  <a:srgbClr val="58595B"/>
                </a:solidFill>
                <a:latin typeface="Arial"/>
                <a:cs typeface="Arial"/>
                <a:sym typeface="Wingdings" panose="05000000000000000000" pitchFamily="2" charset="2"/>
              </a:rPr>
              <a:t>All expected wounds were treated with the protocol (except burns, skin graft and flaps).</a:t>
            </a:r>
            <a:endParaRPr lang="en-US" sz="3000" dirty="0">
              <a:solidFill>
                <a:srgbClr val="58595B"/>
              </a:solidFill>
              <a:latin typeface="Arial"/>
              <a:cs typeface="Arial"/>
              <a:sym typeface="Wingdings" panose="05000000000000000000" pitchFamily="2" charset="2"/>
            </a:endParaRPr>
          </a:p>
          <a:p>
            <a:pPr marL="27032" marR="10813">
              <a:lnSpc>
                <a:spcPts val="4100"/>
              </a:lnSpc>
              <a:spcBef>
                <a:spcPts val="202"/>
              </a:spcBef>
              <a:spcAft>
                <a:spcPts val="600"/>
              </a:spcAft>
            </a:pPr>
            <a:r>
              <a:rPr lang="en-US" sz="3000" b="1" dirty="0" smtClean="0">
                <a:solidFill>
                  <a:srgbClr val="58595B"/>
                </a:solidFill>
                <a:latin typeface="Arial"/>
                <a:cs typeface="Arial"/>
              </a:rPr>
              <a:t>Tools</a:t>
            </a:r>
          </a:p>
          <a:p>
            <a:pPr marL="27032" marR="10813">
              <a:lnSpc>
                <a:spcPts val="4100"/>
              </a:lnSpc>
              <a:spcBef>
                <a:spcPts val="202"/>
              </a:spcBef>
              <a:spcAft>
                <a:spcPts val="600"/>
              </a:spcAft>
            </a:pPr>
            <a:r>
              <a:rPr lang="en-US" sz="3000" dirty="0">
                <a:solidFill>
                  <a:srgbClr val="58595B"/>
                </a:solidFill>
                <a:latin typeface="Arial"/>
                <a:cs typeface="Arial"/>
                <a:sym typeface="Wingdings" panose="05000000000000000000" pitchFamily="2" charset="2"/>
              </a:rPr>
              <a:t>To be improved / </a:t>
            </a:r>
            <a:r>
              <a:rPr lang="en-US" sz="3000" dirty="0" smtClean="0">
                <a:solidFill>
                  <a:srgbClr val="58595B"/>
                </a:solidFill>
                <a:latin typeface="Arial"/>
                <a:cs typeface="Arial"/>
                <a:sym typeface="Wingdings" panose="05000000000000000000" pitchFamily="2" charset="2"/>
              </a:rPr>
              <a:t>developed</a:t>
            </a:r>
            <a:endParaRPr lang="en-US" sz="3000" dirty="0">
              <a:solidFill>
                <a:srgbClr val="58595B"/>
              </a:solidFill>
              <a:latin typeface="Arial"/>
              <a:cs typeface="Arial"/>
              <a:sym typeface="Wingdings" panose="05000000000000000000" pitchFamily="2" charset="2"/>
            </a:endParaRPr>
          </a:p>
        </p:txBody>
      </p:sp>
      <p:sp>
        <p:nvSpPr>
          <p:cNvPr id="135" name="object 37"/>
          <p:cNvSpPr txBox="1"/>
          <p:nvPr/>
        </p:nvSpPr>
        <p:spPr>
          <a:xfrm>
            <a:off x="9108206" y="32564811"/>
            <a:ext cx="5191200" cy="1714293"/>
          </a:xfrm>
          <a:prstGeom prst="rect">
            <a:avLst/>
          </a:prstGeom>
        </p:spPr>
        <p:txBody>
          <a:bodyPr vert="horz" wrap="square" lIns="0" tIns="74336" rIns="0" bIns="0" rtlCol="0">
            <a:spAutoFit/>
          </a:bodyPr>
          <a:lstStyle/>
          <a:p>
            <a:pPr marL="27032" marR="10813">
              <a:lnSpc>
                <a:spcPts val="4406"/>
              </a:lnSpc>
              <a:spcBef>
                <a:spcPts val="585"/>
              </a:spcBef>
            </a:pPr>
            <a:r>
              <a:rPr lang="en-US" sz="3000" spc="-85" dirty="0">
                <a:solidFill>
                  <a:srgbClr val="58595B"/>
                </a:solidFill>
                <a:latin typeface="Arial"/>
                <a:cs typeface="Arial"/>
              </a:rPr>
              <a:t>All </a:t>
            </a:r>
            <a:r>
              <a:rPr lang="en-US" sz="3000" spc="-85" dirty="0" smtClean="0">
                <a:solidFill>
                  <a:srgbClr val="58595B"/>
                </a:solidFill>
                <a:latin typeface="Arial"/>
                <a:cs typeface="Arial"/>
              </a:rPr>
              <a:t>material and products </a:t>
            </a:r>
            <a:r>
              <a:rPr lang="en-US" sz="3000" spc="-85" dirty="0">
                <a:solidFill>
                  <a:srgbClr val="58595B"/>
                </a:solidFill>
                <a:latin typeface="Arial"/>
                <a:cs typeface="Arial"/>
              </a:rPr>
              <a:t>tested </a:t>
            </a:r>
            <a:r>
              <a:rPr lang="en-US" sz="3000" spc="-85" dirty="0" smtClean="0">
                <a:solidFill>
                  <a:srgbClr val="58595B"/>
                </a:solidFill>
                <a:latin typeface="Arial"/>
                <a:cs typeface="Arial"/>
              </a:rPr>
              <a:t>and accepted are ready to be added in the MSF catalogue.</a:t>
            </a:r>
            <a:endParaRPr lang="en-US" sz="3000" spc="-85" dirty="0">
              <a:solidFill>
                <a:srgbClr val="58595B"/>
              </a:solidFill>
              <a:latin typeface="Arial"/>
              <a:cs typeface="Arial"/>
            </a:endParaRPr>
          </a:p>
        </p:txBody>
      </p:sp>
      <p:sp>
        <p:nvSpPr>
          <p:cNvPr id="140" name="object 37"/>
          <p:cNvSpPr txBox="1"/>
          <p:nvPr/>
        </p:nvSpPr>
        <p:spPr>
          <a:xfrm>
            <a:off x="16127502" y="32298481"/>
            <a:ext cx="5252412" cy="2332090"/>
          </a:xfrm>
          <a:prstGeom prst="rect">
            <a:avLst/>
          </a:prstGeom>
        </p:spPr>
        <p:txBody>
          <a:bodyPr vert="horz" wrap="square" lIns="0" tIns="74336" rIns="0" bIns="0" rtlCol="0">
            <a:spAutoFit/>
          </a:bodyPr>
          <a:lstStyle/>
          <a:p>
            <a:pPr marL="27032" marR="10813">
              <a:lnSpc>
                <a:spcPts val="4406"/>
              </a:lnSpc>
              <a:spcBef>
                <a:spcPts val="585"/>
              </a:spcBef>
            </a:pPr>
            <a:r>
              <a:rPr lang="en-US" sz="3000" spc="-85" dirty="0" smtClean="0">
                <a:solidFill>
                  <a:srgbClr val="58595B"/>
                </a:solidFill>
                <a:latin typeface="Arial"/>
                <a:cs typeface="Arial"/>
              </a:rPr>
              <a:t>Editing, training, coaching and supervision are key aspects in for comprehension and implementation.</a:t>
            </a:r>
          </a:p>
        </p:txBody>
      </p:sp>
      <p:sp>
        <p:nvSpPr>
          <p:cNvPr id="3" name="object 3"/>
          <p:cNvSpPr txBox="1">
            <a:spLocks noGrp="1"/>
          </p:cNvSpPr>
          <p:nvPr>
            <p:ph type="title"/>
          </p:nvPr>
        </p:nvSpPr>
        <p:spPr>
          <a:xfrm>
            <a:off x="1232581" y="248761"/>
            <a:ext cx="20690732" cy="4457913"/>
          </a:xfrm>
          <a:prstGeom prst="rect">
            <a:avLst/>
          </a:prstGeom>
        </p:spPr>
        <p:txBody>
          <a:bodyPr vert="horz" wrap="square" lIns="0" tIns="25680" rIns="0" bIns="0" rtlCol="0">
            <a:spAutoFit/>
          </a:bodyPr>
          <a:lstStyle/>
          <a:p>
            <a:pPr marL="27032" marR="10813">
              <a:spcBef>
                <a:spcPts val="202"/>
              </a:spcBef>
              <a:tabLst>
                <a:tab pos="3976400" algn="l"/>
                <a:tab pos="4049386" algn="l"/>
              </a:tabLst>
            </a:pPr>
            <a:r>
              <a:rPr lang="en-US" sz="9600" spc="-11" dirty="0"/>
              <a:t>Evaluation of a new wound care protocol, Haiti, and recommendations for field </a:t>
            </a:r>
            <a:r>
              <a:rPr lang="en-US" sz="9600" spc="-11" dirty="0" smtClean="0"/>
              <a:t>implementation.</a:t>
            </a:r>
            <a:endParaRPr sz="9600" spc="-160" dirty="0"/>
          </a:p>
        </p:txBody>
      </p:sp>
      <p:sp>
        <p:nvSpPr>
          <p:cNvPr id="73" name="object 4"/>
          <p:cNvSpPr/>
          <p:nvPr/>
        </p:nvSpPr>
        <p:spPr>
          <a:xfrm>
            <a:off x="22378269" y="7685881"/>
            <a:ext cx="6641493" cy="676800"/>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3EA199"/>
          </a:solidFill>
        </p:spPr>
        <p:txBody>
          <a:bodyPr wrap="square" lIns="0" tIns="0" rIns="0" bIns="0" rtlCol="0"/>
          <a:lstStyle/>
          <a:p>
            <a:endParaRPr sz="8156"/>
          </a:p>
        </p:txBody>
      </p:sp>
      <p:sp>
        <p:nvSpPr>
          <p:cNvPr id="74" name="object 10"/>
          <p:cNvSpPr txBox="1"/>
          <p:nvPr/>
        </p:nvSpPr>
        <p:spPr>
          <a:xfrm>
            <a:off x="22484298" y="7742826"/>
            <a:ext cx="3820894" cy="491690"/>
          </a:xfrm>
          <a:prstGeom prst="rect">
            <a:avLst/>
          </a:prstGeom>
        </p:spPr>
        <p:txBody>
          <a:bodyPr vert="horz" wrap="square" lIns="0" tIns="29735" rIns="0" bIns="0" rtlCol="0">
            <a:spAutoFit/>
          </a:bodyPr>
          <a:lstStyle/>
          <a:p>
            <a:pPr marL="27032">
              <a:spcBef>
                <a:spcPts val="234"/>
              </a:spcBef>
            </a:pPr>
            <a:r>
              <a:rPr lang="en-US" sz="3000" b="1" spc="-11" dirty="0" smtClean="0">
                <a:solidFill>
                  <a:schemeClr val="bg1"/>
                </a:solidFill>
                <a:latin typeface="Arial"/>
                <a:cs typeface="Arial"/>
              </a:rPr>
              <a:t>Methodology</a:t>
            </a:r>
            <a:endParaRPr lang="en-US" sz="3000" dirty="0">
              <a:solidFill>
                <a:schemeClr val="bg1"/>
              </a:solidFill>
              <a:latin typeface="Arial"/>
              <a:cs typeface="Arial"/>
            </a:endParaRPr>
          </a:p>
        </p:txBody>
      </p:sp>
      <p:sp>
        <p:nvSpPr>
          <p:cNvPr id="77" name="object 11"/>
          <p:cNvSpPr txBox="1"/>
          <p:nvPr/>
        </p:nvSpPr>
        <p:spPr>
          <a:xfrm>
            <a:off x="22378269" y="23037591"/>
            <a:ext cx="6640442" cy="8848859"/>
          </a:xfrm>
          <a:prstGeom prst="rect">
            <a:avLst/>
          </a:prstGeom>
          <a:effectLst>
            <a:glow rad="774700">
              <a:srgbClr val="3EA199"/>
            </a:glow>
          </a:effectLst>
        </p:spPr>
        <p:txBody>
          <a:bodyPr vert="horz" wrap="square" lIns="0" tIns="25680" rIns="0" bIns="0" numCol="1" rtlCol="0">
            <a:spAutoFit/>
          </a:bodyPr>
          <a:lstStyle/>
          <a:p>
            <a:pPr marL="27032" marR="282484">
              <a:lnSpc>
                <a:spcPts val="4100"/>
              </a:lnSpc>
              <a:spcBef>
                <a:spcPts val="234"/>
              </a:spcBef>
              <a:spcAft>
                <a:spcPts val="600"/>
              </a:spcAft>
            </a:pPr>
            <a:r>
              <a:rPr lang="en-US" sz="3000" b="1" dirty="0" smtClean="0">
                <a:solidFill>
                  <a:srgbClr val="58595B"/>
                </a:solidFill>
                <a:latin typeface="Arial"/>
                <a:cs typeface="Arial"/>
              </a:rPr>
              <a:t>Data collection</a:t>
            </a:r>
            <a:r>
              <a:rPr lang="en-US" sz="3000" dirty="0" smtClean="0">
                <a:solidFill>
                  <a:srgbClr val="58595B"/>
                </a:solidFill>
                <a:latin typeface="Arial"/>
                <a:cs typeface="Arial"/>
              </a:rPr>
              <a:t>: </a:t>
            </a:r>
          </a:p>
          <a:p>
            <a:pPr marL="484232" marR="282484" indent="-457200">
              <a:lnSpc>
                <a:spcPts val="4100"/>
              </a:lnSpc>
              <a:spcBef>
                <a:spcPts val="234"/>
              </a:spcBef>
              <a:spcAft>
                <a:spcPts val="600"/>
              </a:spcAft>
              <a:buFont typeface="Wingdings" panose="05000000000000000000" pitchFamily="2" charset="2"/>
              <a:buChar char="ü"/>
            </a:pPr>
            <a:r>
              <a:rPr lang="en-US" sz="3000" dirty="0" smtClean="0">
                <a:solidFill>
                  <a:srgbClr val="58595B"/>
                </a:solidFill>
                <a:latin typeface="Arial"/>
                <a:cs typeface="Arial"/>
              </a:rPr>
              <a:t>Retrospective </a:t>
            </a:r>
            <a:r>
              <a:rPr lang="en-US" sz="3000" dirty="0">
                <a:solidFill>
                  <a:srgbClr val="58595B"/>
                </a:solidFill>
                <a:latin typeface="Arial"/>
                <a:cs typeface="Arial"/>
              </a:rPr>
              <a:t>data on treatment duration, number of dressing changes and wound </a:t>
            </a:r>
            <a:r>
              <a:rPr lang="en-US" sz="3000" dirty="0" smtClean="0">
                <a:solidFill>
                  <a:srgbClr val="58595B"/>
                </a:solidFill>
                <a:latin typeface="Arial"/>
                <a:cs typeface="Arial"/>
              </a:rPr>
              <a:t>infections were poor compared to prospective data.</a:t>
            </a:r>
          </a:p>
          <a:p>
            <a:pPr marL="27032" marR="282484">
              <a:lnSpc>
                <a:spcPts val="4100"/>
              </a:lnSpc>
              <a:spcBef>
                <a:spcPts val="234"/>
              </a:spcBef>
              <a:spcAft>
                <a:spcPts val="600"/>
              </a:spcAft>
            </a:pPr>
            <a:r>
              <a:rPr lang="en-US" sz="3000" b="1" dirty="0" smtClean="0">
                <a:solidFill>
                  <a:srgbClr val="58595B"/>
                </a:solidFill>
                <a:latin typeface="Arial"/>
                <a:cs typeface="Arial"/>
              </a:rPr>
              <a:t>Human resources</a:t>
            </a:r>
            <a:r>
              <a:rPr lang="en-US" sz="3000" dirty="0">
                <a:solidFill>
                  <a:srgbClr val="58595B"/>
                </a:solidFill>
                <a:latin typeface="Arial"/>
                <a:cs typeface="Arial"/>
              </a:rPr>
              <a:t>: </a:t>
            </a:r>
            <a:endParaRPr lang="en-US" sz="3000" dirty="0" smtClean="0">
              <a:solidFill>
                <a:srgbClr val="58595B"/>
              </a:solidFill>
              <a:latin typeface="Arial"/>
              <a:cs typeface="Arial"/>
            </a:endParaRPr>
          </a:p>
          <a:p>
            <a:pPr marL="484232" marR="282484" indent="-457200">
              <a:lnSpc>
                <a:spcPts val="4100"/>
              </a:lnSpc>
              <a:spcBef>
                <a:spcPts val="234"/>
              </a:spcBef>
              <a:spcAft>
                <a:spcPts val="600"/>
              </a:spcAft>
              <a:buFont typeface="Wingdings" panose="05000000000000000000" pitchFamily="2" charset="2"/>
              <a:buChar char="ü"/>
            </a:pPr>
            <a:r>
              <a:rPr lang="en-US" sz="3000" dirty="0">
                <a:solidFill>
                  <a:srgbClr val="58595B"/>
                </a:solidFill>
                <a:latin typeface="Arial"/>
                <a:cs typeface="Arial"/>
              </a:rPr>
              <a:t>F</a:t>
            </a:r>
            <a:r>
              <a:rPr lang="en-US" sz="3000" dirty="0" smtClean="0">
                <a:solidFill>
                  <a:srgbClr val="58595B"/>
                </a:solidFill>
                <a:latin typeface="Arial"/>
                <a:cs typeface="Arial"/>
              </a:rPr>
              <a:t>ormal </a:t>
            </a:r>
            <a:r>
              <a:rPr lang="en-US" sz="3000" dirty="0">
                <a:solidFill>
                  <a:srgbClr val="58595B"/>
                </a:solidFill>
                <a:latin typeface="Arial"/>
                <a:cs typeface="Arial"/>
              </a:rPr>
              <a:t>training as well as continuous bedside coaching </a:t>
            </a:r>
            <a:r>
              <a:rPr lang="en-US" sz="3000" dirty="0" smtClean="0">
                <a:solidFill>
                  <a:srgbClr val="58595B"/>
                </a:solidFill>
                <a:latin typeface="Arial"/>
                <a:cs typeface="Arial"/>
              </a:rPr>
              <a:t>given by  2 wound </a:t>
            </a:r>
            <a:r>
              <a:rPr lang="en-US" sz="3000" dirty="0">
                <a:solidFill>
                  <a:srgbClr val="58595B"/>
                </a:solidFill>
                <a:latin typeface="Arial"/>
                <a:cs typeface="Arial"/>
              </a:rPr>
              <a:t>care nurses nurse during a period that includes the testing phase.</a:t>
            </a:r>
          </a:p>
          <a:p>
            <a:pPr marL="484232" marR="282484" indent="-457200">
              <a:lnSpc>
                <a:spcPts val="4100"/>
              </a:lnSpc>
              <a:spcBef>
                <a:spcPts val="234"/>
              </a:spcBef>
              <a:spcAft>
                <a:spcPts val="600"/>
              </a:spcAft>
              <a:buFont typeface="Wingdings" panose="05000000000000000000" pitchFamily="2" charset="2"/>
              <a:buChar char="ü"/>
            </a:pPr>
            <a:r>
              <a:rPr lang="en-US" sz="3000" dirty="0" smtClean="0">
                <a:solidFill>
                  <a:srgbClr val="58595B"/>
                </a:solidFill>
                <a:latin typeface="Arial"/>
                <a:cs typeface="Arial"/>
              </a:rPr>
              <a:t>Staff in Haiti had already a quite high level of wound care skills compared to other MSF contexts due to the nature of the project.</a:t>
            </a:r>
          </a:p>
        </p:txBody>
      </p:sp>
      <p:sp>
        <p:nvSpPr>
          <p:cNvPr id="78" name="object 4"/>
          <p:cNvSpPr/>
          <p:nvPr/>
        </p:nvSpPr>
        <p:spPr>
          <a:xfrm>
            <a:off x="22378269" y="22301294"/>
            <a:ext cx="6641493" cy="676800"/>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3EA199"/>
          </a:solidFill>
        </p:spPr>
        <p:txBody>
          <a:bodyPr wrap="square" lIns="0" tIns="0" rIns="0" bIns="0" rtlCol="0"/>
          <a:lstStyle/>
          <a:p>
            <a:endParaRPr sz="8156"/>
          </a:p>
        </p:txBody>
      </p:sp>
      <p:sp>
        <p:nvSpPr>
          <p:cNvPr id="79" name="object 10"/>
          <p:cNvSpPr txBox="1"/>
          <p:nvPr/>
        </p:nvSpPr>
        <p:spPr>
          <a:xfrm>
            <a:off x="22484298" y="22372933"/>
            <a:ext cx="3820894" cy="491690"/>
          </a:xfrm>
          <a:prstGeom prst="rect">
            <a:avLst/>
          </a:prstGeom>
        </p:spPr>
        <p:txBody>
          <a:bodyPr vert="horz" wrap="square" lIns="0" tIns="29735" rIns="0" bIns="0" rtlCol="0">
            <a:spAutoFit/>
          </a:bodyPr>
          <a:lstStyle/>
          <a:p>
            <a:pPr marL="27032">
              <a:spcBef>
                <a:spcPts val="234"/>
              </a:spcBef>
            </a:pPr>
            <a:r>
              <a:rPr lang="en-US" sz="3000" b="1" spc="-11" dirty="0" smtClean="0">
                <a:solidFill>
                  <a:schemeClr val="bg1"/>
                </a:solidFill>
                <a:latin typeface="Arial"/>
                <a:cs typeface="Arial"/>
              </a:rPr>
              <a:t>Limitations</a:t>
            </a:r>
            <a:endParaRPr lang="en-US" sz="3000" dirty="0">
              <a:solidFill>
                <a:schemeClr val="bg1"/>
              </a:solidFill>
              <a:latin typeface="Arial"/>
              <a:cs typeface="Arial"/>
            </a:endParaRPr>
          </a:p>
        </p:txBody>
      </p:sp>
      <p:sp>
        <p:nvSpPr>
          <p:cNvPr id="59" name="object 13"/>
          <p:cNvSpPr txBox="1"/>
          <p:nvPr/>
        </p:nvSpPr>
        <p:spPr>
          <a:xfrm>
            <a:off x="22385535" y="36946681"/>
            <a:ext cx="6486942" cy="957972"/>
          </a:xfrm>
          <a:prstGeom prst="rect">
            <a:avLst/>
          </a:prstGeom>
        </p:spPr>
        <p:txBody>
          <a:bodyPr vert="horz" wrap="square" lIns="0" tIns="29735" rIns="0" bIns="0" rtlCol="0">
            <a:spAutoFit/>
          </a:bodyPr>
          <a:lstStyle/>
          <a:p>
            <a:pPr marL="27032">
              <a:spcBef>
                <a:spcPts val="234"/>
              </a:spcBef>
            </a:pPr>
            <a:r>
              <a:rPr lang="en-US" sz="3000" b="1" spc="-11" dirty="0" smtClean="0">
                <a:solidFill>
                  <a:srgbClr val="D2232A"/>
                </a:solidFill>
                <a:latin typeface="Arial"/>
                <a:cs typeface="Arial"/>
              </a:rPr>
              <a:t>Contact</a:t>
            </a:r>
            <a:endParaRPr sz="3000" dirty="0">
              <a:latin typeface="Times New Roman"/>
              <a:cs typeface="Times New Roman"/>
            </a:endParaRPr>
          </a:p>
          <a:p>
            <a:pPr marL="27032" marR="10813">
              <a:lnSpc>
                <a:spcPct val="100600"/>
              </a:lnSpc>
            </a:pPr>
            <a:r>
              <a:rPr lang="en-US" sz="3000" dirty="0" smtClean="0">
                <a:solidFill>
                  <a:srgbClr val="58595B"/>
                </a:solidFill>
                <a:latin typeface="Arial"/>
                <a:cs typeface="Arial"/>
              </a:rPr>
              <a:t>andrea.marelli@brussels.msf.org</a:t>
            </a:r>
            <a:endParaRPr lang="en-US" sz="3000" spc="-11" dirty="0">
              <a:solidFill>
                <a:srgbClr val="58595B"/>
              </a:solidFill>
              <a:latin typeface="Arial"/>
              <a:cs typeface="Arial"/>
            </a:endParaRPr>
          </a:p>
        </p:txBody>
      </p:sp>
      <p:sp>
        <p:nvSpPr>
          <p:cNvPr id="62" name="object 5"/>
          <p:cNvSpPr/>
          <p:nvPr/>
        </p:nvSpPr>
        <p:spPr>
          <a:xfrm>
            <a:off x="1375481" y="31221488"/>
            <a:ext cx="6181200" cy="3888275"/>
          </a:xfrm>
          <a:custGeom>
            <a:avLst/>
            <a:gdLst/>
            <a:ahLst/>
            <a:cxnLst/>
            <a:rect l="l" t="t" r="r" b="b"/>
            <a:pathLst>
              <a:path w="2903854" h="2903855">
                <a:moveTo>
                  <a:pt x="0" y="2903364"/>
                </a:moveTo>
                <a:lnTo>
                  <a:pt x="2903364" y="2903364"/>
                </a:lnTo>
                <a:lnTo>
                  <a:pt x="2903364" y="0"/>
                </a:lnTo>
                <a:lnTo>
                  <a:pt x="0" y="0"/>
                </a:lnTo>
                <a:lnTo>
                  <a:pt x="0" y="2903364"/>
                </a:lnTo>
                <a:close/>
              </a:path>
            </a:pathLst>
          </a:custGeom>
          <a:ln w="184912">
            <a:solidFill>
              <a:srgbClr val="D2232A"/>
            </a:solidFill>
          </a:ln>
        </p:spPr>
        <p:txBody>
          <a:bodyPr wrap="square" lIns="0" tIns="0" rIns="0" bIns="0" rtlCol="0"/>
          <a:lstStyle/>
          <a:p>
            <a:endParaRPr sz="8156"/>
          </a:p>
        </p:txBody>
      </p:sp>
      <p:sp>
        <p:nvSpPr>
          <p:cNvPr id="6" name="Diamond 5"/>
          <p:cNvSpPr/>
          <p:nvPr/>
        </p:nvSpPr>
        <p:spPr>
          <a:xfrm>
            <a:off x="178947" y="30415711"/>
            <a:ext cx="8679713" cy="5499827"/>
          </a:xfrm>
          <a:prstGeom prst="diamon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0" name="object 37"/>
          <p:cNvSpPr txBox="1"/>
          <p:nvPr/>
        </p:nvSpPr>
        <p:spPr>
          <a:xfrm>
            <a:off x="1989747" y="31416876"/>
            <a:ext cx="5241936" cy="3537548"/>
          </a:xfrm>
          <a:prstGeom prst="rect">
            <a:avLst/>
          </a:prstGeom>
        </p:spPr>
        <p:txBody>
          <a:bodyPr vert="horz" wrap="square" lIns="0" tIns="74336" rIns="0" bIns="0" rtlCol="0">
            <a:spAutoFit/>
          </a:bodyPr>
          <a:lstStyle/>
          <a:p>
            <a:pPr marL="27032" marR="10813">
              <a:lnSpc>
                <a:spcPts val="4406"/>
              </a:lnSpc>
              <a:spcBef>
                <a:spcPts val="585"/>
              </a:spcBef>
            </a:pPr>
            <a:r>
              <a:rPr lang="en-US" sz="3000" spc="-85" dirty="0" smtClean="0">
                <a:solidFill>
                  <a:srgbClr val="58595B"/>
                </a:solidFill>
                <a:latin typeface="Arial"/>
                <a:cs typeface="Arial"/>
              </a:rPr>
              <a:t>The duration of treatment has shortened. </a:t>
            </a:r>
          </a:p>
          <a:p>
            <a:pPr marL="27032" marR="10813">
              <a:lnSpc>
                <a:spcPts val="4406"/>
              </a:lnSpc>
              <a:spcBef>
                <a:spcPts val="585"/>
              </a:spcBef>
            </a:pPr>
            <a:r>
              <a:rPr lang="en-US" sz="3000" spc="-85" dirty="0" smtClean="0">
                <a:solidFill>
                  <a:srgbClr val="58595B"/>
                </a:solidFill>
                <a:latin typeface="Arial"/>
                <a:cs typeface="Arial"/>
              </a:rPr>
              <a:t>Impossible to conclude on the incidence of infection, neither on the frequency of dressing changes.</a:t>
            </a:r>
            <a:endParaRPr sz="3000" dirty="0">
              <a:latin typeface="Arial"/>
              <a:cs typeface="Arial"/>
            </a:endParaRPr>
          </a:p>
        </p:txBody>
      </p:sp>
      <p:sp>
        <p:nvSpPr>
          <p:cNvPr id="117" name="object 26"/>
          <p:cNvSpPr txBox="1"/>
          <p:nvPr/>
        </p:nvSpPr>
        <p:spPr>
          <a:xfrm>
            <a:off x="1210832" y="22697281"/>
            <a:ext cx="6615945" cy="8207658"/>
          </a:xfrm>
          <a:prstGeom prst="rect">
            <a:avLst/>
          </a:prstGeom>
        </p:spPr>
        <p:txBody>
          <a:bodyPr vert="horz" wrap="square" lIns="0" tIns="25680" rIns="0" bIns="0" rtlCol="0">
            <a:spAutoFit/>
          </a:bodyPr>
          <a:lstStyle/>
          <a:p>
            <a:pPr marL="27032" marR="10813">
              <a:lnSpc>
                <a:spcPts val="4100"/>
              </a:lnSpc>
              <a:spcBef>
                <a:spcPts val="202"/>
              </a:spcBef>
              <a:spcAft>
                <a:spcPts val="600"/>
              </a:spcAft>
            </a:pPr>
            <a:r>
              <a:rPr lang="en-US" sz="3000" b="1" dirty="0" smtClean="0">
                <a:solidFill>
                  <a:srgbClr val="58595B"/>
                </a:solidFill>
                <a:latin typeface="Arial"/>
                <a:cs typeface="Arial"/>
              </a:rPr>
              <a:t>Duration of the treatment</a:t>
            </a:r>
          </a:p>
          <a:p>
            <a:pPr marL="27032" marR="10813">
              <a:lnSpc>
                <a:spcPts val="4100"/>
              </a:lnSpc>
              <a:spcBef>
                <a:spcPts val="202"/>
              </a:spcBef>
              <a:spcAft>
                <a:spcPts val="600"/>
              </a:spcAft>
            </a:pPr>
            <a:r>
              <a:rPr lang="en-US" sz="3000" dirty="0" smtClean="0">
                <a:solidFill>
                  <a:srgbClr val="58595B"/>
                </a:solidFill>
                <a:latin typeface="Arial"/>
                <a:cs typeface="Arial"/>
              </a:rPr>
              <a:t>Mean </a:t>
            </a:r>
            <a:r>
              <a:rPr lang="en-US" sz="3000" dirty="0">
                <a:solidFill>
                  <a:srgbClr val="58595B"/>
                </a:solidFill>
                <a:latin typeface="Arial"/>
                <a:cs typeface="Arial"/>
              </a:rPr>
              <a:t>difference </a:t>
            </a:r>
            <a:r>
              <a:rPr lang="en-US" sz="3000" dirty="0" smtClean="0">
                <a:solidFill>
                  <a:srgbClr val="58595B"/>
                </a:solidFill>
                <a:latin typeface="Arial"/>
                <a:cs typeface="Arial"/>
              </a:rPr>
              <a:t>(</a:t>
            </a:r>
            <a:r>
              <a:rPr lang="en-US" sz="3000" dirty="0" err="1" smtClean="0">
                <a:solidFill>
                  <a:srgbClr val="58595B"/>
                </a:solidFill>
                <a:latin typeface="Arial"/>
                <a:cs typeface="Arial"/>
              </a:rPr>
              <a:t>Retrosp</a:t>
            </a:r>
            <a:r>
              <a:rPr lang="en-US" sz="3000" dirty="0" smtClean="0">
                <a:solidFill>
                  <a:srgbClr val="58595B"/>
                </a:solidFill>
                <a:latin typeface="Arial"/>
                <a:cs typeface="Arial"/>
              </a:rPr>
              <a:t>. </a:t>
            </a:r>
            <a:r>
              <a:rPr lang="en-US" sz="3000" dirty="0">
                <a:solidFill>
                  <a:srgbClr val="58595B"/>
                </a:solidFill>
                <a:latin typeface="Arial"/>
                <a:cs typeface="Arial"/>
              </a:rPr>
              <a:t>34.6 – </a:t>
            </a:r>
            <a:r>
              <a:rPr lang="en-US" sz="3000" dirty="0" err="1" smtClean="0">
                <a:solidFill>
                  <a:srgbClr val="58595B"/>
                </a:solidFill>
                <a:latin typeface="Arial"/>
                <a:cs typeface="Arial"/>
              </a:rPr>
              <a:t>Prosp</a:t>
            </a:r>
            <a:r>
              <a:rPr lang="en-US" sz="3000" dirty="0">
                <a:solidFill>
                  <a:srgbClr val="58595B"/>
                </a:solidFill>
                <a:latin typeface="Arial"/>
                <a:cs typeface="Arial"/>
              </a:rPr>
              <a:t>. 19.5 </a:t>
            </a:r>
            <a:r>
              <a:rPr lang="en-US" sz="3000" dirty="0" smtClean="0">
                <a:solidFill>
                  <a:srgbClr val="58595B"/>
                </a:solidFill>
                <a:latin typeface="Arial"/>
                <a:cs typeface="Arial"/>
              </a:rPr>
              <a:t>days)   in </a:t>
            </a:r>
            <a:r>
              <a:rPr lang="en-US" sz="3000" dirty="0">
                <a:solidFill>
                  <a:srgbClr val="58595B"/>
                </a:solidFill>
                <a:latin typeface="Arial"/>
                <a:cs typeface="Arial"/>
              </a:rPr>
              <a:t>reducing healing time (infected and non-infected patients</a:t>
            </a:r>
            <a:r>
              <a:rPr lang="en-US" sz="3000" dirty="0" smtClean="0">
                <a:solidFill>
                  <a:srgbClr val="58595B"/>
                </a:solidFill>
                <a:latin typeface="Arial"/>
                <a:cs typeface="Arial"/>
              </a:rPr>
              <a:t>)</a:t>
            </a:r>
            <a:r>
              <a:rPr lang="en-US" sz="3000" dirty="0">
                <a:solidFill>
                  <a:srgbClr val="58595B"/>
                </a:solidFill>
                <a:latin typeface="Arial"/>
                <a:cs typeface="Arial"/>
              </a:rPr>
              <a:t> :</a:t>
            </a:r>
            <a:r>
              <a:rPr lang="en-US" sz="3000" b="1" dirty="0">
                <a:solidFill>
                  <a:srgbClr val="58595B"/>
                </a:solidFill>
                <a:latin typeface="Arial"/>
                <a:cs typeface="Arial"/>
              </a:rPr>
              <a:t> -15.14 days</a:t>
            </a:r>
          </a:p>
          <a:p>
            <a:pPr marL="27032" marR="10813">
              <a:lnSpc>
                <a:spcPts val="4100"/>
              </a:lnSpc>
              <a:spcBef>
                <a:spcPts val="202"/>
              </a:spcBef>
              <a:spcAft>
                <a:spcPts val="600"/>
              </a:spcAft>
            </a:pPr>
            <a:r>
              <a:rPr lang="it-IT" sz="3000" dirty="0" smtClean="0">
                <a:solidFill>
                  <a:srgbClr val="58595B"/>
                </a:solidFill>
                <a:latin typeface="Arial"/>
                <a:cs typeface="Arial"/>
              </a:rPr>
              <a:t>(95</a:t>
            </a:r>
            <a:r>
              <a:rPr lang="it-IT" sz="3000" dirty="0">
                <a:solidFill>
                  <a:srgbClr val="58595B"/>
                </a:solidFill>
                <a:latin typeface="Arial"/>
                <a:cs typeface="Arial"/>
              </a:rPr>
              <a:t>% CI:  -17.78 - 12.50, </a:t>
            </a:r>
            <a:r>
              <a:rPr lang="it-IT" sz="3000" dirty="0" smtClean="0">
                <a:solidFill>
                  <a:srgbClr val="58595B"/>
                </a:solidFill>
                <a:latin typeface="Arial"/>
                <a:cs typeface="Arial"/>
              </a:rPr>
              <a:t>p-value</a:t>
            </a:r>
            <a:r>
              <a:rPr lang="it-IT" sz="3000" dirty="0">
                <a:solidFill>
                  <a:srgbClr val="58595B"/>
                </a:solidFill>
                <a:latin typeface="Arial"/>
                <a:cs typeface="Arial"/>
              </a:rPr>
              <a:t>: </a:t>
            </a:r>
            <a:r>
              <a:rPr lang="it-IT" sz="3000" dirty="0" smtClean="0">
                <a:solidFill>
                  <a:srgbClr val="58595B"/>
                </a:solidFill>
                <a:latin typeface="Arial"/>
                <a:cs typeface="Arial"/>
              </a:rPr>
              <a:t>&lt;0,001)</a:t>
            </a:r>
          </a:p>
          <a:p>
            <a:pPr marL="27032" marR="10813">
              <a:lnSpc>
                <a:spcPts val="4100"/>
              </a:lnSpc>
              <a:spcBef>
                <a:spcPts val="202"/>
              </a:spcBef>
              <a:spcAft>
                <a:spcPts val="600"/>
              </a:spcAft>
            </a:pPr>
            <a:r>
              <a:rPr lang="en-US" sz="3000" b="1" dirty="0" smtClean="0">
                <a:solidFill>
                  <a:srgbClr val="58595B"/>
                </a:solidFill>
                <a:latin typeface="Arial"/>
                <a:cs typeface="Arial"/>
              </a:rPr>
              <a:t>Dressing changes </a:t>
            </a:r>
            <a:r>
              <a:rPr lang="en-US" sz="3000" b="1" dirty="0">
                <a:solidFill>
                  <a:srgbClr val="58595B"/>
                </a:solidFill>
                <a:latin typeface="Arial"/>
                <a:cs typeface="Arial"/>
              </a:rPr>
              <a:t>&amp; </a:t>
            </a:r>
            <a:r>
              <a:rPr lang="en-US" sz="3000" b="1" dirty="0" smtClean="0">
                <a:solidFill>
                  <a:srgbClr val="58595B"/>
                </a:solidFill>
                <a:latin typeface="Arial"/>
                <a:cs typeface="Arial"/>
              </a:rPr>
              <a:t>infections</a:t>
            </a:r>
            <a:endParaRPr lang="en-US" sz="3000" b="1" dirty="0">
              <a:solidFill>
                <a:srgbClr val="58595B"/>
              </a:solidFill>
              <a:latin typeface="Arial"/>
              <a:cs typeface="Arial"/>
            </a:endParaRPr>
          </a:p>
          <a:p>
            <a:pPr marL="27032" marR="10813">
              <a:lnSpc>
                <a:spcPts val="4100"/>
              </a:lnSpc>
              <a:spcBef>
                <a:spcPts val="202"/>
              </a:spcBef>
              <a:spcAft>
                <a:spcPts val="600"/>
              </a:spcAft>
            </a:pPr>
            <a:r>
              <a:rPr lang="en-US" sz="3000" dirty="0" smtClean="0">
                <a:solidFill>
                  <a:srgbClr val="58595B"/>
                </a:solidFill>
                <a:latin typeface="Arial"/>
                <a:cs typeface="Arial"/>
              </a:rPr>
              <a:t>Limits </a:t>
            </a:r>
            <a:r>
              <a:rPr lang="en-US" sz="3000" dirty="0">
                <a:solidFill>
                  <a:srgbClr val="58595B"/>
                </a:solidFill>
                <a:latin typeface="Arial"/>
                <a:cs typeface="Arial"/>
              </a:rPr>
              <a:t>in data collection</a:t>
            </a:r>
            <a:r>
              <a:rPr lang="en-US" sz="3000" dirty="0" smtClean="0">
                <a:solidFill>
                  <a:srgbClr val="58595B"/>
                </a:solidFill>
                <a:latin typeface="Arial"/>
                <a:cs typeface="Arial"/>
              </a:rPr>
              <a:t>:</a:t>
            </a:r>
          </a:p>
          <a:p>
            <a:pPr marL="935038" marR="10813" lvl="1" indent="-514350">
              <a:lnSpc>
                <a:spcPts val="4100"/>
              </a:lnSpc>
              <a:spcBef>
                <a:spcPts val="202"/>
              </a:spcBef>
              <a:spcAft>
                <a:spcPts val="600"/>
              </a:spcAft>
              <a:buFont typeface="Wingdings" panose="05000000000000000000" pitchFamily="2" charset="2"/>
              <a:buChar char="ü"/>
              <a:tabLst>
                <a:tab pos="792163" algn="l"/>
              </a:tabLst>
            </a:pPr>
            <a:r>
              <a:rPr lang="en-US" sz="3000" dirty="0" smtClean="0">
                <a:solidFill>
                  <a:srgbClr val="58595B"/>
                </a:solidFill>
                <a:latin typeface="Arial"/>
                <a:cs typeface="Arial"/>
              </a:rPr>
              <a:t>No </a:t>
            </a:r>
            <a:r>
              <a:rPr lang="en-US" sz="3000" dirty="0">
                <a:solidFill>
                  <a:srgbClr val="58595B"/>
                </a:solidFill>
                <a:latin typeface="Arial"/>
                <a:cs typeface="Arial"/>
              </a:rPr>
              <a:t>adequate data collection for dressing changes</a:t>
            </a:r>
          </a:p>
          <a:p>
            <a:pPr marL="935038" marR="10813" lvl="1" indent="-514350">
              <a:lnSpc>
                <a:spcPts val="4100"/>
              </a:lnSpc>
              <a:spcBef>
                <a:spcPts val="202"/>
              </a:spcBef>
              <a:spcAft>
                <a:spcPts val="600"/>
              </a:spcAft>
              <a:buFont typeface="Wingdings" panose="05000000000000000000" pitchFamily="2" charset="2"/>
              <a:buChar char="ü"/>
              <a:tabLst>
                <a:tab pos="792163" algn="l"/>
              </a:tabLst>
            </a:pPr>
            <a:r>
              <a:rPr lang="en-US" sz="3000" dirty="0">
                <a:solidFill>
                  <a:srgbClr val="58595B"/>
                </a:solidFill>
                <a:latin typeface="Arial"/>
                <a:cs typeface="Arial"/>
              </a:rPr>
              <a:t>Not respecting </a:t>
            </a:r>
            <a:r>
              <a:rPr lang="en-US" sz="3000" dirty="0" smtClean="0">
                <a:solidFill>
                  <a:srgbClr val="58595B"/>
                </a:solidFill>
                <a:latin typeface="Arial"/>
                <a:cs typeface="Arial"/>
              </a:rPr>
              <a:t>case </a:t>
            </a:r>
            <a:r>
              <a:rPr lang="en-US" sz="3000" dirty="0">
                <a:solidFill>
                  <a:srgbClr val="58595B"/>
                </a:solidFill>
                <a:latin typeface="Arial"/>
                <a:cs typeface="Arial"/>
              </a:rPr>
              <a:t>definition for infected wounds</a:t>
            </a:r>
          </a:p>
          <a:p>
            <a:pPr marL="935038" marR="10813" lvl="1" indent="-514350">
              <a:lnSpc>
                <a:spcPts val="4100"/>
              </a:lnSpc>
              <a:spcBef>
                <a:spcPts val="202"/>
              </a:spcBef>
              <a:spcAft>
                <a:spcPts val="600"/>
              </a:spcAft>
              <a:buFont typeface="Wingdings" panose="05000000000000000000" pitchFamily="2" charset="2"/>
              <a:buChar char="ü"/>
              <a:tabLst>
                <a:tab pos="792163" algn="l"/>
              </a:tabLst>
            </a:pPr>
            <a:r>
              <a:rPr lang="en-US" sz="3000" dirty="0">
                <a:solidFill>
                  <a:srgbClr val="58595B"/>
                </a:solidFill>
                <a:latin typeface="Arial"/>
                <a:cs typeface="Arial"/>
              </a:rPr>
              <a:t>Poor reporting (</a:t>
            </a:r>
            <a:r>
              <a:rPr lang="en-US" sz="3000" dirty="0" smtClean="0">
                <a:solidFill>
                  <a:srgbClr val="58595B"/>
                </a:solidFill>
                <a:latin typeface="Arial"/>
                <a:cs typeface="Arial"/>
              </a:rPr>
              <a:t>retrospective)</a:t>
            </a:r>
            <a:endParaRPr lang="en-US" sz="3000" dirty="0">
              <a:solidFill>
                <a:srgbClr val="58595B"/>
              </a:solidFill>
              <a:latin typeface="Arial"/>
              <a:cs typeface="Arial"/>
            </a:endParaRPr>
          </a:p>
        </p:txBody>
      </p:sp>
      <p:sp>
        <p:nvSpPr>
          <p:cNvPr id="40" name="object 40"/>
          <p:cNvSpPr/>
          <p:nvPr/>
        </p:nvSpPr>
        <p:spPr>
          <a:xfrm>
            <a:off x="1269205" y="35575081"/>
            <a:ext cx="20664987" cy="5732514"/>
          </a:xfrm>
          <a:custGeom>
            <a:avLst/>
            <a:gdLst/>
            <a:ahLst/>
            <a:cxnLst/>
            <a:rect l="l" t="t" r="r" b="b"/>
            <a:pathLst>
              <a:path w="3088640" h="4718050">
                <a:moveTo>
                  <a:pt x="0" y="4717451"/>
                </a:moveTo>
                <a:lnTo>
                  <a:pt x="3088276" y="4717451"/>
                </a:lnTo>
                <a:lnTo>
                  <a:pt x="3088276" y="0"/>
                </a:lnTo>
                <a:lnTo>
                  <a:pt x="0" y="0"/>
                </a:lnTo>
                <a:lnTo>
                  <a:pt x="0" y="4717451"/>
                </a:lnTo>
                <a:close/>
              </a:path>
            </a:pathLst>
          </a:custGeom>
          <a:solidFill>
            <a:srgbClr val="E2E3E4"/>
          </a:solidFill>
        </p:spPr>
        <p:txBody>
          <a:bodyPr wrap="square" lIns="0" tIns="0" rIns="0" bIns="0" rtlCol="0"/>
          <a:lstStyle/>
          <a:p>
            <a:endParaRPr sz="8156"/>
          </a:p>
        </p:txBody>
      </p:sp>
      <p:sp>
        <p:nvSpPr>
          <p:cNvPr id="64" name="object 13"/>
          <p:cNvSpPr txBox="1"/>
          <p:nvPr/>
        </p:nvSpPr>
        <p:spPr>
          <a:xfrm>
            <a:off x="1410711" y="35666521"/>
            <a:ext cx="20284669" cy="5564874"/>
          </a:xfrm>
          <a:prstGeom prst="rect">
            <a:avLst/>
          </a:prstGeom>
        </p:spPr>
        <p:txBody>
          <a:bodyPr vert="horz" wrap="square" lIns="0" tIns="29735" rIns="0" bIns="0" rtlCol="0">
            <a:spAutoFit/>
          </a:bodyPr>
          <a:lstStyle/>
          <a:p>
            <a:pPr marL="27032">
              <a:spcBef>
                <a:spcPts val="234"/>
              </a:spcBef>
            </a:pPr>
            <a:r>
              <a:rPr lang="en-US" sz="3200" b="1" spc="-11" dirty="0" smtClean="0">
                <a:solidFill>
                  <a:srgbClr val="D2232A"/>
                </a:solidFill>
                <a:latin typeface="Arial"/>
                <a:cs typeface="Arial"/>
              </a:rPr>
              <a:t>Conclusion</a:t>
            </a:r>
          </a:p>
          <a:p>
            <a:pPr marL="27032">
              <a:spcBef>
                <a:spcPts val="234"/>
              </a:spcBef>
            </a:pPr>
            <a:endParaRPr sz="1600" dirty="0">
              <a:latin typeface="Arial"/>
              <a:cs typeface="Arial"/>
            </a:endParaRPr>
          </a:p>
          <a:p>
            <a:pPr marL="27032" marR="10813">
              <a:lnSpc>
                <a:spcPts val="4400"/>
              </a:lnSpc>
              <a:spcAft>
                <a:spcPts val="1000"/>
              </a:spcAft>
            </a:pPr>
            <a:r>
              <a:rPr lang="en-US" sz="3200" dirty="0" smtClean="0">
                <a:solidFill>
                  <a:srgbClr val="58595B"/>
                </a:solidFill>
                <a:latin typeface="Arial"/>
                <a:cs typeface="Arial"/>
              </a:rPr>
              <a:t>The </a:t>
            </a:r>
            <a:r>
              <a:rPr lang="en-US" sz="3200" dirty="0">
                <a:solidFill>
                  <a:srgbClr val="58595B"/>
                </a:solidFill>
                <a:latin typeface="Arial"/>
                <a:cs typeface="Arial"/>
              </a:rPr>
              <a:t>new wound care protocol </a:t>
            </a:r>
            <a:r>
              <a:rPr lang="en-US" sz="3200" dirty="0" smtClean="0">
                <a:solidFill>
                  <a:srgbClr val="58595B"/>
                </a:solidFill>
                <a:latin typeface="Arial"/>
                <a:cs typeface="Arial"/>
              </a:rPr>
              <a:t>represents </a:t>
            </a:r>
            <a:r>
              <a:rPr lang="en-US" sz="3200" dirty="0">
                <a:solidFill>
                  <a:srgbClr val="58595B"/>
                </a:solidFill>
                <a:latin typeface="Arial"/>
                <a:cs typeface="Arial"/>
              </a:rPr>
              <a:t>an </a:t>
            </a:r>
            <a:r>
              <a:rPr lang="en-US" sz="3200" b="1" dirty="0">
                <a:solidFill>
                  <a:srgbClr val="58595B"/>
                </a:solidFill>
                <a:latin typeface="Arial"/>
                <a:cs typeface="Arial"/>
              </a:rPr>
              <a:t>added value </a:t>
            </a:r>
            <a:r>
              <a:rPr lang="en-US" sz="3200" dirty="0">
                <a:solidFill>
                  <a:srgbClr val="58595B"/>
                </a:solidFill>
                <a:latin typeface="Arial"/>
                <a:cs typeface="Arial"/>
              </a:rPr>
              <a:t>for the quality of care as it is proved to </a:t>
            </a:r>
            <a:r>
              <a:rPr lang="en-US" sz="3200" b="1" dirty="0">
                <a:solidFill>
                  <a:srgbClr val="58595B"/>
                </a:solidFill>
                <a:latin typeface="Arial"/>
                <a:cs typeface="Arial"/>
              </a:rPr>
              <a:t>reduce the healing time </a:t>
            </a:r>
            <a:r>
              <a:rPr lang="en-US" sz="3200" b="1">
                <a:solidFill>
                  <a:srgbClr val="58595B"/>
                </a:solidFill>
                <a:latin typeface="Arial"/>
                <a:cs typeface="Arial"/>
              </a:rPr>
              <a:t>for </a:t>
            </a:r>
            <a:r>
              <a:rPr lang="en-US" sz="3200" b="1" smtClean="0">
                <a:solidFill>
                  <a:srgbClr val="58595B"/>
                </a:solidFill>
                <a:latin typeface="Arial"/>
                <a:cs typeface="Arial"/>
              </a:rPr>
              <a:t>the </a:t>
            </a:r>
            <a:r>
              <a:rPr lang="en-US" sz="3200" b="1" dirty="0">
                <a:solidFill>
                  <a:srgbClr val="58595B"/>
                </a:solidFill>
                <a:latin typeface="Arial"/>
                <a:cs typeface="Arial"/>
              </a:rPr>
              <a:t>total group of </a:t>
            </a:r>
            <a:r>
              <a:rPr lang="en-US" sz="3200" b="1" dirty="0" smtClean="0">
                <a:solidFill>
                  <a:srgbClr val="58595B"/>
                </a:solidFill>
                <a:latin typeface="Arial"/>
                <a:cs typeface="Arial"/>
              </a:rPr>
              <a:t>wounds </a:t>
            </a:r>
            <a:r>
              <a:rPr lang="en-US" sz="3200" dirty="0" smtClean="0">
                <a:solidFill>
                  <a:srgbClr val="58595B"/>
                </a:solidFill>
                <a:latin typeface="Arial"/>
                <a:cs typeface="Arial"/>
              </a:rPr>
              <a:t>involved </a:t>
            </a:r>
            <a:r>
              <a:rPr lang="en-US" sz="3200" dirty="0">
                <a:solidFill>
                  <a:srgbClr val="58595B"/>
                </a:solidFill>
                <a:latin typeface="Arial"/>
                <a:cs typeface="Arial"/>
              </a:rPr>
              <a:t>in this study, both </a:t>
            </a:r>
            <a:r>
              <a:rPr lang="en-US" sz="3200" b="1" dirty="0">
                <a:solidFill>
                  <a:srgbClr val="58595B"/>
                </a:solidFill>
                <a:latin typeface="Arial"/>
                <a:cs typeface="Arial"/>
              </a:rPr>
              <a:t>acute and chronic</a:t>
            </a:r>
            <a:r>
              <a:rPr lang="en-US" sz="3200" dirty="0">
                <a:solidFill>
                  <a:srgbClr val="58595B"/>
                </a:solidFill>
                <a:latin typeface="Arial"/>
                <a:cs typeface="Arial"/>
              </a:rPr>
              <a:t>, using the </a:t>
            </a:r>
            <a:r>
              <a:rPr lang="en-US" sz="3200" b="1" dirty="0">
                <a:solidFill>
                  <a:srgbClr val="58595B"/>
                </a:solidFill>
                <a:latin typeface="Arial"/>
                <a:cs typeface="Arial"/>
              </a:rPr>
              <a:t>same approach </a:t>
            </a:r>
            <a:r>
              <a:rPr lang="en-US" sz="3200" dirty="0">
                <a:solidFill>
                  <a:srgbClr val="58595B"/>
                </a:solidFill>
                <a:latin typeface="Arial"/>
                <a:cs typeface="Arial"/>
              </a:rPr>
              <a:t>and the </a:t>
            </a:r>
            <a:r>
              <a:rPr lang="en-US" sz="3200" b="1" dirty="0">
                <a:solidFill>
                  <a:srgbClr val="58595B"/>
                </a:solidFill>
                <a:latin typeface="Arial"/>
                <a:cs typeface="Arial"/>
              </a:rPr>
              <a:t>same material</a:t>
            </a:r>
            <a:r>
              <a:rPr lang="en-US" sz="3200" dirty="0">
                <a:solidFill>
                  <a:srgbClr val="58595B"/>
                </a:solidFill>
                <a:latin typeface="Arial"/>
                <a:cs typeface="Arial"/>
              </a:rPr>
              <a:t>.</a:t>
            </a:r>
          </a:p>
          <a:p>
            <a:pPr marL="27032" marR="10813">
              <a:lnSpc>
                <a:spcPts val="4400"/>
              </a:lnSpc>
              <a:spcAft>
                <a:spcPts val="1000"/>
              </a:spcAft>
            </a:pPr>
            <a:r>
              <a:rPr lang="en-US" sz="3200" dirty="0">
                <a:solidFill>
                  <a:srgbClr val="58595B"/>
                </a:solidFill>
                <a:latin typeface="Arial"/>
                <a:cs typeface="Arial"/>
              </a:rPr>
              <a:t>As this protocol is not “linear” and </a:t>
            </a:r>
            <a:r>
              <a:rPr lang="en-US" sz="3200" dirty="0" smtClean="0">
                <a:solidFill>
                  <a:srgbClr val="58595B"/>
                </a:solidFill>
                <a:latin typeface="Arial"/>
                <a:cs typeface="Arial"/>
              </a:rPr>
              <a:t>requires </a:t>
            </a:r>
            <a:r>
              <a:rPr lang="en-US" sz="3200" dirty="0">
                <a:solidFill>
                  <a:srgbClr val="58595B"/>
                </a:solidFill>
                <a:latin typeface="Arial"/>
                <a:cs typeface="Arial"/>
              </a:rPr>
              <a:t>the assessment of different criteria in order to decide the product to be used and the technique to be applied, a </a:t>
            </a:r>
            <a:r>
              <a:rPr lang="en-US" sz="3200" b="1" dirty="0" smtClean="0">
                <a:solidFill>
                  <a:srgbClr val="58595B"/>
                </a:solidFill>
                <a:latin typeface="Arial"/>
                <a:cs typeface="Arial"/>
              </a:rPr>
              <a:t>simplified </a:t>
            </a:r>
            <a:r>
              <a:rPr lang="en-US" sz="3200" b="1" dirty="0">
                <a:solidFill>
                  <a:srgbClr val="58595B"/>
                </a:solidFill>
                <a:latin typeface="Arial"/>
                <a:cs typeface="Arial"/>
              </a:rPr>
              <a:t>editing of the protocol </a:t>
            </a:r>
            <a:r>
              <a:rPr lang="en-US" sz="3200" dirty="0">
                <a:solidFill>
                  <a:srgbClr val="58595B"/>
                </a:solidFill>
                <a:latin typeface="Arial"/>
                <a:cs typeface="Arial"/>
              </a:rPr>
              <a:t>itself </a:t>
            </a:r>
            <a:r>
              <a:rPr lang="en-US" sz="3200" b="1" dirty="0">
                <a:solidFill>
                  <a:srgbClr val="58595B"/>
                </a:solidFill>
                <a:latin typeface="Arial"/>
                <a:cs typeface="Arial"/>
              </a:rPr>
              <a:t>and </a:t>
            </a:r>
            <a:r>
              <a:rPr lang="en-US" sz="3200" b="1" dirty="0" smtClean="0">
                <a:solidFill>
                  <a:srgbClr val="58595B"/>
                </a:solidFill>
                <a:latin typeface="Arial"/>
                <a:cs typeface="Arial"/>
              </a:rPr>
              <a:t>of supportive </a:t>
            </a:r>
            <a:r>
              <a:rPr lang="en-US" sz="3200" b="1" dirty="0">
                <a:solidFill>
                  <a:srgbClr val="58595B"/>
                </a:solidFill>
                <a:latin typeface="Arial"/>
                <a:cs typeface="Arial"/>
              </a:rPr>
              <a:t>tools</a:t>
            </a:r>
            <a:r>
              <a:rPr lang="en-US" sz="3200" dirty="0">
                <a:solidFill>
                  <a:srgbClr val="58595B"/>
                </a:solidFill>
                <a:latin typeface="Arial"/>
                <a:cs typeface="Arial"/>
              </a:rPr>
              <a:t> (follow up form, poster, and handbook) is needed.</a:t>
            </a:r>
          </a:p>
          <a:p>
            <a:pPr marL="27032" marR="10813">
              <a:lnSpc>
                <a:spcPts val="4400"/>
              </a:lnSpc>
              <a:spcAft>
                <a:spcPts val="1000"/>
              </a:spcAft>
            </a:pPr>
            <a:r>
              <a:rPr lang="en-US" sz="3200" dirty="0">
                <a:solidFill>
                  <a:srgbClr val="58595B"/>
                </a:solidFill>
                <a:latin typeface="Arial"/>
                <a:cs typeface="Arial"/>
              </a:rPr>
              <a:t>The </a:t>
            </a:r>
            <a:r>
              <a:rPr lang="en-US" sz="3200" b="1" dirty="0">
                <a:solidFill>
                  <a:srgbClr val="58595B"/>
                </a:solidFill>
                <a:latin typeface="Arial"/>
                <a:cs typeface="Arial"/>
              </a:rPr>
              <a:t>field deployment </a:t>
            </a:r>
            <a:r>
              <a:rPr lang="en-US" sz="3200" dirty="0">
                <a:solidFill>
                  <a:srgbClr val="58595B"/>
                </a:solidFill>
                <a:latin typeface="Arial"/>
                <a:cs typeface="Arial"/>
              </a:rPr>
              <a:t>will require </a:t>
            </a:r>
            <a:r>
              <a:rPr lang="en-US" sz="3200" b="1" dirty="0">
                <a:solidFill>
                  <a:srgbClr val="58595B"/>
                </a:solidFill>
                <a:latin typeface="Arial"/>
                <a:cs typeface="Arial"/>
              </a:rPr>
              <a:t>good technical support</a:t>
            </a:r>
            <a:r>
              <a:rPr lang="en-US" sz="3200" dirty="0">
                <a:solidFill>
                  <a:srgbClr val="58595B"/>
                </a:solidFill>
                <a:latin typeface="Arial"/>
                <a:cs typeface="Arial"/>
              </a:rPr>
              <a:t>: training, bed side coaching and supervision are key points for a correct implementation of the </a:t>
            </a:r>
            <a:r>
              <a:rPr lang="en-US" sz="3200" dirty="0" smtClean="0">
                <a:solidFill>
                  <a:srgbClr val="58595B"/>
                </a:solidFill>
                <a:latin typeface="Arial"/>
                <a:cs typeface="Arial"/>
              </a:rPr>
              <a:t>protocol.</a:t>
            </a:r>
            <a:endParaRPr lang="en-US" sz="3200" dirty="0">
              <a:solidFill>
                <a:srgbClr val="58595B"/>
              </a:solidFill>
              <a:latin typeface="Arial"/>
              <a:cs typeface="Arial"/>
            </a:endParaRPr>
          </a:p>
        </p:txBody>
      </p:sp>
      <p:sp>
        <p:nvSpPr>
          <p:cNvPr id="41" name="object 8"/>
          <p:cNvSpPr txBox="1"/>
          <p:nvPr/>
        </p:nvSpPr>
        <p:spPr>
          <a:xfrm>
            <a:off x="8561819" y="8244488"/>
            <a:ext cx="13165218" cy="1041593"/>
          </a:xfrm>
          <a:prstGeom prst="rect">
            <a:avLst/>
          </a:prstGeom>
        </p:spPr>
        <p:txBody>
          <a:bodyPr vert="horz" wrap="square" lIns="0" tIns="25680" rIns="0" bIns="0" rtlCol="0">
            <a:spAutoFit/>
          </a:bodyPr>
          <a:lstStyle/>
          <a:p>
            <a:pPr marL="27032" marR="10813" algn="ctr">
              <a:spcBef>
                <a:spcPts val="202"/>
              </a:spcBef>
            </a:pPr>
            <a:r>
              <a:rPr lang="en-US" sz="6600" b="1" spc="-11" dirty="0" smtClean="0">
                <a:solidFill>
                  <a:srgbClr val="D2232A"/>
                </a:solidFill>
                <a:latin typeface="Arial"/>
                <a:cs typeface="Arial"/>
              </a:rPr>
              <a:t>Clean more. Disinfect less.</a:t>
            </a:r>
            <a:endParaRPr sz="3200" i="1" dirty="0">
              <a:latin typeface="Times New Roman" panose="02020603050405020304" pitchFamily="18" charset="0"/>
              <a:cs typeface="Times New Roman" panose="02020603050405020304" pitchFamily="18" charset="0"/>
            </a:endParaRPr>
          </a:p>
        </p:txBody>
      </p:sp>
      <p:sp>
        <p:nvSpPr>
          <p:cNvPr id="43" name="object 7"/>
          <p:cNvSpPr/>
          <p:nvPr/>
        </p:nvSpPr>
        <p:spPr>
          <a:xfrm>
            <a:off x="9429196" y="7769595"/>
            <a:ext cx="707654" cy="474893"/>
          </a:xfrm>
          <a:custGeom>
            <a:avLst/>
            <a:gdLst/>
            <a:ahLst/>
            <a:cxnLst/>
            <a:rect l="l" t="t" r="r" b="b"/>
            <a:pathLst>
              <a:path w="374014" h="294004">
                <a:moveTo>
                  <a:pt x="120383" y="0"/>
                </a:moveTo>
                <a:lnTo>
                  <a:pt x="80736" y="18374"/>
                </a:lnTo>
                <a:lnTo>
                  <a:pt x="48828" y="42547"/>
                </a:lnTo>
                <a:lnTo>
                  <a:pt x="16692" y="87104"/>
                </a:lnTo>
                <a:lnTo>
                  <a:pt x="2596" y="144018"/>
                </a:lnTo>
                <a:lnTo>
                  <a:pt x="0" y="196776"/>
                </a:lnTo>
                <a:lnTo>
                  <a:pt x="0" y="293957"/>
                </a:lnTo>
                <a:lnTo>
                  <a:pt x="135856" y="293957"/>
                </a:lnTo>
                <a:lnTo>
                  <a:pt x="135856" y="158100"/>
                </a:lnTo>
                <a:lnTo>
                  <a:pt x="70105" y="158100"/>
                </a:lnTo>
                <a:lnTo>
                  <a:pt x="71627" y="139033"/>
                </a:lnTo>
                <a:lnTo>
                  <a:pt x="88716" y="93798"/>
                </a:lnTo>
                <a:lnTo>
                  <a:pt x="128104" y="63518"/>
                </a:lnTo>
                <a:lnTo>
                  <a:pt x="146975" y="56082"/>
                </a:lnTo>
                <a:lnTo>
                  <a:pt x="120383" y="0"/>
                </a:lnTo>
                <a:close/>
              </a:path>
              <a:path w="374014" h="294004">
                <a:moveTo>
                  <a:pt x="347140" y="0"/>
                </a:moveTo>
                <a:lnTo>
                  <a:pt x="307793" y="18374"/>
                </a:lnTo>
                <a:lnTo>
                  <a:pt x="275823" y="42547"/>
                </a:lnTo>
                <a:lnTo>
                  <a:pt x="243460" y="86970"/>
                </a:lnTo>
                <a:lnTo>
                  <a:pt x="229347" y="143718"/>
                </a:lnTo>
                <a:lnTo>
                  <a:pt x="226750" y="196776"/>
                </a:lnTo>
                <a:lnTo>
                  <a:pt x="226750" y="293957"/>
                </a:lnTo>
                <a:lnTo>
                  <a:pt x="362613" y="293957"/>
                </a:lnTo>
                <a:lnTo>
                  <a:pt x="362613" y="158100"/>
                </a:lnTo>
                <a:lnTo>
                  <a:pt x="296856" y="158100"/>
                </a:lnTo>
                <a:lnTo>
                  <a:pt x="298381" y="139033"/>
                </a:lnTo>
                <a:lnTo>
                  <a:pt x="315472" y="93798"/>
                </a:lnTo>
                <a:lnTo>
                  <a:pt x="354860" y="63518"/>
                </a:lnTo>
                <a:lnTo>
                  <a:pt x="373731" y="56082"/>
                </a:lnTo>
                <a:lnTo>
                  <a:pt x="347140" y="0"/>
                </a:lnTo>
                <a:close/>
              </a:path>
            </a:pathLst>
          </a:custGeom>
          <a:solidFill>
            <a:srgbClr val="38A199"/>
          </a:solidFill>
        </p:spPr>
        <p:txBody>
          <a:bodyPr wrap="square" lIns="0" tIns="0" rIns="0" bIns="0" rtlCol="0"/>
          <a:lstStyle/>
          <a:p>
            <a:endParaRPr sz="8156"/>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0622" y="20864478"/>
            <a:ext cx="1524983" cy="1524983"/>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700000">
            <a:off x="8746333" y="21859081"/>
            <a:ext cx="1526400" cy="1526400"/>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14845" y="22344334"/>
            <a:ext cx="1526427" cy="1526427"/>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9A5B603-427D-49F2-A534-52A761FB0DAA}"/>
</file>

<file path=customXml/itemProps2.xml><?xml version="1.0" encoding="utf-8"?>
<ds:datastoreItem xmlns:ds="http://schemas.openxmlformats.org/officeDocument/2006/customXml" ds:itemID="{C4C84880-2EFC-48F3-814B-2DC2EACF1F05}"/>
</file>

<file path=customXml/itemProps3.xml><?xml version="1.0" encoding="utf-8"?>
<ds:datastoreItem xmlns:ds="http://schemas.openxmlformats.org/officeDocument/2006/customXml" ds:itemID="{F991819D-555E-4B2B-89D0-E75D9202CE8C}"/>
</file>

<file path=docProps/app.xml><?xml version="1.0" encoding="utf-8"?>
<Properties xmlns="http://schemas.openxmlformats.org/officeDocument/2006/extended-properties" xmlns:vt="http://schemas.openxmlformats.org/officeDocument/2006/docPropsVTypes">
  <Template/>
  <TotalTime>1273</TotalTime>
  <Words>903</Words>
  <Application>Microsoft Office PowerPoint</Application>
  <PresentationFormat>Custom</PresentationFormat>
  <Paragraphs>91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Evaluation of a new wound care protocol, Haiti, and recommendations for field implementation.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MSF Scientific Days Poster Template</dc:title>
  <dc:creator>Andrea Marelli</dc:creator>
  <cp:lastModifiedBy>Andrea Marelli</cp:lastModifiedBy>
  <cp:revision>71</cp:revision>
  <cp:lastPrinted>2018-04-30T11:15:59Z</cp:lastPrinted>
  <dcterms:created xsi:type="dcterms:W3CDTF">2018-04-11T18:28:11Z</dcterms:created>
  <dcterms:modified xsi:type="dcterms:W3CDTF">2018-04-30T11:28:45Z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2018-04-05T23:00:00Z</vt:filetime>
  </property>
  <property fmtid="{D5CDD505-2E9C-101B-9397-08002B2CF9AE}" pid="3" name="Creator">
    <vt:lpwstr>Adobe InDesign CS6 (Macintosh)</vt:lpwstr>
  </property>
  <property fmtid="{D5CDD505-2E9C-101B-9397-08002B2CF9AE}" pid="4" name="LastSaved">
    <vt:filetime>2018-04-10T23:00:00Z</vt:filetime>
  </property>
  <property fmtid="{D5CDD505-2E9C-101B-9397-08002B2CF9AE}" pid="5" name="ContentTypeId">
    <vt:lpwstr>0x010100EF656C67CEBF1B4EA4579FD3E3AFD5F7</vt:lpwstr>
  </property>
</Properties>
</file>