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emf" ContentType="image/x-emf"/>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s/slide1.xml" ContentType="application/vnd.openxmlformats-officedocument.presentationml.slide+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0275213" cy="42803763"/>
  <p:notesSz cx="9236075" cy="14722475"/>
  <p:defaultTextStyle>
    <a:defPPr>
      <a:defRPr lang="en-US"/>
    </a:defPPr>
    <a:lvl1pPr marL="0" algn="l" defTabSz="1946575" rtl="0" eaLnBrk="1" latinLnBrk="0" hangingPunct="1">
      <a:defRPr sz="3832" kern="1200">
        <a:solidFill>
          <a:schemeClr val="tx1"/>
        </a:solidFill>
        <a:latin typeface="+mn-lt"/>
        <a:ea typeface="+mn-ea"/>
        <a:cs typeface="+mn-cs"/>
      </a:defRPr>
    </a:lvl1pPr>
    <a:lvl2pPr marL="973287" algn="l" defTabSz="1946575" rtl="0" eaLnBrk="1" latinLnBrk="0" hangingPunct="1">
      <a:defRPr sz="3832" kern="1200">
        <a:solidFill>
          <a:schemeClr val="tx1"/>
        </a:solidFill>
        <a:latin typeface="+mn-lt"/>
        <a:ea typeface="+mn-ea"/>
        <a:cs typeface="+mn-cs"/>
      </a:defRPr>
    </a:lvl2pPr>
    <a:lvl3pPr marL="1946575" algn="l" defTabSz="1946575" rtl="0" eaLnBrk="1" latinLnBrk="0" hangingPunct="1">
      <a:defRPr sz="3832" kern="1200">
        <a:solidFill>
          <a:schemeClr val="tx1"/>
        </a:solidFill>
        <a:latin typeface="+mn-lt"/>
        <a:ea typeface="+mn-ea"/>
        <a:cs typeface="+mn-cs"/>
      </a:defRPr>
    </a:lvl3pPr>
    <a:lvl4pPr marL="2919862" algn="l" defTabSz="1946575" rtl="0" eaLnBrk="1" latinLnBrk="0" hangingPunct="1">
      <a:defRPr sz="3832" kern="1200">
        <a:solidFill>
          <a:schemeClr val="tx1"/>
        </a:solidFill>
        <a:latin typeface="+mn-lt"/>
        <a:ea typeface="+mn-ea"/>
        <a:cs typeface="+mn-cs"/>
      </a:defRPr>
    </a:lvl4pPr>
    <a:lvl5pPr marL="3893149" algn="l" defTabSz="1946575" rtl="0" eaLnBrk="1" latinLnBrk="0" hangingPunct="1">
      <a:defRPr sz="3832" kern="1200">
        <a:solidFill>
          <a:schemeClr val="tx1"/>
        </a:solidFill>
        <a:latin typeface="+mn-lt"/>
        <a:ea typeface="+mn-ea"/>
        <a:cs typeface="+mn-cs"/>
      </a:defRPr>
    </a:lvl5pPr>
    <a:lvl6pPr marL="4866437" algn="l" defTabSz="1946575" rtl="0" eaLnBrk="1" latinLnBrk="0" hangingPunct="1">
      <a:defRPr sz="3832" kern="1200">
        <a:solidFill>
          <a:schemeClr val="tx1"/>
        </a:solidFill>
        <a:latin typeface="+mn-lt"/>
        <a:ea typeface="+mn-ea"/>
        <a:cs typeface="+mn-cs"/>
      </a:defRPr>
    </a:lvl6pPr>
    <a:lvl7pPr marL="5839724" algn="l" defTabSz="1946575" rtl="0" eaLnBrk="1" latinLnBrk="0" hangingPunct="1">
      <a:defRPr sz="3832" kern="1200">
        <a:solidFill>
          <a:schemeClr val="tx1"/>
        </a:solidFill>
        <a:latin typeface="+mn-lt"/>
        <a:ea typeface="+mn-ea"/>
        <a:cs typeface="+mn-cs"/>
      </a:defRPr>
    </a:lvl7pPr>
    <a:lvl8pPr marL="6813012" algn="l" defTabSz="1946575" rtl="0" eaLnBrk="1" latinLnBrk="0" hangingPunct="1">
      <a:defRPr sz="3832" kern="1200">
        <a:solidFill>
          <a:schemeClr val="tx1"/>
        </a:solidFill>
        <a:latin typeface="+mn-lt"/>
        <a:ea typeface="+mn-ea"/>
        <a:cs typeface="+mn-cs"/>
      </a:defRPr>
    </a:lvl8pPr>
    <a:lvl9pPr marL="7786299" algn="l" defTabSz="1946575" rtl="0" eaLnBrk="1" latinLnBrk="0" hangingPunct="1">
      <a:defRPr sz="383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132" userDrawn="1">
          <p15:clr>
            <a:srgbClr val="A4A3A4"/>
          </p15:clr>
        </p15:guide>
        <p15:guide id="2" pos="49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D5D3"/>
    <a:srgbClr val="3EA1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7557" autoAdjust="0"/>
    <p:restoredTop sz="94646"/>
  </p:normalViewPr>
  <p:slideViewPr>
    <p:cSldViewPr>
      <p:cViewPr>
        <p:scale>
          <a:sx n="70" d="100"/>
          <a:sy n="70" d="100"/>
        </p:scale>
        <p:origin x="144" y="-14432"/>
      </p:cViewPr>
      <p:guideLst>
        <p:guide orient="horz" pos="6132"/>
        <p:guide pos="497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6" Type="http://schemas.openxmlformats.org/officeDocument/2006/relationships/theme" Target="theme/theme1.xml"/><Relationship Id="rId1" Type="http://schemas.openxmlformats.org/officeDocument/2006/relationships/slideMaster" Target="slideMasters/slideMaster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 Id="rId2"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02643" cy="738217"/>
          </a:xfrm>
          <a:prstGeom prst="rect">
            <a:avLst/>
          </a:prstGeom>
        </p:spPr>
        <p:txBody>
          <a:bodyPr vert="horz" lIns="63813" tIns="31907" rIns="63813" bIns="31907" rtlCol="0"/>
          <a:lstStyle>
            <a:lvl1pPr algn="l">
              <a:defRPr sz="900"/>
            </a:lvl1pPr>
          </a:lstStyle>
          <a:p>
            <a:endParaRPr lang="en-US"/>
          </a:p>
        </p:txBody>
      </p:sp>
      <p:sp>
        <p:nvSpPr>
          <p:cNvPr id="3" name="Date Placeholder 2"/>
          <p:cNvSpPr>
            <a:spLocks noGrp="1"/>
          </p:cNvSpPr>
          <p:nvPr>
            <p:ph type="dt" idx="1"/>
          </p:nvPr>
        </p:nvSpPr>
        <p:spPr>
          <a:xfrm>
            <a:off x="5231371" y="1"/>
            <a:ext cx="4002642" cy="738217"/>
          </a:xfrm>
          <a:prstGeom prst="rect">
            <a:avLst/>
          </a:prstGeom>
        </p:spPr>
        <p:txBody>
          <a:bodyPr vert="horz" lIns="63813" tIns="31907" rIns="63813" bIns="31907" rtlCol="0"/>
          <a:lstStyle>
            <a:lvl1pPr algn="r">
              <a:defRPr sz="900"/>
            </a:lvl1pPr>
          </a:lstStyle>
          <a:p>
            <a:fld id="{A058CABE-655D-5C42-8970-4E5AEED2B7CA}" type="datetimeFigureOut">
              <a:rPr lang="en-US" smtClean="0"/>
              <a:t>5/4/18</a:t>
            </a:fld>
            <a:endParaRPr lang="en-US"/>
          </a:p>
        </p:txBody>
      </p:sp>
      <p:sp>
        <p:nvSpPr>
          <p:cNvPr id="4" name="Slide Image Placeholder 3"/>
          <p:cNvSpPr>
            <a:spLocks noGrp="1" noRot="1" noChangeAspect="1"/>
          </p:cNvSpPr>
          <p:nvPr>
            <p:ph type="sldImg" idx="2"/>
          </p:nvPr>
        </p:nvSpPr>
        <p:spPr>
          <a:xfrm>
            <a:off x="2860675" y="1839913"/>
            <a:ext cx="3514725" cy="4970462"/>
          </a:xfrm>
          <a:prstGeom prst="rect">
            <a:avLst/>
          </a:prstGeom>
          <a:noFill/>
          <a:ln w="12700">
            <a:solidFill>
              <a:prstClr val="black"/>
            </a:solidFill>
          </a:ln>
        </p:spPr>
        <p:txBody>
          <a:bodyPr vert="horz" lIns="63813" tIns="31907" rIns="63813" bIns="31907" rtlCol="0" anchor="ctr"/>
          <a:lstStyle/>
          <a:p>
            <a:endParaRPr lang="en-US"/>
          </a:p>
        </p:txBody>
      </p:sp>
      <p:sp>
        <p:nvSpPr>
          <p:cNvPr id="5" name="Notes Placeholder 4"/>
          <p:cNvSpPr>
            <a:spLocks noGrp="1"/>
          </p:cNvSpPr>
          <p:nvPr>
            <p:ph type="body" sz="quarter" idx="3"/>
          </p:nvPr>
        </p:nvSpPr>
        <p:spPr>
          <a:xfrm>
            <a:off x="923608" y="7085715"/>
            <a:ext cx="7388860" cy="5796451"/>
          </a:xfrm>
          <a:prstGeom prst="rect">
            <a:avLst/>
          </a:prstGeom>
        </p:spPr>
        <p:txBody>
          <a:bodyPr vert="horz" lIns="63813" tIns="31907" rIns="63813" bIns="3190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3984259"/>
            <a:ext cx="4002643" cy="738216"/>
          </a:xfrm>
          <a:prstGeom prst="rect">
            <a:avLst/>
          </a:prstGeom>
        </p:spPr>
        <p:txBody>
          <a:bodyPr vert="horz" lIns="63813" tIns="31907" rIns="63813" bIns="31907" rtlCol="0" anchor="b"/>
          <a:lstStyle>
            <a:lvl1pPr algn="l">
              <a:defRPr sz="900"/>
            </a:lvl1pPr>
          </a:lstStyle>
          <a:p>
            <a:endParaRPr lang="en-US"/>
          </a:p>
        </p:txBody>
      </p:sp>
      <p:sp>
        <p:nvSpPr>
          <p:cNvPr id="7" name="Slide Number Placeholder 6"/>
          <p:cNvSpPr>
            <a:spLocks noGrp="1"/>
          </p:cNvSpPr>
          <p:nvPr>
            <p:ph type="sldNum" sz="quarter" idx="5"/>
          </p:nvPr>
        </p:nvSpPr>
        <p:spPr>
          <a:xfrm>
            <a:off x="5231371" y="13984259"/>
            <a:ext cx="4002642" cy="738216"/>
          </a:xfrm>
          <a:prstGeom prst="rect">
            <a:avLst/>
          </a:prstGeom>
        </p:spPr>
        <p:txBody>
          <a:bodyPr vert="horz" lIns="63813" tIns="31907" rIns="63813" bIns="31907" rtlCol="0" anchor="b"/>
          <a:lstStyle>
            <a:lvl1pPr algn="r">
              <a:defRPr sz="900"/>
            </a:lvl1pPr>
          </a:lstStyle>
          <a:p>
            <a:fld id="{77D1AA78-6143-204E-A6FE-1B833801967F}" type="slidenum">
              <a:rPr lang="en-US" smtClean="0"/>
              <a:t>‹#›</a:t>
            </a:fld>
            <a:endParaRPr lang="en-US"/>
          </a:p>
        </p:txBody>
      </p:sp>
    </p:spTree>
    <p:extLst>
      <p:ext uri="{BB962C8B-B14F-4D97-AF65-F5344CB8AC3E}">
        <p14:creationId xmlns:p14="http://schemas.microsoft.com/office/powerpoint/2010/main" val="1979058020"/>
      </p:ext>
    </p:extLst>
  </p:cSld>
  <p:clrMap bg1="lt1" tx1="dk1" bg2="lt2" tx2="dk2" accent1="accent1" accent2="accent2" accent3="accent3" accent4="accent4" accent5="accent5" accent6="accent6" hlink="hlink" folHlink="folHlink"/>
  <p:notesStyle>
    <a:lvl1pPr marL="0" algn="l" defTabSz="1946575" rtl="0" eaLnBrk="1" latinLnBrk="0" hangingPunct="1">
      <a:defRPr sz="2555" kern="1200">
        <a:solidFill>
          <a:schemeClr val="tx1"/>
        </a:solidFill>
        <a:latin typeface="+mn-lt"/>
        <a:ea typeface="+mn-ea"/>
        <a:cs typeface="+mn-cs"/>
      </a:defRPr>
    </a:lvl1pPr>
    <a:lvl2pPr marL="973287" algn="l" defTabSz="1946575" rtl="0" eaLnBrk="1" latinLnBrk="0" hangingPunct="1">
      <a:defRPr sz="2555" kern="1200">
        <a:solidFill>
          <a:schemeClr val="tx1"/>
        </a:solidFill>
        <a:latin typeface="+mn-lt"/>
        <a:ea typeface="+mn-ea"/>
        <a:cs typeface="+mn-cs"/>
      </a:defRPr>
    </a:lvl2pPr>
    <a:lvl3pPr marL="1946575" algn="l" defTabSz="1946575" rtl="0" eaLnBrk="1" latinLnBrk="0" hangingPunct="1">
      <a:defRPr sz="2555" kern="1200">
        <a:solidFill>
          <a:schemeClr val="tx1"/>
        </a:solidFill>
        <a:latin typeface="+mn-lt"/>
        <a:ea typeface="+mn-ea"/>
        <a:cs typeface="+mn-cs"/>
      </a:defRPr>
    </a:lvl3pPr>
    <a:lvl4pPr marL="2919862" algn="l" defTabSz="1946575" rtl="0" eaLnBrk="1" latinLnBrk="0" hangingPunct="1">
      <a:defRPr sz="2555" kern="1200">
        <a:solidFill>
          <a:schemeClr val="tx1"/>
        </a:solidFill>
        <a:latin typeface="+mn-lt"/>
        <a:ea typeface="+mn-ea"/>
        <a:cs typeface="+mn-cs"/>
      </a:defRPr>
    </a:lvl4pPr>
    <a:lvl5pPr marL="3893149" algn="l" defTabSz="1946575" rtl="0" eaLnBrk="1" latinLnBrk="0" hangingPunct="1">
      <a:defRPr sz="2555" kern="1200">
        <a:solidFill>
          <a:schemeClr val="tx1"/>
        </a:solidFill>
        <a:latin typeface="+mn-lt"/>
        <a:ea typeface="+mn-ea"/>
        <a:cs typeface="+mn-cs"/>
      </a:defRPr>
    </a:lvl5pPr>
    <a:lvl6pPr marL="4866437" algn="l" defTabSz="1946575" rtl="0" eaLnBrk="1" latinLnBrk="0" hangingPunct="1">
      <a:defRPr sz="2555" kern="1200">
        <a:solidFill>
          <a:schemeClr val="tx1"/>
        </a:solidFill>
        <a:latin typeface="+mn-lt"/>
        <a:ea typeface="+mn-ea"/>
        <a:cs typeface="+mn-cs"/>
      </a:defRPr>
    </a:lvl6pPr>
    <a:lvl7pPr marL="5839724" algn="l" defTabSz="1946575" rtl="0" eaLnBrk="1" latinLnBrk="0" hangingPunct="1">
      <a:defRPr sz="2555" kern="1200">
        <a:solidFill>
          <a:schemeClr val="tx1"/>
        </a:solidFill>
        <a:latin typeface="+mn-lt"/>
        <a:ea typeface="+mn-ea"/>
        <a:cs typeface="+mn-cs"/>
      </a:defRPr>
    </a:lvl7pPr>
    <a:lvl8pPr marL="6813012" algn="l" defTabSz="1946575" rtl="0" eaLnBrk="1" latinLnBrk="0" hangingPunct="1">
      <a:defRPr sz="2555" kern="1200">
        <a:solidFill>
          <a:schemeClr val="tx1"/>
        </a:solidFill>
        <a:latin typeface="+mn-lt"/>
        <a:ea typeface="+mn-ea"/>
        <a:cs typeface="+mn-cs"/>
      </a:defRPr>
    </a:lvl8pPr>
    <a:lvl9pPr marL="7786299" algn="l" defTabSz="1946575" rtl="0" eaLnBrk="1" latinLnBrk="0" hangingPunct="1">
      <a:defRPr sz="255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D1AA78-6143-204E-A6FE-1B833801967F}" type="slidenum">
              <a:rPr lang="en-US" smtClean="0"/>
              <a:t>1</a:t>
            </a:fld>
            <a:endParaRPr lang="en-US"/>
          </a:p>
        </p:txBody>
      </p:sp>
    </p:spTree>
    <p:extLst>
      <p:ext uri="{BB962C8B-B14F-4D97-AF65-F5344CB8AC3E}">
        <p14:creationId xmlns:p14="http://schemas.microsoft.com/office/powerpoint/2010/main" val="1801417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
            <a:ext cx="25715009" cy="4879305"/>
          </a:xfrm>
          <a:custGeom>
            <a:avLst/>
            <a:gdLst/>
            <a:ahLst/>
            <a:cxnLst/>
            <a:rect l="l" t="t" r="r" b="b"/>
            <a:pathLst>
              <a:path w="12081510" h="2291715">
                <a:moveTo>
                  <a:pt x="0" y="2291095"/>
                </a:moveTo>
                <a:lnTo>
                  <a:pt x="12081077" y="2291095"/>
                </a:lnTo>
                <a:lnTo>
                  <a:pt x="12081077" y="0"/>
                </a:lnTo>
                <a:lnTo>
                  <a:pt x="0" y="0"/>
                </a:lnTo>
                <a:lnTo>
                  <a:pt x="0" y="2291095"/>
                </a:lnTo>
                <a:close/>
              </a:path>
            </a:pathLst>
          </a:custGeom>
          <a:solidFill>
            <a:srgbClr val="D2232A"/>
          </a:solidFill>
        </p:spPr>
        <p:txBody>
          <a:bodyPr wrap="square" lIns="0" tIns="0" rIns="0" bIns="0" rtlCol="0"/>
          <a:lstStyle/>
          <a:p>
            <a:endParaRPr sz="8156"/>
          </a:p>
        </p:txBody>
      </p:sp>
      <p:sp>
        <p:nvSpPr>
          <p:cNvPr id="17" name="bk object 17"/>
          <p:cNvSpPr/>
          <p:nvPr/>
        </p:nvSpPr>
        <p:spPr>
          <a:xfrm>
            <a:off x="21359417" y="1"/>
            <a:ext cx="8908211" cy="8540473"/>
          </a:xfrm>
          <a:custGeom>
            <a:avLst/>
            <a:gdLst/>
            <a:ahLst/>
            <a:cxnLst/>
            <a:rect l="l" t="t" r="r" b="b"/>
            <a:pathLst>
              <a:path w="4185284" h="4011295">
                <a:moveTo>
                  <a:pt x="4184837" y="3322473"/>
                </a:moveTo>
                <a:lnTo>
                  <a:pt x="2989563" y="3322473"/>
                </a:lnTo>
                <a:lnTo>
                  <a:pt x="3011474" y="3333908"/>
                </a:lnTo>
                <a:lnTo>
                  <a:pt x="3036090" y="3360891"/>
                </a:lnTo>
                <a:lnTo>
                  <a:pt x="3055059" y="3400014"/>
                </a:lnTo>
                <a:lnTo>
                  <a:pt x="3060028" y="3447870"/>
                </a:lnTo>
                <a:lnTo>
                  <a:pt x="3042643" y="3501051"/>
                </a:lnTo>
                <a:lnTo>
                  <a:pt x="3022755" y="3541727"/>
                </a:lnTo>
                <a:lnTo>
                  <a:pt x="3009272" y="3582980"/>
                </a:lnTo>
                <a:lnTo>
                  <a:pt x="3002135" y="3624617"/>
                </a:lnTo>
                <a:lnTo>
                  <a:pt x="3001285" y="3666447"/>
                </a:lnTo>
                <a:lnTo>
                  <a:pt x="3006662" y="3708276"/>
                </a:lnTo>
                <a:lnTo>
                  <a:pt x="3018207" y="3749910"/>
                </a:lnTo>
                <a:lnTo>
                  <a:pt x="3035860" y="3791158"/>
                </a:lnTo>
                <a:lnTo>
                  <a:pt x="3059562" y="3831826"/>
                </a:lnTo>
                <a:lnTo>
                  <a:pt x="3089254" y="3871721"/>
                </a:lnTo>
                <a:lnTo>
                  <a:pt x="3124875" y="3910650"/>
                </a:lnTo>
                <a:lnTo>
                  <a:pt x="3164620" y="3946325"/>
                </a:lnTo>
                <a:lnTo>
                  <a:pt x="3204559" y="3974198"/>
                </a:lnTo>
                <a:lnTo>
                  <a:pt x="3245054" y="3994276"/>
                </a:lnTo>
                <a:lnTo>
                  <a:pt x="3286468" y="4006568"/>
                </a:lnTo>
                <a:lnTo>
                  <a:pt x="3329161" y="4011081"/>
                </a:lnTo>
                <a:lnTo>
                  <a:pt x="3373495" y="4007825"/>
                </a:lnTo>
                <a:lnTo>
                  <a:pt x="3419834" y="3996808"/>
                </a:lnTo>
                <a:lnTo>
                  <a:pt x="3468537" y="3978038"/>
                </a:lnTo>
                <a:lnTo>
                  <a:pt x="3519968" y="3951522"/>
                </a:lnTo>
                <a:lnTo>
                  <a:pt x="4184837" y="3568939"/>
                </a:lnTo>
                <a:lnTo>
                  <a:pt x="4184837" y="3322473"/>
                </a:lnTo>
                <a:close/>
              </a:path>
              <a:path w="4185284" h="4011295">
                <a:moveTo>
                  <a:pt x="4184837" y="2683476"/>
                </a:moveTo>
                <a:lnTo>
                  <a:pt x="2428549" y="2683476"/>
                </a:lnTo>
                <a:lnTo>
                  <a:pt x="2463869" y="2727252"/>
                </a:lnTo>
                <a:lnTo>
                  <a:pt x="2530943" y="2812706"/>
                </a:lnTo>
                <a:lnTo>
                  <a:pt x="2563901" y="2853789"/>
                </a:lnTo>
                <a:lnTo>
                  <a:pt x="2597276" y="2893380"/>
                </a:lnTo>
                <a:lnTo>
                  <a:pt x="2631671" y="2931180"/>
                </a:lnTo>
                <a:lnTo>
                  <a:pt x="2667688" y="2966893"/>
                </a:lnTo>
                <a:lnTo>
                  <a:pt x="2701140" y="2998158"/>
                </a:lnTo>
                <a:lnTo>
                  <a:pt x="2730063" y="3029531"/>
                </a:lnTo>
                <a:lnTo>
                  <a:pt x="2752435" y="3065540"/>
                </a:lnTo>
                <a:lnTo>
                  <a:pt x="2766235" y="3110713"/>
                </a:lnTo>
                <a:lnTo>
                  <a:pt x="2779087" y="3158408"/>
                </a:lnTo>
                <a:lnTo>
                  <a:pt x="2799858" y="3202371"/>
                </a:lnTo>
                <a:lnTo>
                  <a:pt x="2827295" y="3241568"/>
                </a:lnTo>
                <a:lnTo>
                  <a:pt x="2860149" y="3274964"/>
                </a:lnTo>
                <a:lnTo>
                  <a:pt x="2897171" y="3301524"/>
                </a:lnTo>
                <a:lnTo>
                  <a:pt x="2937108" y="3320212"/>
                </a:lnTo>
                <a:lnTo>
                  <a:pt x="2978711" y="3329995"/>
                </a:lnTo>
                <a:lnTo>
                  <a:pt x="2989563" y="3322473"/>
                </a:lnTo>
                <a:lnTo>
                  <a:pt x="4184837" y="3322473"/>
                </a:lnTo>
                <a:lnTo>
                  <a:pt x="4184837" y="2683476"/>
                </a:lnTo>
                <a:close/>
              </a:path>
              <a:path w="4185284" h="4011295">
                <a:moveTo>
                  <a:pt x="2366484" y="2720138"/>
                </a:moveTo>
                <a:lnTo>
                  <a:pt x="1407237" y="2720138"/>
                </a:lnTo>
                <a:lnTo>
                  <a:pt x="1429809" y="2732290"/>
                </a:lnTo>
                <a:lnTo>
                  <a:pt x="1452778" y="2756641"/>
                </a:lnTo>
                <a:lnTo>
                  <a:pt x="1482854" y="2794276"/>
                </a:lnTo>
                <a:lnTo>
                  <a:pt x="1513640" y="2831568"/>
                </a:lnTo>
                <a:lnTo>
                  <a:pt x="1545361" y="2868085"/>
                </a:lnTo>
                <a:lnTo>
                  <a:pt x="1578241" y="2903395"/>
                </a:lnTo>
                <a:lnTo>
                  <a:pt x="1612507" y="2937068"/>
                </a:lnTo>
                <a:lnTo>
                  <a:pt x="1648385" y="2968670"/>
                </a:lnTo>
                <a:lnTo>
                  <a:pt x="1693608" y="3001074"/>
                </a:lnTo>
                <a:lnTo>
                  <a:pt x="1738154" y="3022786"/>
                </a:lnTo>
                <a:lnTo>
                  <a:pt x="1782513" y="3034096"/>
                </a:lnTo>
                <a:lnTo>
                  <a:pt x="1827176" y="3035295"/>
                </a:lnTo>
                <a:lnTo>
                  <a:pt x="1872631" y="3026676"/>
                </a:lnTo>
                <a:lnTo>
                  <a:pt x="1919369" y="3008528"/>
                </a:lnTo>
                <a:lnTo>
                  <a:pt x="1967878" y="2981143"/>
                </a:lnTo>
                <a:lnTo>
                  <a:pt x="2235917" y="2805845"/>
                </a:lnTo>
                <a:lnTo>
                  <a:pt x="2366484" y="2720138"/>
                </a:lnTo>
                <a:close/>
              </a:path>
              <a:path w="4185284" h="4011295">
                <a:moveTo>
                  <a:pt x="1242350" y="2799550"/>
                </a:moveTo>
                <a:lnTo>
                  <a:pt x="640822" y="2799550"/>
                </a:lnTo>
                <a:lnTo>
                  <a:pt x="675026" y="2808797"/>
                </a:lnTo>
                <a:lnTo>
                  <a:pt x="711869" y="2834740"/>
                </a:lnTo>
                <a:lnTo>
                  <a:pt x="752054" y="2866349"/>
                </a:lnTo>
                <a:lnTo>
                  <a:pt x="793682" y="2891005"/>
                </a:lnTo>
                <a:lnTo>
                  <a:pt x="836549" y="2908783"/>
                </a:lnTo>
                <a:lnTo>
                  <a:pt x="880449" y="2919759"/>
                </a:lnTo>
                <a:lnTo>
                  <a:pt x="925176" y="2924005"/>
                </a:lnTo>
                <a:lnTo>
                  <a:pt x="970527" y="2921596"/>
                </a:lnTo>
                <a:lnTo>
                  <a:pt x="1016295" y="2912608"/>
                </a:lnTo>
                <a:lnTo>
                  <a:pt x="1062275" y="2897114"/>
                </a:lnTo>
                <a:lnTo>
                  <a:pt x="1108262" y="2875188"/>
                </a:lnTo>
                <a:lnTo>
                  <a:pt x="1149523" y="2852408"/>
                </a:lnTo>
                <a:lnTo>
                  <a:pt x="1190609" y="2829297"/>
                </a:lnTo>
                <a:lnTo>
                  <a:pt x="1231552" y="2805845"/>
                </a:lnTo>
                <a:lnTo>
                  <a:pt x="1242350" y="2799550"/>
                </a:lnTo>
                <a:close/>
              </a:path>
              <a:path w="4185284" h="4011295">
                <a:moveTo>
                  <a:pt x="1140155" y="601969"/>
                </a:moveTo>
                <a:lnTo>
                  <a:pt x="1067977" y="605882"/>
                </a:lnTo>
                <a:lnTo>
                  <a:pt x="981543" y="619095"/>
                </a:lnTo>
                <a:lnTo>
                  <a:pt x="931444" y="629142"/>
                </a:lnTo>
                <a:lnTo>
                  <a:pt x="883334" y="642233"/>
                </a:lnTo>
                <a:lnTo>
                  <a:pt x="837298" y="658262"/>
                </a:lnTo>
                <a:lnTo>
                  <a:pt x="793418" y="677123"/>
                </a:lnTo>
                <a:lnTo>
                  <a:pt x="751779" y="698712"/>
                </a:lnTo>
                <a:lnTo>
                  <a:pt x="712465" y="722922"/>
                </a:lnTo>
                <a:lnTo>
                  <a:pt x="675559" y="749649"/>
                </a:lnTo>
                <a:lnTo>
                  <a:pt x="641146" y="778787"/>
                </a:lnTo>
                <a:lnTo>
                  <a:pt x="609309" y="810230"/>
                </a:lnTo>
                <a:lnTo>
                  <a:pt x="580132" y="843874"/>
                </a:lnTo>
                <a:lnTo>
                  <a:pt x="553698" y="879612"/>
                </a:lnTo>
                <a:lnTo>
                  <a:pt x="530092" y="917340"/>
                </a:lnTo>
                <a:lnTo>
                  <a:pt x="509398" y="956952"/>
                </a:lnTo>
                <a:lnTo>
                  <a:pt x="491699" y="998343"/>
                </a:lnTo>
                <a:lnTo>
                  <a:pt x="477079" y="1041407"/>
                </a:lnTo>
                <a:lnTo>
                  <a:pt x="465622" y="1086038"/>
                </a:lnTo>
                <a:lnTo>
                  <a:pt x="457412" y="1132133"/>
                </a:lnTo>
                <a:lnTo>
                  <a:pt x="452533" y="1179584"/>
                </a:lnTo>
                <a:lnTo>
                  <a:pt x="451068" y="1228288"/>
                </a:lnTo>
                <a:lnTo>
                  <a:pt x="453102" y="1278137"/>
                </a:lnTo>
                <a:lnTo>
                  <a:pt x="458718" y="1329028"/>
                </a:lnTo>
                <a:lnTo>
                  <a:pt x="467405" y="1377629"/>
                </a:lnTo>
                <a:lnTo>
                  <a:pt x="479134" y="1424751"/>
                </a:lnTo>
                <a:lnTo>
                  <a:pt x="493827" y="1470339"/>
                </a:lnTo>
                <a:lnTo>
                  <a:pt x="511405" y="1514335"/>
                </a:lnTo>
                <a:lnTo>
                  <a:pt x="531789" y="1556684"/>
                </a:lnTo>
                <a:lnTo>
                  <a:pt x="554903" y="1597330"/>
                </a:lnTo>
                <a:lnTo>
                  <a:pt x="580666" y="1636216"/>
                </a:lnTo>
                <a:lnTo>
                  <a:pt x="609002" y="1673287"/>
                </a:lnTo>
                <a:lnTo>
                  <a:pt x="639831" y="1708486"/>
                </a:lnTo>
                <a:lnTo>
                  <a:pt x="605849" y="1752803"/>
                </a:lnTo>
                <a:lnTo>
                  <a:pt x="537683" y="1835927"/>
                </a:lnTo>
                <a:lnTo>
                  <a:pt x="507394" y="1876724"/>
                </a:lnTo>
                <a:lnTo>
                  <a:pt x="482230" y="1918337"/>
                </a:lnTo>
                <a:lnTo>
                  <a:pt x="464140" y="1961762"/>
                </a:lnTo>
                <a:lnTo>
                  <a:pt x="442745" y="2015359"/>
                </a:lnTo>
                <a:lnTo>
                  <a:pt x="415275" y="2061022"/>
                </a:lnTo>
                <a:lnTo>
                  <a:pt x="382602" y="2100152"/>
                </a:lnTo>
                <a:lnTo>
                  <a:pt x="345600" y="2134149"/>
                </a:lnTo>
                <a:lnTo>
                  <a:pt x="305140" y="2164413"/>
                </a:lnTo>
                <a:lnTo>
                  <a:pt x="262097" y="2192345"/>
                </a:lnTo>
                <a:lnTo>
                  <a:pt x="187912" y="2237042"/>
                </a:lnTo>
                <a:lnTo>
                  <a:pt x="158665" y="2255053"/>
                </a:lnTo>
                <a:lnTo>
                  <a:pt x="100972" y="2292308"/>
                </a:lnTo>
                <a:lnTo>
                  <a:pt x="58132" y="2326279"/>
                </a:lnTo>
                <a:lnTo>
                  <a:pt x="26466" y="2363492"/>
                </a:lnTo>
                <a:lnTo>
                  <a:pt x="6810" y="2403774"/>
                </a:lnTo>
                <a:lnTo>
                  <a:pt x="0" y="2446950"/>
                </a:lnTo>
                <a:lnTo>
                  <a:pt x="6869" y="2492847"/>
                </a:lnTo>
                <a:lnTo>
                  <a:pt x="28254" y="2541290"/>
                </a:lnTo>
                <a:lnTo>
                  <a:pt x="53064" y="2582332"/>
                </a:lnTo>
                <a:lnTo>
                  <a:pt x="79230" y="2622710"/>
                </a:lnTo>
                <a:lnTo>
                  <a:pt x="106644" y="2662398"/>
                </a:lnTo>
                <a:lnTo>
                  <a:pt x="135196" y="2701369"/>
                </a:lnTo>
                <a:lnTo>
                  <a:pt x="164778" y="2739598"/>
                </a:lnTo>
                <a:lnTo>
                  <a:pt x="195280" y="2777059"/>
                </a:lnTo>
                <a:lnTo>
                  <a:pt x="226592" y="2813727"/>
                </a:lnTo>
                <a:lnTo>
                  <a:pt x="258607" y="2849575"/>
                </a:lnTo>
                <a:lnTo>
                  <a:pt x="293234" y="2880148"/>
                </a:lnTo>
                <a:lnTo>
                  <a:pt x="330083" y="2899077"/>
                </a:lnTo>
                <a:lnTo>
                  <a:pt x="368963" y="2907123"/>
                </a:lnTo>
                <a:lnTo>
                  <a:pt x="409686" y="2905045"/>
                </a:lnTo>
                <a:lnTo>
                  <a:pt x="452062" y="2893604"/>
                </a:lnTo>
                <a:lnTo>
                  <a:pt x="495903" y="2873560"/>
                </a:lnTo>
                <a:lnTo>
                  <a:pt x="534422" y="2851327"/>
                </a:lnTo>
                <a:lnTo>
                  <a:pt x="571282" y="2826526"/>
                </a:lnTo>
                <a:lnTo>
                  <a:pt x="606994" y="2805845"/>
                </a:lnTo>
                <a:lnTo>
                  <a:pt x="640822" y="2799550"/>
                </a:lnTo>
                <a:lnTo>
                  <a:pt x="1242350" y="2799550"/>
                </a:lnTo>
                <a:lnTo>
                  <a:pt x="1312800" y="2758079"/>
                </a:lnTo>
                <a:lnTo>
                  <a:pt x="1353169" y="2733748"/>
                </a:lnTo>
                <a:lnTo>
                  <a:pt x="1382533" y="2720514"/>
                </a:lnTo>
                <a:lnTo>
                  <a:pt x="1407237" y="2720138"/>
                </a:lnTo>
                <a:lnTo>
                  <a:pt x="2366484" y="2720138"/>
                </a:lnTo>
                <a:lnTo>
                  <a:pt x="2373493" y="2715555"/>
                </a:lnTo>
                <a:lnTo>
                  <a:pt x="2391160" y="2704559"/>
                </a:lnTo>
                <a:lnTo>
                  <a:pt x="2407496" y="2695111"/>
                </a:lnTo>
                <a:lnTo>
                  <a:pt x="2428549" y="2683476"/>
                </a:lnTo>
                <a:lnTo>
                  <a:pt x="4184837" y="2683476"/>
                </a:lnTo>
                <a:lnTo>
                  <a:pt x="4184837" y="623813"/>
                </a:lnTo>
                <a:lnTo>
                  <a:pt x="1397859" y="623813"/>
                </a:lnTo>
                <a:lnTo>
                  <a:pt x="1237105" y="607799"/>
                </a:lnTo>
                <a:lnTo>
                  <a:pt x="1140155" y="601969"/>
                </a:lnTo>
                <a:close/>
              </a:path>
              <a:path w="4185284" h="4011295">
                <a:moveTo>
                  <a:pt x="2891757" y="0"/>
                </a:moveTo>
                <a:lnTo>
                  <a:pt x="1560647" y="0"/>
                </a:lnTo>
                <a:lnTo>
                  <a:pt x="1542356" y="25291"/>
                </a:lnTo>
                <a:lnTo>
                  <a:pt x="1515998" y="66623"/>
                </a:lnTo>
                <a:lnTo>
                  <a:pt x="1492385" y="108931"/>
                </a:lnTo>
                <a:lnTo>
                  <a:pt x="1471460" y="152182"/>
                </a:lnTo>
                <a:lnTo>
                  <a:pt x="1453170" y="196342"/>
                </a:lnTo>
                <a:lnTo>
                  <a:pt x="1437457" y="241375"/>
                </a:lnTo>
                <a:lnTo>
                  <a:pt x="1424266" y="287249"/>
                </a:lnTo>
                <a:lnTo>
                  <a:pt x="1413542" y="333929"/>
                </a:lnTo>
                <a:lnTo>
                  <a:pt x="1405228" y="381380"/>
                </a:lnTo>
                <a:lnTo>
                  <a:pt x="1399270" y="429569"/>
                </a:lnTo>
                <a:lnTo>
                  <a:pt x="1395611" y="478461"/>
                </a:lnTo>
                <a:lnTo>
                  <a:pt x="1394196" y="528023"/>
                </a:lnTo>
                <a:lnTo>
                  <a:pt x="1394713" y="551724"/>
                </a:lnTo>
                <a:lnTo>
                  <a:pt x="1395978" y="583682"/>
                </a:lnTo>
                <a:lnTo>
                  <a:pt x="1397268" y="611757"/>
                </a:lnTo>
                <a:lnTo>
                  <a:pt x="1397859" y="623813"/>
                </a:lnTo>
                <a:lnTo>
                  <a:pt x="4184837" y="623813"/>
                </a:lnTo>
                <a:lnTo>
                  <a:pt x="4184837" y="394408"/>
                </a:lnTo>
                <a:lnTo>
                  <a:pt x="4145917" y="375641"/>
                </a:lnTo>
                <a:lnTo>
                  <a:pt x="4107320" y="358928"/>
                </a:lnTo>
                <a:lnTo>
                  <a:pt x="3426046" y="358928"/>
                </a:lnTo>
                <a:lnTo>
                  <a:pt x="3402225" y="358270"/>
                </a:lnTo>
                <a:lnTo>
                  <a:pt x="3341129" y="335015"/>
                </a:lnTo>
                <a:lnTo>
                  <a:pt x="3301868" y="311499"/>
                </a:lnTo>
                <a:lnTo>
                  <a:pt x="3255474" y="279443"/>
                </a:lnTo>
                <a:lnTo>
                  <a:pt x="3200952" y="238387"/>
                </a:lnTo>
                <a:lnTo>
                  <a:pt x="3137311" y="187872"/>
                </a:lnTo>
                <a:lnTo>
                  <a:pt x="3063556" y="127436"/>
                </a:lnTo>
                <a:lnTo>
                  <a:pt x="3023090" y="94737"/>
                </a:lnTo>
                <a:lnTo>
                  <a:pt x="2982279" y="63415"/>
                </a:lnTo>
                <a:lnTo>
                  <a:pt x="2941108" y="33502"/>
                </a:lnTo>
                <a:lnTo>
                  <a:pt x="2899566" y="5029"/>
                </a:lnTo>
                <a:lnTo>
                  <a:pt x="2891757" y="0"/>
                </a:lnTo>
                <a:close/>
              </a:path>
              <a:path w="4185284" h="4011295">
                <a:moveTo>
                  <a:pt x="3771380" y="280837"/>
                </a:moveTo>
                <a:lnTo>
                  <a:pt x="3724549" y="281638"/>
                </a:lnTo>
                <a:lnTo>
                  <a:pt x="3677813" y="285519"/>
                </a:lnTo>
                <a:lnTo>
                  <a:pt x="3631205" y="292531"/>
                </a:lnTo>
                <a:lnTo>
                  <a:pt x="3584757" y="302724"/>
                </a:lnTo>
                <a:lnTo>
                  <a:pt x="3538503" y="316148"/>
                </a:lnTo>
                <a:lnTo>
                  <a:pt x="3492476" y="332852"/>
                </a:lnTo>
                <a:lnTo>
                  <a:pt x="3446707" y="352887"/>
                </a:lnTo>
                <a:lnTo>
                  <a:pt x="3426046" y="358928"/>
                </a:lnTo>
                <a:lnTo>
                  <a:pt x="4107320" y="358928"/>
                </a:lnTo>
                <a:lnTo>
                  <a:pt x="4100714" y="356067"/>
                </a:lnTo>
                <a:lnTo>
                  <a:pt x="4054007" y="337959"/>
                </a:lnTo>
                <a:lnTo>
                  <a:pt x="4005822" y="321296"/>
                </a:lnTo>
                <a:lnTo>
                  <a:pt x="3959005" y="307443"/>
                </a:lnTo>
                <a:lnTo>
                  <a:pt x="3912119" y="296420"/>
                </a:lnTo>
                <a:lnTo>
                  <a:pt x="3865198" y="288278"/>
                </a:lnTo>
                <a:lnTo>
                  <a:pt x="3818274" y="283067"/>
                </a:lnTo>
                <a:lnTo>
                  <a:pt x="3771380" y="280837"/>
                </a:lnTo>
                <a:close/>
              </a:path>
            </a:pathLst>
          </a:custGeom>
          <a:solidFill>
            <a:srgbClr val="FFFFFF"/>
          </a:solidFill>
        </p:spPr>
        <p:txBody>
          <a:bodyPr wrap="square" lIns="0" tIns="0" rIns="0" bIns="0" rtlCol="0"/>
          <a:lstStyle/>
          <a:p>
            <a:endParaRPr sz="8156"/>
          </a:p>
        </p:txBody>
      </p:sp>
      <p:sp>
        <p:nvSpPr>
          <p:cNvPr id="18" name="bk object 18"/>
          <p:cNvSpPr/>
          <p:nvPr/>
        </p:nvSpPr>
        <p:spPr>
          <a:xfrm>
            <a:off x="24041098" y="1485728"/>
            <a:ext cx="5175335" cy="3550827"/>
          </a:xfrm>
          <a:prstGeom prst="rect">
            <a:avLst/>
          </a:prstGeom>
          <a:blipFill>
            <a:blip r:embed="rId2" cstate="print"/>
            <a:stretch>
              <a:fillRect/>
            </a:stretch>
          </a:blipFill>
        </p:spPr>
        <p:txBody>
          <a:bodyPr wrap="square" lIns="0" tIns="0" rIns="0" bIns="0" rtlCol="0"/>
          <a:lstStyle/>
          <a:p>
            <a:endParaRPr sz="8156"/>
          </a:p>
        </p:txBody>
      </p:sp>
      <p:sp>
        <p:nvSpPr>
          <p:cNvPr id="2" name="Holder 2"/>
          <p:cNvSpPr>
            <a:spLocks noGrp="1"/>
          </p:cNvSpPr>
          <p:nvPr>
            <p:ph type="title"/>
          </p:nvPr>
        </p:nvSpPr>
        <p:spPr>
          <a:xfrm>
            <a:off x="1232582" y="887504"/>
            <a:ext cx="27810050" cy="1539524"/>
          </a:xfrm>
        </p:spPr>
        <p:txBody>
          <a:bodyPr lIns="0" tIns="0" rIns="0" bIns="0"/>
          <a:lstStyle>
            <a:lvl1pPr>
              <a:defRPr sz="10004"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dirty="0"/>
          </a:p>
        </p:txBody>
      </p:sp>
      <p:sp>
        <p:nvSpPr>
          <p:cNvPr id="10" name="object 39"/>
          <p:cNvSpPr/>
          <p:nvPr userDrawn="1"/>
        </p:nvSpPr>
        <p:spPr>
          <a:xfrm>
            <a:off x="23563140" y="38897280"/>
            <a:ext cx="5373467" cy="2433059"/>
          </a:xfrm>
          <a:prstGeom prst="rect">
            <a:avLst/>
          </a:prstGeom>
          <a:blipFill>
            <a:blip r:embed="rId3" cstate="print"/>
            <a:stretch>
              <a:fillRect/>
            </a:stretch>
          </a:blipFill>
        </p:spPr>
        <p:txBody>
          <a:bodyPr wrap="square" lIns="0" tIns="0" rIns="0" bIns="0" rtlCol="0"/>
          <a:lstStyle/>
          <a:p>
            <a:endParaRPr sz="8156"/>
          </a:p>
        </p:txBody>
      </p:sp>
      <p:sp>
        <p:nvSpPr>
          <p:cNvPr id="11" name="object 41"/>
          <p:cNvSpPr txBox="1"/>
          <p:nvPr userDrawn="1"/>
        </p:nvSpPr>
        <p:spPr>
          <a:xfrm>
            <a:off x="1232580" y="41755953"/>
            <a:ext cx="2246426" cy="180167"/>
          </a:xfrm>
          <a:prstGeom prst="rect">
            <a:avLst/>
          </a:prstGeom>
        </p:spPr>
        <p:txBody>
          <a:bodyPr vert="horz" wrap="square" lIns="0" tIns="32438" rIns="0" bIns="0" rtlCol="0">
            <a:spAutoFit/>
          </a:bodyPr>
          <a:lstStyle/>
          <a:p>
            <a:pPr marL="27032">
              <a:spcBef>
                <a:spcPts val="255"/>
              </a:spcBef>
            </a:pPr>
            <a:r>
              <a:rPr lang="en-US" sz="958" spc="11" dirty="0">
                <a:solidFill>
                  <a:srgbClr val="58595B"/>
                </a:solidFill>
                <a:latin typeface="Arial"/>
                <a:cs typeface="Arial"/>
              </a:rPr>
              <a:t>English Charity Reg. No.</a:t>
            </a:r>
            <a:r>
              <a:rPr lang="en-US" sz="958" spc="11" baseline="0" dirty="0">
                <a:solidFill>
                  <a:srgbClr val="58595B"/>
                </a:solidFill>
                <a:latin typeface="Arial"/>
                <a:cs typeface="Arial"/>
              </a:rPr>
              <a:t> </a:t>
            </a:r>
            <a:r>
              <a:rPr lang="en-US" sz="958" spc="11" dirty="0">
                <a:solidFill>
                  <a:srgbClr val="58595B"/>
                </a:solidFill>
                <a:latin typeface="Arial"/>
                <a:cs typeface="Arial"/>
              </a:rPr>
              <a:t>1026588</a:t>
            </a:r>
            <a:endParaRPr sz="958" dirty="0">
              <a:latin typeface="Arial"/>
              <a:cs typeface="Arial"/>
            </a:endParaRPr>
          </a:p>
        </p:txBody>
      </p:sp>
      <p:sp>
        <p:nvSpPr>
          <p:cNvPr id="12" name="object 42"/>
          <p:cNvSpPr/>
          <p:nvPr userDrawn="1"/>
        </p:nvSpPr>
        <p:spPr>
          <a:xfrm>
            <a:off x="1259612" y="41544001"/>
            <a:ext cx="13640064" cy="0"/>
          </a:xfrm>
          <a:custGeom>
            <a:avLst/>
            <a:gdLst/>
            <a:ahLst/>
            <a:cxnLst/>
            <a:rect l="l" t="t" r="r" b="b"/>
            <a:pathLst>
              <a:path w="6408420">
                <a:moveTo>
                  <a:pt x="0" y="0"/>
                </a:moveTo>
                <a:lnTo>
                  <a:pt x="6408296" y="0"/>
                </a:lnTo>
              </a:path>
            </a:pathLst>
          </a:custGeom>
          <a:ln w="5964">
            <a:solidFill>
              <a:srgbClr val="E2E3E4"/>
            </a:solidFill>
          </a:ln>
        </p:spPr>
        <p:txBody>
          <a:bodyPr wrap="square" lIns="0" tIns="0" rIns="0" bIns="0" rtlCol="0"/>
          <a:lstStyle/>
          <a:p>
            <a:endParaRPr sz="8156"/>
          </a:p>
        </p:txBody>
      </p:sp>
      <p:sp>
        <p:nvSpPr>
          <p:cNvPr id="13" name="object 84"/>
          <p:cNvSpPr/>
          <p:nvPr userDrawn="1"/>
        </p:nvSpPr>
        <p:spPr>
          <a:xfrm>
            <a:off x="0" y="41755953"/>
            <a:ext cx="1174516" cy="296128"/>
          </a:xfrm>
          <a:custGeom>
            <a:avLst/>
            <a:gdLst/>
            <a:ahLst/>
            <a:cxnLst/>
            <a:rect l="l" t="t" r="r" b="b"/>
            <a:pathLst>
              <a:path w="551814" h="2063115">
                <a:moveTo>
                  <a:pt x="551766" y="0"/>
                </a:moveTo>
                <a:lnTo>
                  <a:pt x="0" y="0"/>
                </a:lnTo>
                <a:lnTo>
                  <a:pt x="0" y="2062621"/>
                </a:lnTo>
                <a:lnTo>
                  <a:pt x="551766" y="2062621"/>
                </a:lnTo>
                <a:lnTo>
                  <a:pt x="551766" y="0"/>
                </a:lnTo>
                <a:close/>
              </a:path>
            </a:pathLst>
          </a:custGeom>
          <a:solidFill>
            <a:srgbClr val="6194BC"/>
          </a:solidFill>
        </p:spPr>
        <p:txBody>
          <a:bodyPr wrap="square" lIns="0" tIns="0" rIns="0" bIns="0" rtlCol="0"/>
          <a:lstStyle/>
          <a:p>
            <a:pPr lvl="0"/>
            <a:endParaRPr sz="8156"/>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5/4/18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6018770" y="34114346"/>
            <a:ext cx="5873932" cy="1035616"/>
          </a:xfrm>
          <a:custGeom>
            <a:avLst/>
            <a:gdLst/>
            <a:ahLst/>
            <a:cxnLst/>
            <a:rect l="l" t="t" r="r" b="b"/>
            <a:pathLst>
              <a:path w="2759709" h="486409">
                <a:moveTo>
                  <a:pt x="0" y="486069"/>
                </a:moveTo>
                <a:lnTo>
                  <a:pt x="2759079" y="486069"/>
                </a:lnTo>
                <a:lnTo>
                  <a:pt x="2759079" y="0"/>
                </a:lnTo>
                <a:lnTo>
                  <a:pt x="0" y="0"/>
                </a:lnTo>
                <a:lnTo>
                  <a:pt x="0" y="486069"/>
                </a:lnTo>
                <a:close/>
              </a:path>
            </a:pathLst>
          </a:custGeom>
          <a:solidFill>
            <a:srgbClr val="E6E7E8"/>
          </a:solidFill>
        </p:spPr>
        <p:txBody>
          <a:bodyPr wrap="square" lIns="0" tIns="0" rIns="0" bIns="0" rtlCol="0"/>
          <a:lstStyle/>
          <a:p>
            <a:endParaRPr sz="8156"/>
          </a:p>
        </p:txBody>
      </p:sp>
      <p:sp>
        <p:nvSpPr>
          <p:cNvPr id="17" name="bk object 17"/>
          <p:cNvSpPr/>
          <p:nvPr/>
        </p:nvSpPr>
        <p:spPr>
          <a:xfrm>
            <a:off x="16018770" y="36253818"/>
            <a:ext cx="5873932" cy="1035616"/>
          </a:xfrm>
          <a:custGeom>
            <a:avLst/>
            <a:gdLst/>
            <a:ahLst/>
            <a:cxnLst/>
            <a:rect l="l" t="t" r="r" b="b"/>
            <a:pathLst>
              <a:path w="2759709" h="486409">
                <a:moveTo>
                  <a:pt x="0" y="486069"/>
                </a:moveTo>
                <a:lnTo>
                  <a:pt x="2759079" y="486069"/>
                </a:lnTo>
                <a:lnTo>
                  <a:pt x="2759079" y="0"/>
                </a:lnTo>
                <a:lnTo>
                  <a:pt x="0" y="0"/>
                </a:lnTo>
                <a:lnTo>
                  <a:pt x="0" y="486069"/>
                </a:lnTo>
                <a:close/>
              </a:path>
            </a:pathLst>
          </a:custGeom>
          <a:solidFill>
            <a:srgbClr val="E6E7E8"/>
          </a:solidFill>
        </p:spPr>
        <p:txBody>
          <a:bodyPr wrap="square" lIns="0" tIns="0" rIns="0" bIns="0" rtlCol="0"/>
          <a:lstStyle/>
          <a:p>
            <a:endParaRPr sz="8156"/>
          </a:p>
        </p:txBody>
      </p:sp>
      <p:sp>
        <p:nvSpPr>
          <p:cNvPr id="18" name="bk object 18"/>
          <p:cNvSpPr/>
          <p:nvPr/>
        </p:nvSpPr>
        <p:spPr>
          <a:xfrm>
            <a:off x="16018770" y="38300400"/>
            <a:ext cx="5873932" cy="1035616"/>
          </a:xfrm>
          <a:custGeom>
            <a:avLst/>
            <a:gdLst/>
            <a:ahLst/>
            <a:cxnLst/>
            <a:rect l="l" t="t" r="r" b="b"/>
            <a:pathLst>
              <a:path w="2759709" h="486409">
                <a:moveTo>
                  <a:pt x="0" y="486069"/>
                </a:moveTo>
                <a:lnTo>
                  <a:pt x="2759079" y="486069"/>
                </a:lnTo>
                <a:lnTo>
                  <a:pt x="2759079" y="0"/>
                </a:lnTo>
                <a:lnTo>
                  <a:pt x="0" y="0"/>
                </a:lnTo>
                <a:lnTo>
                  <a:pt x="0" y="486069"/>
                </a:lnTo>
                <a:close/>
              </a:path>
            </a:pathLst>
          </a:custGeom>
          <a:solidFill>
            <a:srgbClr val="E6E7E8"/>
          </a:solidFill>
        </p:spPr>
        <p:txBody>
          <a:bodyPr wrap="square" lIns="0" tIns="0" rIns="0" bIns="0" rtlCol="0"/>
          <a:lstStyle/>
          <a:p>
            <a:endParaRPr sz="8156"/>
          </a:p>
        </p:txBody>
      </p:sp>
      <p:sp>
        <p:nvSpPr>
          <p:cNvPr id="19" name="bk object 19"/>
          <p:cNvSpPr/>
          <p:nvPr/>
        </p:nvSpPr>
        <p:spPr>
          <a:xfrm>
            <a:off x="8288044" y="20447872"/>
            <a:ext cx="13634658" cy="6048769"/>
          </a:xfrm>
          <a:custGeom>
            <a:avLst/>
            <a:gdLst/>
            <a:ahLst/>
            <a:cxnLst/>
            <a:rect l="l" t="t" r="r" b="b"/>
            <a:pathLst>
              <a:path w="6405880" h="2840990">
                <a:moveTo>
                  <a:pt x="0" y="2840613"/>
                </a:moveTo>
                <a:lnTo>
                  <a:pt x="6405314" y="2840613"/>
                </a:lnTo>
                <a:lnTo>
                  <a:pt x="6405314" y="0"/>
                </a:lnTo>
                <a:lnTo>
                  <a:pt x="0" y="0"/>
                </a:lnTo>
                <a:lnTo>
                  <a:pt x="0" y="2840613"/>
                </a:lnTo>
                <a:close/>
              </a:path>
            </a:pathLst>
          </a:custGeom>
          <a:solidFill>
            <a:srgbClr val="E2E3E4"/>
          </a:solidFill>
        </p:spPr>
        <p:txBody>
          <a:bodyPr wrap="square" lIns="0" tIns="0" rIns="0" bIns="0" rtlCol="0"/>
          <a:lstStyle/>
          <a:p>
            <a:endParaRPr sz="8156"/>
          </a:p>
        </p:txBody>
      </p:sp>
      <p:sp>
        <p:nvSpPr>
          <p:cNvPr id="2" name="Holder 2"/>
          <p:cNvSpPr>
            <a:spLocks noGrp="1"/>
          </p:cNvSpPr>
          <p:nvPr>
            <p:ph type="title"/>
          </p:nvPr>
        </p:nvSpPr>
        <p:spPr>
          <a:xfrm>
            <a:off x="1232582" y="887504"/>
            <a:ext cx="27810050" cy="723275"/>
          </a:xfrm>
          <a:prstGeom prst="rect">
            <a:avLst/>
          </a:prstGeom>
        </p:spPr>
        <p:txBody>
          <a:bodyPr wrap="square" lIns="0" tIns="0" rIns="0" bIns="0">
            <a:spAutoFit/>
          </a:bodyPr>
          <a:lstStyle>
            <a:lvl1pPr>
              <a:defRPr sz="4700" b="0" i="0">
                <a:solidFill>
                  <a:schemeClr val="bg1"/>
                </a:solidFill>
                <a:latin typeface="Arial"/>
                <a:cs typeface="Arial"/>
              </a:defRPr>
            </a:lvl1pPr>
          </a:lstStyle>
          <a:p>
            <a:endParaRPr/>
          </a:p>
        </p:txBody>
      </p:sp>
      <p:sp>
        <p:nvSpPr>
          <p:cNvPr id="3" name="Holder 3"/>
          <p:cNvSpPr>
            <a:spLocks noGrp="1"/>
          </p:cNvSpPr>
          <p:nvPr>
            <p:ph type="body" idx="1"/>
          </p:nvPr>
        </p:nvSpPr>
        <p:spPr>
          <a:xfrm>
            <a:off x="1513761" y="9844866"/>
            <a:ext cx="2724769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10293573" y="39807503"/>
            <a:ext cx="9688068" cy="589713"/>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513761" y="39807503"/>
            <a:ext cx="6963299" cy="589713"/>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5/4/18</a:t>
            </a:fld>
            <a:endParaRPr lang="en-US"/>
          </a:p>
        </p:txBody>
      </p:sp>
      <p:sp>
        <p:nvSpPr>
          <p:cNvPr id="6" name="Holder 6"/>
          <p:cNvSpPr>
            <a:spLocks noGrp="1"/>
          </p:cNvSpPr>
          <p:nvPr>
            <p:ph type="sldNum" sz="quarter" idx="7"/>
          </p:nvPr>
        </p:nvSpPr>
        <p:spPr>
          <a:xfrm>
            <a:off x="21798153" y="39807503"/>
            <a:ext cx="6963299" cy="589713"/>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2" r:id="rId1"/>
    <p:sldLayoutId id="2147483665" r:id="rId2"/>
  </p:sldLayoutIdLst>
  <p:txStyles>
    <p:titleStyle>
      <a:lvl1pPr>
        <a:defRPr>
          <a:latin typeface="+mj-lt"/>
          <a:ea typeface="+mj-ea"/>
          <a:cs typeface="+mj-cs"/>
        </a:defRPr>
      </a:lvl1pPr>
    </p:titleStyle>
    <p:bodyStyle>
      <a:lvl1pPr marL="0">
        <a:defRPr>
          <a:latin typeface="+mn-lt"/>
          <a:ea typeface="+mn-ea"/>
          <a:cs typeface="+mn-cs"/>
        </a:defRPr>
      </a:lvl1pPr>
      <a:lvl2pPr marL="973150">
        <a:defRPr>
          <a:latin typeface="+mn-lt"/>
          <a:ea typeface="+mn-ea"/>
          <a:cs typeface="+mn-cs"/>
        </a:defRPr>
      </a:lvl2pPr>
      <a:lvl3pPr marL="1946300">
        <a:defRPr>
          <a:latin typeface="+mn-lt"/>
          <a:ea typeface="+mn-ea"/>
          <a:cs typeface="+mn-cs"/>
        </a:defRPr>
      </a:lvl3pPr>
      <a:lvl4pPr marL="2919451">
        <a:defRPr>
          <a:latin typeface="+mn-lt"/>
          <a:ea typeface="+mn-ea"/>
          <a:cs typeface="+mn-cs"/>
        </a:defRPr>
      </a:lvl4pPr>
      <a:lvl5pPr marL="3892601">
        <a:defRPr>
          <a:latin typeface="+mn-lt"/>
          <a:ea typeface="+mn-ea"/>
          <a:cs typeface="+mn-cs"/>
        </a:defRPr>
      </a:lvl5pPr>
      <a:lvl6pPr marL="4865751">
        <a:defRPr>
          <a:latin typeface="+mn-lt"/>
          <a:ea typeface="+mn-ea"/>
          <a:cs typeface="+mn-cs"/>
        </a:defRPr>
      </a:lvl6pPr>
      <a:lvl7pPr marL="5838901">
        <a:defRPr>
          <a:latin typeface="+mn-lt"/>
          <a:ea typeface="+mn-ea"/>
          <a:cs typeface="+mn-cs"/>
        </a:defRPr>
      </a:lvl7pPr>
      <a:lvl8pPr marL="6812051">
        <a:defRPr>
          <a:latin typeface="+mn-lt"/>
          <a:ea typeface="+mn-ea"/>
          <a:cs typeface="+mn-cs"/>
        </a:defRPr>
      </a:lvl8pPr>
      <a:lvl9pPr marL="7785202">
        <a:defRPr>
          <a:latin typeface="+mn-lt"/>
          <a:ea typeface="+mn-ea"/>
          <a:cs typeface="+mn-cs"/>
        </a:defRPr>
      </a:lvl9pPr>
    </p:bodyStyle>
    <p:otherStyle>
      <a:lvl1pPr marL="0">
        <a:defRPr>
          <a:latin typeface="+mn-lt"/>
          <a:ea typeface="+mn-ea"/>
          <a:cs typeface="+mn-cs"/>
        </a:defRPr>
      </a:lvl1pPr>
      <a:lvl2pPr marL="973150">
        <a:defRPr>
          <a:latin typeface="+mn-lt"/>
          <a:ea typeface="+mn-ea"/>
          <a:cs typeface="+mn-cs"/>
        </a:defRPr>
      </a:lvl2pPr>
      <a:lvl3pPr marL="1946300">
        <a:defRPr>
          <a:latin typeface="+mn-lt"/>
          <a:ea typeface="+mn-ea"/>
          <a:cs typeface="+mn-cs"/>
        </a:defRPr>
      </a:lvl3pPr>
      <a:lvl4pPr marL="2919451">
        <a:defRPr>
          <a:latin typeface="+mn-lt"/>
          <a:ea typeface="+mn-ea"/>
          <a:cs typeface="+mn-cs"/>
        </a:defRPr>
      </a:lvl4pPr>
      <a:lvl5pPr marL="3892601">
        <a:defRPr>
          <a:latin typeface="+mn-lt"/>
          <a:ea typeface="+mn-ea"/>
          <a:cs typeface="+mn-cs"/>
        </a:defRPr>
      </a:lvl5pPr>
      <a:lvl6pPr marL="4865751">
        <a:defRPr>
          <a:latin typeface="+mn-lt"/>
          <a:ea typeface="+mn-ea"/>
          <a:cs typeface="+mn-cs"/>
        </a:defRPr>
      </a:lvl6pPr>
      <a:lvl7pPr marL="5838901">
        <a:defRPr>
          <a:latin typeface="+mn-lt"/>
          <a:ea typeface="+mn-ea"/>
          <a:cs typeface="+mn-cs"/>
        </a:defRPr>
      </a:lvl7pPr>
      <a:lvl8pPr marL="6812051">
        <a:defRPr>
          <a:latin typeface="+mn-lt"/>
          <a:ea typeface="+mn-ea"/>
          <a:cs typeface="+mn-cs"/>
        </a:defRPr>
      </a:lvl8pPr>
      <a:lvl9pPr marL="778520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hyperlink" Target="http://www.who.int/tb/publications/2015/end_tb_essential.pdf" TargetMode="External"/><Relationship Id="rId5" Type="http://schemas.openxmlformats.org/officeDocument/2006/relationships/oleObject" Target="../embeddings/oleObject1.bin"/><Relationship Id="rId6" Type="http://schemas.openxmlformats.org/officeDocument/2006/relationships/package" Target="../embeddings/Microsoft_Word_Document1.docx"/><Relationship Id="rId7" Type="http://schemas.openxmlformats.org/officeDocument/2006/relationships/image" Target="../media/image3.emf"/><Relationship Id="rId8" Type="http://schemas.openxmlformats.org/officeDocument/2006/relationships/oleObject" Target="../embeddings/oleObject2.bin"/><Relationship Id="rId9" Type="http://schemas.openxmlformats.org/officeDocument/2006/relationships/image" Target="../media/image4.emf"/><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040606" y="684316"/>
            <a:ext cx="20690732" cy="2734365"/>
          </a:xfrm>
          <a:prstGeom prst="rect">
            <a:avLst/>
          </a:prstGeom>
        </p:spPr>
        <p:txBody>
          <a:bodyPr vert="horz" wrap="square" lIns="0" tIns="25680" rIns="0" bIns="0" rtlCol="0">
            <a:spAutoFit/>
          </a:bodyPr>
          <a:lstStyle/>
          <a:p>
            <a:pPr marL="27032" marR="10813">
              <a:spcBef>
                <a:spcPts val="202"/>
              </a:spcBef>
              <a:tabLst>
                <a:tab pos="3976400" algn="l"/>
                <a:tab pos="4049386" algn="l"/>
              </a:tabLst>
            </a:pPr>
            <a:r>
              <a:rPr lang="en-US" sz="8800" dirty="0"/>
              <a:t>Xpert scale-up: time to take stock and </a:t>
            </a:r>
            <a:r>
              <a:rPr lang="en-US" sz="8800" dirty="0" err="1"/>
              <a:t>optimise</a:t>
            </a:r>
            <a:r>
              <a:rPr lang="en-US" sz="8800" dirty="0"/>
              <a:t> resources to increase impact</a:t>
            </a:r>
            <a:endParaRPr sz="8800" spc="-160" dirty="0"/>
          </a:p>
        </p:txBody>
      </p:sp>
      <p:sp>
        <p:nvSpPr>
          <p:cNvPr id="4" name="object 4"/>
          <p:cNvSpPr/>
          <p:nvPr/>
        </p:nvSpPr>
        <p:spPr>
          <a:xfrm>
            <a:off x="691127" y="7061082"/>
            <a:ext cx="6902677" cy="222024"/>
          </a:xfrm>
          <a:custGeom>
            <a:avLst/>
            <a:gdLst/>
            <a:ahLst/>
            <a:cxnLst/>
            <a:rect l="l" t="t" r="r" b="b"/>
            <a:pathLst>
              <a:path w="3094354" h="185420">
                <a:moveTo>
                  <a:pt x="0" y="184912"/>
                </a:moveTo>
                <a:lnTo>
                  <a:pt x="3094241" y="184912"/>
                </a:lnTo>
                <a:lnTo>
                  <a:pt x="3094241" y="0"/>
                </a:lnTo>
                <a:lnTo>
                  <a:pt x="0" y="0"/>
                </a:lnTo>
                <a:lnTo>
                  <a:pt x="0" y="184912"/>
                </a:lnTo>
                <a:close/>
              </a:path>
            </a:pathLst>
          </a:custGeom>
          <a:solidFill>
            <a:srgbClr val="D2232A"/>
          </a:solidFill>
        </p:spPr>
        <p:txBody>
          <a:bodyPr wrap="square" lIns="0" tIns="0" rIns="0" bIns="0" rtlCol="0"/>
          <a:lstStyle/>
          <a:p>
            <a:endParaRPr sz="8156"/>
          </a:p>
        </p:txBody>
      </p:sp>
      <p:sp>
        <p:nvSpPr>
          <p:cNvPr id="11" name="object 11"/>
          <p:cNvSpPr txBox="1"/>
          <p:nvPr/>
        </p:nvSpPr>
        <p:spPr>
          <a:xfrm>
            <a:off x="691128" y="7283106"/>
            <a:ext cx="6902676" cy="16495311"/>
          </a:xfrm>
          <a:prstGeom prst="rect">
            <a:avLst/>
          </a:prstGeom>
          <a:solidFill>
            <a:schemeClr val="bg1">
              <a:lumMod val="85000"/>
            </a:schemeClr>
          </a:solidFill>
          <a:effectLst/>
        </p:spPr>
        <p:txBody>
          <a:bodyPr vert="horz" wrap="square" lIns="0" tIns="25680" rIns="0" bIns="0" rtlCol="0">
            <a:spAutoFit/>
          </a:bodyPr>
          <a:lstStyle/>
          <a:p>
            <a:pPr marL="27032" marR="282484"/>
            <a:endParaRPr lang="en-GB" sz="800" b="1" dirty="0">
              <a:solidFill>
                <a:srgbClr val="C00000"/>
              </a:solidFill>
              <a:latin typeface="Arial" panose="020B0604020202020204" pitchFamily="34" charset="0"/>
              <a:cs typeface="Arial" panose="020B0604020202020204" pitchFamily="34" charset="0"/>
            </a:endParaRPr>
          </a:p>
          <a:p>
            <a:pPr marL="27032" marR="282484"/>
            <a:r>
              <a:rPr lang="en-GB" sz="3000" b="1" dirty="0">
                <a:solidFill>
                  <a:srgbClr val="C00000"/>
                </a:solidFill>
                <a:latin typeface="Arial" panose="020B0604020202020204" pitchFamily="34" charset="0"/>
                <a:cs typeface="Arial" panose="020B0604020202020204" pitchFamily="34" charset="0"/>
              </a:rPr>
              <a:t>Background</a:t>
            </a:r>
          </a:p>
          <a:p>
            <a:pPr marL="27032" marR="282484">
              <a:lnSpc>
                <a:spcPct val="100600"/>
              </a:lnSpc>
            </a:pPr>
            <a:endParaRPr lang="en-GB" sz="1600" dirty="0">
              <a:latin typeface="Arial" panose="020B0604020202020204" pitchFamily="34" charset="0"/>
              <a:cs typeface="Arial" panose="020B0604020202020204" pitchFamily="34" charset="0"/>
            </a:endParaRPr>
          </a:p>
          <a:p>
            <a:pPr marL="27032" marR="282484">
              <a:lnSpc>
                <a:spcPct val="100600"/>
              </a:lnSpc>
            </a:pPr>
            <a:r>
              <a:rPr lang="en-GB" sz="3000" dirty="0">
                <a:latin typeface="Arial" panose="020B0604020202020204" pitchFamily="34" charset="0"/>
                <a:cs typeface="Arial" panose="020B0604020202020204" pitchFamily="34" charset="0"/>
              </a:rPr>
              <a:t>Global implementation of the Xpert MTB/RIF assay has been critical for the rapid diagnosis of tuberculosis (TB) and multidrug-resistant (MDR)-TB. Since initial WHO endorsement of the technology in 2010, </a:t>
            </a:r>
            <a:r>
              <a:rPr lang="en-US" sz="3000" dirty="0">
                <a:latin typeface="Arial" panose="020B0604020202020204" pitchFamily="34" charset="0"/>
                <a:cs typeface="Arial" panose="020B0604020202020204" pitchFamily="34" charset="0"/>
              </a:rPr>
              <a:t>&gt;34 million tests and &gt;42,000 modules have been procured by 145 countries,</a:t>
            </a:r>
            <a:r>
              <a:rPr lang="en-US" sz="3000" baseline="30000" dirty="0">
                <a:latin typeface="Arial" panose="020B0604020202020204" pitchFamily="34" charset="0"/>
                <a:cs typeface="Arial" panose="020B0604020202020204" pitchFamily="34" charset="0"/>
              </a:rPr>
              <a:t>1</a:t>
            </a:r>
            <a:r>
              <a:rPr lang="en-US" sz="3000" dirty="0">
                <a:latin typeface="Arial" panose="020B0604020202020204" pitchFamily="34" charset="0"/>
                <a:cs typeface="Arial" panose="020B0604020202020204" pitchFamily="34" charset="0"/>
              </a:rPr>
              <a:t> under the high-burden developing country (HBDC) concession pricing </a:t>
            </a:r>
            <a:r>
              <a:rPr lang="en-US" sz="3000" dirty="0" err="1">
                <a:latin typeface="Arial" panose="020B0604020202020204" pitchFamily="34" charset="0"/>
                <a:cs typeface="Arial" panose="020B0604020202020204" pitchFamily="34" charset="0"/>
              </a:rPr>
              <a:t>programme</a:t>
            </a:r>
            <a:r>
              <a:rPr lang="en-US" sz="3000" dirty="0">
                <a:latin typeface="Arial" panose="020B0604020202020204" pitchFamily="34" charset="0"/>
                <a:cs typeface="Arial" panose="020B0604020202020204" pitchFamily="34" charset="0"/>
              </a:rPr>
              <a:t>. </a:t>
            </a:r>
            <a:r>
              <a:rPr lang="en-GB" sz="3000" dirty="0">
                <a:latin typeface="Arial" panose="020B0604020202020204" pitchFamily="34" charset="0"/>
                <a:cs typeface="Arial" panose="020B0604020202020204" pitchFamily="34" charset="0"/>
              </a:rPr>
              <a:t>However, networks have struggled with optimisation and face a variety of challenges in sustaining routine operations, due in part to a rapid implementation process.</a:t>
            </a:r>
            <a:r>
              <a:rPr lang="en-GB" sz="3000" baseline="30000" dirty="0">
                <a:latin typeface="Arial" panose="020B0604020202020204" pitchFamily="34" charset="0"/>
                <a:cs typeface="Arial" panose="020B0604020202020204" pitchFamily="34" charset="0"/>
              </a:rPr>
              <a:t>2-5</a:t>
            </a:r>
            <a:r>
              <a:rPr lang="en-GB" sz="3000" dirty="0">
                <a:latin typeface="Arial" panose="020B0604020202020204" pitchFamily="34" charset="0"/>
                <a:cs typeface="Arial" panose="020B0604020202020204" pitchFamily="34" charset="0"/>
              </a:rPr>
              <a:t> </a:t>
            </a:r>
            <a:endParaRPr lang="en-US" sz="3000" dirty="0">
              <a:latin typeface="Arial" panose="020B0604020202020204" pitchFamily="34" charset="0"/>
              <a:cs typeface="Arial" panose="020B0604020202020204" pitchFamily="34" charset="0"/>
            </a:endParaRPr>
          </a:p>
          <a:p>
            <a:pPr marL="27032" marR="282484">
              <a:lnSpc>
                <a:spcPct val="100600"/>
              </a:lnSpc>
            </a:pPr>
            <a:endParaRPr lang="en-US" sz="1600" dirty="0">
              <a:latin typeface="Arial" panose="020B0604020202020204" pitchFamily="34" charset="0"/>
              <a:cs typeface="Arial" panose="020B0604020202020204" pitchFamily="34" charset="0"/>
            </a:endParaRPr>
          </a:p>
          <a:p>
            <a:pPr marL="27032" marR="282484">
              <a:lnSpc>
                <a:spcPct val="100600"/>
              </a:lnSpc>
              <a:spcAft>
                <a:spcPts val="600"/>
              </a:spcAft>
            </a:pPr>
            <a:r>
              <a:rPr lang="en-US" sz="3000" dirty="0">
                <a:latin typeface="Arial" panose="020B0604020202020204" pitchFamily="34" charset="0"/>
                <a:cs typeface="Arial" panose="020B0604020202020204" pitchFamily="34" charset="0"/>
              </a:rPr>
              <a:t>While the obvious benefits of </a:t>
            </a:r>
            <a:r>
              <a:rPr lang="en-US" sz="3000" dirty="0" err="1">
                <a:latin typeface="Arial" panose="020B0604020202020204" pitchFamily="34" charset="0"/>
                <a:cs typeface="Arial" panose="020B0604020202020204" pitchFamily="34" charset="0"/>
              </a:rPr>
              <a:t>Xpert</a:t>
            </a:r>
            <a:r>
              <a:rPr lang="en-US" sz="3000" dirty="0">
                <a:latin typeface="Arial" panose="020B0604020202020204" pitchFamily="34" charset="0"/>
                <a:cs typeface="Arial" panose="020B0604020202020204" pitchFamily="34" charset="0"/>
              </a:rPr>
              <a:t> MTB/RIF testing are speed, accuracy, and added detection of rifampicin resistance, the test is also reported to </a:t>
            </a:r>
            <a:r>
              <a:rPr lang="en-GB" sz="3000" dirty="0">
                <a:latin typeface="Arial" panose="020B0604020202020204" pitchFamily="34" charset="0"/>
                <a:cs typeface="Arial" panose="020B0604020202020204" pitchFamily="34" charset="0"/>
              </a:rPr>
              <a:t>increase bacterial confirmations, reduce time to treatment initiation, decrease the number of cases lost to follow-up, and lower the levels of empiric treatment.</a:t>
            </a:r>
            <a:r>
              <a:rPr lang="en-GB" sz="3000" baseline="30000" dirty="0">
                <a:latin typeface="Arial" panose="020B0604020202020204" pitchFamily="34" charset="0"/>
                <a:cs typeface="Arial" panose="020B0604020202020204" pitchFamily="34" charset="0"/>
              </a:rPr>
              <a:t>6-7</a:t>
            </a:r>
            <a:r>
              <a:rPr lang="en-GB" sz="3000" dirty="0">
                <a:latin typeface="Arial" panose="020B0604020202020204" pitchFamily="34" charset="0"/>
                <a:cs typeface="Arial" panose="020B0604020202020204" pitchFamily="34" charset="0"/>
              </a:rPr>
              <a:t> These advantages inspired the WHO recommendation to use </a:t>
            </a:r>
            <a:r>
              <a:rPr lang="en-GB" sz="3000" dirty="0" err="1">
                <a:latin typeface="Arial" panose="020B0604020202020204" pitchFamily="34" charset="0"/>
                <a:cs typeface="Arial" panose="020B0604020202020204" pitchFamily="34" charset="0"/>
              </a:rPr>
              <a:t>Xpert</a:t>
            </a:r>
            <a:r>
              <a:rPr lang="en-GB" sz="3000" dirty="0">
                <a:latin typeface="Arial" panose="020B0604020202020204" pitchFamily="34" charset="0"/>
                <a:cs typeface="Arial" panose="020B0604020202020204" pitchFamily="34" charset="0"/>
              </a:rPr>
              <a:t> MTB/RIF as the initial test for all cases presumptive for TB and universal drug sensitivity testing (DST) for MDR-TB.</a:t>
            </a:r>
            <a:r>
              <a:rPr lang="en-GB" sz="3000" baseline="30000" dirty="0">
                <a:latin typeface="Arial" panose="020B0604020202020204" pitchFamily="34" charset="0"/>
                <a:cs typeface="Arial" panose="020B0604020202020204" pitchFamily="34" charset="0"/>
              </a:rPr>
              <a:t>8</a:t>
            </a:r>
            <a:r>
              <a:rPr lang="en-GB" sz="3000" dirty="0">
                <a:latin typeface="Arial" panose="020B0604020202020204" pitchFamily="34" charset="0"/>
                <a:cs typeface="Arial" panose="020B0604020202020204" pitchFamily="34" charset="0"/>
              </a:rPr>
              <a:t> Today, countries are expanding their </a:t>
            </a:r>
            <a:r>
              <a:rPr lang="en-GB" sz="3000" dirty="0" err="1">
                <a:latin typeface="Arial" panose="020B0604020202020204" pitchFamily="34" charset="0"/>
                <a:cs typeface="Arial" panose="020B0604020202020204" pitchFamily="34" charset="0"/>
              </a:rPr>
              <a:t>Xpert</a:t>
            </a:r>
            <a:r>
              <a:rPr lang="en-GB" sz="3000" dirty="0">
                <a:latin typeface="Arial" panose="020B0604020202020204" pitchFamily="34" charset="0"/>
                <a:cs typeface="Arial" panose="020B0604020202020204" pitchFamily="34" charset="0"/>
              </a:rPr>
              <a:t> networks to reach expected targets for case detection as part of the End TB goals.</a:t>
            </a:r>
            <a:endParaRPr lang="en-US" sz="3000" dirty="0">
              <a:latin typeface="Arial" panose="020B0604020202020204" pitchFamily="34" charset="0"/>
              <a:cs typeface="Arial" panose="020B0604020202020204" pitchFamily="34" charset="0"/>
            </a:endParaRPr>
          </a:p>
        </p:txBody>
      </p:sp>
      <p:sp>
        <p:nvSpPr>
          <p:cNvPr id="50" name="object 13"/>
          <p:cNvSpPr txBox="1"/>
          <p:nvPr/>
        </p:nvSpPr>
        <p:spPr>
          <a:xfrm>
            <a:off x="15110082" y="38938318"/>
            <a:ext cx="5818724" cy="2336298"/>
          </a:xfrm>
          <a:prstGeom prst="rect">
            <a:avLst/>
          </a:prstGeom>
          <a:solidFill>
            <a:schemeClr val="bg1">
              <a:lumMod val="85000"/>
            </a:schemeClr>
          </a:solidFill>
        </p:spPr>
        <p:txBody>
          <a:bodyPr vert="horz" wrap="square" lIns="0" tIns="29735" rIns="0" bIns="0" rtlCol="0">
            <a:spAutoFit/>
          </a:bodyPr>
          <a:lstStyle/>
          <a:p>
            <a:pPr marL="27032">
              <a:spcBef>
                <a:spcPts val="234"/>
              </a:spcBef>
            </a:pPr>
            <a:r>
              <a:rPr lang="en-US" sz="2400" b="1" spc="-11" dirty="0">
                <a:solidFill>
                  <a:srgbClr val="C00000"/>
                </a:solidFill>
                <a:latin typeface="Arial"/>
                <a:cs typeface="Arial"/>
              </a:rPr>
              <a:t>Acknowledgements</a:t>
            </a:r>
            <a:endParaRPr sz="2400" dirty="0">
              <a:solidFill>
                <a:srgbClr val="C00000"/>
              </a:solidFill>
              <a:latin typeface="Arial"/>
              <a:cs typeface="Arial"/>
            </a:endParaRPr>
          </a:p>
          <a:p>
            <a:pPr marL="27032">
              <a:spcBef>
                <a:spcPts val="234"/>
              </a:spcBef>
            </a:pPr>
            <a:r>
              <a:rPr lang="en-US" sz="2000" dirty="0">
                <a:latin typeface="Arial"/>
                <a:cs typeface="Arial"/>
              </a:rPr>
              <a:t>Special thanks to all participating countries and operations teams for assisting with data collection.</a:t>
            </a:r>
            <a:br>
              <a:rPr lang="en-US" sz="2000" dirty="0">
                <a:latin typeface="Arial"/>
                <a:cs typeface="Arial"/>
              </a:rPr>
            </a:br>
            <a:r>
              <a:rPr lang="en-US" sz="2000" dirty="0">
                <a:latin typeface="Arial"/>
                <a:cs typeface="Arial"/>
              </a:rPr>
              <a:t>Additional acknowledgement goes to collaborating partners for resources and added information.</a:t>
            </a:r>
          </a:p>
          <a:p>
            <a:pPr>
              <a:spcBef>
                <a:spcPts val="43"/>
              </a:spcBef>
            </a:pPr>
            <a:endParaRPr lang="en-US" sz="2000" dirty="0">
              <a:latin typeface="Times New Roman"/>
              <a:cs typeface="Times New Roman"/>
            </a:endParaRPr>
          </a:p>
          <a:p>
            <a:pPr marL="27032" marR="10813">
              <a:lnSpc>
                <a:spcPct val="100600"/>
              </a:lnSpc>
            </a:pPr>
            <a:r>
              <a:rPr lang="en-US" sz="2000" dirty="0">
                <a:latin typeface="Arial"/>
                <a:cs typeface="Arial"/>
              </a:rPr>
              <a:t>Contact: </a:t>
            </a:r>
            <a:r>
              <a:rPr lang="en-US" sz="2000" i="1" dirty="0">
                <a:latin typeface="Arial"/>
                <a:cs typeface="Arial"/>
              </a:rPr>
              <a:t>kathleen.england@geneva.msf.org</a:t>
            </a:r>
          </a:p>
        </p:txBody>
      </p:sp>
      <p:sp>
        <p:nvSpPr>
          <p:cNvPr id="51" name="Rectangle 50"/>
          <p:cNvSpPr/>
          <p:nvPr/>
        </p:nvSpPr>
        <p:spPr>
          <a:xfrm>
            <a:off x="23138606" y="38394481"/>
            <a:ext cx="6172200" cy="3361472"/>
          </a:xfrm>
          <a:prstGeom prst="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bject 11"/>
          <p:cNvSpPr txBox="1"/>
          <p:nvPr/>
        </p:nvSpPr>
        <p:spPr>
          <a:xfrm>
            <a:off x="683778" y="24774212"/>
            <a:ext cx="6910025" cy="16592069"/>
          </a:xfrm>
          <a:prstGeom prst="rect">
            <a:avLst/>
          </a:prstGeom>
          <a:solidFill>
            <a:schemeClr val="bg1">
              <a:lumMod val="85000"/>
            </a:schemeClr>
          </a:solidFill>
          <a:effectLst/>
        </p:spPr>
        <p:txBody>
          <a:bodyPr vert="horz" wrap="square" lIns="0" tIns="25680" rIns="0" bIns="0" rtlCol="0">
            <a:spAutoFit/>
          </a:bodyPr>
          <a:lstStyle/>
          <a:p>
            <a:pPr marL="27032" marR="282484">
              <a:lnSpc>
                <a:spcPct val="100600"/>
              </a:lnSpc>
              <a:spcBef>
                <a:spcPts val="202"/>
              </a:spcBef>
            </a:pPr>
            <a:endParaRPr lang="en-GB" sz="800" b="1" dirty="0">
              <a:solidFill>
                <a:srgbClr val="C00000"/>
              </a:solidFill>
              <a:latin typeface="Arial" panose="020B0604020202020204" pitchFamily="34" charset="0"/>
              <a:cs typeface="Arial" panose="020B0604020202020204" pitchFamily="34" charset="0"/>
            </a:endParaRPr>
          </a:p>
          <a:p>
            <a:pPr marL="27032" marR="282484">
              <a:lnSpc>
                <a:spcPct val="100600"/>
              </a:lnSpc>
              <a:spcBef>
                <a:spcPts val="202"/>
              </a:spcBef>
            </a:pPr>
            <a:r>
              <a:rPr lang="en-GB" sz="3000" b="1" dirty="0">
                <a:solidFill>
                  <a:srgbClr val="C00000"/>
                </a:solidFill>
                <a:latin typeface="Arial" panose="020B0604020202020204" pitchFamily="34" charset="0"/>
                <a:cs typeface="Arial" panose="020B0604020202020204" pitchFamily="34" charset="0"/>
              </a:rPr>
              <a:t>Methods</a:t>
            </a:r>
          </a:p>
          <a:p>
            <a:pPr marL="27032" marR="282484">
              <a:lnSpc>
                <a:spcPct val="100600"/>
              </a:lnSpc>
              <a:spcBef>
                <a:spcPts val="202"/>
              </a:spcBef>
            </a:pPr>
            <a:endParaRPr lang="en-GB" sz="1600" dirty="0">
              <a:latin typeface="Arial" panose="020B0604020202020204" pitchFamily="34" charset="0"/>
              <a:cs typeface="Arial" panose="020B0604020202020204" pitchFamily="34" charset="0"/>
            </a:endParaRPr>
          </a:p>
          <a:p>
            <a:pPr marL="27032" marR="282484">
              <a:lnSpc>
                <a:spcPct val="100600"/>
              </a:lnSpc>
              <a:spcBef>
                <a:spcPts val="202"/>
              </a:spcBef>
            </a:pPr>
            <a:r>
              <a:rPr lang="en-GB" sz="3000" dirty="0">
                <a:latin typeface="Arial" panose="020B0604020202020204" pitchFamily="34" charset="0"/>
                <a:cs typeface="Arial" panose="020B0604020202020204" pitchFamily="34" charset="0"/>
              </a:rPr>
              <a:t>MSF Access Campaign performed a multi-country survey to assess the progress of </a:t>
            </a:r>
            <a:r>
              <a:rPr lang="en-GB" sz="3000" dirty="0" err="1">
                <a:latin typeface="Arial" panose="020B0604020202020204" pitchFamily="34" charset="0"/>
                <a:cs typeface="Arial" panose="020B0604020202020204" pitchFamily="34" charset="0"/>
              </a:rPr>
              <a:t>Xpert</a:t>
            </a:r>
            <a:r>
              <a:rPr lang="en-GB" sz="3000" dirty="0">
                <a:latin typeface="Arial" panose="020B0604020202020204" pitchFamily="34" charset="0"/>
                <a:cs typeface="Arial" panose="020B0604020202020204" pitchFamily="34" charset="0"/>
              </a:rPr>
              <a:t> scale-up. The aim of the project was to gain knowledge regarding country adoption and implementation of the latest WHO policies for the use of </a:t>
            </a:r>
            <a:r>
              <a:rPr lang="en-GB" sz="3000" dirty="0" err="1">
                <a:latin typeface="Arial" panose="020B0604020202020204" pitchFamily="34" charset="0"/>
                <a:cs typeface="Arial" panose="020B0604020202020204" pitchFamily="34" charset="0"/>
              </a:rPr>
              <a:t>Xpert</a:t>
            </a:r>
            <a:r>
              <a:rPr lang="en-GB" sz="3000" dirty="0">
                <a:latin typeface="Arial" panose="020B0604020202020204" pitchFamily="34" charset="0"/>
                <a:cs typeface="Arial" panose="020B0604020202020204" pitchFamily="34" charset="0"/>
              </a:rPr>
              <a:t> MTB/RIF rapid molecular testing, and evaluate the existing testing capacity at country level. Questions were designed to focus on specific components of diagnostic network development in order to understand the current situation. Trends identified key areas that remain challenging to network optimisation as well as barriers that threaten sustainability.</a:t>
            </a:r>
          </a:p>
          <a:p>
            <a:pPr marL="27032" marR="282484">
              <a:lnSpc>
                <a:spcPct val="100600"/>
              </a:lnSpc>
              <a:spcBef>
                <a:spcPts val="202"/>
              </a:spcBef>
            </a:pPr>
            <a:endParaRPr lang="en-GB" sz="1600" dirty="0">
              <a:latin typeface="Arial" panose="020B0604020202020204" pitchFamily="34" charset="0"/>
              <a:cs typeface="Arial" panose="020B0604020202020204" pitchFamily="34" charset="0"/>
            </a:endParaRPr>
          </a:p>
          <a:p>
            <a:r>
              <a:rPr lang="en-GB" sz="3000" dirty="0">
                <a:latin typeface="Arial" panose="020B0604020202020204" pitchFamily="34" charset="0"/>
                <a:cs typeface="Arial" panose="020B0604020202020204" pitchFamily="34" charset="0"/>
              </a:rPr>
              <a:t>A standardised questionnaire was distributed to country representatives of 22 high-burden TB countries. Survey topics included module capacity, procurement practices, service and maintenance issues, and operational experiences. Additional data were acquired from cited literature </a:t>
            </a:r>
            <a:r>
              <a:rPr lang="en-US" sz="3000" dirty="0">
                <a:latin typeface="Arial" panose="020B0604020202020204" pitchFamily="34" charset="0"/>
                <a:cs typeface="Arial" panose="020B0604020202020204" pitchFamily="34" charset="0"/>
              </a:rPr>
              <a:t>on lessons learned from early </a:t>
            </a:r>
            <a:r>
              <a:rPr lang="en-US" sz="3000" dirty="0" err="1">
                <a:latin typeface="Arial" panose="020B0604020202020204" pitchFamily="34" charset="0"/>
                <a:cs typeface="Arial" panose="020B0604020202020204" pitchFamily="34" charset="0"/>
              </a:rPr>
              <a:t>Xpert</a:t>
            </a:r>
            <a:r>
              <a:rPr lang="en-US" sz="3000" dirty="0">
                <a:latin typeface="Arial" panose="020B0604020202020204" pitchFamily="34" charset="0"/>
                <a:cs typeface="Arial" panose="020B0604020202020204" pitchFamily="34" charset="0"/>
              </a:rPr>
              <a:t> implementation and rollout; a review of relevant country information from the MSF “Out of Step” 2017 TB report; and information collected from open-source public resources, stakeholders, and partners. </a:t>
            </a:r>
            <a:r>
              <a:rPr lang="en-GB" sz="3000" dirty="0">
                <a:latin typeface="Arial" panose="020B0604020202020204" pitchFamily="34" charset="0"/>
                <a:cs typeface="Arial" panose="020B0604020202020204" pitchFamily="34" charset="0"/>
              </a:rPr>
              <a:t>Descriptive statistics were used to analyse the data.</a:t>
            </a:r>
            <a:endParaRPr lang="en-US" sz="3000" dirty="0">
              <a:latin typeface="Arial" panose="020B0604020202020204" pitchFamily="34" charset="0"/>
              <a:cs typeface="Arial" panose="020B0604020202020204" pitchFamily="34" charset="0"/>
            </a:endParaRPr>
          </a:p>
        </p:txBody>
      </p:sp>
      <p:sp>
        <p:nvSpPr>
          <p:cNvPr id="30" name="Rectangle 29"/>
          <p:cNvSpPr/>
          <p:nvPr/>
        </p:nvSpPr>
        <p:spPr>
          <a:xfrm>
            <a:off x="8432006" y="7436724"/>
            <a:ext cx="12178111" cy="3842251"/>
          </a:xfrm>
          <a:prstGeom prst="rect">
            <a:avLst/>
          </a:prstGeom>
          <a:solidFill>
            <a:srgbClr val="3EA199"/>
          </a:solidFill>
          <a:ln w="28575">
            <a:solidFill>
              <a:schemeClr val="tx1"/>
            </a:solidFill>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endParaRPr lang="en-US" sz="800" b="1" i="1" dirty="0">
              <a:solidFill>
                <a:srgbClr val="FF0000"/>
              </a:solidFill>
              <a:effectLst/>
              <a:latin typeface="Arial" panose="020B0604020202020204" pitchFamily="34" charset="0"/>
              <a:ea typeface="MS Mincho"/>
              <a:cs typeface="Arial" panose="020B0604020202020204" pitchFamily="34" charset="0"/>
            </a:endParaRPr>
          </a:p>
          <a:p>
            <a:pPr algn="ctr">
              <a:spcAft>
                <a:spcPts val="0"/>
              </a:spcAft>
            </a:pPr>
            <a:r>
              <a:rPr lang="en-US" sz="3000" b="1" dirty="0">
                <a:solidFill>
                  <a:srgbClr val="C00000"/>
                </a:solidFill>
                <a:effectLst/>
                <a:latin typeface="Arial" panose="020B0604020202020204" pitchFamily="34" charset="0"/>
                <a:ea typeface="MS Mincho"/>
                <a:cs typeface="Arial" panose="020B0604020202020204" pitchFamily="34" charset="0"/>
              </a:rPr>
              <a:t>Countries Approached </a:t>
            </a:r>
            <a:endParaRPr lang="en-US" sz="3000" dirty="0">
              <a:solidFill>
                <a:srgbClr val="C00000"/>
              </a:solidFill>
              <a:effectLst/>
              <a:latin typeface="Arial" panose="020B0604020202020204" pitchFamily="34" charset="0"/>
              <a:ea typeface="MS Mincho"/>
              <a:cs typeface="Arial" panose="020B0604020202020204" pitchFamily="34" charset="0"/>
            </a:endParaRPr>
          </a:p>
          <a:p>
            <a:pPr>
              <a:spcAft>
                <a:spcPts val="0"/>
              </a:spcAft>
            </a:pPr>
            <a:r>
              <a:rPr lang="en-US" sz="1400" dirty="0">
                <a:effectLst/>
                <a:latin typeface="Arial" panose="020B0604020202020204" pitchFamily="34" charset="0"/>
                <a:ea typeface="MS Mincho"/>
                <a:cs typeface="Arial" panose="020B0604020202020204" pitchFamily="34" charset="0"/>
              </a:rPr>
              <a:t> </a:t>
            </a:r>
          </a:p>
          <a:p>
            <a:pPr marL="182563" indent="179388">
              <a:spcAft>
                <a:spcPts val="0"/>
              </a:spcAft>
              <a:tabLst>
                <a:tab pos="2955925" algn="l"/>
                <a:tab pos="5654675" algn="l"/>
              </a:tabLst>
            </a:pPr>
            <a:r>
              <a:rPr lang="en-US" sz="2800" dirty="0">
                <a:effectLst/>
                <a:latin typeface="Arial" panose="020B0604020202020204" pitchFamily="34" charset="0"/>
                <a:ea typeface="MS Mincho"/>
                <a:cs typeface="Arial" panose="020B0604020202020204" pitchFamily="34" charset="0"/>
              </a:rPr>
              <a:t>Armenia	</a:t>
            </a:r>
            <a:r>
              <a:rPr lang="en-US" sz="2800" dirty="0">
                <a:solidFill>
                  <a:schemeClr val="bg1">
                    <a:lumMod val="75000"/>
                  </a:schemeClr>
                </a:solidFill>
                <a:effectLst/>
                <a:latin typeface="Arial" panose="020B0604020202020204" pitchFamily="34" charset="0"/>
                <a:ea typeface="MS Mincho"/>
                <a:cs typeface="Arial" panose="020B0604020202020204" pitchFamily="34" charset="0"/>
              </a:rPr>
              <a:t>D.R. Congo</a:t>
            </a:r>
            <a:r>
              <a:rPr lang="en-US" sz="2800" dirty="0">
                <a:effectLst/>
                <a:latin typeface="Arial" panose="020B0604020202020204" pitchFamily="34" charset="0"/>
                <a:ea typeface="MS Mincho"/>
                <a:cs typeface="Arial" panose="020B0604020202020204" pitchFamily="34" charset="0"/>
              </a:rPr>
              <a:t>	Mozambique		Tajikistan</a:t>
            </a:r>
          </a:p>
          <a:p>
            <a:pPr marL="182563" indent="179388">
              <a:spcAft>
                <a:spcPts val="0"/>
              </a:spcAft>
              <a:tabLst>
                <a:tab pos="2955925" algn="l"/>
                <a:tab pos="5654675" algn="l"/>
              </a:tabLst>
            </a:pPr>
            <a:r>
              <a:rPr lang="en-US" sz="2800" dirty="0">
                <a:effectLst/>
                <a:latin typeface="Arial" panose="020B0604020202020204" pitchFamily="34" charset="0"/>
                <a:ea typeface="MS Mincho"/>
                <a:cs typeface="Arial" panose="020B0604020202020204" pitchFamily="34" charset="0"/>
              </a:rPr>
              <a:t>Belarus	Georgia	</a:t>
            </a:r>
            <a:r>
              <a:rPr lang="en-US" sz="2800" dirty="0">
                <a:solidFill>
                  <a:schemeClr val="bg1">
                    <a:lumMod val="75000"/>
                  </a:schemeClr>
                </a:solidFill>
                <a:effectLst/>
                <a:latin typeface="Arial" panose="020B0604020202020204" pitchFamily="34" charset="0"/>
                <a:ea typeface="MS Mincho"/>
                <a:cs typeface="Arial" panose="020B0604020202020204" pitchFamily="34" charset="0"/>
              </a:rPr>
              <a:t>Myanmar</a:t>
            </a:r>
            <a:r>
              <a:rPr lang="en-US" sz="2800" dirty="0">
                <a:effectLst/>
                <a:latin typeface="Arial" panose="020B0604020202020204" pitchFamily="34" charset="0"/>
                <a:ea typeface="MS Mincho"/>
                <a:cs typeface="Arial" panose="020B0604020202020204" pitchFamily="34" charset="0"/>
              </a:rPr>
              <a:t>		Ukraine</a:t>
            </a:r>
          </a:p>
          <a:p>
            <a:pPr marL="182563" indent="179388">
              <a:spcAft>
                <a:spcPts val="0"/>
              </a:spcAft>
              <a:tabLst>
                <a:tab pos="2955925" algn="l"/>
                <a:tab pos="5654675" algn="l"/>
              </a:tabLst>
            </a:pPr>
            <a:r>
              <a:rPr lang="en-US" sz="2800" dirty="0">
                <a:effectLst/>
                <a:latin typeface="Arial" panose="020B0604020202020204" pitchFamily="34" charset="0"/>
                <a:ea typeface="MS Mincho"/>
                <a:cs typeface="Arial" panose="020B0604020202020204" pitchFamily="34" charset="0"/>
              </a:rPr>
              <a:t>Brazil	India	</a:t>
            </a:r>
            <a:r>
              <a:rPr lang="en-US" sz="2800" dirty="0">
                <a:solidFill>
                  <a:schemeClr val="bg1">
                    <a:lumMod val="75000"/>
                  </a:schemeClr>
                </a:solidFill>
                <a:effectLst/>
                <a:latin typeface="Arial" panose="020B0604020202020204" pitchFamily="34" charset="0"/>
                <a:ea typeface="MS Mincho"/>
                <a:cs typeface="Arial" panose="020B0604020202020204" pitchFamily="34" charset="0"/>
              </a:rPr>
              <a:t>Papua New Guinea</a:t>
            </a:r>
            <a:r>
              <a:rPr lang="en-US" sz="2800" dirty="0">
                <a:solidFill>
                  <a:srgbClr val="595959"/>
                </a:solidFill>
                <a:effectLst/>
                <a:latin typeface="Arial" panose="020B0604020202020204" pitchFamily="34" charset="0"/>
                <a:ea typeface="MS Mincho"/>
                <a:cs typeface="Arial" panose="020B0604020202020204" pitchFamily="34" charset="0"/>
              </a:rPr>
              <a:t>	</a:t>
            </a:r>
            <a:r>
              <a:rPr lang="en-US" sz="2800" dirty="0">
                <a:effectLst/>
                <a:latin typeface="Arial" panose="020B0604020202020204" pitchFamily="34" charset="0"/>
                <a:ea typeface="MS Mincho"/>
                <a:cs typeface="Arial" panose="020B0604020202020204" pitchFamily="34" charset="0"/>
              </a:rPr>
              <a:t>Vietnam</a:t>
            </a:r>
          </a:p>
          <a:p>
            <a:pPr marL="182563" indent="179388">
              <a:spcAft>
                <a:spcPts val="0"/>
              </a:spcAft>
              <a:tabLst>
                <a:tab pos="2955925" algn="l"/>
                <a:tab pos="5654675" algn="l"/>
              </a:tabLst>
            </a:pPr>
            <a:r>
              <a:rPr lang="en-US" sz="2800" dirty="0">
                <a:solidFill>
                  <a:schemeClr val="bg1">
                    <a:lumMod val="75000"/>
                  </a:schemeClr>
                </a:solidFill>
                <a:effectLst/>
                <a:latin typeface="Arial" panose="020B0604020202020204" pitchFamily="34" charset="0"/>
                <a:ea typeface="MS Mincho"/>
                <a:cs typeface="Arial" panose="020B0604020202020204" pitchFamily="34" charset="0"/>
              </a:rPr>
              <a:t>Cambodia</a:t>
            </a:r>
            <a:r>
              <a:rPr lang="en-US" sz="2800" dirty="0">
                <a:effectLst/>
                <a:latin typeface="Arial" panose="020B0604020202020204" pitchFamily="34" charset="0"/>
                <a:ea typeface="MS Mincho"/>
                <a:cs typeface="Arial" panose="020B0604020202020204" pitchFamily="34" charset="0"/>
              </a:rPr>
              <a:t>	Kenya	Russian Federation	Zimbabwe</a:t>
            </a:r>
          </a:p>
          <a:p>
            <a:pPr marL="182563" indent="179388">
              <a:spcAft>
                <a:spcPts val="0"/>
              </a:spcAft>
              <a:tabLst>
                <a:tab pos="2955925" algn="l"/>
                <a:tab pos="5654675" algn="l"/>
              </a:tabLst>
            </a:pPr>
            <a:r>
              <a:rPr lang="en-US" sz="2800" dirty="0">
                <a:solidFill>
                  <a:schemeClr val="bg1">
                    <a:lumMod val="75000"/>
                  </a:schemeClr>
                </a:solidFill>
                <a:effectLst/>
                <a:latin typeface="Arial" panose="020B0604020202020204" pitchFamily="34" charset="0"/>
                <a:ea typeface="MS Mincho"/>
                <a:cs typeface="Arial" panose="020B0604020202020204" pitchFamily="34" charset="0"/>
              </a:rPr>
              <a:t>CAR</a:t>
            </a:r>
            <a:r>
              <a:rPr lang="en-US" sz="2800" dirty="0">
                <a:effectLst/>
                <a:latin typeface="Arial" panose="020B0604020202020204" pitchFamily="34" charset="0"/>
                <a:ea typeface="MS Mincho"/>
                <a:cs typeface="Arial" panose="020B0604020202020204" pitchFamily="34" charset="0"/>
              </a:rPr>
              <a:t>	Kyrgyzstan	South Africa	</a:t>
            </a:r>
          </a:p>
          <a:p>
            <a:pPr marL="182563" indent="179388">
              <a:spcAft>
                <a:spcPts val="0"/>
              </a:spcAft>
              <a:tabLst>
                <a:tab pos="2955925" algn="l"/>
                <a:tab pos="5654675" algn="l"/>
              </a:tabLst>
            </a:pPr>
            <a:r>
              <a:rPr lang="en-US" sz="2800" dirty="0">
                <a:solidFill>
                  <a:schemeClr val="bg1">
                    <a:lumMod val="75000"/>
                  </a:schemeClr>
                </a:solidFill>
                <a:effectLst/>
                <a:latin typeface="Arial" panose="020B0604020202020204" pitchFamily="34" charset="0"/>
                <a:ea typeface="MS Mincho"/>
                <a:cs typeface="Arial" panose="020B0604020202020204" pitchFamily="34" charset="0"/>
              </a:rPr>
              <a:t>China	</a:t>
            </a:r>
            <a:r>
              <a:rPr lang="en-US" sz="2800" dirty="0">
                <a:effectLst/>
                <a:latin typeface="Arial" panose="020B0604020202020204" pitchFamily="34" charset="0"/>
                <a:ea typeface="MS Mincho"/>
                <a:cs typeface="Arial" panose="020B0604020202020204" pitchFamily="34" charset="0"/>
              </a:rPr>
              <a:t>Malawi</a:t>
            </a:r>
            <a:r>
              <a:rPr lang="en-US" sz="2800" dirty="0">
                <a:latin typeface="Arial" panose="020B0604020202020204" pitchFamily="34" charset="0"/>
                <a:ea typeface="MS Mincho"/>
                <a:cs typeface="Arial" panose="020B0604020202020204" pitchFamily="34" charset="0"/>
              </a:rPr>
              <a:t>	</a:t>
            </a:r>
            <a:r>
              <a:rPr lang="en-US" sz="2800" dirty="0">
                <a:effectLst/>
                <a:latin typeface="Arial" panose="020B0604020202020204" pitchFamily="34" charset="0"/>
                <a:ea typeface="MS Mincho"/>
                <a:cs typeface="Arial" panose="020B0604020202020204" pitchFamily="34" charset="0"/>
              </a:rPr>
              <a:t>Swaziland	</a:t>
            </a:r>
            <a:r>
              <a:rPr lang="en-US" sz="2400" dirty="0">
                <a:latin typeface="Arial" panose="020B0604020202020204" pitchFamily="34" charset="0"/>
                <a:ea typeface="MS Mincho"/>
                <a:cs typeface="Arial" panose="020B0604020202020204" pitchFamily="34" charset="0"/>
              </a:rPr>
              <a:t>	</a:t>
            </a:r>
            <a:r>
              <a:rPr lang="en-US" sz="2000" i="1" dirty="0">
                <a:solidFill>
                  <a:schemeClr val="bg1">
                    <a:lumMod val="75000"/>
                  </a:schemeClr>
                </a:solidFill>
                <a:latin typeface="Arial" panose="020B0604020202020204" pitchFamily="34" charset="0"/>
                <a:ea typeface="MS Mincho"/>
                <a:cs typeface="Arial" panose="020B0604020202020204" pitchFamily="34" charset="0"/>
              </a:rPr>
              <a:t>*Did not participate 			             	</a:t>
            </a:r>
            <a:endParaRPr lang="en-US" sz="3000" dirty="0">
              <a:effectLst/>
              <a:latin typeface="Arial" panose="020B0604020202020204" pitchFamily="34" charset="0"/>
              <a:ea typeface="MS Mincho"/>
              <a:cs typeface="Arial" panose="020B0604020202020204" pitchFamily="34" charset="0"/>
            </a:endParaRPr>
          </a:p>
        </p:txBody>
      </p:sp>
      <p:sp>
        <p:nvSpPr>
          <p:cNvPr id="23" name="TextBox 22"/>
          <p:cNvSpPr txBox="1"/>
          <p:nvPr/>
        </p:nvSpPr>
        <p:spPr>
          <a:xfrm>
            <a:off x="7978106" y="25213047"/>
            <a:ext cx="6961632" cy="1200329"/>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Table 1:</a:t>
            </a:r>
            <a:r>
              <a:rPr lang="en-GB" sz="240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Module capacity and cartridge procurement in high-burden TB and survey countries</a:t>
            </a:r>
          </a:p>
        </p:txBody>
      </p:sp>
      <p:sp>
        <p:nvSpPr>
          <p:cNvPr id="33" name="object 10"/>
          <p:cNvSpPr txBox="1"/>
          <p:nvPr/>
        </p:nvSpPr>
        <p:spPr>
          <a:xfrm>
            <a:off x="8432007" y="11577984"/>
            <a:ext cx="12178110" cy="645579"/>
          </a:xfrm>
          <a:prstGeom prst="rect">
            <a:avLst/>
          </a:prstGeom>
        </p:spPr>
        <p:txBody>
          <a:bodyPr vert="horz" wrap="square" lIns="0" tIns="29735" rIns="0" bIns="0" rtlCol="0">
            <a:spAutoFit/>
          </a:bodyPr>
          <a:lstStyle/>
          <a:p>
            <a:pPr marL="27032" algn="ctr">
              <a:spcBef>
                <a:spcPts val="234"/>
              </a:spcBef>
            </a:pPr>
            <a:r>
              <a:rPr lang="en-US" sz="4000" b="1" spc="-11" dirty="0">
                <a:solidFill>
                  <a:srgbClr val="D2232A"/>
                </a:solidFill>
                <a:latin typeface="Arial"/>
                <a:cs typeface="Arial"/>
              </a:rPr>
              <a:t> Results</a:t>
            </a:r>
            <a:endParaRPr sz="4000" dirty="0">
              <a:latin typeface="Arial"/>
              <a:cs typeface="Arial"/>
            </a:endParaRPr>
          </a:p>
        </p:txBody>
      </p:sp>
      <p:sp>
        <p:nvSpPr>
          <p:cNvPr id="36" name="TextBox 35"/>
          <p:cNvSpPr txBox="1"/>
          <p:nvPr/>
        </p:nvSpPr>
        <p:spPr>
          <a:xfrm>
            <a:off x="15862490" y="26538068"/>
            <a:ext cx="3810000" cy="803710"/>
          </a:xfrm>
          <a:prstGeom prst="rect">
            <a:avLst/>
          </a:prstGeom>
          <a:noFill/>
        </p:spPr>
        <p:txBody>
          <a:bodyPr wrap="square" rtlCol="0">
            <a:spAutoFit/>
          </a:bodyPr>
          <a:lstStyle/>
          <a:p>
            <a:endParaRPr lang="en-US" dirty="0"/>
          </a:p>
        </p:txBody>
      </p:sp>
      <p:sp>
        <p:nvSpPr>
          <p:cNvPr id="37" name="TextBox 36"/>
          <p:cNvSpPr txBox="1"/>
          <p:nvPr/>
        </p:nvSpPr>
        <p:spPr>
          <a:xfrm>
            <a:off x="14933277" y="25577395"/>
            <a:ext cx="6297700" cy="461665"/>
          </a:xfrm>
          <a:prstGeom prst="rect">
            <a:avLst/>
          </a:prstGeom>
          <a:noFill/>
        </p:spPr>
        <p:txBody>
          <a:bodyPr wrap="square" rtlCol="0">
            <a:spAutoFit/>
          </a:bodyPr>
          <a:lstStyle/>
          <a:p>
            <a:pPr lvl="0"/>
            <a:r>
              <a:rPr lang="en-GB" sz="2400" b="1" dirty="0">
                <a:latin typeface="Arial" panose="020B0604020202020204" pitchFamily="34" charset="0"/>
                <a:cs typeface="Arial" panose="020B0604020202020204" pitchFamily="34" charset="0"/>
              </a:rPr>
              <a:t>Table 2: </a:t>
            </a:r>
            <a:r>
              <a:rPr lang="en-GB" sz="2400" dirty="0">
                <a:latin typeface="Arial" panose="020B0604020202020204" pitchFamily="34" charset="0"/>
                <a:cs typeface="Arial" panose="020B0604020202020204" pitchFamily="34" charset="0"/>
              </a:rPr>
              <a:t>Country module capacity increase</a:t>
            </a:r>
            <a:endParaRPr lang="en-US" altLang="en-US" sz="2000" dirty="0">
              <a:latin typeface="Arial" panose="020B0604020202020204" pitchFamily="34" charset="0"/>
            </a:endParaRPr>
          </a:p>
        </p:txBody>
      </p:sp>
      <p:sp>
        <p:nvSpPr>
          <p:cNvPr id="13" name="TextBox 12"/>
          <p:cNvSpPr txBox="1"/>
          <p:nvPr/>
        </p:nvSpPr>
        <p:spPr>
          <a:xfrm>
            <a:off x="21523578" y="35064315"/>
            <a:ext cx="7939627" cy="3231654"/>
          </a:xfrm>
          <a:prstGeom prst="rect">
            <a:avLst/>
          </a:prstGeom>
          <a:solidFill>
            <a:schemeClr val="bg1">
              <a:lumMod val="85000"/>
            </a:schemeClr>
          </a:solidFill>
        </p:spPr>
        <p:txBody>
          <a:bodyPr wrap="square" rtlCol="0">
            <a:spAutoFit/>
          </a:bodyPr>
          <a:lstStyle/>
          <a:p>
            <a:r>
              <a:rPr lang="en-US" sz="2400" b="1" dirty="0"/>
              <a:t>References </a:t>
            </a:r>
            <a:endParaRPr lang="en-US" sz="2400" b="1" dirty="0">
              <a:cs typeface="Times New Roman" panose="02020603050405020304" pitchFamily="18" charset="0"/>
            </a:endParaRPr>
          </a:p>
          <a:p>
            <a:r>
              <a:rPr lang="en-US" sz="2000" baseline="30000" dirty="0">
                <a:cs typeface="Times New Roman" panose="02020603050405020304" pitchFamily="18" charset="0"/>
              </a:rPr>
              <a:t>1</a:t>
            </a:r>
            <a:r>
              <a:rPr lang="en-US" sz="2000" dirty="0">
                <a:cs typeface="Times New Roman" panose="02020603050405020304" pitchFamily="18" charset="0"/>
              </a:rPr>
              <a:t>HBDC </a:t>
            </a:r>
            <a:r>
              <a:rPr lang="en-US" sz="2000" dirty="0" smtClean="0">
                <a:cs typeface="Times New Roman" panose="02020603050405020304" pitchFamily="18" charset="0"/>
              </a:rPr>
              <a:t>program procurement data</a:t>
            </a:r>
            <a:r>
              <a:rPr lang="en-US" sz="2000" smtClean="0">
                <a:cs typeface="Times New Roman" panose="02020603050405020304" pitchFamily="18" charset="0"/>
              </a:rPr>
              <a:t>, Cepheid.</a:t>
            </a:r>
            <a:endParaRPr lang="en-US" sz="2000" dirty="0">
              <a:cs typeface="Times New Roman" panose="02020603050405020304" pitchFamily="18" charset="0"/>
            </a:endParaRPr>
          </a:p>
          <a:p>
            <a:r>
              <a:rPr lang="fr-CH" sz="2000" baseline="30000" dirty="0">
                <a:cs typeface="Times New Roman" panose="02020603050405020304" pitchFamily="18" charset="0"/>
              </a:rPr>
              <a:t>2</a:t>
            </a:r>
            <a:r>
              <a:rPr lang="fr-CH" sz="2000" dirty="0">
                <a:cs typeface="Times New Roman" panose="02020603050405020304" pitchFamily="18" charset="0"/>
              </a:rPr>
              <a:t>Denkinger et al. </a:t>
            </a:r>
            <a:r>
              <a:rPr lang="fr-CH" sz="2000" i="1" dirty="0" err="1">
                <a:cs typeface="Times New Roman" panose="02020603050405020304" pitchFamily="18" charset="0"/>
              </a:rPr>
              <a:t>Eur</a:t>
            </a:r>
            <a:r>
              <a:rPr lang="fr-CH" sz="2000" i="1" dirty="0">
                <a:cs typeface="Times New Roman" panose="02020603050405020304" pitchFamily="18" charset="0"/>
              </a:rPr>
              <a:t> </a:t>
            </a:r>
            <a:r>
              <a:rPr lang="fr-CH" sz="2000" i="1" dirty="0" err="1">
                <a:cs typeface="Times New Roman" panose="02020603050405020304" pitchFamily="18" charset="0"/>
              </a:rPr>
              <a:t>Respir</a:t>
            </a:r>
            <a:r>
              <a:rPr lang="fr-CH" sz="2000" i="1" dirty="0">
                <a:cs typeface="Times New Roman" panose="02020603050405020304" pitchFamily="18" charset="0"/>
              </a:rPr>
              <a:t> J</a:t>
            </a:r>
            <a:r>
              <a:rPr lang="fr-CH" sz="2000" dirty="0">
                <a:cs typeface="Times New Roman" panose="02020603050405020304" pitchFamily="18" charset="0"/>
              </a:rPr>
              <a:t> 2013;42:544-7.</a:t>
            </a:r>
            <a:endParaRPr lang="en-US" sz="2000" dirty="0">
              <a:cs typeface="Times New Roman" panose="02020603050405020304" pitchFamily="18" charset="0"/>
            </a:endParaRPr>
          </a:p>
          <a:p>
            <a:r>
              <a:rPr lang="en-US" sz="2000" baseline="30000" dirty="0">
                <a:cs typeface="Times New Roman" panose="02020603050405020304" pitchFamily="18" charset="0"/>
              </a:rPr>
              <a:t>3</a:t>
            </a:r>
            <a:r>
              <a:rPr lang="en-US" sz="2000" dirty="0">
                <a:cs typeface="Times New Roman" panose="02020603050405020304" pitchFamily="18" charset="0"/>
              </a:rPr>
              <a:t>Creswell et al. </a:t>
            </a:r>
            <a:r>
              <a:rPr lang="en-US" sz="2000" i="1" dirty="0">
                <a:cs typeface="Times New Roman" panose="02020603050405020304" pitchFamily="18" charset="0"/>
              </a:rPr>
              <a:t>BMC Infect Dis</a:t>
            </a:r>
            <a:r>
              <a:rPr lang="en-US" sz="2000" dirty="0">
                <a:cs typeface="Times New Roman" panose="02020603050405020304" pitchFamily="18" charset="0"/>
              </a:rPr>
              <a:t> 2014;14:2.</a:t>
            </a:r>
          </a:p>
          <a:p>
            <a:r>
              <a:rPr lang="fr-CH" sz="2000" baseline="30000" dirty="0">
                <a:cs typeface="Times New Roman" panose="02020603050405020304" pitchFamily="18" charset="0"/>
              </a:rPr>
              <a:t>4</a:t>
            </a:r>
            <a:r>
              <a:rPr lang="fr-CH" sz="2000" dirty="0">
                <a:cs typeface="Times New Roman" panose="02020603050405020304" pitchFamily="18" charset="0"/>
              </a:rPr>
              <a:t>Mustapha et al. </a:t>
            </a:r>
            <a:r>
              <a:rPr lang="fr-CH" sz="2000" i="1" dirty="0">
                <a:cs typeface="Times New Roman" panose="02020603050405020304" pitchFamily="18" charset="0"/>
              </a:rPr>
              <a:t>SAARC JTLD HIV/AIDS</a:t>
            </a:r>
            <a:r>
              <a:rPr lang="fr-CH" sz="2000" dirty="0">
                <a:cs typeface="Times New Roman" panose="02020603050405020304" pitchFamily="18" charset="0"/>
              </a:rPr>
              <a:t> 2015;12:2.</a:t>
            </a:r>
            <a:endParaRPr lang="en-US" sz="2000" dirty="0">
              <a:cs typeface="Times New Roman" panose="02020603050405020304" pitchFamily="18" charset="0"/>
            </a:endParaRPr>
          </a:p>
          <a:p>
            <a:r>
              <a:rPr lang="fr-CH" sz="2000" baseline="30000" dirty="0">
                <a:cs typeface="Times New Roman" panose="02020603050405020304" pitchFamily="18" charset="0"/>
              </a:rPr>
              <a:t>5</a:t>
            </a:r>
            <a:r>
              <a:rPr lang="fr-CH" sz="2000" dirty="0">
                <a:cs typeface="Times New Roman" panose="02020603050405020304" pitchFamily="18" charset="0"/>
              </a:rPr>
              <a:t>Albert et al. </a:t>
            </a:r>
            <a:r>
              <a:rPr lang="fr-CH" sz="2000" i="1" dirty="0" err="1">
                <a:cs typeface="Times New Roman" panose="02020603050405020304" pitchFamily="18" charset="0"/>
              </a:rPr>
              <a:t>Eur</a:t>
            </a:r>
            <a:r>
              <a:rPr lang="fr-CH" sz="2000" i="1" dirty="0">
                <a:cs typeface="Times New Roman" panose="02020603050405020304" pitchFamily="18" charset="0"/>
              </a:rPr>
              <a:t> </a:t>
            </a:r>
            <a:r>
              <a:rPr lang="fr-CH" sz="2000" i="1" dirty="0" err="1">
                <a:cs typeface="Times New Roman" panose="02020603050405020304" pitchFamily="18" charset="0"/>
              </a:rPr>
              <a:t>Respir</a:t>
            </a:r>
            <a:r>
              <a:rPr lang="fr-CH" sz="2000" i="1" dirty="0">
                <a:cs typeface="Times New Roman" panose="02020603050405020304" pitchFamily="18" charset="0"/>
              </a:rPr>
              <a:t> J</a:t>
            </a:r>
            <a:r>
              <a:rPr lang="fr-CH" sz="2000" dirty="0">
                <a:cs typeface="Times New Roman" panose="02020603050405020304" pitchFamily="18" charset="0"/>
              </a:rPr>
              <a:t> 2016;48:516-25.</a:t>
            </a:r>
            <a:endParaRPr lang="en-US" sz="2000" dirty="0">
              <a:cs typeface="Times New Roman" panose="02020603050405020304" pitchFamily="18" charset="0"/>
            </a:endParaRPr>
          </a:p>
          <a:p>
            <a:r>
              <a:rPr lang="fr-CH" sz="2000" baseline="30000" dirty="0">
                <a:cs typeface="Times New Roman" panose="02020603050405020304" pitchFamily="18" charset="0"/>
              </a:rPr>
              <a:t>6</a:t>
            </a:r>
            <a:r>
              <a:rPr lang="fr-CH" sz="2000" dirty="0">
                <a:cs typeface="Times New Roman" panose="02020603050405020304" pitchFamily="18" charset="0"/>
              </a:rPr>
              <a:t>Auld et al. </a:t>
            </a:r>
            <a:r>
              <a:rPr lang="fr-CH" sz="2000" i="1" dirty="0">
                <a:cs typeface="Times New Roman" panose="02020603050405020304" pitchFamily="18" charset="0"/>
              </a:rPr>
              <a:t>Trans R Soc Trop Med </a:t>
            </a:r>
            <a:r>
              <a:rPr lang="fr-CH" sz="2000" i="1" dirty="0" err="1">
                <a:cs typeface="Times New Roman" panose="02020603050405020304" pitchFamily="18" charset="0"/>
              </a:rPr>
              <a:t>Hyg</a:t>
            </a:r>
            <a:r>
              <a:rPr lang="fr-CH" sz="2000" dirty="0">
                <a:cs typeface="Times New Roman" panose="02020603050405020304" pitchFamily="18" charset="0"/>
              </a:rPr>
              <a:t> 2016;110:432-44.</a:t>
            </a:r>
            <a:endParaRPr lang="en-US" sz="2000" dirty="0">
              <a:cs typeface="Times New Roman" panose="02020603050405020304" pitchFamily="18" charset="0"/>
            </a:endParaRPr>
          </a:p>
          <a:p>
            <a:r>
              <a:rPr lang="fr-CH" sz="2000" baseline="30000" dirty="0">
                <a:cs typeface="Times New Roman" panose="02020603050405020304" pitchFamily="18" charset="0"/>
              </a:rPr>
              <a:t>7</a:t>
            </a:r>
            <a:r>
              <a:rPr lang="fr-CH" sz="2000" dirty="0">
                <a:cs typeface="Times New Roman" panose="02020603050405020304" pitchFamily="18" charset="0"/>
              </a:rPr>
              <a:t>Stevens et al. </a:t>
            </a:r>
            <a:r>
              <a:rPr lang="fr-CH" sz="2000" i="1" dirty="0">
                <a:cs typeface="Times New Roman" panose="02020603050405020304" pitchFamily="18" charset="0"/>
              </a:rPr>
              <a:t>ASM </a:t>
            </a:r>
            <a:r>
              <a:rPr lang="fr-CH" sz="2000" i="1" dirty="0" err="1">
                <a:cs typeface="Times New Roman" panose="02020603050405020304" pitchFamily="18" charset="0"/>
              </a:rPr>
              <a:t>Microbiol</a:t>
            </a:r>
            <a:r>
              <a:rPr lang="fr-CH" sz="2000" i="1" dirty="0">
                <a:cs typeface="Times New Roman" panose="02020603050405020304" pitchFamily="18" charset="0"/>
              </a:rPr>
              <a:t> Spectrum</a:t>
            </a:r>
            <a:r>
              <a:rPr lang="fr-CH" sz="2000" dirty="0">
                <a:cs typeface="Times New Roman" panose="02020603050405020304" pitchFamily="18" charset="0"/>
              </a:rPr>
              <a:t> 2017;5:1.</a:t>
            </a:r>
          </a:p>
          <a:p>
            <a:r>
              <a:rPr lang="en-US" sz="2000" baseline="30000" dirty="0">
                <a:cs typeface="Times New Roman" panose="02020603050405020304" pitchFamily="18" charset="0"/>
              </a:rPr>
              <a:t>8</a:t>
            </a:r>
            <a:r>
              <a:rPr lang="en-US" sz="2000" dirty="0">
                <a:cs typeface="Times New Roman" panose="02020603050405020304" pitchFamily="18" charset="0"/>
              </a:rPr>
              <a:t>Implementing the End TB Strategy: Essentials, WHO: </a:t>
            </a:r>
            <a:r>
              <a:rPr lang="en-GB" sz="2000" u="sng" dirty="0">
                <a:cs typeface="Times New Roman" panose="02020603050405020304" pitchFamily="18" charset="0"/>
                <a:hlinkClick r:id="rId4"/>
              </a:rPr>
              <a:t>http://www.who.int/tb/publications/2015/end_tb_essential.pdf</a:t>
            </a:r>
            <a:r>
              <a:rPr lang="en-GB" sz="2000" u="sng" dirty="0">
                <a:cs typeface="Times New Roman" panose="02020603050405020304" pitchFamily="18" charset="0"/>
              </a:rPr>
              <a:t> </a:t>
            </a:r>
            <a:endParaRPr lang="en-US" sz="2000" dirty="0">
              <a:cs typeface="Times New Roman" panose="02020603050405020304" pitchFamily="18" charset="0"/>
            </a:endParaRPr>
          </a:p>
        </p:txBody>
      </p:sp>
      <p:sp>
        <p:nvSpPr>
          <p:cNvPr id="26" name="object 2">
            <a:extLst>
              <a:ext uri="{FF2B5EF4-FFF2-40B4-BE49-F238E27FC236}">
                <a16:creationId xmlns:a16="http://schemas.microsoft.com/office/drawing/2014/main" xmlns="" id="{73A948BB-AC0A-482C-BBD4-C143D930D5A4}"/>
              </a:ext>
            </a:extLst>
          </p:cNvPr>
          <p:cNvSpPr txBox="1"/>
          <p:nvPr/>
        </p:nvSpPr>
        <p:spPr>
          <a:xfrm>
            <a:off x="1054517" y="5297790"/>
            <a:ext cx="20269200" cy="1535107"/>
          </a:xfrm>
          <a:prstGeom prst="rect">
            <a:avLst/>
          </a:prstGeom>
        </p:spPr>
        <p:txBody>
          <a:bodyPr vert="horz" wrap="square" lIns="0" tIns="24328" rIns="0" bIns="0" rtlCol="0">
            <a:spAutoFit/>
          </a:bodyPr>
          <a:lstStyle/>
          <a:p>
            <a:pPr marL="27032" marR="10813">
              <a:lnSpc>
                <a:spcPct val="101600"/>
              </a:lnSpc>
              <a:spcBef>
                <a:spcPts val="192"/>
              </a:spcBef>
            </a:pPr>
            <a:r>
              <a:rPr lang="en-US" sz="4000" b="1" dirty="0">
                <a:latin typeface="Arial" panose="020B0604020202020204" pitchFamily="34" charset="0"/>
                <a:cs typeface="Arial" panose="020B0604020202020204" pitchFamily="34" charset="0"/>
              </a:rPr>
              <a:t>T Masini</a:t>
            </a:r>
            <a:r>
              <a:rPr lang="en-US" sz="4000" b="1" baseline="30000" dirty="0">
                <a:latin typeface="Arial" panose="020B0604020202020204" pitchFamily="34" charset="0"/>
                <a:cs typeface="Arial" panose="020B0604020202020204" pitchFamily="34" charset="0"/>
              </a:rPr>
              <a:t>1 </a:t>
            </a:r>
            <a:r>
              <a:rPr lang="en-US" sz="4000" b="1" dirty="0">
                <a:latin typeface="Arial" panose="020B0604020202020204" pitchFamily="34" charset="0"/>
                <a:cs typeface="Arial" panose="020B0604020202020204" pitchFamily="34" charset="0"/>
              </a:rPr>
              <a:t>, E Fajardo</a:t>
            </a:r>
            <a:r>
              <a:rPr lang="en-US" sz="4000" b="1" baseline="30000" dirty="0">
                <a:latin typeface="Arial" panose="020B0604020202020204" pitchFamily="34" charset="0"/>
                <a:cs typeface="Arial" panose="020B0604020202020204" pitchFamily="34" charset="0"/>
              </a:rPr>
              <a:t>2</a:t>
            </a:r>
            <a:r>
              <a:rPr lang="en-US" sz="4000" b="1" dirty="0">
                <a:latin typeface="Arial" panose="020B0604020202020204" pitchFamily="34" charset="0"/>
                <a:cs typeface="Arial" panose="020B0604020202020204" pitchFamily="34" charset="0"/>
              </a:rPr>
              <a:t>, I Chikwanha</a:t>
            </a:r>
            <a:r>
              <a:rPr lang="en-US" sz="4000" b="1" baseline="30000" dirty="0">
                <a:latin typeface="Arial" panose="020B0604020202020204" pitchFamily="34" charset="0"/>
                <a:cs typeface="Arial" panose="020B0604020202020204" pitchFamily="34" charset="0"/>
              </a:rPr>
              <a:t>2</a:t>
            </a:r>
            <a:r>
              <a:rPr lang="en-US" sz="4000" b="1" dirty="0">
                <a:latin typeface="Arial" panose="020B0604020202020204" pitchFamily="34" charset="0"/>
                <a:cs typeface="Arial" panose="020B0604020202020204" pitchFamily="34" charset="0"/>
              </a:rPr>
              <a:t>, K England</a:t>
            </a:r>
            <a:r>
              <a:rPr lang="en-US" sz="4000" b="1" baseline="30000" dirty="0">
                <a:latin typeface="Arial" panose="020B0604020202020204" pitchFamily="34" charset="0"/>
                <a:cs typeface="Arial" panose="020B0604020202020204" pitchFamily="34" charset="0"/>
              </a:rPr>
              <a:t>2</a:t>
            </a:r>
            <a:endParaRPr lang="en-US" sz="4000" b="1" dirty="0">
              <a:latin typeface="Arial" panose="020B0604020202020204" pitchFamily="34" charset="0"/>
              <a:cs typeface="Arial" panose="020B0604020202020204" pitchFamily="34" charset="0"/>
            </a:endParaRPr>
          </a:p>
          <a:p>
            <a:pPr marL="27032" marR="10813">
              <a:lnSpc>
                <a:spcPct val="101600"/>
              </a:lnSpc>
              <a:spcBef>
                <a:spcPts val="192"/>
              </a:spcBef>
            </a:pPr>
            <a:endParaRPr lang="fr-CH" sz="2000" baseline="30000" dirty="0">
              <a:latin typeface="Arial" panose="020B0604020202020204" pitchFamily="34" charset="0"/>
              <a:cs typeface="Arial" panose="020B0604020202020204" pitchFamily="34" charset="0"/>
            </a:endParaRPr>
          </a:p>
          <a:p>
            <a:pPr marL="27032" marR="10813">
              <a:lnSpc>
                <a:spcPct val="101600"/>
              </a:lnSpc>
              <a:spcBef>
                <a:spcPts val="192"/>
              </a:spcBef>
            </a:pPr>
            <a:r>
              <a:rPr lang="fr-CH" sz="3000" baseline="30000" dirty="0">
                <a:latin typeface="Arial" panose="020B0604020202020204" pitchFamily="34" charset="0"/>
                <a:cs typeface="Arial" panose="020B0604020202020204" pitchFamily="34" charset="0"/>
              </a:rPr>
              <a:t>1</a:t>
            </a:r>
            <a:r>
              <a:rPr lang="fr-CH" sz="3000" dirty="0">
                <a:latin typeface="Arial" panose="020B0604020202020204" pitchFamily="34" charset="0"/>
                <a:cs typeface="Arial" panose="020B0604020202020204" pitchFamily="34" charset="0"/>
              </a:rPr>
              <a:t>Independent consultant, </a:t>
            </a:r>
            <a:r>
              <a:rPr lang="fr-CH" sz="3000" dirty="0" err="1">
                <a:latin typeface="Arial" panose="020B0604020202020204" pitchFamily="34" charset="0"/>
                <a:cs typeface="Arial" panose="020B0604020202020204" pitchFamily="34" charset="0"/>
              </a:rPr>
              <a:t>Lucca</a:t>
            </a:r>
            <a:r>
              <a:rPr lang="fr-CH" sz="3000" dirty="0">
                <a:latin typeface="Arial" panose="020B0604020202020204" pitchFamily="34" charset="0"/>
                <a:cs typeface="Arial" panose="020B0604020202020204" pitchFamily="34" charset="0"/>
              </a:rPr>
              <a:t>, </a:t>
            </a:r>
            <a:r>
              <a:rPr lang="fr-CH" sz="3000" dirty="0" err="1">
                <a:latin typeface="Arial" panose="020B0604020202020204" pitchFamily="34" charset="0"/>
                <a:cs typeface="Arial" panose="020B0604020202020204" pitchFamily="34" charset="0"/>
              </a:rPr>
              <a:t>Italy</a:t>
            </a:r>
            <a:r>
              <a:rPr lang="fr-CH" sz="3000" dirty="0">
                <a:latin typeface="Arial" panose="020B0604020202020204" pitchFamily="34" charset="0"/>
                <a:cs typeface="Arial" panose="020B0604020202020204" pitchFamily="34" charset="0"/>
              </a:rPr>
              <a:t>;</a:t>
            </a:r>
            <a:r>
              <a:rPr lang="fr-CH" sz="3000" baseline="30000" dirty="0">
                <a:latin typeface="Arial" panose="020B0604020202020204" pitchFamily="34" charset="0"/>
                <a:cs typeface="Arial" panose="020B0604020202020204" pitchFamily="34" charset="0"/>
              </a:rPr>
              <a:t> 2</a:t>
            </a:r>
            <a:r>
              <a:rPr lang="fr-CH" sz="3000" dirty="0">
                <a:latin typeface="Arial" panose="020B0604020202020204" pitchFamily="34" charset="0"/>
                <a:cs typeface="Arial" panose="020B0604020202020204" pitchFamily="34" charset="0"/>
              </a:rPr>
              <a:t>Médecins Sans Frontières (MSF), Access Campaign, Geneva, </a:t>
            </a:r>
            <a:r>
              <a:rPr lang="fr-CH" sz="3000" dirty="0" err="1">
                <a:latin typeface="Arial" panose="020B0604020202020204" pitchFamily="34" charset="0"/>
                <a:cs typeface="Arial" panose="020B0604020202020204" pitchFamily="34" charset="0"/>
              </a:rPr>
              <a:t>Switzerland</a:t>
            </a:r>
            <a:endParaRPr lang="fr-CH" sz="3000" dirty="0">
              <a:latin typeface="Arial" panose="020B0604020202020204" pitchFamily="34" charset="0"/>
              <a:cs typeface="Arial" panose="020B0604020202020204" pitchFamily="34" charset="0"/>
            </a:endParaRPr>
          </a:p>
          <a:p>
            <a:pPr marL="27032" marR="10813">
              <a:lnSpc>
                <a:spcPct val="101600"/>
              </a:lnSpc>
              <a:spcBef>
                <a:spcPts val="192"/>
              </a:spcBef>
            </a:pPr>
            <a:endParaRPr lang="fr-CH" sz="800" i="1" dirty="0">
              <a:latin typeface="Arial" panose="020B0604020202020204" pitchFamily="34" charset="0"/>
              <a:cs typeface="Arial" panose="020B0604020202020204" pitchFamily="34" charset="0"/>
            </a:endParaRPr>
          </a:p>
        </p:txBody>
      </p:sp>
      <p:sp>
        <p:nvSpPr>
          <p:cNvPr id="1442" name="TextBox 1441">
            <a:extLst>
              <a:ext uri="{FF2B5EF4-FFF2-40B4-BE49-F238E27FC236}">
                <a16:creationId xmlns:a16="http://schemas.microsoft.com/office/drawing/2014/main" xmlns="" id="{F0BCD005-E735-4F87-BDF6-CF2ED76A1DCC}"/>
              </a:ext>
            </a:extLst>
          </p:cNvPr>
          <p:cNvSpPr txBox="1"/>
          <p:nvPr/>
        </p:nvSpPr>
        <p:spPr>
          <a:xfrm>
            <a:off x="15032966" y="36633010"/>
            <a:ext cx="6125943" cy="1938992"/>
          </a:xfrm>
          <a:prstGeom prst="rect">
            <a:avLst/>
          </a:prstGeom>
          <a:noFill/>
        </p:spPr>
        <p:txBody>
          <a:bodyPr wrap="square" rtlCol="0">
            <a:spAutoFit/>
          </a:bodyPr>
          <a:lstStyle/>
          <a:p>
            <a:r>
              <a:rPr lang="en-US" sz="2000" b="1" dirty="0">
                <a:latin typeface="Arial" panose="020B0604020202020204" pitchFamily="34" charset="0"/>
                <a:cs typeface="Arial" panose="020B0604020202020204" pitchFamily="34" charset="0"/>
              </a:rPr>
              <a:t>Note:</a:t>
            </a:r>
            <a:r>
              <a:rPr lang="en-US" sz="2000" dirty="0">
                <a:latin typeface="Arial" panose="020B0604020202020204" pitchFamily="34" charset="0"/>
                <a:cs typeface="Arial" panose="020B0604020202020204" pitchFamily="34" charset="0"/>
              </a:rPr>
              <a:t> Module capacity data were collected from survey and/or HBDC program procurement information.</a:t>
            </a:r>
            <a:r>
              <a:rPr lang="en-US" sz="2000" baseline="30000" dirty="0">
                <a:latin typeface="Arial" panose="020B0604020202020204" pitchFamily="34" charset="0"/>
                <a:cs typeface="Arial" panose="020B0604020202020204" pitchFamily="34" charset="0"/>
              </a:rPr>
              <a:t>1</a:t>
            </a:r>
            <a:r>
              <a:rPr lang="en-US" sz="2000" dirty="0">
                <a:latin typeface="Arial" panose="020B0604020202020204" pitchFamily="34" charset="0"/>
                <a:cs typeface="Arial" panose="020B0604020202020204" pitchFamily="34" charset="0"/>
              </a:rPr>
              <a:t> </a:t>
            </a:r>
            <a:r>
              <a:rPr lang="en-US" sz="2000" dirty="0">
                <a:latin typeface="Arial"/>
                <a:cs typeface="Arial"/>
              </a:rPr>
              <a:t>Cartridge data represent procurements made through the HBDC program only. Procurements outside of this program through alternative mechanisms are not known.</a:t>
            </a:r>
          </a:p>
        </p:txBody>
      </p:sp>
      <p:sp>
        <p:nvSpPr>
          <p:cNvPr id="515" name="object 11">
            <a:extLst>
              <a:ext uri="{FF2B5EF4-FFF2-40B4-BE49-F238E27FC236}">
                <a16:creationId xmlns:a16="http://schemas.microsoft.com/office/drawing/2014/main" xmlns="" id="{F397B3BC-2A1F-41C9-8C4D-E9919D6AAD91}"/>
              </a:ext>
            </a:extLst>
          </p:cNvPr>
          <p:cNvSpPr txBox="1"/>
          <p:nvPr/>
        </p:nvSpPr>
        <p:spPr>
          <a:xfrm>
            <a:off x="21525708" y="7277139"/>
            <a:ext cx="7937496" cy="27561674"/>
          </a:xfrm>
          <a:prstGeom prst="rect">
            <a:avLst/>
          </a:prstGeom>
          <a:solidFill>
            <a:schemeClr val="bg1">
              <a:lumMod val="85000"/>
            </a:schemeClr>
          </a:solidFill>
          <a:effectLst/>
        </p:spPr>
        <p:txBody>
          <a:bodyPr vert="horz" wrap="square" lIns="0" tIns="25680" rIns="0" bIns="0" rtlCol="0">
            <a:spAutoFit/>
          </a:bodyPr>
          <a:lstStyle/>
          <a:p>
            <a:pPr marL="27032" marR="282484"/>
            <a:endParaRPr lang="en-US" sz="800" b="1" dirty="0">
              <a:solidFill>
                <a:srgbClr val="C00000"/>
              </a:solidFill>
              <a:latin typeface="Arial" panose="020B0604020202020204" pitchFamily="34" charset="0"/>
              <a:cs typeface="Arial" panose="020B0604020202020204" pitchFamily="34" charset="0"/>
            </a:endParaRPr>
          </a:p>
          <a:p>
            <a:pPr marL="27032" marR="282484"/>
            <a:r>
              <a:rPr lang="en-US" sz="3000" b="1" dirty="0">
                <a:solidFill>
                  <a:srgbClr val="C00000"/>
                </a:solidFill>
                <a:latin typeface="Arial" panose="020B0604020202020204" pitchFamily="34" charset="0"/>
                <a:cs typeface="Arial" panose="020B0604020202020204" pitchFamily="34" charset="0"/>
              </a:rPr>
              <a:t>Conclusions</a:t>
            </a:r>
          </a:p>
          <a:p>
            <a:pPr marL="27032" marR="282484">
              <a:lnSpc>
                <a:spcPct val="100600"/>
              </a:lnSpc>
            </a:pPr>
            <a:endParaRPr lang="en-US" sz="1800" dirty="0">
              <a:latin typeface="Arial" panose="020B0604020202020204" pitchFamily="34" charset="0"/>
              <a:cs typeface="Arial" panose="020B0604020202020204" pitchFamily="34" charset="0"/>
            </a:endParaRPr>
          </a:p>
          <a:p>
            <a:pPr marL="27032" marR="282484">
              <a:lnSpc>
                <a:spcPct val="100600"/>
              </a:lnSpc>
            </a:pPr>
            <a:r>
              <a:rPr lang="en-US" sz="3000" b="1" dirty="0">
                <a:latin typeface="Arial" panose="020B0604020202020204" pitchFamily="34" charset="0"/>
                <a:cs typeface="Arial" panose="020B0604020202020204" pitchFamily="34" charset="0"/>
              </a:rPr>
              <a:t>Policy:</a:t>
            </a:r>
            <a:r>
              <a:rPr lang="en-US" sz="3000" dirty="0">
                <a:latin typeface="Arial" panose="020B0604020202020204" pitchFamily="34" charset="0"/>
                <a:cs typeface="Arial" panose="020B0604020202020204" pitchFamily="34" charset="0"/>
              </a:rPr>
              <a:t> Guidance and training are essential to implement change. Routine mechanisms for monitoring and evaluation of the use and implementation of new policies are needed across all levels of the healthcare system.</a:t>
            </a:r>
          </a:p>
          <a:p>
            <a:pPr marL="27032" marR="282484">
              <a:lnSpc>
                <a:spcPct val="100600"/>
              </a:lnSpc>
            </a:pPr>
            <a:endParaRPr lang="en-US" sz="1800" dirty="0">
              <a:latin typeface="Arial" panose="020B0604020202020204" pitchFamily="34" charset="0"/>
              <a:cs typeface="Arial" panose="020B0604020202020204" pitchFamily="34" charset="0"/>
            </a:endParaRPr>
          </a:p>
          <a:p>
            <a:pPr marL="27032" marR="282484">
              <a:lnSpc>
                <a:spcPct val="100600"/>
              </a:lnSpc>
            </a:pPr>
            <a:r>
              <a:rPr lang="en-US" sz="3000" b="1" dirty="0">
                <a:latin typeface="Arial" panose="020B0604020202020204" pitchFamily="34" charset="0"/>
                <a:cs typeface="Arial" panose="020B0604020202020204" pitchFamily="34" charset="0"/>
              </a:rPr>
              <a:t>Sustainability:</a:t>
            </a:r>
            <a:r>
              <a:rPr lang="en-US" sz="3000" dirty="0">
                <a:latin typeface="Arial" panose="020B0604020202020204" pitchFamily="34" charset="0"/>
                <a:cs typeface="Arial" panose="020B0604020202020204" pitchFamily="34" charset="0"/>
              </a:rPr>
              <a:t> Contingency and transition plans along with domestic funds are urgently needed to ensure network sustainability as external funding is reduced.</a:t>
            </a:r>
          </a:p>
          <a:p>
            <a:pPr marL="27032" marR="282484">
              <a:lnSpc>
                <a:spcPct val="100600"/>
              </a:lnSpc>
            </a:pPr>
            <a:endParaRPr lang="en-US" sz="1800" dirty="0">
              <a:latin typeface="Arial" panose="020B0604020202020204" pitchFamily="34" charset="0"/>
              <a:cs typeface="Arial" panose="020B0604020202020204" pitchFamily="34" charset="0"/>
            </a:endParaRPr>
          </a:p>
          <a:p>
            <a:pPr marL="27032" marR="282484">
              <a:lnSpc>
                <a:spcPct val="100600"/>
              </a:lnSpc>
            </a:pPr>
            <a:r>
              <a:rPr lang="en-US" sz="3000" b="1" dirty="0">
                <a:latin typeface="Arial" panose="020B0604020202020204" pitchFamily="34" charset="0"/>
                <a:cs typeface="Arial" panose="020B0604020202020204" pitchFamily="34" charset="0"/>
              </a:rPr>
              <a:t>Capacity:</a:t>
            </a:r>
            <a:r>
              <a:rPr lang="en-US" sz="3000" dirty="0">
                <a:latin typeface="Arial" panose="020B0604020202020204" pitchFamily="34" charset="0"/>
                <a:cs typeface="Arial" panose="020B0604020202020204" pitchFamily="34" charset="0"/>
              </a:rPr>
              <a:t> Network assessments and new strategies for </a:t>
            </a:r>
            <a:r>
              <a:rPr lang="en-US" sz="3000" dirty="0" err="1">
                <a:latin typeface="Arial" panose="020B0604020202020204" pitchFamily="34" charset="0"/>
                <a:cs typeface="Arial" panose="020B0604020202020204" pitchFamily="34" charset="0"/>
              </a:rPr>
              <a:t>optimisation</a:t>
            </a:r>
            <a:r>
              <a:rPr lang="en-US" sz="3000" dirty="0">
                <a:latin typeface="Arial" panose="020B0604020202020204" pitchFamily="34" charset="0"/>
                <a:cs typeface="Arial" panose="020B0604020202020204" pitchFamily="34" charset="0"/>
              </a:rPr>
              <a:t> are required to ensure use and access based on health-seeking </a:t>
            </a:r>
            <a:r>
              <a:rPr lang="en-US" sz="3000" dirty="0" err="1">
                <a:latin typeface="Arial" panose="020B0604020202020204" pitchFamily="34" charset="0"/>
                <a:cs typeface="Arial" panose="020B0604020202020204" pitchFamily="34" charset="0"/>
              </a:rPr>
              <a:t>behaviour</a:t>
            </a:r>
            <a:r>
              <a:rPr lang="en-US" sz="3000" dirty="0">
                <a:latin typeface="Arial" panose="020B0604020202020204" pitchFamily="34" charset="0"/>
                <a:cs typeface="Arial" panose="020B0604020202020204" pitchFamily="34" charset="0"/>
              </a:rPr>
              <a:t>, geographical and epidemiological placement, and interventions for system strengthening.</a:t>
            </a:r>
          </a:p>
          <a:p>
            <a:pPr marL="27032" marR="282484">
              <a:lnSpc>
                <a:spcPct val="100600"/>
              </a:lnSpc>
            </a:pPr>
            <a:endParaRPr lang="en-US" sz="1800" dirty="0">
              <a:latin typeface="Arial" panose="020B0604020202020204" pitchFamily="34" charset="0"/>
              <a:cs typeface="Arial" panose="020B0604020202020204" pitchFamily="34" charset="0"/>
            </a:endParaRPr>
          </a:p>
          <a:p>
            <a:pPr marL="27032" marR="282484">
              <a:lnSpc>
                <a:spcPct val="100600"/>
              </a:lnSpc>
            </a:pPr>
            <a:r>
              <a:rPr lang="en-US" sz="3000" b="1" dirty="0">
                <a:latin typeface="Arial" panose="020B0604020202020204" pitchFamily="34" charset="0"/>
                <a:cs typeface="Arial" panose="020B0604020202020204" pitchFamily="34" charset="0"/>
              </a:rPr>
              <a:t>Procurement:</a:t>
            </a:r>
            <a:r>
              <a:rPr lang="en-US" sz="3000" dirty="0">
                <a:latin typeface="Arial" panose="020B0604020202020204" pitchFamily="34" charset="0"/>
                <a:cs typeface="Arial" panose="020B0604020202020204" pitchFamily="34" charset="0"/>
              </a:rPr>
              <a:t> The current procurement process through the Global Drug Facility (GDF) should be improved to ensure timely deliveries. Price increases and fees on instruments or cartridges after entry into the country and through the distribution process should be thoroughly assessed to identify factors for government regulation.</a:t>
            </a:r>
          </a:p>
          <a:p>
            <a:pPr marL="27032" marR="282484">
              <a:lnSpc>
                <a:spcPct val="100600"/>
              </a:lnSpc>
            </a:pPr>
            <a:endParaRPr lang="en-US" sz="1800" dirty="0">
              <a:latin typeface="Arial" panose="020B0604020202020204" pitchFamily="34" charset="0"/>
              <a:cs typeface="Arial" panose="020B0604020202020204" pitchFamily="34" charset="0"/>
            </a:endParaRPr>
          </a:p>
          <a:p>
            <a:pPr marL="27032" marR="282484">
              <a:lnSpc>
                <a:spcPct val="100600"/>
              </a:lnSpc>
            </a:pPr>
            <a:r>
              <a:rPr lang="en-US" sz="3000" b="1" dirty="0">
                <a:latin typeface="Arial" panose="020B0604020202020204" pitchFamily="34" charset="0"/>
                <a:cs typeface="Arial" panose="020B0604020202020204" pitchFamily="34" charset="0"/>
              </a:rPr>
              <a:t>Operations:</a:t>
            </a:r>
            <a:r>
              <a:rPr lang="en-US" sz="3000" dirty="0">
                <a:latin typeface="Arial" panose="020B0604020202020204" pitchFamily="34" charset="0"/>
                <a:cs typeface="Arial" panose="020B0604020202020204" pitchFamily="34" charset="0"/>
              </a:rPr>
              <a:t> Increases in instrument capacity and testing volumes will continue to add operational and technical challenges. Larger networks require proper oversight, maintenance services, and technical support. Network managers and trained maintenance staff are needed at regional levels as the size and complexity of networks increase.</a:t>
            </a:r>
          </a:p>
          <a:p>
            <a:pPr marL="27032" marR="282484">
              <a:lnSpc>
                <a:spcPct val="100600"/>
              </a:lnSpc>
            </a:pPr>
            <a:endParaRPr lang="en-US" sz="1800" dirty="0">
              <a:latin typeface="Arial" panose="020B0604020202020204" pitchFamily="34" charset="0"/>
              <a:cs typeface="Arial" panose="020B0604020202020204" pitchFamily="34" charset="0"/>
            </a:endParaRPr>
          </a:p>
          <a:p>
            <a:pPr marL="27032" marR="282484">
              <a:lnSpc>
                <a:spcPct val="100600"/>
              </a:lnSpc>
            </a:pPr>
            <a:r>
              <a:rPr lang="en-US" sz="3000" b="1" dirty="0">
                <a:latin typeface="Arial" panose="020B0604020202020204" pitchFamily="34" charset="0"/>
                <a:cs typeface="Arial" panose="020B0604020202020204" pitchFamily="34" charset="0"/>
              </a:rPr>
              <a:t>Service &amp; maintenance:</a:t>
            </a:r>
            <a:r>
              <a:rPr lang="en-US" sz="3000" dirty="0">
                <a:latin typeface="Arial" panose="020B0604020202020204" pitchFamily="34" charset="0"/>
                <a:cs typeface="Arial" panose="020B0604020202020204" pitchFamily="34" charset="0"/>
              </a:rPr>
              <a:t> Countries are encouraged to invest in building local capacity to support routine maintenance (including module replacements). A focal person(s) is needed to manage the network in order to decrease instrument down time, respond to module failures, and provide rapid troubleshooting. Better service provision by the manufacturer at country level is most desirable. Alternatives to current warranty and service agreements  are needed.</a:t>
            </a:r>
          </a:p>
          <a:p>
            <a:pPr marL="27032" marR="282484">
              <a:lnSpc>
                <a:spcPct val="100600"/>
              </a:lnSpc>
            </a:pPr>
            <a:endParaRPr lang="en-US" sz="1800" dirty="0">
              <a:latin typeface="Arial" panose="020B0604020202020204" pitchFamily="34" charset="0"/>
              <a:cs typeface="Arial" panose="020B0604020202020204" pitchFamily="34" charset="0"/>
            </a:endParaRPr>
          </a:p>
          <a:p>
            <a:pPr marL="27032" marR="282484">
              <a:lnSpc>
                <a:spcPct val="100600"/>
              </a:lnSpc>
            </a:pPr>
            <a:r>
              <a:rPr lang="en-US" sz="3000" b="1" dirty="0">
                <a:latin typeface="Arial" panose="020B0604020202020204" pitchFamily="34" charset="0"/>
                <a:cs typeface="Arial" panose="020B0604020202020204" pitchFamily="34" charset="0"/>
              </a:rPr>
              <a:t>Private sector:</a:t>
            </a:r>
            <a:r>
              <a:rPr lang="en-US" sz="3000" dirty="0">
                <a:latin typeface="Arial" panose="020B0604020202020204" pitchFamily="34" charset="0"/>
                <a:cs typeface="Arial" panose="020B0604020202020204" pitchFamily="34" charset="0"/>
              </a:rPr>
              <a:t> A higher level of engagement is needed to ensure patients in the private sector get access to Xpert MTB/RIF as the initial test for TB.</a:t>
            </a:r>
          </a:p>
          <a:p>
            <a:pPr marL="27032" marR="282484">
              <a:lnSpc>
                <a:spcPct val="100600"/>
              </a:lnSpc>
            </a:pPr>
            <a:endParaRPr lang="en-US" sz="1800" dirty="0">
              <a:latin typeface="Arial" panose="020B0604020202020204" pitchFamily="34" charset="0"/>
              <a:cs typeface="Arial" panose="020B0604020202020204" pitchFamily="34" charset="0"/>
            </a:endParaRPr>
          </a:p>
          <a:p>
            <a:pPr marL="27032" marR="282484">
              <a:lnSpc>
                <a:spcPct val="100600"/>
              </a:lnSpc>
            </a:pPr>
            <a:r>
              <a:rPr lang="en-US" sz="3000" b="1" dirty="0">
                <a:latin typeface="Arial" panose="020B0604020202020204" pitchFamily="34" charset="0"/>
                <a:cs typeface="Arial" panose="020B0604020202020204" pitchFamily="34" charset="0"/>
              </a:rPr>
              <a:t>Xpert use for multi-disease testing (MDT):</a:t>
            </a:r>
            <a:r>
              <a:rPr lang="en-US" sz="3000" dirty="0">
                <a:latin typeface="Arial" panose="020B0604020202020204" pitchFamily="34" charset="0"/>
                <a:cs typeface="Arial" panose="020B0604020202020204" pitchFamily="34" charset="0"/>
              </a:rPr>
              <a:t> Stronger </a:t>
            </a:r>
            <a:r>
              <a:rPr lang="en-US" sz="3000" dirty="0" err="1">
                <a:latin typeface="Arial" panose="020B0604020202020204" pitchFamily="34" charset="0"/>
                <a:cs typeface="Arial" panose="020B0604020202020204" pitchFamily="34" charset="0"/>
              </a:rPr>
              <a:t>sensitisation</a:t>
            </a:r>
            <a:r>
              <a:rPr lang="en-US" sz="3000" dirty="0">
                <a:latin typeface="Arial" panose="020B0604020202020204" pitchFamily="34" charset="0"/>
                <a:cs typeface="Arial" panose="020B0604020202020204" pitchFamily="34" charset="0"/>
              </a:rPr>
              <a:t> efforts are needed to encourage program integration and testing. Countries implementing MDT need to showcase the utility and benefits, while providing guidance for routine use.</a:t>
            </a:r>
          </a:p>
        </p:txBody>
      </p:sp>
      <p:sp>
        <p:nvSpPr>
          <p:cNvPr id="516" name="object 4">
            <a:extLst>
              <a:ext uri="{FF2B5EF4-FFF2-40B4-BE49-F238E27FC236}">
                <a16:creationId xmlns:a16="http://schemas.microsoft.com/office/drawing/2014/main" xmlns="" id="{A5618645-131C-40CA-AEEC-290869A7B748}"/>
              </a:ext>
            </a:extLst>
          </p:cNvPr>
          <p:cNvSpPr/>
          <p:nvPr/>
        </p:nvSpPr>
        <p:spPr>
          <a:xfrm>
            <a:off x="21523578" y="7061082"/>
            <a:ext cx="7939627" cy="222024"/>
          </a:xfrm>
          <a:custGeom>
            <a:avLst/>
            <a:gdLst/>
            <a:ahLst/>
            <a:cxnLst/>
            <a:rect l="l" t="t" r="r" b="b"/>
            <a:pathLst>
              <a:path w="3094354" h="185420">
                <a:moveTo>
                  <a:pt x="0" y="184912"/>
                </a:moveTo>
                <a:lnTo>
                  <a:pt x="3094241" y="184912"/>
                </a:lnTo>
                <a:lnTo>
                  <a:pt x="3094241" y="0"/>
                </a:lnTo>
                <a:lnTo>
                  <a:pt x="0" y="0"/>
                </a:lnTo>
                <a:lnTo>
                  <a:pt x="0" y="184912"/>
                </a:lnTo>
                <a:close/>
              </a:path>
            </a:pathLst>
          </a:custGeom>
          <a:solidFill>
            <a:srgbClr val="D2232A"/>
          </a:solidFill>
        </p:spPr>
        <p:txBody>
          <a:bodyPr wrap="square" lIns="0" tIns="0" rIns="0" bIns="0" rtlCol="0"/>
          <a:lstStyle/>
          <a:p>
            <a:endParaRPr sz="8156"/>
          </a:p>
        </p:txBody>
      </p:sp>
      <p:grpSp>
        <p:nvGrpSpPr>
          <p:cNvPr id="1443" name="Group 480">
            <a:extLst>
              <a:ext uri="{FF2B5EF4-FFF2-40B4-BE49-F238E27FC236}">
                <a16:creationId xmlns:a16="http://schemas.microsoft.com/office/drawing/2014/main" xmlns="" id="{4D1C92C3-4082-4DF0-9456-EE929ECECB84}"/>
              </a:ext>
            </a:extLst>
          </p:cNvPr>
          <p:cNvGrpSpPr>
            <a:grpSpLocks noChangeAspect="1"/>
          </p:cNvGrpSpPr>
          <p:nvPr/>
        </p:nvGrpSpPr>
        <p:grpSpPr bwMode="auto">
          <a:xfrm>
            <a:off x="10032204" y="12371467"/>
            <a:ext cx="10077452" cy="6159500"/>
            <a:chOff x="6110" y="7786"/>
            <a:chExt cx="6348" cy="3880"/>
          </a:xfrm>
        </p:grpSpPr>
        <p:grpSp>
          <p:nvGrpSpPr>
            <p:cNvPr id="1445" name="Group 681">
              <a:extLst>
                <a:ext uri="{FF2B5EF4-FFF2-40B4-BE49-F238E27FC236}">
                  <a16:creationId xmlns:a16="http://schemas.microsoft.com/office/drawing/2014/main" xmlns="" id="{56584B6B-E784-4B3C-81EA-D7927F249EBF}"/>
                </a:ext>
              </a:extLst>
            </p:cNvPr>
            <p:cNvGrpSpPr>
              <a:grpSpLocks/>
            </p:cNvGrpSpPr>
            <p:nvPr/>
          </p:nvGrpSpPr>
          <p:grpSpPr bwMode="auto">
            <a:xfrm>
              <a:off x="6110" y="7786"/>
              <a:ext cx="6343" cy="3880"/>
              <a:chOff x="6110" y="7786"/>
              <a:chExt cx="6343" cy="3880"/>
            </a:xfrm>
          </p:grpSpPr>
          <p:sp>
            <p:nvSpPr>
              <p:cNvPr id="522" name="Rectangle 481">
                <a:extLst>
                  <a:ext uri="{FF2B5EF4-FFF2-40B4-BE49-F238E27FC236}">
                    <a16:creationId xmlns:a16="http://schemas.microsoft.com/office/drawing/2014/main" xmlns="" id="{BE3DC9ED-EC87-493F-819A-7F990B6DA4D1}"/>
                  </a:ext>
                </a:extLst>
              </p:cNvPr>
              <p:cNvSpPr>
                <a:spLocks noChangeArrowheads="1"/>
              </p:cNvSpPr>
              <p:nvPr/>
            </p:nvSpPr>
            <p:spPr bwMode="auto">
              <a:xfrm>
                <a:off x="6110" y="7786"/>
                <a:ext cx="1998" cy="205"/>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cs typeface="Arial" panose="020B0604020202020204" pitchFamily="34" charset="0"/>
                </a:endParaRPr>
              </a:p>
            </p:txBody>
          </p:sp>
          <p:sp>
            <p:nvSpPr>
              <p:cNvPr id="523" name="Rectangle 482">
                <a:extLst>
                  <a:ext uri="{FF2B5EF4-FFF2-40B4-BE49-F238E27FC236}">
                    <a16:creationId xmlns:a16="http://schemas.microsoft.com/office/drawing/2014/main" xmlns="" id="{BA40094C-0D3A-4C46-9E64-9633C58F5779}"/>
                  </a:ext>
                </a:extLst>
              </p:cNvPr>
              <p:cNvSpPr>
                <a:spLocks noChangeArrowheads="1"/>
              </p:cNvSpPr>
              <p:nvPr/>
            </p:nvSpPr>
            <p:spPr bwMode="auto">
              <a:xfrm>
                <a:off x="8103" y="7786"/>
                <a:ext cx="1905" cy="205"/>
              </a:xfrm>
              <a:prstGeom prst="rect">
                <a:avLst/>
              </a:prstGeom>
              <a:solidFill>
                <a:srgbClr val="0099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24" name="Rectangle 483">
                <a:extLst>
                  <a:ext uri="{FF2B5EF4-FFF2-40B4-BE49-F238E27FC236}">
                    <a16:creationId xmlns:a16="http://schemas.microsoft.com/office/drawing/2014/main" xmlns="" id="{CF32DFA5-54D7-40D2-9F3E-25B6B19A1D36}"/>
                  </a:ext>
                </a:extLst>
              </p:cNvPr>
              <p:cNvSpPr>
                <a:spLocks noChangeArrowheads="1"/>
              </p:cNvSpPr>
              <p:nvPr/>
            </p:nvSpPr>
            <p:spPr bwMode="auto">
              <a:xfrm>
                <a:off x="10003" y="7786"/>
                <a:ext cx="2450" cy="205"/>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27" name="Line 486">
                <a:extLst>
                  <a:ext uri="{FF2B5EF4-FFF2-40B4-BE49-F238E27FC236}">
                    <a16:creationId xmlns:a16="http://schemas.microsoft.com/office/drawing/2014/main" xmlns="" id="{2DDA3EE2-40B3-441F-A776-DBDA7DAD2D6A}"/>
                  </a:ext>
                </a:extLst>
              </p:cNvPr>
              <p:cNvSpPr>
                <a:spLocks noChangeShapeType="1"/>
              </p:cNvSpPr>
              <p:nvPr/>
            </p:nvSpPr>
            <p:spPr bwMode="auto">
              <a:xfrm>
                <a:off x="6636" y="11111"/>
                <a:ext cx="28"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28" name="Rectangle 487">
                <a:extLst>
                  <a:ext uri="{FF2B5EF4-FFF2-40B4-BE49-F238E27FC236}">
                    <a16:creationId xmlns:a16="http://schemas.microsoft.com/office/drawing/2014/main" xmlns="" id="{48B3EE16-8346-4709-93AC-66A69FAA40BC}"/>
                  </a:ext>
                </a:extLst>
              </p:cNvPr>
              <p:cNvSpPr>
                <a:spLocks noChangeArrowheads="1"/>
              </p:cNvSpPr>
              <p:nvPr/>
            </p:nvSpPr>
            <p:spPr bwMode="auto">
              <a:xfrm>
                <a:off x="6636" y="11111"/>
                <a:ext cx="28"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29" name="Line 488">
                <a:extLst>
                  <a:ext uri="{FF2B5EF4-FFF2-40B4-BE49-F238E27FC236}">
                    <a16:creationId xmlns:a16="http://schemas.microsoft.com/office/drawing/2014/main" xmlns="" id="{D5BE0087-C5A7-4257-ABDC-D688C7579FC8}"/>
                  </a:ext>
                </a:extLst>
              </p:cNvPr>
              <p:cNvSpPr>
                <a:spLocks noChangeShapeType="1"/>
              </p:cNvSpPr>
              <p:nvPr/>
            </p:nvSpPr>
            <p:spPr bwMode="auto">
              <a:xfrm>
                <a:off x="6636" y="11116"/>
                <a:ext cx="2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30" name="Rectangle 489">
                <a:extLst>
                  <a:ext uri="{FF2B5EF4-FFF2-40B4-BE49-F238E27FC236}">
                    <a16:creationId xmlns:a16="http://schemas.microsoft.com/office/drawing/2014/main" xmlns="" id="{BB891F3A-E572-462C-9A61-CFD588FE0657}"/>
                  </a:ext>
                </a:extLst>
              </p:cNvPr>
              <p:cNvSpPr>
                <a:spLocks noChangeArrowheads="1"/>
              </p:cNvSpPr>
              <p:nvPr/>
            </p:nvSpPr>
            <p:spPr bwMode="auto">
              <a:xfrm>
                <a:off x="6636" y="11116"/>
                <a:ext cx="2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31" name="Line 490">
                <a:extLst>
                  <a:ext uri="{FF2B5EF4-FFF2-40B4-BE49-F238E27FC236}">
                    <a16:creationId xmlns:a16="http://schemas.microsoft.com/office/drawing/2014/main" xmlns="" id="{8ACF41BF-14F2-40B2-8F1F-BC2C789ED8C5}"/>
                  </a:ext>
                </a:extLst>
              </p:cNvPr>
              <p:cNvSpPr>
                <a:spLocks noChangeShapeType="1"/>
              </p:cNvSpPr>
              <p:nvPr/>
            </p:nvSpPr>
            <p:spPr bwMode="auto">
              <a:xfrm>
                <a:off x="6636" y="11121"/>
                <a:ext cx="1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32" name="Rectangle 491">
                <a:extLst>
                  <a:ext uri="{FF2B5EF4-FFF2-40B4-BE49-F238E27FC236}">
                    <a16:creationId xmlns:a16="http://schemas.microsoft.com/office/drawing/2014/main" xmlns="" id="{256D3817-4EA7-48E6-A195-203529E3ECA9}"/>
                  </a:ext>
                </a:extLst>
              </p:cNvPr>
              <p:cNvSpPr>
                <a:spLocks noChangeArrowheads="1"/>
              </p:cNvSpPr>
              <p:nvPr/>
            </p:nvSpPr>
            <p:spPr bwMode="auto">
              <a:xfrm>
                <a:off x="6636" y="11121"/>
                <a:ext cx="19"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33" name="Line 492">
                <a:extLst>
                  <a:ext uri="{FF2B5EF4-FFF2-40B4-BE49-F238E27FC236}">
                    <a16:creationId xmlns:a16="http://schemas.microsoft.com/office/drawing/2014/main" xmlns="" id="{43E7A76B-897F-4954-81E7-E47F31CE26AE}"/>
                  </a:ext>
                </a:extLst>
              </p:cNvPr>
              <p:cNvSpPr>
                <a:spLocks noChangeShapeType="1"/>
              </p:cNvSpPr>
              <p:nvPr/>
            </p:nvSpPr>
            <p:spPr bwMode="auto">
              <a:xfrm>
                <a:off x="6636" y="11125"/>
                <a:ext cx="1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34" name="Rectangle 493">
                <a:extLst>
                  <a:ext uri="{FF2B5EF4-FFF2-40B4-BE49-F238E27FC236}">
                    <a16:creationId xmlns:a16="http://schemas.microsoft.com/office/drawing/2014/main" xmlns="" id="{45904ED7-ABF1-4121-919D-694E955572B2}"/>
                  </a:ext>
                </a:extLst>
              </p:cNvPr>
              <p:cNvSpPr>
                <a:spLocks noChangeArrowheads="1"/>
              </p:cNvSpPr>
              <p:nvPr/>
            </p:nvSpPr>
            <p:spPr bwMode="auto">
              <a:xfrm>
                <a:off x="6636" y="11125"/>
                <a:ext cx="1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35" name="Line 494">
                <a:extLst>
                  <a:ext uri="{FF2B5EF4-FFF2-40B4-BE49-F238E27FC236}">
                    <a16:creationId xmlns:a16="http://schemas.microsoft.com/office/drawing/2014/main" xmlns="" id="{500A452D-7F57-4E4C-8F00-155E9559EE1D}"/>
                  </a:ext>
                </a:extLst>
              </p:cNvPr>
              <p:cNvSpPr>
                <a:spLocks noChangeShapeType="1"/>
              </p:cNvSpPr>
              <p:nvPr/>
            </p:nvSpPr>
            <p:spPr bwMode="auto">
              <a:xfrm>
                <a:off x="6636" y="11130"/>
                <a:ext cx="10"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36" name="Rectangle 495">
                <a:extLst>
                  <a:ext uri="{FF2B5EF4-FFF2-40B4-BE49-F238E27FC236}">
                    <a16:creationId xmlns:a16="http://schemas.microsoft.com/office/drawing/2014/main" xmlns="" id="{5C7A7CF9-BF07-480F-B962-72B4D1411708}"/>
                  </a:ext>
                </a:extLst>
              </p:cNvPr>
              <p:cNvSpPr>
                <a:spLocks noChangeArrowheads="1"/>
              </p:cNvSpPr>
              <p:nvPr/>
            </p:nvSpPr>
            <p:spPr bwMode="auto">
              <a:xfrm>
                <a:off x="6636" y="11130"/>
                <a:ext cx="10"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37" name="Line 496">
                <a:extLst>
                  <a:ext uri="{FF2B5EF4-FFF2-40B4-BE49-F238E27FC236}">
                    <a16:creationId xmlns:a16="http://schemas.microsoft.com/office/drawing/2014/main" xmlns="" id="{BE351666-561D-4378-9C8A-7EE6533FBFEA}"/>
                  </a:ext>
                </a:extLst>
              </p:cNvPr>
              <p:cNvSpPr>
                <a:spLocks noChangeShapeType="1"/>
              </p:cNvSpPr>
              <p:nvPr/>
            </p:nvSpPr>
            <p:spPr bwMode="auto">
              <a:xfrm>
                <a:off x="6636" y="11135"/>
                <a:ext cx="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38" name="Rectangle 497">
                <a:extLst>
                  <a:ext uri="{FF2B5EF4-FFF2-40B4-BE49-F238E27FC236}">
                    <a16:creationId xmlns:a16="http://schemas.microsoft.com/office/drawing/2014/main" xmlns="" id="{0B287FFC-74FA-4257-ABC0-E434379B9334}"/>
                  </a:ext>
                </a:extLst>
              </p:cNvPr>
              <p:cNvSpPr>
                <a:spLocks noChangeArrowheads="1"/>
              </p:cNvSpPr>
              <p:nvPr/>
            </p:nvSpPr>
            <p:spPr bwMode="auto">
              <a:xfrm>
                <a:off x="6636" y="11135"/>
                <a:ext cx="5"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39" name="Line 498">
                <a:extLst>
                  <a:ext uri="{FF2B5EF4-FFF2-40B4-BE49-F238E27FC236}">
                    <a16:creationId xmlns:a16="http://schemas.microsoft.com/office/drawing/2014/main" xmlns="" id="{4F357182-BD0B-44D4-98A1-FB54C20C95AE}"/>
                  </a:ext>
                </a:extLst>
              </p:cNvPr>
              <p:cNvSpPr>
                <a:spLocks noChangeShapeType="1"/>
              </p:cNvSpPr>
              <p:nvPr/>
            </p:nvSpPr>
            <p:spPr bwMode="auto">
              <a:xfrm>
                <a:off x="7586" y="11111"/>
                <a:ext cx="28"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40" name="Rectangle 499">
                <a:extLst>
                  <a:ext uri="{FF2B5EF4-FFF2-40B4-BE49-F238E27FC236}">
                    <a16:creationId xmlns:a16="http://schemas.microsoft.com/office/drawing/2014/main" xmlns="" id="{A8463A11-4744-4EAE-ADA3-B60D2671992E}"/>
                  </a:ext>
                </a:extLst>
              </p:cNvPr>
              <p:cNvSpPr>
                <a:spLocks noChangeArrowheads="1"/>
              </p:cNvSpPr>
              <p:nvPr/>
            </p:nvSpPr>
            <p:spPr bwMode="auto">
              <a:xfrm>
                <a:off x="7586" y="11111"/>
                <a:ext cx="28"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41" name="Line 500">
                <a:extLst>
                  <a:ext uri="{FF2B5EF4-FFF2-40B4-BE49-F238E27FC236}">
                    <a16:creationId xmlns:a16="http://schemas.microsoft.com/office/drawing/2014/main" xmlns="" id="{81352E3F-891D-4678-9DFD-49D877B8AA1A}"/>
                  </a:ext>
                </a:extLst>
              </p:cNvPr>
              <p:cNvSpPr>
                <a:spLocks noChangeShapeType="1"/>
              </p:cNvSpPr>
              <p:nvPr/>
            </p:nvSpPr>
            <p:spPr bwMode="auto">
              <a:xfrm>
                <a:off x="7586" y="11116"/>
                <a:ext cx="2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42" name="Rectangle 501">
                <a:extLst>
                  <a:ext uri="{FF2B5EF4-FFF2-40B4-BE49-F238E27FC236}">
                    <a16:creationId xmlns:a16="http://schemas.microsoft.com/office/drawing/2014/main" xmlns="" id="{E3FB261D-1F57-413C-A8BF-967C26701AF6}"/>
                  </a:ext>
                </a:extLst>
              </p:cNvPr>
              <p:cNvSpPr>
                <a:spLocks noChangeArrowheads="1"/>
              </p:cNvSpPr>
              <p:nvPr/>
            </p:nvSpPr>
            <p:spPr bwMode="auto">
              <a:xfrm>
                <a:off x="7586" y="11116"/>
                <a:ext cx="2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43" name="Line 502">
                <a:extLst>
                  <a:ext uri="{FF2B5EF4-FFF2-40B4-BE49-F238E27FC236}">
                    <a16:creationId xmlns:a16="http://schemas.microsoft.com/office/drawing/2014/main" xmlns="" id="{5BAD41A2-31CE-48F7-B6A1-20FA47068719}"/>
                  </a:ext>
                </a:extLst>
              </p:cNvPr>
              <p:cNvSpPr>
                <a:spLocks noChangeShapeType="1"/>
              </p:cNvSpPr>
              <p:nvPr/>
            </p:nvSpPr>
            <p:spPr bwMode="auto">
              <a:xfrm>
                <a:off x="7586" y="11121"/>
                <a:ext cx="1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72" name="Rectangle 503">
                <a:extLst>
                  <a:ext uri="{FF2B5EF4-FFF2-40B4-BE49-F238E27FC236}">
                    <a16:creationId xmlns:a16="http://schemas.microsoft.com/office/drawing/2014/main" xmlns="" id="{A092FBE7-52D2-4C3E-9A19-99F8AE0FC09D}"/>
                  </a:ext>
                </a:extLst>
              </p:cNvPr>
              <p:cNvSpPr>
                <a:spLocks noChangeArrowheads="1"/>
              </p:cNvSpPr>
              <p:nvPr/>
            </p:nvSpPr>
            <p:spPr bwMode="auto">
              <a:xfrm>
                <a:off x="7586" y="11121"/>
                <a:ext cx="19"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73" name="Line 504">
                <a:extLst>
                  <a:ext uri="{FF2B5EF4-FFF2-40B4-BE49-F238E27FC236}">
                    <a16:creationId xmlns:a16="http://schemas.microsoft.com/office/drawing/2014/main" xmlns="" id="{3D7FE098-708B-4D85-B5A1-F0BFE99BB71E}"/>
                  </a:ext>
                </a:extLst>
              </p:cNvPr>
              <p:cNvSpPr>
                <a:spLocks noChangeShapeType="1"/>
              </p:cNvSpPr>
              <p:nvPr/>
            </p:nvSpPr>
            <p:spPr bwMode="auto">
              <a:xfrm>
                <a:off x="7586" y="11125"/>
                <a:ext cx="1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74" name="Rectangle 505">
                <a:extLst>
                  <a:ext uri="{FF2B5EF4-FFF2-40B4-BE49-F238E27FC236}">
                    <a16:creationId xmlns:a16="http://schemas.microsoft.com/office/drawing/2014/main" xmlns="" id="{F58E7EFD-5898-4EB6-A0D7-C4D5804D2DD6}"/>
                  </a:ext>
                </a:extLst>
              </p:cNvPr>
              <p:cNvSpPr>
                <a:spLocks noChangeArrowheads="1"/>
              </p:cNvSpPr>
              <p:nvPr/>
            </p:nvSpPr>
            <p:spPr bwMode="auto">
              <a:xfrm>
                <a:off x="7586" y="11125"/>
                <a:ext cx="1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75" name="Line 506">
                <a:extLst>
                  <a:ext uri="{FF2B5EF4-FFF2-40B4-BE49-F238E27FC236}">
                    <a16:creationId xmlns:a16="http://schemas.microsoft.com/office/drawing/2014/main" xmlns="" id="{732EAC70-BC53-4914-B9BC-2A0F04E1EB22}"/>
                  </a:ext>
                </a:extLst>
              </p:cNvPr>
              <p:cNvSpPr>
                <a:spLocks noChangeShapeType="1"/>
              </p:cNvSpPr>
              <p:nvPr/>
            </p:nvSpPr>
            <p:spPr bwMode="auto">
              <a:xfrm>
                <a:off x="7586" y="11130"/>
                <a:ext cx="10"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76" name="Rectangle 507">
                <a:extLst>
                  <a:ext uri="{FF2B5EF4-FFF2-40B4-BE49-F238E27FC236}">
                    <a16:creationId xmlns:a16="http://schemas.microsoft.com/office/drawing/2014/main" xmlns="" id="{1A9A1307-825C-41D6-A6EF-1F8EBA3710E5}"/>
                  </a:ext>
                </a:extLst>
              </p:cNvPr>
              <p:cNvSpPr>
                <a:spLocks noChangeArrowheads="1"/>
              </p:cNvSpPr>
              <p:nvPr/>
            </p:nvSpPr>
            <p:spPr bwMode="auto">
              <a:xfrm>
                <a:off x="7586" y="11130"/>
                <a:ext cx="10"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77" name="Line 508">
                <a:extLst>
                  <a:ext uri="{FF2B5EF4-FFF2-40B4-BE49-F238E27FC236}">
                    <a16:creationId xmlns:a16="http://schemas.microsoft.com/office/drawing/2014/main" xmlns="" id="{0B26CE70-8E58-4740-B0ED-9AC6CCC11717}"/>
                  </a:ext>
                </a:extLst>
              </p:cNvPr>
              <p:cNvSpPr>
                <a:spLocks noChangeShapeType="1"/>
              </p:cNvSpPr>
              <p:nvPr/>
            </p:nvSpPr>
            <p:spPr bwMode="auto">
              <a:xfrm>
                <a:off x="7586" y="11135"/>
                <a:ext cx="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78" name="Rectangle 509">
                <a:extLst>
                  <a:ext uri="{FF2B5EF4-FFF2-40B4-BE49-F238E27FC236}">
                    <a16:creationId xmlns:a16="http://schemas.microsoft.com/office/drawing/2014/main" xmlns="" id="{F03B76C7-959F-4FD5-AE8F-CC46DF0D841F}"/>
                  </a:ext>
                </a:extLst>
              </p:cNvPr>
              <p:cNvSpPr>
                <a:spLocks noChangeArrowheads="1"/>
              </p:cNvSpPr>
              <p:nvPr/>
            </p:nvSpPr>
            <p:spPr bwMode="auto">
              <a:xfrm>
                <a:off x="7586" y="11135"/>
                <a:ext cx="5"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79" name="Line 510">
                <a:extLst>
                  <a:ext uri="{FF2B5EF4-FFF2-40B4-BE49-F238E27FC236}">
                    <a16:creationId xmlns:a16="http://schemas.microsoft.com/office/drawing/2014/main" xmlns="" id="{C93A17E8-0A03-458E-88C1-AD2050404330}"/>
                  </a:ext>
                </a:extLst>
              </p:cNvPr>
              <p:cNvSpPr>
                <a:spLocks noChangeShapeType="1"/>
              </p:cNvSpPr>
              <p:nvPr/>
            </p:nvSpPr>
            <p:spPr bwMode="auto">
              <a:xfrm>
                <a:off x="8629" y="11111"/>
                <a:ext cx="28"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80" name="Rectangle 511">
                <a:extLst>
                  <a:ext uri="{FF2B5EF4-FFF2-40B4-BE49-F238E27FC236}">
                    <a16:creationId xmlns:a16="http://schemas.microsoft.com/office/drawing/2014/main" xmlns="" id="{9BB33C6B-A718-45B1-A2C2-E3CF7EBB3505}"/>
                  </a:ext>
                </a:extLst>
              </p:cNvPr>
              <p:cNvSpPr>
                <a:spLocks noChangeArrowheads="1"/>
              </p:cNvSpPr>
              <p:nvPr/>
            </p:nvSpPr>
            <p:spPr bwMode="auto">
              <a:xfrm>
                <a:off x="8629" y="11111"/>
                <a:ext cx="28"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81" name="Line 512">
                <a:extLst>
                  <a:ext uri="{FF2B5EF4-FFF2-40B4-BE49-F238E27FC236}">
                    <a16:creationId xmlns:a16="http://schemas.microsoft.com/office/drawing/2014/main" xmlns="" id="{810DF146-C8E5-47F5-ADA7-BB2C8BCC2AEA}"/>
                  </a:ext>
                </a:extLst>
              </p:cNvPr>
              <p:cNvSpPr>
                <a:spLocks noChangeShapeType="1"/>
              </p:cNvSpPr>
              <p:nvPr/>
            </p:nvSpPr>
            <p:spPr bwMode="auto">
              <a:xfrm>
                <a:off x="8629" y="11116"/>
                <a:ext cx="2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82" name="Rectangle 513">
                <a:extLst>
                  <a:ext uri="{FF2B5EF4-FFF2-40B4-BE49-F238E27FC236}">
                    <a16:creationId xmlns:a16="http://schemas.microsoft.com/office/drawing/2014/main" xmlns="" id="{5831843B-BDB4-4774-B3BE-32FF91C689CC}"/>
                  </a:ext>
                </a:extLst>
              </p:cNvPr>
              <p:cNvSpPr>
                <a:spLocks noChangeArrowheads="1"/>
              </p:cNvSpPr>
              <p:nvPr/>
            </p:nvSpPr>
            <p:spPr bwMode="auto">
              <a:xfrm>
                <a:off x="8629" y="11116"/>
                <a:ext cx="2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83" name="Line 514">
                <a:extLst>
                  <a:ext uri="{FF2B5EF4-FFF2-40B4-BE49-F238E27FC236}">
                    <a16:creationId xmlns:a16="http://schemas.microsoft.com/office/drawing/2014/main" xmlns="" id="{5C0FCA69-055D-41CF-810F-F13BDCE02FCE}"/>
                  </a:ext>
                </a:extLst>
              </p:cNvPr>
              <p:cNvSpPr>
                <a:spLocks noChangeShapeType="1"/>
              </p:cNvSpPr>
              <p:nvPr/>
            </p:nvSpPr>
            <p:spPr bwMode="auto">
              <a:xfrm>
                <a:off x="8629" y="11121"/>
                <a:ext cx="1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84" name="Rectangle 515">
                <a:extLst>
                  <a:ext uri="{FF2B5EF4-FFF2-40B4-BE49-F238E27FC236}">
                    <a16:creationId xmlns:a16="http://schemas.microsoft.com/office/drawing/2014/main" xmlns="" id="{3C79270E-AAE7-4A2D-B8FC-185477D274C3}"/>
                  </a:ext>
                </a:extLst>
              </p:cNvPr>
              <p:cNvSpPr>
                <a:spLocks noChangeArrowheads="1"/>
              </p:cNvSpPr>
              <p:nvPr/>
            </p:nvSpPr>
            <p:spPr bwMode="auto">
              <a:xfrm>
                <a:off x="8629" y="11121"/>
                <a:ext cx="19"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85" name="Line 516">
                <a:extLst>
                  <a:ext uri="{FF2B5EF4-FFF2-40B4-BE49-F238E27FC236}">
                    <a16:creationId xmlns:a16="http://schemas.microsoft.com/office/drawing/2014/main" xmlns="" id="{B9192AAA-CCBB-4625-9B24-6F27F73CD1F4}"/>
                  </a:ext>
                </a:extLst>
              </p:cNvPr>
              <p:cNvSpPr>
                <a:spLocks noChangeShapeType="1"/>
              </p:cNvSpPr>
              <p:nvPr/>
            </p:nvSpPr>
            <p:spPr bwMode="auto">
              <a:xfrm>
                <a:off x="8629" y="11125"/>
                <a:ext cx="1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86" name="Rectangle 517">
                <a:extLst>
                  <a:ext uri="{FF2B5EF4-FFF2-40B4-BE49-F238E27FC236}">
                    <a16:creationId xmlns:a16="http://schemas.microsoft.com/office/drawing/2014/main" xmlns="" id="{42BCEDB0-9EE8-47FA-A2A4-AF91B8D9B88C}"/>
                  </a:ext>
                </a:extLst>
              </p:cNvPr>
              <p:cNvSpPr>
                <a:spLocks noChangeArrowheads="1"/>
              </p:cNvSpPr>
              <p:nvPr/>
            </p:nvSpPr>
            <p:spPr bwMode="auto">
              <a:xfrm>
                <a:off x="8629" y="11125"/>
                <a:ext cx="1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87" name="Line 518">
                <a:extLst>
                  <a:ext uri="{FF2B5EF4-FFF2-40B4-BE49-F238E27FC236}">
                    <a16:creationId xmlns:a16="http://schemas.microsoft.com/office/drawing/2014/main" xmlns="" id="{A947D34F-1412-47C0-856E-F5567C262CBE}"/>
                  </a:ext>
                </a:extLst>
              </p:cNvPr>
              <p:cNvSpPr>
                <a:spLocks noChangeShapeType="1"/>
              </p:cNvSpPr>
              <p:nvPr/>
            </p:nvSpPr>
            <p:spPr bwMode="auto">
              <a:xfrm>
                <a:off x="8629" y="11130"/>
                <a:ext cx="10"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88" name="Rectangle 519">
                <a:extLst>
                  <a:ext uri="{FF2B5EF4-FFF2-40B4-BE49-F238E27FC236}">
                    <a16:creationId xmlns:a16="http://schemas.microsoft.com/office/drawing/2014/main" xmlns="" id="{C03D4D38-CC59-449D-8820-FEDD3E0F8FD1}"/>
                  </a:ext>
                </a:extLst>
              </p:cNvPr>
              <p:cNvSpPr>
                <a:spLocks noChangeArrowheads="1"/>
              </p:cNvSpPr>
              <p:nvPr/>
            </p:nvSpPr>
            <p:spPr bwMode="auto">
              <a:xfrm>
                <a:off x="8629" y="11130"/>
                <a:ext cx="10"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89" name="Line 520">
                <a:extLst>
                  <a:ext uri="{FF2B5EF4-FFF2-40B4-BE49-F238E27FC236}">
                    <a16:creationId xmlns:a16="http://schemas.microsoft.com/office/drawing/2014/main" xmlns="" id="{17233156-667D-46BD-9B24-ACC352DE5DF5}"/>
                  </a:ext>
                </a:extLst>
              </p:cNvPr>
              <p:cNvSpPr>
                <a:spLocks noChangeShapeType="1"/>
              </p:cNvSpPr>
              <p:nvPr/>
            </p:nvSpPr>
            <p:spPr bwMode="auto">
              <a:xfrm>
                <a:off x="8629" y="11135"/>
                <a:ext cx="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90" name="Rectangle 521">
                <a:extLst>
                  <a:ext uri="{FF2B5EF4-FFF2-40B4-BE49-F238E27FC236}">
                    <a16:creationId xmlns:a16="http://schemas.microsoft.com/office/drawing/2014/main" xmlns="" id="{EF01F925-69CA-413D-BC8D-EFB189A19381}"/>
                  </a:ext>
                </a:extLst>
              </p:cNvPr>
              <p:cNvSpPr>
                <a:spLocks noChangeArrowheads="1"/>
              </p:cNvSpPr>
              <p:nvPr/>
            </p:nvSpPr>
            <p:spPr bwMode="auto">
              <a:xfrm>
                <a:off x="8629" y="11135"/>
                <a:ext cx="5"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91" name="Line 522">
                <a:extLst>
                  <a:ext uri="{FF2B5EF4-FFF2-40B4-BE49-F238E27FC236}">
                    <a16:creationId xmlns:a16="http://schemas.microsoft.com/office/drawing/2014/main" xmlns="" id="{8B58A146-BBC7-4B77-B7EE-82EE8395DD69}"/>
                  </a:ext>
                </a:extLst>
              </p:cNvPr>
              <p:cNvSpPr>
                <a:spLocks noChangeShapeType="1"/>
              </p:cNvSpPr>
              <p:nvPr/>
            </p:nvSpPr>
            <p:spPr bwMode="auto">
              <a:xfrm>
                <a:off x="9151" y="11111"/>
                <a:ext cx="28"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92" name="Rectangle 523">
                <a:extLst>
                  <a:ext uri="{FF2B5EF4-FFF2-40B4-BE49-F238E27FC236}">
                    <a16:creationId xmlns:a16="http://schemas.microsoft.com/office/drawing/2014/main" xmlns="" id="{F5511536-C0C9-4024-8261-E0DF7127F1EB}"/>
                  </a:ext>
                </a:extLst>
              </p:cNvPr>
              <p:cNvSpPr>
                <a:spLocks noChangeArrowheads="1"/>
              </p:cNvSpPr>
              <p:nvPr/>
            </p:nvSpPr>
            <p:spPr bwMode="auto">
              <a:xfrm>
                <a:off x="9151" y="11111"/>
                <a:ext cx="28"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93" name="Line 524">
                <a:extLst>
                  <a:ext uri="{FF2B5EF4-FFF2-40B4-BE49-F238E27FC236}">
                    <a16:creationId xmlns:a16="http://schemas.microsoft.com/office/drawing/2014/main" xmlns="" id="{96712DF1-0B80-47D0-B608-05F989BE9228}"/>
                  </a:ext>
                </a:extLst>
              </p:cNvPr>
              <p:cNvSpPr>
                <a:spLocks noChangeShapeType="1"/>
              </p:cNvSpPr>
              <p:nvPr/>
            </p:nvSpPr>
            <p:spPr bwMode="auto">
              <a:xfrm>
                <a:off x="9151" y="11116"/>
                <a:ext cx="23"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94" name="Rectangle 525">
                <a:extLst>
                  <a:ext uri="{FF2B5EF4-FFF2-40B4-BE49-F238E27FC236}">
                    <a16:creationId xmlns:a16="http://schemas.microsoft.com/office/drawing/2014/main" xmlns="" id="{85093B16-B0BF-4133-9FB9-DDFE41C82D35}"/>
                  </a:ext>
                </a:extLst>
              </p:cNvPr>
              <p:cNvSpPr>
                <a:spLocks noChangeArrowheads="1"/>
              </p:cNvSpPr>
              <p:nvPr/>
            </p:nvSpPr>
            <p:spPr bwMode="auto">
              <a:xfrm>
                <a:off x="9151" y="11116"/>
                <a:ext cx="23"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95" name="Line 526">
                <a:extLst>
                  <a:ext uri="{FF2B5EF4-FFF2-40B4-BE49-F238E27FC236}">
                    <a16:creationId xmlns:a16="http://schemas.microsoft.com/office/drawing/2014/main" xmlns="" id="{204ED9C5-9AA3-47E2-9C22-62681CDBBBA0}"/>
                  </a:ext>
                </a:extLst>
              </p:cNvPr>
              <p:cNvSpPr>
                <a:spLocks noChangeShapeType="1"/>
              </p:cNvSpPr>
              <p:nvPr/>
            </p:nvSpPr>
            <p:spPr bwMode="auto">
              <a:xfrm>
                <a:off x="9151" y="11121"/>
                <a:ext cx="1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96" name="Rectangle 527">
                <a:extLst>
                  <a:ext uri="{FF2B5EF4-FFF2-40B4-BE49-F238E27FC236}">
                    <a16:creationId xmlns:a16="http://schemas.microsoft.com/office/drawing/2014/main" xmlns="" id="{6EFBA594-832D-4CF6-8BA6-E3850E2FEC83}"/>
                  </a:ext>
                </a:extLst>
              </p:cNvPr>
              <p:cNvSpPr>
                <a:spLocks noChangeArrowheads="1"/>
              </p:cNvSpPr>
              <p:nvPr/>
            </p:nvSpPr>
            <p:spPr bwMode="auto">
              <a:xfrm>
                <a:off x="9151" y="11121"/>
                <a:ext cx="19"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97" name="Line 528">
                <a:extLst>
                  <a:ext uri="{FF2B5EF4-FFF2-40B4-BE49-F238E27FC236}">
                    <a16:creationId xmlns:a16="http://schemas.microsoft.com/office/drawing/2014/main" xmlns="" id="{713203A3-BBFD-47FA-A30A-DFFC472C4E1B}"/>
                  </a:ext>
                </a:extLst>
              </p:cNvPr>
              <p:cNvSpPr>
                <a:spLocks noChangeShapeType="1"/>
              </p:cNvSpPr>
              <p:nvPr/>
            </p:nvSpPr>
            <p:spPr bwMode="auto">
              <a:xfrm>
                <a:off x="9151" y="11125"/>
                <a:ext cx="1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98" name="Rectangle 529">
                <a:extLst>
                  <a:ext uri="{FF2B5EF4-FFF2-40B4-BE49-F238E27FC236}">
                    <a16:creationId xmlns:a16="http://schemas.microsoft.com/office/drawing/2014/main" xmlns="" id="{2A9B0BE8-4082-4D8B-B05D-8E42223C3B44}"/>
                  </a:ext>
                </a:extLst>
              </p:cNvPr>
              <p:cNvSpPr>
                <a:spLocks noChangeArrowheads="1"/>
              </p:cNvSpPr>
              <p:nvPr/>
            </p:nvSpPr>
            <p:spPr bwMode="auto">
              <a:xfrm>
                <a:off x="9151" y="11125"/>
                <a:ext cx="1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99" name="Line 530">
                <a:extLst>
                  <a:ext uri="{FF2B5EF4-FFF2-40B4-BE49-F238E27FC236}">
                    <a16:creationId xmlns:a16="http://schemas.microsoft.com/office/drawing/2014/main" xmlns="" id="{696432B9-D5CA-4CA6-A2AC-359A1474F449}"/>
                  </a:ext>
                </a:extLst>
              </p:cNvPr>
              <p:cNvSpPr>
                <a:spLocks noChangeShapeType="1"/>
              </p:cNvSpPr>
              <p:nvPr/>
            </p:nvSpPr>
            <p:spPr bwMode="auto">
              <a:xfrm>
                <a:off x="9151" y="11130"/>
                <a:ext cx="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00" name="Rectangle 531">
                <a:extLst>
                  <a:ext uri="{FF2B5EF4-FFF2-40B4-BE49-F238E27FC236}">
                    <a16:creationId xmlns:a16="http://schemas.microsoft.com/office/drawing/2014/main" xmlns="" id="{8C1B3E64-CE8B-4786-A63B-BB4444326192}"/>
                  </a:ext>
                </a:extLst>
              </p:cNvPr>
              <p:cNvSpPr>
                <a:spLocks noChangeArrowheads="1"/>
              </p:cNvSpPr>
              <p:nvPr/>
            </p:nvSpPr>
            <p:spPr bwMode="auto">
              <a:xfrm>
                <a:off x="9151" y="11130"/>
                <a:ext cx="9"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01" name="Line 532">
                <a:extLst>
                  <a:ext uri="{FF2B5EF4-FFF2-40B4-BE49-F238E27FC236}">
                    <a16:creationId xmlns:a16="http://schemas.microsoft.com/office/drawing/2014/main" xmlns="" id="{FD12D87A-19D5-4B3A-965D-79A6A7453B58}"/>
                  </a:ext>
                </a:extLst>
              </p:cNvPr>
              <p:cNvSpPr>
                <a:spLocks noChangeShapeType="1"/>
              </p:cNvSpPr>
              <p:nvPr/>
            </p:nvSpPr>
            <p:spPr bwMode="auto">
              <a:xfrm>
                <a:off x="9151" y="11135"/>
                <a:ext cx="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02" name="Rectangle 533">
                <a:extLst>
                  <a:ext uri="{FF2B5EF4-FFF2-40B4-BE49-F238E27FC236}">
                    <a16:creationId xmlns:a16="http://schemas.microsoft.com/office/drawing/2014/main" xmlns="" id="{469E8270-C883-479C-88B4-A688CDC4FB1A}"/>
                  </a:ext>
                </a:extLst>
              </p:cNvPr>
              <p:cNvSpPr>
                <a:spLocks noChangeArrowheads="1"/>
              </p:cNvSpPr>
              <p:nvPr/>
            </p:nvSpPr>
            <p:spPr bwMode="auto">
              <a:xfrm>
                <a:off x="9151" y="11135"/>
                <a:ext cx="5"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03" name="Line 534">
                <a:extLst>
                  <a:ext uri="{FF2B5EF4-FFF2-40B4-BE49-F238E27FC236}">
                    <a16:creationId xmlns:a16="http://schemas.microsoft.com/office/drawing/2014/main" xmlns="" id="{0427BA50-382B-4300-9431-8581EC1A21C6}"/>
                  </a:ext>
                </a:extLst>
              </p:cNvPr>
              <p:cNvSpPr>
                <a:spLocks noChangeShapeType="1"/>
              </p:cNvSpPr>
              <p:nvPr/>
            </p:nvSpPr>
            <p:spPr bwMode="auto">
              <a:xfrm>
                <a:off x="11522" y="11111"/>
                <a:ext cx="27"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04" name="Rectangle 535">
                <a:extLst>
                  <a:ext uri="{FF2B5EF4-FFF2-40B4-BE49-F238E27FC236}">
                    <a16:creationId xmlns:a16="http://schemas.microsoft.com/office/drawing/2014/main" xmlns="" id="{1E5F5DA0-2129-4F5C-914E-61376E820CCB}"/>
                  </a:ext>
                </a:extLst>
              </p:cNvPr>
              <p:cNvSpPr>
                <a:spLocks noChangeArrowheads="1"/>
              </p:cNvSpPr>
              <p:nvPr/>
            </p:nvSpPr>
            <p:spPr bwMode="auto">
              <a:xfrm>
                <a:off x="11522" y="11111"/>
                <a:ext cx="27"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05" name="Line 536">
                <a:extLst>
                  <a:ext uri="{FF2B5EF4-FFF2-40B4-BE49-F238E27FC236}">
                    <a16:creationId xmlns:a16="http://schemas.microsoft.com/office/drawing/2014/main" xmlns="" id="{80812727-FC81-465B-8200-B690CCCEE07C}"/>
                  </a:ext>
                </a:extLst>
              </p:cNvPr>
              <p:cNvSpPr>
                <a:spLocks noChangeShapeType="1"/>
              </p:cNvSpPr>
              <p:nvPr/>
            </p:nvSpPr>
            <p:spPr bwMode="auto">
              <a:xfrm>
                <a:off x="11522" y="11116"/>
                <a:ext cx="23"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06" name="Rectangle 537">
                <a:extLst>
                  <a:ext uri="{FF2B5EF4-FFF2-40B4-BE49-F238E27FC236}">
                    <a16:creationId xmlns:a16="http://schemas.microsoft.com/office/drawing/2014/main" xmlns="" id="{1AF7A8BF-8AD6-42C7-B924-D77A5EB0EE91}"/>
                  </a:ext>
                </a:extLst>
              </p:cNvPr>
              <p:cNvSpPr>
                <a:spLocks noChangeArrowheads="1"/>
              </p:cNvSpPr>
              <p:nvPr/>
            </p:nvSpPr>
            <p:spPr bwMode="auto">
              <a:xfrm>
                <a:off x="11522" y="11116"/>
                <a:ext cx="23"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07" name="Line 538">
                <a:extLst>
                  <a:ext uri="{FF2B5EF4-FFF2-40B4-BE49-F238E27FC236}">
                    <a16:creationId xmlns:a16="http://schemas.microsoft.com/office/drawing/2014/main" xmlns="" id="{7C6A6888-41CF-4A50-957A-F417E1D7537C}"/>
                  </a:ext>
                </a:extLst>
              </p:cNvPr>
              <p:cNvSpPr>
                <a:spLocks noChangeShapeType="1"/>
              </p:cNvSpPr>
              <p:nvPr/>
            </p:nvSpPr>
            <p:spPr bwMode="auto">
              <a:xfrm>
                <a:off x="11522" y="11121"/>
                <a:ext cx="18"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08" name="Rectangle 539">
                <a:extLst>
                  <a:ext uri="{FF2B5EF4-FFF2-40B4-BE49-F238E27FC236}">
                    <a16:creationId xmlns:a16="http://schemas.microsoft.com/office/drawing/2014/main" xmlns="" id="{79FE5A82-D61F-4E73-A534-EF3538F55124}"/>
                  </a:ext>
                </a:extLst>
              </p:cNvPr>
              <p:cNvSpPr>
                <a:spLocks noChangeArrowheads="1"/>
              </p:cNvSpPr>
              <p:nvPr/>
            </p:nvSpPr>
            <p:spPr bwMode="auto">
              <a:xfrm>
                <a:off x="11522" y="11121"/>
                <a:ext cx="18"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09" name="Line 540">
                <a:extLst>
                  <a:ext uri="{FF2B5EF4-FFF2-40B4-BE49-F238E27FC236}">
                    <a16:creationId xmlns:a16="http://schemas.microsoft.com/office/drawing/2014/main" xmlns="" id="{543BD1C2-010E-453A-BDAB-A9B126D148AD}"/>
                  </a:ext>
                </a:extLst>
              </p:cNvPr>
              <p:cNvSpPr>
                <a:spLocks noChangeShapeType="1"/>
              </p:cNvSpPr>
              <p:nvPr/>
            </p:nvSpPr>
            <p:spPr bwMode="auto">
              <a:xfrm>
                <a:off x="11522" y="11125"/>
                <a:ext cx="1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10" name="Rectangle 541">
                <a:extLst>
                  <a:ext uri="{FF2B5EF4-FFF2-40B4-BE49-F238E27FC236}">
                    <a16:creationId xmlns:a16="http://schemas.microsoft.com/office/drawing/2014/main" xmlns="" id="{98E1187C-0502-4F87-924D-1816F84DA2C8}"/>
                  </a:ext>
                </a:extLst>
              </p:cNvPr>
              <p:cNvSpPr>
                <a:spLocks noChangeArrowheads="1"/>
              </p:cNvSpPr>
              <p:nvPr/>
            </p:nvSpPr>
            <p:spPr bwMode="auto">
              <a:xfrm>
                <a:off x="11522" y="11125"/>
                <a:ext cx="1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11" name="Line 542">
                <a:extLst>
                  <a:ext uri="{FF2B5EF4-FFF2-40B4-BE49-F238E27FC236}">
                    <a16:creationId xmlns:a16="http://schemas.microsoft.com/office/drawing/2014/main" xmlns="" id="{698281CA-F0F4-4E2A-9ED8-6A14BEB3E677}"/>
                  </a:ext>
                </a:extLst>
              </p:cNvPr>
              <p:cNvSpPr>
                <a:spLocks noChangeShapeType="1"/>
              </p:cNvSpPr>
              <p:nvPr/>
            </p:nvSpPr>
            <p:spPr bwMode="auto">
              <a:xfrm>
                <a:off x="11522" y="11130"/>
                <a:ext cx="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12" name="Rectangle 543">
                <a:extLst>
                  <a:ext uri="{FF2B5EF4-FFF2-40B4-BE49-F238E27FC236}">
                    <a16:creationId xmlns:a16="http://schemas.microsoft.com/office/drawing/2014/main" xmlns="" id="{11B71E49-AE8B-4E4D-8F2F-D08515C81786}"/>
                  </a:ext>
                </a:extLst>
              </p:cNvPr>
              <p:cNvSpPr>
                <a:spLocks noChangeArrowheads="1"/>
              </p:cNvSpPr>
              <p:nvPr/>
            </p:nvSpPr>
            <p:spPr bwMode="auto">
              <a:xfrm>
                <a:off x="11522" y="11130"/>
                <a:ext cx="9"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13" name="Line 544">
                <a:extLst>
                  <a:ext uri="{FF2B5EF4-FFF2-40B4-BE49-F238E27FC236}">
                    <a16:creationId xmlns:a16="http://schemas.microsoft.com/office/drawing/2014/main" xmlns="" id="{5DA1A20E-8F74-4462-BB4C-FB18F14B02C9}"/>
                  </a:ext>
                </a:extLst>
              </p:cNvPr>
              <p:cNvSpPr>
                <a:spLocks noChangeShapeType="1"/>
              </p:cNvSpPr>
              <p:nvPr/>
            </p:nvSpPr>
            <p:spPr bwMode="auto">
              <a:xfrm>
                <a:off x="11522" y="11135"/>
                <a:ext cx="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14" name="Rectangle 545">
                <a:extLst>
                  <a:ext uri="{FF2B5EF4-FFF2-40B4-BE49-F238E27FC236}">
                    <a16:creationId xmlns:a16="http://schemas.microsoft.com/office/drawing/2014/main" xmlns="" id="{184C5FD3-0605-40A9-893B-FC1D3C326A85}"/>
                  </a:ext>
                </a:extLst>
              </p:cNvPr>
              <p:cNvSpPr>
                <a:spLocks noChangeArrowheads="1"/>
              </p:cNvSpPr>
              <p:nvPr/>
            </p:nvSpPr>
            <p:spPr bwMode="auto">
              <a:xfrm>
                <a:off x="11522" y="11135"/>
                <a:ext cx="4"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15" name="Line 546">
                <a:extLst>
                  <a:ext uri="{FF2B5EF4-FFF2-40B4-BE49-F238E27FC236}">
                    <a16:creationId xmlns:a16="http://schemas.microsoft.com/office/drawing/2014/main" xmlns="" id="{FE1D815D-75B3-47B8-A044-6D2F527998A8}"/>
                  </a:ext>
                </a:extLst>
              </p:cNvPr>
              <p:cNvSpPr>
                <a:spLocks noChangeShapeType="1"/>
              </p:cNvSpPr>
              <p:nvPr/>
            </p:nvSpPr>
            <p:spPr bwMode="auto">
              <a:xfrm>
                <a:off x="12024" y="11111"/>
                <a:ext cx="28"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16" name="Rectangle 547">
                <a:extLst>
                  <a:ext uri="{FF2B5EF4-FFF2-40B4-BE49-F238E27FC236}">
                    <a16:creationId xmlns:a16="http://schemas.microsoft.com/office/drawing/2014/main" xmlns="" id="{2C5514B4-0BE0-46CD-87AC-2668C3A051BA}"/>
                  </a:ext>
                </a:extLst>
              </p:cNvPr>
              <p:cNvSpPr>
                <a:spLocks noChangeArrowheads="1"/>
              </p:cNvSpPr>
              <p:nvPr/>
            </p:nvSpPr>
            <p:spPr bwMode="auto">
              <a:xfrm>
                <a:off x="12024" y="11111"/>
                <a:ext cx="28"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17" name="Line 548">
                <a:extLst>
                  <a:ext uri="{FF2B5EF4-FFF2-40B4-BE49-F238E27FC236}">
                    <a16:creationId xmlns:a16="http://schemas.microsoft.com/office/drawing/2014/main" xmlns="" id="{4B44EB0C-E74C-459F-9EC9-497F42E1BC42}"/>
                  </a:ext>
                </a:extLst>
              </p:cNvPr>
              <p:cNvSpPr>
                <a:spLocks noChangeShapeType="1"/>
              </p:cNvSpPr>
              <p:nvPr/>
            </p:nvSpPr>
            <p:spPr bwMode="auto">
              <a:xfrm>
                <a:off x="12024" y="11116"/>
                <a:ext cx="2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18" name="Rectangle 549">
                <a:extLst>
                  <a:ext uri="{FF2B5EF4-FFF2-40B4-BE49-F238E27FC236}">
                    <a16:creationId xmlns:a16="http://schemas.microsoft.com/office/drawing/2014/main" xmlns="" id="{3667360C-DC31-4181-AF91-05A88146BC5D}"/>
                  </a:ext>
                </a:extLst>
              </p:cNvPr>
              <p:cNvSpPr>
                <a:spLocks noChangeArrowheads="1"/>
              </p:cNvSpPr>
              <p:nvPr/>
            </p:nvSpPr>
            <p:spPr bwMode="auto">
              <a:xfrm>
                <a:off x="12024" y="11116"/>
                <a:ext cx="2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19" name="Line 550">
                <a:extLst>
                  <a:ext uri="{FF2B5EF4-FFF2-40B4-BE49-F238E27FC236}">
                    <a16:creationId xmlns:a16="http://schemas.microsoft.com/office/drawing/2014/main" xmlns="" id="{298C1A2D-25C7-4614-A122-20A457CBBDB3}"/>
                  </a:ext>
                </a:extLst>
              </p:cNvPr>
              <p:cNvSpPr>
                <a:spLocks noChangeShapeType="1"/>
              </p:cNvSpPr>
              <p:nvPr/>
            </p:nvSpPr>
            <p:spPr bwMode="auto">
              <a:xfrm>
                <a:off x="12024" y="11121"/>
                <a:ext cx="1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20" name="Rectangle 551">
                <a:extLst>
                  <a:ext uri="{FF2B5EF4-FFF2-40B4-BE49-F238E27FC236}">
                    <a16:creationId xmlns:a16="http://schemas.microsoft.com/office/drawing/2014/main" xmlns="" id="{A9B6E91C-962D-44F5-B16E-38093F951570}"/>
                  </a:ext>
                </a:extLst>
              </p:cNvPr>
              <p:cNvSpPr>
                <a:spLocks noChangeArrowheads="1"/>
              </p:cNvSpPr>
              <p:nvPr/>
            </p:nvSpPr>
            <p:spPr bwMode="auto">
              <a:xfrm>
                <a:off x="12024" y="11121"/>
                <a:ext cx="19"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21" name="Line 552">
                <a:extLst>
                  <a:ext uri="{FF2B5EF4-FFF2-40B4-BE49-F238E27FC236}">
                    <a16:creationId xmlns:a16="http://schemas.microsoft.com/office/drawing/2014/main" xmlns="" id="{476B4DF3-AB25-40F1-8732-3265AAB4FA4B}"/>
                  </a:ext>
                </a:extLst>
              </p:cNvPr>
              <p:cNvSpPr>
                <a:spLocks noChangeShapeType="1"/>
              </p:cNvSpPr>
              <p:nvPr/>
            </p:nvSpPr>
            <p:spPr bwMode="auto">
              <a:xfrm>
                <a:off x="12024" y="11125"/>
                <a:ext cx="1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22" name="Rectangle 553">
                <a:extLst>
                  <a:ext uri="{FF2B5EF4-FFF2-40B4-BE49-F238E27FC236}">
                    <a16:creationId xmlns:a16="http://schemas.microsoft.com/office/drawing/2014/main" xmlns="" id="{4BF1E069-01F5-4E28-B1D4-04EC387FBAE3}"/>
                  </a:ext>
                </a:extLst>
              </p:cNvPr>
              <p:cNvSpPr>
                <a:spLocks noChangeArrowheads="1"/>
              </p:cNvSpPr>
              <p:nvPr/>
            </p:nvSpPr>
            <p:spPr bwMode="auto">
              <a:xfrm>
                <a:off x="12024" y="11125"/>
                <a:ext cx="1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23" name="Line 554">
                <a:extLst>
                  <a:ext uri="{FF2B5EF4-FFF2-40B4-BE49-F238E27FC236}">
                    <a16:creationId xmlns:a16="http://schemas.microsoft.com/office/drawing/2014/main" xmlns="" id="{D37BE8FD-3FA9-4E3E-9282-A845BB76BB92}"/>
                  </a:ext>
                </a:extLst>
              </p:cNvPr>
              <p:cNvSpPr>
                <a:spLocks noChangeShapeType="1"/>
              </p:cNvSpPr>
              <p:nvPr/>
            </p:nvSpPr>
            <p:spPr bwMode="auto">
              <a:xfrm>
                <a:off x="12024" y="11130"/>
                <a:ext cx="10"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24" name="Rectangle 555">
                <a:extLst>
                  <a:ext uri="{FF2B5EF4-FFF2-40B4-BE49-F238E27FC236}">
                    <a16:creationId xmlns:a16="http://schemas.microsoft.com/office/drawing/2014/main" xmlns="" id="{6E99CDFB-F345-4D9A-AF47-E8436DA113E5}"/>
                  </a:ext>
                </a:extLst>
              </p:cNvPr>
              <p:cNvSpPr>
                <a:spLocks noChangeArrowheads="1"/>
              </p:cNvSpPr>
              <p:nvPr/>
            </p:nvSpPr>
            <p:spPr bwMode="auto">
              <a:xfrm>
                <a:off x="12024" y="11130"/>
                <a:ext cx="10"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25" name="Line 556">
                <a:extLst>
                  <a:ext uri="{FF2B5EF4-FFF2-40B4-BE49-F238E27FC236}">
                    <a16:creationId xmlns:a16="http://schemas.microsoft.com/office/drawing/2014/main" xmlns="" id="{9D83E438-6289-451B-94B9-40D1363810E1}"/>
                  </a:ext>
                </a:extLst>
              </p:cNvPr>
              <p:cNvSpPr>
                <a:spLocks noChangeShapeType="1"/>
              </p:cNvSpPr>
              <p:nvPr/>
            </p:nvSpPr>
            <p:spPr bwMode="auto">
              <a:xfrm>
                <a:off x="12024" y="11135"/>
                <a:ext cx="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26" name="Rectangle 557">
                <a:extLst>
                  <a:ext uri="{FF2B5EF4-FFF2-40B4-BE49-F238E27FC236}">
                    <a16:creationId xmlns:a16="http://schemas.microsoft.com/office/drawing/2014/main" xmlns="" id="{517D6433-D75A-41D8-A0A9-67D3073C032E}"/>
                  </a:ext>
                </a:extLst>
              </p:cNvPr>
              <p:cNvSpPr>
                <a:spLocks noChangeArrowheads="1"/>
              </p:cNvSpPr>
              <p:nvPr/>
            </p:nvSpPr>
            <p:spPr bwMode="auto">
              <a:xfrm>
                <a:off x="12024" y="11135"/>
                <a:ext cx="5"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27" name="Rectangle 558">
                <a:extLst>
                  <a:ext uri="{FF2B5EF4-FFF2-40B4-BE49-F238E27FC236}">
                    <a16:creationId xmlns:a16="http://schemas.microsoft.com/office/drawing/2014/main" xmlns="" id="{79F6D74F-E8A8-4DBA-9C52-4820FA9F6D88}"/>
                  </a:ext>
                </a:extLst>
              </p:cNvPr>
              <p:cNvSpPr>
                <a:spLocks noChangeArrowheads="1"/>
              </p:cNvSpPr>
              <p:nvPr/>
            </p:nvSpPr>
            <p:spPr bwMode="auto">
              <a:xfrm rot="16200000">
                <a:off x="5371" y="9749"/>
                <a:ext cx="2036"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err="1">
                    <a:ln>
                      <a:noFill/>
                    </a:ln>
                    <a:solidFill>
                      <a:srgbClr val="000000"/>
                    </a:solidFill>
                    <a:effectLst/>
                    <a:cs typeface="Arial" panose="020B0604020202020204" pitchFamily="34" charset="0"/>
                  </a:rPr>
                  <a:t>Xpert</a:t>
                </a:r>
                <a:r>
                  <a:rPr kumimoji="0" lang="en-US" altLang="en-US" sz="1800" i="0" u="none" strike="noStrike" cap="none" normalizeH="0" baseline="0" dirty="0">
                    <a:ln>
                      <a:noFill/>
                    </a:ln>
                    <a:solidFill>
                      <a:srgbClr val="000000"/>
                    </a:solidFill>
                    <a:effectLst/>
                    <a:cs typeface="Arial" panose="020B0604020202020204" pitchFamily="34" charset="0"/>
                  </a:rPr>
                  <a:t> as initial </a:t>
                </a:r>
                <a:r>
                  <a:rPr lang="en-US" altLang="en-US" sz="1800" dirty="0">
                    <a:solidFill>
                      <a:srgbClr val="000000"/>
                    </a:solidFill>
                    <a:cs typeface="Arial" panose="020B0604020202020204" pitchFamily="34" charset="0"/>
                  </a:rPr>
                  <a:t>t</a:t>
                </a:r>
                <a:r>
                  <a:rPr kumimoji="0" lang="en-US" altLang="en-US" sz="1800" i="0" u="none" strike="noStrike" cap="none" normalizeH="0" baseline="0" dirty="0">
                    <a:ln>
                      <a:noFill/>
                    </a:ln>
                    <a:solidFill>
                      <a:srgbClr val="000000"/>
                    </a:solidFill>
                    <a:effectLst/>
                    <a:cs typeface="Arial" panose="020B0604020202020204" pitchFamily="34" charset="0"/>
                  </a:rPr>
                  <a:t>est in guidelines</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28" name="Rectangle 559">
                <a:extLst>
                  <a:ext uri="{FF2B5EF4-FFF2-40B4-BE49-F238E27FC236}">
                    <a16:creationId xmlns:a16="http://schemas.microsoft.com/office/drawing/2014/main" xmlns="" id="{12FC16C1-31C9-4CD2-A074-932BB22A4060}"/>
                  </a:ext>
                </a:extLst>
              </p:cNvPr>
              <p:cNvSpPr>
                <a:spLocks noChangeArrowheads="1"/>
              </p:cNvSpPr>
              <p:nvPr/>
            </p:nvSpPr>
            <p:spPr bwMode="auto">
              <a:xfrm rot="16200000">
                <a:off x="5587" y="9524"/>
                <a:ext cx="2545"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 </a:t>
                </a:r>
                <a:r>
                  <a:rPr kumimoji="0" lang="en-US" altLang="en-US" sz="1800" i="0" u="none" strike="noStrike" cap="none" normalizeH="0" baseline="0" dirty="0" err="1">
                    <a:ln>
                      <a:noFill/>
                    </a:ln>
                    <a:solidFill>
                      <a:srgbClr val="000000"/>
                    </a:solidFill>
                    <a:effectLst/>
                    <a:cs typeface="Arial" panose="020B0604020202020204" pitchFamily="34" charset="0"/>
                  </a:rPr>
                  <a:t>Xpert</a:t>
                </a:r>
                <a:r>
                  <a:rPr kumimoji="0" lang="en-US" altLang="en-US" sz="1800" i="0" u="none" strike="noStrike" cap="none" normalizeH="0" baseline="0" dirty="0">
                    <a:ln>
                      <a:noFill/>
                    </a:ln>
                    <a:solidFill>
                      <a:srgbClr val="000000"/>
                    </a:solidFill>
                    <a:effectLst/>
                    <a:cs typeface="Arial" panose="020B0604020202020204" pitchFamily="34" charset="0"/>
                  </a:rPr>
                  <a:t> as initial test implemented </a:t>
                </a:r>
                <a:r>
                  <a:rPr lang="en-US" altLang="en-US" sz="1800" dirty="0">
                    <a:solidFill>
                      <a:srgbClr val="000000"/>
                    </a:solidFill>
                    <a:cs typeface="Arial" panose="020B0604020202020204" pitchFamily="34" charset="0"/>
                  </a:rPr>
                  <a:t>w</a:t>
                </a:r>
                <a:r>
                  <a:rPr kumimoji="0" lang="en-US" altLang="en-US" sz="1800" i="0" u="none" strike="noStrike" cap="none" normalizeH="0" baseline="0" dirty="0">
                    <a:ln>
                      <a:noFill/>
                    </a:ln>
                    <a:solidFill>
                      <a:srgbClr val="000000"/>
                    </a:solidFill>
                    <a:effectLst/>
                    <a:cs typeface="Arial" panose="020B0604020202020204" pitchFamily="34" charset="0"/>
                  </a:rPr>
                  <a:t>idely</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29" name="Rectangle 560">
                <a:extLst>
                  <a:ext uri="{FF2B5EF4-FFF2-40B4-BE49-F238E27FC236}">
                    <a16:creationId xmlns:a16="http://schemas.microsoft.com/office/drawing/2014/main" xmlns="" id="{21A23953-B9E8-48C4-AC80-9E19A555FF13}"/>
                  </a:ext>
                </a:extLst>
              </p:cNvPr>
              <p:cNvSpPr>
                <a:spLocks noChangeArrowheads="1"/>
              </p:cNvSpPr>
              <p:nvPr/>
            </p:nvSpPr>
            <p:spPr bwMode="auto">
              <a:xfrm rot="16200000">
                <a:off x="6271" y="9666"/>
                <a:ext cx="2157"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err="1">
                    <a:ln>
                      <a:noFill/>
                    </a:ln>
                    <a:solidFill>
                      <a:srgbClr val="000000"/>
                    </a:solidFill>
                    <a:effectLst/>
                    <a:cs typeface="Arial" panose="020B0604020202020204" pitchFamily="34" charset="0"/>
                  </a:rPr>
                  <a:t>Xpert</a:t>
                </a:r>
                <a:r>
                  <a:rPr kumimoji="0" lang="en-US" altLang="en-US" sz="1800" i="0" u="none" strike="noStrike" cap="none" normalizeH="0" baseline="0" dirty="0">
                    <a:ln>
                      <a:noFill/>
                    </a:ln>
                    <a:solidFill>
                      <a:srgbClr val="000000"/>
                    </a:solidFill>
                    <a:effectLst/>
                    <a:cs typeface="Arial" panose="020B0604020202020204" pitchFamily="34" charset="0"/>
                  </a:rPr>
                  <a:t> for risk </a:t>
                </a:r>
                <a:r>
                  <a:rPr lang="en-US" altLang="en-US" sz="1800" dirty="0">
                    <a:solidFill>
                      <a:srgbClr val="000000"/>
                    </a:solidFill>
                    <a:cs typeface="Arial" panose="020B0604020202020204" pitchFamily="34" charset="0"/>
                  </a:rPr>
                  <a:t>g</a:t>
                </a:r>
                <a:r>
                  <a:rPr kumimoji="0" lang="en-US" altLang="en-US" sz="1800" i="0" u="none" strike="noStrike" cap="none" normalizeH="0" baseline="0" dirty="0">
                    <a:ln>
                      <a:noFill/>
                    </a:ln>
                    <a:solidFill>
                      <a:srgbClr val="000000"/>
                    </a:solidFill>
                    <a:effectLst/>
                    <a:cs typeface="Arial" panose="020B0604020202020204" pitchFamily="34" charset="0"/>
                  </a:rPr>
                  <a:t>roups in guidelines</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30" name="Rectangle 561">
                <a:extLst>
                  <a:ext uri="{FF2B5EF4-FFF2-40B4-BE49-F238E27FC236}">
                    <a16:creationId xmlns:a16="http://schemas.microsoft.com/office/drawing/2014/main" xmlns="" id="{FC9BBDA0-4BFC-4D3F-AF58-FD2CB961106C}"/>
                  </a:ext>
                </a:extLst>
              </p:cNvPr>
              <p:cNvSpPr>
                <a:spLocks noChangeArrowheads="1"/>
              </p:cNvSpPr>
              <p:nvPr/>
            </p:nvSpPr>
            <p:spPr bwMode="auto">
              <a:xfrm rot="16200000">
                <a:off x="6517" y="9420"/>
                <a:ext cx="2625"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err="1">
                    <a:ln>
                      <a:noFill/>
                    </a:ln>
                    <a:solidFill>
                      <a:srgbClr val="000000"/>
                    </a:solidFill>
                    <a:effectLst/>
                    <a:cs typeface="Arial" panose="020B0604020202020204" pitchFamily="34" charset="0"/>
                  </a:rPr>
                  <a:t>Xpert</a:t>
                </a:r>
                <a:r>
                  <a:rPr kumimoji="0" lang="en-US" altLang="en-US" sz="1800" i="0" u="none" strike="noStrike" cap="none" normalizeH="0" baseline="0" dirty="0">
                    <a:ln>
                      <a:noFill/>
                    </a:ln>
                    <a:solidFill>
                      <a:srgbClr val="000000"/>
                    </a:solidFill>
                    <a:effectLst/>
                    <a:cs typeface="Arial" panose="020B0604020202020204" pitchFamily="34" charset="0"/>
                  </a:rPr>
                  <a:t> for risk groups implemented </a:t>
                </a:r>
                <a:r>
                  <a:rPr lang="en-US" altLang="en-US" sz="1800" dirty="0">
                    <a:solidFill>
                      <a:srgbClr val="000000"/>
                    </a:solidFill>
                    <a:cs typeface="Arial" panose="020B0604020202020204" pitchFamily="34" charset="0"/>
                  </a:rPr>
                  <a:t>w</a:t>
                </a:r>
                <a:r>
                  <a:rPr kumimoji="0" lang="en-US" altLang="en-US" sz="1800" i="0" u="none" strike="noStrike" cap="none" normalizeH="0" baseline="0" dirty="0">
                    <a:ln>
                      <a:noFill/>
                    </a:ln>
                    <a:solidFill>
                      <a:srgbClr val="000000"/>
                    </a:solidFill>
                    <a:effectLst/>
                    <a:cs typeface="Arial" panose="020B0604020202020204" pitchFamily="34" charset="0"/>
                  </a:rPr>
                  <a:t>idely</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31" name="Rectangle 562">
                <a:extLst>
                  <a:ext uri="{FF2B5EF4-FFF2-40B4-BE49-F238E27FC236}">
                    <a16:creationId xmlns:a16="http://schemas.microsoft.com/office/drawing/2014/main" xmlns="" id="{8DAC2808-8821-4F0C-8352-2581E14E042B}"/>
                  </a:ext>
                </a:extLst>
              </p:cNvPr>
              <p:cNvSpPr>
                <a:spLocks noChangeArrowheads="1"/>
              </p:cNvSpPr>
              <p:nvPr/>
            </p:nvSpPr>
            <p:spPr bwMode="auto">
              <a:xfrm rot="16200000">
                <a:off x="7234" y="9624"/>
                <a:ext cx="2246"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Network supported by Global Fund</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32" name="Rectangle 563">
                <a:extLst>
                  <a:ext uri="{FF2B5EF4-FFF2-40B4-BE49-F238E27FC236}">
                    <a16:creationId xmlns:a16="http://schemas.microsoft.com/office/drawing/2014/main" xmlns="" id="{19509B45-1A65-486E-B98A-7BB17B417E75}"/>
                  </a:ext>
                </a:extLst>
              </p:cNvPr>
              <p:cNvSpPr>
                <a:spLocks noChangeArrowheads="1"/>
              </p:cNvSpPr>
              <p:nvPr/>
            </p:nvSpPr>
            <p:spPr bwMode="auto">
              <a:xfrm rot="16200000">
                <a:off x="7932" y="9765"/>
                <a:ext cx="197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Additional support by partners</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33" name="Rectangle 564">
                <a:extLst>
                  <a:ext uri="{FF2B5EF4-FFF2-40B4-BE49-F238E27FC236}">
                    <a16:creationId xmlns:a16="http://schemas.microsoft.com/office/drawing/2014/main" xmlns="" id="{1FD0C7FA-C09C-4E9A-BAA9-E17900A9BF38}"/>
                  </a:ext>
                </a:extLst>
              </p:cNvPr>
              <p:cNvSpPr>
                <a:spLocks noChangeArrowheads="1"/>
              </p:cNvSpPr>
              <p:nvPr/>
            </p:nvSpPr>
            <p:spPr bwMode="auto">
              <a:xfrm rot="16200000">
                <a:off x="8216" y="9607"/>
                <a:ext cx="228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Reported “</a:t>
                </a:r>
                <a:r>
                  <a:rPr lang="en-US" altLang="en-US" sz="1800" dirty="0">
                    <a:solidFill>
                      <a:srgbClr val="000000"/>
                    </a:solidFill>
                    <a:cs typeface="Arial" panose="020B0604020202020204" pitchFamily="34" charset="0"/>
                  </a:rPr>
                  <a:t>s</a:t>
                </a:r>
                <a:r>
                  <a:rPr kumimoji="0" lang="en-US" altLang="en-US" sz="1800" i="0" u="none" strike="noStrike" cap="none" normalizeH="0" baseline="0" dirty="0">
                    <a:ln>
                      <a:noFill/>
                    </a:ln>
                    <a:solidFill>
                      <a:srgbClr val="000000"/>
                    </a:solidFill>
                    <a:effectLst/>
                    <a:cs typeface="Arial" panose="020B0604020202020204" pitchFamily="34" charset="0"/>
                  </a:rPr>
                  <a:t>ome</a:t>
                </a:r>
                <a:r>
                  <a:rPr lang="en-US" altLang="en-US" sz="1800" dirty="0">
                    <a:solidFill>
                      <a:srgbClr val="000000"/>
                    </a:solidFill>
                    <a:cs typeface="Arial" panose="020B0604020202020204" pitchFamily="34" charset="0"/>
                  </a:rPr>
                  <a:t>”</a:t>
                </a:r>
                <a:r>
                  <a:rPr kumimoji="0" lang="en-US" altLang="en-US" sz="1800" i="0" u="none" strike="noStrike" cap="none" normalizeH="0" baseline="0" dirty="0">
                    <a:ln>
                      <a:noFill/>
                    </a:ln>
                    <a:solidFill>
                      <a:srgbClr val="000000"/>
                    </a:solidFill>
                    <a:effectLst/>
                    <a:cs typeface="Arial" panose="020B0604020202020204" pitchFamily="34" charset="0"/>
                  </a:rPr>
                  <a:t> domestic </a:t>
                </a:r>
                <a:r>
                  <a:rPr lang="en-US" altLang="en-US" sz="1800" dirty="0">
                    <a:solidFill>
                      <a:srgbClr val="000000"/>
                    </a:solidFill>
                    <a:cs typeface="Arial" panose="020B0604020202020204" pitchFamily="34" charset="0"/>
                  </a:rPr>
                  <a:t>s</a:t>
                </a:r>
                <a:r>
                  <a:rPr kumimoji="0" lang="en-US" altLang="en-US" sz="1800" i="0" u="none" strike="noStrike" cap="none" normalizeH="0" baseline="0" dirty="0">
                    <a:ln>
                      <a:noFill/>
                    </a:ln>
                    <a:solidFill>
                      <a:srgbClr val="000000"/>
                    </a:solidFill>
                    <a:effectLst/>
                    <a:cs typeface="Arial" panose="020B0604020202020204" pitchFamily="34" charset="0"/>
                  </a:rPr>
                  <a:t>upport </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34" name="Rectangle 565">
                <a:extLst>
                  <a:ext uri="{FF2B5EF4-FFF2-40B4-BE49-F238E27FC236}">
                    <a16:creationId xmlns:a16="http://schemas.microsoft.com/office/drawing/2014/main" xmlns="" id="{554D83AE-06A6-4978-AF80-DF10512779AF}"/>
                  </a:ext>
                </a:extLst>
              </p:cNvPr>
              <p:cNvSpPr>
                <a:spLocks noChangeArrowheads="1"/>
              </p:cNvSpPr>
              <p:nvPr/>
            </p:nvSpPr>
            <p:spPr bwMode="auto">
              <a:xfrm rot="16200000">
                <a:off x="8551" y="9483"/>
                <a:ext cx="246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Will undergo Global Fund transitioning</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35" name="Rectangle 566">
                <a:extLst>
                  <a:ext uri="{FF2B5EF4-FFF2-40B4-BE49-F238E27FC236}">
                    <a16:creationId xmlns:a16="http://schemas.microsoft.com/office/drawing/2014/main" xmlns="" id="{E511C8C0-E45F-4EA4-9FE3-5B7A0316EBCF}"/>
                  </a:ext>
                </a:extLst>
              </p:cNvPr>
              <p:cNvSpPr>
                <a:spLocks noChangeArrowheads="1"/>
              </p:cNvSpPr>
              <p:nvPr/>
            </p:nvSpPr>
            <p:spPr bwMode="auto">
              <a:xfrm rot="16200000">
                <a:off x="9348" y="9804"/>
                <a:ext cx="1858"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Total modules </a:t>
                </a:r>
                <a:r>
                  <a:rPr lang="en-US" altLang="en-US" sz="1800" dirty="0">
                    <a:solidFill>
                      <a:srgbClr val="000000"/>
                    </a:solidFill>
                    <a:cs typeface="Arial" panose="020B0604020202020204" pitchFamily="34" charset="0"/>
                  </a:rPr>
                  <a:t>r</a:t>
                </a:r>
                <a:r>
                  <a:rPr kumimoji="0" lang="en-US" altLang="en-US" sz="1800" i="0" u="none" strike="noStrike" cap="none" normalizeH="0" baseline="0" dirty="0">
                    <a:ln>
                      <a:noFill/>
                    </a:ln>
                    <a:solidFill>
                      <a:srgbClr val="000000"/>
                    </a:solidFill>
                    <a:effectLst/>
                    <a:cs typeface="Arial" panose="020B0604020202020204" pitchFamily="34" charset="0"/>
                  </a:rPr>
                  <a:t>eported by all</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36" name="Rectangle 567">
                <a:extLst>
                  <a:ext uri="{FF2B5EF4-FFF2-40B4-BE49-F238E27FC236}">
                    <a16:creationId xmlns:a16="http://schemas.microsoft.com/office/drawing/2014/main" xmlns="" id="{FB1FFBC8-BDE4-43BF-B2A5-3BDD36D0ED68}"/>
                  </a:ext>
                </a:extLst>
              </p:cNvPr>
              <p:cNvSpPr>
                <a:spLocks noChangeArrowheads="1"/>
              </p:cNvSpPr>
              <p:nvPr/>
            </p:nvSpPr>
            <p:spPr bwMode="auto">
              <a:xfrm rot="16200000">
                <a:off x="9577" y="9519"/>
                <a:ext cx="2456"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Total </a:t>
                </a:r>
                <a:r>
                  <a:rPr lang="en-US" altLang="en-US" sz="1800" dirty="0">
                    <a:solidFill>
                      <a:srgbClr val="000000"/>
                    </a:solidFill>
                    <a:cs typeface="Arial" panose="020B0604020202020204" pitchFamily="34" charset="0"/>
                  </a:rPr>
                  <a:t>m</a:t>
                </a:r>
                <a:r>
                  <a:rPr kumimoji="0" lang="en-US" altLang="en-US" sz="1800" i="0" u="none" strike="noStrike" cap="none" normalizeH="0" baseline="0" dirty="0">
                    <a:ln>
                      <a:noFill/>
                    </a:ln>
                    <a:solidFill>
                      <a:srgbClr val="000000"/>
                    </a:solidFill>
                    <a:effectLst/>
                    <a:cs typeface="Arial" panose="020B0604020202020204" pitchFamily="34" charset="0"/>
                  </a:rPr>
                  <a:t>odules </a:t>
                </a:r>
                <a:r>
                  <a:rPr lang="en-US" altLang="en-US" sz="1800" dirty="0">
                    <a:solidFill>
                      <a:srgbClr val="000000"/>
                    </a:solidFill>
                    <a:cs typeface="Arial" panose="020B0604020202020204" pitchFamily="34" charset="0"/>
                  </a:rPr>
                  <a:t>n</a:t>
                </a:r>
                <a:r>
                  <a:rPr kumimoji="0" lang="en-US" altLang="en-US" sz="1800" i="0" u="none" strike="noStrike" cap="none" normalizeH="0" baseline="0" dirty="0">
                    <a:ln>
                      <a:noFill/>
                    </a:ln>
                    <a:solidFill>
                      <a:srgbClr val="000000"/>
                    </a:solidFill>
                    <a:effectLst/>
                    <a:cs typeface="Arial" panose="020B0604020202020204" pitchFamily="34" charset="0"/>
                  </a:rPr>
                  <a:t>ot </a:t>
                </a:r>
                <a:r>
                  <a:rPr lang="en-US" altLang="en-US" sz="1800" dirty="0">
                    <a:solidFill>
                      <a:srgbClr val="000000"/>
                    </a:solidFill>
                    <a:cs typeface="Arial" panose="020B0604020202020204" pitchFamily="34" charset="0"/>
                  </a:rPr>
                  <a:t>f</a:t>
                </a:r>
                <a:r>
                  <a:rPr kumimoji="0" lang="en-US" altLang="en-US" sz="1800" i="0" u="none" strike="noStrike" cap="none" normalizeH="0" baseline="0" dirty="0">
                    <a:ln>
                      <a:noFill/>
                    </a:ln>
                    <a:solidFill>
                      <a:srgbClr val="000000"/>
                    </a:solidFill>
                    <a:effectLst/>
                    <a:cs typeface="Arial" panose="020B0604020202020204" pitchFamily="34" charset="0"/>
                  </a:rPr>
                  <a:t>unctional across all</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37" name="Rectangle 568">
                <a:extLst>
                  <a:ext uri="{FF2B5EF4-FFF2-40B4-BE49-F238E27FC236}">
                    <a16:creationId xmlns:a16="http://schemas.microsoft.com/office/drawing/2014/main" xmlns="" id="{8CB63554-CB19-4395-8378-392F044492A6}"/>
                  </a:ext>
                </a:extLst>
              </p:cNvPr>
              <p:cNvSpPr>
                <a:spLocks noChangeArrowheads="1"/>
              </p:cNvSpPr>
              <p:nvPr/>
            </p:nvSpPr>
            <p:spPr bwMode="auto">
              <a:xfrm rot="16200000">
                <a:off x="10423" y="9852"/>
                <a:ext cx="176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 failed </a:t>
                </a:r>
                <a:r>
                  <a:rPr lang="en-US" altLang="en-US" sz="1800" dirty="0">
                    <a:solidFill>
                      <a:srgbClr val="000000"/>
                    </a:solidFill>
                    <a:cs typeface="Arial" panose="020B0604020202020204" pitchFamily="34" charset="0"/>
                  </a:rPr>
                  <a:t>m</a:t>
                </a:r>
                <a:r>
                  <a:rPr kumimoji="0" lang="en-US" altLang="en-US" sz="1800" i="0" u="none" strike="noStrike" cap="none" normalizeH="0" baseline="0" dirty="0">
                    <a:ln>
                      <a:noFill/>
                    </a:ln>
                    <a:solidFill>
                      <a:srgbClr val="000000"/>
                    </a:solidFill>
                    <a:effectLst/>
                    <a:cs typeface="Arial" panose="020B0604020202020204" pitchFamily="34" charset="0"/>
                  </a:rPr>
                  <a:t>odules </a:t>
                </a:r>
                <a:r>
                  <a:rPr lang="en-US" altLang="en-US" sz="1800" dirty="0">
                    <a:solidFill>
                      <a:srgbClr val="000000"/>
                    </a:solidFill>
                    <a:cs typeface="Arial" panose="020B0604020202020204" pitchFamily="34" charset="0"/>
                  </a:rPr>
                  <a:t>a</a:t>
                </a:r>
                <a:r>
                  <a:rPr kumimoji="0" lang="en-US" altLang="en-US" sz="1800" i="0" u="none" strike="noStrike" cap="none" normalizeH="0" baseline="0" dirty="0">
                    <a:ln>
                      <a:noFill/>
                    </a:ln>
                    <a:solidFill>
                      <a:srgbClr val="000000"/>
                    </a:solidFill>
                    <a:effectLst/>
                    <a:cs typeface="Arial" panose="020B0604020202020204" pitchFamily="34" charset="0"/>
                  </a:rPr>
                  <a:t>cross </a:t>
                </a:r>
                <a:r>
                  <a:rPr lang="en-US" altLang="en-US" sz="1800" dirty="0">
                    <a:solidFill>
                      <a:srgbClr val="000000"/>
                    </a:solidFill>
                    <a:cs typeface="Arial" panose="020B0604020202020204" pitchFamily="34" charset="0"/>
                  </a:rPr>
                  <a:t>a</a:t>
                </a:r>
                <a:r>
                  <a:rPr kumimoji="0" lang="en-US" altLang="en-US" sz="1800" i="0" u="none" strike="noStrike" cap="none" normalizeH="0" baseline="0" dirty="0">
                    <a:ln>
                      <a:noFill/>
                    </a:ln>
                    <a:solidFill>
                      <a:srgbClr val="000000"/>
                    </a:solidFill>
                    <a:effectLst/>
                    <a:cs typeface="Arial" panose="020B0604020202020204" pitchFamily="34" charset="0"/>
                  </a:rPr>
                  <a:t>ll</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38" name="Rectangle 569">
                <a:extLst>
                  <a:ext uri="{FF2B5EF4-FFF2-40B4-BE49-F238E27FC236}">
                    <a16:creationId xmlns:a16="http://schemas.microsoft.com/office/drawing/2014/main" xmlns="" id="{AC780484-AF40-4F57-87CF-406D2F19C50F}"/>
                  </a:ext>
                </a:extLst>
              </p:cNvPr>
              <p:cNvSpPr>
                <a:spLocks noChangeArrowheads="1"/>
              </p:cNvSpPr>
              <p:nvPr/>
            </p:nvSpPr>
            <p:spPr bwMode="auto">
              <a:xfrm rot="16200000">
                <a:off x="10449" y="9424"/>
                <a:ext cx="263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Annual failure </a:t>
                </a:r>
                <a:r>
                  <a:rPr lang="en-US" altLang="en-US" sz="1800" dirty="0">
                    <a:solidFill>
                      <a:srgbClr val="000000"/>
                    </a:solidFill>
                    <a:cs typeface="Arial" panose="020B0604020202020204" pitchFamily="34" charset="0"/>
                  </a:rPr>
                  <a:t>r</a:t>
                </a:r>
                <a:r>
                  <a:rPr kumimoji="0" lang="en-US" altLang="en-US" sz="1800" i="0" u="none" strike="noStrike" cap="none" normalizeH="0" baseline="0" dirty="0">
                    <a:ln>
                      <a:noFill/>
                    </a:ln>
                    <a:solidFill>
                      <a:srgbClr val="000000"/>
                    </a:solidFill>
                    <a:effectLst/>
                    <a:cs typeface="Arial" panose="020B0604020202020204" pitchFamily="34" charset="0"/>
                  </a:rPr>
                  <a:t>ates (lowest and highest)</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39" name="Rectangle 570">
                <a:extLst>
                  <a:ext uri="{FF2B5EF4-FFF2-40B4-BE49-F238E27FC236}">
                    <a16:creationId xmlns:a16="http://schemas.microsoft.com/office/drawing/2014/main" xmlns="" id="{F351A760-890A-4425-9D7B-BFA0B91D55C6}"/>
                  </a:ext>
                </a:extLst>
              </p:cNvPr>
              <p:cNvSpPr>
                <a:spLocks noChangeArrowheads="1"/>
              </p:cNvSpPr>
              <p:nvPr/>
            </p:nvSpPr>
            <p:spPr bwMode="auto">
              <a:xfrm rot="16200000">
                <a:off x="11250" y="9727"/>
                <a:ext cx="199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Reported &gt;70% </a:t>
                </a:r>
                <a:r>
                  <a:rPr kumimoji="0" lang="en-US" altLang="en-US" sz="1800" i="0" u="none" strike="noStrike" cap="none" normalizeH="0" baseline="0" dirty="0" err="1">
                    <a:ln>
                      <a:noFill/>
                    </a:ln>
                    <a:solidFill>
                      <a:srgbClr val="000000"/>
                    </a:solidFill>
                    <a:effectLst/>
                    <a:cs typeface="Arial" panose="020B0604020202020204" pitchFamily="34" charset="0"/>
                  </a:rPr>
                  <a:t>utilisation</a:t>
                </a:r>
                <a:r>
                  <a:rPr kumimoji="0" lang="en-US" altLang="en-US" sz="1800" i="0" u="none" strike="noStrike" cap="none" normalizeH="0" baseline="0" dirty="0">
                    <a:ln>
                      <a:noFill/>
                    </a:ln>
                    <a:solidFill>
                      <a:srgbClr val="000000"/>
                    </a:solidFill>
                    <a:effectLst/>
                    <a:cs typeface="Arial" panose="020B0604020202020204" pitchFamily="34" charset="0"/>
                  </a:rPr>
                  <a:t> </a:t>
                </a:r>
                <a:r>
                  <a:rPr lang="en-US" altLang="en-US" sz="1800" dirty="0">
                    <a:solidFill>
                      <a:srgbClr val="000000"/>
                    </a:solidFill>
                    <a:cs typeface="Arial" panose="020B0604020202020204" pitchFamily="34" charset="0"/>
                  </a:rPr>
                  <a:t>r</a:t>
                </a:r>
                <a:r>
                  <a:rPr kumimoji="0" lang="en-US" altLang="en-US" sz="1800" i="0" u="none" strike="noStrike" cap="none" normalizeH="0" baseline="0" dirty="0">
                    <a:ln>
                      <a:noFill/>
                    </a:ln>
                    <a:solidFill>
                      <a:srgbClr val="000000"/>
                    </a:solidFill>
                    <a:effectLst/>
                    <a:cs typeface="Arial" panose="020B0604020202020204" pitchFamily="34" charset="0"/>
                  </a:rPr>
                  <a:t>ate </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40" name="Rectangle 571">
                <a:extLst>
                  <a:ext uri="{FF2B5EF4-FFF2-40B4-BE49-F238E27FC236}">
                    <a16:creationId xmlns:a16="http://schemas.microsoft.com/office/drawing/2014/main" xmlns="" id="{5F2AF8B6-B61A-4BC5-A85A-35377EE5DF4A}"/>
                  </a:ext>
                </a:extLst>
              </p:cNvPr>
              <p:cNvSpPr>
                <a:spLocks noChangeArrowheads="1"/>
              </p:cNvSpPr>
              <p:nvPr/>
            </p:nvSpPr>
            <p:spPr bwMode="auto">
              <a:xfrm>
                <a:off x="6185" y="11158"/>
                <a:ext cx="36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13/22</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41" name="Rectangle 572">
                <a:extLst>
                  <a:ext uri="{FF2B5EF4-FFF2-40B4-BE49-F238E27FC236}">
                    <a16:creationId xmlns:a16="http://schemas.microsoft.com/office/drawing/2014/main" xmlns="" id="{B7AFF728-9531-407A-8359-EE6934CC3AAC}"/>
                  </a:ext>
                </a:extLst>
              </p:cNvPr>
              <p:cNvSpPr>
                <a:spLocks noChangeArrowheads="1"/>
              </p:cNvSpPr>
              <p:nvPr/>
            </p:nvSpPr>
            <p:spPr bwMode="auto">
              <a:xfrm>
                <a:off x="6701" y="11158"/>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7/22</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42" name="Rectangle 573">
                <a:extLst>
                  <a:ext uri="{FF2B5EF4-FFF2-40B4-BE49-F238E27FC236}">
                    <a16:creationId xmlns:a16="http://schemas.microsoft.com/office/drawing/2014/main" xmlns="" id="{4E6BFBCA-9B76-4467-A08E-86E2BBAC88E0}"/>
                  </a:ext>
                </a:extLst>
              </p:cNvPr>
              <p:cNvSpPr>
                <a:spLocks noChangeArrowheads="1"/>
              </p:cNvSpPr>
              <p:nvPr/>
            </p:nvSpPr>
            <p:spPr bwMode="auto">
              <a:xfrm>
                <a:off x="7135" y="11158"/>
                <a:ext cx="36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21/22</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43" name="Rectangle 574">
                <a:extLst>
                  <a:ext uri="{FF2B5EF4-FFF2-40B4-BE49-F238E27FC236}">
                    <a16:creationId xmlns:a16="http://schemas.microsoft.com/office/drawing/2014/main" xmlns="" id="{85872225-200A-4A22-95C6-F5A8309685A7}"/>
                  </a:ext>
                </a:extLst>
              </p:cNvPr>
              <p:cNvSpPr>
                <a:spLocks noChangeArrowheads="1"/>
              </p:cNvSpPr>
              <p:nvPr/>
            </p:nvSpPr>
            <p:spPr bwMode="auto">
              <a:xfrm>
                <a:off x="7656" y="11158"/>
                <a:ext cx="35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11/22</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544" name="Rectangle 575">
                <a:extLst>
                  <a:ext uri="{FF2B5EF4-FFF2-40B4-BE49-F238E27FC236}">
                    <a16:creationId xmlns:a16="http://schemas.microsoft.com/office/drawing/2014/main" xmlns="" id="{051FB32D-5CFF-477A-824F-3E5690C585DD}"/>
                  </a:ext>
                </a:extLst>
              </p:cNvPr>
              <p:cNvSpPr>
                <a:spLocks noChangeArrowheads="1"/>
              </p:cNvSpPr>
              <p:nvPr/>
            </p:nvSpPr>
            <p:spPr bwMode="auto">
              <a:xfrm>
                <a:off x="8178" y="11158"/>
                <a:ext cx="36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15/16</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45" name="Rectangle 576">
                <a:extLst>
                  <a:ext uri="{FF2B5EF4-FFF2-40B4-BE49-F238E27FC236}">
                    <a16:creationId xmlns:a16="http://schemas.microsoft.com/office/drawing/2014/main" xmlns="" id="{021989EF-D781-4AFE-BE0E-F78CE68095EE}"/>
                  </a:ext>
                </a:extLst>
              </p:cNvPr>
              <p:cNvSpPr>
                <a:spLocks noChangeArrowheads="1"/>
              </p:cNvSpPr>
              <p:nvPr/>
            </p:nvSpPr>
            <p:spPr bwMode="auto">
              <a:xfrm>
                <a:off x="8699" y="11158"/>
                <a:ext cx="36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10/15</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46" name="Rectangle 577">
                <a:extLst>
                  <a:ext uri="{FF2B5EF4-FFF2-40B4-BE49-F238E27FC236}">
                    <a16:creationId xmlns:a16="http://schemas.microsoft.com/office/drawing/2014/main" xmlns="" id="{E2EA3CA5-DAEA-437C-A8C3-01488DF76788}"/>
                  </a:ext>
                </a:extLst>
              </p:cNvPr>
              <p:cNvSpPr>
                <a:spLocks noChangeArrowheads="1"/>
              </p:cNvSpPr>
              <p:nvPr/>
            </p:nvSpPr>
            <p:spPr bwMode="auto">
              <a:xfrm>
                <a:off x="9216" y="11158"/>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6/15</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47" name="Rectangle 578">
                <a:extLst>
                  <a:ext uri="{FF2B5EF4-FFF2-40B4-BE49-F238E27FC236}">
                    <a16:creationId xmlns:a16="http://schemas.microsoft.com/office/drawing/2014/main" xmlns="" id="{9ED30FDA-6CEE-4100-91AE-99570F0D9406}"/>
                  </a:ext>
                </a:extLst>
              </p:cNvPr>
              <p:cNvSpPr>
                <a:spLocks noChangeArrowheads="1"/>
              </p:cNvSpPr>
              <p:nvPr/>
            </p:nvSpPr>
            <p:spPr bwMode="auto">
              <a:xfrm>
                <a:off x="9645" y="11158"/>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6/12</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48" name="Rectangle 579">
                <a:extLst>
                  <a:ext uri="{FF2B5EF4-FFF2-40B4-BE49-F238E27FC236}">
                    <a16:creationId xmlns:a16="http://schemas.microsoft.com/office/drawing/2014/main" xmlns="" id="{DE2D6ACF-3CAB-4F30-8442-249EBA3EAE3B}"/>
                  </a:ext>
                </a:extLst>
              </p:cNvPr>
              <p:cNvSpPr>
                <a:spLocks noChangeArrowheads="1"/>
              </p:cNvSpPr>
              <p:nvPr/>
            </p:nvSpPr>
            <p:spPr bwMode="auto">
              <a:xfrm>
                <a:off x="11675" y="11158"/>
                <a:ext cx="210"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1" u="none" strike="noStrike" cap="none" normalizeH="0" baseline="0" dirty="0">
                    <a:ln>
                      <a:noFill/>
                    </a:ln>
                    <a:solidFill>
                      <a:srgbClr val="000000"/>
                    </a:solidFill>
                    <a:effectLst/>
                    <a:cs typeface="Arial" panose="020B0604020202020204" pitchFamily="34" charset="0"/>
                  </a:rPr>
                  <a:t>2%</a:t>
                </a:r>
                <a:endParaRPr kumimoji="0" lang="en-US" altLang="en-US" sz="1800" i="1" u="none" strike="noStrike" cap="none" normalizeH="0" baseline="0" dirty="0">
                  <a:ln>
                    <a:noFill/>
                  </a:ln>
                  <a:solidFill>
                    <a:schemeClr val="tx1"/>
                  </a:solidFill>
                  <a:effectLst/>
                  <a:cs typeface="Arial" panose="020B0604020202020204" pitchFamily="34" charset="0"/>
                </a:endParaRPr>
              </a:p>
            </p:txBody>
          </p:sp>
          <p:sp>
            <p:nvSpPr>
              <p:cNvPr id="1549" name="Rectangle 580">
                <a:extLst>
                  <a:ext uri="{FF2B5EF4-FFF2-40B4-BE49-F238E27FC236}">
                    <a16:creationId xmlns:a16="http://schemas.microsoft.com/office/drawing/2014/main" xmlns="" id="{B98667A3-CEAA-4AE4-B2D1-534462B0BBFD}"/>
                  </a:ext>
                </a:extLst>
              </p:cNvPr>
              <p:cNvSpPr>
                <a:spLocks noChangeArrowheads="1"/>
              </p:cNvSpPr>
              <p:nvPr/>
            </p:nvSpPr>
            <p:spPr bwMode="auto">
              <a:xfrm>
                <a:off x="12090" y="11158"/>
                <a:ext cx="28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9/15</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50" name="Rectangle 581">
                <a:extLst>
                  <a:ext uri="{FF2B5EF4-FFF2-40B4-BE49-F238E27FC236}">
                    <a16:creationId xmlns:a16="http://schemas.microsoft.com/office/drawing/2014/main" xmlns="" id="{3F3842BB-3ED6-4C1E-8CEA-832288E98075}"/>
                  </a:ext>
                </a:extLst>
              </p:cNvPr>
              <p:cNvSpPr>
                <a:spLocks noChangeArrowheads="1"/>
              </p:cNvSpPr>
              <p:nvPr/>
            </p:nvSpPr>
            <p:spPr bwMode="auto">
              <a:xfrm>
                <a:off x="6240" y="11433"/>
                <a:ext cx="29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59%</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51" name="Rectangle 582">
                <a:extLst>
                  <a:ext uri="{FF2B5EF4-FFF2-40B4-BE49-F238E27FC236}">
                    <a16:creationId xmlns:a16="http://schemas.microsoft.com/office/drawing/2014/main" xmlns="" id="{9C41734C-8932-446F-BD27-6EC3F8EB6B83}"/>
                  </a:ext>
                </a:extLst>
              </p:cNvPr>
              <p:cNvSpPr>
                <a:spLocks noChangeArrowheads="1"/>
              </p:cNvSpPr>
              <p:nvPr/>
            </p:nvSpPr>
            <p:spPr bwMode="auto">
              <a:xfrm>
                <a:off x="6715" y="11433"/>
                <a:ext cx="29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32%</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52" name="Rectangle 583">
                <a:extLst>
                  <a:ext uri="{FF2B5EF4-FFF2-40B4-BE49-F238E27FC236}">
                    <a16:creationId xmlns:a16="http://schemas.microsoft.com/office/drawing/2014/main" xmlns="" id="{A3E3FF54-6C1A-4BFD-9F6E-6CF9D48A02E7}"/>
                  </a:ext>
                </a:extLst>
              </p:cNvPr>
              <p:cNvSpPr>
                <a:spLocks noChangeArrowheads="1"/>
              </p:cNvSpPr>
              <p:nvPr/>
            </p:nvSpPr>
            <p:spPr bwMode="auto">
              <a:xfrm>
                <a:off x="7190" y="11433"/>
                <a:ext cx="29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95%</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53" name="Rectangle 584">
                <a:extLst>
                  <a:ext uri="{FF2B5EF4-FFF2-40B4-BE49-F238E27FC236}">
                    <a16:creationId xmlns:a16="http://schemas.microsoft.com/office/drawing/2014/main" xmlns="" id="{BDEF0DAB-1AFA-4999-8072-3667458DE7EB}"/>
                  </a:ext>
                </a:extLst>
              </p:cNvPr>
              <p:cNvSpPr>
                <a:spLocks noChangeArrowheads="1"/>
              </p:cNvSpPr>
              <p:nvPr/>
            </p:nvSpPr>
            <p:spPr bwMode="auto">
              <a:xfrm>
                <a:off x="7712" y="11433"/>
                <a:ext cx="29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50%</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54" name="Rectangle 585">
                <a:extLst>
                  <a:ext uri="{FF2B5EF4-FFF2-40B4-BE49-F238E27FC236}">
                    <a16:creationId xmlns:a16="http://schemas.microsoft.com/office/drawing/2014/main" xmlns="" id="{1145636E-C48B-45A4-A612-EF6E1051D24B}"/>
                  </a:ext>
                </a:extLst>
              </p:cNvPr>
              <p:cNvSpPr>
                <a:spLocks noChangeArrowheads="1"/>
              </p:cNvSpPr>
              <p:nvPr/>
            </p:nvSpPr>
            <p:spPr bwMode="auto">
              <a:xfrm>
                <a:off x="8234" y="11433"/>
                <a:ext cx="29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94%</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55" name="Rectangle 586">
                <a:extLst>
                  <a:ext uri="{FF2B5EF4-FFF2-40B4-BE49-F238E27FC236}">
                    <a16:creationId xmlns:a16="http://schemas.microsoft.com/office/drawing/2014/main" xmlns="" id="{1867CA3D-7F21-4D1D-BB9A-BD0C0237E957}"/>
                  </a:ext>
                </a:extLst>
              </p:cNvPr>
              <p:cNvSpPr>
                <a:spLocks noChangeArrowheads="1"/>
              </p:cNvSpPr>
              <p:nvPr/>
            </p:nvSpPr>
            <p:spPr bwMode="auto">
              <a:xfrm>
                <a:off x="8755" y="11433"/>
                <a:ext cx="29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67%</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56" name="Rectangle 587">
                <a:extLst>
                  <a:ext uri="{FF2B5EF4-FFF2-40B4-BE49-F238E27FC236}">
                    <a16:creationId xmlns:a16="http://schemas.microsoft.com/office/drawing/2014/main" xmlns="" id="{8BF28A0D-9AB1-4B70-A486-453ED1D5BB21}"/>
                  </a:ext>
                </a:extLst>
              </p:cNvPr>
              <p:cNvSpPr>
                <a:spLocks noChangeArrowheads="1"/>
              </p:cNvSpPr>
              <p:nvPr/>
            </p:nvSpPr>
            <p:spPr bwMode="auto">
              <a:xfrm>
                <a:off x="9230" y="11433"/>
                <a:ext cx="29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40%</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57" name="Rectangle 588">
                <a:extLst>
                  <a:ext uri="{FF2B5EF4-FFF2-40B4-BE49-F238E27FC236}">
                    <a16:creationId xmlns:a16="http://schemas.microsoft.com/office/drawing/2014/main" xmlns="" id="{0AF49E7B-0DE5-4F32-9CD8-90A7E27C2CA3}"/>
                  </a:ext>
                </a:extLst>
              </p:cNvPr>
              <p:cNvSpPr>
                <a:spLocks noChangeArrowheads="1"/>
              </p:cNvSpPr>
              <p:nvPr/>
            </p:nvSpPr>
            <p:spPr bwMode="auto">
              <a:xfrm>
                <a:off x="9659" y="11433"/>
                <a:ext cx="29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50%</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58" name="Rectangle 589">
                <a:extLst>
                  <a:ext uri="{FF2B5EF4-FFF2-40B4-BE49-F238E27FC236}">
                    <a16:creationId xmlns:a16="http://schemas.microsoft.com/office/drawing/2014/main" xmlns="" id="{37E1343E-4288-4C98-98B0-6EDA400C1388}"/>
                  </a:ext>
                </a:extLst>
              </p:cNvPr>
              <p:cNvSpPr>
                <a:spLocks noChangeArrowheads="1"/>
              </p:cNvSpPr>
              <p:nvPr/>
            </p:nvSpPr>
            <p:spPr bwMode="auto">
              <a:xfrm>
                <a:off x="11638" y="11433"/>
                <a:ext cx="29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1" u="none" strike="noStrike" cap="none" normalizeH="0" baseline="0" dirty="0">
                    <a:ln>
                      <a:noFill/>
                    </a:ln>
                    <a:solidFill>
                      <a:srgbClr val="000000"/>
                    </a:solidFill>
                    <a:effectLst/>
                    <a:cs typeface="Arial" panose="020B0604020202020204" pitchFamily="34" charset="0"/>
                  </a:rPr>
                  <a:t>25%</a:t>
                </a:r>
                <a:endParaRPr kumimoji="0" lang="en-US" altLang="en-US" sz="1800" i="1" u="none" strike="noStrike" cap="none" normalizeH="0" baseline="0" dirty="0">
                  <a:ln>
                    <a:noFill/>
                  </a:ln>
                  <a:solidFill>
                    <a:schemeClr val="tx1"/>
                  </a:solidFill>
                  <a:effectLst/>
                  <a:cs typeface="Arial" panose="020B0604020202020204" pitchFamily="34" charset="0"/>
                </a:endParaRPr>
              </a:p>
            </p:txBody>
          </p:sp>
          <p:sp>
            <p:nvSpPr>
              <p:cNvPr id="1559" name="Rectangle 590">
                <a:extLst>
                  <a:ext uri="{FF2B5EF4-FFF2-40B4-BE49-F238E27FC236}">
                    <a16:creationId xmlns:a16="http://schemas.microsoft.com/office/drawing/2014/main" xmlns="" id="{510E1167-E6BB-48BB-88C1-6087FED619C7}"/>
                  </a:ext>
                </a:extLst>
              </p:cNvPr>
              <p:cNvSpPr>
                <a:spLocks noChangeArrowheads="1"/>
              </p:cNvSpPr>
              <p:nvPr/>
            </p:nvSpPr>
            <p:spPr bwMode="auto">
              <a:xfrm>
                <a:off x="12104" y="11433"/>
                <a:ext cx="29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a:ln>
                      <a:noFill/>
                    </a:ln>
                    <a:solidFill>
                      <a:srgbClr val="000000"/>
                    </a:solidFill>
                    <a:effectLst/>
                    <a:cs typeface="Arial" panose="020B0604020202020204" pitchFamily="34" charset="0"/>
                  </a:rPr>
                  <a:t>64%</a:t>
                </a:r>
                <a:endParaRPr kumimoji="0" lang="en-US" altLang="en-US" sz="1800" i="0" u="none" strike="noStrike" cap="none" normalizeH="0" baseline="0">
                  <a:ln>
                    <a:noFill/>
                  </a:ln>
                  <a:solidFill>
                    <a:schemeClr val="tx1"/>
                  </a:solidFill>
                  <a:effectLst/>
                  <a:cs typeface="Arial" panose="020B0604020202020204" pitchFamily="34" charset="0"/>
                </a:endParaRPr>
              </a:p>
            </p:txBody>
          </p:sp>
          <p:sp>
            <p:nvSpPr>
              <p:cNvPr id="1560" name="Line 591">
                <a:extLst>
                  <a:ext uri="{FF2B5EF4-FFF2-40B4-BE49-F238E27FC236}">
                    <a16:creationId xmlns:a16="http://schemas.microsoft.com/office/drawing/2014/main" xmlns="" id="{EE346A7D-594F-41D0-9BFD-B7A32E83D6A9}"/>
                  </a:ext>
                </a:extLst>
              </p:cNvPr>
              <p:cNvSpPr>
                <a:spLocks noChangeShapeType="1"/>
              </p:cNvSpPr>
              <p:nvPr/>
            </p:nvSpPr>
            <p:spPr bwMode="auto">
              <a:xfrm>
                <a:off x="10008" y="11111"/>
                <a:ext cx="28"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61" name="Rectangle 592">
                <a:extLst>
                  <a:ext uri="{FF2B5EF4-FFF2-40B4-BE49-F238E27FC236}">
                    <a16:creationId xmlns:a16="http://schemas.microsoft.com/office/drawing/2014/main" xmlns="" id="{41908452-91FB-4C51-B7DB-D95FF5326294}"/>
                  </a:ext>
                </a:extLst>
              </p:cNvPr>
              <p:cNvSpPr>
                <a:spLocks noChangeArrowheads="1"/>
              </p:cNvSpPr>
              <p:nvPr/>
            </p:nvSpPr>
            <p:spPr bwMode="auto">
              <a:xfrm>
                <a:off x="10008" y="11111"/>
                <a:ext cx="28"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62" name="Line 593">
                <a:extLst>
                  <a:ext uri="{FF2B5EF4-FFF2-40B4-BE49-F238E27FC236}">
                    <a16:creationId xmlns:a16="http://schemas.microsoft.com/office/drawing/2014/main" xmlns="" id="{4040C6A3-F58C-4F8E-B623-2C1D48792116}"/>
                  </a:ext>
                </a:extLst>
              </p:cNvPr>
              <p:cNvSpPr>
                <a:spLocks noChangeShapeType="1"/>
              </p:cNvSpPr>
              <p:nvPr/>
            </p:nvSpPr>
            <p:spPr bwMode="auto">
              <a:xfrm>
                <a:off x="10008" y="11116"/>
                <a:ext cx="23"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63" name="Rectangle 594">
                <a:extLst>
                  <a:ext uri="{FF2B5EF4-FFF2-40B4-BE49-F238E27FC236}">
                    <a16:creationId xmlns:a16="http://schemas.microsoft.com/office/drawing/2014/main" xmlns="" id="{84BD8E78-B74A-48AD-B738-C7A64C4E4A74}"/>
                  </a:ext>
                </a:extLst>
              </p:cNvPr>
              <p:cNvSpPr>
                <a:spLocks noChangeArrowheads="1"/>
              </p:cNvSpPr>
              <p:nvPr/>
            </p:nvSpPr>
            <p:spPr bwMode="auto">
              <a:xfrm>
                <a:off x="10008" y="11116"/>
                <a:ext cx="23"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64" name="Line 595">
                <a:extLst>
                  <a:ext uri="{FF2B5EF4-FFF2-40B4-BE49-F238E27FC236}">
                    <a16:creationId xmlns:a16="http://schemas.microsoft.com/office/drawing/2014/main" xmlns="" id="{1C62E6B0-8DD8-41E1-A0AB-065001473846}"/>
                  </a:ext>
                </a:extLst>
              </p:cNvPr>
              <p:cNvSpPr>
                <a:spLocks noChangeShapeType="1"/>
              </p:cNvSpPr>
              <p:nvPr/>
            </p:nvSpPr>
            <p:spPr bwMode="auto">
              <a:xfrm>
                <a:off x="10008" y="11121"/>
                <a:ext cx="1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65" name="Rectangle 596">
                <a:extLst>
                  <a:ext uri="{FF2B5EF4-FFF2-40B4-BE49-F238E27FC236}">
                    <a16:creationId xmlns:a16="http://schemas.microsoft.com/office/drawing/2014/main" xmlns="" id="{282CB77C-E882-4A23-B6BC-BA9861DBFF74}"/>
                  </a:ext>
                </a:extLst>
              </p:cNvPr>
              <p:cNvSpPr>
                <a:spLocks noChangeArrowheads="1"/>
              </p:cNvSpPr>
              <p:nvPr/>
            </p:nvSpPr>
            <p:spPr bwMode="auto">
              <a:xfrm>
                <a:off x="10008" y="11121"/>
                <a:ext cx="19"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66" name="Line 597">
                <a:extLst>
                  <a:ext uri="{FF2B5EF4-FFF2-40B4-BE49-F238E27FC236}">
                    <a16:creationId xmlns:a16="http://schemas.microsoft.com/office/drawing/2014/main" xmlns="" id="{6ED26B03-D219-4752-B438-617F73C59E46}"/>
                  </a:ext>
                </a:extLst>
              </p:cNvPr>
              <p:cNvSpPr>
                <a:spLocks noChangeShapeType="1"/>
              </p:cNvSpPr>
              <p:nvPr/>
            </p:nvSpPr>
            <p:spPr bwMode="auto">
              <a:xfrm>
                <a:off x="10008" y="11125"/>
                <a:ext cx="1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67" name="Rectangle 598">
                <a:extLst>
                  <a:ext uri="{FF2B5EF4-FFF2-40B4-BE49-F238E27FC236}">
                    <a16:creationId xmlns:a16="http://schemas.microsoft.com/office/drawing/2014/main" xmlns="" id="{7A45939F-D8B9-4435-B8A4-14F6C1075DF4}"/>
                  </a:ext>
                </a:extLst>
              </p:cNvPr>
              <p:cNvSpPr>
                <a:spLocks noChangeArrowheads="1"/>
              </p:cNvSpPr>
              <p:nvPr/>
            </p:nvSpPr>
            <p:spPr bwMode="auto">
              <a:xfrm>
                <a:off x="10008" y="11125"/>
                <a:ext cx="1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68" name="Line 599">
                <a:extLst>
                  <a:ext uri="{FF2B5EF4-FFF2-40B4-BE49-F238E27FC236}">
                    <a16:creationId xmlns:a16="http://schemas.microsoft.com/office/drawing/2014/main" xmlns="" id="{5CE39C9E-C497-41D1-97C5-60535EA3C942}"/>
                  </a:ext>
                </a:extLst>
              </p:cNvPr>
              <p:cNvSpPr>
                <a:spLocks noChangeShapeType="1"/>
              </p:cNvSpPr>
              <p:nvPr/>
            </p:nvSpPr>
            <p:spPr bwMode="auto">
              <a:xfrm>
                <a:off x="10008" y="11130"/>
                <a:ext cx="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69" name="Rectangle 600">
                <a:extLst>
                  <a:ext uri="{FF2B5EF4-FFF2-40B4-BE49-F238E27FC236}">
                    <a16:creationId xmlns:a16="http://schemas.microsoft.com/office/drawing/2014/main" xmlns="" id="{7CEE7A39-A8E5-4B9F-AEC1-180BE19D96CF}"/>
                  </a:ext>
                </a:extLst>
              </p:cNvPr>
              <p:cNvSpPr>
                <a:spLocks noChangeArrowheads="1"/>
              </p:cNvSpPr>
              <p:nvPr/>
            </p:nvSpPr>
            <p:spPr bwMode="auto">
              <a:xfrm>
                <a:off x="10008" y="11130"/>
                <a:ext cx="9"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70" name="Line 601">
                <a:extLst>
                  <a:ext uri="{FF2B5EF4-FFF2-40B4-BE49-F238E27FC236}">
                    <a16:creationId xmlns:a16="http://schemas.microsoft.com/office/drawing/2014/main" xmlns="" id="{3DDE9162-A1EA-4F89-9CBE-758BD53BE9C5}"/>
                  </a:ext>
                </a:extLst>
              </p:cNvPr>
              <p:cNvSpPr>
                <a:spLocks noChangeShapeType="1"/>
              </p:cNvSpPr>
              <p:nvPr/>
            </p:nvSpPr>
            <p:spPr bwMode="auto">
              <a:xfrm>
                <a:off x="10008" y="11135"/>
                <a:ext cx="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71" name="Rectangle 602">
                <a:extLst>
                  <a:ext uri="{FF2B5EF4-FFF2-40B4-BE49-F238E27FC236}">
                    <a16:creationId xmlns:a16="http://schemas.microsoft.com/office/drawing/2014/main" xmlns="" id="{DFEF2782-3A24-4BA4-A6F0-B5A105F0D7A8}"/>
                  </a:ext>
                </a:extLst>
              </p:cNvPr>
              <p:cNvSpPr>
                <a:spLocks noChangeArrowheads="1"/>
              </p:cNvSpPr>
              <p:nvPr/>
            </p:nvSpPr>
            <p:spPr bwMode="auto">
              <a:xfrm>
                <a:off x="10008" y="11135"/>
                <a:ext cx="5"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72" name="Rectangle 603">
                <a:extLst>
                  <a:ext uri="{FF2B5EF4-FFF2-40B4-BE49-F238E27FC236}">
                    <a16:creationId xmlns:a16="http://schemas.microsoft.com/office/drawing/2014/main" xmlns="" id="{8D94AC13-3815-46D4-92FB-6C12012B8421}"/>
                  </a:ext>
                </a:extLst>
              </p:cNvPr>
              <p:cNvSpPr>
                <a:spLocks noChangeArrowheads="1"/>
              </p:cNvSpPr>
              <p:nvPr/>
            </p:nvSpPr>
            <p:spPr bwMode="auto">
              <a:xfrm>
                <a:off x="10073" y="11293"/>
                <a:ext cx="44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1" u="none" strike="noStrike" cap="none" normalizeH="0" baseline="0" dirty="0">
                    <a:ln>
                      <a:noFill/>
                    </a:ln>
                    <a:solidFill>
                      <a:srgbClr val="000000"/>
                    </a:solidFill>
                    <a:effectLst/>
                    <a:cs typeface="Arial" panose="020B0604020202020204" pitchFamily="34" charset="0"/>
                  </a:rPr>
                  <a:t>21,819</a:t>
                </a:r>
                <a:endParaRPr kumimoji="0" lang="en-US" altLang="en-US" sz="1800" i="1" u="none" strike="noStrike" cap="none" normalizeH="0" baseline="0" dirty="0">
                  <a:ln>
                    <a:noFill/>
                  </a:ln>
                  <a:solidFill>
                    <a:schemeClr val="tx1"/>
                  </a:solidFill>
                  <a:effectLst/>
                  <a:cs typeface="Arial" panose="020B0604020202020204" pitchFamily="34" charset="0"/>
                </a:endParaRPr>
              </a:p>
            </p:txBody>
          </p:sp>
          <p:sp>
            <p:nvSpPr>
              <p:cNvPr id="1573" name="Line 604">
                <a:extLst>
                  <a:ext uri="{FF2B5EF4-FFF2-40B4-BE49-F238E27FC236}">
                    <a16:creationId xmlns:a16="http://schemas.microsoft.com/office/drawing/2014/main" xmlns="" id="{C314F3AD-1C52-439A-8602-AFAE70BEB146}"/>
                  </a:ext>
                </a:extLst>
              </p:cNvPr>
              <p:cNvSpPr>
                <a:spLocks noChangeShapeType="1"/>
              </p:cNvSpPr>
              <p:nvPr/>
            </p:nvSpPr>
            <p:spPr bwMode="auto">
              <a:xfrm>
                <a:off x="10539" y="11111"/>
                <a:ext cx="28"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74" name="Rectangle 605">
                <a:extLst>
                  <a:ext uri="{FF2B5EF4-FFF2-40B4-BE49-F238E27FC236}">
                    <a16:creationId xmlns:a16="http://schemas.microsoft.com/office/drawing/2014/main" xmlns="" id="{2FE37DCF-8CF8-41D5-BB7C-D3C98858EAB5}"/>
                  </a:ext>
                </a:extLst>
              </p:cNvPr>
              <p:cNvSpPr>
                <a:spLocks noChangeArrowheads="1"/>
              </p:cNvSpPr>
              <p:nvPr/>
            </p:nvSpPr>
            <p:spPr bwMode="auto">
              <a:xfrm>
                <a:off x="10539" y="11111"/>
                <a:ext cx="28"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75" name="Line 606">
                <a:extLst>
                  <a:ext uri="{FF2B5EF4-FFF2-40B4-BE49-F238E27FC236}">
                    <a16:creationId xmlns:a16="http://schemas.microsoft.com/office/drawing/2014/main" xmlns="" id="{28BA4206-4056-4345-83D4-8366AB721D58}"/>
                  </a:ext>
                </a:extLst>
              </p:cNvPr>
              <p:cNvSpPr>
                <a:spLocks noChangeShapeType="1"/>
              </p:cNvSpPr>
              <p:nvPr/>
            </p:nvSpPr>
            <p:spPr bwMode="auto">
              <a:xfrm>
                <a:off x="10539" y="11116"/>
                <a:ext cx="23"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76" name="Rectangle 607">
                <a:extLst>
                  <a:ext uri="{FF2B5EF4-FFF2-40B4-BE49-F238E27FC236}">
                    <a16:creationId xmlns:a16="http://schemas.microsoft.com/office/drawing/2014/main" xmlns="" id="{08D2646F-9F75-4D90-B851-17E804F5639D}"/>
                  </a:ext>
                </a:extLst>
              </p:cNvPr>
              <p:cNvSpPr>
                <a:spLocks noChangeArrowheads="1"/>
              </p:cNvSpPr>
              <p:nvPr/>
            </p:nvSpPr>
            <p:spPr bwMode="auto">
              <a:xfrm>
                <a:off x="10539" y="11116"/>
                <a:ext cx="23"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77" name="Line 608">
                <a:extLst>
                  <a:ext uri="{FF2B5EF4-FFF2-40B4-BE49-F238E27FC236}">
                    <a16:creationId xmlns:a16="http://schemas.microsoft.com/office/drawing/2014/main" xmlns="" id="{BEBEEF08-8065-4BB7-AA22-3736A7BCDB7E}"/>
                  </a:ext>
                </a:extLst>
              </p:cNvPr>
              <p:cNvSpPr>
                <a:spLocks noChangeShapeType="1"/>
              </p:cNvSpPr>
              <p:nvPr/>
            </p:nvSpPr>
            <p:spPr bwMode="auto">
              <a:xfrm>
                <a:off x="10539" y="11121"/>
                <a:ext cx="1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78" name="Rectangle 609">
                <a:extLst>
                  <a:ext uri="{FF2B5EF4-FFF2-40B4-BE49-F238E27FC236}">
                    <a16:creationId xmlns:a16="http://schemas.microsoft.com/office/drawing/2014/main" xmlns="" id="{BD774B9C-3328-4A62-8786-A4A5C9FD7D62}"/>
                  </a:ext>
                </a:extLst>
              </p:cNvPr>
              <p:cNvSpPr>
                <a:spLocks noChangeArrowheads="1"/>
              </p:cNvSpPr>
              <p:nvPr/>
            </p:nvSpPr>
            <p:spPr bwMode="auto">
              <a:xfrm>
                <a:off x="10539" y="11121"/>
                <a:ext cx="19"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79" name="Line 610">
                <a:extLst>
                  <a:ext uri="{FF2B5EF4-FFF2-40B4-BE49-F238E27FC236}">
                    <a16:creationId xmlns:a16="http://schemas.microsoft.com/office/drawing/2014/main" xmlns="" id="{520E06BA-D7BE-4E73-9DD7-EF028AD34724}"/>
                  </a:ext>
                </a:extLst>
              </p:cNvPr>
              <p:cNvSpPr>
                <a:spLocks noChangeShapeType="1"/>
              </p:cNvSpPr>
              <p:nvPr/>
            </p:nvSpPr>
            <p:spPr bwMode="auto">
              <a:xfrm>
                <a:off x="10539" y="11125"/>
                <a:ext cx="1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80" name="Rectangle 611">
                <a:extLst>
                  <a:ext uri="{FF2B5EF4-FFF2-40B4-BE49-F238E27FC236}">
                    <a16:creationId xmlns:a16="http://schemas.microsoft.com/office/drawing/2014/main" xmlns="" id="{BFC04A79-9C74-4F27-8E05-2595CB187DFD}"/>
                  </a:ext>
                </a:extLst>
              </p:cNvPr>
              <p:cNvSpPr>
                <a:spLocks noChangeArrowheads="1"/>
              </p:cNvSpPr>
              <p:nvPr/>
            </p:nvSpPr>
            <p:spPr bwMode="auto">
              <a:xfrm>
                <a:off x="10539" y="11125"/>
                <a:ext cx="1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81" name="Line 612">
                <a:extLst>
                  <a:ext uri="{FF2B5EF4-FFF2-40B4-BE49-F238E27FC236}">
                    <a16:creationId xmlns:a16="http://schemas.microsoft.com/office/drawing/2014/main" xmlns="" id="{65EDE1BB-6C7C-49BE-A85D-5EFE23389C03}"/>
                  </a:ext>
                </a:extLst>
              </p:cNvPr>
              <p:cNvSpPr>
                <a:spLocks noChangeShapeType="1"/>
              </p:cNvSpPr>
              <p:nvPr/>
            </p:nvSpPr>
            <p:spPr bwMode="auto">
              <a:xfrm>
                <a:off x="10539" y="11130"/>
                <a:ext cx="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82" name="Rectangle 613">
                <a:extLst>
                  <a:ext uri="{FF2B5EF4-FFF2-40B4-BE49-F238E27FC236}">
                    <a16:creationId xmlns:a16="http://schemas.microsoft.com/office/drawing/2014/main" xmlns="" id="{E1F6153E-0E70-4CF4-8C75-2DC2CEC022A1}"/>
                  </a:ext>
                </a:extLst>
              </p:cNvPr>
              <p:cNvSpPr>
                <a:spLocks noChangeArrowheads="1"/>
              </p:cNvSpPr>
              <p:nvPr/>
            </p:nvSpPr>
            <p:spPr bwMode="auto">
              <a:xfrm>
                <a:off x="10539" y="11130"/>
                <a:ext cx="9"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83" name="Line 614">
                <a:extLst>
                  <a:ext uri="{FF2B5EF4-FFF2-40B4-BE49-F238E27FC236}">
                    <a16:creationId xmlns:a16="http://schemas.microsoft.com/office/drawing/2014/main" xmlns="" id="{8549EDBD-7685-4303-AB74-81BEB39B8AB9}"/>
                  </a:ext>
                </a:extLst>
              </p:cNvPr>
              <p:cNvSpPr>
                <a:spLocks noChangeShapeType="1"/>
              </p:cNvSpPr>
              <p:nvPr/>
            </p:nvSpPr>
            <p:spPr bwMode="auto">
              <a:xfrm>
                <a:off x="10539" y="11135"/>
                <a:ext cx="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84" name="Rectangle 615">
                <a:extLst>
                  <a:ext uri="{FF2B5EF4-FFF2-40B4-BE49-F238E27FC236}">
                    <a16:creationId xmlns:a16="http://schemas.microsoft.com/office/drawing/2014/main" xmlns="" id="{5F424D10-2221-4790-8439-BCCB7AA0D6C8}"/>
                  </a:ext>
                </a:extLst>
              </p:cNvPr>
              <p:cNvSpPr>
                <a:spLocks noChangeArrowheads="1"/>
              </p:cNvSpPr>
              <p:nvPr/>
            </p:nvSpPr>
            <p:spPr bwMode="auto">
              <a:xfrm>
                <a:off x="10539" y="11135"/>
                <a:ext cx="5"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85" name="Rectangle 616">
                <a:extLst>
                  <a:ext uri="{FF2B5EF4-FFF2-40B4-BE49-F238E27FC236}">
                    <a16:creationId xmlns:a16="http://schemas.microsoft.com/office/drawing/2014/main" xmlns="" id="{1306BDFC-54E7-4245-96F5-1F308BC82292}"/>
                  </a:ext>
                </a:extLst>
              </p:cNvPr>
              <p:cNvSpPr>
                <a:spLocks noChangeArrowheads="1"/>
              </p:cNvSpPr>
              <p:nvPr/>
            </p:nvSpPr>
            <p:spPr bwMode="auto">
              <a:xfrm>
                <a:off x="10693" y="11293"/>
                <a:ext cx="242"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1" u="none" strike="noStrike" cap="none" normalizeH="0" baseline="0" dirty="0">
                    <a:ln>
                      <a:noFill/>
                    </a:ln>
                    <a:solidFill>
                      <a:srgbClr val="000000"/>
                    </a:solidFill>
                    <a:effectLst/>
                    <a:cs typeface="Arial" panose="020B0604020202020204" pitchFamily="34" charset="0"/>
                  </a:rPr>
                  <a:t>224</a:t>
                </a:r>
                <a:endParaRPr kumimoji="0" lang="en-US" altLang="en-US" sz="1800" i="1" u="none" strike="noStrike" cap="none" normalizeH="0" baseline="0" dirty="0">
                  <a:ln>
                    <a:noFill/>
                  </a:ln>
                  <a:solidFill>
                    <a:schemeClr val="tx1"/>
                  </a:solidFill>
                  <a:effectLst/>
                  <a:cs typeface="Arial" panose="020B0604020202020204" pitchFamily="34" charset="0"/>
                </a:endParaRPr>
              </a:p>
            </p:txBody>
          </p:sp>
          <p:sp>
            <p:nvSpPr>
              <p:cNvPr id="1586" name="Line 617">
                <a:extLst>
                  <a:ext uri="{FF2B5EF4-FFF2-40B4-BE49-F238E27FC236}">
                    <a16:creationId xmlns:a16="http://schemas.microsoft.com/office/drawing/2014/main" xmlns="" id="{D3BF3DB0-2787-40EA-8ED4-A194C3825FF1}"/>
                  </a:ext>
                </a:extLst>
              </p:cNvPr>
              <p:cNvSpPr>
                <a:spLocks noChangeShapeType="1"/>
              </p:cNvSpPr>
              <p:nvPr/>
            </p:nvSpPr>
            <p:spPr bwMode="auto">
              <a:xfrm>
                <a:off x="11084" y="11111"/>
                <a:ext cx="28"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87" name="Rectangle 618">
                <a:extLst>
                  <a:ext uri="{FF2B5EF4-FFF2-40B4-BE49-F238E27FC236}">
                    <a16:creationId xmlns:a16="http://schemas.microsoft.com/office/drawing/2014/main" xmlns="" id="{3B4BB4AF-89D2-4AFD-BD83-831052647C4A}"/>
                  </a:ext>
                </a:extLst>
              </p:cNvPr>
              <p:cNvSpPr>
                <a:spLocks noChangeArrowheads="1"/>
              </p:cNvSpPr>
              <p:nvPr/>
            </p:nvSpPr>
            <p:spPr bwMode="auto">
              <a:xfrm>
                <a:off x="11084" y="11111"/>
                <a:ext cx="28"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88" name="Line 619">
                <a:extLst>
                  <a:ext uri="{FF2B5EF4-FFF2-40B4-BE49-F238E27FC236}">
                    <a16:creationId xmlns:a16="http://schemas.microsoft.com/office/drawing/2014/main" xmlns="" id="{2DA1354A-8C1C-48E0-BCBE-DC3D02F0F0A1}"/>
                  </a:ext>
                </a:extLst>
              </p:cNvPr>
              <p:cNvSpPr>
                <a:spLocks noChangeShapeType="1"/>
              </p:cNvSpPr>
              <p:nvPr/>
            </p:nvSpPr>
            <p:spPr bwMode="auto">
              <a:xfrm>
                <a:off x="11084" y="11116"/>
                <a:ext cx="23"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89" name="Rectangle 620">
                <a:extLst>
                  <a:ext uri="{FF2B5EF4-FFF2-40B4-BE49-F238E27FC236}">
                    <a16:creationId xmlns:a16="http://schemas.microsoft.com/office/drawing/2014/main" xmlns="" id="{3E3BA6CA-BF68-42C6-88A6-8B9841FB7674}"/>
                  </a:ext>
                </a:extLst>
              </p:cNvPr>
              <p:cNvSpPr>
                <a:spLocks noChangeArrowheads="1"/>
              </p:cNvSpPr>
              <p:nvPr/>
            </p:nvSpPr>
            <p:spPr bwMode="auto">
              <a:xfrm>
                <a:off x="11084" y="11116"/>
                <a:ext cx="23"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90" name="Line 621">
                <a:extLst>
                  <a:ext uri="{FF2B5EF4-FFF2-40B4-BE49-F238E27FC236}">
                    <a16:creationId xmlns:a16="http://schemas.microsoft.com/office/drawing/2014/main" xmlns="" id="{A896EF92-1A0C-44AE-A20B-AAE04FB8E72E}"/>
                  </a:ext>
                </a:extLst>
              </p:cNvPr>
              <p:cNvSpPr>
                <a:spLocks noChangeShapeType="1"/>
              </p:cNvSpPr>
              <p:nvPr/>
            </p:nvSpPr>
            <p:spPr bwMode="auto">
              <a:xfrm>
                <a:off x="11084" y="11121"/>
                <a:ext cx="18"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91" name="Rectangle 622">
                <a:extLst>
                  <a:ext uri="{FF2B5EF4-FFF2-40B4-BE49-F238E27FC236}">
                    <a16:creationId xmlns:a16="http://schemas.microsoft.com/office/drawing/2014/main" xmlns="" id="{C00A9BF4-E599-4D9A-8136-B585AC881B7E}"/>
                  </a:ext>
                </a:extLst>
              </p:cNvPr>
              <p:cNvSpPr>
                <a:spLocks noChangeArrowheads="1"/>
              </p:cNvSpPr>
              <p:nvPr/>
            </p:nvSpPr>
            <p:spPr bwMode="auto">
              <a:xfrm>
                <a:off x="11084" y="11121"/>
                <a:ext cx="18"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92" name="Line 623">
                <a:extLst>
                  <a:ext uri="{FF2B5EF4-FFF2-40B4-BE49-F238E27FC236}">
                    <a16:creationId xmlns:a16="http://schemas.microsoft.com/office/drawing/2014/main" xmlns="" id="{18D10F02-6C43-4E49-8A04-8F9488E67593}"/>
                  </a:ext>
                </a:extLst>
              </p:cNvPr>
              <p:cNvSpPr>
                <a:spLocks noChangeShapeType="1"/>
              </p:cNvSpPr>
              <p:nvPr/>
            </p:nvSpPr>
            <p:spPr bwMode="auto">
              <a:xfrm>
                <a:off x="11084" y="11125"/>
                <a:ext cx="1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93" name="Rectangle 624">
                <a:extLst>
                  <a:ext uri="{FF2B5EF4-FFF2-40B4-BE49-F238E27FC236}">
                    <a16:creationId xmlns:a16="http://schemas.microsoft.com/office/drawing/2014/main" xmlns="" id="{17997BD6-930E-437B-AAE6-F420FCD4D49A}"/>
                  </a:ext>
                </a:extLst>
              </p:cNvPr>
              <p:cNvSpPr>
                <a:spLocks noChangeArrowheads="1"/>
              </p:cNvSpPr>
              <p:nvPr/>
            </p:nvSpPr>
            <p:spPr bwMode="auto">
              <a:xfrm>
                <a:off x="11084" y="11125"/>
                <a:ext cx="1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94" name="Line 625">
                <a:extLst>
                  <a:ext uri="{FF2B5EF4-FFF2-40B4-BE49-F238E27FC236}">
                    <a16:creationId xmlns:a16="http://schemas.microsoft.com/office/drawing/2014/main" xmlns="" id="{0ABB7030-FAD3-423A-85F7-6F716B2E74A6}"/>
                  </a:ext>
                </a:extLst>
              </p:cNvPr>
              <p:cNvSpPr>
                <a:spLocks noChangeShapeType="1"/>
              </p:cNvSpPr>
              <p:nvPr/>
            </p:nvSpPr>
            <p:spPr bwMode="auto">
              <a:xfrm>
                <a:off x="11084" y="11130"/>
                <a:ext cx="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95" name="Rectangle 626">
                <a:extLst>
                  <a:ext uri="{FF2B5EF4-FFF2-40B4-BE49-F238E27FC236}">
                    <a16:creationId xmlns:a16="http://schemas.microsoft.com/office/drawing/2014/main" xmlns="" id="{15D6B20E-848F-48F2-9872-1B3976C4E2EC}"/>
                  </a:ext>
                </a:extLst>
              </p:cNvPr>
              <p:cNvSpPr>
                <a:spLocks noChangeArrowheads="1"/>
              </p:cNvSpPr>
              <p:nvPr/>
            </p:nvSpPr>
            <p:spPr bwMode="auto">
              <a:xfrm>
                <a:off x="11084" y="11130"/>
                <a:ext cx="9"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96" name="Line 627">
                <a:extLst>
                  <a:ext uri="{FF2B5EF4-FFF2-40B4-BE49-F238E27FC236}">
                    <a16:creationId xmlns:a16="http://schemas.microsoft.com/office/drawing/2014/main" xmlns="" id="{5050677B-BEAA-4A9C-B1ED-CA7B3E173D85}"/>
                  </a:ext>
                </a:extLst>
              </p:cNvPr>
              <p:cNvSpPr>
                <a:spLocks noChangeShapeType="1"/>
              </p:cNvSpPr>
              <p:nvPr/>
            </p:nvSpPr>
            <p:spPr bwMode="auto">
              <a:xfrm>
                <a:off x="11084" y="11135"/>
                <a:ext cx="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97" name="Rectangle 628">
                <a:extLst>
                  <a:ext uri="{FF2B5EF4-FFF2-40B4-BE49-F238E27FC236}">
                    <a16:creationId xmlns:a16="http://schemas.microsoft.com/office/drawing/2014/main" xmlns="" id="{FD888F59-5403-4829-BE79-2289CFC4FC7E}"/>
                  </a:ext>
                </a:extLst>
              </p:cNvPr>
              <p:cNvSpPr>
                <a:spLocks noChangeArrowheads="1"/>
              </p:cNvSpPr>
              <p:nvPr/>
            </p:nvSpPr>
            <p:spPr bwMode="auto">
              <a:xfrm>
                <a:off x="11084" y="11135"/>
                <a:ext cx="4" cy="4"/>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598" name="Rectangle 629">
                <a:extLst>
                  <a:ext uri="{FF2B5EF4-FFF2-40B4-BE49-F238E27FC236}">
                    <a16:creationId xmlns:a16="http://schemas.microsoft.com/office/drawing/2014/main" xmlns="" id="{7B246324-8548-45BE-BCC0-DE98CD893437}"/>
                  </a:ext>
                </a:extLst>
              </p:cNvPr>
              <p:cNvSpPr>
                <a:spLocks noChangeArrowheads="1"/>
              </p:cNvSpPr>
              <p:nvPr/>
            </p:nvSpPr>
            <p:spPr bwMode="auto">
              <a:xfrm>
                <a:off x="11149" y="11293"/>
                <a:ext cx="33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1" u="none" strike="noStrike" cap="none" normalizeH="0" baseline="0" dirty="0">
                    <a:ln>
                      <a:noFill/>
                    </a:ln>
                    <a:solidFill>
                      <a:srgbClr val="000000"/>
                    </a:solidFill>
                    <a:effectLst/>
                    <a:cs typeface="Arial" panose="020B0604020202020204" pitchFamily="34" charset="0"/>
                  </a:rPr>
                  <a:t>1.1%</a:t>
                </a:r>
                <a:endParaRPr kumimoji="0" lang="en-US" altLang="en-US" sz="1800" i="1" u="none" strike="noStrike" cap="none" normalizeH="0" baseline="0" dirty="0">
                  <a:ln>
                    <a:noFill/>
                  </a:ln>
                  <a:solidFill>
                    <a:schemeClr val="tx1"/>
                  </a:solidFill>
                  <a:effectLst/>
                  <a:cs typeface="Arial" panose="020B0604020202020204" pitchFamily="34" charset="0"/>
                </a:endParaRPr>
              </a:p>
            </p:txBody>
          </p:sp>
          <p:sp>
            <p:nvSpPr>
              <p:cNvPr id="1599" name="Rectangle 630">
                <a:extLst>
                  <a:ext uri="{FF2B5EF4-FFF2-40B4-BE49-F238E27FC236}">
                    <a16:creationId xmlns:a16="http://schemas.microsoft.com/office/drawing/2014/main" xmlns="" id="{1FCAB582-7B41-4D44-8DD7-37DAECD0C130}"/>
                  </a:ext>
                </a:extLst>
              </p:cNvPr>
              <p:cNvSpPr>
                <a:spLocks noChangeArrowheads="1"/>
              </p:cNvSpPr>
              <p:nvPr/>
            </p:nvSpPr>
            <p:spPr bwMode="auto">
              <a:xfrm>
                <a:off x="6920" y="7800"/>
                <a:ext cx="428"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FFFFFF"/>
                    </a:solidFill>
                    <a:effectLst/>
                    <a:cs typeface="Arial" panose="020B0604020202020204" pitchFamily="34" charset="0"/>
                  </a:rPr>
                  <a:t>Policy</a:t>
                </a:r>
                <a:endParaRPr kumimoji="0" lang="en-US" altLang="en-US" sz="1800" b="1" i="0" u="none" strike="noStrike" cap="none" normalizeH="0" baseline="0" dirty="0">
                  <a:ln>
                    <a:noFill/>
                  </a:ln>
                  <a:solidFill>
                    <a:schemeClr val="tx1"/>
                  </a:solidFill>
                  <a:effectLst/>
                  <a:cs typeface="Arial" panose="020B0604020202020204" pitchFamily="34" charset="0"/>
                </a:endParaRPr>
              </a:p>
            </p:txBody>
          </p:sp>
          <p:sp>
            <p:nvSpPr>
              <p:cNvPr id="1600" name="Rectangle 631">
                <a:extLst>
                  <a:ext uri="{FF2B5EF4-FFF2-40B4-BE49-F238E27FC236}">
                    <a16:creationId xmlns:a16="http://schemas.microsoft.com/office/drawing/2014/main" xmlns="" id="{CF6EFF90-AC59-49CC-AC09-1A82785EECF1}"/>
                  </a:ext>
                </a:extLst>
              </p:cNvPr>
              <p:cNvSpPr>
                <a:spLocks noChangeArrowheads="1"/>
              </p:cNvSpPr>
              <p:nvPr/>
            </p:nvSpPr>
            <p:spPr bwMode="auto">
              <a:xfrm>
                <a:off x="10944" y="7800"/>
                <a:ext cx="646"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FFFFFF"/>
                    </a:solidFill>
                    <a:effectLst/>
                    <a:cs typeface="Arial" panose="020B0604020202020204" pitchFamily="34" charset="0"/>
                  </a:rPr>
                  <a:t> </a:t>
                </a:r>
                <a:r>
                  <a:rPr kumimoji="0" lang="en-US" altLang="en-US" sz="1800" b="1" i="0" u="none" strike="noStrike" cap="none" normalizeH="0" baseline="0" dirty="0">
                    <a:ln>
                      <a:noFill/>
                    </a:ln>
                    <a:solidFill>
                      <a:srgbClr val="FFFFFF"/>
                    </a:solidFill>
                    <a:effectLst/>
                    <a:cs typeface="Arial" panose="020B0604020202020204" pitchFamily="34" charset="0"/>
                  </a:rPr>
                  <a:t>Capacity</a:t>
                </a:r>
                <a:endParaRPr kumimoji="0" lang="en-US" altLang="en-US" sz="1800" b="1" i="0" u="none" strike="noStrike" cap="none" normalizeH="0" baseline="0" dirty="0">
                  <a:ln>
                    <a:noFill/>
                  </a:ln>
                  <a:solidFill>
                    <a:schemeClr val="tx1"/>
                  </a:solidFill>
                  <a:effectLst/>
                  <a:cs typeface="Arial" panose="020B0604020202020204" pitchFamily="34" charset="0"/>
                </a:endParaRPr>
              </a:p>
            </p:txBody>
          </p:sp>
          <p:sp>
            <p:nvSpPr>
              <p:cNvPr id="1601" name="Rectangle 632">
                <a:extLst>
                  <a:ext uri="{FF2B5EF4-FFF2-40B4-BE49-F238E27FC236}">
                    <a16:creationId xmlns:a16="http://schemas.microsoft.com/office/drawing/2014/main" xmlns="" id="{E3A63C87-CA45-4C3F-84A0-1C0DC51D9D31}"/>
                  </a:ext>
                </a:extLst>
              </p:cNvPr>
              <p:cNvSpPr>
                <a:spLocks noChangeArrowheads="1"/>
              </p:cNvSpPr>
              <p:nvPr/>
            </p:nvSpPr>
            <p:spPr bwMode="auto">
              <a:xfrm>
                <a:off x="8783" y="7800"/>
                <a:ext cx="61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FFFFFF"/>
                    </a:solidFill>
                    <a:effectLst/>
                    <a:cs typeface="Arial" panose="020B0604020202020204" pitchFamily="34" charset="0"/>
                  </a:rPr>
                  <a:t> </a:t>
                </a:r>
                <a:r>
                  <a:rPr kumimoji="0" lang="en-US" altLang="en-US" sz="1800" b="1" i="0" u="none" strike="noStrike" cap="none" normalizeH="0" baseline="0" dirty="0">
                    <a:ln>
                      <a:noFill/>
                    </a:ln>
                    <a:solidFill>
                      <a:srgbClr val="FFFFFF"/>
                    </a:solidFill>
                    <a:effectLst/>
                    <a:cs typeface="Arial" panose="020B0604020202020204" pitchFamily="34" charset="0"/>
                  </a:rPr>
                  <a:t>Funding</a:t>
                </a:r>
                <a:endParaRPr kumimoji="0" lang="en-US" altLang="en-US" sz="1800" b="1" i="0" u="none" strike="noStrike" cap="none" normalizeH="0" baseline="0" dirty="0">
                  <a:ln>
                    <a:noFill/>
                  </a:ln>
                  <a:solidFill>
                    <a:schemeClr val="tx1"/>
                  </a:solidFill>
                  <a:effectLst/>
                  <a:cs typeface="Arial" panose="020B0604020202020204" pitchFamily="34" charset="0"/>
                </a:endParaRPr>
              </a:p>
            </p:txBody>
          </p:sp>
          <p:sp>
            <p:nvSpPr>
              <p:cNvPr id="1602" name="Rectangle 633">
                <a:extLst>
                  <a:ext uri="{FF2B5EF4-FFF2-40B4-BE49-F238E27FC236}">
                    <a16:creationId xmlns:a16="http://schemas.microsoft.com/office/drawing/2014/main" xmlns="" id="{043263E9-F6F1-4E51-B40C-642E1F39F4AD}"/>
                  </a:ext>
                </a:extLst>
              </p:cNvPr>
              <p:cNvSpPr>
                <a:spLocks noChangeArrowheads="1"/>
              </p:cNvSpPr>
              <p:nvPr/>
            </p:nvSpPr>
            <p:spPr bwMode="auto">
              <a:xfrm>
                <a:off x="6110" y="7786"/>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03" name="Rectangle 634">
                <a:extLst>
                  <a:ext uri="{FF2B5EF4-FFF2-40B4-BE49-F238E27FC236}">
                    <a16:creationId xmlns:a16="http://schemas.microsoft.com/office/drawing/2014/main" xmlns="" id="{5516EF06-C07A-43D9-9023-0DBD1E890343}"/>
                  </a:ext>
                </a:extLst>
              </p:cNvPr>
              <p:cNvSpPr>
                <a:spLocks noChangeArrowheads="1"/>
              </p:cNvSpPr>
              <p:nvPr/>
            </p:nvSpPr>
            <p:spPr bwMode="auto">
              <a:xfrm>
                <a:off x="8103" y="7786"/>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04" name="Rectangle 635">
                <a:extLst>
                  <a:ext uri="{FF2B5EF4-FFF2-40B4-BE49-F238E27FC236}">
                    <a16:creationId xmlns:a16="http://schemas.microsoft.com/office/drawing/2014/main" xmlns="" id="{66DEF851-7904-4618-A56E-306253F3C696}"/>
                  </a:ext>
                </a:extLst>
              </p:cNvPr>
              <p:cNvSpPr>
                <a:spLocks noChangeArrowheads="1"/>
              </p:cNvSpPr>
              <p:nvPr/>
            </p:nvSpPr>
            <p:spPr bwMode="auto">
              <a:xfrm>
                <a:off x="10003" y="7786"/>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05" name="Rectangle 636">
                <a:extLst>
                  <a:ext uri="{FF2B5EF4-FFF2-40B4-BE49-F238E27FC236}">
                    <a16:creationId xmlns:a16="http://schemas.microsoft.com/office/drawing/2014/main" xmlns="" id="{220E06FA-9045-44AF-AF22-EF3E45266AC7}"/>
                  </a:ext>
                </a:extLst>
              </p:cNvPr>
              <p:cNvSpPr>
                <a:spLocks noChangeArrowheads="1"/>
              </p:cNvSpPr>
              <p:nvPr/>
            </p:nvSpPr>
            <p:spPr bwMode="auto">
              <a:xfrm>
                <a:off x="12448" y="7786"/>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06" name="Rectangle 637">
                <a:extLst>
                  <a:ext uri="{FF2B5EF4-FFF2-40B4-BE49-F238E27FC236}">
                    <a16:creationId xmlns:a16="http://schemas.microsoft.com/office/drawing/2014/main" xmlns="" id="{DC8A9F8D-8459-40CA-9D86-6E93F490DF41}"/>
                  </a:ext>
                </a:extLst>
              </p:cNvPr>
              <p:cNvSpPr>
                <a:spLocks noChangeArrowheads="1"/>
              </p:cNvSpPr>
              <p:nvPr/>
            </p:nvSpPr>
            <p:spPr bwMode="auto">
              <a:xfrm>
                <a:off x="6632" y="7786"/>
                <a:ext cx="4"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07" name="Rectangle 638">
                <a:extLst>
                  <a:ext uri="{FF2B5EF4-FFF2-40B4-BE49-F238E27FC236}">
                    <a16:creationId xmlns:a16="http://schemas.microsoft.com/office/drawing/2014/main" xmlns="" id="{C1A5B06C-2B59-4319-8399-969CB4028919}"/>
                  </a:ext>
                </a:extLst>
              </p:cNvPr>
              <p:cNvSpPr>
                <a:spLocks noChangeArrowheads="1"/>
              </p:cNvSpPr>
              <p:nvPr/>
            </p:nvSpPr>
            <p:spPr bwMode="auto">
              <a:xfrm>
                <a:off x="7060" y="7786"/>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08" name="Rectangle 639">
                <a:extLst>
                  <a:ext uri="{FF2B5EF4-FFF2-40B4-BE49-F238E27FC236}">
                    <a16:creationId xmlns:a16="http://schemas.microsoft.com/office/drawing/2014/main" xmlns="" id="{B6BF467C-B365-4CC2-8594-1BF3EC9FA11D}"/>
                  </a:ext>
                </a:extLst>
              </p:cNvPr>
              <p:cNvSpPr>
                <a:spLocks noChangeArrowheads="1"/>
              </p:cNvSpPr>
              <p:nvPr/>
            </p:nvSpPr>
            <p:spPr bwMode="auto">
              <a:xfrm>
                <a:off x="7582" y="7786"/>
                <a:ext cx="4"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09" name="Rectangle 640">
                <a:extLst>
                  <a:ext uri="{FF2B5EF4-FFF2-40B4-BE49-F238E27FC236}">
                    <a16:creationId xmlns:a16="http://schemas.microsoft.com/office/drawing/2014/main" xmlns="" id="{99569C96-9AAF-4C63-96ED-1D7924E8DD16}"/>
                  </a:ext>
                </a:extLst>
              </p:cNvPr>
              <p:cNvSpPr>
                <a:spLocks noChangeArrowheads="1"/>
              </p:cNvSpPr>
              <p:nvPr/>
            </p:nvSpPr>
            <p:spPr bwMode="auto">
              <a:xfrm>
                <a:off x="8625" y="7786"/>
                <a:ext cx="4"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10" name="Rectangle 641">
                <a:extLst>
                  <a:ext uri="{FF2B5EF4-FFF2-40B4-BE49-F238E27FC236}">
                    <a16:creationId xmlns:a16="http://schemas.microsoft.com/office/drawing/2014/main" xmlns="" id="{15FFA7A6-1DFA-4219-894A-ECD735952BE8}"/>
                  </a:ext>
                </a:extLst>
              </p:cNvPr>
              <p:cNvSpPr>
                <a:spLocks noChangeArrowheads="1"/>
              </p:cNvSpPr>
              <p:nvPr/>
            </p:nvSpPr>
            <p:spPr bwMode="auto">
              <a:xfrm>
                <a:off x="9146" y="7786"/>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11" name="Rectangle 642">
                <a:extLst>
                  <a:ext uri="{FF2B5EF4-FFF2-40B4-BE49-F238E27FC236}">
                    <a16:creationId xmlns:a16="http://schemas.microsoft.com/office/drawing/2014/main" xmlns="" id="{D2266BCE-73DE-409F-9481-A39FADE9B24B}"/>
                  </a:ext>
                </a:extLst>
              </p:cNvPr>
              <p:cNvSpPr>
                <a:spLocks noChangeArrowheads="1"/>
              </p:cNvSpPr>
              <p:nvPr/>
            </p:nvSpPr>
            <p:spPr bwMode="auto">
              <a:xfrm>
                <a:off x="9575" y="7786"/>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12" name="Rectangle 643">
                <a:extLst>
                  <a:ext uri="{FF2B5EF4-FFF2-40B4-BE49-F238E27FC236}">
                    <a16:creationId xmlns:a16="http://schemas.microsoft.com/office/drawing/2014/main" xmlns="" id="{6DC9F612-0AC2-4349-A463-8CDA63F44EB7}"/>
                  </a:ext>
                </a:extLst>
              </p:cNvPr>
              <p:cNvSpPr>
                <a:spLocks noChangeArrowheads="1"/>
              </p:cNvSpPr>
              <p:nvPr/>
            </p:nvSpPr>
            <p:spPr bwMode="auto">
              <a:xfrm>
                <a:off x="10534" y="7786"/>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13" name="Rectangle 644">
                <a:extLst>
                  <a:ext uri="{FF2B5EF4-FFF2-40B4-BE49-F238E27FC236}">
                    <a16:creationId xmlns:a16="http://schemas.microsoft.com/office/drawing/2014/main" xmlns="" id="{FB93B54A-A80E-4EAB-9366-69ACBDEB59AC}"/>
                  </a:ext>
                </a:extLst>
              </p:cNvPr>
              <p:cNvSpPr>
                <a:spLocks noChangeArrowheads="1"/>
              </p:cNvSpPr>
              <p:nvPr/>
            </p:nvSpPr>
            <p:spPr bwMode="auto">
              <a:xfrm>
                <a:off x="11079" y="7786"/>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14" name="Rectangle 645">
                <a:extLst>
                  <a:ext uri="{FF2B5EF4-FFF2-40B4-BE49-F238E27FC236}">
                    <a16:creationId xmlns:a16="http://schemas.microsoft.com/office/drawing/2014/main" xmlns="" id="{9225805D-D71B-4FA6-8C13-88A9306A0B89}"/>
                  </a:ext>
                </a:extLst>
              </p:cNvPr>
              <p:cNvSpPr>
                <a:spLocks noChangeArrowheads="1"/>
              </p:cNvSpPr>
              <p:nvPr/>
            </p:nvSpPr>
            <p:spPr bwMode="auto">
              <a:xfrm>
                <a:off x="11517" y="7786"/>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15" name="Rectangle 646">
                <a:extLst>
                  <a:ext uri="{FF2B5EF4-FFF2-40B4-BE49-F238E27FC236}">
                    <a16:creationId xmlns:a16="http://schemas.microsoft.com/office/drawing/2014/main" xmlns="" id="{8D2372E7-C676-4743-A3A7-859C1099D744}"/>
                  </a:ext>
                </a:extLst>
              </p:cNvPr>
              <p:cNvSpPr>
                <a:spLocks noChangeArrowheads="1"/>
              </p:cNvSpPr>
              <p:nvPr/>
            </p:nvSpPr>
            <p:spPr bwMode="auto">
              <a:xfrm>
                <a:off x="12020" y="7786"/>
                <a:ext cx="4"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16" name="Line 647">
                <a:extLst>
                  <a:ext uri="{FF2B5EF4-FFF2-40B4-BE49-F238E27FC236}">
                    <a16:creationId xmlns:a16="http://schemas.microsoft.com/office/drawing/2014/main" xmlns="" id="{2D702BD3-4503-4789-B1EF-F29449E5F518}"/>
                  </a:ext>
                </a:extLst>
              </p:cNvPr>
              <p:cNvSpPr>
                <a:spLocks noChangeShapeType="1"/>
              </p:cNvSpPr>
              <p:nvPr/>
            </p:nvSpPr>
            <p:spPr bwMode="auto">
              <a:xfrm>
                <a:off x="6110" y="11382"/>
                <a:ext cx="3898" cy="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17" name="Rectangle 648">
                <a:extLst>
                  <a:ext uri="{FF2B5EF4-FFF2-40B4-BE49-F238E27FC236}">
                    <a16:creationId xmlns:a16="http://schemas.microsoft.com/office/drawing/2014/main" xmlns="" id="{07A0EBEB-B330-4014-84FC-14E8E04B079F}"/>
                  </a:ext>
                </a:extLst>
              </p:cNvPr>
              <p:cNvSpPr>
                <a:spLocks noChangeArrowheads="1"/>
              </p:cNvSpPr>
              <p:nvPr/>
            </p:nvSpPr>
            <p:spPr bwMode="auto">
              <a:xfrm>
                <a:off x="6110" y="11382"/>
                <a:ext cx="3898" cy="4"/>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18" name="Line 649">
                <a:extLst>
                  <a:ext uri="{FF2B5EF4-FFF2-40B4-BE49-F238E27FC236}">
                    <a16:creationId xmlns:a16="http://schemas.microsoft.com/office/drawing/2014/main" xmlns="" id="{4B0F2C6B-95CB-40BC-9435-298F066D8935}"/>
                  </a:ext>
                </a:extLst>
              </p:cNvPr>
              <p:cNvSpPr>
                <a:spLocks noChangeShapeType="1"/>
              </p:cNvSpPr>
              <p:nvPr/>
            </p:nvSpPr>
            <p:spPr bwMode="auto">
              <a:xfrm>
                <a:off x="6110" y="7786"/>
                <a:ext cx="0" cy="3875"/>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cs typeface="Arial" panose="020B0604020202020204" pitchFamily="34" charset="0"/>
                </a:endParaRPr>
              </a:p>
            </p:txBody>
          </p:sp>
          <p:sp>
            <p:nvSpPr>
              <p:cNvPr id="1619" name="Rectangle 650">
                <a:extLst>
                  <a:ext uri="{FF2B5EF4-FFF2-40B4-BE49-F238E27FC236}">
                    <a16:creationId xmlns:a16="http://schemas.microsoft.com/office/drawing/2014/main" xmlns="" id="{B15C2C8E-C6AD-46A0-A388-583FD0F84638}"/>
                  </a:ext>
                </a:extLst>
              </p:cNvPr>
              <p:cNvSpPr>
                <a:spLocks noChangeArrowheads="1"/>
              </p:cNvSpPr>
              <p:nvPr/>
            </p:nvSpPr>
            <p:spPr bwMode="auto">
              <a:xfrm>
                <a:off x="6110" y="7786"/>
                <a:ext cx="5" cy="387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20" name="Line 651">
                <a:extLst>
                  <a:ext uri="{FF2B5EF4-FFF2-40B4-BE49-F238E27FC236}">
                    <a16:creationId xmlns:a16="http://schemas.microsoft.com/office/drawing/2014/main" xmlns="" id="{D323D74F-7584-4206-AF23-C2056B886A7B}"/>
                  </a:ext>
                </a:extLst>
              </p:cNvPr>
              <p:cNvSpPr>
                <a:spLocks noChangeShapeType="1"/>
              </p:cNvSpPr>
              <p:nvPr/>
            </p:nvSpPr>
            <p:spPr bwMode="auto">
              <a:xfrm>
                <a:off x="6632"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21" name="Rectangle 652">
                <a:extLst>
                  <a:ext uri="{FF2B5EF4-FFF2-40B4-BE49-F238E27FC236}">
                    <a16:creationId xmlns:a16="http://schemas.microsoft.com/office/drawing/2014/main" xmlns="" id="{70BDF842-BF60-4796-9FF7-6D28015BDD32}"/>
                  </a:ext>
                </a:extLst>
              </p:cNvPr>
              <p:cNvSpPr>
                <a:spLocks noChangeArrowheads="1"/>
              </p:cNvSpPr>
              <p:nvPr/>
            </p:nvSpPr>
            <p:spPr bwMode="auto">
              <a:xfrm>
                <a:off x="6632" y="7991"/>
                <a:ext cx="4"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22" name="Line 653">
                <a:extLst>
                  <a:ext uri="{FF2B5EF4-FFF2-40B4-BE49-F238E27FC236}">
                    <a16:creationId xmlns:a16="http://schemas.microsoft.com/office/drawing/2014/main" xmlns="" id="{2D8696BE-8350-41A3-9FCD-8FD0486197AB}"/>
                  </a:ext>
                </a:extLst>
              </p:cNvPr>
              <p:cNvSpPr>
                <a:spLocks noChangeShapeType="1"/>
              </p:cNvSpPr>
              <p:nvPr/>
            </p:nvSpPr>
            <p:spPr bwMode="auto">
              <a:xfrm>
                <a:off x="7060"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23" name="Rectangle 654">
                <a:extLst>
                  <a:ext uri="{FF2B5EF4-FFF2-40B4-BE49-F238E27FC236}">
                    <a16:creationId xmlns:a16="http://schemas.microsoft.com/office/drawing/2014/main" xmlns="" id="{2338F171-A8B6-49AE-946A-880D4785F5B3}"/>
                  </a:ext>
                </a:extLst>
              </p:cNvPr>
              <p:cNvSpPr>
                <a:spLocks noChangeArrowheads="1"/>
              </p:cNvSpPr>
              <p:nvPr/>
            </p:nvSpPr>
            <p:spPr bwMode="auto">
              <a:xfrm>
                <a:off x="7060" y="7991"/>
                <a:ext cx="5"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24" name="Line 655">
                <a:extLst>
                  <a:ext uri="{FF2B5EF4-FFF2-40B4-BE49-F238E27FC236}">
                    <a16:creationId xmlns:a16="http://schemas.microsoft.com/office/drawing/2014/main" xmlns="" id="{61A5398E-3EC2-4E94-AE0D-54397AE1EDB3}"/>
                  </a:ext>
                </a:extLst>
              </p:cNvPr>
              <p:cNvSpPr>
                <a:spLocks noChangeShapeType="1"/>
              </p:cNvSpPr>
              <p:nvPr/>
            </p:nvSpPr>
            <p:spPr bwMode="auto">
              <a:xfrm>
                <a:off x="7582"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cs typeface="Arial" panose="020B0604020202020204" pitchFamily="34" charset="0"/>
                </a:endParaRPr>
              </a:p>
            </p:txBody>
          </p:sp>
          <p:sp>
            <p:nvSpPr>
              <p:cNvPr id="1625" name="Rectangle 656">
                <a:extLst>
                  <a:ext uri="{FF2B5EF4-FFF2-40B4-BE49-F238E27FC236}">
                    <a16:creationId xmlns:a16="http://schemas.microsoft.com/office/drawing/2014/main" xmlns="" id="{6EA2E327-A8AE-46D1-9AD2-4AA05BDA5299}"/>
                  </a:ext>
                </a:extLst>
              </p:cNvPr>
              <p:cNvSpPr>
                <a:spLocks noChangeArrowheads="1"/>
              </p:cNvSpPr>
              <p:nvPr/>
            </p:nvSpPr>
            <p:spPr bwMode="auto">
              <a:xfrm>
                <a:off x="7582" y="7991"/>
                <a:ext cx="4"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26" name="Line 657">
                <a:extLst>
                  <a:ext uri="{FF2B5EF4-FFF2-40B4-BE49-F238E27FC236}">
                    <a16:creationId xmlns:a16="http://schemas.microsoft.com/office/drawing/2014/main" xmlns="" id="{AE19F345-8EDE-48EC-817E-9875A0CF0D6A}"/>
                  </a:ext>
                </a:extLst>
              </p:cNvPr>
              <p:cNvSpPr>
                <a:spLocks noChangeShapeType="1"/>
              </p:cNvSpPr>
              <p:nvPr/>
            </p:nvSpPr>
            <p:spPr bwMode="auto">
              <a:xfrm>
                <a:off x="8103"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27" name="Rectangle 658">
                <a:extLst>
                  <a:ext uri="{FF2B5EF4-FFF2-40B4-BE49-F238E27FC236}">
                    <a16:creationId xmlns:a16="http://schemas.microsoft.com/office/drawing/2014/main" xmlns="" id="{26B00B30-66B7-4D39-A200-2BCD206057B3}"/>
                  </a:ext>
                </a:extLst>
              </p:cNvPr>
              <p:cNvSpPr>
                <a:spLocks noChangeArrowheads="1"/>
              </p:cNvSpPr>
              <p:nvPr/>
            </p:nvSpPr>
            <p:spPr bwMode="auto">
              <a:xfrm>
                <a:off x="8103" y="7991"/>
                <a:ext cx="5"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28" name="Line 659">
                <a:extLst>
                  <a:ext uri="{FF2B5EF4-FFF2-40B4-BE49-F238E27FC236}">
                    <a16:creationId xmlns:a16="http://schemas.microsoft.com/office/drawing/2014/main" xmlns="" id="{E8EBB614-1022-41A0-9025-F46A303DEF55}"/>
                  </a:ext>
                </a:extLst>
              </p:cNvPr>
              <p:cNvSpPr>
                <a:spLocks noChangeShapeType="1"/>
              </p:cNvSpPr>
              <p:nvPr/>
            </p:nvSpPr>
            <p:spPr bwMode="auto">
              <a:xfrm>
                <a:off x="8625"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29" name="Rectangle 660">
                <a:extLst>
                  <a:ext uri="{FF2B5EF4-FFF2-40B4-BE49-F238E27FC236}">
                    <a16:creationId xmlns:a16="http://schemas.microsoft.com/office/drawing/2014/main" xmlns="" id="{BB712E05-5DA8-442C-88B0-21A40218E54A}"/>
                  </a:ext>
                </a:extLst>
              </p:cNvPr>
              <p:cNvSpPr>
                <a:spLocks noChangeArrowheads="1"/>
              </p:cNvSpPr>
              <p:nvPr/>
            </p:nvSpPr>
            <p:spPr bwMode="auto">
              <a:xfrm>
                <a:off x="8625" y="7991"/>
                <a:ext cx="4"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30" name="Line 661">
                <a:extLst>
                  <a:ext uri="{FF2B5EF4-FFF2-40B4-BE49-F238E27FC236}">
                    <a16:creationId xmlns:a16="http://schemas.microsoft.com/office/drawing/2014/main" xmlns="" id="{BC606823-DE69-45EF-8867-37811B27BD56}"/>
                  </a:ext>
                </a:extLst>
              </p:cNvPr>
              <p:cNvSpPr>
                <a:spLocks noChangeShapeType="1"/>
              </p:cNvSpPr>
              <p:nvPr/>
            </p:nvSpPr>
            <p:spPr bwMode="auto">
              <a:xfrm>
                <a:off x="9146"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31" name="Rectangle 662">
                <a:extLst>
                  <a:ext uri="{FF2B5EF4-FFF2-40B4-BE49-F238E27FC236}">
                    <a16:creationId xmlns:a16="http://schemas.microsoft.com/office/drawing/2014/main" xmlns="" id="{B2B34681-6F74-46F4-9AD0-E6C777356B12}"/>
                  </a:ext>
                </a:extLst>
              </p:cNvPr>
              <p:cNvSpPr>
                <a:spLocks noChangeArrowheads="1"/>
              </p:cNvSpPr>
              <p:nvPr/>
            </p:nvSpPr>
            <p:spPr bwMode="auto">
              <a:xfrm>
                <a:off x="9146" y="7991"/>
                <a:ext cx="5"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32" name="Line 663">
                <a:extLst>
                  <a:ext uri="{FF2B5EF4-FFF2-40B4-BE49-F238E27FC236}">
                    <a16:creationId xmlns:a16="http://schemas.microsoft.com/office/drawing/2014/main" xmlns="" id="{E4A40EE7-00B6-4D6C-AAFB-E48B897D9F5F}"/>
                  </a:ext>
                </a:extLst>
              </p:cNvPr>
              <p:cNvSpPr>
                <a:spLocks noChangeShapeType="1"/>
              </p:cNvSpPr>
              <p:nvPr/>
            </p:nvSpPr>
            <p:spPr bwMode="auto">
              <a:xfrm>
                <a:off x="9575"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33" name="Rectangle 664">
                <a:extLst>
                  <a:ext uri="{FF2B5EF4-FFF2-40B4-BE49-F238E27FC236}">
                    <a16:creationId xmlns:a16="http://schemas.microsoft.com/office/drawing/2014/main" xmlns="" id="{6349705A-F265-4D07-BA2F-3A3E1A37CA30}"/>
                  </a:ext>
                </a:extLst>
              </p:cNvPr>
              <p:cNvSpPr>
                <a:spLocks noChangeArrowheads="1"/>
              </p:cNvSpPr>
              <p:nvPr/>
            </p:nvSpPr>
            <p:spPr bwMode="auto">
              <a:xfrm>
                <a:off x="9575" y="7991"/>
                <a:ext cx="5"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34" name="Line 665">
                <a:extLst>
                  <a:ext uri="{FF2B5EF4-FFF2-40B4-BE49-F238E27FC236}">
                    <a16:creationId xmlns:a16="http://schemas.microsoft.com/office/drawing/2014/main" xmlns="" id="{BCEB53DB-E2C5-4A9F-9329-20706C464781}"/>
                  </a:ext>
                </a:extLst>
              </p:cNvPr>
              <p:cNvSpPr>
                <a:spLocks noChangeShapeType="1"/>
              </p:cNvSpPr>
              <p:nvPr/>
            </p:nvSpPr>
            <p:spPr bwMode="auto">
              <a:xfrm>
                <a:off x="10003"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35" name="Rectangle 666">
                <a:extLst>
                  <a:ext uri="{FF2B5EF4-FFF2-40B4-BE49-F238E27FC236}">
                    <a16:creationId xmlns:a16="http://schemas.microsoft.com/office/drawing/2014/main" xmlns="" id="{50BDD651-1B1F-4DBF-9B6A-D81A94832E73}"/>
                  </a:ext>
                </a:extLst>
              </p:cNvPr>
              <p:cNvSpPr>
                <a:spLocks noChangeArrowheads="1"/>
              </p:cNvSpPr>
              <p:nvPr/>
            </p:nvSpPr>
            <p:spPr bwMode="auto">
              <a:xfrm>
                <a:off x="10003" y="7991"/>
                <a:ext cx="5"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36" name="Line 667">
                <a:extLst>
                  <a:ext uri="{FF2B5EF4-FFF2-40B4-BE49-F238E27FC236}">
                    <a16:creationId xmlns:a16="http://schemas.microsoft.com/office/drawing/2014/main" xmlns="" id="{8EA106FF-6632-4CEA-A88C-53D486923B56}"/>
                  </a:ext>
                </a:extLst>
              </p:cNvPr>
              <p:cNvSpPr>
                <a:spLocks noChangeShapeType="1"/>
              </p:cNvSpPr>
              <p:nvPr/>
            </p:nvSpPr>
            <p:spPr bwMode="auto">
              <a:xfrm>
                <a:off x="10534"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37" name="Rectangle 668">
                <a:extLst>
                  <a:ext uri="{FF2B5EF4-FFF2-40B4-BE49-F238E27FC236}">
                    <a16:creationId xmlns:a16="http://schemas.microsoft.com/office/drawing/2014/main" xmlns="" id="{1F731921-0401-43FB-A31C-6E708156875A}"/>
                  </a:ext>
                </a:extLst>
              </p:cNvPr>
              <p:cNvSpPr>
                <a:spLocks noChangeArrowheads="1"/>
              </p:cNvSpPr>
              <p:nvPr/>
            </p:nvSpPr>
            <p:spPr bwMode="auto">
              <a:xfrm>
                <a:off x="10534" y="7991"/>
                <a:ext cx="5"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38" name="Line 669">
                <a:extLst>
                  <a:ext uri="{FF2B5EF4-FFF2-40B4-BE49-F238E27FC236}">
                    <a16:creationId xmlns:a16="http://schemas.microsoft.com/office/drawing/2014/main" xmlns="" id="{8082E96E-0F5F-4446-A67C-DBF012378432}"/>
                  </a:ext>
                </a:extLst>
              </p:cNvPr>
              <p:cNvSpPr>
                <a:spLocks noChangeShapeType="1"/>
              </p:cNvSpPr>
              <p:nvPr/>
            </p:nvSpPr>
            <p:spPr bwMode="auto">
              <a:xfrm>
                <a:off x="11079"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39" name="Rectangle 670">
                <a:extLst>
                  <a:ext uri="{FF2B5EF4-FFF2-40B4-BE49-F238E27FC236}">
                    <a16:creationId xmlns:a16="http://schemas.microsoft.com/office/drawing/2014/main" xmlns="" id="{04F56691-CD36-40AD-9C87-2203E8DDB11B}"/>
                  </a:ext>
                </a:extLst>
              </p:cNvPr>
              <p:cNvSpPr>
                <a:spLocks noChangeArrowheads="1"/>
              </p:cNvSpPr>
              <p:nvPr/>
            </p:nvSpPr>
            <p:spPr bwMode="auto">
              <a:xfrm>
                <a:off x="11079" y="7991"/>
                <a:ext cx="5"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40" name="Line 671">
                <a:extLst>
                  <a:ext uri="{FF2B5EF4-FFF2-40B4-BE49-F238E27FC236}">
                    <a16:creationId xmlns:a16="http://schemas.microsoft.com/office/drawing/2014/main" xmlns="" id="{1A47BA75-6362-42F8-8FD7-C6EFBD3E0A2C}"/>
                  </a:ext>
                </a:extLst>
              </p:cNvPr>
              <p:cNvSpPr>
                <a:spLocks noChangeShapeType="1"/>
              </p:cNvSpPr>
              <p:nvPr/>
            </p:nvSpPr>
            <p:spPr bwMode="auto">
              <a:xfrm>
                <a:off x="11517"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41" name="Rectangle 672">
                <a:extLst>
                  <a:ext uri="{FF2B5EF4-FFF2-40B4-BE49-F238E27FC236}">
                    <a16:creationId xmlns:a16="http://schemas.microsoft.com/office/drawing/2014/main" xmlns="" id="{A042A36B-6977-4388-8FC7-3212F33F7B5D}"/>
                  </a:ext>
                </a:extLst>
              </p:cNvPr>
              <p:cNvSpPr>
                <a:spLocks noChangeArrowheads="1"/>
              </p:cNvSpPr>
              <p:nvPr/>
            </p:nvSpPr>
            <p:spPr bwMode="auto">
              <a:xfrm>
                <a:off x="11517" y="7991"/>
                <a:ext cx="5"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42" name="Line 673">
                <a:extLst>
                  <a:ext uri="{FF2B5EF4-FFF2-40B4-BE49-F238E27FC236}">
                    <a16:creationId xmlns:a16="http://schemas.microsoft.com/office/drawing/2014/main" xmlns="" id="{48BE8FF7-AD79-41ED-8CF0-BC1E929D805C}"/>
                  </a:ext>
                </a:extLst>
              </p:cNvPr>
              <p:cNvSpPr>
                <a:spLocks noChangeShapeType="1"/>
              </p:cNvSpPr>
              <p:nvPr/>
            </p:nvSpPr>
            <p:spPr bwMode="auto">
              <a:xfrm>
                <a:off x="12020" y="7991"/>
                <a:ext cx="0" cy="36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43" name="Rectangle 674">
                <a:extLst>
                  <a:ext uri="{FF2B5EF4-FFF2-40B4-BE49-F238E27FC236}">
                    <a16:creationId xmlns:a16="http://schemas.microsoft.com/office/drawing/2014/main" xmlns="" id="{4476E92C-644D-4A21-B369-F6044EA22189}"/>
                  </a:ext>
                </a:extLst>
              </p:cNvPr>
              <p:cNvSpPr>
                <a:spLocks noChangeArrowheads="1"/>
              </p:cNvSpPr>
              <p:nvPr/>
            </p:nvSpPr>
            <p:spPr bwMode="auto">
              <a:xfrm>
                <a:off x="12020" y="7991"/>
                <a:ext cx="4" cy="36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44" name="Line 675">
                <a:extLst>
                  <a:ext uri="{FF2B5EF4-FFF2-40B4-BE49-F238E27FC236}">
                    <a16:creationId xmlns:a16="http://schemas.microsoft.com/office/drawing/2014/main" xmlns="" id="{C055D686-E45E-42B5-A2FB-825B6D4527E1}"/>
                  </a:ext>
                </a:extLst>
              </p:cNvPr>
              <p:cNvSpPr>
                <a:spLocks noChangeShapeType="1"/>
              </p:cNvSpPr>
              <p:nvPr/>
            </p:nvSpPr>
            <p:spPr bwMode="auto">
              <a:xfrm>
                <a:off x="12448" y="7791"/>
                <a:ext cx="0" cy="387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45" name="Rectangle 676">
                <a:extLst>
                  <a:ext uri="{FF2B5EF4-FFF2-40B4-BE49-F238E27FC236}">
                    <a16:creationId xmlns:a16="http://schemas.microsoft.com/office/drawing/2014/main" xmlns="" id="{2F8CE561-FA19-47CB-83A0-C9763705FABE}"/>
                  </a:ext>
                </a:extLst>
              </p:cNvPr>
              <p:cNvSpPr>
                <a:spLocks noChangeArrowheads="1"/>
              </p:cNvSpPr>
              <p:nvPr/>
            </p:nvSpPr>
            <p:spPr bwMode="auto">
              <a:xfrm>
                <a:off x="12448" y="7791"/>
                <a:ext cx="5" cy="3870"/>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46" name="Line 677">
                <a:extLst>
                  <a:ext uri="{FF2B5EF4-FFF2-40B4-BE49-F238E27FC236}">
                    <a16:creationId xmlns:a16="http://schemas.microsoft.com/office/drawing/2014/main" xmlns="" id="{E358BBB5-FC60-40E2-ACA9-70375A31B5B2}"/>
                  </a:ext>
                </a:extLst>
              </p:cNvPr>
              <p:cNvSpPr>
                <a:spLocks noChangeShapeType="1"/>
              </p:cNvSpPr>
              <p:nvPr/>
            </p:nvSpPr>
            <p:spPr bwMode="auto">
              <a:xfrm>
                <a:off x="6110"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47" name="Rectangle 678">
                <a:extLst>
                  <a:ext uri="{FF2B5EF4-FFF2-40B4-BE49-F238E27FC236}">
                    <a16:creationId xmlns:a16="http://schemas.microsoft.com/office/drawing/2014/main" xmlns="" id="{B2BD60E6-14DA-4221-B948-AE53807E85B5}"/>
                  </a:ext>
                </a:extLst>
              </p:cNvPr>
              <p:cNvSpPr>
                <a:spLocks noChangeArrowheads="1"/>
              </p:cNvSpPr>
              <p:nvPr/>
            </p:nvSpPr>
            <p:spPr bwMode="auto">
              <a:xfrm>
                <a:off x="6110" y="11661"/>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48" name="Line 679">
                <a:extLst>
                  <a:ext uri="{FF2B5EF4-FFF2-40B4-BE49-F238E27FC236}">
                    <a16:creationId xmlns:a16="http://schemas.microsoft.com/office/drawing/2014/main" xmlns="" id="{562D2F8F-C9E9-4695-ACE9-EC64C65CFFD4}"/>
                  </a:ext>
                </a:extLst>
              </p:cNvPr>
              <p:cNvSpPr>
                <a:spLocks noChangeShapeType="1"/>
              </p:cNvSpPr>
              <p:nvPr/>
            </p:nvSpPr>
            <p:spPr bwMode="auto">
              <a:xfrm>
                <a:off x="6632"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649" name="Rectangle 680">
                <a:extLst>
                  <a:ext uri="{FF2B5EF4-FFF2-40B4-BE49-F238E27FC236}">
                    <a16:creationId xmlns:a16="http://schemas.microsoft.com/office/drawing/2014/main" xmlns="" id="{B50D37D6-A3F0-4A9C-9540-E0BEDBE5F355}"/>
                  </a:ext>
                </a:extLst>
              </p:cNvPr>
              <p:cNvSpPr>
                <a:spLocks noChangeArrowheads="1"/>
              </p:cNvSpPr>
              <p:nvPr/>
            </p:nvSpPr>
            <p:spPr bwMode="auto">
              <a:xfrm>
                <a:off x="6632" y="11661"/>
                <a:ext cx="4"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grpSp>
        <p:sp>
          <p:nvSpPr>
            <p:cNvPr id="1446" name="Line 682">
              <a:extLst>
                <a:ext uri="{FF2B5EF4-FFF2-40B4-BE49-F238E27FC236}">
                  <a16:creationId xmlns:a16="http://schemas.microsoft.com/office/drawing/2014/main" xmlns="" id="{3EB42F01-DBE4-442B-90FD-FCDB8830ABFB}"/>
                </a:ext>
              </a:extLst>
            </p:cNvPr>
            <p:cNvSpPr>
              <a:spLocks noChangeShapeType="1"/>
            </p:cNvSpPr>
            <p:nvPr/>
          </p:nvSpPr>
          <p:spPr bwMode="auto">
            <a:xfrm>
              <a:off x="7060"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47" name="Rectangle 683">
              <a:extLst>
                <a:ext uri="{FF2B5EF4-FFF2-40B4-BE49-F238E27FC236}">
                  <a16:creationId xmlns:a16="http://schemas.microsoft.com/office/drawing/2014/main" xmlns="" id="{9312C1E8-0791-4699-816A-1132B46E4C8A}"/>
                </a:ext>
              </a:extLst>
            </p:cNvPr>
            <p:cNvSpPr>
              <a:spLocks noChangeArrowheads="1"/>
            </p:cNvSpPr>
            <p:nvPr/>
          </p:nvSpPr>
          <p:spPr bwMode="auto">
            <a:xfrm>
              <a:off x="7060" y="11661"/>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48" name="Line 684">
              <a:extLst>
                <a:ext uri="{FF2B5EF4-FFF2-40B4-BE49-F238E27FC236}">
                  <a16:creationId xmlns:a16="http://schemas.microsoft.com/office/drawing/2014/main" xmlns="" id="{10C17211-E3CB-455E-945D-0F64B021027E}"/>
                </a:ext>
              </a:extLst>
            </p:cNvPr>
            <p:cNvSpPr>
              <a:spLocks noChangeShapeType="1"/>
            </p:cNvSpPr>
            <p:nvPr/>
          </p:nvSpPr>
          <p:spPr bwMode="auto">
            <a:xfrm>
              <a:off x="7582"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49" name="Rectangle 685">
              <a:extLst>
                <a:ext uri="{FF2B5EF4-FFF2-40B4-BE49-F238E27FC236}">
                  <a16:creationId xmlns:a16="http://schemas.microsoft.com/office/drawing/2014/main" xmlns="" id="{32DCA13D-43AA-42A1-AAF2-FC4F4D9E52FA}"/>
                </a:ext>
              </a:extLst>
            </p:cNvPr>
            <p:cNvSpPr>
              <a:spLocks noChangeArrowheads="1"/>
            </p:cNvSpPr>
            <p:nvPr/>
          </p:nvSpPr>
          <p:spPr bwMode="auto">
            <a:xfrm>
              <a:off x="7582" y="11661"/>
              <a:ext cx="4"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50" name="Line 686">
              <a:extLst>
                <a:ext uri="{FF2B5EF4-FFF2-40B4-BE49-F238E27FC236}">
                  <a16:creationId xmlns:a16="http://schemas.microsoft.com/office/drawing/2014/main" xmlns="" id="{BFD90C35-F63C-4D33-A537-1C37296DD15E}"/>
                </a:ext>
              </a:extLst>
            </p:cNvPr>
            <p:cNvSpPr>
              <a:spLocks noChangeShapeType="1"/>
            </p:cNvSpPr>
            <p:nvPr/>
          </p:nvSpPr>
          <p:spPr bwMode="auto">
            <a:xfrm>
              <a:off x="8103"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51" name="Rectangle 687">
              <a:extLst>
                <a:ext uri="{FF2B5EF4-FFF2-40B4-BE49-F238E27FC236}">
                  <a16:creationId xmlns:a16="http://schemas.microsoft.com/office/drawing/2014/main" xmlns="" id="{11666B34-EAF6-484C-B568-2197975FC8AA}"/>
                </a:ext>
              </a:extLst>
            </p:cNvPr>
            <p:cNvSpPr>
              <a:spLocks noChangeArrowheads="1"/>
            </p:cNvSpPr>
            <p:nvPr/>
          </p:nvSpPr>
          <p:spPr bwMode="auto">
            <a:xfrm>
              <a:off x="8103" y="11661"/>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52" name="Line 688">
              <a:extLst>
                <a:ext uri="{FF2B5EF4-FFF2-40B4-BE49-F238E27FC236}">
                  <a16:creationId xmlns:a16="http://schemas.microsoft.com/office/drawing/2014/main" xmlns="" id="{8FC001A3-2E7C-446C-836C-9D7E2CFF31EB}"/>
                </a:ext>
              </a:extLst>
            </p:cNvPr>
            <p:cNvSpPr>
              <a:spLocks noChangeShapeType="1"/>
            </p:cNvSpPr>
            <p:nvPr/>
          </p:nvSpPr>
          <p:spPr bwMode="auto">
            <a:xfrm>
              <a:off x="8625"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53" name="Rectangle 689">
              <a:extLst>
                <a:ext uri="{FF2B5EF4-FFF2-40B4-BE49-F238E27FC236}">
                  <a16:creationId xmlns:a16="http://schemas.microsoft.com/office/drawing/2014/main" xmlns="" id="{44309A01-31B1-4882-A5DB-7CF294E4249A}"/>
                </a:ext>
              </a:extLst>
            </p:cNvPr>
            <p:cNvSpPr>
              <a:spLocks noChangeArrowheads="1"/>
            </p:cNvSpPr>
            <p:nvPr/>
          </p:nvSpPr>
          <p:spPr bwMode="auto">
            <a:xfrm>
              <a:off x="8625" y="11661"/>
              <a:ext cx="4"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54" name="Line 690">
              <a:extLst>
                <a:ext uri="{FF2B5EF4-FFF2-40B4-BE49-F238E27FC236}">
                  <a16:creationId xmlns:a16="http://schemas.microsoft.com/office/drawing/2014/main" xmlns="" id="{9E70BF1D-BD14-47F6-B0AF-A2228936E9F9}"/>
                </a:ext>
              </a:extLst>
            </p:cNvPr>
            <p:cNvSpPr>
              <a:spLocks noChangeShapeType="1"/>
            </p:cNvSpPr>
            <p:nvPr/>
          </p:nvSpPr>
          <p:spPr bwMode="auto">
            <a:xfrm>
              <a:off x="9146"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55" name="Rectangle 691">
              <a:extLst>
                <a:ext uri="{FF2B5EF4-FFF2-40B4-BE49-F238E27FC236}">
                  <a16:creationId xmlns:a16="http://schemas.microsoft.com/office/drawing/2014/main" xmlns="" id="{9713022D-7BA3-4490-9CAE-B68EDD640FC0}"/>
                </a:ext>
              </a:extLst>
            </p:cNvPr>
            <p:cNvSpPr>
              <a:spLocks noChangeArrowheads="1"/>
            </p:cNvSpPr>
            <p:nvPr/>
          </p:nvSpPr>
          <p:spPr bwMode="auto">
            <a:xfrm>
              <a:off x="9146" y="11661"/>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56" name="Line 692">
              <a:extLst>
                <a:ext uri="{FF2B5EF4-FFF2-40B4-BE49-F238E27FC236}">
                  <a16:creationId xmlns:a16="http://schemas.microsoft.com/office/drawing/2014/main" xmlns="" id="{C0BFC507-DB62-4011-A328-DABCFB84E7B4}"/>
                </a:ext>
              </a:extLst>
            </p:cNvPr>
            <p:cNvSpPr>
              <a:spLocks noChangeShapeType="1"/>
            </p:cNvSpPr>
            <p:nvPr/>
          </p:nvSpPr>
          <p:spPr bwMode="auto">
            <a:xfrm>
              <a:off x="9575"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57" name="Rectangle 693">
              <a:extLst>
                <a:ext uri="{FF2B5EF4-FFF2-40B4-BE49-F238E27FC236}">
                  <a16:creationId xmlns:a16="http://schemas.microsoft.com/office/drawing/2014/main" xmlns="" id="{C3147E09-C890-485A-8B22-70966E173718}"/>
                </a:ext>
              </a:extLst>
            </p:cNvPr>
            <p:cNvSpPr>
              <a:spLocks noChangeArrowheads="1"/>
            </p:cNvSpPr>
            <p:nvPr/>
          </p:nvSpPr>
          <p:spPr bwMode="auto">
            <a:xfrm>
              <a:off x="9575" y="11661"/>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58" name="Line 694">
              <a:extLst>
                <a:ext uri="{FF2B5EF4-FFF2-40B4-BE49-F238E27FC236}">
                  <a16:creationId xmlns:a16="http://schemas.microsoft.com/office/drawing/2014/main" xmlns="" id="{74B77954-723F-4422-9E86-C8154A904EBE}"/>
                </a:ext>
              </a:extLst>
            </p:cNvPr>
            <p:cNvSpPr>
              <a:spLocks noChangeShapeType="1"/>
            </p:cNvSpPr>
            <p:nvPr/>
          </p:nvSpPr>
          <p:spPr bwMode="auto">
            <a:xfrm>
              <a:off x="10003"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59" name="Rectangle 695">
              <a:extLst>
                <a:ext uri="{FF2B5EF4-FFF2-40B4-BE49-F238E27FC236}">
                  <a16:creationId xmlns:a16="http://schemas.microsoft.com/office/drawing/2014/main" xmlns="" id="{3C352E4C-7164-4783-910B-B9CAD6FDFD14}"/>
                </a:ext>
              </a:extLst>
            </p:cNvPr>
            <p:cNvSpPr>
              <a:spLocks noChangeArrowheads="1"/>
            </p:cNvSpPr>
            <p:nvPr/>
          </p:nvSpPr>
          <p:spPr bwMode="auto">
            <a:xfrm>
              <a:off x="10003" y="11661"/>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60" name="Line 696">
              <a:extLst>
                <a:ext uri="{FF2B5EF4-FFF2-40B4-BE49-F238E27FC236}">
                  <a16:creationId xmlns:a16="http://schemas.microsoft.com/office/drawing/2014/main" xmlns="" id="{999116D0-D5ED-4412-A661-79770268AF1C}"/>
                </a:ext>
              </a:extLst>
            </p:cNvPr>
            <p:cNvSpPr>
              <a:spLocks noChangeShapeType="1"/>
            </p:cNvSpPr>
            <p:nvPr/>
          </p:nvSpPr>
          <p:spPr bwMode="auto">
            <a:xfrm>
              <a:off x="10534"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61" name="Rectangle 697">
              <a:extLst>
                <a:ext uri="{FF2B5EF4-FFF2-40B4-BE49-F238E27FC236}">
                  <a16:creationId xmlns:a16="http://schemas.microsoft.com/office/drawing/2014/main" xmlns="" id="{DD5095B5-8633-4A83-95C4-360A3F22A88C}"/>
                </a:ext>
              </a:extLst>
            </p:cNvPr>
            <p:cNvSpPr>
              <a:spLocks noChangeArrowheads="1"/>
            </p:cNvSpPr>
            <p:nvPr/>
          </p:nvSpPr>
          <p:spPr bwMode="auto">
            <a:xfrm>
              <a:off x="10534" y="11661"/>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62" name="Line 698">
              <a:extLst>
                <a:ext uri="{FF2B5EF4-FFF2-40B4-BE49-F238E27FC236}">
                  <a16:creationId xmlns:a16="http://schemas.microsoft.com/office/drawing/2014/main" xmlns="" id="{9750C289-7DFF-47AA-9A80-434D64378D12}"/>
                </a:ext>
              </a:extLst>
            </p:cNvPr>
            <p:cNvSpPr>
              <a:spLocks noChangeShapeType="1"/>
            </p:cNvSpPr>
            <p:nvPr/>
          </p:nvSpPr>
          <p:spPr bwMode="auto">
            <a:xfrm>
              <a:off x="11079"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63" name="Rectangle 699">
              <a:extLst>
                <a:ext uri="{FF2B5EF4-FFF2-40B4-BE49-F238E27FC236}">
                  <a16:creationId xmlns:a16="http://schemas.microsoft.com/office/drawing/2014/main" xmlns="" id="{7A08CBAF-F212-48AB-B306-D515B4E2A1D0}"/>
                </a:ext>
              </a:extLst>
            </p:cNvPr>
            <p:cNvSpPr>
              <a:spLocks noChangeArrowheads="1"/>
            </p:cNvSpPr>
            <p:nvPr/>
          </p:nvSpPr>
          <p:spPr bwMode="auto">
            <a:xfrm>
              <a:off x="11079" y="11661"/>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64" name="Line 700">
              <a:extLst>
                <a:ext uri="{FF2B5EF4-FFF2-40B4-BE49-F238E27FC236}">
                  <a16:creationId xmlns:a16="http://schemas.microsoft.com/office/drawing/2014/main" xmlns="" id="{095F33E0-7994-420D-9EE8-F6FEC221BAB8}"/>
                </a:ext>
              </a:extLst>
            </p:cNvPr>
            <p:cNvSpPr>
              <a:spLocks noChangeShapeType="1"/>
            </p:cNvSpPr>
            <p:nvPr/>
          </p:nvSpPr>
          <p:spPr bwMode="auto">
            <a:xfrm>
              <a:off x="11517"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65" name="Rectangle 701">
              <a:extLst>
                <a:ext uri="{FF2B5EF4-FFF2-40B4-BE49-F238E27FC236}">
                  <a16:creationId xmlns:a16="http://schemas.microsoft.com/office/drawing/2014/main" xmlns="" id="{CFE9BF4B-C50B-4D3E-9F7E-BA6E72C487B7}"/>
                </a:ext>
              </a:extLst>
            </p:cNvPr>
            <p:cNvSpPr>
              <a:spLocks noChangeArrowheads="1"/>
            </p:cNvSpPr>
            <p:nvPr/>
          </p:nvSpPr>
          <p:spPr bwMode="auto">
            <a:xfrm>
              <a:off x="11517" y="11661"/>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66" name="Line 702">
              <a:extLst>
                <a:ext uri="{FF2B5EF4-FFF2-40B4-BE49-F238E27FC236}">
                  <a16:creationId xmlns:a16="http://schemas.microsoft.com/office/drawing/2014/main" xmlns="" id="{40F195DF-ABFC-4BCA-9757-225A174CE206}"/>
                </a:ext>
              </a:extLst>
            </p:cNvPr>
            <p:cNvSpPr>
              <a:spLocks noChangeShapeType="1"/>
            </p:cNvSpPr>
            <p:nvPr/>
          </p:nvSpPr>
          <p:spPr bwMode="auto">
            <a:xfrm>
              <a:off x="12020"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67" name="Rectangle 703">
              <a:extLst>
                <a:ext uri="{FF2B5EF4-FFF2-40B4-BE49-F238E27FC236}">
                  <a16:creationId xmlns:a16="http://schemas.microsoft.com/office/drawing/2014/main" xmlns="" id="{127CFA63-43A0-4C92-8632-B3A94C7FFAD2}"/>
                </a:ext>
              </a:extLst>
            </p:cNvPr>
            <p:cNvSpPr>
              <a:spLocks noChangeArrowheads="1"/>
            </p:cNvSpPr>
            <p:nvPr/>
          </p:nvSpPr>
          <p:spPr bwMode="auto">
            <a:xfrm>
              <a:off x="12020" y="11661"/>
              <a:ext cx="4"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68" name="Line 704">
              <a:extLst>
                <a:ext uri="{FF2B5EF4-FFF2-40B4-BE49-F238E27FC236}">
                  <a16:creationId xmlns:a16="http://schemas.microsoft.com/office/drawing/2014/main" xmlns="" id="{1160A41A-1D7E-44B0-87B4-33DD6F2DE641}"/>
                </a:ext>
              </a:extLst>
            </p:cNvPr>
            <p:cNvSpPr>
              <a:spLocks noChangeShapeType="1"/>
            </p:cNvSpPr>
            <p:nvPr/>
          </p:nvSpPr>
          <p:spPr bwMode="auto">
            <a:xfrm>
              <a:off x="12448" y="11661"/>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69" name="Rectangle 705">
              <a:extLst>
                <a:ext uri="{FF2B5EF4-FFF2-40B4-BE49-F238E27FC236}">
                  <a16:creationId xmlns:a16="http://schemas.microsoft.com/office/drawing/2014/main" xmlns="" id="{785D82BC-5B98-4A33-A630-0FB34D884E53}"/>
                </a:ext>
              </a:extLst>
            </p:cNvPr>
            <p:cNvSpPr>
              <a:spLocks noChangeArrowheads="1"/>
            </p:cNvSpPr>
            <p:nvPr/>
          </p:nvSpPr>
          <p:spPr bwMode="auto">
            <a:xfrm>
              <a:off x="12448" y="11661"/>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1470" name="Line 706">
              <a:extLst>
                <a:ext uri="{FF2B5EF4-FFF2-40B4-BE49-F238E27FC236}">
                  <a16:creationId xmlns:a16="http://schemas.microsoft.com/office/drawing/2014/main" xmlns="" id="{2CD17C40-F2EB-4DF5-915B-7D0DD70E65B3}"/>
                </a:ext>
              </a:extLst>
            </p:cNvPr>
            <p:cNvSpPr>
              <a:spLocks noChangeShapeType="1"/>
            </p:cNvSpPr>
            <p:nvPr/>
          </p:nvSpPr>
          <p:spPr bwMode="auto">
            <a:xfrm>
              <a:off x="6115" y="7786"/>
              <a:ext cx="6338" cy="1"/>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cs typeface="Arial" panose="020B0604020202020204" pitchFamily="34" charset="0"/>
              </a:endParaRPr>
            </a:p>
          </p:txBody>
        </p:sp>
        <p:sp>
          <p:nvSpPr>
            <p:cNvPr id="1471" name="Rectangle 707">
              <a:extLst>
                <a:ext uri="{FF2B5EF4-FFF2-40B4-BE49-F238E27FC236}">
                  <a16:creationId xmlns:a16="http://schemas.microsoft.com/office/drawing/2014/main" xmlns="" id="{C3EECDA7-237D-4741-BCD8-52250C9BDCD9}"/>
                </a:ext>
              </a:extLst>
            </p:cNvPr>
            <p:cNvSpPr>
              <a:spLocks noChangeArrowheads="1"/>
            </p:cNvSpPr>
            <p:nvPr/>
          </p:nvSpPr>
          <p:spPr bwMode="auto">
            <a:xfrm>
              <a:off x="6115" y="7786"/>
              <a:ext cx="6343" cy="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12" name="Line 708">
              <a:extLst>
                <a:ext uri="{FF2B5EF4-FFF2-40B4-BE49-F238E27FC236}">
                  <a16:creationId xmlns:a16="http://schemas.microsoft.com/office/drawing/2014/main" xmlns="" id="{B572BC23-D0F6-4B48-8260-1F7F321E490F}"/>
                </a:ext>
              </a:extLst>
            </p:cNvPr>
            <p:cNvSpPr>
              <a:spLocks noChangeShapeType="1"/>
            </p:cNvSpPr>
            <p:nvPr/>
          </p:nvSpPr>
          <p:spPr bwMode="auto">
            <a:xfrm>
              <a:off x="6115" y="7986"/>
              <a:ext cx="6338" cy="1"/>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13" name="Rectangle 709">
              <a:extLst>
                <a:ext uri="{FF2B5EF4-FFF2-40B4-BE49-F238E27FC236}">
                  <a16:creationId xmlns:a16="http://schemas.microsoft.com/office/drawing/2014/main" xmlns="" id="{7E783CDF-9A59-4657-862E-CA73AC30F060}"/>
                </a:ext>
              </a:extLst>
            </p:cNvPr>
            <p:cNvSpPr>
              <a:spLocks noChangeArrowheads="1"/>
            </p:cNvSpPr>
            <p:nvPr/>
          </p:nvSpPr>
          <p:spPr bwMode="auto">
            <a:xfrm>
              <a:off x="6115" y="7986"/>
              <a:ext cx="6343" cy="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14" name="Line 710">
              <a:extLst>
                <a:ext uri="{FF2B5EF4-FFF2-40B4-BE49-F238E27FC236}">
                  <a16:creationId xmlns:a16="http://schemas.microsoft.com/office/drawing/2014/main" xmlns="" id="{623AAC42-FEBD-4126-9518-AC8CFEF9DA22}"/>
                </a:ext>
              </a:extLst>
            </p:cNvPr>
            <p:cNvSpPr>
              <a:spLocks noChangeShapeType="1"/>
            </p:cNvSpPr>
            <p:nvPr/>
          </p:nvSpPr>
          <p:spPr bwMode="auto">
            <a:xfrm>
              <a:off x="6110" y="11107"/>
              <a:ext cx="6343" cy="1"/>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dirty="0">
                <a:latin typeface="Arial" panose="020B0604020202020204" pitchFamily="34" charset="0"/>
                <a:cs typeface="Arial" panose="020B0604020202020204" pitchFamily="34" charset="0"/>
              </a:endParaRPr>
            </a:p>
          </p:txBody>
        </p:sp>
        <p:sp>
          <p:nvSpPr>
            <p:cNvPr id="517" name="Rectangle 711">
              <a:extLst>
                <a:ext uri="{FF2B5EF4-FFF2-40B4-BE49-F238E27FC236}">
                  <a16:creationId xmlns:a16="http://schemas.microsoft.com/office/drawing/2014/main" xmlns="" id="{5D3F0CA2-00B5-4E0A-B4D9-78A39A896E06}"/>
                </a:ext>
              </a:extLst>
            </p:cNvPr>
            <p:cNvSpPr>
              <a:spLocks noChangeArrowheads="1"/>
            </p:cNvSpPr>
            <p:nvPr/>
          </p:nvSpPr>
          <p:spPr bwMode="auto">
            <a:xfrm>
              <a:off x="6110" y="11107"/>
              <a:ext cx="6348" cy="4"/>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18" name="Line 712">
              <a:extLst>
                <a:ext uri="{FF2B5EF4-FFF2-40B4-BE49-F238E27FC236}">
                  <a16:creationId xmlns:a16="http://schemas.microsoft.com/office/drawing/2014/main" xmlns="" id="{3C8E2A4D-C898-4573-A8CB-C70FE44BF96E}"/>
                </a:ext>
              </a:extLst>
            </p:cNvPr>
            <p:cNvSpPr>
              <a:spLocks noChangeShapeType="1"/>
            </p:cNvSpPr>
            <p:nvPr/>
          </p:nvSpPr>
          <p:spPr bwMode="auto">
            <a:xfrm>
              <a:off x="11522" y="11382"/>
              <a:ext cx="931" cy="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19" name="Rectangle 713">
              <a:extLst>
                <a:ext uri="{FF2B5EF4-FFF2-40B4-BE49-F238E27FC236}">
                  <a16:creationId xmlns:a16="http://schemas.microsoft.com/office/drawing/2014/main" xmlns="" id="{5E1F6138-1B28-432D-B5FE-50BF3DC94E66}"/>
                </a:ext>
              </a:extLst>
            </p:cNvPr>
            <p:cNvSpPr>
              <a:spLocks noChangeArrowheads="1"/>
            </p:cNvSpPr>
            <p:nvPr/>
          </p:nvSpPr>
          <p:spPr bwMode="auto">
            <a:xfrm>
              <a:off x="11522" y="11382"/>
              <a:ext cx="931" cy="4"/>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20" name="Line 714">
              <a:extLst>
                <a:ext uri="{FF2B5EF4-FFF2-40B4-BE49-F238E27FC236}">
                  <a16:creationId xmlns:a16="http://schemas.microsoft.com/office/drawing/2014/main" xmlns="" id="{FB5D142F-6331-4CB5-928C-F4BC6393FFF7}"/>
                </a:ext>
              </a:extLst>
            </p:cNvPr>
            <p:cNvSpPr>
              <a:spLocks noChangeShapeType="1"/>
            </p:cNvSpPr>
            <p:nvPr/>
          </p:nvSpPr>
          <p:spPr bwMode="auto">
            <a:xfrm>
              <a:off x="6110" y="11656"/>
              <a:ext cx="6343" cy="1"/>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sp>
          <p:nvSpPr>
            <p:cNvPr id="521" name="Rectangle 715">
              <a:extLst>
                <a:ext uri="{FF2B5EF4-FFF2-40B4-BE49-F238E27FC236}">
                  <a16:creationId xmlns:a16="http://schemas.microsoft.com/office/drawing/2014/main" xmlns="" id="{2F9A1CAD-C03B-4F5B-AFBC-877258305BC3}"/>
                </a:ext>
              </a:extLst>
            </p:cNvPr>
            <p:cNvSpPr>
              <a:spLocks noChangeArrowheads="1"/>
            </p:cNvSpPr>
            <p:nvPr/>
          </p:nvSpPr>
          <p:spPr bwMode="auto">
            <a:xfrm>
              <a:off x="6110" y="11656"/>
              <a:ext cx="6348" cy="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latin typeface="Arial" panose="020B0604020202020204" pitchFamily="34" charset="0"/>
                <a:cs typeface="Arial" panose="020B0604020202020204" pitchFamily="34" charset="0"/>
              </a:endParaRPr>
            </a:p>
          </p:txBody>
        </p:sp>
      </p:grpSp>
      <p:sp>
        <p:nvSpPr>
          <p:cNvPr id="1652" name="TextBox 1651">
            <a:extLst>
              <a:ext uri="{FF2B5EF4-FFF2-40B4-BE49-F238E27FC236}">
                <a16:creationId xmlns:a16="http://schemas.microsoft.com/office/drawing/2014/main" xmlns="" id="{29FDB758-310B-4D23-9988-FAA4E0A3D81D}"/>
              </a:ext>
            </a:extLst>
          </p:cNvPr>
          <p:cNvSpPr txBox="1"/>
          <p:nvPr/>
        </p:nvSpPr>
        <p:spPr>
          <a:xfrm>
            <a:off x="8979175" y="12371467"/>
            <a:ext cx="1015475" cy="325438"/>
          </a:xfrm>
          <a:prstGeom prst="rect">
            <a:avLst/>
          </a:prstGeom>
          <a:solidFill>
            <a:schemeClr val="bg1">
              <a:lumMod val="95000"/>
            </a:schemeClr>
          </a:solidFill>
          <a:ln w="15875">
            <a:solidFill>
              <a:srgbClr val="000000"/>
            </a:solidFill>
          </a:ln>
        </p:spPr>
        <p:txBody>
          <a:bodyPr wrap="square" rtlCol="0" anchor="ctr" anchorCtr="1">
            <a:noAutofit/>
          </a:bodyPr>
          <a:lstStyle/>
          <a:p>
            <a:r>
              <a:rPr lang="en-US" sz="1800" b="1" dirty="0">
                <a:latin typeface="Arial" panose="020B0604020202020204" pitchFamily="34" charset="0"/>
                <a:cs typeface="Arial" panose="020B0604020202020204" pitchFamily="34" charset="0"/>
              </a:rPr>
              <a:t>Area</a:t>
            </a:r>
          </a:p>
        </p:txBody>
      </p:sp>
      <p:sp>
        <p:nvSpPr>
          <p:cNvPr id="994" name="TextBox 993">
            <a:extLst>
              <a:ext uri="{FF2B5EF4-FFF2-40B4-BE49-F238E27FC236}">
                <a16:creationId xmlns:a16="http://schemas.microsoft.com/office/drawing/2014/main" xmlns="" id="{9CB6F7CA-A748-454C-AE53-60140B431151}"/>
              </a:ext>
            </a:extLst>
          </p:cNvPr>
          <p:cNvSpPr txBox="1"/>
          <p:nvPr/>
        </p:nvSpPr>
        <p:spPr>
          <a:xfrm>
            <a:off x="8979175" y="12688967"/>
            <a:ext cx="1015475" cy="4979114"/>
          </a:xfrm>
          <a:prstGeom prst="rect">
            <a:avLst/>
          </a:prstGeom>
          <a:solidFill>
            <a:schemeClr val="bg1">
              <a:lumMod val="95000"/>
            </a:schemeClr>
          </a:solidFill>
          <a:ln w="15875">
            <a:solidFill>
              <a:srgbClr val="000000">
                <a:alpha val="97000"/>
              </a:srgbClr>
            </a:solidFill>
          </a:ln>
        </p:spPr>
        <p:txBody>
          <a:bodyPr vert="vert270" wrap="none" rtlCol="0" anchor="ctr" anchorCtr="1">
            <a:noAutofit/>
          </a:bodyPr>
          <a:lstStyle/>
          <a:p>
            <a:pPr algn="ctr"/>
            <a:r>
              <a:rPr lang="en-US" sz="1800" b="1" dirty="0">
                <a:latin typeface="Arial" panose="020B0604020202020204" pitchFamily="34" charset="0"/>
                <a:cs typeface="Arial" panose="020B0604020202020204" pitchFamily="34" charset="0"/>
              </a:rPr>
              <a:t>Survey Question</a:t>
            </a:r>
          </a:p>
        </p:txBody>
      </p:sp>
      <p:sp>
        <p:nvSpPr>
          <p:cNvPr id="995" name="TextBox 994">
            <a:extLst>
              <a:ext uri="{FF2B5EF4-FFF2-40B4-BE49-F238E27FC236}">
                <a16:creationId xmlns:a16="http://schemas.microsoft.com/office/drawing/2014/main" xmlns="" id="{D4FBF60B-4F4B-4D6C-93FC-48A86ABDC6FE}"/>
              </a:ext>
            </a:extLst>
          </p:cNvPr>
          <p:cNvSpPr txBox="1"/>
          <p:nvPr/>
        </p:nvSpPr>
        <p:spPr>
          <a:xfrm>
            <a:off x="8979176" y="17649905"/>
            <a:ext cx="1015474" cy="430212"/>
          </a:xfrm>
          <a:prstGeom prst="rect">
            <a:avLst/>
          </a:prstGeom>
          <a:solidFill>
            <a:schemeClr val="bg1">
              <a:lumMod val="95000"/>
            </a:schemeClr>
          </a:solidFill>
          <a:ln w="15875">
            <a:solidFill>
              <a:srgbClr val="000000"/>
            </a:solidFill>
          </a:ln>
        </p:spPr>
        <p:txBody>
          <a:bodyPr wrap="square" rtlCol="0" anchor="ctr" anchorCtr="1">
            <a:noAutofit/>
          </a:bodyPr>
          <a:lstStyle/>
          <a:p>
            <a:r>
              <a:rPr lang="en-US" sz="1200" b="1" dirty="0">
                <a:latin typeface="Arial" panose="020B0604020202020204" pitchFamily="34" charset="0"/>
                <a:cs typeface="Arial" panose="020B0604020202020204" pitchFamily="34" charset="0"/>
              </a:rPr>
              <a:t>Response</a:t>
            </a:r>
          </a:p>
        </p:txBody>
      </p:sp>
      <p:sp>
        <p:nvSpPr>
          <p:cNvPr id="996" name="TextBox 995">
            <a:extLst>
              <a:ext uri="{FF2B5EF4-FFF2-40B4-BE49-F238E27FC236}">
                <a16:creationId xmlns:a16="http://schemas.microsoft.com/office/drawing/2014/main" xmlns="" id="{489C8528-041E-4DBB-B9C1-41CAD4646D53}"/>
              </a:ext>
            </a:extLst>
          </p:cNvPr>
          <p:cNvSpPr txBox="1"/>
          <p:nvPr/>
        </p:nvSpPr>
        <p:spPr>
          <a:xfrm>
            <a:off x="8979176" y="18080117"/>
            <a:ext cx="1015474" cy="434975"/>
          </a:xfrm>
          <a:prstGeom prst="rect">
            <a:avLst/>
          </a:prstGeom>
          <a:solidFill>
            <a:schemeClr val="bg1">
              <a:lumMod val="95000"/>
            </a:schemeClr>
          </a:solidFill>
          <a:ln w="15875">
            <a:solidFill>
              <a:srgbClr val="000000"/>
            </a:solidFill>
          </a:ln>
        </p:spPr>
        <p:txBody>
          <a:bodyPr wrap="square" rtlCol="0" anchor="ctr" anchorCtr="1">
            <a:noAutofit/>
          </a:bodyPr>
          <a:lstStyle/>
          <a:p>
            <a:r>
              <a:rPr lang="en-US" sz="1800" b="1" dirty="0">
                <a:latin typeface="Arial" panose="020B0604020202020204" pitchFamily="34" charset="0"/>
                <a:cs typeface="Arial" panose="020B0604020202020204" pitchFamily="34" charset="0"/>
              </a:rPr>
              <a:t>%</a:t>
            </a:r>
          </a:p>
        </p:txBody>
      </p:sp>
      <p:grpSp>
        <p:nvGrpSpPr>
          <p:cNvPr id="1653" name="Group 718">
            <a:extLst>
              <a:ext uri="{FF2B5EF4-FFF2-40B4-BE49-F238E27FC236}">
                <a16:creationId xmlns:a16="http://schemas.microsoft.com/office/drawing/2014/main" xmlns="" id="{2C971712-4C1D-410C-99CB-9BAF9E40FE80}"/>
              </a:ext>
            </a:extLst>
          </p:cNvPr>
          <p:cNvGrpSpPr>
            <a:grpSpLocks noChangeAspect="1"/>
          </p:cNvGrpSpPr>
          <p:nvPr/>
        </p:nvGrpSpPr>
        <p:grpSpPr bwMode="auto">
          <a:xfrm>
            <a:off x="9324180" y="18774931"/>
            <a:ext cx="10785476" cy="6132150"/>
            <a:chOff x="5402" y="12004"/>
            <a:chExt cx="6794" cy="3828"/>
          </a:xfrm>
        </p:grpSpPr>
        <p:grpSp>
          <p:nvGrpSpPr>
            <p:cNvPr id="1655" name="Group 919">
              <a:extLst>
                <a:ext uri="{FF2B5EF4-FFF2-40B4-BE49-F238E27FC236}">
                  <a16:creationId xmlns:a16="http://schemas.microsoft.com/office/drawing/2014/main" xmlns="" id="{C0D607AC-DA4D-4BE5-9AA1-DEB82B2B34B4}"/>
                </a:ext>
              </a:extLst>
            </p:cNvPr>
            <p:cNvGrpSpPr>
              <a:grpSpLocks/>
            </p:cNvGrpSpPr>
            <p:nvPr/>
          </p:nvGrpSpPr>
          <p:grpSpPr bwMode="auto">
            <a:xfrm>
              <a:off x="5402" y="12004"/>
              <a:ext cx="6794" cy="3828"/>
              <a:chOff x="5402" y="12004"/>
              <a:chExt cx="6794" cy="3828"/>
            </a:xfrm>
          </p:grpSpPr>
          <p:sp>
            <p:nvSpPr>
              <p:cNvPr id="1663" name="Rectangle 719">
                <a:extLst>
                  <a:ext uri="{FF2B5EF4-FFF2-40B4-BE49-F238E27FC236}">
                    <a16:creationId xmlns:a16="http://schemas.microsoft.com/office/drawing/2014/main" xmlns="" id="{D4655740-FF83-4FD2-A8F4-DE22A3633F91}"/>
                  </a:ext>
                </a:extLst>
              </p:cNvPr>
              <p:cNvSpPr>
                <a:spLocks noChangeArrowheads="1"/>
              </p:cNvSpPr>
              <p:nvPr/>
            </p:nvSpPr>
            <p:spPr bwMode="auto">
              <a:xfrm>
                <a:off x="5848" y="12004"/>
                <a:ext cx="3245" cy="216"/>
              </a:xfrm>
              <a:prstGeom prst="rect">
                <a:avLst/>
              </a:prstGeom>
              <a:solidFill>
                <a:srgbClr val="0099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 name="Rectangle 720">
                <a:extLst>
                  <a:ext uri="{FF2B5EF4-FFF2-40B4-BE49-F238E27FC236}">
                    <a16:creationId xmlns:a16="http://schemas.microsoft.com/office/drawing/2014/main" xmlns="" id="{00428B2B-F51D-4E6F-924C-FDDB0FDD6004}"/>
                  </a:ext>
                </a:extLst>
              </p:cNvPr>
              <p:cNvSpPr>
                <a:spLocks noChangeArrowheads="1"/>
              </p:cNvSpPr>
              <p:nvPr/>
            </p:nvSpPr>
            <p:spPr bwMode="auto">
              <a:xfrm>
                <a:off x="9088" y="12004"/>
                <a:ext cx="1760" cy="216"/>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 name="Rectangle 721">
                <a:extLst>
                  <a:ext uri="{FF2B5EF4-FFF2-40B4-BE49-F238E27FC236}">
                    <a16:creationId xmlns:a16="http://schemas.microsoft.com/office/drawing/2014/main" xmlns="" id="{0C2F65BC-501E-463C-BB1D-39F47A968994}"/>
                  </a:ext>
                </a:extLst>
              </p:cNvPr>
              <p:cNvSpPr>
                <a:spLocks noChangeArrowheads="1"/>
              </p:cNvSpPr>
              <p:nvPr/>
            </p:nvSpPr>
            <p:spPr bwMode="auto">
              <a:xfrm>
                <a:off x="10843" y="12004"/>
                <a:ext cx="1348" cy="216"/>
              </a:xfrm>
              <a:prstGeom prst="rect">
                <a:avLst/>
              </a:prstGeom>
              <a:solidFill>
                <a:srgbClr val="0099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 name="Line 723">
                <a:extLst>
                  <a:ext uri="{FF2B5EF4-FFF2-40B4-BE49-F238E27FC236}">
                    <a16:creationId xmlns:a16="http://schemas.microsoft.com/office/drawing/2014/main" xmlns="" id="{FE54017F-7185-4619-BBCB-8980C796F3C2}"/>
                  </a:ext>
                </a:extLst>
              </p:cNvPr>
              <p:cNvSpPr>
                <a:spLocks noChangeShapeType="1"/>
              </p:cNvSpPr>
              <p:nvPr/>
            </p:nvSpPr>
            <p:spPr bwMode="auto">
              <a:xfrm>
                <a:off x="5402" y="15356"/>
                <a:ext cx="2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0" name="Rectangle 724">
                <a:extLst>
                  <a:ext uri="{FF2B5EF4-FFF2-40B4-BE49-F238E27FC236}">
                    <a16:creationId xmlns:a16="http://schemas.microsoft.com/office/drawing/2014/main" xmlns="" id="{4F1D5194-4BEB-49E1-9FCA-53E72F5502BA}"/>
                  </a:ext>
                </a:extLst>
              </p:cNvPr>
              <p:cNvSpPr>
                <a:spLocks noChangeArrowheads="1"/>
              </p:cNvSpPr>
              <p:nvPr/>
            </p:nvSpPr>
            <p:spPr bwMode="auto">
              <a:xfrm>
                <a:off x="5402" y="15356"/>
                <a:ext cx="29"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 name="Line 725">
                <a:extLst>
                  <a:ext uri="{FF2B5EF4-FFF2-40B4-BE49-F238E27FC236}">
                    <a16:creationId xmlns:a16="http://schemas.microsoft.com/office/drawing/2014/main" xmlns="" id="{903E33AF-E917-4AE3-8643-A0DD392F81B6}"/>
                  </a:ext>
                </a:extLst>
              </p:cNvPr>
              <p:cNvSpPr>
                <a:spLocks noChangeShapeType="1"/>
              </p:cNvSpPr>
              <p:nvPr/>
            </p:nvSpPr>
            <p:spPr bwMode="auto">
              <a:xfrm>
                <a:off x="5402" y="15361"/>
                <a:ext cx="2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2" name="Rectangle 726">
                <a:extLst>
                  <a:ext uri="{FF2B5EF4-FFF2-40B4-BE49-F238E27FC236}">
                    <a16:creationId xmlns:a16="http://schemas.microsoft.com/office/drawing/2014/main" xmlns="" id="{E0C735EA-62F7-4A8F-A59E-CD3F51A9DF49}"/>
                  </a:ext>
                </a:extLst>
              </p:cNvPr>
              <p:cNvSpPr>
                <a:spLocks noChangeArrowheads="1"/>
              </p:cNvSpPr>
              <p:nvPr/>
            </p:nvSpPr>
            <p:spPr bwMode="auto">
              <a:xfrm>
                <a:off x="5402" y="15361"/>
                <a:ext cx="2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 name="Line 727">
                <a:extLst>
                  <a:ext uri="{FF2B5EF4-FFF2-40B4-BE49-F238E27FC236}">
                    <a16:creationId xmlns:a16="http://schemas.microsoft.com/office/drawing/2014/main" xmlns="" id="{FFEBAE8A-6312-4A29-AF58-C451DDAC4C96}"/>
                  </a:ext>
                </a:extLst>
              </p:cNvPr>
              <p:cNvSpPr>
                <a:spLocks noChangeShapeType="1"/>
              </p:cNvSpPr>
              <p:nvPr/>
            </p:nvSpPr>
            <p:spPr bwMode="auto">
              <a:xfrm>
                <a:off x="5402" y="15366"/>
                <a:ext cx="20"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4" name="Rectangle 728">
                <a:extLst>
                  <a:ext uri="{FF2B5EF4-FFF2-40B4-BE49-F238E27FC236}">
                    <a16:creationId xmlns:a16="http://schemas.microsoft.com/office/drawing/2014/main" xmlns="" id="{BB581732-E28B-47FD-B841-30E4F3F6271D}"/>
                  </a:ext>
                </a:extLst>
              </p:cNvPr>
              <p:cNvSpPr>
                <a:spLocks noChangeArrowheads="1"/>
              </p:cNvSpPr>
              <p:nvPr/>
            </p:nvSpPr>
            <p:spPr bwMode="auto">
              <a:xfrm>
                <a:off x="5402" y="15366"/>
                <a:ext cx="20"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 name="Line 729">
                <a:extLst>
                  <a:ext uri="{FF2B5EF4-FFF2-40B4-BE49-F238E27FC236}">
                    <a16:creationId xmlns:a16="http://schemas.microsoft.com/office/drawing/2014/main" xmlns="" id="{6A213CD5-4580-4C50-AF7F-6023392064BD}"/>
                  </a:ext>
                </a:extLst>
              </p:cNvPr>
              <p:cNvSpPr>
                <a:spLocks noChangeShapeType="1"/>
              </p:cNvSpPr>
              <p:nvPr/>
            </p:nvSpPr>
            <p:spPr bwMode="auto">
              <a:xfrm>
                <a:off x="5402" y="15371"/>
                <a:ext cx="1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6" name="Rectangle 730">
                <a:extLst>
                  <a:ext uri="{FF2B5EF4-FFF2-40B4-BE49-F238E27FC236}">
                    <a16:creationId xmlns:a16="http://schemas.microsoft.com/office/drawing/2014/main" xmlns="" id="{29F114E1-6073-4766-99E1-8BBF392EA64A}"/>
                  </a:ext>
                </a:extLst>
              </p:cNvPr>
              <p:cNvSpPr>
                <a:spLocks noChangeArrowheads="1"/>
              </p:cNvSpPr>
              <p:nvPr/>
            </p:nvSpPr>
            <p:spPr bwMode="auto">
              <a:xfrm>
                <a:off x="5402" y="15371"/>
                <a:ext cx="15"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 name="Line 731">
                <a:extLst>
                  <a:ext uri="{FF2B5EF4-FFF2-40B4-BE49-F238E27FC236}">
                    <a16:creationId xmlns:a16="http://schemas.microsoft.com/office/drawing/2014/main" xmlns="" id="{871D99B8-5174-410D-B794-B20D5E023DDF}"/>
                  </a:ext>
                </a:extLst>
              </p:cNvPr>
              <p:cNvSpPr>
                <a:spLocks noChangeShapeType="1"/>
              </p:cNvSpPr>
              <p:nvPr/>
            </p:nvSpPr>
            <p:spPr bwMode="auto">
              <a:xfrm>
                <a:off x="5402" y="15376"/>
                <a:ext cx="10"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8" name="Rectangle 732">
                <a:extLst>
                  <a:ext uri="{FF2B5EF4-FFF2-40B4-BE49-F238E27FC236}">
                    <a16:creationId xmlns:a16="http://schemas.microsoft.com/office/drawing/2014/main" xmlns="" id="{E411A366-CE30-48B8-83F7-732A69BEBB47}"/>
                  </a:ext>
                </a:extLst>
              </p:cNvPr>
              <p:cNvSpPr>
                <a:spLocks noChangeArrowheads="1"/>
              </p:cNvSpPr>
              <p:nvPr/>
            </p:nvSpPr>
            <p:spPr bwMode="auto">
              <a:xfrm>
                <a:off x="5402" y="15376"/>
                <a:ext cx="10"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 name="Line 733">
                <a:extLst>
                  <a:ext uri="{FF2B5EF4-FFF2-40B4-BE49-F238E27FC236}">
                    <a16:creationId xmlns:a16="http://schemas.microsoft.com/office/drawing/2014/main" xmlns="" id="{267E5824-88C4-4097-8B50-3167688CDBD9}"/>
                  </a:ext>
                </a:extLst>
              </p:cNvPr>
              <p:cNvSpPr>
                <a:spLocks noChangeShapeType="1"/>
              </p:cNvSpPr>
              <p:nvPr/>
            </p:nvSpPr>
            <p:spPr bwMode="auto">
              <a:xfrm>
                <a:off x="5402" y="15381"/>
                <a:ext cx="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0" name="Rectangle 734">
                <a:extLst>
                  <a:ext uri="{FF2B5EF4-FFF2-40B4-BE49-F238E27FC236}">
                    <a16:creationId xmlns:a16="http://schemas.microsoft.com/office/drawing/2014/main" xmlns="" id="{64DE25A5-5FC6-463F-815B-7B74C835287F}"/>
                  </a:ext>
                </a:extLst>
              </p:cNvPr>
              <p:cNvSpPr>
                <a:spLocks noChangeArrowheads="1"/>
              </p:cNvSpPr>
              <p:nvPr/>
            </p:nvSpPr>
            <p:spPr bwMode="auto">
              <a:xfrm>
                <a:off x="5402" y="15381"/>
                <a:ext cx="5"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 name="Line 735">
                <a:extLst>
                  <a:ext uri="{FF2B5EF4-FFF2-40B4-BE49-F238E27FC236}">
                    <a16:creationId xmlns:a16="http://schemas.microsoft.com/office/drawing/2014/main" xmlns="" id="{98137F55-AB0F-4689-A512-70C9805A58FF}"/>
                  </a:ext>
                </a:extLst>
              </p:cNvPr>
              <p:cNvSpPr>
                <a:spLocks noChangeShapeType="1"/>
              </p:cNvSpPr>
              <p:nvPr/>
            </p:nvSpPr>
            <p:spPr bwMode="auto">
              <a:xfrm>
                <a:off x="8696" y="15356"/>
                <a:ext cx="2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2" name="Rectangle 736">
                <a:extLst>
                  <a:ext uri="{FF2B5EF4-FFF2-40B4-BE49-F238E27FC236}">
                    <a16:creationId xmlns:a16="http://schemas.microsoft.com/office/drawing/2014/main" xmlns="" id="{09BAB121-AC12-4463-93F2-918068BC9964}"/>
                  </a:ext>
                </a:extLst>
              </p:cNvPr>
              <p:cNvSpPr>
                <a:spLocks noChangeArrowheads="1"/>
              </p:cNvSpPr>
              <p:nvPr/>
            </p:nvSpPr>
            <p:spPr bwMode="auto">
              <a:xfrm>
                <a:off x="8696" y="15356"/>
                <a:ext cx="29"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 name="Line 737">
                <a:extLst>
                  <a:ext uri="{FF2B5EF4-FFF2-40B4-BE49-F238E27FC236}">
                    <a16:creationId xmlns:a16="http://schemas.microsoft.com/office/drawing/2014/main" xmlns="" id="{962A59C3-A6C6-40AD-B1F0-7973B743EC98}"/>
                  </a:ext>
                </a:extLst>
              </p:cNvPr>
              <p:cNvSpPr>
                <a:spLocks noChangeShapeType="1"/>
              </p:cNvSpPr>
              <p:nvPr/>
            </p:nvSpPr>
            <p:spPr bwMode="auto">
              <a:xfrm>
                <a:off x="8696" y="15361"/>
                <a:ext cx="2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4" name="Rectangle 738">
                <a:extLst>
                  <a:ext uri="{FF2B5EF4-FFF2-40B4-BE49-F238E27FC236}">
                    <a16:creationId xmlns:a16="http://schemas.microsoft.com/office/drawing/2014/main" xmlns="" id="{1DB8499C-CC23-4201-9E9D-7D7D22763B26}"/>
                  </a:ext>
                </a:extLst>
              </p:cNvPr>
              <p:cNvSpPr>
                <a:spLocks noChangeArrowheads="1"/>
              </p:cNvSpPr>
              <p:nvPr/>
            </p:nvSpPr>
            <p:spPr bwMode="auto">
              <a:xfrm>
                <a:off x="8696" y="15361"/>
                <a:ext cx="25"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2" name="Line 739">
                <a:extLst>
                  <a:ext uri="{FF2B5EF4-FFF2-40B4-BE49-F238E27FC236}">
                    <a16:creationId xmlns:a16="http://schemas.microsoft.com/office/drawing/2014/main" xmlns="" id="{D46D9646-CCC4-46F3-8AA8-50CD4EEFE77E}"/>
                  </a:ext>
                </a:extLst>
              </p:cNvPr>
              <p:cNvSpPr>
                <a:spLocks noChangeShapeType="1"/>
              </p:cNvSpPr>
              <p:nvPr/>
            </p:nvSpPr>
            <p:spPr bwMode="auto">
              <a:xfrm>
                <a:off x="8696" y="15366"/>
                <a:ext cx="20"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3" name="Rectangle 740">
                <a:extLst>
                  <a:ext uri="{FF2B5EF4-FFF2-40B4-BE49-F238E27FC236}">
                    <a16:creationId xmlns:a16="http://schemas.microsoft.com/office/drawing/2014/main" xmlns="" id="{79FCBE9F-928E-4689-88AB-9A29695948BC}"/>
                  </a:ext>
                </a:extLst>
              </p:cNvPr>
              <p:cNvSpPr>
                <a:spLocks noChangeArrowheads="1"/>
              </p:cNvSpPr>
              <p:nvPr/>
            </p:nvSpPr>
            <p:spPr bwMode="auto">
              <a:xfrm>
                <a:off x="8696" y="15366"/>
                <a:ext cx="20"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7" name="Line 741">
                <a:extLst>
                  <a:ext uri="{FF2B5EF4-FFF2-40B4-BE49-F238E27FC236}">
                    <a16:creationId xmlns:a16="http://schemas.microsoft.com/office/drawing/2014/main" xmlns="" id="{21007E0A-44FC-457A-8ECC-A2ADB6F92CD3}"/>
                  </a:ext>
                </a:extLst>
              </p:cNvPr>
              <p:cNvSpPr>
                <a:spLocks noChangeShapeType="1"/>
              </p:cNvSpPr>
              <p:nvPr/>
            </p:nvSpPr>
            <p:spPr bwMode="auto">
              <a:xfrm>
                <a:off x="8696" y="15371"/>
                <a:ext cx="1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8" name="Rectangle 742">
                <a:extLst>
                  <a:ext uri="{FF2B5EF4-FFF2-40B4-BE49-F238E27FC236}">
                    <a16:creationId xmlns:a16="http://schemas.microsoft.com/office/drawing/2014/main" xmlns="" id="{7240513B-6D5B-43CD-B0A5-5015B88EBF97}"/>
                  </a:ext>
                </a:extLst>
              </p:cNvPr>
              <p:cNvSpPr>
                <a:spLocks noChangeArrowheads="1"/>
              </p:cNvSpPr>
              <p:nvPr/>
            </p:nvSpPr>
            <p:spPr bwMode="auto">
              <a:xfrm>
                <a:off x="8696" y="15371"/>
                <a:ext cx="15"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9" name="Line 743">
                <a:extLst>
                  <a:ext uri="{FF2B5EF4-FFF2-40B4-BE49-F238E27FC236}">
                    <a16:creationId xmlns:a16="http://schemas.microsoft.com/office/drawing/2014/main" xmlns="" id="{5D2F91A0-268A-4862-A29C-217293CA5705}"/>
                  </a:ext>
                </a:extLst>
              </p:cNvPr>
              <p:cNvSpPr>
                <a:spLocks noChangeShapeType="1"/>
              </p:cNvSpPr>
              <p:nvPr/>
            </p:nvSpPr>
            <p:spPr bwMode="auto">
              <a:xfrm>
                <a:off x="8696" y="15376"/>
                <a:ext cx="10"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0" name="Rectangle 744">
                <a:extLst>
                  <a:ext uri="{FF2B5EF4-FFF2-40B4-BE49-F238E27FC236}">
                    <a16:creationId xmlns:a16="http://schemas.microsoft.com/office/drawing/2014/main" xmlns="" id="{F395A997-D869-4642-B1AE-C1674BC13FAF}"/>
                  </a:ext>
                </a:extLst>
              </p:cNvPr>
              <p:cNvSpPr>
                <a:spLocks noChangeArrowheads="1"/>
              </p:cNvSpPr>
              <p:nvPr/>
            </p:nvSpPr>
            <p:spPr bwMode="auto">
              <a:xfrm>
                <a:off x="8696" y="15376"/>
                <a:ext cx="10"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1" name="Line 745">
                <a:extLst>
                  <a:ext uri="{FF2B5EF4-FFF2-40B4-BE49-F238E27FC236}">
                    <a16:creationId xmlns:a16="http://schemas.microsoft.com/office/drawing/2014/main" xmlns="" id="{775BB78E-8550-4044-BA2E-0F4521664D81}"/>
                  </a:ext>
                </a:extLst>
              </p:cNvPr>
              <p:cNvSpPr>
                <a:spLocks noChangeShapeType="1"/>
              </p:cNvSpPr>
              <p:nvPr/>
            </p:nvSpPr>
            <p:spPr bwMode="auto">
              <a:xfrm>
                <a:off x="8696" y="15381"/>
                <a:ext cx="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2" name="Rectangle 746">
                <a:extLst>
                  <a:ext uri="{FF2B5EF4-FFF2-40B4-BE49-F238E27FC236}">
                    <a16:creationId xmlns:a16="http://schemas.microsoft.com/office/drawing/2014/main" xmlns="" id="{8EC08A07-EBF0-41A8-8445-5F49841CC9DF}"/>
                  </a:ext>
                </a:extLst>
              </p:cNvPr>
              <p:cNvSpPr>
                <a:spLocks noChangeArrowheads="1"/>
              </p:cNvSpPr>
              <p:nvPr/>
            </p:nvSpPr>
            <p:spPr bwMode="auto">
              <a:xfrm>
                <a:off x="8696" y="15381"/>
                <a:ext cx="5"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3" name="Rectangle 747">
                <a:extLst>
                  <a:ext uri="{FF2B5EF4-FFF2-40B4-BE49-F238E27FC236}">
                    <a16:creationId xmlns:a16="http://schemas.microsoft.com/office/drawing/2014/main" xmlns="" id="{B0DB735F-FBFA-4336-A556-C7B488E203F4}"/>
                  </a:ext>
                </a:extLst>
              </p:cNvPr>
              <p:cNvSpPr>
                <a:spLocks noChangeArrowheads="1"/>
              </p:cNvSpPr>
              <p:nvPr/>
            </p:nvSpPr>
            <p:spPr bwMode="auto">
              <a:xfrm rot="16200000">
                <a:off x="4714" y="13827"/>
                <a:ext cx="2634"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 Instrument warranty </a:t>
                </a:r>
                <a:r>
                  <a:rPr lang="en-US" altLang="en-US" sz="1800" dirty="0">
                    <a:solidFill>
                      <a:srgbClr val="000000"/>
                    </a:solidFill>
                    <a:cs typeface="Arial" panose="020B0604020202020204" pitchFamily="34" charset="0"/>
                  </a:rPr>
                  <a:t>c</a:t>
                </a:r>
                <a:r>
                  <a:rPr kumimoji="0" lang="en-US" altLang="en-US" sz="1800" i="0" u="none" strike="noStrike" cap="none" normalizeH="0" baseline="0" dirty="0">
                    <a:ln>
                      <a:noFill/>
                    </a:ln>
                    <a:solidFill>
                      <a:srgbClr val="000000"/>
                    </a:solidFill>
                    <a:effectLst/>
                    <a:cs typeface="Arial" panose="020B0604020202020204" pitchFamily="34" charset="0"/>
                  </a:rPr>
                  <a:t>overage </a:t>
                </a:r>
                <a:r>
                  <a:rPr lang="en-US" altLang="en-US" sz="1800" dirty="0">
                    <a:solidFill>
                      <a:srgbClr val="000000"/>
                    </a:solidFill>
                    <a:cs typeface="Arial" panose="020B0604020202020204" pitchFamily="34" charset="0"/>
                  </a:rPr>
                  <a:t>a</a:t>
                </a:r>
                <a:r>
                  <a:rPr kumimoji="0" lang="en-US" altLang="en-US" sz="1800" i="0" u="none" strike="noStrike" cap="none" normalizeH="0" baseline="0" dirty="0">
                    <a:ln>
                      <a:noFill/>
                    </a:ln>
                    <a:solidFill>
                      <a:srgbClr val="000000"/>
                    </a:solidFill>
                    <a:effectLst/>
                    <a:cs typeface="Arial" panose="020B0604020202020204" pitchFamily="34" charset="0"/>
                  </a:rPr>
                  <a:t>cross </a:t>
                </a:r>
                <a:r>
                  <a:rPr lang="en-US" altLang="en-US" sz="1800" dirty="0">
                    <a:solidFill>
                      <a:srgbClr val="000000"/>
                    </a:solidFill>
                    <a:cs typeface="Arial" panose="020B0604020202020204" pitchFamily="34" charset="0"/>
                  </a:rPr>
                  <a:t>a</a:t>
                </a:r>
                <a:r>
                  <a:rPr kumimoji="0" lang="en-US" altLang="en-US" sz="1800" i="0" u="none" strike="noStrike" cap="none" normalizeH="0" baseline="0" dirty="0">
                    <a:ln>
                      <a:noFill/>
                    </a:ln>
                    <a:solidFill>
                      <a:srgbClr val="000000"/>
                    </a:solidFill>
                    <a:effectLst/>
                    <a:cs typeface="Arial" panose="020B0604020202020204" pitchFamily="34" charset="0"/>
                  </a:rPr>
                  <a:t>ll</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04" name="Rectangle 748">
                <a:extLst>
                  <a:ext uri="{FF2B5EF4-FFF2-40B4-BE49-F238E27FC236}">
                    <a16:creationId xmlns:a16="http://schemas.microsoft.com/office/drawing/2014/main" xmlns="" id="{B2D20A2D-D5B1-45A9-8E79-78B5B7C18E89}"/>
                  </a:ext>
                </a:extLst>
              </p:cNvPr>
              <p:cNvSpPr>
                <a:spLocks noChangeArrowheads="1"/>
              </p:cNvSpPr>
              <p:nvPr/>
            </p:nvSpPr>
            <p:spPr bwMode="auto">
              <a:xfrm rot="16200000">
                <a:off x="5117" y="13873"/>
                <a:ext cx="2448"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Instruments under extended </a:t>
                </a:r>
                <a:r>
                  <a:rPr lang="en-US" altLang="en-US" sz="1800" dirty="0">
                    <a:solidFill>
                      <a:srgbClr val="000000"/>
                    </a:solidFill>
                    <a:cs typeface="Arial" panose="020B0604020202020204" pitchFamily="34" charset="0"/>
                  </a:rPr>
                  <a:t>w</a:t>
                </a:r>
                <a:r>
                  <a:rPr kumimoji="0" lang="en-US" altLang="en-US" sz="1800" i="0" u="none" strike="noStrike" cap="none" normalizeH="0" baseline="0" dirty="0">
                    <a:ln>
                      <a:noFill/>
                    </a:ln>
                    <a:solidFill>
                      <a:srgbClr val="000000"/>
                    </a:solidFill>
                    <a:effectLst/>
                    <a:cs typeface="Arial" panose="020B0604020202020204" pitchFamily="34" charset="0"/>
                  </a:rPr>
                  <a:t>arranty </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05" name="Rectangle 749">
                <a:extLst>
                  <a:ext uri="{FF2B5EF4-FFF2-40B4-BE49-F238E27FC236}">
                    <a16:creationId xmlns:a16="http://schemas.microsoft.com/office/drawing/2014/main" xmlns="" id="{B9D13D75-AC18-4876-94FD-58ED8B535DCA}"/>
                  </a:ext>
                </a:extLst>
              </p:cNvPr>
              <p:cNvSpPr>
                <a:spLocks noChangeArrowheads="1"/>
              </p:cNvSpPr>
              <p:nvPr/>
            </p:nvSpPr>
            <p:spPr bwMode="auto">
              <a:xfrm rot="16200000">
                <a:off x="5274" y="13683"/>
                <a:ext cx="287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TAT module </a:t>
                </a:r>
                <a:r>
                  <a:rPr lang="en-US" altLang="en-US" sz="1800" dirty="0">
                    <a:solidFill>
                      <a:srgbClr val="000000"/>
                    </a:solidFill>
                    <a:cs typeface="Arial" panose="020B0604020202020204" pitchFamily="34" charset="0"/>
                  </a:rPr>
                  <a:t>r</a:t>
                </a:r>
                <a:r>
                  <a:rPr kumimoji="0" lang="en-US" altLang="en-US" sz="1800" i="0" u="none" strike="noStrike" cap="none" normalizeH="0" baseline="0" dirty="0">
                    <a:ln>
                      <a:noFill/>
                    </a:ln>
                    <a:solidFill>
                      <a:srgbClr val="000000"/>
                    </a:solidFill>
                    <a:effectLst/>
                    <a:cs typeface="Arial" panose="020B0604020202020204" pitchFamily="34" charset="0"/>
                  </a:rPr>
                  <a:t>eplacement (short-long; mean)</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07" name="Rectangle 751">
                <a:extLst>
                  <a:ext uri="{FF2B5EF4-FFF2-40B4-BE49-F238E27FC236}">
                    <a16:creationId xmlns:a16="http://schemas.microsoft.com/office/drawing/2014/main" xmlns="" id="{2C7CB7E5-4CD2-4509-A0B5-463A75636619}"/>
                  </a:ext>
                </a:extLst>
              </p:cNvPr>
              <p:cNvSpPr>
                <a:spLocks noChangeArrowheads="1"/>
              </p:cNvSpPr>
              <p:nvPr/>
            </p:nvSpPr>
            <p:spPr bwMode="auto">
              <a:xfrm rot="16200000">
                <a:off x="5909" y="13927"/>
                <a:ext cx="245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 Surcharge option </a:t>
                </a:r>
                <a:r>
                  <a:rPr lang="en-US" altLang="en-US" sz="1800" dirty="0">
                    <a:solidFill>
                      <a:srgbClr val="000000"/>
                    </a:solidFill>
                    <a:cs typeface="Arial" panose="020B0604020202020204" pitchFamily="34" charset="0"/>
                  </a:rPr>
                  <a:t>o</a:t>
                </a:r>
                <a:r>
                  <a:rPr kumimoji="0" lang="en-US" altLang="en-US" sz="1800" i="0" u="none" strike="noStrike" cap="none" normalizeH="0" baseline="0" dirty="0">
                    <a:ln>
                      <a:noFill/>
                    </a:ln>
                    <a:solidFill>
                      <a:srgbClr val="000000"/>
                    </a:solidFill>
                    <a:effectLst/>
                    <a:cs typeface="Arial" panose="020B0604020202020204" pitchFamily="34" charset="0"/>
                  </a:rPr>
                  <a:t>ffered by Cepheid</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08" name="Rectangle 752">
                <a:extLst>
                  <a:ext uri="{FF2B5EF4-FFF2-40B4-BE49-F238E27FC236}">
                    <a16:creationId xmlns:a16="http://schemas.microsoft.com/office/drawing/2014/main" xmlns="" id="{A72251D6-7375-4510-9538-2ABEF65E96F6}"/>
                  </a:ext>
                </a:extLst>
              </p:cNvPr>
              <p:cNvSpPr>
                <a:spLocks noChangeArrowheads="1"/>
              </p:cNvSpPr>
              <p:nvPr/>
            </p:nvSpPr>
            <p:spPr bwMode="auto">
              <a:xfrm rot="16200000">
                <a:off x="6566" y="14130"/>
                <a:ext cx="200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 Interested in surcharge </a:t>
                </a:r>
                <a:r>
                  <a:rPr lang="en-US" altLang="en-US" sz="1800" dirty="0">
                    <a:solidFill>
                      <a:srgbClr val="000000"/>
                    </a:solidFill>
                    <a:cs typeface="Arial" panose="020B0604020202020204" pitchFamily="34" charset="0"/>
                  </a:rPr>
                  <a:t>o</a:t>
                </a:r>
                <a:r>
                  <a:rPr kumimoji="0" lang="en-US" altLang="en-US" sz="1800" i="0" u="none" strike="noStrike" cap="none" normalizeH="0" baseline="0" dirty="0">
                    <a:ln>
                      <a:noFill/>
                    </a:ln>
                    <a:solidFill>
                      <a:srgbClr val="000000"/>
                    </a:solidFill>
                    <a:effectLst/>
                    <a:cs typeface="Arial" panose="020B0604020202020204" pitchFamily="34" charset="0"/>
                  </a:rPr>
                  <a:t>ption </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09" name="Rectangle 753">
                <a:extLst>
                  <a:ext uri="{FF2B5EF4-FFF2-40B4-BE49-F238E27FC236}">
                    <a16:creationId xmlns:a16="http://schemas.microsoft.com/office/drawing/2014/main" xmlns="" id="{7160E804-7322-47AD-A945-42E8EFD5D01C}"/>
                  </a:ext>
                </a:extLst>
              </p:cNvPr>
              <p:cNvSpPr>
                <a:spLocks noChangeArrowheads="1"/>
              </p:cNvSpPr>
              <p:nvPr/>
            </p:nvSpPr>
            <p:spPr bwMode="auto">
              <a:xfrm rot="16200000">
                <a:off x="6798" y="13855"/>
                <a:ext cx="2498"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err="1">
                    <a:ln>
                      <a:noFill/>
                    </a:ln>
                    <a:solidFill>
                      <a:srgbClr val="000000"/>
                    </a:solidFill>
                    <a:effectLst/>
                    <a:cs typeface="Arial" panose="020B0604020202020204" pitchFamily="34" charset="0"/>
                  </a:rPr>
                  <a:t>Authorised</a:t>
                </a:r>
                <a:r>
                  <a:rPr kumimoji="0" lang="en-US" altLang="en-US" sz="1800" i="0" u="none" strike="noStrike" cap="none" normalizeH="0" baseline="0" dirty="0">
                    <a:ln>
                      <a:noFill/>
                    </a:ln>
                    <a:solidFill>
                      <a:srgbClr val="000000"/>
                    </a:solidFill>
                    <a:effectLst/>
                    <a:cs typeface="Arial" panose="020B0604020202020204" pitchFamily="34" charset="0"/>
                  </a:rPr>
                  <a:t> Service Provider in country</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10" name="Rectangle 754">
                <a:extLst>
                  <a:ext uri="{FF2B5EF4-FFF2-40B4-BE49-F238E27FC236}">
                    <a16:creationId xmlns:a16="http://schemas.microsoft.com/office/drawing/2014/main" xmlns="" id="{67DEB02D-7546-4D1A-B13B-E942AF677009}"/>
                  </a:ext>
                </a:extLst>
              </p:cNvPr>
              <p:cNvSpPr>
                <a:spLocks noChangeArrowheads="1"/>
              </p:cNvSpPr>
              <p:nvPr/>
            </p:nvSpPr>
            <p:spPr bwMode="auto">
              <a:xfrm rot="16200000">
                <a:off x="7420" y="14035"/>
                <a:ext cx="213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Satisfied </a:t>
                </a:r>
                <a:r>
                  <a:rPr lang="en-US" altLang="en-US" sz="1800" dirty="0">
                    <a:solidFill>
                      <a:srgbClr val="000000"/>
                    </a:solidFill>
                    <a:cs typeface="Arial" panose="020B0604020202020204" pitchFamily="34" charset="0"/>
                  </a:rPr>
                  <a:t>wi</a:t>
                </a:r>
                <a:r>
                  <a:rPr kumimoji="0" lang="en-US" altLang="en-US" sz="1800" i="0" u="none" strike="noStrike" cap="none" normalizeH="0" baseline="0" dirty="0">
                    <a:ln>
                      <a:noFill/>
                    </a:ln>
                    <a:solidFill>
                      <a:srgbClr val="000000"/>
                    </a:solidFill>
                    <a:effectLst/>
                    <a:cs typeface="Arial" panose="020B0604020202020204" pitchFamily="34" charset="0"/>
                  </a:rPr>
                  <a:t>th service</a:t>
                </a:r>
                <a:r>
                  <a:rPr kumimoji="0" lang="en-US" altLang="en-US" sz="1800" i="0" u="none" strike="noStrike" cap="none" normalizeH="0" dirty="0">
                    <a:ln>
                      <a:noFill/>
                    </a:ln>
                    <a:solidFill>
                      <a:srgbClr val="000000"/>
                    </a:solidFill>
                    <a:effectLst/>
                    <a:cs typeface="Arial" panose="020B0604020202020204" pitchFamily="34" charset="0"/>
                  </a:rPr>
                  <a:t> provision</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11" name="Rectangle 755">
                <a:extLst>
                  <a:ext uri="{FF2B5EF4-FFF2-40B4-BE49-F238E27FC236}">
                    <a16:creationId xmlns:a16="http://schemas.microsoft.com/office/drawing/2014/main" xmlns="" id="{67FE0DEE-B085-43A7-AA5F-5C61758E87FE}"/>
                  </a:ext>
                </a:extLst>
              </p:cNvPr>
              <p:cNvSpPr>
                <a:spLocks noChangeArrowheads="1"/>
              </p:cNvSpPr>
              <p:nvPr/>
            </p:nvSpPr>
            <p:spPr bwMode="auto">
              <a:xfrm rot="16200000">
                <a:off x="7979" y="14200"/>
                <a:ext cx="180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Service support within </a:t>
                </a:r>
                <a:r>
                  <a:rPr kumimoji="0" lang="en-US" altLang="en-US" sz="1800" i="0" u="none" strike="noStrike" cap="none" normalizeH="0" baseline="0" dirty="0" err="1">
                    <a:ln>
                      <a:noFill/>
                    </a:ln>
                    <a:solidFill>
                      <a:srgbClr val="000000"/>
                    </a:solidFill>
                    <a:effectLst/>
                    <a:cs typeface="Arial" panose="020B0604020202020204" pitchFamily="34" charset="0"/>
                  </a:rPr>
                  <a:t>MoH</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12" name="Rectangle 756">
                <a:extLst>
                  <a:ext uri="{FF2B5EF4-FFF2-40B4-BE49-F238E27FC236}">
                    <a16:creationId xmlns:a16="http://schemas.microsoft.com/office/drawing/2014/main" xmlns="" id="{99F4D938-FA05-4710-B757-156BEF98384C}"/>
                  </a:ext>
                </a:extLst>
              </p:cNvPr>
              <p:cNvSpPr>
                <a:spLocks noChangeArrowheads="1"/>
              </p:cNvSpPr>
              <p:nvPr/>
            </p:nvSpPr>
            <p:spPr bwMode="auto">
              <a:xfrm rot="16200000">
                <a:off x="8382" y="14197"/>
                <a:ext cx="1809"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Refresher training </a:t>
                </a:r>
                <a:r>
                  <a:rPr lang="en-US" altLang="en-US" sz="1800" dirty="0">
                    <a:solidFill>
                      <a:srgbClr val="000000"/>
                    </a:solidFill>
                    <a:cs typeface="Arial" panose="020B0604020202020204" pitchFamily="34" charset="0"/>
                  </a:rPr>
                  <a:t>a</a:t>
                </a:r>
                <a:r>
                  <a:rPr kumimoji="0" lang="en-US" altLang="en-US" sz="1800" i="0" u="none" strike="noStrike" cap="none" normalizeH="0" baseline="0" dirty="0">
                    <a:ln>
                      <a:noFill/>
                    </a:ln>
                    <a:solidFill>
                      <a:srgbClr val="000000"/>
                    </a:solidFill>
                    <a:effectLst/>
                    <a:cs typeface="Arial" panose="020B0604020202020204" pitchFamily="34" charset="0"/>
                  </a:rPr>
                  <a:t>vailable</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13" name="Rectangle 757">
                <a:extLst>
                  <a:ext uri="{FF2B5EF4-FFF2-40B4-BE49-F238E27FC236}">
                    <a16:creationId xmlns:a16="http://schemas.microsoft.com/office/drawing/2014/main" xmlns="" id="{71B55FB4-D162-4214-87AA-9A454B903C21}"/>
                  </a:ext>
                </a:extLst>
              </p:cNvPr>
              <p:cNvSpPr>
                <a:spLocks noChangeArrowheads="1"/>
              </p:cNvSpPr>
              <p:nvPr/>
            </p:nvSpPr>
            <p:spPr bwMode="auto">
              <a:xfrm rot="16200000">
                <a:off x="8860" y="14237"/>
                <a:ext cx="176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Specimen referral </a:t>
                </a:r>
                <a:r>
                  <a:rPr lang="en-US" altLang="en-US" sz="1800" dirty="0">
                    <a:solidFill>
                      <a:srgbClr val="000000"/>
                    </a:solidFill>
                    <a:cs typeface="Arial" panose="020B0604020202020204" pitchFamily="34" charset="0"/>
                  </a:rPr>
                  <a:t>a</a:t>
                </a:r>
                <a:r>
                  <a:rPr kumimoji="0" lang="en-US" altLang="en-US" sz="1800" i="0" u="none" strike="noStrike" cap="none" normalizeH="0" baseline="0" dirty="0">
                    <a:ln>
                      <a:noFill/>
                    </a:ln>
                    <a:solidFill>
                      <a:srgbClr val="000000"/>
                    </a:solidFill>
                    <a:effectLst/>
                    <a:cs typeface="Arial" panose="020B0604020202020204" pitchFamily="34" charset="0"/>
                  </a:rPr>
                  <a:t>vailable</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14" name="Rectangle 758">
                <a:extLst>
                  <a:ext uri="{FF2B5EF4-FFF2-40B4-BE49-F238E27FC236}">
                    <a16:creationId xmlns:a16="http://schemas.microsoft.com/office/drawing/2014/main" xmlns="" id="{FA1BD059-761B-4D51-A62D-053F79D494CF}"/>
                  </a:ext>
                </a:extLst>
              </p:cNvPr>
              <p:cNvSpPr>
                <a:spLocks noChangeArrowheads="1"/>
              </p:cNvSpPr>
              <p:nvPr/>
            </p:nvSpPr>
            <p:spPr bwMode="auto">
              <a:xfrm rot="16200000">
                <a:off x="9316" y="14257"/>
                <a:ext cx="1686"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Specimen referral </a:t>
                </a:r>
                <a:r>
                  <a:rPr lang="en-US" altLang="en-US" sz="1800" dirty="0">
                    <a:solidFill>
                      <a:srgbClr val="000000"/>
                    </a:solidFill>
                    <a:cs typeface="Arial" panose="020B0604020202020204" pitchFamily="34" charset="0"/>
                  </a:rPr>
                  <a:t>e</a:t>
                </a:r>
                <a:r>
                  <a:rPr kumimoji="0" lang="en-US" altLang="en-US" sz="1800" i="0" u="none" strike="noStrike" cap="none" normalizeH="0" baseline="0" dirty="0">
                    <a:ln>
                      <a:noFill/>
                    </a:ln>
                    <a:solidFill>
                      <a:srgbClr val="000000"/>
                    </a:solidFill>
                    <a:effectLst/>
                    <a:cs typeface="Arial" panose="020B0604020202020204" pitchFamily="34" charset="0"/>
                  </a:rPr>
                  <a:t>fficient</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15" name="Rectangle 759">
                <a:extLst>
                  <a:ext uri="{FF2B5EF4-FFF2-40B4-BE49-F238E27FC236}">
                    <a16:creationId xmlns:a16="http://schemas.microsoft.com/office/drawing/2014/main" xmlns="" id="{40F7516C-ED11-4FCF-9085-C1E04EF0EF19}"/>
                  </a:ext>
                </a:extLst>
              </p:cNvPr>
              <p:cNvSpPr>
                <a:spLocks noChangeArrowheads="1"/>
              </p:cNvSpPr>
              <p:nvPr/>
            </p:nvSpPr>
            <p:spPr bwMode="auto">
              <a:xfrm rot="16200000">
                <a:off x="9735" y="14243"/>
                <a:ext cx="171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Implementing </a:t>
                </a:r>
                <a:r>
                  <a:rPr lang="en-US" altLang="en-US" sz="1800" dirty="0">
                    <a:solidFill>
                      <a:srgbClr val="000000"/>
                    </a:solidFill>
                    <a:cs typeface="Arial" panose="020B0604020202020204" pitchFamily="34" charset="0"/>
                  </a:rPr>
                  <a:t>c</a:t>
                </a:r>
                <a:r>
                  <a:rPr kumimoji="0" lang="en-US" altLang="en-US" sz="1800" i="0" u="none" strike="noStrike" cap="none" normalizeH="0" baseline="0" dirty="0">
                    <a:ln>
                      <a:noFill/>
                    </a:ln>
                    <a:solidFill>
                      <a:srgbClr val="000000"/>
                    </a:solidFill>
                    <a:effectLst/>
                    <a:cs typeface="Arial" panose="020B0604020202020204" pitchFamily="34" charset="0"/>
                  </a:rPr>
                  <a:t>onnectivity </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16" name="Rectangle 760">
                <a:extLst>
                  <a:ext uri="{FF2B5EF4-FFF2-40B4-BE49-F238E27FC236}">
                    <a16:creationId xmlns:a16="http://schemas.microsoft.com/office/drawing/2014/main" xmlns="" id="{9C4F0BE9-7635-46CB-A3CD-C38D3B963B4C}"/>
                  </a:ext>
                </a:extLst>
              </p:cNvPr>
              <p:cNvSpPr>
                <a:spLocks noChangeArrowheads="1"/>
              </p:cNvSpPr>
              <p:nvPr/>
            </p:nvSpPr>
            <p:spPr bwMode="auto">
              <a:xfrm rot="16200000">
                <a:off x="10258" y="14293"/>
                <a:ext cx="1567"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Engaging </a:t>
                </a:r>
                <a:r>
                  <a:rPr lang="en-US" altLang="en-US" sz="1800" dirty="0">
                    <a:solidFill>
                      <a:srgbClr val="000000"/>
                    </a:solidFill>
                    <a:cs typeface="Arial" panose="020B0604020202020204" pitchFamily="34" charset="0"/>
                  </a:rPr>
                  <a:t>p</a:t>
                </a:r>
                <a:r>
                  <a:rPr kumimoji="0" lang="en-US" altLang="en-US" sz="1800" i="0" u="none" strike="noStrike" cap="none" normalizeH="0" baseline="0" dirty="0">
                    <a:ln>
                      <a:noFill/>
                    </a:ln>
                    <a:solidFill>
                      <a:srgbClr val="000000"/>
                    </a:solidFill>
                    <a:effectLst/>
                    <a:cs typeface="Arial" panose="020B0604020202020204" pitchFamily="34" charset="0"/>
                  </a:rPr>
                  <a:t>rivate </a:t>
                </a:r>
                <a:r>
                  <a:rPr lang="en-US" altLang="en-US" sz="1800" dirty="0">
                    <a:solidFill>
                      <a:srgbClr val="000000"/>
                    </a:solidFill>
                    <a:cs typeface="Arial" panose="020B0604020202020204" pitchFamily="34" charset="0"/>
                  </a:rPr>
                  <a:t>s</a:t>
                </a:r>
                <a:r>
                  <a:rPr kumimoji="0" lang="en-US" altLang="en-US" sz="1800" i="0" u="none" strike="noStrike" cap="none" normalizeH="0" baseline="0" dirty="0">
                    <a:ln>
                      <a:noFill/>
                    </a:ln>
                    <a:solidFill>
                      <a:srgbClr val="000000"/>
                    </a:solidFill>
                    <a:effectLst/>
                    <a:cs typeface="Arial" panose="020B0604020202020204" pitchFamily="34" charset="0"/>
                  </a:rPr>
                  <a:t>ector </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17" name="Rectangle 761">
                <a:extLst>
                  <a:ext uri="{FF2B5EF4-FFF2-40B4-BE49-F238E27FC236}">
                    <a16:creationId xmlns:a16="http://schemas.microsoft.com/office/drawing/2014/main" xmlns="" id="{D1A3A6DC-D65D-44E9-A81E-77366FDE2C74}"/>
                  </a:ext>
                </a:extLst>
              </p:cNvPr>
              <p:cNvSpPr>
                <a:spLocks noChangeArrowheads="1"/>
              </p:cNvSpPr>
              <p:nvPr/>
            </p:nvSpPr>
            <p:spPr bwMode="auto">
              <a:xfrm rot="16200000">
                <a:off x="10357" y="13989"/>
                <a:ext cx="2197"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Multi-disease </a:t>
                </a:r>
                <a:r>
                  <a:rPr lang="en-US" altLang="en-US" sz="1800" dirty="0">
                    <a:solidFill>
                      <a:srgbClr val="000000"/>
                    </a:solidFill>
                    <a:cs typeface="Arial" panose="020B0604020202020204" pitchFamily="34" charset="0"/>
                  </a:rPr>
                  <a:t>t</a:t>
                </a:r>
                <a:r>
                  <a:rPr kumimoji="0" lang="en-US" altLang="en-US" sz="1800" i="0" u="none" strike="noStrike" cap="none" normalizeH="0" baseline="0" dirty="0">
                    <a:ln>
                      <a:noFill/>
                    </a:ln>
                    <a:solidFill>
                      <a:srgbClr val="000000"/>
                    </a:solidFill>
                    <a:effectLst/>
                    <a:cs typeface="Arial" panose="020B0604020202020204" pitchFamily="34" charset="0"/>
                  </a:rPr>
                  <a:t>esting implemented</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18" name="Rectangle 762">
                <a:extLst>
                  <a:ext uri="{FF2B5EF4-FFF2-40B4-BE49-F238E27FC236}">
                    <a16:creationId xmlns:a16="http://schemas.microsoft.com/office/drawing/2014/main" xmlns="" id="{E9F440AE-B2EB-4232-A267-682225780C67}"/>
                  </a:ext>
                </a:extLst>
              </p:cNvPr>
              <p:cNvSpPr>
                <a:spLocks noChangeArrowheads="1"/>
              </p:cNvSpPr>
              <p:nvPr/>
            </p:nvSpPr>
            <p:spPr bwMode="auto">
              <a:xfrm rot="16200000">
                <a:off x="10805" y="14133"/>
                <a:ext cx="1913"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Planning </a:t>
                </a:r>
                <a:r>
                  <a:rPr kumimoji="0" lang="en-US" altLang="en-US" sz="1800" i="0" u="none" strike="noStrike" cap="none" normalizeH="0" baseline="0" dirty="0" err="1">
                    <a:ln>
                      <a:noFill/>
                    </a:ln>
                    <a:solidFill>
                      <a:srgbClr val="000000"/>
                    </a:solidFill>
                    <a:effectLst/>
                    <a:cs typeface="Arial" panose="020B0604020202020204" pitchFamily="34" charset="0"/>
                  </a:rPr>
                  <a:t>Xpert</a:t>
                </a:r>
                <a:r>
                  <a:rPr kumimoji="0" lang="en-US" altLang="en-US" sz="1800" i="0" u="none" strike="noStrike" cap="none" normalizeH="0" baseline="0" dirty="0">
                    <a:ln>
                      <a:noFill/>
                    </a:ln>
                    <a:solidFill>
                      <a:srgbClr val="000000"/>
                    </a:solidFill>
                    <a:effectLst/>
                    <a:cs typeface="Arial" panose="020B0604020202020204" pitchFamily="34" charset="0"/>
                  </a:rPr>
                  <a:t> Ultra </a:t>
                </a:r>
                <a:r>
                  <a:rPr lang="en-US" altLang="en-US" sz="1800" dirty="0">
                    <a:solidFill>
                      <a:srgbClr val="000000"/>
                    </a:solidFill>
                    <a:cs typeface="Arial" panose="020B0604020202020204" pitchFamily="34" charset="0"/>
                  </a:rPr>
                  <a:t>t</a:t>
                </a:r>
                <a:r>
                  <a:rPr kumimoji="0" lang="en-US" altLang="en-US" sz="1800" i="0" u="none" strike="noStrike" cap="none" normalizeH="0" baseline="0" dirty="0">
                    <a:ln>
                      <a:noFill/>
                    </a:ln>
                    <a:solidFill>
                      <a:srgbClr val="000000"/>
                    </a:solidFill>
                    <a:effectLst/>
                    <a:cs typeface="Arial" panose="020B0604020202020204" pitchFamily="34" charset="0"/>
                  </a:rPr>
                  <a:t>ransition</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19" name="Rectangle 763">
                <a:extLst>
                  <a:ext uri="{FF2B5EF4-FFF2-40B4-BE49-F238E27FC236}">
                    <a16:creationId xmlns:a16="http://schemas.microsoft.com/office/drawing/2014/main" xmlns="" id="{3FA347D4-1BAE-4096-9ADB-F2546B59FD5C}"/>
                  </a:ext>
                </a:extLst>
              </p:cNvPr>
              <p:cNvSpPr>
                <a:spLocks noChangeArrowheads="1"/>
              </p:cNvSpPr>
              <p:nvPr/>
            </p:nvSpPr>
            <p:spPr bwMode="auto">
              <a:xfrm rot="16200000">
                <a:off x="10856" y="13894"/>
                <a:ext cx="2386"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rgbClr val="000000"/>
                    </a:solidFill>
                    <a:effectLst/>
                    <a:cs typeface="Arial" panose="020B0604020202020204" pitchFamily="34" charset="0"/>
                  </a:rPr>
                  <a:t>Planning </a:t>
                </a:r>
                <a:r>
                  <a:rPr kumimoji="0" lang="en-US" altLang="en-US" sz="1800" i="0" u="none" strike="noStrike" cap="none" normalizeH="0" baseline="0" dirty="0" err="1">
                    <a:ln>
                      <a:noFill/>
                    </a:ln>
                    <a:solidFill>
                      <a:srgbClr val="000000"/>
                    </a:solidFill>
                    <a:effectLst/>
                    <a:cs typeface="Arial" panose="020B0604020202020204" pitchFamily="34" charset="0"/>
                  </a:rPr>
                  <a:t>Xpert</a:t>
                </a:r>
                <a:r>
                  <a:rPr kumimoji="0" lang="en-US" altLang="en-US" sz="1800" i="0" u="none" strike="noStrike" cap="none" normalizeH="0" baseline="0" dirty="0">
                    <a:ln>
                      <a:noFill/>
                    </a:ln>
                    <a:solidFill>
                      <a:srgbClr val="000000"/>
                    </a:solidFill>
                    <a:effectLst/>
                    <a:cs typeface="Arial" panose="020B0604020202020204" pitchFamily="34" charset="0"/>
                  </a:rPr>
                  <a:t> Omni implementation </a:t>
                </a:r>
                <a:endParaRPr kumimoji="0" lang="en-US" altLang="en-US" sz="1800" i="0" u="none" strike="noStrike" cap="none" normalizeH="0" baseline="0" dirty="0">
                  <a:ln>
                    <a:noFill/>
                  </a:ln>
                  <a:solidFill>
                    <a:schemeClr val="tx1"/>
                  </a:solidFill>
                  <a:effectLst/>
                  <a:cs typeface="Arial" panose="020B0604020202020204" pitchFamily="34" charset="0"/>
                </a:endParaRPr>
              </a:p>
            </p:txBody>
          </p:sp>
          <p:sp>
            <p:nvSpPr>
              <p:cNvPr id="1020" name="Rectangle 764">
                <a:extLst>
                  <a:ext uri="{FF2B5EF4-FFF2-40B4-BE49-F238E27FC236}">
                    <a16:creationId xmlns:a16="http://schemas.microsoft.com/office/drawing/2014/main" xmlns="" id="{52041178-8E75-4B72-AF16-E8CADCF72256}"/>
                  </a:ext>
                </a:extLst>
              </p:cNvPr>
              <p:cNvSpPr>
                <a:spLocks noChangeArrowheads="1"/>
              </p:cNvSpPr>
              <p:nvPr/>
            </p:nvSpPr>
            <p:spPr bwMode="auto">
              <a:xfrm>
                <a:off x="6524" y="15366"/>
                <a:ext cx="369" cy="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Calibri" panose="020F0502020204030204" pitchFamily="34" charset="0"/>
                  </a:rPr>
                  <a:t>7d-1y</a:t>
                </a:r>
                <a:endParaRPr kumimoji="0" lang="en-US" altLang="en-US" sz="1800" b="0" i="1" u="none" strike="noStrike" cap="none" normalizeH="0" baseline="0" dirty="0">
                  <a:ln>
                    <a:noFill/>
                  </a:ln>
                  <a:solidFill>
                    <a:schemeClr val="tx1"/>
                  </a:solidFill>
                  <a:effectLst/>
                  <a:latin typeface="Arial" panose="020B0604020202020204" pitchFamily="34" charset="0"/>
                </a:endParaRPr>
              </a:p>
            </p:txBody>
          </p:sp>
          <p:sp>
            <p:nvSpPr>
              <p:cNvPr id="1021" name="Rectangle 765">
                <a:extLst>
                  <a:ext uri="{FF2B5EF4-FFF2-40B4-BE49-F238E27FC236}">
                    <a16:creationId xmlns:a16="http://schemas.microsoft.com/office/drawing/2014/main" xmlns="" id="{1D8A78D2-3E26-42E2-B098-D0DD9F2C851F}"/>
                  </a:ext>
                </a:extLst>
              </p:cNvPr>
              <p:cNvSpPr>
                <a:spLocks noChangeArrowheads="1"/>
              </p:cNvSpPr>
              <p:nvPr/>
            </p:nvSpPr>
            <p:spPr bwMode="auto">
              <a:xfrm>
                <a:off x="6980" y="15366"/>
                <a:ext cx="40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4/11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22" name="Rectangle 766">
                <a:extLst>
                  <a:ext uri="{FF2B5EF4-FFF2-40B4-BE49-F238E27FC236}">
                    <a16:creationId xmlns:a16="http://schemas.microsoft.com/office/drawing/2014/main" xmlns="" id="{455551AA-A46F-49D2-A81E-E3F61B770940}"/>
                  </a:ext>
                </a:extLst>
              </p:cNvPr>
              <p:cNvSpPr>
                <a:spLocks noChangeArrowheads="1"/>
              </p:cNvSpPr>
              <p:nvPr/>
            </p:nvSpPr>
            <p:spPr bwMode="auto">
              <a:xfrm>
                <a:off x="7377" y="15366"/>
                <a:ext cx="495"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10/11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23" name="Rectangle 767">
                <a:extLst>
                  <a:ext uri="{FF2B5EF4-FFF2-40B4-BE49-F238E27FC236}">
                    <a16:creationId xmlns:a16="http://schemas.microsoft.com/office/drawing/2014/main" xmlns="" id="{99374A32-A1C0-46E4-A1CF-06E7EC160596}"/>
                  </a:ext>
                </a:extLst>
              </p:cNvPr>
              <p:cNvSpPr>
                <a:spLocks noChangeArrowheads="1"/>
              </p:cNvSpPr>
              <p:nvPr/>
            </p:nvSpPr>
            <p:spPr bwMode="auto">
              <a:xfrm>
                <a:off x="7858" y="15366"/>
                <a:ext cx="495"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17/22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4" name="Rectangle 768">
                <a:extLst>
                  <a:ext uri="{FF2B5EF4-FFF2-40B4-BE49-F238E27FC236}">
                    <a16:creationId xmlns:a16="http://schemas.microsoft.com/office/drawing/2014/main" xmlns="" id="{33602AA6-187D-4F95-928B-15946BE9411F}"/>
                  </a:ext>
                </a:extLst>
              </p:cNvPr>
              <p:cNvSpPr>
                <a:spLocks noChangeArrowheads="1"/>
              </p:cNvSpPr>
              <p:nvPr/>
            </p:nvSpPr>
            <p:spPr bwMode="auto">
              <a:xfrm>
                <a:off x="8338" y="15366"/>
                <a:ext cx="40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6/11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5" name="Rectangle 769">
                <a:extLst>
                  <a:ext uri="{FF2B5EF4-FFF2-40B4-BE49-F238E27FC236}">
                    <a16:creationId xmlns:a16="http://schemas.microsoft.com/office/drawing/2014/main" xmlns="" id="{357F3DB1-D3E7-4F34-B4A2-B09C0A8A2D90}"/>
                  </a:ext>
                </a:extLst>
              </p:cNvPr>
              <p:cNvSpPr>
                <a:spLocks noChangeArrowheads="1"/>
              </p:cNvSpPr>
              <p:nvPr/>
            </p:nvSpPr>
            <p:spPr bwMode="auto">
              <a:xfrm>
                <a:off x="8735" y="15366"/>
                <a:ext cx="40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3/16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6" name="Rectangle 770">
                <a:extLst>
                  <a:ext uri="{FF2B5EF4-FFF2-40B4-BE49-F238E27FC236}">
                    <a16:creationId xmlns:a16="http://schemas.microsoft.com/office/drawing/2014/main" xmlns="" id="{09202E73-AEFD-4B1A-8CE4-16A695B5A8F8}"/>
                  </a:ext>
                </a:extLst>
              </p:cNvPr>
              <p:cNvSpPr>
                <a:spLocks noChangeArrowheads="1"/>
              </p:cNvSpPr>
              <p:nvPr/>
            </p:nvSpPr>
            <p:spPr bwMode="auto">
              <a:xfrm>
                <a:off x="9132" y="15366"/>
                <a:ext cx="40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7/11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7" name="Rectangle 771">
                <a:extLst>
                  <a:ext uri="{FF2B5EF4-FFF2-40B4-BE49-F238E27FC236}">
                    <a16:creationId xmlns:a16="http://schemas.microsoft.com/office/drawing/2014/main" xmlns="" id="{25719301-E780-4BAD-8BBB-ED15F8F26CFE}"/>
                  </a:ext>
                </a:extLst>
              </p:cNvPr>
              <p:cNvSpPr>
                <a:spLocks noChangeArrowheads="1"/>
              </p:cNvSpPr>
              <p:nvPr/>
            </p:nvSpPr>
            <p:spPr bwMode="auto">
              <a:xfrm>
                <a:off x="9529" y="15366"/>
                <a:ext cx="495"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10/14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8" name="Rectangle 772">
                <a:extLst>
                  <a:ext uri="{FF2B5EF4-FFF2-40B4-BE49-F238E27FC236}">
                    <a16:creationId xmlns:a16="http://schemas.microsoft.com/office/drawing/2014/main" xmlns="" id="{77131A6C-9EB7-4749-98F8-5AA39DA4F327}"/>
                  </a:ext>
                </a:extLst>
              </p:cNvPr>
              <p:cNvSpPr>
                <a:spLocks noChangeArrowheads="1"/>
              </p:cNvSpPr>
              <p:nvPr/>
            </p:nvSpPr>
            <p:spPr bwMode="auto">
              <a:xfrm>
                <a:off x="10010" y="15366"/>
                <a:ext cx="40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7/14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9" name="Rectangle 773">
                <a:extLst>
                  <a:ext uri="{FF2B5EF4-FFF2-40B4-BE49-F238E27FC236}">
                    <a16:creationId xmlns:a16="http://schemas.microsoft.com/office/drawing/2014/main" xmlns="" id="{9588778F-5469-4AE5-A59C-6D0BEEA49D96}"/>
                  </a:ext>
                </a:extLst>
              </p:cNvPr>
              <p:cNvSpPr>
                <a:spLocks noChangeArrowheads="1"/>
              </p:cNvSpPr>
              <p:nvPr/>
            </p:nvSpPr>
            <p:spPr bwMode="auto">
              <a:xfrm>
                <a:off x="10407" y="15366"/>
                <a:ext cx="495"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12/16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0" name="Rectangle 774">
                <a:extLst>
                  <a:ext uri="{FF2B5EF4-FFF2-40B4-BE49-F238E27FC236}">
                    <a16:creationId xmlns:a16="http://schemas.microsoft.com/office/drawing/2014/main" xmlns="" id="{45F95CE6-977E-4F0C-97CC-27699D8709C2}"/>
                  </a:ext>
                </a:extLst>
              </p:cNvPr>
              <p:cNvSpPr>
                <a:spLocks noChangeArrowheads="1"/>
              </p:cNvSpPr>
              <p:nvPr/>
            </p:nvSpPr>
            <p:spPr bwMode="auto">
              <a:xfrm>
                <a:off x="10887" y="15366"/>
                <a:ext cx="40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6/15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1" name="Rectangle 775">
                <a:extLst>
                  <a:ext uri="{FF2B5EF4-FFF2-40B4-BE49-F238E27FC236}">
                    <a16:creationId xmlns:a16="http://schemas.microsoft.com/office/drawing/2014/main" xmlns="" id="{35DFDA7B-AD01-4842-8104-137148731B70}"/>
                  </a:ext>
                </a:extLst>
              </p:cNvPr>
              <p:cNvSpPr>
                <a:spLocks noChangeArrowheads="1"/>
              </p:cNvSpPr>
              <p:nvPr/>
            </p:nvSpPr>
            <p:spPr bwMode="auto">
              <a:xfrm>
                <a:off x="11284" y="15366"/>
                <a:ext cx="40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2/14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2" name="Rectangle 776">
                <a:extLst>
                  <a:ext uri="{FF2B5EF4-FFF2-40B4-BE49-F238E27FC236}">
                    <a16:creationId xmlns:a16="http://schemas.microsoft.com/office/drawing/2014/main" xmlns="" id="{348BBD15-4C98-41F0-BD01-2D637E3003DF}"/>
                  </a:ext>
                </a:extLst>
              </p:cNvPr>
              <p:cNvSpPr>
                <a:spLocks noChangeArrowheads="1"/>
              </p:cNvSpPr>
              <p:nvPr/>
            </p:nvSpPr>
            <p:spPr bwMode="auto">
              <a:xfrm>
                <a:off x="6539" y="15577"/>
                <a:ext cx="341" cy="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Calibri" panose="020F0502020204030204" pitchFamily="34" charset="0"/>
                  </a:rPr>
                  <a:t>2-4m</a:t>
                </a:r>
                <a:endParaRPr kumimoji="0" lang="en-US" altLang="en-US" sz="1800" b="0" i="1" u="none" strike="noStrike" cap="none" normalizeH="0" baseline="0" dirty="0">
                  <a:ln>
                    <a:noFill/>
                  </a:ln>
                  <a:solidFill>
                    <a:schemeClr val="tx1"/>
                  </a:solidFill>
                  <a:effectLst/>
                  <a:latin typeface="Arial" panose="020B0604020202020204" pitchFamily="34" charset="0"/>
                </a:endParaRPr>
              </a:p>
            </p:txBody>
          </p:sp>
          <p:sp>
            <p:nvSpPr>
              <p:cNvPr id="1673" name="Rectangle 777">
                <a:extLst>
                  <a:ext uri="{FF2B5EF4-FFF2-40B4-BE49-F238E27FC236}">
                    <a16:creationId xmlns:a16="http://schemas.microsoft.com/office/drawing/2014/main" xmlns="" id="{2308D8A8-A09B-480F-AEC8-CEDD33148232}"/>
                  </a:ext>
                </a:extLst>
              </p:cNvPr>
              <p:cNvSpPr>
                <a:spLocks noChangeArrowheads="1"/>
              </p:cNvSpPr>
              <p:nvPr/>
            </p:nvSpPr>
            <p:spPr bwMode="auto">
              <a:xfrm>
                <a:off x="6995" y="15577"/>
                <a:ext cx="37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36%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4" name="Rectangle 778">
                <a:extLst>
                  <a:ext uri="{FF2B5EF4-FFF2-40B4-BE49-F238E27FC236}">
                    <a16:creationId xmlns:a16="http://schemas.microsoft.com/office/drawing/2014/main" xmlns="" id="{53D5CC0A-8A3A-4018-9B98-37352713ED8E}"/>
                  </a:ext>
                </a:extLst>
              </p:cNvPr>
              <p:cNvSpPr>
                <a:spLocks noChangeArrowheads="1"/>
              </p:cNvSpPr>
              <p:nvPr/>
            </p:nvSpPr>
            <p:spPr bwMode="auto">
              <a:xfrm>
                <a:off x="7436" y="15577"/>
                <a:ext cx="37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91%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5" name="Rectangle 779">
                <a:extLst>
                  <a:ext uri="{FF2B5EF4-FFF2-40B4-BE49-F238E27FC236}">
                    <a16:creationId xmlns:a16="http://schemas.microsoft.com/office/drawing/2014/main" xmlns="" id="{2543A07B-0DFE-4F9A-9C28-2E7AA1CB1BBD}"/>
                  </a:ext>
                </a:extLst>
              </p:cNvPr>
              <p:cNvSpPr>
                <a:spLocks noChangeArrowheads="1"/>
              </p:cNvSpPr>
              <p:nvPr/>
            </p:nvSpPr>
            <p:spPr bwMode="auto">
              <a:xfrm>
                <a:off x="7917" y="15577"/>
                <a:ext cx="37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77%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6" name="Rectangle 780">
                <a:extLst>
                  <a:ext uri="{FF2B5EF4-FFF2-40B4-BE49-F238E27FC236}">
                    <a16:creationId xmlns:a16="http://schemas.microsoft.com/office/drawing/2014/main" xmlns="" id="{BC009F6E-F7F7-4D59-B331-277F1FB75EB6}"/>
                  </a:ext>
                </a:extLst>
              </p:cNvPr>
              <p:cNvSpPr>
                <a:spLocks noChangeArrowheads="1"/>
              </p:cNvSpPr>
              <p:nvPr/>
            </p:nvSpPr>
            <p:spPr bwMode="auto">
              <a:xfrm>
                <a:off x="8353" y="15577"/>
                <a:ext cx="37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55%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7" name="Rectangle 781">
                <a:extLst>
                  <a:ext uri="{FF2B5EF4-FFF2-40B4-BE49-F238E27FC236}">
                    <a16:creationId xmlns:a16="http://schemas.microsoft.com/office/drawing/2014/main" xmlns="" id="{3AB1C54C-B2E6-472B-9464-0D73F66EC609}"/>
                  </a:ext>
                </a:extLst>
              </p:cNvPr>
              <p:cNvSpPr>
                <a:spLocks noChangeArrowheads="1"/>
              </p:cNvSpPr>
              <p:nvPr/>
            </p:nvSpPr>
            <p:spPr bwMode="auto">
              <a:xfrm>
                <a:off x="8750" y="15577"/>
                <a:ext cx="37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19%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8" name="Rectangle 782">
                <a:extLst>
                  <a:ext uri="{FF2B5EF4-FFF2-40B4-BE49-F238E27FC236}">
                    <a16:creationId xmlns:a16="http://schemas.microsoft.com/office/drawing/2014/main" xmlns="" id="{21DBECC2-184B-4A86-8E28-0BACAC220B78}"/>
                  </a:ext>
                </a:extLst>
              </p:cNvPr>
              <p:cNvSpPr>
                <a:spLocks noChangeArrowheads="1"/>
              </p:cNvSpPr>
              <p:nvPr/>
            </p:nvSpPr>
            <p:spPr bwMode="auto">
              <a:xfrm>
                <a:off x="9147" y="15577"/>
                <a:ext cx="37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64%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9" name="Rectangle 783">
                <a:extLst>
                  <a:ext uri="{FF2B5EF4-FFF2-40B4-BE49-F238E27FC236}">
                    <a16:creationId xmlns:a16="http://schemas.microsoft.com/office/drawing/2014/main" xmlns="" id="{504B0CFC-AA63-478C-A8B6-CCC58659FA94}"/>
                  </a:ext>
                </a:extLst>
              </p:cNvPr>
              <p:cNvSpPr>
                <a:spLocks noChangeArrowheads="1"/>
              </p:cNvSpPr>
              <p:nvPr/>
            </p:nvSpPr>
            <p:spPr bwMode="auto">
              <a:xfrm>
                <a:off x="9588" y="15577"/>
                <a:ext cx="37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71%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80" name="Rectangle 784">
                <a:extLst>
                  <a:ext uri="{FF2B5EF4-FFF2-40B4-BE49-F238E27FC236}">
                    <a16:creationId xmlns:a16="http://schemas.microsoft.com/office/drawing/2014/main" xmlns="" id="{7B30A84D-D531-4AEA-9A04-48FD75EAFF55}"/>
                  </a:ext>
                </a:extLst>
              </p:cNvPr>
              <p:cNvSpPr>
                <a:spLocks noChangeArrowheads="1"/>
              </p:cNvSpPr>
              <p:nvPr/>
            </p:nvSpPr>
            <p:spPr bwMode="auto">
              <a:xfrm>
                <a:off x="10024" y="15577"/>
                <a:ext cx="37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81" name="Rectangle 785">
                <a:extLst>
                  <a:ext uri="{FF2B5EF4-FFF2-40B4-BE49-F238E27FC236}">
                    <a16:creationId xmlns:a16="http://schemas.microsoft.com/office/drawing/2014/main" xmlns="" id="{A7A6CAB1-5713-4E0E-B809-C77FE1D61430}"/>
                  </a:ext>
                </a:extLst>
              </p:cNvPr>
              <p:cNvSpPr>
                <a:spLocks noChangeArrowheads="1"/>
              </p:cNvSpPr>
              <p:nvPr/>
            </p:nvSpPr>
            <p:spPr bwMode="auto">
              <a:xfrm>
                <a:off x="10466" y="15577"/>
                <a:ext cx="37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75%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82" name="Rectangle 786">
                <a:extLst>
                  <a:ext uri="{FF2B5EF4-FFF2-40B4-BE49-F238E27FC236}">
                    <a16:creationId xmlns:a16="http://schemas.microsoft.com/office/drawing/2014/main" xmlns="" id="{78A399B8-5D80-4D16-A238-78164D1ABC37}"/>
                  </a:ext>
                </a:extLst>
              </p:cNvPr>
              <p:cNvSpPr>
                <a:spLocks noChangeArrowheads="1"/>
              </p:cNvSpPr>
              <p:nvPr/>
            </p:nvSpPr>
            <p:spPr bwMode="auto">
              <a:xfrm>
                <a:off x="10902" y="15577"/>
                <a:ext cx="37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40%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83" name="Rectangle 787">
                <a:extLst>
                  <a:ext uri="{FF2B5EF4-FFF2-40B4-BE49-F238E27FC236}">
                    <a16:creationId xmlns:a16="http://schemas.microsoft.com/office/drawing/2014/main" xmlns="" id="{181832D2-E502-4A96-BF13-91951CEACC9E}"/>
                  </a:ext>
                </a:extLst>
              </p:cNvPr>
              <p:cNvSpPr>
                <a:spLocks noChangeArrowheads="1"/>
              </p:cNvSpPr>
              <p:nvPr/>
            </p:nvSpPr>
            <p:spPr bwMode="auto">
              <a:xfrm>
                <a:off x="11299" y="15577"/>
                <a:ext cx="377" cy="2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panose="020F0502020204030204" pitchFamily="34" charset="0"/>
                  </a:rPr>
                  <a:t>14%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84" name="Rectangle 788">
                <a:extLst>
                  <a:ext uri="{FF2B5EF4-FFF2-40B4-BE49-F238E27FC236}">
                    <a16:creationId xmlns:a16="http://schemas.microsoft.com/office/drawing/2014/main" xmlns="" id="{19CAEB90-4446-4BDA-8625-E9B65CB40F23}"/>
                  </a:ext>
                </a:extLst>
              </p:cNvPr>
              <p:cNvSpPr>
                <a:spLocks noChangeArrowheads="1"/>
              </p:cNvSpPr>
              <p:nvPr/>
            </p:nvSpPr>
            <p:spPr bwMode="auto">
              <a:xfrm>
                <a:off x="12010" y="15469"/>
                <a:ext cx="82" cy="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Calibri" panose="020F0502020204030204" pitchFamily="34" charset="0"/>
                  </a:rPr>
                  <a:t>6</a:t>
                </a:r>
                <a:endParaRPr kumimoji="0" lang="en-US" altLang="en-US" sz="1800" b="0" i="1" u="none" strike="noStrike" cap="none" normalizeH="0" baseline="0" dirty="0">
                  <a:ln>
                    <a:noFill/>
                  </a:ln>
                  <a:solidFill>
                    <a:schemeClr val="tx1"/>
                  </a:solidFill>
                  <a:effectLst/>
                  <a:latin typeface="Arial" panose="020B0604020202020204" pitchFamily="34" charset="0"/>
                </a:endParaRPr>
              </a:p>
            </p:txBody>
          </p:sp>
          <p:sp>
            <p:nvSpPr>
              <p:cNvPr id="1685" name="Line 789">
                <a:extLst>
                  <a:ext uri="{FF2B5EF4-FFF2-40B4-BE49-F238E27FC236}">
                    <a16:creationId xmlns:a16="http://schemas.microsoft.com/office/drawing/2014/main" xmlns="" id="{569D7E92-6521-4348-AC1B-9E61E0133E66}"/>
                  </a:ext>
                </a:extLst>
              </p:cNvPr>
              <p:cNvSpPr>
                <a:spLocks noChangeShapeType="1"/>
              </p:cNvSpPr>
              <p:nvPr/>
            </p:nvSpPr>
            <p:spPr bwMode="auto">
              <a:xfrm>
                <a:off x="5853" y="15356"/>
                <a:ext cx="2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6" name="Rectangle 790">
                <a:extLst>
                  <a:ext uri="{FF2B5EF4-FFF2-40B4-BE49-F238E27FC236}">
                    <a16:creationId xmlns:a16="http://schemas.microsoft.com/office/drawing/2014/main" xmlns="" id="{4C3D4EB2-91B3-4F10-9F19-965CA109B56B}"/>
                  </a:ext>
                </a:extLst>
              </p:cNvPr>
              <p:cNvSpPr>
                <a:spLocks noChangeArrowheads="1"/>
              </p:cNvSpPr>
              <p:nvPr/>
            </p:nvSpPr>
            <p:spPr bwMode="auto">
              <a:xfrm>
                <a:off x="5853" y="15356"/>
                <a:ext cx="29"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7" name="Line 791">
                <a:extLst>
                  <a:ext uri="{FF2B5EF4-FFF2-40B4-BE49-F238E27FC236}">
                    <a16:creationId xmlns:a16="http://schemas.microsoft.com/office/drawing/2014/main" xmlns="" id="{6709E974-8009-41ED-9028-B6747C4504C2}"/>
                  </a:ext>
                </a:extLst>
              </p:cNvPr>
              <p:cNvSpPr>
                <a:spLocks noChangeShapeType="1"/>
              </p:cNvSpPr>
              <p:nvPr/>
            </p:nvSpPr>
            <p:spPr bwMode="auto">
              <a:xfrm>
                <a:off x="5853" y="15361"/>
                <a:ext cx="2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88" name="Rectangle 792">
                <a:extLst>
                  <a:ext uri="{FF2B5EF4-FFF2-40B4-BE49-F238E27FC236}">
                    <a16:creationId xmlns:a16="http://schemas.microsoft.com/office/drawing/2014/main" xmlns="" id="{80F52797-D533-42BD-BA15-49DA2406959E}"/>
                  </a:ext>
                </a:extLst>
              </p:cNvPr>
              <p:cNvSpPr>
                <a:spLocks noChangeArrowheads="1"/>
              </p:cNvSpPr>
              <p:nvPr/>
            </p:nvSpPr>
            <p:spPr bwMode="auto">
              <a:xfrm>
                <a:off x="5853" y="15361"/>
                <a:ext cx="2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9" name="Line 793">
                <a:extLst>
                  <a:ext uri="{FF2B5EF4-FFF2-40B4-BE49-F238E27FC236}">
                    <a16:creationId xmlns:a16="http://schemas.microsoft.com/office/drawing/2014/main" xmlns="" id="{86B07796-C770-4188-9970-CF669149615C}"/>
                  </a:ext>
                </a:extLst>
              </p:cNvPr>
              <p:cNvSpPr>
                <a:spLocks noChangeShapeType="1"/>
              </p:cNvSpPr>
              <p:nvPr/>
            </p:nvSpPr>
            <p:spPr bwMode="auto">
              <a:xfrm>
                <a:off x="5853" y="15366"/>
                <a:ext cx="20"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0" name="Rectangle 794">
                <a:extLst>
                  <a:ext uri="{FF2B5EF4-FFF2-40B4-BE49-F238E27FC236}">
                    <a16:creationId xmlns:a16="http://schemas.microsoft.com/office/drawing/2014/main" xmlns="" id="{1283ABF5-C796-4080-9CEA-C5DE035996EC}"/>
                  </a:ext>
                </a:extLst>
              </p:cNvPr>
              <p:cNvSpPr>
                <a:spLocks noChangeArrowheads="1"/>
              </p:cNvSpPr>
              <p:nvPr/>
            </p:nvSpPr>
            <p:spPr bwMode="auto">
              <a:xfrm>
                <a:off x="5853" y="15366"/>
                <a:ext cx="20"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1" name="Line 795">
                <a:extLst>
                  <a:ext uri="{FF2B5EF4-FFF2-40B4-BE49-F238E27FC236}">
                    <a16:creationId xmlns:a16="http://schemas.microsoft.com/office/drawing/2014/main" xmlns="" id="{E559735C-4B3F-42C9-B249-8E80E9C46B76}"/>
                  </a:ext>
                </a:extLst>
              </p:cNvPr>
              <p:cNvSpPr>
                <a:spLocks noChangeShapeType="1"/>
              </p:cNvSpPr>
              <p:nvPr/>
            </p:nvSpPr>
            <p:spPr bwMode="auto">
              <a:xfrm>
                <a:off x="5853" y="15371"/>
                <a:ext cx="1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2" name="Rectangle 796">
                <a:extLst>
                  <a:ext uri="{FF2B5EF4-FFF2-40B4-BE49-F238E27FC236}">
                    <a16:creationId xmlns:a16="http://schemas.microsoft.com/office/drawing/2014/main" xmlns="" id="{04F7AC28-6DEB-4B03-91E4-5B98EF0466AC}"/>
                  </a:ext>
                </a:extLst>
              </p:cNvPr>
              <p:cNvSpPr>
                <a:spLocks noChangeArrowheads="1"/>
              </p:cNvSpPr>
              <p:nvPr/>
            </p:nvSpPr>
            <p:spPr bwMode="auto">
              <a:xfrm>
                <a:off x="5853" y="15371"/>
                <a:ext cx="15"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3" name="Line 797">
                <a:extLst>
                  <a:ext uri="{FF2B5EF4-FFF2-40B4-BE49-F238E27FC236}">
                    <a16:creationId xmlns:a16="http://schemas.microsoft.com/office/drawing/2014/main" xmlns="" id="{984DC3BE-7698-4BBD-B4F9-E0E7678F7AFE}"/>
                  </a:ext>
                </a:extLst>
              </p:cNvPr>
              <p:cNvSpPr>
                <a:spLocks noChangeShapeType="1"/>
              </p:cNvSpPr>
              <p:nvPr/>
            </p:nvSpPr>
            <p:spPr bwMode="auto">
              <a:xfrm>
                <a:off x="5853" y="15376"/>
                <a:ext cx="10"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4" name="Rectangle 798">
                <a:extLst>
                  <a:ext uri="{FF2B5EF4-FFF2-40B4-BE49-F238E27FC236}">
                    <a16:creationId xmlns:a16="http://schemas.microsoft.com/office/drawing/2014/main" xmlns="" id="{1BA245B6-DB89-45AB-9C19-87B84A09F639}"/>
                  </a:ext>
                </a:extLst>
              </p:cNvPr>
              <p:cNvSpPr>
                <a:spLocks noChangeArrowheads="1"/>
              </p:cNvSpPr>
              <p:nvPr/>
            </p:nvSpPr>
            <p:spPr bwMode="auto">
              <a:xfrm>
                <a:off x="5853" y="15376"/>
                <a:ext cx="10"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5" name="Line 799">
                <a:extLst>
                  <a:ext uri="{FF2B5EF4-FFF2-40B4-BE49-F238E27FC236}">
                    <a16:creationId xmlns:a16="http://schemas.microsoft.com/office/drawing/2014/main" xmlns="" id="{AC78CC59-F80C-4423-BE89-F9EF55E8128F}"/>
                  </a:ext>
                </a:extLst>
              </p:cNvPr>
              <p:cNvSpPr>
                <a:spLocks noChangeShapeType="1"/>
              </p:cNvSpPr>
              <p:nvPr/>
            </p:nvSpPr>
            <p:spPr bwMode="auto">
              <a:xfrm>
                <a:off x="5853" y="15381"/>
                <a:ext cx="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6" name="Rectangle 800">
                <a:extLst>
                  <a:ext uri="{FF2B5EF4-FFF2-40B4-BE49-F238E27FC236}">
                    <a16:creationId xmlns:a16="http://schemas.microsoft.com/office/drawing/2014/main" xmlns="" id="{9272252D-B4FF-49E6-9BCA-784080A72FF0}"/>
                  </a:ext>
                </a:extLst>
              </p:cNvPr>
              <p:cNvSpPr>
                <a:spLocks noChangeArrowheads="1"/>
              </p:cNvSpPr>
              <p:nvPr/>
            </p:nvSpPr>
            <p:spPr bwMode="auto">
              <a:xfrm>
                <a:off x="5853" y="15381"/>
                <a:ext cx="5"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7" name="Rectangle 801">
                <a:extLst>
                  <a:ext uri="{FF2B5EF4-FFF2-40B4-BE49-F238E27FC236}">
                    <a16:creationId xmlns:a16="http://schemas.microsoft.com/office/drawing/2014/main" xmlns="" id="{5E661C06-30E5-4FA5-A194-3487C1FCAF95}"/>
                  </a:ext>
                </a:extLst>
              </p:cNvPr>
              <p:cNvSpPr>
                <a:spLocks noChangeArrowheads="1"/>
              </p:cNvSpPr>
              <p:nvPr/>
            </p:nvSpPr>
            <p:spPr bwMode="auto">
              <a:xfrm>
                <a:off x="5887" y="15469"/>
                <a:ext cx="279" cy="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Calibri" panose="020F0502020204030204" pitchFamily="34" charset="0"/>
                  </a:rPr>
                  <a:t>17%</a:t>
                </a:r>
                <a:endParaRPr kumimoji="0" lang="en-US" altLang="en-US" sz="1800" b="0" i="1" u="none" strike="noStrike" cap="none" normalizeH="0" baseline="0" dirty="0">
                  <a:ln>
                    <a:noFill/>
                  </a:ln>
                  <a:solidFill>
                    <a:schemeClr val="tx1"/>
                  </a:solidFill>
                  <a:effectLst/>
                  <a:latin typeface="Arial" panose="020B0604020202020204" pitchFamily="34" charset="0"/>
                </a:endParaRPr>
              </a:p>
            </p:txBody>
          </p:sp>
          <p:sp>
            <p:nvSpPr>
              <p:cNvPr id="1698" name="Line 802">
                <a:extLst>
                  <a:ext uri="{FF2B5EF4-FFF2-40B4-BE49-F238E27FC236}">
                    <a16:creationId xmlns:a16="http://schemas.microsoft.com/office/drawing/2014/main" xmlns="" id="{9ECCF68F-B8BB-46E4-8E77-818CE9A56F21}"/>
                  </a:ext>
                </a:extLst>
              </p:cNvPr>
              <p:cNvSpPr>
                <a:spLocks noChangeShapeType="1"/>
              </p:cNvSpPr>
              <p:nvPr/>
            </p:nvSpPr>
            <p:spPr bwMode="auto">
              <a:xfrm>
                <a:off x="6211" y="15356"/>
                <a:ext cx="2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99" name="Rectangle 803">
                <a:extLst>
                  <a:ext uri="{FF2B5EF4-FFF2-40B4-BE49-F238E27FC236}">
                    <a16:creationId xmlns:a16="http://schemas.microsoft.com/office/drawing/2014/main" xmlns="" id="{74F731EB-747C-49B7-908D-B932F11C891D}"/>
                  </a:ext>
                </a:extLst>
              </p:cNvPr>
              <p:cNvSpPr>
                <a:spLocks noChangeArrowheads="1"/>
              </p:cNvSpPr>
              <p:nvPr/>
            </p:nvSpPr>
            <p:spPr bwMode="auto">
              <a:xfrm>
                <a:off x="6211" y="15356"/>
                <a:ext cx="29"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0" name="Line 804">
                <a:extLst>
                  <a:ext uri="{FF2B5EF4-FFF2-40B4-BE49-F238E27FC236}">
                    <a16:creationId xmlns:a16="http://schemas.microsoft.com/office/drawing/2014/main" xmlns="" id="{7F114B7A-F8C5-4AEA-BDB2-F5097AC0EB6A}"/>
                  </a:ext>
                </a:extLst>
              </p:cNvPr>
              <p:cNvSpPr>
                <a:spLocks noChangeShapeType="1"/>
              </p:cNvSpPr>
              <p:nvPr/>
            </p:nvSpPr>
            <p:spPr bwMode="auto">
              <a:xfrm>
                <a:off x="6211" y="15361"/>
                <a:ext cx="2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1" name="Rectangle 805">
                <a:extLst>
                  <a:ext uri="{FF2B5EF4-FFF2-40B4-BE49-F238E27FC236}">
                    <a16:creationId xmlns:a16="http://schemas.microsoft.com/office/drawing/2014/main" xmlns="" id="{0F9F1BC7-2426-46DD-8AB8-7A4D1D3A58EF}"/>
                  </a:ext>
                </a:extLst>
              </p:cNvPr>
              <p:cNvSpPr>
                <a:spLocks noChangeArrowheads="1"/>
              </p:cNvSpPr>
              <p:nvPr/>
            </p:nvSpPr>
            <p:spPr bwMode="auto">
              <a:xfrm>
                <a:off x="6211" y="15361"/>
                <a:ext cx="2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2" name="Line 806">
                <a:extLst>
                  <a:ext uri="{FF2B5EF4-FFF2-40B4-BE49-F238E27FC236}">
                    <a16:creationId xmlns:a16="http://schemas.microsoft.com/office/drawing/2014/main" xmlns="" id="{F93BE229-A233-4DB7-8D1C-77D40A238922}"/>
                  </a:ext>
                </a:extLst>
              </p:cNvPr>
              <p:cNvSpPr>
                <a:spLocks noChangeShapeType="1"/>
              </p:cNvSpPr>
              <p:nvPr/>
            </p:nvSpPr>
            <p:spPr bwMode="auto">
              <a:xfrm>
                <a:off x="6211" y="15366"/>
                <a:ext cx="19"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3" name="Rectangle 807">
                <a:extLst>
                  <a:ext uri="{FF2B5EF4-FFF2-40B4-BE49-F238E27FC236}">
                    <a16:creationId xmlns:a16="http://schemas.microsoft.com/office/drawing/2014/main" xmlns="" id="{074D2BB6-262F-43A6-BA55-E8B0323C2FC8}"/>
                  </a:ext>
                </a:extLst>
              </p:cNvPr>
              <p:cNvSpPr>
                <a:spLocks noChangeArrowheads="1"/>
              </p:cNvSpPr>
              <p:nvPr/>
            </p:nvSpPr>
            <p:spPr bwMode="auto">
              <a:xfrm>
                <a:off x="6211" y="15366"/>
                <a:ext cx="19"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4" name="Line 808">
                <a:extLst>
                  <a:ext uri="{FF2B5EF4-FFF2-40B4-BE49-F238E27FC236}">
                    <a16:creationId xmlns:a16="http://schemas.microsoft.com/office/drawing/2014/main" xmlns="" id="{44E3C036-F028-481A-B894-3A39A1835AAA}"/>
                  </a:ext>
                </a:extLst>
              </p:cNvPr>
              <p:cNvSpPr>
                <a:spLocks noChangeShapeType="1"/>
              </p:cNvSpPr>
              <p:nvPr/>
            </p:nvSpPr>
            <p:spPr bwMode="auto">
              <a:xfrm>
                <a:off x="6211" y="15371"/>
                <a:ext cx="14"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5" name="Rectangle 809">
                <a:extLst>
                  <a:ext uri="{FF2B5EF4-FFF2-40B4-BE49-F238E27FC236}">
                    <a16:creationId xmlns:a16="http://schemas.microsoft.com/office/drawing/2014/main" xmlns="" id="{69CCE1F5-C81F-4550-825B-2A802B456144}"/>
                  </a:ext>
                </a:extLst>
              </p:cNvPr>
              <p:cNvSpPr>
                <a:spLocks noChangeArrowheads="1"/>
              </p:cNvSpPr>
              <p:nvPr/>
            </p:nvSpPr>
            <p:spPr bwMode="auto">
              <a:xfrm>
                <a:off x="6211" y="15371"/>
                <a:ext cx="14"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6" name="Line 810">
                <a:extLst>
                  <a:ext uri="{FF2B5EF4-FFF2-40B4-BE49-F238E27FC236}">
                    <a16:creationId xmlns:a16="http://schemas.microsoft.com/office/drawing/2014/main" xmlns="" id="{D5D3F248-E9F8-444F-997D-1423ABEC086F}"/>
                  </a:ext>
                </a:extLst>
              </p:cNvPr>
              <p:cNvSpPr>
                <a:spLocks noChangeShapeType="1"/>
              </p:cNvSpPr>
              <p:nvPr/>
            </p:nvSpPr>
            <p:spPr bwMode="auto">
              <a:xfrm>
                <a:off x="6211" y="15376"/>
                <a:ext cx="10"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7" name="Rectangle 811">
                <a:extLst>
                  <a:ext uri="{FF2B5EF4-FFF2-40B4-BE49-F238E27FC236}">
                    <a16:creationId xmlns:a16="http://schemas.microsoft.com/office/drawing/2014/main" xmlns="" id="{0F37E844-2DA9-4AA9-B0A4-A430FE6B198E}"/>
                  </a:ext>
                </a:extLst>
              </p:cNvPr>
              <p:cNvSpPr>
                <a:spLocks noChangeArrowheads="1"/>
              </p:cNvSpPr>
              <p:nvPr/>
            </p:nvSpPr>
            <p:spPr bwMode="auto">
              <a:xfrm>
                <a:off x="6211" y="15376"/>
                <a:ext cx="10"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8" name="Line 812">
                <a:extLst>
                  <a:ext uri="{FF2B5EF4-FFF2-40B4-BE49-F238E27FC236}">
                    <a16:creationId xmlns:a16="http://schemas.microsoft.com/office/drawing/2014/main" xmlns="" id="{9AAA555D-1689-4D1C-AFA7-2895471FD5EB}"/>
                  </a:ext>
                </a:extLst>
              </p:cNvPr>
              <p:cNvSpPr>
                <a:spLocks noChangeShapeType="1"/>
              </p:cNvSpPr>
              <p:nvPr/>
            </p:nvSpPr>
            <p:spPr bwMode="auto">
              <a:xfrm>
                <a:off x="6211" y="15381"/>
                <a:ext cx="5" cy="0"/>
              </a:xfrm>
              <a:prstGeom prst="line">
                <a:avLst/>
              </a:prstGeom>
              <a:noFill/>
              <a:ln w="0">
                <a:solidFill>
                  <a:srgbClr val="008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9" name="Rectangle 813">
                <a:extLst>
                  <a:ext uri="{FF2B5EF4-FFF2-40B4-BE49-F238E27FC236}">
                    <a16:creationId xmlns:a16="http://schemas.microsoft.com/office/drawing/2014/main" xmlns="" id="{A6952D6C-5BF3-4D54-8BCD-9543AE5370C2}"/>
                  </a:ext>
                </a:extLst>
              </p:cNvPr>
              <p:cNvSpPr>
                <a:spLocks noChangeArrowheads="1"/>
              </p:cNvSpPr>
              <p:nvPr/>
            </p:nvSpPr>
            <p:spPr bwMode="auto">
              <a:xfrm>
                <a:off x="6211" y="15381"/>
                <a:ext cx="5" cy="5"/>
              </a:xfrm>
              <a:prstGeom prst="rect">
                <a:avLst/>
              </a:prstGeom>
              <a:solidFill>
                <a:srgbClr val="008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0" name="Rectangle 814">
                <a:extLst>
                  <a:ext uri="{FF2B5EF4-FFF2-40B4-BE49-F238E27FC236}">
                    <a16:creationId xmlns:a16="http://schemas.microsoft.com/office/drawing/2014/main" xmlns="" id="{2D997024-BAC4-4F22-8FC6-F3658AD4B9D0}"/>
                  </a:ext>
                </a:extLst>
              </p:cNvPr>
              <p:cNvSpPr>
                <a:spLocks noChangeArrowheads="1"/>
              </p:cNvSpPr>
              <p:nvPr/>
            </p:nvSpPr>
            <p:spPr bwMode="auto">
              <a:xfrm>
                <a:off x="6245" y="15469"/>
                <a:ext cx="197" cy="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Calibri" panose="020F0502020204030204" pitchFamily="34" charset="0"/>
                  </a:rPr>
                  <a:t>9%</a:t>
                </a:r>
                <a:endParaRPr kumimoji="0" lang="en-US" altLang="en-US" sz="1800" b="0" i="1" u="none" strike="noStrike" cap="none" normalizeH="0" baseline="0" dirty="0">
                  <a:ln>
                    <a:noFill/>
                  </a:ln>
                  <a:solidFill>
                    <a:schemeClr val="tx1"/>
                  </a:solidFill>
                  <a:effectLst/>
                  <a:latin typeface="Arial" panose="020B0604020202020204" pitchFamily="34" charset="0"/>
                </a:endParaRPr>
              </a:p>
            </p:txBody>
          </p:sp>
          <p:sp>
            <p:nvSpPr>
              <p:cNvPr id="1711" name="Rectangle 815">
                <a:extLst>
                  <a:ext uri="{FF2B5EF4-FFF2-40B4-BE49-F238E27FC236}">
                    <a16:creationId xmlns:a16="http://schemas.microsoft.com/office/drawing/2014/main" xmlns="" id="{C9EB55A2-0BDD-4BA9-A912-B6DA7EDE9ABE}"/>
                  </a:ext>
                </a:extLst>
              </p:cNvPr>
              <p:cNvSpPr>
                <a:spLocks noChangeArrowheads="1"/>
              </p:cNvSpPr>
              <p:nvPr/>
            </p:nvSpPr>
            <p:spPr bwMode="auto">
              <a:xfrm>
                <a:off x="11735" y="15469"/>
                <a:ext cx="82" cy="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1" u="none" strike="noStrike" cap="none" normalizeH="0" baseline="0" dirty="0">
                    <a:ln>
                      <a:noFill/>
                    </a:ln>
                    <a:solidFill>
                      <a:srgbClr val="000000"/>
                    </a:solidFill>
                    <a:effectLst/>
                    <a:latin typeface="Calibri" panose="020F0502020204030204" pitchFamily="34" charset="0"/>
                  </a:rPr>
                  <a:t>8</a:t>
                </a:r>
                <a:endParaRPr kumimoji="0" lang="en-US" altLang="en-US" sz="1800" b="0" i="1" u="none" strike="noStrike" cap="none" normalizeH="0" baseline="0" dirty="0">
                  <a:ln>
                    <a:noFill/>
                  </a:ln>
                  <a:solidFill>
                    <a:schemeClr val="tx1"/>
                  </a:solidFill>
                  <a:effectLst/>
                  <a:latin typeface="Arial" panose="020B0604020202020204" pitchFamily="34" charset="0"/>
                </a:endParaRPr>
              </a:p>
            </p:txBody>
          </p:sp>
          <p:sp>
            <p:nvSpPr>
              <p:cNvPr id="1712" name="Rectangle 816">
                <a:extLst>
                  <a:ext uri="{FF2B5EF4-FFF2-40B4-BE49-F238E27FC236}">
                    <a16:creationId xmlns:a16="http://schemas.microsoft.com/office/drawing/2014/main" xmlns="" id="{89628F91-76F2-416C-8ED0-07B7D32A72D8}"/>
                  </a:ext>
                </a:extLst>
              </p:cNvPr>
              <p:cNvSpPr>
                <a:spLocks noChangeArrowheads="1"/>
              </p:cNvSpPr>
              <p:nvPr/>
            </p:nvSpPr>
            <p:spPr bwMode="auto">
              <a:xfrm>
                <a:off x="6902" y="12019"/>
                <a:ext cx="1196"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FFFFFF"/>
                    </a:solidFill>
                    <a:effectLst/>
                    <a:cs typeface="Arial" panose="020B0604020202020204" pitchFamily="34" charset="0"/>
                  </a:rPr>
                  <a:t> Service Support </a:t>
                </a:r>
                <a:endParaRPr kumimoji="0" lang="en-US" altLang="en-US" sz="1800" b="0" i="0" u="none" strike="noStrike" cap="none" normalizeH="0" baseline="0" dirty="0">
                  <a:ln>
                    <a:noFill/>
                  </a:ln>
                  <a:solidFill>
                    <a:schemeClr val="tx1"/>
                  </a:solidFill>
                  <a:effectLst/>
                  <a:cs typeface="Arial" panose="020B0604020202020204" pitchFamily="34" charset="0"/>
                </a:endParaRPr>
              </a:p>
            </p:txBody>
          </p:sp>
          <p:sp>
            <p:nvSpPr>
              <p:cNvPr id="1713" name="Rectangle 817">
                <a:extLst>
                  <a:ext uri="{FF2B5EF4-FFF2-40B4-BE49-F238E27FC236}">
                    <a16:creationId xmlns:a16="http://schemas.microsoft.com/office/drawing/2014/main" xmlns="" id="{B2C8C319-7BF6-4AAC-9E61-9AA8C764E3BE}"/>
                  </a:ext>
                </a:extLst>
              </p:cNvPr>
              <p:cNvSpPr>
                <a:spLocks noChangeArrowheads="1"/>
              </p:cNvSpPr>
              <p:nvPr/>
            </p:nvSpPr>
            <p:spPr bwMode="auto">
              <a:xfrm>
                <a:off x="9691" y="12019"/>
                <a:ext cx="598"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FFFFFF"/>
                    </a:solidFill>
                    <a:effectLst/>
                    <a:cs typeface="Arial" panose="020B0604020202020204" pitchFamily="34" charset="0"/>
                  </a:rPr>
                  <a:t>Systems</a:t>
                </a:r>
                <a:endParaRPr kumimoji="0" lang="en-US" altLang="en-US" sz="1800" b="0" i="0" u="none" strike="noStrike" cap="none" normalizeH="0" baseline="0" dirty="0">
                  <a:ln>
                    <a:noFill/>
                  </a:ln>
                  <a:solidFill>
                    <a:schemeClr val="tx1"/>
                  </a:solidFill>
                  <a:effectLst/>
                  <a:cs typeface="Arial" panose="020B0604020202020204" pitchFamily="34" charset="0"/>
                </a:endParaRPr>
              </a:p>
            </p:txBody>
          </p:sp>
          <p:sp>
            <p:nvSpPr>
              <p:cNvPr id="1714" name="Rectangle 818">
                <a:extLst>
                  <a:ext uri="{FF2B5EF4-FFF2-40B4-BE49-F238E27FC236}">
                    <a16:creationId xmlns:a16="http://schemas.microsoft.com/office/drawing/2014/main" xmlns="" id="{2764235D-393B-41B3-B814-3B7EFB06C06A}"/>
                  </a:ext>
                </a:extLst>
              </p:cNvPr>
              <p:cNvSpPr>
                <a:spLocks noChangeArrowheads="1"/>
              </p:cNvSpPr>
              <p:nvPr/>
            </p:nvSpPr>
            <p:spPr bwMode="auto">
              <a:xfrm>
                <a:off x="10887" y="12019"/>
                <a:ext cx="1301" cy="1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FFFFFF"/>
                    </a:solidFill>
                    <a:effectLst/>
                    <a:cs typeface="Arial" panose="020B0604020202020204" pitchFamily="34" charset="0"/>
                  </a:rPr>
                  <a:t>Additional Options</a:t>
                </a:r>
                <a:endParaRPr kumimoji="0" lang="en-US" altLang="en-US" sz="1800" b="0" i="0" u="none" strike="noStrike" cap="none" normalizeH="0" baseline="0" dirty="0">
                  <a:ln>
                    <a:noFill/>
                  </a:ln>
                  <a:solidFill>
                    <a:schemeClr val="tx1"/>
                  </a:solidFill>
                  <a:effectLst/>
                  <a:cs typeface="Arial" panose="020B0604020202020204" pitchFamily="34" charset="0"/>
                </a:endParaRPr>
              </a:p>
            </p:txBody>
          </p:sp>
          <p:sp>
            <p:nvSpPr>
              <p:cNvPr id="1715" name="Rectangle 819">
                <a:extLst>
                  <a:ext uri="{FF2B5EF4-FFF2-40B4-BE49-F238E27FC236}">
                    <a16:creationId xmlns:a16="http://schemas.microsoft.com/office/drawing/2014/main" xmlns="" id="{659D9AF5-6F44-4A94-90BB-BF67519AD709}"/>
                  </a:ext>
                </a:extLst>
              </p:cNvPr>
              <p:cNvSpPr>
                <a:spLocks noChangeArrowheads="1"/>
              </p:cNvSpPr>
              <p:nvPr/>
            </p:nvSpPr>
            <p:spPr bwMode="auto">
              <a:xfrm>
                <a:off x="5848"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6" name="Rectangle 820">
                <a:extLst>
                  <a:ext uri="{FF2B5EF4-FFF2-40B4-BE49-F238E27FC236}">
                    <a16:creationId xmlns:a16="http://schemas.microsoft.com/office/drawing/2014/main" xmlns="" id="{4DFAE380-E574-47FA-A2EA-299892B20C06}"/>
                  </a:ext>
                </a:extLst>
              </p:cNvPr>
              <p:cNvSpPr>
                <a:spLocks noChangeArrowheads="1"/>
              </p:cNvSpPr>
              <p:nvPr/>
            </p:nvSpPr>
            <p:spPr bwMode="auto">
              <a:xfrm>
                <a:off x="9088"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7" name="Rectangle 821">
                <a:extLst>
                  <a:ext uri="{FF2B5EF4-FFF2-40B4-BE49-F238E27FC236}">
                    <a16:creationId xmlns:a16="http://schemas.microsoft.com/office/drawing/2014/main" xmlns="" id="{019E6C33-43CC-4170-9C27-B71F1229BBF0}"/>
                  </a:ext>
                </a:extLst>
              </p:cNvPr>
              <p:cNvSpPr>
                <a:spLocks noChangeArrowheads="1"/>
              </p:cNvSpPr>
              <p:nvPr/>
            </p:nvSpPr>
            <p:spPr bwMode="auto">
              <a:xfrm>
                <a:off x="10843"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8" name="Line 822">
                <a:extLst>
                  <a:ext uri="{FF2B5EF4-FFF2-40B4-BE49-F238E27FC236}">
                    <a16:creationId xmlns:a16="http://schemas.microsoft.com/office/drawing/2014/main" xmlns="" id="{4E5A85EA-E9F9-4AFB-8FB8-935861F9BDDF}"/>
                  </a:ext>
                </a:extLst>
              </p:cNvPr>
              <p:cNvSpPr>
                <a:spLocks noChangeShapeType="1"/>
              </p:cNvSpPr>
              <p:nvPr/>
            </p:nvSpPr>
            <p:spPr bwMode="auto">
              <a:xfrm>
                <a:off x="5848" y="12004"/>
                <a:ext cx="6343" cy="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0" name="Rectangle 824">
                <a:extLst>
                  <a:ext uri="{FF2B5EF4-FFF2-40B4-BE49-F238E27FC236}">
                    <a16:creationId xmlns:a16="http://schemas.microsoft.com/office/drawing/2014/main" xmlns="" id="{C0A02785-5ACE-4130-9862-C405529A10EA}"/>
                  </a:ext>
                </a:extLst>
              </p:cNvPr>
              <p:cNvSpPr>
                <a:spLocks noChangeArrowheads="1"/>
              </p:cNvSpPr>
              <p:nvPr/>
            </p:nvSpPr>
            <p:spPr bwMode="auto">
              <a:xfrm>
                <a:off x="12186"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1" name="Rectangle 825">
                <a:extLst>
                  <a:ext uri="{FF2B5EF4-FFF2-40B4-BE49-F238E27FC236}">
                    <a16:creationId xmlns:a16="http://schemas.microsoft.com/office/drawing/2014/main" xmlns="" id="{0CD6BA8E-928A-485D-A3AC-434454609FCA}"/>
                  </a:ext>
                </a:extLst>
              </p:cNvPr>
              <p:cNvSpPr>
                <a:spLocks noChangeArrowheads="1"/>
              </p:cNvSpPr>
              <p:nvPr/>
            </p:nvSpPr>
            <p:spPr bwMode="auto">
              <a:xfrm>
                <a:off x="6206"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2" name="Rectangle 826">
                <a:extLst>
                  <a:ext uri="{FF2B5EF4-FFF2-40B4-BE49-F238E27FC236}">
                    <a16:creationId xmlns:a16="http://schemas.microsoft.com/office/drawing/2014/main" xmlns="" id="{A6FC0BCF-EEC8-495B-8920-0602B571F9EB}"/>
                  </a:ext>
                </a:extLst>
              </p:cNvPr>
              <p:cNvSpPr>
                <a:spLocks noChangeArrowheads="1"/>
              </p:cNvSpPr>
              <p:nvPr/>
            </p:nvSpPr>
            <p:spPr bwMode="auto">
              <a:xfrm>
                <a:off x="6480"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3" name="Rectangle 827">
                <a:extLst>
                  <a:ext uri="{FF2B5EF4-FFF2-40B4-BE49-F238E27FC236}">
                    <a16:creationId xmlns:a16="http://schemas.microsoft.com/office/drawing/2014/main" xmlns="" id="{5BD39C69-4190-4144-89FC-145A3E4C17E1}"/>
                  </a:ext>
                </a:extLst>
              </p:cNvPr>
              <p:cNvSpPr>
                <a:spLocks noChangeArrowheads="1"/>
              </p:cNvSpPr>
              <p:nvPr/>
            </p:nvSpPr>
            <p:spPr bwMode="auto">
              <a:xfrm>
                <a:off x="6936"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4" name="Rectangle 828">
                <a:extLst>
                  <a:ext uri="{FF2B5EF4-FFF2-40B4-BE49-F238E27FC236}">
                    <a16:creationId xmlns:a16="http://schemas.microsoft.com/office/drawing/2014/main" xmlns="" id="{C285DEF1-E589-4A2D-9122-CB626F4F713A}"/>
                  </a:ext>
                </a:extLst>
              </p:cNvPr>
              <p:cNvSpPr>
                <a:spLocks noChangeArrowheads="1"/>
              </p:cNvSpPr>
              <p:nvPr/>
            </p:nvSpPr>
            <p:spPr bwMode="auto">
              <a:xfrm>
                <a:off x="7333"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5" name="Rectangle 829">
                <a:extLst>
                  <a:ext uri="{FF2B5EF4-FFF2-40B4-BE49-F238E27FC236}">
                    <a16:creationId xmlns:a16="http://schemas.microsoft.com/office/drawing/2014/main" xmlns="" id="{FDC5CF26-9932-45FE-B200-F351BBA3F32A}"/>
                  </a:ext>
                </a:extLst>
              </p:cNvPr>
              <p:cNvSpPr>
                <a:spLocks noChangeArrowheads="1"/>
              </p:cNvSpPr>
              <p:nvPr/>
            </p:nvSpPr>
            <p:spPr bwMode="auto">
              <a:xfrm>
                <a:off x="7814"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6" name="Rectangle 830">
                <a:extLst>
                  <a:ext uri="{FF2B5EF4-FFF2-40B4-BE49-F238E27FC236}">
                    <a16:creationId xmlns:a16="http://schemas.microsoft.com/office/drawing/2014/main" xmlns="" id="{4C8FE9E8-036D-47CF-917E-B816583F6361}"/>
                  </a:ext>
                </a:extLst>
              </p:cNvPr>
              <p:cNvSpPr>
                <a:spLocks noChangeArrowheads="1"/>
              </p:cNvSpPr>
              <p:nvPr/>
            </p:nvSpPr>
            <p:spPr bwMode="auto">
              <a:xfrm>
                <a:off x="8294"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7" name="Rectangle 831">
                <a:extLst>
                  <a:ext uri="{FF2B5EF4-FFF2-40B4-BE49-F238E27FC236}">
                    <a16:creationId xmlns:a16="http://schemas.microsoft.com/office/drawing/2014/main" xmlns="" id="{CA608FAB-A7F3-4F73-AFF3-AF5980684F5D}"/>
                  </a:ext>
                </a:extLst>
              </p:cNvPr>
              <p:cNvSpPr>
                <a:spLocks noChangeArrowheads="1"/>
              </p:cNvSpPr>
              <p:nvPr/>
            </p:nvSpPr>
            <p:spPr bwMode="auto">
              <a:xfrm>
                <a:off x="8691"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8" name="Rectangle 832">
                <a:extLst>
                  <a:ext uri="{FF2B5EF4-FFF2-40B4-BE49-F238E27FC236}">
                    <a16:creationId xmlns:a16="http://schemas.microsoft.com/office/drawing/2014/main" xmlns="" id="{D0A97555-472F-4EE0-A4B3-BC2E317445A2}"/>
                  </a:ext>
                </a:extLst>
              </p:cNvPr>
              <p:cNvSpPr>
                <a:spLocks noChangeArrowheads="1"/>
              </p:cNvSpPr>
              <p:nvPr/>
            </p:nvSpPr>
            <p:spPr bwMode="auto">
              <a:xfrm>
                <a:off x="9485"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9" name="Rectangle 833">
                <a:extLst>
                  <a:ext uri="{FF2B5EF4-FFF2-40B4-BE49-F238E27FC236}">
                    <a16:creationId xmlns:a16="http://schemas.microsoft.com/office/drawing/2014/main" xmlns="" id="{B4824526-7432-403D-BF50-D5E302FC5776}"/>
                  </a:ext>
                </a:extLst>
              </p:cNvPr>
              <p:cNvSpPr>
                <a:spLocks noChangeArrowheads="1"/>
              </p:cNvSpPr>
              <p:nvPr/>
            </p:nvSpPr>
            <p:spPr bwMode="auto">
              <a:xfrm>
                <a:off x="9966" y="12004"/>
                <a:ext cx="4"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0" name="Rectangle 834">
                <a:extLst>
                  <a:ext uri="{FF2B5EF4-FFF2-40B4-BE49-F238E27FC236}">
                    <a16:creationId xmlns:a16="http://schemas.microsoft.com/office/drawing/2014/main" xmlns="" id="{33FF6851-ED6D-48B0-BB09-3A88BDA8EB50}"/>
                  </a:ext>
                </a:extLst>
              </p:cNvPr>
              <p:cNvSpPr>
                <a:spLocks noChangeArrowheads="1"/>
              </p:cNvSpPr>
              <p:nvPr/>
            </p:nvSpPr>
            <p:spPr bwMode="auto">
              <a:xfrm>
                <a:off x="10363"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1" name="Rectangle 835">
                <a:extLst>
                  <a:ext uri="{FF2B5EF4-FFF2-40B4-BE49-F238E27FC236}">
                    <a16:creationId xmlns:a16="http://schemas.microsoft.com/office/drawing/2014/main" xmlns="" id="{E6B566F8-C1A8-48DD-BC1E-7D0AD83C368F}"/>
                  </a:ext>
                </a:extLst>
              </p:cNvPr>
              <p:cNvSpPr>
                <a:spLocks noChangeArrowheads="1"/>
              </p:cNvSpPr>
              <p:nvPr/>
            </p:nvSpPr>
            <p:spPr bwMode="auto">
              <a:xfrm>
                <a:off x="11240"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2" name="Rectangle 836">
                <a:extLst>
                  <a:ext uri="{FF2B5EF4-FFF2-40B4-BE49-F238E27FC236}">
                    <a16:creationId xmlns:a16="http://schemas.microsoft.com/office/drawing/2014/main" xmlns="" id="{98EEB286-B436-4E8A-922C-6784CFEE4C0A}"/>
                  </a:ext>
                </a:extLst>
              </p:cNvPr>
              <p:cNvSpPr>
                <a:spLocks noChangeArrowheads="1"/>
              </p:cNvSpPr>
              <p:nvPr/>
            </p:nvSpPr>
            <p:spPr bwMode="auto">
              <a:xfrm>
                <a:off x="11637"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3" name="Rectangle 837">
                <a:extLst>
                  <a:ext uri="{FF2B5EF4-FFF2-40B4-BE49-F238E27FC236}">
                    <a16:creationId xmlns:a16="http://schemas.microsoft.com/office/drawing/2014/main" xmlns="" id="{6FDC3E91-0945-40EC-810F-8FBF6BDA5478}"/>
                  </a:ext>
                </a:extLst>
              </p:cNvPr>
              <p:cNvSpPr>
                <a:spLocks noChangeArrowheads="1"/>
              </p:cNvSpPr>
              <p:nvPr/>
            </p:nvSpPr>
            <p:spPr bwMode="auto">
              <a:xfrm>
                <a:off x="11912" y="12004"/>
                <a:ext cx="5" cy="1"/>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4" name="Line 838">
                <a:extLst>
                  <a:ext uri="{FF2B5EF4-FFF2-40B4-BE49-F238E27FC236}">
                    <a16:creationId xmlns:a16="http://schemas.microsoft.com/office/drawing/2014/main" xmlns="" id="{1DFDED6E-CCAC-4AD6-B732-1FFC0D9C9996}"/>
                  </a:ext>
                </a:extLst>
              </p:cNvPr>
              <p:cNvSpPr>
                <a:spLocks noChangeShapeType="1"/>
              </p:cNvSpPr>
              <p:nvPr/>
            </p:nvSpPr>
            <p:spPr bwMode="auto">
              <a:xfrm>
                <a:off x="5848" y="12215"/>
                <a:ext cx="6343" cy="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5" name="Rectangle 839">
                <a:extLst>
                  <a:ext uri="{FF2B5EF4-FFF2-40B4-BE49-F238E27FC236}">
                    <a16:creationId xmlns:a16="http://schemas.microsoft.com/office/drawing/2014/main" xmlns="" id="{DA9B5CD5-4FC4-461C-B239-D6B1ADBAFE8B}"/>
                  </a:ext>
                </a:extLst>
              </p:cNvPr>
              <p:cNvSpPr>
                <a:spLocks noChangeArrowheads="1"/>
              </p:cNvSpPr>
              <p:nvPr/>
            </p:nvSpPr>
            <p:spPr bwMode="auto">
              <a:xfrm>
                <a:off x="5848" y="12215"/>
                <a:ext cx="6343" cy="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6" name="Line 840">
                <a:extLst>
                  <a:ext uri="{FF2B5EF4-FFF2-40B4-BE49-F238E27FC236}">
                    <a16:creationId xmlns:a16="http://schemas.microsoft.com/office/drawing/2014/main" xmlns="" id="{D0D67E4E-EA27-4ED4-9A62-D37B9CCA1883}"/>
                  </a:ext>
                </a:extLst>
              </p:cNvPr>
              <p:cNvSpPr>
                <a:spLocks noChangeShapeType="1"/>
              </p:cNvSpPr>
              <p:nvPr/>
            </p:nvSpPr>
            <p:spPr bwMode="auto">
              <a:xfrm>
                <a:off x="5848" y="15352"/>
                <a:ext cx="6343" cy="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7" name="Rectangle 841">
                <a:extLst>
                  <a:ext uri="{FF2B5EF4-FFF2-40B4-BE49-F238E27FC236}">
                    <a16:creationId xmlns:a16="http://schemas.microsoft.com/office/drawing/2014/main" xmlns="" id="{9150B370-894C-4B6B-AAEF-2C2D835441E3}"/>
                  </a:ext>
                </a:extLst>
              </p:cNvPr>
              <p:cNvSpPr>
                <a:spLocks noChangeArrowheads="1"/>
              </p:cNvSpPr>
              <p:nvPr/>
            </p:nvSpPr>
            <p:spPr bwMode="auto">
              <a:xfrm>
                <a:off x="5848" y="15352"/>
                <a:ext cx="6343" cy="4"/>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8" name="Line 842">
                <a:extLst>
                  <a:ext uri="{FF2B5EF4-FFF2-40B4-BE49-F238E27FC236}">
                    <a16:creationId xmlns:a16="http://schemas.microsoft.com/office/drawing/2014/main" xmlns="" id="{1D2AF7D4-2906-4CDB-80FC-F654EABF07A0}"/>
                  </a:ext>
                </a:extLst>
              </p:cNvPr>
              <p:cNvSpPr>
                <a:spLocks noChangeShapeType="1"/>
              </p:cNvSpPr>
              <p:nvPr/>
            </p:nvSpPr>
            <p:spPr bwMode="auto">
              <a:xfrm>
                <a:off x="5848" y="15562"/>
                <a:ext cx="5" cy="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39" name="Rectangle 843">
                <a:extLst>
                  <a:ext uri="{FF2B5EF4-FFF2-40B4-BE49-F238E27FC236}">
                    <a16:creationId xmlns:a16="http://schemas.microsoft.com/office/drawing/2014/main" xmlns="" id="{2AD80516-1C82-4AB1-9CC3-9EF5DF6ADC7D}"/>
                  </a:ext>
                </a:extLst>
              </p:cNvPr>
              <p:cNvSpPr>
                <a:spLocks noChangeArrowheads="1"/>
              </p:cNvSpPr>
              <p:nvPr/>
            </p:nvSpPr>
            <p:spPr bwMode="auto">
              <a:xfrm>
                <a:off x="5848" y="15562"/>
                <a:ext cx="5" cy="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0" name="Line 844">
                <a:extLst>
                  <a:ext uri="{FF2B5EF4-FFF2-40B4-BE49-F238E27FC236}">
                    <a16:creationId xmlns:a16="http://schemas.microsoft.com/office/drawing/2014/main" xmlns="" id="{888C7E61-6DF9-46F6-8DB6-7AE8A41403F0}"/>
                  </a:ext>
                </a:extLst>
              </p:cNvPr>
              <p:cNvSpPr>
                <a:spLocks noChangeShapeType="1"/>
              </p:cNvSpPr>
              <p:nvPr/>
            </p:nvSpPr>
            <p:spPr bwMode="auto">
              <a:xfrm>
                <a:off x="6485" y="15562"/>
                <a:ext cx="5157" cy="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1" name="Rectangle 845">
                <a:extLst>
                  <a:ext uri="{FF2B5EF4-FFF2-40B4-BE49-F238E27FC236}">
                    <a16:creationId xmlns:a16="http://schemas.microsoft.com/office/drawing/2014/main" xmlns="" id="{333FAEDF-9D73-49B9-B815-20D66D9F413F}"/>
                  </a:ext>
                </a:extLst>
              </p:cNvPr>
              <p:cNvSpPr>
                <a:spLocks noChangeArrowheads="1"/>
              </p:cNvSpPr>
              <p:nvPr/>
            </p:nvSpPr>
            <p:spPr bwMode="auto">
              <a:xfrm>
                <a:off x="6485" y="15562"/>
                <a:ext cx="5157" cy="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2" name="Line 846">
                <a:extLst>
                  <a:ext uri="{FF2B5EF4-FFF2-40B4-BE49-F238E27FC236}">
                    <a16:creationId xmlns:a16="http://schemas.microsoft.com/office/drawing/2014/main" xmlns="" id="{4E2A2A9C-8E3B-46DD-B341-BA522CCA7CBA}"/>
                  </a:ext>
                </a:extLst>
              </p:cNvPr>
              <p:cNvSpPr>
                <a:spLocks noChangeShapeType="1"/>
              </p:cNvSpPr>
              <p:nvPr/>
            </p:nvSpPr>
            <p:spPr bwMode="auto">
              <a:xfrm>
                <a:off x="5848" y="12009"/>
                <a:ext cx="0" cy="3769"/>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3" name="Rectangle 847">
                <a:extLst>
                  <a:ext uri="{FF2B5EF4-FFF2-40B4-BE49-F238E27FC236}">
                    <a16:creationId xmlns:a16="http://schemas.microsoft.com/office/drawing/2014/main" xmlns="" id="{81F71501-7CE4-4664-8723-316EBF9F3015}"/>
                  </a:ext>
                </a:extLst>
              </p:cNvPr>
              <p:cNvSpPr>
                <a:spLocks noChangeArrowheads="1"/>
              </p:cNvSpPr>
              <p:nvPr/>
            </p:nvSpPr>
            <p:spPr bwMode="auto">
              <a:xfrm>
                <a:off x="5848" y="12009"/>
                <a:ext cx="5" cy="3769"/>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4" name="Line 848">
                <a:extLst>
                  <a:ext uri="{FF2B5EF4-FFF2-40B4-BE49-F238E27FC236}">
                    <a16:creationId xmlns:a16="http://schemas.microsoft.com/office/drawing/2014/main" xmlns="" id="{3D4D6CFC-596F-487D-B071-ECFC68C41B32}"/>
                  </a:ext>
                </a:extLst>
              </p:cNvPr>
              <p:cNvSpPr>
                <a:spLocks noChangeShapeType="1"/>
              </p:cNvSpPr>
              <p:nvPr/>
            </p:nvSpPr>
            <p:spPr bwMode="auto">
              <a:xfrm>
                <a:off x="6206"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5" name="Rectangle 849">
                <a:extLst>
                  <a:ext uri="{FF2B5EF4-FFF2-40B4-BE49-F238E27FC236}">
                    <a16:creationId xmlns:a16="http://schemas.microsoft.com/office/drawing/2014/main" xmlns="" id="{A4001EAD-0A6C-49C9-9F6B-04CFA68B28E7}"/>
                  </a:ext>
                </a:extLst>
              </p:cNvPr>
              <p:cNvSpPr>
                <a:spLocks noChangeArrowheads="1"/>
              </p:cNvSpPr>
              <p:nvPr/>
            </p:nvSpPr>
            <p:spPr bwMode="auto">
              <a:xfrm>
                <a:off x="6206"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6" name="Line 850">
                <a:extLst>
                  <a:ext uri="{FF2B5EF4-FFF2-40B4-BE49-F238E27FC236}">
                    <a16:creationId xmlns:a16="http://schemas.microsoft.com/office/drawing/2014/main" xmlns="" id="{579D7AEC-6C10-4C76-9DA3-4B4CE979243F}"/>
                  </a:ext>
                </a:extLst>
              </p:cNvPr>
              <p:cNvSpPr>
                <a:spLocks noChangeShapeType="1"/>
              </p:cNvSpPr>
              <p:nvPr/>
            </p:nvSpPr>
            <p:spPr bwMode="auto">
              <a:xfrm>
                <a:off x="6485" y="12193"/>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7" name="Rectangle 851">
                <a:extLst>
                  <a:ext uri="{FF2B5EF4-FFF2-40B4-BE49-F238E27FC236}">
                    <a16:creationId xmlns:a16="http://schemas.microsoft.com/office/drawing/2014/main" xmlns="" id="{B585E9A6-7383-480C-9C05-56B99ABF2ACE}"/>
                  </a:ext>
                </a:extLst>
              </p:cNvPr>
              <p:cNvSpPr>
                <a:spLocks noChangeArrowheads="1"/>
              </p:cNvSpPr>
              <p:nvPr/>
            </p:nvSpPr>
            <p:spPr bwMode="auto">
              <a:xfrm>
                <a:off x="6480"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8" name="Line 852">
                <a:extLst>
                  <a:ext uri="{FF2B5EF4-FFF2-40B4-BE49-F238E27FC236}">
                    <a16:creationId xmlns:a16="http://schemas.microsoft.com/office/drawing/2014/main" xmlns="" id="{542F6CA3-5E0D-4C5F-8DE8-5B225B1C0C05}"/>
                  </a:ext>
                </a:extLst>
              </p:cNvPr>
              <p:cNvSpPr>
                <a:spLocks noChangeShapeType="1"/>
              </p:cNvSpPr>
              <p:nvPr/>
            </p:nvSpPr>
            <p:spPr bwMode="auto">
              <a:xfrm>
                <a:off x="6936"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49" name="Rectangle 853">
                <a:extLst>
                  <a:ext uri="{FF2B5EF4-FFF2-40B4-BE49-F238E27FC236}">
                    <a16:creationId xmlns:a16="http://schemas.microsoft.com/office/drawing/2014/main" xmlns="" id="{5D87D0E0-7EC6-4312-B69C-FDFCFE943A1C}"/>
                  </a:ext>
                </a:extLst>
              </p:cNvPr>
              <p:cNvSpPr>
                <a:spLocks noChangeArrowheads="1"/>
              </p:cNvSpPr>
              <p:nvPr/>
            </p:nvSpPr>
            <p:spPr bwMode="auto">
              <a:xfrm>
                <a:off x="6936"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0" name="Line 854">
                <a:extLst>
                  <a:ext uri="{FF2B5EF4-FFF2-40B4-BE49-F238E27FC236}">
                    <a16:creationId xmlns:a16="http://schemas.microsoft.com/office/drawing/2014/main" xmlns="" id="{F8F79333-3F57-459D-95BE-F04C1E3BDDE5}"/>
                  </a:ext>
                </a:extLst>
              </p:cNvPr>
              <p:cNvSpPr>
                <a:spLocks noChangeShapeType="1"/>
              </p:cNvSpPr>
              <p:nvPr/>
            </p:nvSpPr>
            <p:spPr bwMode="auto">
              <a:xfrm>
                <a:off x="7333"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1" name="Rectangle 855">
                <a:extLst>
                  <a:ext uri="{FF2B5EF4-FFF2-40B4-BE49-F238E27FC236}">
                    <a16:creationId xmlns:a16="http://schemas.microsoft.com/office/drawing/2014/main" xmlns="" id="{05B907C3-8755-45A2-876C-7E5FEEAC5DFF}"/>
                  </a:ext>
                </a:extLst>
              </p:cNvPr>
              <p:cNvSpPr>
                <a:spLocks noChangeArrowheads="1"/>
              </p:cNvSpPr>
              <p:nvPr/>
            </p:nvSpPr>
            <p:spPr bwMode="auto">
              <a:xfrm>
                <a:off x="7333"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2" name="Line 856">
                <a:extLst>
                  <a:ext uri="{FF2B5EF4-FFF2-40B4-BE49-F238E27FC236}">
                    <a16:creationId xmlns:a16="http://schemas.microsoft.com/office/drawing/2014/main" xmlns="" id="{6CBCB137-C60C-4892-985C-C89FA6A8B21C}"/>
                  </a:ext>
                </a:extLst>
              </p:cNvPr>
              <p:cNvSpPr>
                <a:spLocks noChangeShapeType="1"/>
              </p:cNvSpPr>
              <p:nvPr/>
            </p:nvSpPr>
            <p:spPr bwMode="auto">
              <a:xfrm>
                <a:off x="7814"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3" name="Rectangle 857">
                <a:extLst>
                  <a:ext uri="{FF2B5EF4-FFF2-40B4-BE49-F238E27FC236}">
                    <a16:creationId xmlns:a16="http://schemas.microsoft.com/office/drawing/2014/main" xmlns="" id="{0AE6AA58-F9DC-4CC6-B5D5-BE7061B9D8F8}"/>
                  </a:ext>
                </a:extLst>
              </p:cNvPr>
              <p:cNvSpPr>
                <a:spLocks noChangeArrowheads="1"/>
              </p:cNvSpPr>
              <p:nvPr/>
            </p:nvSpPr>
            <p:spPr bwMode="auto">
              <a:xfrm>
                <a:off x="7814"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4" name="Line 858">
                <a:extLst>
                  <a:ext uri="{FF2B5EF4-FFF2-40B4-BE49-F238E27FC236}">
                    <a16:creationId xmlns:a16="http://schemas.microsoft.com/office/drawing/2014/main" xmlns="" id="{196042B3-BBA9-4567-80D0-4BCEA9AC4A84}"/>
                  </a:ext>
                </a:extLst>
              </p:cNvPr>
              <p:cNvSpPr>
                <a:spLocks noChangeShapeType="1"/>
              </p:cNvSpPr>
              <p:nvPr/>
            </p:nvSpPr>
            <p:spPr bwMode="auto">
              <a:xfrm>
                <a:off x="8299" y="12166"/>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56" name="Line 860">
                <a:extLst>
                  <a:ext uri="{FF2B5EF4-FFF2-40B4-BE49-F238E27FC236}">
                    <a16:creationId xmlns:a16="http://schemas.microsoft.com/office/drawing/2014/main" xmlns="" id="{85F310FF-FD36-420B-AF4C-FA2E8906F0E8}"/>
                  </a:ext>
                </a:extLst>
              </p:cNvPr>
              <p:cNvSpPr>
                <a:spLocks noChangeShapeType="1"/>
              </p:cNvSpPr>
              <p:nvPr/>
            </p:nvSpPr>
            <p:spPr bwMode="auto">
              <a:xfrm>
                <a:off x="8691"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7" name="Rectangle 861">
                <a:extLst>
                  <a:ext uri="{FF2B5EF4-FFF2-40B4-BE49-F238E27FC236}">
                    <a16:creationId xmlns:a16="http://schemas.microsoft.com/office/drawing/2014/main" xmlns="" id="{20E51344-3B0F-405A-8753-872016CE751D}"/>
                  </a:ext>
                </a:extLst>
              </p:cNvPr>
              <p:cNvSpPr>
                <a:spLocks noChangeArrowheads="1"/>
              </p:cNvSpPr>
              <p:nvPr/>
            </p:nvSpPr>
            <p:spPr bwMode="auto">
              <a:xfrm>
                <a:off x="8691"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8" name="Line 862">
                <a:extLst>
                  <a:ext uri="{FF2B5EF4-FFF2-40B4-BE49-F238E27FC236}">
                    <a16:creationId xmlns:a16="http://schemas.microsoft.com/office/drawing/2014/main" xmlns="" id="{0E67A390-BCAC-43C8-A64C-C4F0EEA466A9}"/>
                  </a:ext>
                </a:extLst>
              </p:cNvPr>
              <p:cNvSpPr>
                <a:spLocks noChangeShapeType="1"/>
              </p:cNvSpPr>
              <p:nvPr/>
            </p:nvSpPr>
            <p:spPr bwMode="auto">
              <a:xfrm>
                <a:off x="9088"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9" name="Rectangle 863">
                <a:extLst>
                  <a:ext uri="{FF2B5EF4-FFF2-40B4-BE49-F238E27FC236}">
                    <a16:creationId xmlns:a16="http://schemas.microsoft.com/office/drawing/2014/main" xmlns="" id="{6E4965D5-D016-4D22-BC7A-62ACEFF6926C}"/>
                  </a:ext>
                </a:extLst>
              </p:cNvPr>
              <p:cNvSpPr>
                <a:spLocks noChangeArrowheads="1"/>
              </p:cNvSpPr>
              <p:nvPr/>
            </p:nvSpPr>
            <p:spPr bwMode="auto">
              <a:xfrm>
                <a:off x="9088"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0" name="Line 864">
                <a:extLst>
                  <a:ext uri="{FF2B5EF4-FFF2-40B4-BE49-F238E27FC236}">
                    <a16:creationId xmlns:a16="http://schemas.microsoft.com/office/drawing/2014/main" xmlns="" id="{06850722-37E3-43DF-9A39-BA3B1DB4C4B0}"/>
                  </a:ext>
                </a:extLst>
              </p:cNvPr>
              <p:cNvSpPr>
                <a:spLocks noChangeShapeType="1"/>
              </p:cNvSpPr>
              <p:nvPr/>
            </p:nvSpPr>
            <p:spPr bwMode="auto">
              <a:xfrm>
                <a:off x="9485"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1" name="Rectangle 865">
                <a:extLst>
                  <a:ext uri="{FF2B5EF4-FFF2-40B4-BE49-F238E27FC236}">
                    <a16:creationId xmlns:a16="http://schemas.microsoft.com/office/drawing/2014/main" xmlns="" id="{3E37D998-DE38-4A4F-BBE3-2230B2CB30C0}"/>
                  </a:ext>
                </a:extLst>
              </p:cNvPr>
              <p:cNvSpPr>
                <a:spLocks noChangeArrowheads="1"/>
              </p:cNvSpPr>
              <p:nvPr/>
            </p:nvSpPr>
            <p:spPr bwMode="auto">
              <a:xfrm>
                <a:off x="9485"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2" name="Line 866">
                <a:extLst>
                  <a:ext uri="{FF2B5EF4-FFF2-40B4-BE49-F238E27FC236}">
                    <a16:creationId xmlns:a16="http://schemas.microsoft.com/office/drawing/2014/main" xmlns="" id="{E64F1609-1ECE-497E-BE4A-0A05D60B25AD}"/>
                  </a:ext>
                </a:extLst>
              </p:cNvPr>
              <p:cNvSpPr>
                <a:spLocks noChangeShapeType="1"/>
              </p:cNvSpPr>
              <p:nvPr/>
            </p:nvSpPr>
            <p:spPr bwMode="auto">
              <a:xfrm>
                <a:off x="9966"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3" name="Rectangle 867">
                <a:extLst>
                  <a:ext uri="{FF2B5EF4-FFF2-40B4-BE49-F238E27FC236}">
                    <a16:creationId xmlns:a16="http://schemas.microsoft.com/office/drawing/2014/main" xmlns="" id="{872557CE-5445-4626-B8BA-4916C51B0690}"/>
                  </a:ext>
                </a:extLst>
              </p:cNvPr>
              <p:cNvSpPr>
                <a:spLocks noChangeArrowheads="1"/>
              </p:cNvSpPr>
              <p:nvPr/>
            </p:nvSpPr>
            <p:spPr bwMode="auto">
              <a:xfrm>
                <a:off x="9966" y="12220"/>
                <a:ext cx="4"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4" name="Line 868">
                <a:extLst>
                  <a:ext uri="{FF2B5EF4-FFF2-40B4-BE49-F238E27FC236}">
                    <a16:creationId xmlns:a16="http://schemas.microsoft.com/office/drawing/2014/main" xmlns="" id="{8D876B43-1553-4756-BF3F-FB201DF13D94}"/>
                  </a:ext>
                </a:extLst>
              </p:cNvPr>
              <p:cNvSpPr>
                <a:spLocks noChangeShapeType="1"/>
              </p:cNvSpPr>
              <p:nvPr/>
            </p:nvSpPr>
            <p:spPr bwMode="auto">
              <a:xfrm>
                <a:off x="10363"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5" name="Rectangle 869">
                <a:extLst>
                  <a:ext uri="{FF2B5EF4-FFF2-40B4-BE49-F238E27FC236}">
                    <a16:creationId xmlns:a16="http://schemas.microsoft.com/office/drawing/2014/main" xmlns="" id="{48C90BD1-172E-4BB2-98FD-60408A9D5293}"/>
                  </a:ext>
                </a:extLst>
              </p:cNvPr>
              <p:cNvSpPr>
                <a:spLocks noChangeArrowheads="1"/>
              </p:cNvSpPr>
              <p:nvPr/>
            </p:nvSpPr>
            <p:spPr bwMode="auto">
              <a:xfrm>
                <a:off x="10363"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6" name="Line 870">
                <a:extLst>
                  <a:ext uri="{FF2B5EF4-FFF2-40B4-BE49-F238E27FC236}">
                    <a16:creationId xmlns:a16="http://schemas.microsoft.com/office/drawing/2014/main" xmlns="" id="{B7F70D0F-16E3-4ED0-A5BF-352EE0F6583E}"/>
                  </a:ext>
                </a:extLst>
              </p:cNvPr>
              <p:cNvSpPr>
                <a:spLocks noChangeShapeType="1"/>
              </p:cNvSpPr>
              <p:nvPr/>
            </p:nvSpPr>
            <p:spPr bwMode="auto">
              <a:xfrm>
                <a:off x="10843"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7" name="Rectangle 871">
                <a:extLst>
                  <a:ext uri="{FF2B5EF4-FFF2-40B4-BE49-F238E27FC236}">
                    <a16:creationId xmlns:a16="http://schemas.microsoft.com/office/drawing/2014/main" xmlns="" id="{DC9712E7-AFD1-4B2B-A037-17B6A09696A0}"/>
                  </a:ext>
                </a:extLst>
              </p:cNvPr>
              <p:cNvSpPr>
                <a:spLocks noChangeArrowheads="1"/>
              </p:cNvSpPr>
              <p:nvPr/>
            </p:nvSpPr>
            <p:spPr bwMode="auto">
              <a:xfrm>
                <a:off x="10843"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8" name="Line 872">
                <a:extLst>
                  <a:ext uri="{FF2B5EF4-FFF2-40B4-BE49-F238E27FC236}">
                    <a16:creationId xmlns:a16="http://schemas.microsoft.com/office/drawing/2014/main" xmlns="" id="{9795292F-5B79-4261-AA98-33A9B3A9ED17}"/>
                  </a:ext>
                </a:extLst>
              </p:cNvPr>
              <p:cNvSpPr>
                <a:spLocks noChangeShapeType="1"/>
              </p:cNvSpPr>
              <p:nvPr/>
            </p:nvSpPr>
            <p:spPr bwMode="auto">
              <a:xfrm>
                <a:off x="11240"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0" name="Line 874">
                <a:extLst>
                  <a:ext uri="{FF2B5EF4-FFF2-40B4-BE49-F238E27FC236}">
                    <a16:creationId xmlns:a16="http://schemas.microsoft.com/office/drawing/2014/main" xmlns="" id="{DD59A84E-9C5E-43A4-AE51-829082EE7DA0}"/>
                  </a:ext>
                </a:extLst>
              </p:cNvPr>
              <p:cNvSpPr>
                <a:spLocks noChangeShapeType="1"/>
              </p:cNvSpPr>
              <p:nvPr/>
            </p:nvSpPr>
            <p:spPr bwMode="auto">
              <a:xfrm>
                <a:off x="11637"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1" name="Rectangle 875">
                <a:extLst>
                  <a:ext uri="{FF2B5EF4-FFF2-40B4-BE49-F238E27FC236}">
                    <a16:creationId xmlns:a16="http://schemas.microsoft.com/office/drawing/2014/main" xmlns="" id="{30A3FC62-D24D-4563-B73E-78FF60B9C796}"/>
                  </a:ext>
                </a:extLst>
              </p:cNvPr>
              <p:cNvSpPr>
                <a:spLocks noChangeArrowheads="1"/>
              </p:cNvSpPr>
              <p:nvPr/>
            </p:nvSpPr>
            <p:spPr bwMode="auto">
              <a:xfrm>
                <a:off x="11637"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2" name="Line 876">
                <a:extLst>
                  <a:ext uri="{FF2B5EF4-FFF2-40B4-BE49-F238E27FC236}">
                    <a16:creationId xmlns:a16="http://schemas.microsoft.com/office/drawing/2014/main" xmlns="" id="{0D2E224B-84F7-4E4C-B2F6-76C511109448}"/>
                  </a:ext>
                </a:extLst>
              </p:cNvPr>
              <p:cNvSpPr>
                <a:spLocks noChangeShapeType="1"/>
              </p:cNvSpPr>
              <p:nvPr/>
            </p:nvSpPr>
            <p:spPr bwMode="auto">
              <a:xfrm>
                <a:off x="11912" y="12220"/>
                <a:ext cx="0" cy="3558"/>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3" name="Rectangle 877">
                <a:extLst>
                  <a:ext uri="{FF2B5EF4-FFF2-40B4-BE49-F238E27FC236}">
                    <a16:creationId xmlns:a16="http://schemas.microsoft.com/office/drawing/2014/main" xmlns="" id="{F5AC4934-4EC1-40F8-A70F-588753937311}"/>
                  </a:ext>
                </a:extLst>
              </p:cNvPr>
              <p:cNvSpPr>
                <a:spLocks noChangeArrowheads="1"/>
              </p:cNvSpPr>
              <p:nvPr/>
            </p:nvSpPr>
            <p:spPr bwMode="auto">
              <a:xfrm>
                <a:off x="11912" y="12220"/>
                <a:ext cx="5" cy="3558"/>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4" name="Line 878">
                <a:extLst>
                  <a:ext uri="{FF2B5EF4-FFF2-40B4-BE49-F238E27FC236}">
                    <a16:creationId xmlns:a16="http://schemas.microsoft.com/office/drawing/2014/main" xmlns="" id="{E364C6C0-2439-492E-8D7C-E36BBE42E560}"/>
                  </a:ext>
                </a:extLst>
              </p:cNvPr>
              <p:cNvSpPr>
                <a:spLocks noChangeShapeType="1"/>
              </p:cNvSpPr>
              <p:nvPr/>
            </p:nvSpPr>
            <p:spPr bwMode="auto">
              <a:xfrm>
                <a:off x="5848" y="15773"/>
                <a:ext cx="6343" cy="0"/>
              </a:xfrm>
              <a:prstGeom prst="line">
                <a:avLst/>
              </a:prstGeom>
              <a:noFill/>
              <a:ln w="0">
                <a:solidFill>
                  <a:srgbClr val="000000"/>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5" name="Rectangle 879">
                <a:extLst>
                  <a:ext uri="{FF2B5EF4-FFF2-40B4-BE49-F238E27FC236}">
                    <a16:creationId xmlns:a16="http://schemas.microsoft.com/office/drawing/2014/main" xmlns="" id="{F6CE27EF-82AC-4FC3-9CB9-9657903FE4AA}"/>
                  </a:ext>
                </a:extLst>
              </p:cNvPr>
              <p:cNvSpPr>
                <a:spLocks noChangeArrowheads="1"/>
              </p:cNvSpPr>
              <p:nvPr/>
            </p:nvSpPr>
            <p:spPr bwMode="auto">
              <a:xfrm>
                <a:off x="5848" y="15773"/>
                <a:ext cx="6343" cy="5"/>
              </a:xfrm>
              <a:prstGeom prst="rect">
                <a:avLst/>
              </a:prstGeom>
              <a:solidFill>
                <a:srgbClr val="0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6" name="Line 880">
                <a:extLst>
                  <a:ext uri="{FF2B5EF4-FFF2-40B4-BE49-F238E27FC236}">
                    <a16:creationId xmlns:a16="http://schemas.microsoft.com/office/drawing/2014/main" xmlns="" id="{402903C1-6C02-4459-8C47-AD3564433ED6}"/>
                  </a:ext>
                </a:extLst>
              </p:cNvPr>
              <p:cNvSpPr>
                <a:spLocks noChangeShapeType="1"/>
              </p:cNvSpPr>
              <p:nvPr/>
            </p:nvSpPr>
            <p:spPr bwMode="auto">
              <a:xfrm>
                <a:off x="12186" y="12009"/>
                <a:ext cx="0" cy="3769"/>
              </a:xfrm>
              <a:prstGeom prst="line">
                <a:avLst/>
              </a:prstGeom>
              <a:noFill/>
              <a:ln w="0">
                <a:solidFill>
                  <a:schemeClr val="tx1"/>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778" name="Line 882">
                <a:extLst>
                  <a:ext uri="{FF2B5EF4-FFF2-40B4-BE49-F238E27FC236}">
                    <a16:creationId xmlns:a16="http://schemas.microsoft.com/office/drawing/2014/main" xmlns="" id="{6D3FBE9E-1412-483C-B765-29F632361119}"/>
                  </a:ext>
                </a:extLst>
              </p:cNvPr>
              <p:cNvSpPr>
                <a:spLocks noChangeShapeType="1"/>
              </p:cNvSpPr>
              <p:nvPr/>
            </p:nvSpPr>
            <p:spPr bwMode="auto">
              <a:xfrm>
                <a:off x="5848"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79" name="Rectangle 883">
                <a:extLst>
                  <a:ext uri="{FF2B5EF4-FFF2-40B4-BE49-F238E27FC236}">
                    <a16:creationId xmlns:a16="http://schemas.microsoft.com/office/drawing/2014/main" xmlns="" id="{9AE218B9-C759-4B7B-8E0C-6B45061185A4}"/>
                  </a:ext>
                </a:extLst>
              </p:cNvPr>
              <p:cNvSpPr>
                <a:spLocks noChangeArrowheads="1"/>
              </p:cNvSpPr>
              <p:nvPr/>
            </p:nvSpPr>
            <p:spPr bwMode="auto">
              <a:xfrm>
                <a:off x="5848"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0" name="Line 884">
                <a:extLst>
                  <a:ext uri="{FF2B5EF4-FFF2-40B4-BE49-F238E27FC236}">
                    <a16:creationId xmlns:a16="http://schemas.microsoft.com/office/drawing/2014/main" xmlns="" id="{719F6A66-2D0E-41C0-B498-7213350020C4}"/>
                  </a:ext>
                </a:extLst>
              </p:cNvPr>
              <p:cNvSpPr>
                <a:spLocks noChangeShapeType="1"/>
              </p:cNvSpPr>
              <p:nvPr/>
            </p:nvSpPr>
            <p:spPr bwMode="auto">
              <a:xfrm>
                <a:off x="6206"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1" name="Rectangle 885">
                <a:extLst>
                  <a:ext uri="{FF2B5EF4-FFF2-40B4-BE49-F238E27FC236}">
                    <a16:creationId xmlns:a16="http://schemas.microsoft.com/office/drawing/2014/main" xmlns="" id="{232AC3F6-6CF2-4C89-AE97-5CD2056E4099}"/>
                  </a:ext>
                </a:extLst>
              </p:cNvPr>
              <p:cNvSpPr>
                <a:spLocks noChangeArrowheads="1"/>
              </p:cNvSpPr>
              <p:nvPr/>
            </p:nvSpPr>
            <p:spPr bwMode="auto">
              <a:xfrm>
                <a:off x="6206"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2" name="Line 886">
                <a:extLst>
                  <a:ext uri="{FF2B5EF4-FFF2-40B4-BE49-F238E27FC236}">
                    <a16:creationId xmlns:a16="http://schemas.microsoft.com/office/drawing/2014/main" xmlns="" id="{888B35F6-8107-47CC-AE8C-08BE8D0F6682}"/>
                  </a:ext>
                </a:extLst>
              </p:cNvPr>
              <p:cNvSpPr>
                <a:spLocks noChangeShapeType="1"/>
              </p:cNvSpPr>
              <p:nvPr/>
            </p:nvSpPr>
            <p:spPr bwMode="auto">
              <a:xfrm>
                <a:off x="6480"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3" name="Rectangle 887">
                <a:extLst>
                  <a:ext uri="{FF2B5EF4-FFF2-40B4-BE49-F238E27FC236}">
                    <a16:creationId xmlns:a16="http://schemas.microsoft.com/office/drawing/2014/main" xmlns="" id="{C967F2BB-25DE-47C8-9D55-FB9FBDE1F5AB}"/>
                  </a:ext>
                </a:extLst>
              </p:cNvPr>
              <p:cNvSpPr>
                <a:spLocks noChangeArrowheads="1"/>
              </p:cNvSpPr>
              <p:nvPr/>
            </p:nvSpPr>
            <p:spPr bwMode="auto">
              <a:xfrm>
                <a:off x="6480"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4" name="Line 888">
                <a:extLst>
                  <a:ext uri="{FF2B5EF4-FFF2-40B4-BE49-F238E27FC236}">
                    <a16:creationId xmlns:a16="http://schemas.microsoft.com/office/drawing/2014/main" xmlns="" id="{1228DBFB-C55D-4851-8EC6-33F2D52B0E00}"/>
                  </a:ext>
                </a:extLst>
              </p:cNvPr>
              <p:cNvSpPr>
                <a:spLocks noChangeShapeType="1"/>
              </p:cNvSpPr>
              <p:nvPr/>
            </p:nvSpPr>
            <p:spPr bwMode="auto">
              <a:xfrm>
                <a:off x="6936"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5" name="Rectangle 889">
                <a:extLst>
                  <a:ext uri="{FF2B5EF4-FFF2-40B4-BE49-F238E27FC236}">
                    <a16:creationId xmlns:a16="http://schemas.microsoft.com/office/drawing/2014/main" xmlns="" id="{475A1828-738B-4495-9B80-99C60F53604A}"/>
                  </a:ext>
                </a:extLst>
              </p:cNvPr>
              <p:cNvSpPr>
                <a:spLocks noChangeArrowheads="1"/>
              </p:cNvSpPr>
              <p:nvPr/>
            </p:nvSpPr>
            <p:spPr bwMode="auto">
              <a:xfrm>
                <a:off x="6936"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6" name="Line 890">
                <a:extLst>
                  <a:ext uri="{FF2B5EF4-FFF2-40B4-BE49-F238E27FC236}">
                    <a16:creationId xmlns:a16="http://schemas.microsoft.com/office/drawing/2014/main" xmlns="" id="{FC97D80F-1D0A-4E03-913E-2133BB6B3BEA}"/>
                  </a:ext>
                </a:extLst>
              </p:cNvPr>
              <p:cNvSpPr>
                <a:spLocks noChangeShapeType="1"/>
              </p:cNvSpPr>
              <p:nvPr/>
            </p:nvSpPr>
            <p:spPr bwMode="auto">
              <a:xfrm>
                <a:off x="7333"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7" name="Rectangle 891">
                <a:extLst>
                  <a:ext uri="{FF2B5EF4-FFF2-40B4-BE49-F238E27FC236}">
                    <a16:creationId xmlns:a16="http://schemas.microsoft.com/office/drawing/2014/main" xmlns="" id="{535A585A-0091-4966-886C-C08344E03D93}"/>
                  </a:ext>
                </a:extLst>
              </p:cNvPr>
              <p:cNvSpPr>
                <a:spLocks noChangeArrowheads="1"/>
              </p:cNvSpPr>
              <p:nvPr/>
            </p:nvSpPr>
            <p:spPr bwMode="auto">
              <a:xfrm>
                <a:off x="7333"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8" name="Line 892">
                <a:extLst>
                  <a:ext uri="{FF2B5EF4-FFF2-40B4-BE49-F238E27FC236}">
                    <a16:creationId xmlns:a16="http://schemas.microsoft.com/office/drawing/2014/main" xmlns="" id="{3FDDD5C4-F8E5-45BB-9F7E-311AC29F9DD1}"/>
                  </a:ext>
                </a:extLst>
              </p:cNvPr>
              <p:cNvSpPr>
                <a:spLocks noChangeShapeType="1"/>
              </p:cNvSpPr>
              <p:nvPr/>
            </p:nvSpPr>
            <p:spPr bwMode="auto">
              <a:xfrm>
                <a:off x="7814"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89" name="Rectangle 893">
                <a:extLst>
                  <a:ext uri="{FF2B5EF4-FFF2-40B4-BE49-F238E27FC236}">
                    <a16:creationId xmlns:a16="http://schemas.microsoft.com/office/drawing/2014/main" xmlns="" id="{6AD3338C-3979-4925-B7EB-CA5C3D1D7E69}"/>
                  </a:ext>
                </a:extLst>
              </p:cNvPr>
              <p:cNvSpPr>
                <a:spLocks noChangeArrowheads="1"/>
              </p:cNvSpPr>
              <p:nvPr/>
            </p:nvSpPr>
            <p:spPr bwMode="auto">
              <a:xfrm>
                <a:off x="7814"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0" name="Line 894">
                <a:extLst>
                  <a:ext uri="{FF2B5EF4-FFF2-40B4-BE49-F238E27FC236}">
                    <a16:creationId xmlns:a16="http://schemas.microsoft.com/office/drawing/2014/main" xmlns="" id="{150E7F62-E831-4AFA-9E77-398AD6CCE54C}"/>
                  </a:ext>
                </a:extLst>
              </p:cNvPr>
              <p:cNvSpPr>
                <a:spLocks noChangeShapeType="1"/>
              </p:cNvSpPr>
              <p:nvPr/>
            </p:nvSpPr>
            <p:spPr bwMode="auto">
              <a:xfrm>
                <a:off x="8294"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1" name="Rectangle 895">
                <a:extLst>
                  <a:ext uri="{FF2B5EF4-FFF2-40B4-BE49-F238E27FC236}">
                    <a16:creationId xmlns:a16="http://schemas.microsoft.com/office/drawing/2014/main" xmlns="" id="{9AF87C1C-B5ED-4091-AF49-E6094DC31EA5}"/>
                  </a:ext>
                </a:extLst>
              </p:cNvPr>
              <p:cNvSpPr>
                <a:spLocks noChangeArrowheads="1"/>
              </p:cNvSpPr>
              <p:nvPr/>
            </p:nvSpPr>
            <p:spPr bwMode="auto">
              <a:xfrm>
                <a:off x="8294"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2" name="Line 896">
                <a:extLst>
                  <a:ext uri="{FF2B5EF4-FFF2-40B4-BE49-F238E27FC236}">
                    <a16:creationId xmlns:a16="http://schemas.microsoft.com/office/drawing/2014/main" xmlns="" id="{2879C078-4A25-43E2-917B-810647FE8198}"/>
                  </a:ext>
                </a:extLst>
              </p:cNvPr>
              <p:cNvSpPr>
                <a:spLocks noChangeShapeType="1"/>
              </p:cNvSpPr>
              <p:nvPr/>
            </p:nvSpPr>
            <p:spPr bwMode="auto">
              <a:xfrm>
                <a:off x="8691"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3" name="Rectangle 897">
                <a:extLst>
                  <a:ext uri="{FF2B5EF4-FFF2-40B4-BE49-F238E27FC236}">
                    <a16:creationId xmlns:a16="http://schemas.microsoft.com/office/drawing/2014/main" xmlns="" id="{89FE114C-8C86-4B2E-BFBF-F5154F2D1D48}"/>
                  </a:ext>
                </a:extLst>
              </p:cNvPr>
              <p:cNvSpPr>
                <a:spLocks noChangeArrowheads="1"/>
              </p:cNvSpPr>
              <p:nvPr/>
            </p:nvSpPr>
            <p:spPr bwMode="auto">
              <a:xfrm>
                <a:off x="8691"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4" name="Line 898">
                <a:extLst>
                  <a:ext uri="{FF2B5EF4-FFF2-40B4-BE49-F238E27FC236}">
                    <a16:creationId xmlns:a16="http://schemas.microsoft.com/office/drawing/2014/main" xmlns="" id="{EA0B9D61-ABFC-450B-B62B-7FC33A310308}"/>
                  </a:ext>
                </a:extLst>
              </p:cNvPr>
              <p:cNvSpPr>
                <a:spLocks noChangeShapeType="1"/>
              </p:cNvSpPr>
              <p:nvPr/>
            </p:nvSpPr>
            <p:spPr bwMode="auto">
              <a:xfrm>
                <a:off x="9088"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5" name="Rectangle 899">
                <a:extLst>
                  <a:ext uri="{FF2B5EF4-FFF2-40B4-BE49-F238E27FC236}">
                    <a16:creationId xmlns:a16="http://schemas.microsoft.com/office/drawing/2014/main" xmlns="" id="{8BB42425-CC78-49DB-822A-60927F4616E5}"/>
                  </a:ext>
                </a:extLst>
              </p:cNvPr>
              <p:cNvSpPr>
                <a:spLocks noChangeArrowheads="1"/>
              </p:cNvSpPr>
              <p:nvPr/>
            </p:nvSpPr>
            <p:spPr bwMode="auto">
              <a:xfrm>
                <a:off x="9088"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6" name="Line 900">
                <a:extLst>
                  <a:ext uri="{FF2B5EF4-FFF2-40B4-BE49-F238E27FC236}">
                    <a16:creationId xmlns:a16="http://schemas.microsoft.com/office/drawing/2014/main" xmlns="" id="{3F3B6068-629C-4D53-9EB4-EEBC0EFC6D40}"/>
                  </a:ext>
                </a:extLst>
              </p:cNvPr>
              <p:cNvSpPr>
                <a:spLocks noChangeShapeType="1"/>
              </p:cNvSpPr>
              <p:nvPr/>
            </p:nvSpPr>
            <p:spPr bwMode="auto">
              <a:xfrm>
                <a:off x="9485"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7" name="Rectangle 901">
                <a:extLst>
                  <a:ext uri="{FF2B5EF4-FFF2-40B4-BE49-F238E27FC236}">
                    <a16:creationId xmlns:a16="http://schemas.microsoft.com/office/drawing/2014/main" xmlns="" id="{ABA6D4F3-222B-47B9-954A-33710FA78A34}"/>
                  </a:ext>
                </a:extLst>
              </p:cNvPr>
              <p:cNvSpPr>
                <a:spLocks noChangeArrowheads="1"/>
              </p:cNvSpPr>
              <p:nvPr/>
            </p:nvSpPr>
            <p:spPr bwMode="auto">
              <a:xfrm>
                <a:off x="9485"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8" name="Line 902">
                <a:extLst>
                  <a:ext uri="{FF2B5EF4-FFF2-40B4-BE49-F238E27FC236}">
                    <a16:creationId xmlns:a16="http://schemas.microsoft.com/office/drawing/2014/main" xmlns="" id="{B7034CE1-FFD3-4739-81DE-EF28FF66FEE8}"/>
                  </a:ext>
                </a:extLst>
              </p:cNvPr>
              <p:cNvSpPr>
                <a:spLocks noChangeShapeType="1"/>
              </p:cNvSpPr>
              <p:nvPr/>
            </p:nvSpPr>
            <p:spPr bwMode="auto">
              <a:xfrm>
                <a:off x="9966"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9" name="Rectangle 903">
                <a:extLst>
                  <a:ext uri="{FF2B5EF4-FFF2-40B4-BE49-F238E27FC236}">
                    <a16:creationId xmlns:a16="http://schemas.microsoft.com/office/drawing/2014/main" xmlns="" id="{24DB44D4-B609-401C-96C4-19745CAE7519}"/>
                  </a:ext>
                </a:extLst>
              </p:cNvPr>
              <p:cNvSpPr>
                <a:spLocks noChangeArrowheads="1"/>
              </p:cNvSpPr>
              <p:nvPr/>
            </p:nvSpPr>
            <p:spPr bwMode="auto">
              <a:xfrm>
                <a:off x="9966" y="15778"/>
                <a:ext cx="4"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0" name="Line 904">
                <a:extLst>
                  <a:ext uri="{FF2B5EF4-FFF2-40B4-BE49-F238E27FC236}">
                    <a16:creationId xmlns:a16="http://schemas.microsoft.com/office/drawing/2014/main" xmlns="" id="{AAC4B8DB-31C8-4800-BB84-0192C4765045}"/>
                  </a:ext>
                </a:extLst>
              </p:cNvPr>
              <p:cNvSpPr>
                <a:spLocks noChangeShapeType="1"/>
              </p:cNvSpPr>
              <p:nvPr/>
            </p:nvSpPr>
            <p:spPr bwMode="auto">
              <a:xfrm>
                <a:off x="10363"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1" name="Rectangle 905">
                <a:extLst>
                  <a:ext uri="{FF2B5EF4-FFF2-40B4-BE49-F238E27FC236}">
                    <a16:creationId xmlns:a16="http://schemas.microsoft.com/office/drawing/2014/main" xmlns="" id="{4AFD42F7-4C08-4787-87E9-E0AAAAD6033C}"/>
                  </a:ext>
                </a:extLst>
              </p:cNvPr>
              <p:cNvSpPr>
                <a:spLocks noChangeArrowheads="1"/>
              </p:cNvSpPr>
              <p:nvPr/>
            </p:nvSpPr>
            <p:spPr bwMode="auto">
              <a:xfrm>
                <a:off x="10363"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2" name="Line 906">
                <a:extLst>
                  <a:ext uri="{FF2B5EF4-FFF2-40B4-BE49-F238E27FC236}">
                    <a16:creationId xmlns:a16="http://schemas.microsoft.com/office/drawing/2014/main" xmlns="" id="{CDA38CC1-E657-4F45-A94F-D7E13ECCA0A3}"/>
                  </a:ext>
                </a:extLst>
              </p:cNvPr>
              <p:cNvSpPr>
                <a:spLocks noChangeShapeType="1"/>
              </p:cNvSpPr>
              <p:nvPr/>
            </p:nvSpPr>
            <p:spPr bwMode="auto">
              <a:xfrm>
                <a:off x="10843"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3" name="Rectangle 907">
                <a:extLst>
                  <a:ext uri="{FF2B5EF4-FFF2-40B4-BE49-F238E27FC236}">
                    <a16:creationId xmlns:a16="http://schemas.microsoft.com/office/drawing/2014/main" xmlns="" id="{BFEE16EE-0D16-4543-9B1E-2AA50BEA8D81}"/>
                  </a:ext>
                </a:extLst>
              </p:cNvPr>
              <p:cNvSpPr>
                <a:spLocks noChangeArrowheads="1"/>
              </p:cNvSpPr>
              <p:nvPr/>
            </p:nvSpPr>
            <p:spPr bwMode="auto">
              <a:xfrm>
                <a:off x="10843"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4" name="Line 908">
                <a:extLst>
                  <a:ext uri="{FF2B5EF4-FFF2-40B4-BE49-F238E27FC236}">
                    <a16:creationId xmlns:a16="http://schemas.microsoft.com/office/drawing/2014/main" xmlns="" id="{C999CCBE-65FC-47BC-B896-95FD8CF635B2}"/>
                  </a:ext>
                </a:extLst>
              </p:cNvPr>
              <p:cNvSpPr>
                <a:spLocks noChangeShapeType="1"/>
              </p:cNvSpPr>
              <p:nvPr/>
            </p:nvSpPr>
            <p:spPr bwMode="auto">
              <a:xfrm>
                <a:off x="11240"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5" name="Rectangle 909">
                <a:extLst>
                  <a:ext uri="{FF2B5EF4-FFF2-40B4-BE49-F238E27FC236}">
                    <a16:creationId xmlns:a16="http://schemas.microsoft.com/office/drawing/2014/main" xmlns="" id="{BEE7C16F-13FA-48AF-83B5-E267847204B5}"/>
                  </a:ext>
                </a:extLst>
              </p:cNvPr>
              <p:cNvSpPr>
                <a:spLocks noChangeArrowheads="1"/>
              </p:cNvSpPr>
              <p:nvPr/>
            </p:nvSpPr>
            <p:spPr bwMode="auto">
              <a:xfrm>
                <a:off x="11240"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6" name="Line 910">
                <a:extLst>
                  <a:ext uri="{FF2B5EF4-FFF2-40B4-BE49-F238E27FC236}">
                    <a16:creationId xmlns:a16="http://schemas.microsoft.com/office/drawing/2014/main" xmlns="" id="{78F7E607-4EBD-45C1-AD73-B362AC35F75B}"/>
                  </a:ext>
                </a:extLst>
              </p:cNvPr>
              <p:cNvSpPr>
                <a:spLocks noChangeShapeType="1"/>
              </p:cNvSpPr>
              <p:nvPr/>
            </p:nvSpPr>
            <p:spPr bwMode="auto">
              <a:xfrm>
                <a:off x="11637"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7" name="Rectangle 911">
                <a:extLst>
                  <a:ext uri="{FF2B5EF4-FFF2-40B4-BE49-F238E27FC236}">
                    <a16:creationId xmlns:a16="http://schemas.microsoft.com/office/drawing/2014/main" xmlns="" id="{3D8A177A-E0D6-46B1-9D26-B5E1204F7FC3}"/>
                  </a:ext>
                </a:extLst>
              </p:cNvPr>
              <p:cNvSpPr>
                <a:spLocks noChangeArrowheads="1"/>
              </p:cNvSpPr>
              <p:nvPr/>
            </p:nvSpPr>
            <p:spPr bwMode="auto">
              <a:xfrm>
                <a:off x="11637"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8" name="Line 912">
                <a:extLst>
                  <a:ext uri="{FF2B5EF4-FFF2-40B4-BE49-F238E27FC236}">
                    <a16:creationId xmlns:a16="http://schemas.microsoft.com/office/drawing/2014/main" xmlns="" id="{143E3FA7-71CF-45A1-8CA9-B311E715664C}"/>
                  </a:ext>
                </a:extLst>
              </p:cNvPr>
              <p:cNvSpPr>
                <a:spLocks noChangeShapeType="1"/>
              </p:cNvSpPr>
              <p:nvPr/>
            </p:nvSpPr>
            <p:spPr bwMode="auto">
              <a:xfrm>
                <a:off x="11912"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9" name="Rectangle 913">
                <a:extLst>
                  <a:ext uri="{FF2B5EF4-FFF2-40B4-BE49-F238E27FC236}">
                    <a16:creationId xmlns:a16="http://schemas.microsoft.com/office/drawing/2014/main" xmlns="" id="{1AA7CFB0-704F-4D54-9A47-8DF41BDE06A6}"/>
                  </a:ext>
                </a:extLst>
              </p:cNvPr>
              <p:cNvSpPr>
                <a:spLocks noChangeArrowheads="1"/>
              </p:cNvSpPr>
              <p:nvPr/>
            </p:nvSpPr>
            <p:spPr bwMode="auto">
              <a:xfrm>
                <a:off x="11912"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0" name="Line 914">
                <a:extLst>
                  <a:ext uri="{FF2B5EF4-FFF2-40B4-BE49-F238E27FC236}">
                    <a16:creationId xmlns:a16="http://schemas.microsoft.com/office/drawing/2014/main" xmlns="" id="{A2A785ED-3DF7-4365-88A6-4A90E7772C02}"/>
                  </a:ext>
                </a:extLst>
              </p:cNvPr>
              <p:cNvSpPr>
                <a:spLocks noChangeShapeType="1"/>
              </p:cNvSpPr>
              <p:nvPr/>
            </p:nvSpPr>
            <p:spPr bwMode="auto">
              <a:xfrm>
                <a:off x="12186" y="15778"/>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11" name="Rectangle 915">
                <a:extLst>
                  <a:ext uri="{FF2B5EF4-FFF2-40B4-BE49-F238E27FC236}">
                    <a16:creationId xmlns:a16="http://schemas.microsoft.com/office/drawing/2014/main" xmlns="" id="{73908DA2-AC1B-4DC4-A6B9-69B66E9FD008}"/>
                  </a:ext>
                </a:extLst>
              </p:cNvPr>
              <p:cNvSpPr>
                <a:spLocks noChangeArrowheads="1"/>
              </p:cNvSpPr>
              <p:nvPr/>
            </p:nvSpPr>
            <p:spPr bwMode="auto">
              <a:xfrm>
                <a:off x="12186" y="15778"/>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2" name="Line 916">
                <a:extLst>
                  <a:ext uri="{FF2B5EF4-FFF2-40B4-BE49-F238E27FC236}">
                    <a16:creationId xmlns:a16="http://schemas.microsoft.com/office/drawing/2014/main" xmlns="" id="{4AC4A69B-F499-4ED0-AC71-1E8E47FB82D6}"/>
                  </a:ext>
                </a:extLst>
              </p:cNvPr>
              <p:cNvSpPr>
                <a:spLocks noChangeShapeType="1"/>
              </p:cNvSpPr>
              <p:nvPr/>
            </p:nvSpPr>
            <p:spPr bwMode="auto">
              <a:xfrm>
                <a:off x="12191" y="12004"/>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13" name="Rectangle 917">
                <a:extLst>
                  <a:ext uri="{FF2B5EF4-FFF2-40B4-BE49-F238E27FC236}">
                    <a16:creationId xmlns:a16="http://schemas.microsoft.com/office/drawing/2014/main" xmlns="" id="{C654B19E-9E62-4EDC-BA13-796FBBE0B6F2}"/>
                  </a:ext>
                </a:extLst>
              </p:cNvPr>
              <p:cNvSpPr>
                <a:spLocks noChangeArrowheads="1"/>
              </p:cNvSpPr>
              <p:nvPr/>
            </p:nvSpPr>
            <p:spPr bwMode="auto">
              <a:xfrm>
                <a:off x="12191" y="12004"/>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4" name="Line 918">
                <a:extLst>
                  <a:ext uri="{FF2B5EF4-FFF2-40B4-BE49-F238E27FC236}">
                    <a16:creationId xmlns:a16="http://schemas.microsoft.com/office/drawing/2014/main" xmlns="" id="{55AD1CDD-F1A1-4949-A91C-7FED10AF8DE6}"/>
                  </a:ext>
                </a:extLst>
              </p:cNvPr>
              <p:cNvSpPr>
                <a:spLocks noChangeShapeType="1"/>
              </p:cNvSpPr>
              <p:nvPr/>
            </p:nvSpPr>
            <p:spPr bwMode="auto">
              <a:xfrm>
                <a:off x="12191" y="12215"/>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656" name="Rectangle 920">
              <a:extLst>
                <a:ext uri="{FF2B5EF4-FFF2-40B4-BE49-F238E27FC236}">
                  <a16:creationId xmlns:a16="http://schemas.microsoft.com/office/drawing/2014/main" xmlns="" id="{64D190BA-E854-4EE7-A132-AC8F1178A18A}"/>
                </a:ext>
              </a:extLst>
            </p:cNvPr>
            <p:cNvSpPr>
              <a:spLocks noChangeArrowheads="1"/>
            </p:cNvSpPr>
            <p:nvPr/>
          </p:nvSpPr>
          <p:spPr bwMode="auto">
            <a:xfrm>
              <a:off x="12191" y="12215"/>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7" name="Line 921">
              <a:extLst>
                <a:ext uri="{FF2B5EF4-FFF2-40B4-BE49-F238E27FC236}">
                  <a16:creationId xmlns:a16="http://schemas.microsoft.com/office/drawing/2014/main" xmlns="" id="{B7E25634-8599-4A2D-B208-503B6931A30C}"/>
                </a:ext>
              </a:extLst>
            </p:cNvPr>
            <p:cNvSpPr>
              <a:spLocks noChangeShapeType="1"/>
            </p:cNvSpPr>
            <p:nvPr/>
          </p:nvSpPr>
          <p:spPr bwMode="auto">
            <a:xfrm>
              <a:off x="12191" y="15352"/>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8" name="Rectangle 922">
              <a:extLst>
                <a:ext uri="{FF2B5EF4-FFF2-40B4-BE49-F238E27FC236}">
                  <a16:creationId xmlns:a16="http://schemas.microsoft.com/office/drawing/2014/main" xmlns="" id="{56C4114D-AE34-4C0A-9640-380ABC4D9BE4}"/>
                </a:ext>
              </a:extLst>
            </p:cNvPr>
            <p:cNvSpPr>
              <a:spLocks noChangeArrowheads="1"/>
            </p:cNvSpPr>
            <p:nvPr/>
          </p:nvSpPr>
          <p:spPr bwMode="auto">
            <a:xfrm>
              <a:off x="12191" y="15352"/>
              <a:ext cx="5" cy="4"/>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9" name="Line 923">
              <a:extLst>
                <a:ext uri="{FF2B5EF4-FFF2-40B4-BE49-F238E27FC236}">
                  <a16:creationId xmlns:a16="http://schemas.microsoft.com/office/drawing/2014/main" xmlns="" id="{B9065D8B-261A-4949-8BDB-6D5B70A07A5A}"/>
                </a:ext>
              </a:extLst>
            </p:cNvPr>
            <p:cNvSpPr>
              <a:spLocks noChangeShapeType="1"/>
            </p:cNvSpPr>
            <p:nvPr/>
          </p:nvSpPr>
          <p:spPr bwMode="auto">
            <a:xfrm>
              <a:off x="12191" y="15562"/>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0" name="Rectangle 924">
              <a:extLst>
                <a:ext uri="{FF2B5EF4-FFF2-40B4-BE49-F238E27FC236}">
                  <a16:creationId xmlns:a16="http://schemas.microsoft.com/office/drawing/2014/main" xmlns="" id="{9FF6DCAA-B841-4817-9A20-7093379C71FF}"/>
                </a:ext>
              </a:extLst>
            </p:cNvPr>
            <p:cNvSpPr>
              <a:spLocks noChangeArrowheads="1"/>
            </p:cNvSpPr>
            <p:nvPr/>
          </p:nvSpPr>
          <p:spPr bwMode="auto">
            <a:xfrm>
              <a:off x="12191" y="15562"/>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1" name="Line 925">
              <a:extLst>
                <a:ext uri="{FF2B5EF4-FFF2-40B4-BE49-F238E27FC236}">
                  <a16:creationId xmlns:a16="http://schemas.microsoft.com/office/drawing/2014/main" xmlns="" id="{0BBD8233-438A-4C48-A95C-193C8B5191CE}"/>
                </a:ext>
              </a:extLst>
            </p:cNvPr>
            <p:cNvSpPr>
              <a:spLocks noChangeShapeType="1"/>
            </p:cNvSpPr>
            <p:nvPr/>
          </p:nvSpPr>
          <p:spPr bwMode="auto">
            <a:xfrm>
              <a:off x="12191" y="15773"/>
              <a:ext cx="1" cy="1"/>
            </a:xfrm>
            <a:prstGeom prst="line">
              <a:avLst/>
            </a:prstGeom>
            <a:noFill/>
            <a:ln w="0">
              <a:solidFill>
                <a:srgbClr val="DADCDD"/>
              </a:solidFill>
              <a:prstDash val="solid"/>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62" name="Rectangle 926">
              <a:extLst>
                <a:ext uri="{FF2B5EF4-FFF2-40B4-BE49-F238E27FC236}">
                  <a16:creationId xmlns:a16="http://schemas.microsoft.com/office/drawing/2014/main" xmlns="" id="{DB10A79E-4A5D-485B-9A60-D2B75935FDEB}"/>
                </a:ext>
              </a:extLst>
            </p:cNvPr>
            <p:cNvSpPr>
              <a:spLocks noChangeArrowheads="1"/>
            </p:cNvSpPr>
            <p:nvPr/>
          </p:nvSpPr>
          <p:spPr bwMode="auto">
            <a:xfrm>
              <a:off x="12191" y="15773"/>
              <a:ext cx="5" cy="5"/>
            </a:xfrm>
            <a:prstGeom prst="rect">
              <a:avLst/>
            </a:prstGeom>
            <a:solidFill>
              <a:srgbClr val="DADC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815" name="TextBox 1814">
            <a:extLst>
              <a:ext uri="{FF2B5EF4-FFF2-40B4-BE49-F238E27FC236}">
                <a16:creationId xmlns:a16="http://schemas.microsoft.com/office/drawing/2014/main" xmlns="" id="{8D88C874-A3E0-4587-8AB9-B3A93E97D109}"/>
              </a:ext>
            </a:extLst>
          </p:cNvPr>
          <p:cNvSpPr txBox="1"/>
          <p:nvPr/>
        </p:nvSpPr>
        <p:spPr>
          <a:xfrm>
            <a:off x="8966699" y="18774931"/>
            <a:ext cx="1027951" cy="338005"/>
          </a:xfrm>
          <a:prstGeom prst="rect">
            <a:avLst/>
          </a:prstGeom>
          <a:solidFill>
            <a:schemeClr val="bg1">
              <a:lumMod val="95000"/>
            </a:schemeClr>
          </a:solidFill>
          <a:ln w="15875">
            <a:solidFill>
              <a:srgbClr val="000000"/>
            </a:solidFill>
          </a:ln>
        </p:spPr>
        <p:txBody>
          <a:bodyPr wrap="square" rtlCol="0" anchor="ctr" anchorCtr="1">
            <a:noAutofit/>
          </a:bodyPr>
          <a:lstStyle/>
          <a:p>
            <a:r>
              <a:rPr lang="en-US" sz="1800" b="1" dirty="0">
                <a:latin typeface="Arial" panose="020B0604020202020204" pitchFamily="34" charset="0"/>
                <a:cs typeface="Arial" panose="020B0604020202020204" pitchFamily="34" charset="0"/>
              </a:rPr>
              <a:t>Area</a:t>
            </a:r>
          </a:p>
        </p:txBody>
      </p:sp>
      <p:sp>
        <p:nvSpPr>
          <p:cNvPr id="1816" name="TextBox 1815">
            <a:extLst>
              <a:ext uri="{FF2B5EF4-FFF2-40B4-BE49-F238E27FC236}">
                <a16:creationId xmlns:a16="http://schemas.microsoft.com/office/drawing/2014/main" xmlns="" id="{2870CC48-781F-4A5F-B888-BFEC46651728}"/>
              </a:ext>
            </a:extLst>
          </p:cNvPr>
          <p:cNvSpPr txBox="1"/>
          <p:nvPr/>
        </p:nvSpPr>
        <p:spPr>
          <a:xfrm>
            <a:off x="8965372" y="19112936"/>
            <a:ext cx="1029278" cy="5056208"/>
          </a:xfrm>
          <a:prstGeom prst="rect">
            <a:avLst/>
          </a:prstGeom>
          <a:solidFill>
            <a:schemeClr val="bg1">
              <a:lumMod val="95000"/>
            </a:schemeClr>
          </a:solidFill>
          <a:ln w="15875">
            <a:solidFill>
              <a:srgbClr val="000000">
                <a:alpha val="97000"/>
              </a:srgbClr>
            </a:solidFill>
          </a:ln>
        </p:spPr>
        <p:txBody>
          <a:bodyPr vert="vert270" wrap="none" rtlCol="0" anchor="ctr" anchorCtr="1">
            <a:noAutofit/>
          </a:bodyPr>
          <a:lstStyle/>
          <a:p>
            <a:pPr algn="ctr"/>
            <a:r>
              <a:rPr lang="en-US" sz="1800" b="1" dirty="0">
                <a:latin typeface="Arial" panose="020B0604020202020204" pitchFamily="34" charset="0"/>
                <a:cs typeface="Arial" panose="020B0604020202020204" pitchFamily="34" charset="0"/>
              </a:rPr>
              <a:t>Survey Question</a:t>
            </a:r>
          </a:p>
        </p:txBody>
      </p:sp>
      <p:sp>
        <p:nvSpPr>
          <p:cNvPr id="1817" name="TextBox 1816">
            <a:extLst>
              <a:ext uri="{FF2B5EF4-FFF2-40B4-BE49-F238E27FC236}">
                <a16:creationId xmlns:a16="http://schemas.microsoft.com/office/drawing/2014/main" xmlns="" id="{363545A0-B398-4BD7-ABDA-2095FBE03654}"/>
              </a:ext>
            </a:extLst>
          </p:cNvPr>
          <p:cNvSpPr txBox="1"/>
          <p:nvPr/>
        </p:nvSpPr>
        <p:spPr>
          <a:xfrm>
            <a:off x="8965372" y="24127942"/>
            <a:ext cx="1029278" cy="360041"/>
          </a:xfrm>
          <a:prstGeom prst="rect">
            <a:avLst/>
          </a:prstGeom>
          <a:solidFill>
            <a:schemeClr val="bg1">
              <a:lumMod val="95000"/>
            </a:schemeClr>
          </a:solidFill>
          <a:ln w="15875">
            <a:solidFill>
              <a:srgbClr val="000000"/>
            </a:solidFill>
          </a:ln>
        </p:spPr>
        <p:txBody>
          <a:bodyPr wrap="square" rtlCol="0" anchor="ctr" anchorCtr="1">
            <a:noAutofit/>
          </a:bodyPr>
          <a:lstStyle/>
          <a:p>
            <a:r>
              <a:rPr lang="en-US" sz="1200" b="1" dirty="0">
                <a:latin typeface="Arial" panose="020B0604020202020204" pitchFamily="34" charset="0"/>
                <a:cs typeface="Arial" panose="020B0604020202020204" pitchFamily="34" charset="0"/>
              </a:rPr>
              <a:t>Response</a:t>
            </a:r>
          </a:p>
        </p:txBody>
      </p:sp>
      <p:sp>
        <p:nvSpPr>
          <p:cNvPr id="1818" name="TextBox 1817">
            <a:extLst>
              <a:ext uri="{FF2B5EF4-FFF2-40B4-BE49-F238E27FC236}">
                <a16:creationId xmlns:a16="http://schemas.microsoft.com/office/drawing/2014/main" xmlns="" id="{E4E9833A-22ED-497E-9501-277785725CF8}"/>
              </a:ext>
            </a:extLst>
          </p:cNvPr>
          <p:cNvSpPr txBox="1"/>
          <p:nvPr/>
        </p:nvSpPr>
        <p:spPr>
          <a:xfrm>
            <a:off x="8965373" y="24487983"/>
            <a:ext cx="1029277" cy="332595"/>
          </a:xfrm>
          <a:prstGeom prst="rect">
            <a:avLst/>
          </a:prstGeom>
          <a:solidFill>
            <a:schemeClr val="bg1">
              <a:lumMod val="95000"/>
            </a:schemeClr>
          </a:solidFill>
          <a:ln w="15875">
            <a:solidFill>
              <a:srgbClr val="000000"/>
            </a:solidFill>
          </a:ln>
        </p:spPr>
        <p:txBody>
          <a:bodyPr wrap="square" rtlCol="0" anchor="ctr" anchorCtr="1">
            <a:noAutofit/>
          </a:bodyPr>
          <a:lstStyle/>
          <a:p>
            <a:r>
              <a:rPr lang="en-US" sz="1800" b="1" dirty="0">
                <a:latin typeface="Arial" panose="020B0604020202020204" pitchFamily="34" charset="0"/>
                <a:cs typeface="Arial" panose="020B0604020202020204" pitchFamily="34" charset="0"/>
              </a:rPr>
              <a:t>%</a:t>
            </a:r>
          </a:p>
        </p:txBody>
      </p:sp>
      <p:sp>
        <p:nvSpPr>
          <p:cNvPr id="1110" name="object 4"/>
          <p:cNvSpPr/>
          <p:nvPr/>
        </p:nvSpPr>
        <p:spPr>
          <a:xfrm>
            <a:off x="683779" y="24482574"/>
            <a:ext cx="6910025" cy="276980"/>
          </a:xfrm>
          <a:custGeom>
            <a:avLst/>
            <a:gdLst/>
            <a:ahLst/>
            <a:cxnLst/>
            <a:rect l="l" t="t" r="r" b="b"/>
            <a:pathLst>
              <a:path w="3094354" h="185420">
                <a:moveTo>
                  <a:pt x="0" y="184912"/>
                </a:moveTo>
                <a:lnTo>
                  <a:pt x="3094241" y="184912"/>
                </a:lnTo>
                <a:lnTo>
                  <a:pt x="3094241" y="0"/>
                </a:lnTo>
                <a:lnTo>
                  <a:pt x="0" y="0"/>
                </a:lnTo>
                <a:lnTo>
                  <a:pt x="0" y="184912"/>
                </a:lnTo>
                <a:close/>
              </a:path>
            </a:pathLst>
          </a:custGeom>
          <a:solidFill>
            <a:srgbClr val="D2232A"/>
          </a:solidFill>
        </p:spPr>
        <p:txBody>
          <a:bodyPr wrap="square" lIns="0" tIns="0" rIns="0" bIns="0" rtlCol="0"/>
          <a:lstStyle/>
          <a:p>
            <a:endParaRPr sz="8156"/>
          </a:p>
        </p:txBody>
      </p:sp>
      <p:graphicFrame>
        <p:nvGraphicFramePr>
          <p:cNvPr id="10" name="Object 9">
            <a:extLst>
              <a:ext uri="{FF2B5EF4-FFF2-40B4-BE49-F238E27FC236}">
                <a16:creationId xmlns:a16="http://schemas.microsoft.com/office/drawing/2014/main" xmlns="" id="{3478EAA5-F739-4F5D-BA4F-D5D6A74C04E3}"/>
              </a:ext>
            </a:extLst>
          </p:cNvPr>
          <p:cNvGraphicFramePr>
            <a:graphicFrameLocks noChangeAspect="1"/>
          </p:cNvGraphicFramePr>
          <p:nvPr>
            <p:extLst>
              <p:ext uri="{D42A27DB-BD31-4B8C-83A1-F6EECF244321}">
                <p14:modId xmlns:p14="http://schemas.microsoft.com/office/powerpoint/2010/main" val="3390861185"/>
              </p:ext>
            </p:extLst>
          </p:nvPr>
        </p:nvGraphicFramePr>
        <p:xfrm>
          <a:off x="8012026" y="26486016"/>
          <a:ext cx="13885862" cy="12631738"/>
        </p:xfrm>
        <a:graphic>
          <a:graphicData uri="http://schemas.openxmlformats.org/presentationml/2006/ole">
            <mc:AlternateContent xmlns:mc="http://schemas.openxmlformats.org/markup-compatibility/2006">
              <mc:Choice xmlns:v="urn:schemas-microsoft-com:vml" Requires="v">
                <p:oleObj spid="_x0000_s1105" name="Document" r:id="rId6" imgW="6700638" imgH="6080704" progId="Word.Document.12">
                  <p:embed/>
                </p:oleObj>
              </mc:Choice>
              <mc:Fallback>
                <p:oleObj name="Document" r:id="rId6" imgW="6700638" imgH="6080704" progId="Word.Document.12">
                  <p:embed/>
                  <p:pic>
                    <p:nvPicPr>
                      <p:cNvPr id="0" name=""/>
                      <p:cNvPicPr/>
                      <p:nvPr/>
                    </p:nvPicPr>
                    <p:blipFill>
                      <a:blip r:embed="rId7"/>
                      <a:stretch>
                        <a:fillRect/>
                      </a:stretch>
                    </p:blipFill>
                    <p:spPr>
                      <a:xfrm>
                        <a:off x="8012026" y="26486016"/>
                        <a:ext cx="13885862" cy="12631738"/>
                      </a:xfrm>
                      <a:prstGeom prst="rect">
                        <a:avLst/>
                      </a:prstGeom>
                    </p:spPr>
                  </p:pic>
                </p:oleObj>
              </mc:Fallback>
            </mc:AlternateContent>
          </a:graphicData>
        </a:graphic>
      </p:graphicFrame>
      <p:sp>
        <p:nvSpPr>
          <p:cNvPr id="14" name="Rectangle 13">
            <a:extLst>
              <a:ext uri="{FF2B5EF4-FFF2-40B4-BE49-F238E27FC236}">
                <a16:creationId xmlns:a16="http://schemas.microsoft.com/office/drawing/2014/main" xmlns="" id="{53445407-90D7-471D-92FD-F81CB3CDA793}"/>
              </a:ext>
            </a:extLst>
          </p:cNvPr>
          <p:cNvSpPr/>
          <p:nvPr/>
        </p:nvSpPr>
        <p:spPr>
          <a:xfrm>
            <a:off x="7974785" y="38874888"/>
            <a:ext cx="6877235" cy="2400657"/>
          </a:xfrm>
          <a:prstGeom prst="rect">
            <a:avLst/>
          </a:prstGeom>
        </p:spPr>
        <p:txBody>
          <a:bodyPr wrap="square">
            <a:spAutoFit/>
          </a:bodyPr>
          <a:lstStyle/>
          <a:p>
            <a:pPr marR="99695"/>
            <a:r>
              <a:rPr lang="en-US" sz="2000" dirty="0">
                <a:solidFill>
                  <a:srgbClr val="008000"/>
                </a:solidFill>
                <a:latin typeface="Arial" panose="020B0604020202020204" pitchFamily="34" charset="0"/>
                <a:ea typeface="Times New Roman" panose="02020603050405020304" pitchFamily="18" charset="0"/>
                <a:cs typeface="Arial" panose="020B0604020202020204" pitchFamily="34" charset="0"/>
              </a:rPr>
              <a:t>■</a:t>
            </a:r>
            <a:r>
              <a:rPr lang="en-GB" sz="2000" dirty="0">
                <a:latin typeface="Arial" panose="020B0604020202020204" pitchFamily="34" charset="0"/>
                <a:ea typeface="Times New Roman" panose="02020603050405020304" pitchFamily="18" charset="0"/>
                <a:cs typeface="Arial" panose="020B0604020202020204" pitchFamily="34" charset="0"/>
              </a:rPr>
              <a:t> Country procured </a:t>
            </a:r>
            <a:r>
              <a:rPr lang="en-GB" sz="2000" dirty="0" smtClean="0">
                <a:latin typeface="Arial" panose="020B0604020202020204" pitchFamily="34" charset="0"/>
                <a:ea typeface="Times New Roman" panose="02020603050405020304" pitchFamily="18" charset="0"/>
                <a:cs typeface="Arial" panose="020B0604020202020204" pitchFamily="34" charset="0"/>
              </a:rPr>
              <a:t>cartridges at </a:t>
            </a:r>
            <a:r>
              <a:rPr lang="en-GB" sz="2000" dirty="0">
                <a:latin typeface="Arial" panose="020B0604020202020204" pitchFamily="34" charset="0"/>
                <a:ea typeface="Times New Roman" panose="02020603050405020304" pitchFamily="18" charset="0"/>
                <a:cs typeface="Arial" panose="020B0604020202020204" pitchFamily="34" charset="0"/>
              </a:rPr>
              <a:t>&gt;50% testing capacity</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R="99695"/>
            <a:r>
              <a:rPr lang="en-US" sz="2000" dirty="0">
                <a:solidFill>
                  <a:srgbClr val="FECC66"/>
                </a:solidFill>
                <a:latin typeface="Arial" panose="020B0604020202020204" pitchFamily="34" charset="0"/>
                <a:ea typeface="Times New Roman" panose="02020603050405020304" pitchFamily="18" charset="0"/>
                <a:cs typeface="Arial" panose="020B0604020202020204" pitchFamily="34" charset="0"/>
              </a:rPr>
              <a:t>■</a:t>
            </a:r>
            <a:r>
              <a:rPr lang="en-GB" sz="2000" dirty="0">
                <a:latin typeface="Arial" panose="020B0604020202020204" pitchFamily="34" charset="0"/>
                <a:ea typeface="Times New Roman" panose="02020603050405020304" pitchFamily="18" charset="0"/>
                <a:cs typeface="Arial" panose="020B0604020202020204" pitchFamily="34" charset="0"/>
              </a:rPr>
              <a:t> Country </a:t>
            </a:r>
            <a:r>
              <a:rPr lang="en-GB" sz="2000" dirty="0" smtClean="0">
                <a:latin typeface="Arial" panose="020B0604020202020204" pitchFamily="34" charset="0"/>
                <a:ea typeface="Times New Roman" panose="02020603050405020304" pitchFamily="18" charset="0"/>
                <a:cs typeface="Arial" panose="020B0604020202020204" pitchFamily="34" charset="0"/>
              </a:rPr>
              <a:t>procured cartridges </a:t>
            </a:r>
            <a:r>
              <a:rPr lang="en-GB" sz="2000" dirty="0">
                <a:latin typeface="Arial" panose="020B0604020202020204" pitchFamily="34" charset="0"/>
                <a:ea typeface="Times New Roman" panose="02020603050405020304" pitchFamily="18" charset="0"/>
                <a:cs typeface="Arial" panose="020B0604020202020204" pitchFamily="34" charset="0"/>
              </a:rPr>
              <a:t>at 30-50% testing capacity</a:t>
            </a:r>
            <a:endParaRPr lang="en-US" sz="2000" dirty="0">
              <a:latin typeface="Arial" panose="020B0604020202020204" pitchFamily="34" charset="0"/>
              <a:ea typeface="Times New Roman" panose="02020603050405020304" pitchFamily="18" charset="0"/>
              <a:cs typeface="Arial" panose="020B0604020202020204" pitchFamily="34" charset="0"/>
            </a:endParaRPr>
          </a:p>
          <a:p>
            <a:pPr marR="99695"/>
            <a:r>
              <a:rPr lang="en-US" sz="2000"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r>
              <a:rPr lang="en-US" sz="2000" dirty="0">
                <a:latin typeface="Arial" panose="020B0604020202020204" pitchFamily="34" charset="0"/>
                <a:ea typeface="Times New Roman" panose="02020603050405020304" pitchFamily="18" charset="0"/>
                <a:cs typeface="Arial" panose="020B0604020202020204" pitchFamily="34" charset="0"/>
              </a:rPr>
              <a:t> </a:t>
            </a:r>
            <a:r>
              <a:rPr lang="en-GB" sz="2000" dirty="0">
                <a:latin typeface="Arial" panose="020B0604020202020204" pitchFamily="34" charset="0"/>
                <a:ea typeface="Times New Roman" panose="02020603050405020304" pitchFamily="18" charset="0"/>
                <a:cs typeface="Arial" panose="020B0604020202020204" pitchFamily="34" charset="0"/>
              </a:rPr>
              <a:t>Country over-</a:t>
            </a:r>
            <a:r>
              <a:rPr lang="en-GB" sz="2000" dirty="0" smtClean="0">
                <a:latin typeface="Arial" panose="020B0604020202020204" pitchFamily="34" charset="0"/>
                <a:ea typeface="Times New Roman" panose="02020603050405020304" pitchFamily="18" charset="0"/>
                <a:cs typeface="Arial" panose="020B0604020202020204" pitchFamily="34" charset="0"/>
              </a:rPr>
              <a:t>procured cartridges</a:t>
            </a:r>
            <a:endParaRPr lang="en-GB" sz="2000" dirty="0">
              <a:latin typeface="Arial" panose="020B0604020202020204" pitchFamily="34" charset="0"/>
              <a:ea typeface="Times New Roman" panose="02020603050405020304" pitchFamily="18" charset="0"/>
              <a:cs typeface="Arial" panose="020B0604020202020204" pitchFamily="34" charset="0"/>
            </a:endParaRPr>
          </a:p>
          <a:p>
            <a:pPr marR="99695"/>
            <a:endParaRPr lang="en-US" sz="1000" dirty="0">
              <a:latin typeface="Arial" panose="020B0604020202020204" pitchFamily="34" charset="0"/>
              <a:ea typeface="Times New Roman" panose="02020603050405020304" pitchFamily="18" charset="0"/>
              <a:cs typeface="Arial" panose="020B0604020202020204" pitchFamily="34" charset="0"/>
            </a:endParaRPr>
          </a:p>
          <a:p>
            <a:pPr marL="90170" marR="0" indent="-90170">
              <a:spcBef>
                <a:spcPts val="0"/>
              </a:spcBef>
              <a:spcAft>
                <a:spcPts val="0"/>
              </a:spcAft>
            </a:pPr>
            <a:r>
              <a:rPr lang="en-GB" sz="2000" dirty="0">
                <a:latin typeface="Arial" panose="020B0604020202020204" pitchFamily="34" charset="0"/>
                <a:ea typeface="Times New Roman" panose="02020603050405020304" pitchFamily="18" charset="0"/>
                <a:cs typeface="Arial" panose="020B0604020202020204" pitchFamily="34" charset="0"/>
              </a:rPr>
              <a:t>*At optimised throughput of 960 tests/module/year </a:t>
            </a:r>
            <a:br>
              <a:rPr lang="en-GB" sz="2000" dirty="0">
                <a:latin typeface="Arial" panose="020B0604020202020204" pitchFamily="34" charset="0"/>
                <a:ea typeface="Times New Roman" panose="02020603050405020304" pitchFamily="18" charset="0"/>
                <a:cs typeface="Arial" panose="020B0604020202020204" pitchFamily="34" charset="0"/>
              </a:rPr>
            </a:br>
            <a:r>
              <a:rPr lang="en-GB" sz="2000" dirty="0">
                <a:latin typeface="Arial" panose="020B0604020202020204" pitchFamily="34" charset="0"/>
                <a:ea typeface="Times New Roman" panose="02020603050405020304" pitchFamily="18" charset="0"/>
                <a:cs typeface="Arial" panose="020B0604020202020204" pitchFamily="34" charset="0"/>
              </a:rPr>
              <a:t>(4 tests/module/day, </a:t>
            </a:r>
            <a:r>
              <a:rPr lang="en-GB" sz="2000" dirty="0" smtClean="0">
                <a:latin typeface="Arial" panose="020B0604020202020204" pitchFamily="34" charset="0"/>
                <a:ea typeface="Times New Roman" panose="02020603050405020304" pitchFamily="18" charset="0"/>
                <a:cs typeface="Arial" panose="020B0604020202020204" pitchFamily="34" charset="0"/>
              </a:rPr>
              <a:t>5-8hr workdays</a:t>
            </a:r>
            <a:r>
              <a:rPr lang="en-GB" sz="2000" dirty="0">
                <a:latin typeface="Arial" panose="020B0604020202020204" pitchFamily="34" charset="0"/>
                <a:ea typeface="Times New Roman" panose="02020603050405020304" pitchFamily="18" charset="0"/>
                <a:cs typeface="Arial" panose="020B0604020202020204" pitchFamily="34" charset="0"/>
              </a:rPr>
              <a:t>/week, and 48 work weeks/year)</a:t>
            </a:r>
            <a:endParaRPr lang="en-US" sz="2000" dirty="0">
              <a:latin typeface="Arial" panose="020B0604020202020204" pitchFamily="34" charset="0"/>
              <a:ea typeface="Times New Roman" panose="02020603050405020304" pitchFamily="18" charset="0"/>
              <a:cs typeface="Arial" panose="020B0604020202020204" pitchFamily="34" charset="0"/>
            </a:endParaRPr>
          </a:p>
          <a:p>
            <a:r>
              <a:rPr lang="en-US" sz="2000" b="1" baseline="30000" dirty="0">
                <a:latin typeface="Arial" panose="020B0604020202020204" pitchFamily="34" charset="0"/>
                <a:ea typeface="Times New Roman" panose="02020603050405020304" pitchFamily="18" charset="0"/>
                <a:cs typeface="Arial" panose="020B0604020202020204" pitchFamily="34" charset="0"/>
              </a:rPr>
              <a:t>†</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Rounded to the nearest 100</a:t>
            </a:r>
            <a:endParaRPr lang="en-US" sz="2000" dirty="0">
              <a:latin typeface="Arial" panose="020B0604020202020204" pitchFamily="34" charset="0"/>
              <a:cs typeface="Arial" panose="020B0604020202020204" pitchFamily="34" charset="0"/>
            </a:endParaRPr>
          </a:p>
        </p:txBody>
      </p:sp>
      <p:graphicFrame>
        <p:nvGraphicFramePr>
          <p:cNvPr id="18" name="Object 17">
            <a:extLst>
              <a:ext uri="{FF2B5EF4-FFF2-40B4-BE49-F238E27FC236}">
                <a16:creationId xmlns:a16="http://schemas.microsoft.com/office/drawing/2014/main" xmlns="" id="{D0A129E4-4CA0-4F9C-966D-89ED07CC921A}"/>
              </a:ext>
            </a:extLst>
          </p:cNvPr>
          <p:cNvGraphicFramePr>
            <a:graphicFrameLocks noChangeAspect="1"/>
          </p:cNvGraphicFramePr>
          <p:nvPr>
            <p:extLst>
              <p:ext uri="{D42A27DB-BD31-4B8C-83A1-F6EECF244321}">
                <p14:modId xmlns:p14="http://schemas.microsoft.com/office/powerpoint/2010/main" val="2328118110"/>
              </p:ext>
            </p:extLst>
          </p:nvPr>
        </p:nvGraphicFramePr>
        <p:xfrm>
          <a:off x="14934304" y="26499404"/>
          <a:ext cx="13848324" cy="8287912"/>
        </p:xfrm>
        <a:graphic>
          <a:graphicData uri="http://schemas.openxmlformats.org/presentationml/2006/ole">
            <mc:AlternateContent xmlns:mc="http://schemas.openxmlformats.org/markup-compatibility/2006">
              <mc:Choice xmlns:v="urn:schemas-microsoft-com:vml" Requires="v">
                <p:oleObj spid="_x0000_s1106" name="Document" r:id="rId8" imgW="6674303" imgH="3994297" progId="Word.Document.12">
                  <p:embed/>
                </p:oleObj>
              </mc:Choice>
              <mc:Fallback>
                <p:oleObj name="Document" r:id="rId8" imgW="6674303" imgH="3994297" progId="Word.Document.12">
                  <p:embed/>
                  <p:pic>
                    <p:nvPicPr>
                      <p:cNvPr id="0" name=""/>
                      <p:cNvPicPr/>
                      <p:nvPr/>
                    </p:nvPicPr>
                    <p:blipFill>
                      <a:blip r:embed="rId9"/>
                      <a:stretch>
                        <a:fillRect/>
                      </a:stretch>
                    </p:blipFill>
                    <p:spPr>
                      <a:xfrm>
                        <a:off x="14934304" y="26499404"/>
                        <a:ext cx="13848324" cy="8287912"/>
                      </a:xfrm>
                      <a:prstGeom prst="rect">
                        <a:avLst/>
                      </a:prstGeom>
                    </p:spPr>
                  </p:pic>
                </p:oleObj>
              </mc:Fallback>
            </mc:AlternateContent>
          </a:graphicData>
        </a:graphic>
      </p:graphicFrame>
      <p:sp>
        <p:nvSpPr>
          <p:cNvPr id="1124" name="Rectangle 1123">
            <a:extLst>
              <a:ext uri="{FF2B5EF4-FFF2-40B4-BE49-F238E27FC236}">
                <a16:creationId xmlns:a16="http://schemas.microsoft.com/office/drawing/2014/main" xmlns="" id="{BB3FB7B5-C334-423B-B7E5-0DC3C083E613}"/>
              </a:ext>
            </a:extLst>
          </p:cNvPr>
          <p:cNvSpPr/>
          <p:nvPr/>
        </p:nvSpPr>
        <p:spPr>
          <a:xfrm>
            <a:off x="15046781" y="34590792"/>
            <a:ext cx="6058574" cy="1631216"/>
          </a:xfrm>
          <a:prstGeom prst="rect">
            <a:avLst/>
          </a:prstGeom>
        </p:spPr>
        <p:txBody>
          <a:bodyPr wrap="square">
            <a:spAutoFit/>
          </a:bodyPr>
          <a:lstStyle/>
          <a:p>
            <a:pPr marR="99695"/>
            <a:r>
              <a:rPr lang="en-US" sz="2000" dirty="0">
                <a:solidFill>
                  <a:srgbClr val="008000"/>
                </a:solidFill>
                <a:latin typeface="Arial" panose="020B0604020202020204" pitchFamily="34" charset="0"/>
                <a:ea typeface="Times New Roman" panose="02020603050405020304" pitchFamily="18" charset="0"/>
                <a:cs typeface="Arial" panose="020B0604020202020204" pitchFamily="34" charset="0"/>
              </a:rPr>
              <a:t>■</a:t>
            </a:r>
            <a:r>
              <a:rPr lang="en-GB" sz="2000"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More than doubled capacity (68% of countries)</a:t>
            </a:r>
          </a:p>
          <a:p>
            <a:pPr marR="99695"/>
            <a:r>
              <a:rPr lang="en-US" sz="2000" dirty="0">
                <a:solidFill>
                  <a:srgbClr val="FECC66"/>
                </a:solidFill>
                <a:latin typeface="Arial" panose="020B0604020202020204" pitchFamily="34" charset="0"/>
                <a:ea typeface="Times New Roman" panose="02020603050405020304" pitchFamily="18" charset="0"/>
                <a:cs typeface="Arial" panose="020B0604020202020204" pitchFamily="34" charset="0"/>
              </a:rPr>
              <a:t>■</a:t>
            </a:r>
            <a:r>
              <a:rPr lang="en-GB" sz="2000" dirty="0">
                <a:latin typeface="Arial" panose="020B0604020202020204" pitchFamily="34" charset="0"/>
                <a:ea typeface="Times New Roman" panose="02020603050405020304" pitchFamily="18" charset="0"/>
                <a:cs typeface="Arial" panose="020B0604020202020204" pitchFamily="34" charset="0"/>
              </a:rPr>
              <a:t> </a:t>
            </a:r>
            <a:r>
              <a:rPr lang="en-US" sz="2000" dirty="0">
                <a:latin typeface="Arial" panose="020B0604020202020204" pitchFamily="34" charset="0"/>
                <a:ea typeface="Times New Roman" panose="02020603050405020304" pitchFamily="18" charset="0"/>
                <a:cs typeface="Arial" panose="020B0604020202020204" pitchFamily="34" charset="0"/>
              </a:rPr>
              <a:t>Moderate increases (27% of countries)</a:t>
            </a:r>
          </a:p>
          <a:p>
            <a:pPr marR="99695"/>
            <a:r>
              <a:rPr lang="en-US" sz="2000"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r>
              <a:rPr lang="en-US" sz="2000" dirty="0">
                <a:latin typeface="Arial" panose="020B0604020202020204" pitchFamily="34" charset="0"/>
                <a:ea typeface="Times New Roman" panose="02020603050405020304" pitchFamily="18" charset="0"/>
                <a:cs typeface="Arial" panose="020B0604020202020204" pitchFamily="34" charset="0"/>
              </a:rPr>
              <a:t> No increase (5% of countries). China did not participate in the survey but is known to be implementing other </a:t>
            </a:r>
            <a:r>
              <a:rPr lang="en-US" sz="2000" dirty="0" smtClean="0">
                <a:latin typeface="Arial" panose="020B0604020202020204" pitchFamily="34" charset="0"/>
                <a:ea typeface="Times New Roman" panose="02020603050405020304" pitchFamily="18" charset="0"/>
                <a:cs typeface="Arial" panose="020B0604020202020204" pitchFamily="34" charset="0"/>
              </a:rPr>
              <a:t>PCR-based technologies. </a:t>
            </a:r>
            <a:endParaRPr lang="en-US" sz="800" dirty="0">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F656C67CEBF1B4EA4579FD3E3AFD5F7" ma:contentTypeVersion="6" ma:contentTypeDescription="Create a new document." ma:contentTypeScope="" ma:versionID="0a4da1f39be4a4643d4d8e5bc18bd4eb">
  <xsd:schema xmlns:xsd="http://www.w3.org/2001/XMLSchema" xmlns:xs="http://www.w3.org/2001/XMLSchema" xmlns:p="http://schemas.microsoft.com/office/2006/metadata/properties" xmlns:ns2="5895eead-2303-49e7-ae5e-1c41a0da3250" xmlns:ns3="e2f035dc-877f-47c5-a098-0c6fdb408b4f" targetNamespace="http://schemas.microsoft.com/office/2006/metadata/properties" ma:root="true" ma:fieldsID="fe335e4f5f8d9dface2ac2651128f73e" ns2:_="" ns3:_="">
    <xsd:import namespace="5895eead-2303-49e7-ae5e-1c41a0da3250"/>
    <xsd:import namespace="e2f035dc-877f-47c5-a098-0c6fdb408b4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95eead-2303-49e7-ae5e-1c41a0da32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2f035dc-877f-47c5-a098-0c6fdb408b4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8C73A49-B984-43E8-A2AB-070BBD927B57}"/>
</file>

<file path=customXml/itemProps2.xml><?xml version="1.0" encoding="utf-8"?>
<ds:datastoreItem xmlns:ds="http://schemas.openxmlformats.org/officeDocument/2006/customXml" ds:itemID="{D4BF1DCE-9B6D-4D47-A687-3C2B58DC9DB2}"/>
</file>

<file path=customXml/itemProps3.xml><?xml version="1.0" encoding="utf-8"?>
<ds:datastoreItem xmlns:ds="http://schemas.openxmlformats.org/officeDocument/2006/customXml" ds:itemID="{1A4CECD7-42AD-40BD-B8EF-EA30793D28CC}"/>
</file>

<file path=docProps/app.xml><?xml version="1.0" encoding="utf-8"?>
<Properties xmlns="http://schemas.openxmlformats.org/officeDocument/2006/extended-properties" xmlns:vt="http://schemas.openxmlformats.org/officeDocument/2006/docPropsVTypes">
  <Template/>
  <TotalTime>2532</TotalTime>
  <Words>1212</Words>
  <Application>Microsoft Macintosh PowerPoint</Application>
  <PresentationFormat>Custom</PresentationFormat>
  <Paragraphs>164</Paragraphs>
  <Slides>1</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Calibri</vt:lpstr>
      <vt:lpstr>MS Mincho</vt:lpstr>
      <vt:lpstr>Times New Roman</vt:lpstr>
      <vt:lpstr>Arial</vt:lpstr>
      <vt:lpstr>Office Theme</vt:lpstr>
      <vt:lpstr>Document</vt:lpstr>
      <vt:lpstr>Xpert scale-up: time to take stock and optimise resources to increase impact</vt:lpstr>
    </vt:vector>
  </TitlesOfParts>
  <Manager/>
  <Company/>
  <LinksUpToDate>false</LinksUpToDate>
  <SharedDoc>false</SharedDoc>
  <HyperlinkBase/>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MSF Scientific Days Poster Template</dc:title>
  <dc:subject/>
  <dc:creator>Kathleen ENGLAND</dc:creator>
  <cp:keywords/>
  <dc:description/>
  <cp:lastModifiedBy>Microsoft Office User</cp:lastModifiedBy>
  <cp:revision>216</cp:revision>
  <cp:lastPrinted>2018-04-26T21:13:01Z</cp:lastPrinted>
  <dcterms:created xsi:type="dcterms:W3CDTF">2018-04-11T18:28:11Z</dcterms:created>
  <dcterms:modified xsi:type="dcterms:W3CDTF">2018-05-04T09:39:55Z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2018-04-05T23:00:00Z</vt:filetime>
  </property>
  <property fmtid="{D5CDD505-2E9C-101B-9397-08002B2CF9AE}" pid="3" name="Creator">
    <vt:lpwstr>Adobe InDesign CS6 (Macintosh)</vt:lpwstr>
  </property>
  <property fmtid="{D5CDD505-2E9C-101B-9397-08002B2CF9AE}" pid="4" name="LastSaved">
    <vt:filetime>2018-04-10T23:00:00Z</vt:filetime>
  </property>
  <property fmtid="{D5CDD505-2E9C-101B-9397-08002B2CF9AE}" pid="5" name="ContentTypeId">
    <vt:lpwstr>0x010100EF656C67CEBF1B4EA4579FD3E3AFD5F7</vt:lpwstr>
  </property>
</Properties>
</file>