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revisionInfo.xml" ContentType="application/vnd.ms-powerpoint.revisioninfo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0275213" cy="42803763"/>
  <p:notesSz cx="14224000" cy="20104100"/>
  <p:defaultTextStyle>
    <a:defPPr>
      <a:defRPr lang="en-US"/>
    </a:defPPr>
    <a:lvl1pPr marL="0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1pPr>
    <a:lvl2pPr marL="973287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2pPr>
    <a:lvl3pPr marL="1946575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3pPr>
    <a:lvl4pPr marL="2919862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4pPr>
    <a:lvl5pPr marL="3893149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5pPr>
    <a:lvl6pPr marL="4866437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6pPr>
    <a:lvl7pPr marL="5839724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7pPr>
    <a:lvl8pPr marL="6813012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8pPr>
    <a:lvl9pPr marL="7786299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132" userDrawn="1">
          <p15:clr>
            <a:srgbClr val="A4A3A4"/>
          </p15:clr>
        </p15:guide>
        <p15:guide id="2" pos="49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A1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8"/>
    <p:restoredTop sz="94646"/>
  </p:normalViewPr>
  <p:slideViewPr>
    <p:cSldViewPr>
      <p:cViewPr>
        <p:scale>
          <a:sx n="35" d="100"/>
          <a:sy n="35" d="100"/>
        </p:scale>
        <p:origin x="528" y="-2376"/>
      </p:cViewPr>
      <p:guideLst>
        <p:guide orient="horz" pos="6132"/>
        <p:guide pos="497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11" Type="http://schemas.openxmlformats.org/officeDocument/2006/relationships/customXml" Target="../customXml/item3.xml"/><Relationship Id="rId5" Type="http://schemas.openxmlformats.org/officeDocument/2006/relationships/viewProps" Target="viewProps.xml"/><Relationship Id="rId10" Type="http://schemas.openxmlformats.org/officeDocument/2006/relationships/customXml" Target="../customXml/item2.xml"/><Relationship Id="rId4" Type="http://schemas.openxmlformats.org/officeDocument/2006/relationships/presProps" Target="presProps.xml"/><Relationship Id="rId9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6164263" cy="1008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8056563" y="0"/>
            <a:ext cx="6164262" cy="1008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58CABE-655D-5C42-8970-4E5AEED2B7CA}" type="datetimeFigureOut">
              <a:rPr lang="en-US" smtClean="0"/>
              <a:t>5/4/18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711700" y="2513013"/>
            <a:ext cx="4800600" cy="6784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422400" y="9675813"/>
            <a:ext cx="11379200" cy="79152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9096038"/>
            <a:ext cx="6164263" cy="1008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8056563" y="19096038"/>
            <a:ext cx="6164262" cy="1008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D1AA78-6143-204E-A6FE-1B8338019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058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1pPr>
    <a:lvl2pPr marL="973287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2pPr>
    <a:lvl3pPr marL="1946575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3pPr>
    <a:lvl4pPr marL="2919862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4pPr>
    <a:lvl5pPr marL="3893149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5pPr>
    <a:lvl6pPr marL="4866437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6pPr>
    <a:lvl7pPr marL="5839724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7pPr>
    <a:lvl8pPr marL="6813012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8pPr>
    <a:lvl9pPr marL="7786299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1AA78-6143-204E-A6FE-1B833801967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417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"/>
            <a:ext cx="25715009" cy="4879305"/>
          </a:xfrm>
          <a:custGeom>
            <a:avLst/>
            <a:gdLst/>
            <a:ahLst/>
            <a:cxnLst/>
            <a:rect l="l" t="t" r="r" b="b"/>
            <a:pathLst>
              <a:path w="12081510" h="2291715">
                <a:moveTo>
                  <a:pt x="0" y="2291095"/>
                </a:moveTo>
                <a:lnTo>
                  <a:pt x="12081077" y="2291095"/>
                </a:lnTo>
                <a:lnTo>
                  <a:pt x="12081077" y="0"/>
                </a:lnTo>
                <a:lnTo>
                  <a:pt x="0" y="0"/>
                </a:lnTo>
                <a:lnTo>
                  <a:pt x="0" y="2291095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7" name="bk object 17"/>
          <p:cNvSpPr/>
          <p:nvPr/>
        </p:nvSpPr>
        <p:spPr>
          <a:xfrm>
            <a:off x="21359417" y="1"/>
            <a:ext cx="8908211" cy="8540473"/>
          </a:xfrm>
          <a:custGeom>
            <a:avLst/>
            <a:gdLst/>
            <a:ahLst/>
            <a:cxnLst/>
            <a:rect l="l" t="t" r="r" b="b"/>
            <a:pathLst>
              <a:path w="4185284" h="4011295">
                <a:moveTo>
                  <a:pt x="4184837" y="3322473"/>
                </a:moveTo>
                <a:lnTo>
                  <a:pt x="2989563" y="3322473"/>
                </a:lnTo>
                <a:lnTo>
                  <a:pt x="3011474" y="3333908"/>
                </a:lnTo>
                <a:lnTo>
                  <a:pt x="3036090" y="3360891"/>
                </a:lnTo>
                <a:lnTo>
                  <a:pt x="3055059" y="3400014"/>
                </a:lnTo>
                <a:lnTo>
                  <a:pt x="3060028" y="3447870"/>
                </a:lnTo>
                <a:lnTo>
                  <a:pt x="3042643" y="3501051"/>
                </a:lnTo>
                <a:lnTo>
                  <a:pt x="3022755" y="3541727"/>
                </a:lnTo>
                <a:lnTo>
                  <a:pt x="3009272" y="3582980"/>
                </a:lnTo>
                <a:lnTo>
                  <a:pt x="3002135" y="3624617"/>
                </a:lnTo>
                <a:lnTo>
                  <a:pt x="3001285" y="3666447"/>
                </a:lnTo>
                <a:lnTo>
                  <a:pt x="3006662" y="3708276"/>
                </a:lnTo>
                <a:lnTo>
                  <a:pt x="3018207" y="3749910"/>
                </a:lnTo>
                <a:lnTo>
                  <a:pt x="3035860" y="3791158"/>
                </a:lnTo>
                <a:lnTo>
                  <a:pt x="3059562" y="3831826"/>
                </a:lnTo>
                <a:lnTo>
                  <a:pt x="3089254" y="3871721"/>
                </a:lnTo>
                <a:lnTo>
                  <a:pt x="3124875" y="3910650"/>
                </a:lnTo>
                <a:lnTo>
                  <a:pt x="3164620" y="3946325"/>
                </a:lnTo>
                <a:lnTo>
                  <a:pt x="3204559" y="3974198"/>
                </a:lnTo>
                <a:lnTo>
                  <a:pt x="3245054" y="3994276"/>
                </a:lnTo>
                <a:lnTo>
                  <a:pt x="3286468" y="4006568"/>
                </a:lnTo>
                <a:lnTo>
                  <a:pt x="3329161" y="4011081"/>
                </a:lnTo>
                <a:lnTo>
                  <a:pt x="3373495" y="4007825"/>
                </a:lnTo>
                <a:lnTo>
                  <a:pt x="3419834" y="3996808"/>
                </a:lnTo>
                <a:lnTo>
                  <a:pt x="3468537" y="3978038"/>
                </a:lnTo>
                <a:lnTo>
                  <a:pt x="3519968" y="3951522"/>
                </a:lnTo>
                <a:lnTo>
                  <a:pt x="4184837" y="3568939"/>
                </a:lnTo>
                <a:lnTo>
                  <a:pt x="4184837" y="3322473"/>
                </a:lnTo>
                <a:close/>
              </a:path>
              <a:path w="4185284" h="4011295">
                <a:moveTo>
                  <a:pt x="4184837" y="2683476"/>
                </a:moveTo>
                <a:lnTo>
                  <a:pt x="2428549" y="2683476"/>
                </a:lnTo>
                <a:lnTo>
                  <a:pt x="2463869" y="2727252"/>
                </a:lnTo>
                <a:lnTo>
                  <a:pt x="2530943" y="2812706"/>
                </a:lnTo>
                <a:lnTo>
                  <a:pt x="2563901" y="2853789"/>
                </a:lnTo>
                <a:lnTo>
                  <a:pt x="2597276" y="2893380"/>
                </a:lnTo>
                <a:lnTo>
                  <a:pt x="2631671" y="2931180"/>
                </a:lnTo>
                <a:lnTo>
                  <a:pt x="2667688" y="2966893"/>
                </a:lnTo>
                <a:lnTo>
                  <a:pt x="2701140" y="2998158"/>
                </a:lnTo>
                <a:lnTo>
                  <a:pt x="2730063" y="3029531"/>
                </a:lnTo>
                <a:lnTo>
                  <a:pt x="2752435" y="3065540"/>
                </a:lnTo>
                <a:lnTo>
                  <a:pt x="2766235" y="3110713"/>
                </a:lnTo>
                <a:lnTo>
                  <a:pt x="2779087" y="3158408"/>
                </a:lnTo>
                <a:lnTo>
                  <a:pt x="2799858" y="3202371"/>
                </a:lnTo>
                <a:lnTo>
                  <a:pt x="2827295" y="3241568"/>
                </a:lnTo>
                <a:lnTo>
                  <a:pt x="2860149" y="3274964"/>
                </a:lnTo>
                <a:lnTo>
                  <a:pt x="2897171" y="3301524"/>
                </a:lnTo>
                <a:lnTo>
                  <a:pt x="2937108" y="3320212"/>
                </a:lnTo>
                <a:lnTo>
                  <a:pt x="2978711" y="3329995"/>
                </a:lnTo>
                <a:lnTo>
                  <a:pt x="2989563" y="3322473"/>
                </a:lnTo>
                <a:lnTo>
                  <a:pt x="4184837" y="3322473"/>
                </a:lnTo>
                <a:lnTo>
                  <a:pt x="4184837" y="2683476"/>
                </a:lnTo>
                <a:close/>
              </a:path>
              <a:path w="4185284" h="4011295">
                <a:moveTo>
                  <a:pt x="2366484" y="2720138"/>
                </a:moveTo>
                <a:lnTo>
                  <a:pt x="1407237" y="2720138"/>
                </a:lnTo>
                <a:lnTo>
                  <a:pt x="1429809" y="2732290"/>
                </a:lnTo>
                <a:lnTo>
                  <a:pt x="1452778" y="2756641"/>
                </a:lnTo>
                <a:lnTo>
                  <a:pt x="1482854" y="2794276"/>
                </a:lnTo>
                <a:lnTo>
                  <a:pt x="1513640" y="2831568"/>
                </a:lnTo>
                <a:lnTo>
                  <a:pt x="1545361" y="2868085"/>
                </a:lnTo>
                <a:lnTo>
                  <a:pt x="1578241" y="2903395"/>
                </a:lnTo>
                <a:lnTo>
                  <a:pt x="1612507" y="2937068"/>
                </a:lnTo>
                <a:lnTo>
                  <a:pt x="1648385" y="2968670"/>
                </a:lnTo>
                <a:lnTo>
                  <a:pt x="1693608" y="3001074"/>
                </a:lnTo>
                <a:lnTo>
                  <a:pt x="1738154" y="3022786"/>
                </a:lnTo>
                <a:lnTo>
                  <a:pt x="1782513" y="3034096"/>
                </a:lnTo>
                <a:lnTo>
                  <a:pt x="1827176" y="3035295"/>
                </a:lnTo>
                <a:lnTo>
                  <a:pt x="1872631" y="3026676"/>
                </a:lnTo>
                <a:lnTo>
                  <a:pt x="1919369" y="3008528"/>
                </a:lnTo>
                <a:lnTo>
                  <a:pt x="1967878" y="2981143"/>
                </a:lnTo>
                <a:lnTo>
                  <a:pt x="2235917" y="2805845"/>
                </a:lnTo>
                <a:lnTo>
                  <a:pt x="2366484" y="2720138"/>
                </a:lnTo>
                <a:close/>
              </a:path>
              <a:path w="4185284" h="4011295">
                <a:moveTo>
                  <a:pt x="1242350" y="2799550"/>
                </a:moveTo>
                <a:lnTo>
                  <a:pt x="640822" y="2799550"/>
                </a:lnTo>
                <a:lnTo>
                  <a:pt x="675026" y="2808797"/>
                </a:lnTo>
                <a:lnTo>
                  <a:pt x="711869" y="2834740"/>
                </a:lnTo>
                <a:lnTo>
                  <a:pt x="752054" y="2866349"/>
                </a:lnTo>
                <a:lnTo>
                  <a:pt x="793682" y="2891005"/>
                </a:lnTo>
                <a:lnTo>
                  <a:pt x="836549" y="2908783"/>
                </a:lnTo>
                <a:lnTo>
                  <a:pt x="880449" y="2919759"/>
                </a:lnTo>
                <a:lnTo>
                  <a:pt x="925176" y="2924005"/>
                </a:lnTo>
                <a:lnTo>
                  <a:pt x="970527" y="2921596"/>
                </a:lnTo>
                <a:lnTo>
                  <a:pt x="1016295" y="2912608"/>
                </a:lnTo>
                <a:lnTo>
                  <a:pt x="1062275" y="2897114"/>
                </a:lnTo>
                <a:lnTo>
                  <a:pt x="1108262" y="2875188"/>
                </a:lnTo>
                <a:lnTo>
                  <a:pt x="1149523" y="2852408"/>
                </a:lnTo>
                <a:lnTo>
                  <a:pt x="1190609" y="2829297"/>
                </a:lnTo>
                <a:lnTo>
                  <a:pt x="1231552" y="2805845"/>
                </a:lnTo>
                <a:lnTo>
                  <a:pt x="1242350" y="2799550"/>
                </a:lnTo>
                <a:close/>
              </a:path>
              <a:path w="4185284" h="4011295">
                <a:moveTo>
                  <a:pt x="1140155" y="601969"/>
                </a:moveTo>
                <a:lnTo>
                  <a:pt x="1067977" y="605882"/>
                </a:lnTo>
                <a:lnTo>
                  <a:pt x="981543" y="619095"/>
                </a:lnTo>
                <a:lnTo>
                  <a:pt x="931444" y="629142"/>
                </a:lnTo>
                <a:lnTo>
                  <a:pt x="883334" y="642233"/>
                </a:lnTo>
                <a:lnTo>
                  <a:pt x="837298" y="658262"/>
                </a:lnTo>
                <a:lnTo>
                  <a:pt x="793418" y="677123"/>
                </a:lnTo>
                <a:lnTo>
                  <a:pt x="751779" y="698712"/>
                </a:lnTo>
                <a:lnTo>
                  <a:pt x="712465" y="722922"/>
                </a:lnTo>
                <a:lnTo>
                  <a:pt x="675559" y="749649"/>
                </a:lnTo>
                <a:lnTo>
                  <a:pt x="641146" y="778787"/>
                </a:lnTo>
                <a:lnTo>
                  <a:pt x="609309" y="810230"/>
                </a:lnTo>
                <a:lnTo>
                  <a:pt x="580132" y="843874"/>
                </a:lnTo>
                <a:lnTo>
                  <a:pt x="553698" y="879612"/>
                </a:lnTo>
                <a:lnTo>
                  <a:pt x="530092" y="917340"/>
                </a:lnTo>
                <a:lnTo>
                  <a:pt x="509398" y="956952"/>
                </a:lnTo>
                <a:lnTo>
                  <a:pt x="491699" y="998343"/>
                </a:lnTo>
                <a:lnTo>
                  <a:pt x="477079" y="1041407"/>
                </a:lnTo>
                <a:lnTo>
                  <a:pt x="465622" y="1086038"/>
                </a:lnTo>
                <a:lnTo>
                  <a:pt x="457412" y="1132133"/>
                </a:lnTo>
                <a:lnTo>
                  <a:pt x="452533" y="1179584"/>
                </a:lnTo>
                <a:lnTo>
                  <a:pt x="451068" y="1228288"/>
                </a:lnTo>
                <a:lnTo>
                  <a:pt x="453102" y="1278137"/>
                </a:lnTo>
                <a:lnTo>
                  <a:pt x="458718" y="1329028"/>
                </a:lnTo>
                <a:lnTo>
                  <a:pt x="467405" y="1377629"/>
                </a:lnTo>
                <a:lnTo>
                  <a:pt x="479134" y="1424751"/>
                </a:lnTo>
                <a:lnTo>
                  <a:pt x="493827" y="1470339"/>
                </a:lnTo>
                <a:lnTo>
                  <a:pt x="511405" y="1514335"/>
                </a:lnTo>
                <a:lnTo>
                  <a:pt x="531789" y="1556684"/>
                </a:lnTo>
                <a:lnTo>
                  <a:pt x="554903" y="1597330"/>
                </a:lnTo>
                <a:lnTo>
                  <a:pt x="580666" y="1636216"/>
                </a:lnTo>
                <a:lnTo>
                  <a:pt x="609002" y="1673287"/>
                </a:lnTo>
                <a:lnTo>
                  <a:pt x="639831" y="1708486"/>
                </a:lnTo>
                <a:lnTo>
                  <a:pt x="605849" y="1752803"/>
                </a:lnTo>
                <a:lnTo>
                  <a:pt x="537683" y="1835927"/>
                </a:lnTo>
                <a:lnTo>
                  <a:pt x="507394" y="1876724"/>
                </a:lnTo>
                <a:lnTo>
                  <a:pt x="482230" y="1918337"/>
                </a:lnTo>
                <a:lnTo>
                  <a:pt x="464140" y="1961762"/>
                </a:lnTo>
                <a:lnTo>
                  <a:pt x="442745" y="2015359"/>
                </a:lnTo>
                <a:lnTo>
                  <a:pt x="415275" y="2061022"/>
                </a:lnTo>
                <a:lnTo>
                  <a:pt x="382602" y="2100152"/>
                </a:lnTo>
                <a:lnTo>
                  <a:pt x="345600" y="2134149"/>
                </a:lnTo>
                <a:lnTo>
                  <a:pt x="305140" y="2164413"/>
                </a:lnTo>
                <a:lnTo>
                  <a:pt x="262097" y="2192345"/>
                </a:lnTo>
                <a:lnTo>
                  <a:pt x="187912" y="2237042"/>
                </a:lnTo>
                <a:lnTo>
                  <a:pt x="158665" y="2255053"/>
                </a:lnTo>
                <a:lnTo>
                  <a:pt x="100972" y="2292308"/>
                </a:lnTo>
                <a:lnTo>
                  <a:pt x="58132" y="2326279"/>
                </a:lnTo>
                <a:lnTo>
                  <a:pt x="26466" y="2363492"/>
                </a:lnTo>
                <a:lnTo>
                  <a:pt x="6810" y="2403774"/>
                </a:lnTo>
                <a:lnTo>
                  <a:pt x="0" y="2446950"/>
                </a:lnTo>
                <a:lnTo>
                  <a:pt x="6869" y="2492847"/>
                </a:lnTo>
                <a:lnTo>
                  <a:pt x="28254" y="2541290"/>
                </a:lnTo>
                <a:lnTo>
                  <a:pt x="53064" y="2582332"/>
                </a:lnTo>
                <a:lnTo>
                  <a:pt x="79230" y="2622710"/>
                </a:lnTo>
                <a:lnTo>
                  <a:pt x="106644" y="2662398"/>
                </a:lnTo>
                <a:lnTo>
                  <a:pt x="135196" y="2701369"/>
                </a:lnTo>
                <a:lnTo>
                  <a:pt x="164778" y="2739598"/>
                </a:lnTo>
                <a:lnTo>
                  <a:pt x="195280" y="2777059"/>
                </a:lnTo>
                <a:lnTo>
                  <a:pt x="226592" y="2813727"/>
                </a:lnTo>
                <a:lnTo>
                  <a:pt x="258607" y="2849575"/>
                </a:lnTo>
                <a:lnTo>
                  <a:pt x="293234" y="2880148"/>
                </a:lnTo>
                <a:lnTo>
                  <a:pt x="330083" y="2899077"/>
                </a:lnTo>
                <a:lnTo>
                  <a:pt x="368963" y="2907123"/>
                </a:lnTo>
                <a:lnTo>
                  <a:pt x="409686" y="2905045"/>
                </a:lnTo>
                <a:lnTo>
                  <a:pt x="452062" y="2893604"/>
                </a:lnTo>
                <a:lnTo>
                  <a:pt x="495903" y="2873560"/>
                </a:lnTo>
                <a:lnTo>
                  <a:pt x="534422" y="2851327"/>
                </a:lnTo>
                <a:lnTo>
                  <a:pt x="571282" y="2826526"/>
                </a:lnTo>
                <a:lnTo>
                  <a:pt x="606994" y="2805845"/>
                </a:lnTo>
                <a:lnTo>
                  <a:pt x="640822" y="2799550"/>
                </a:lnTo>
                <a:lnTo>
                  <a:pt x="1242350" y="2799550"/>
                </a:lnTo>
                <a:lnTo>
                  <a:pt x="1312800" y="2758079"/>
                </a:lnTo>
                <a:lnTo>
                  <a:pt x="1353169" y="2733748"/>
                </a:lnTo>
                <a:lnTo>
                  <a:pt x="1382533" y="2720514"/>
                </a:lnTo>
                <a:lnTo>
                  <a:pt x="1407237" y="2720138"/>
                </a:lnTo>
                <a:lnTo>
                  <a:pt x="2366484" y="2720138"/>
                </a:lnTo>
                <a:lnTo>
                  <a:pt x="2373493" y="2715555"/>
                </a:lnTo>
                <a:lnTo>
                  <a:pt x="2391160" y="2704559"/>
                </a:lnTo>
                <a:lnTo>
                  <a:pt x="2407496" y="2695111"/>
                </a:lnTo>
                <a:lnTo>
                  <a:pt x="2428549" y="2683476"/>
                </a:lnTo>
                <a:lnTo>
                  <a:pt x="4184837" y="2683476"/>
                </a:lnTo>
                <a:lnTo>
                  <a:pt x="4184837" y="623813"/>
                </a:lnTo>
                <a:lnTo>
                  <a:pt x="1397859" y="623813"/>
                </a:lnTo>
                <a:lnTo>
                  <a:pt x="1237105" y="607799"/>
                </a:lnTo>
                <a:lnTo>
                  <a:pt x="1140155" y="601969"/>
                </a:lnTo>
                <a:close/>
              </a:path>
              <a:path w="4185284" h="4011295">
                <a:moveTo>
                  <a:pt x="2891757" y="0"/>
                </a:moveTo>
                <a:lnTo>
                  <a:pt x="1560647" y="0"/>
                </a:lnTo>
                <a:lnTo>
                  <a:pt x="1542356" y="25291"/>
                </a:lnTo>
                <a:lnTo>
                  <a:pt x="1515998" y="66623"/>
                </a:lnTo>
                <a:lnTo>
                  <a:pt x="1492385" y="108931"/>
                </a:lnTo>
                <a:lnTo>
                  <a:pt x="1471460" y="152182"/>
                </a:lnTo>
                <a:lnTo>
                  <a:pt x="1453170" y="196342"/>
                </a:lnTo>
                <a:lnTo>
                  <a:pt x="1437457" y="241375"/>
                </a:lnTo>
                <a:lnTo>
                  <a:pt x="1424266" y="287249"/>
                </a:lnTo>
                <a:lnTo>
                  <a:pt x="1413542" y="333929"/>
                </a:lnTo>
                <a:lnTo>
                  <a:pt x="1405228" y="381380"/>
                </a:lnTo>
                <a:lnTo>
                  <a:pt x="1399270" y="429569"/>
                </a:lnTo>
                <a:lnTo>
                  <a:pt x="1395611" y="478461"/>
                </a:lnTo>
                <a:lnTo>
                  <a:pt x="1394196" y="528023"/>
                </a:lnTo>
                <a:lnTo>
                  <a:pt x="1394713" y="551724"/>
                </a:lnTo>
                <a:lnTo>
                  <a:pt x="1395978" y="583682"/>
                </a:lnTo>
                <a:lnTo>
                  <a:pt x="1397268" y="611757"/>
                </a:lnTo>
                <a:lnTo>
                  <a:pt x="1397859" y="623813"/>
                </a:lnTo>
                <a:lnTo>
                  <a:pt x="4184837" y="623813"/>
                </a:lnTo>
                <a:lnTo>
                  <a:pt x="4184837" y="394408"/>
                </a:lnTo>
                <a:lnTo>
                  <a:pt x="4145917" y="375641"/>
                </a:lnTo>
                <a:lnTo>
                  <a:pt x="4107320" y="358928"/>
                </a:lnTo>
                <a:lnTo>
                  <a:pt x="3426046" y="358928"/>
                </a:lnTo>
                <a:lnTo>
                  <a:pt x="3402225" y="358270"/>
                </a:lnTo>
                <a:lnTo>
                  <a:pt x="3341129" y="335015"/>
                </a:lnTo>
                <a:lnTo>
                  <a:pt x="3301868" y="311499"/>
                </a:lnTo>
                <a:lnTo>
                  <a:pt x="3255474" y="279443"/>
                </a:lnTo>
                <a:lnTo>
                  <a:pt x="3200952" y="238387"/>
                </a:lnTo>
                <a:lnTo>
                  <a:pt x="3137311" y="187872"/>
                </a:lnTo>
                <a:lnTo>
                  <a:pt x="3063556" y="127436"/>
                </a:lnTo>
                <a:lnTo>
                  <a:pt x="3023090" y="94737"/>
                </a:lnTo>
                <a:lnTo>
                  <a:pt x="2982279" y="63415"/>
                </a:lnTo>
                <a:lnTo>
                  <a:pt x="2941108" y="33502"/>
                </a:lnTo>
                <a:lnTo>
                  <a:pt x="2899566" y="5029"/>
                </a:lnTo>
                <a:lnTo>
                  <a:pt x="2891757" y="0"/>
                </a:lnTo>
                <a:close/>
              </a:path>
              <a:path w="4185284" h="4011295">
                <a:moveTo>
                  <a:pt x="3771380" y="280837"/>
                </a:moveTo>
                <a:lnTo>
                  <a:pt x="3724549" y="281638"/>
                </a:lnTo>
                <a:lnTo>
                  <a:pt x="3677813" y="285519"/>
                </a:lnTo>
                <a:lnTo>
                  <a:pt x="3631205" y="292531"/>
                </a:lnTo>
                <a:lnTo>
                  <a:pt x="3584757" y="302724"/>
                </a:lnTo>
                <a:lnTo>
                  <a:pt x="3538503" y="316148"/>
                </a:lnTo>
                <a:lnTo>
                  <a:pt x="3492476" y="332852"/>
                </a:lnTo>
                <a:lnTo>
                  <a:pt x="3446707" y="352887"/>
                </a:lnTo>
                <a:lnTo>
                  <a:pt x="3426046" y="358928"/>
                </a:lnTo>
                <a:lnTo>
                  <a:pt x="4107320" y="358928"/>
                </a:lnTo>
                <a:lnTo>
                  <a:pt x="4100714" y="356067"/>
                </a:lnTo>
                <a:lnTo>
                  <a:pt x="4054007" y="337959"/>
                </a:lnTo>
                <a:lnTo>
                  <a:pt x="4005822" y="321296"/>
                </a:lnTo>
                <a:lnTo>
                  <a:pt x="3959005" y="307443"/>
                </a:lnTo>
                <a:lnTo>
                  <a:pt x="3912119" y="296420"/>
                </a:lnTo>
                <a:lnTo>
                  <a:pt x="3865198" y="288278"/>
                </a:lnTo>
                <a:lnTo>
                  <a:pt x="3818274" y="283067"/>
                </a:lnTo>
                <a:lnTo>
                  <a:pt x="3771380" y="2808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8" name="bk object 18"/>
          <p:cNvSpPr/>
          <p:nvPr/>
        </p:nvSpPr>
        <p:spPr>
          <a:xfrm>
            <a:off x="24041098" y="1485728"/>
            <a:ext cx="5175335" cy="3550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32582" y="887504"/>
            <a:ext cx="27810050" cy="1539524"/>
          </a:xfrm>
        </p:spPr>
        <p:txBody>
          <a:bodyPr lIns="0" tIns="0" rIns="0" bIns="0"/>
          <a:lstStyle>
            <a:lvl1pPr>
              <a:defRPr sz="10004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10" name="object 39"/>
          <p:cNvSpPr/>
          <p:nvPr userDrawn="1"/>
        </p:nvSpPr>
        <p:spPr>
          <a:xfrm>
            <a:off x="23563140" y="38897280"/>
            <a:ext cx="5373467" cy="2433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1" name="object 41"/>
          <p:cNvSpPr txBox="1"/>
          <p:nvPr userDrawn="1"/>
        </p:nvSpPr>
        <p:spPr>
          <a:xfrm>
            <a:off x="1232580" y="41755953"/>
            <a:ext cx="2246426" cy="180167"/>
          </a:xfrm>
          <a:prstGeom prst="rect">
            <a:avLst/>
          </a:prstGeom>
        </p:spPr>
        <p:txBody>
          <a:bodyPr vert="horz" wrap="square" lIns="0" tIns="32438" rIns="0" bIns="0" rtlCol="0">
            <a:spAutoFit/>
          </a:bodyPr>
          <a:lstStyle/>
          <a:p>
            <a:pPr marL="27032">
              <a:spcBef>
                <a:spcPts val="255"/>
              </a:spcBef>
            </a:pPr>
            <a:r>
              <a:rPr lang="en-US" sz="958" spc="11" dirty="0">
                <a:solidFill>
                  <a:srgbClr val="58595B"/>
                </a:solidFill>
                <a:latin typeface="Arial"/>
                <a:cs typeface="Arial"/>
              </a:rPr>
              <a:t>English Charity Reg. No.</a:t>
            </a:r>
            <a:r>
              <a:rPr lang="en-US" sz="958" spc="11" baseline="0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lang="en-US" sz="958" spc="11" dirty="0">
                <a:solidFill>
                  <a:srgbClr val="58595B"/>
                </a:solidFill>
                <a:latin typeface="Arial"/>
                <a:cs typeface="Arial"/>
              </a:rPr>
              <a:t>1026588</a:t>
            </a:r>
            <a:endParaRPr sz="958" dirty="0">
              <a:latin typeface="Arial"/>
              <a:cs typeface="Arial"/>
            </a:endParaRPr>
          </a:p>
        </p:txBody>
      </p:sp>
      <p:sp>
        <p:nvSpPr>
          <p:cNvPr id="12" name="object 42"/>
          <p:cNvSpPr/>
          <p:nvPr userDrawn="1"/>
        </p:nvSpPr>
        <p:spPr>
          <a:xfrm>
            <a:off x="1259612" y="41544001"/>
            <a:ext cx="13640064" cy="0"/>
          </a:xfrm>
          <a:custGeom>
            <a:avLst/>
            <a:gdLst/>
            <a:ahLst/>
            <a:cxnLst/>
            <a:rect l="l" t="t" r="r" b="b"/>
            <a:pathLst>
              <a:path w="6408420">
                <a:moveTo>
                  <a:pt x="0" y="0"/>
                </a:moveTo>
                <a:lnTo>
                  <a:pt x="6408296" y="0"/>
                </a:lnTo>
              </a:path>
            </a:pathLst>
          </a:custGeom>
          <a:ln w="5964">
            <a:solidFill>
              <a:srgbClr val="E2E3E4"/>
            </a:solidFill>
          </a:ln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3" name="object 84"/>
          <p:cNvSpPr/>
          <p:nvPr userDrawn="1"/>
        </p:nvSpPr>
        <p:spPr>
          <a:xfrm>
            <a:off x="0" y="41755953"/>
            <a:ext cx="1174516" cy="296128"/>
          </a:xfrm>
          <a:custGeom>
            <a:avLst/>
            <a:gdLst/>
            <a:ahLst/>
            <a:cxnLst/>
            <a:rect l="l" t="t" r="r" b="b"/>
            <a:pathLst>
              <a:path w="551814" h="2063115">
                <a:moveTo>
                  <a:pt x="551766" y="0"/>
                </a:moveTo>
                <a:lnTo>
                  <a:pt x="0" y="0"/>
                </a:lnTo>
                <a:lnTo>
                  <a:pt x="0" y="2062621"/>
                </a:lnTo>
                <a:lnTo>
                  <a:pt x="551766" y="2062621"/>
                </a:lnTo>
                <a:lnTo>
                  <a:pt x="551766" y="0"/>
                </a:lnTo>
                <a:close/>
              </a:path>
            </a:pathLst>
          </a:custGeom>
          <a:solidFill>
            <a:srgbClr val="BCBD3B"/>
          </a:solidFill>
        </p:spPr>
        <p:txBody>
          <a:bodyPr wrap="square" lIns="0" tIns="0" rIns="0" bIns="0" rtlCol="0"/>
          <a:lstStyle/>
          <a:p>
            <a:pPr lvl="0"/>
            <a:endParaRPr sz="8156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5/4/18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6018770" y="34114346"/>
            <a:ext cx="5873932" cy="103561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7" name="bk object 17"/>
          <p:cNvSpPr/>
          <p:nvPr/>
        </p:nvSpPr>
        <p:spPr>
          <a:xfrm>
            <a:off x="16018770" y="36253818"/>
            <a:ext cx="5873932" cy="103561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8" name="bk object 18"/>
          <p:cNvSpPr/>
          <p:nvPr/>
        </p:nvSpPr>
        <p:spPr>
          <a:xfrm>
            <a:off x="16018770" y="38300400"/>
            <a:ext cx="5873932" cy="103561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9" name="bk object 19"/>
          <p:cNvSpPr/>
          <p:nvPr/>
        </p:nvSpPr>
        <p:spPr>
          <a:xfrm>
            <a:off x="8288044" y="20447872"/>
            <a:ext cx="13634658" cy="6048769"/>
          </a:xfrm>
          <a:custGeom>
            <a:avLst/>
            <a:gdLst/>
            <a:ahLst/>
            <a:cxnLst/>
            <a:rect l="l" t="t" r="r" b="b"/>
            <a:pathLst>
              <a:path w="6405880" h="2840990">
                <a:moveTo>
                  <a:pt x="0" y="2840613"/>
                </a:moveTo>
                <a:lnTo>
                  <a:pt x="6405314" y="2840613"/>
                </a:lnTo>
                <a:lnTo>
                  <a:pt x="6405314" y="0"/>
                </a:lnTo>
                <a:lnTo>
                  <a:pt x="0" y="0"/>
                </a:lnTo>
                <a:lnTo>
                  <a:pt x="0" y="2840613"/>
                </a:lnTo>
                <a:close/>
              </a:path>
            </a:pathLst>
          </a:custGeom>
          <a:solidFill>
            <a:srgbClr val="E2E3E4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32582" y="887504"/>
            <a:ext cx="27810050" cy="723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7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13761" y="9844866"/>
            <a:ext cx="2724769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0293573" y="39807503"/>
            <a:ext cx="9688068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513761" y="39807503"/>
            <a:ext cx="6963299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5/4/18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1798153" y="39807503"/>
            <a:ext cx="6963299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5" r:id="rId2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973150">
        <a:defRPr>
          <a:latin typeface="+mn-lt"/>
          <a:ea typeface="+mn-ea"/>
          <a:cs typeface="+mn-cs"/>
        </a:defRPr>
      </a:lvl2pPr>
      <a:lvl3pPr marL="1946300">
        <a:defRPr>
          <a:latin typeface="+mn-lt"/>
          <a:ea typeface="+mn-ea"/>
          <a:cs typeface="+mn-cs"/>
        </a:defRPr>
      </a:lvl3pPr>
      <a:lvl4pPr marL="2919451">
        <a:defRPr>
          <a:latin typeface="+mn-lt"/>
          <a:ea typeface="+mn-ea"/>
          <a:cs typeface="+mn-cs"/>
        </a:defRPr>
      </a:lvl4pPr>
      <a:lvl5pPr marL="3892601">
        <a:defRPr>
          <a:latin typeface="+mn-lt"/>
          <a:ea typeface="+mn-ea"/>
          <a:cs typeface="+mn-cs"/>
        </a:defRPr>
      </a:lvl5pPr>
      <a:lvl6pPr marL="4865751">
        <a:defRPr>
          <a:latin typeface="+mn-lt"/>
          <a:ea typeface="+mn-ea"/>
          <a:cs typeface="+mn-cs"/>
        </a:defRPr>
      </a:lvl6pPr>
      <a:lvl7pPr marL="5838901">
        <a:defRPr>
          <a:latin typeface="+mn-lt"/>
          <a:ea typeface="+mn-ea"/>
          <a:cs typeface="+mn-cs"/>
        </a:defRPr>
      </a:lvl7pPr>
      <a:lvl8pPr marL="6812051">
        <a:defRPr>
          <a:latin typeface="+mn-lt"/>
          <a:ea typeface="+mn-ea"/>
          <a:cs typeface="+mn-cs"/>
        </a:defRPr>
      </a:lvl8pPr>
      <a:lvl9pPr marL="778520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973150">
        <a:defRPr>
          <a:latin typeface="+mn-lt"/>
          <a:ea typeface="+mn-ea"/>
          <a:cs typeface="+mn-cs"/>
        </a:defRPr>
      </a:lvl2pPr>
      <a:lvl3pPr marL="1946300">
        <a:defRPr>
          <a:latin typeface="+mn-lt"/>
          <a:ea typeface="+mn-ea"/>
          <a:cs typeface="+mn-cs"/>
        </a:defRPr>
      </a:lvl3pPr>
      <a:lvl4pPr marL="2919451">
        <a:defRPr>
          <a:latin typeface="+mn-lt"/>
          <a:ea typeface="+mn-ea"/>
          <a:cs typeface="+mn-cs"/>
        </a:defRPr>
      </a:lvl4pPr>
      <a:lvl5pPr marL="3892601">
        <a:defRPr>
          <a:latin typeface="+mn-lt"/>
          <a:ea typeface="+mn-ea"/>
          <a:cs typeface="+mn-cs"/>
        </a:defRPr>
      </a:lvl5pPr>
      <a:lvl6pPr marL="4865751">
        <a:defRPr>
          <a:latin typeface="+mn-lt"/>
          <a:ea typeface="+mn-ea"/>
          <a:cs typeface="+mn-cs"/>
        </a:defRPr>
      </a:lvl6pPr>
      <a:lvl7pPr marL="5838901">
        <a:defRPr>
          <a:latin typeface="+mn-lt"/>
          <a:ea typeface="+mn-ea"/>
          <a:cs typeface="+mn-cs"/>
        </a:defRPr>
      </a:lvl7pPr>
      <a:lvl8pPr marL="6812051">
        <a:defRPr>
          <a:latin typeface="+mn-lt"/>
          <a:ea typeface="+mn-ea"/>
          <a:cs typeface="+mn-cs"/>
        </a:defRPr>
      </a:lvl8pPr>
      <a:lvl9pPr marL="7785202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charles.ssonko@london.msf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7495" y="5358792"/>
            <a:ext cx="29480570" cy="2383416"/>
          </a:xfrm>
          <a:prstGeom prst="rect">
            <a:avLst/>
          </a:prstGeom>
        </p:spPr>
        <p:txBody>
          <a:bodyPr vert="horz" wrap="square" lIns="0" tIns="24328" rIns="0" bIns="0" rtlCol="0">
            <a:spAutoFit/>
          </a:bodyPr>
          <a:lstStyle/>
          <a:p>
            <a:r>
              <a:rPr lang="en-GB" dirty="0"/>
              <a:t>Charles Ssonko</a:t>
            </a:r>
            <a:r>
              <a:rPr lang="en-GB" b="1" baseline="30000" dirty="0"/>
              <a:t>1</a:t>
            </a:r>
            <a:r>
              <a:rPr lang="en-GB" dirty="0"/>
              <a:t>, Nell Gray, </a:t>
            </a:r>
            <a:r>
              <a:rPr lang="en-GB" dirty="0" err="1"/>
              <a:t>Isaaka</a:t>
            </a:r>
            <a:r>
              <a:rPr lang="en-GB" dirty="0"/>
              <a:t> Zongo</a:t>
            </a:r>
            <a:r>
              <a:rPr lang="en-GB" baseline="30000" dirty="0"/>
              <a:t>3</a:t>
            </a:r>
            <a:r>
              <a:rPr lang="en-GB" dirty="0"/>
              <a:t> Justin Nyarwangu</a:t>
            </a:r>
            <a:r>
              <a:rPr lang="en-GB" baseline="30000" dirty="0"/>
              <a:t>3</a:t>
            </a:r>
            <a:r>
              <a:rPr lang="en-GB" dirty="0"/>
              <a:t>, Carla Martinez</a:t>
            </a:r>
            <a:r>
              <a:rPr lang="en-GB" baseline="30000" dirty="0"/>
              <a:t>3</a:t>
            </a:r>
            <a:r>
              <a:rPr lang="en-GB" dirty="0"/>
              <a:t> Laurent Mukota</a:t>
            </a:r>
            <a:r>
              <a:rPr lang="en-GB" baseline="30000" dirty="0"/>
              <a:t>3</a:t>
            </a:r>
            <a:r>
              <a:rPr lang="en-GB" dirty="0"/>
              <a:t>, </a:t>
            </a:r>
            <a:r>
              <a:rPr lang="en-GB" dirty="0" err="1"/>
              <a:t>Mbekou</a:t>
            </a:r>
            <a:r>
              <a:rPr lang="en-GB" dirty="0"/>
              <a:t> Simaleko</a:t>
            </a:r>
            <a:r>
              <a:rPr lang="en-GB" baseline="30000" dirty="0"/>
              <a:t>4</a:t>
            </a:r>
            <a:r>
              <a:rPr lang="en-GB" dirty="0"/>
              <a:t>, Diemer Henri</a:t>
            </a:r>
            <a:r>
              <a:rPr lang="en-GB" baseline="30000" dirty="0"/>
              <a:t>4</a:t>
            </a:r>
            <a:r>
              <a:rPr lang="en-GB" dirty="0"/>
              <a:t>, </a:t>
            </a:r>
            <a:r>
              <a:rPr lang="en-GB" dirty="0" err="1"/>
              <a:t>Bienvenu</a:t>
            </a:r>
            <a:r>
              <a:rPr lang="en-GB" dirty="0"/>
              <a:t> Sapioko</a:t>
            </a:r>
            <a:r>
              <a:rPr lang="en-GB" baseline="30000" dirty="0"/>
              <a:t>5</a:t>
            </a:r>
            <a:r>
              <a:rPr lang="en-GB" dirty="0"/>
              <a:t>, M. Ruby Siddiqui</a:t>
            </a:r>
            <a:r>
              <a:rPr lang="en-GB" baseline="30000" dirty="0"/>
              <a:t>1</a:t>
            </a:r>
            <a:r>
              <a:rPr lang="en-GB" dirty="0"/>
              <a:t>, Turid Piening</a:t>
            </a:r>
            <a:r>
              <a:rPr lang="en-GB" baseline="30000" dirty="0"/>
              <a:t>2</a:t>
            </a:r>
            <a:endParaRPr lang="en-GB" dirty="0"/>
          </a:p>
          <a:p>
            <a:r>
              <a:rPr lang="en-GB" dirty="0"/>
              <a:t> 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¹Médecins Sans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Frontières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(MSF), London, UK,  ²Médecins Sans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Frontières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(MSF), Berlin, Germany, ³Médecins Sans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Frontières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(MSF), Bangui, Central African Republic ⁴Ministry of Health, Bangui, Central African Republic, ⁵Ministry of Health,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Zemio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, Central African Republic</a:t>
            </a:r>
            <a:endParaRPr lang="en-GB"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32581" y="-3039"/>
            <a:ext cx="20915425" cy="4644503"/>
          </a:xfrm>
          <a:prstGeom prst="rect">
            <a:avLst/>
          </a:prstGeom>
        </p:spPr>
        <p:txBody>
          <a:bodyPr vert="horz" wrap="square" lIns="0" tIns="25680" rIns="0" bIns="0" rtlCol="0">
            <a:spAutoFit/>
          </a:bodyPr>
          <a:lstStyle/>
          <a:p>
            <a:pPr marL="27032" marR="10813">
              <a:spcBef>
                <a:spcPts val="202"/>
              </a:spcBef>
              <a:tabLst>
                <a:tab pos="3976400" algn="l"/>
                <a:tab pos="4049386" algn="l"/>
              </a:tabLst>
            </a:pPr>
            <a:r>
              <a:rPr lang="en-GB" b="1" dirty="0"/>
              <a:t>ART Retention in community ART Groups (CAGs) during conflict in </a:t>
            </a:r>
            <a:r>
              <a:rPr lang="en-GB" b="1" dirty="0" err="1"/>
              <a:t>Zemio</a:t>
            </a:r>
            <a:r>
              <a:rPr lang="en-GB" b="1" dirty="0"/>
              <a:t>, Central African Republic.</a:t>
            </a:r>
            <a:endParaRPr spc="-160" dirty="0"/>
          </a:p>
        </p:txBody>
      </p:sp>
      <p:sp>
        <p:nvSpPr>
          <p:cNvPr id="11" name="object 11"/>
          <p:cNvSpPr txBox="1"/>
          <p:nvPr/>
        </p:nvSpPr>
        <p:spPr>
          <a:xfrm>
            <a:off x="777916" y="9709524"/>
            <a:ext cx="10811569" cy="13721988"/>
          </a:xfrm>
          <a:prstGeom prst="rect">
            <a:avLst/>
          </a:prstGeom>
          <a:effectLst>
            <a:glow rad="774700">
              <a:srgbClr val="3EA199"/>
            </a:glow>
          </a:effectLst>
        </p:spPr>
        <p:txBody>
          <a:bodyPr vert="horz" wrap="square" lIns="0" tIns="25680" rIns="0" bIns="0" rtlCol="0">
            <a:spAutoFit/>
          </a:bodyPr>
          <a:lstStyle/>
          <a:p>
            <a:pPr marL="571500" indent="-5715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4000" dirty="0" err="1">
                <a:latin typeface="Arial" panose="020B0604020202020204" pitchFamily="34" charset="0"/>
                <a:cs typeface="Arial" panose="020B0604020202020204" pitchFamily="34" charset="0"/>
              </a:rPr>
              <a:t>Médecins</a:t>
            </a: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 Sans Frontières (MSF) closed its program in </a:t>
            </a:r>
            <a:r>
              <a:rPr lang="en-GB" sz="4000" dirty="0" err="1">
                <a:latin typeface="Arial" panose="020B0604020202020204" pitchFamily="34" charset="0"/>
                <a:cs typeface="Arial" panose="020B0604020202020204" pitchFamily="34" charset="0"/>
              </a:rPr>
              <a:t>Zemio</a:t>
            </a: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, Central African Republic (CAR) in 2017</a:t>
            </a:r>
          </a:p>
          <a:p>
            <a:pPr marL="571500" indent="-5715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To ensure continuous care for the HIV cohort during and after a handover of activities to the CAR Ministry of Health (MoH), MSF implemented differentiated models of HIV care: </a:t>
            </a:r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Pharmacy Fast Track (PFT) and Community Anti-Retroviral Therapy (ART) groups (CAGs)</a:t>
            </a:r>
          </a:p>
          <a:p>
            <a:pPr marL="571500" indent="-5715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PFT = drug refill programme directly dispensing 3 or 6 months ART to individual patients</a:t>
            </a:r>
          </a:p>
          <a:p>
            <a:pPr marL="571500" indent="-5715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CAGs = HIV patients on ART living in close proximity. Group members provide mutual support by collecting 3 or 6 months ART for the group, monitoring morbidities and encouraging adherence.</a:t>
            </a:r>
          </a:p>
          <a:p>
            <a:pPr marL="571500" indent="-5715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Both programmes reduce clinical visits</a:t>
            </a:r>
          </a:p>
          <a:p>
            <a:pPr marL="571500" indent="-5715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We describe the first time these models have been applied in a conflict setting</a:t>
            </a:r>
          </a:p>
        </p:txBody>
      </p:sp>
      <p:sp>
        <p:nvSpPr>
          <p:cNvPr id="20" name="object 20"/>
          <p:cNvSpPr/>
          <p:nvPr/>
        </p:nvSpPr>
        <p:spPr>
          <a:xfrm>
            <a:off x="12007266" y="8190222"/>
            <a:ext cx="17830799" cy="9334845"/>
          </a:xfrm>
          <a:custGeom>
            <a:avLst/>
            <a:gdLst/>
            <a:ahLst/>
            <a:cxnLst/>
            <a:rect l="l" t="t" r="r" b="b"/>
            <a:pathLst>
              <a:path w="6408419" h="3094354">
                <a:moveTo>
                  <a:pt x="0" y="3094241"/>
                </a:moveTo>
                <a:lnTo>
                  <a:pt x="6408297" y="3094241"/>
                </a:lnTo>
                <a:lnTo>
                  <a:pt x="6408297" y="0"/>
                </a:lnTo>
                <a:lnTo>
                  <a:pt x="0" y="0"/>
                </a:lnTo>
                <a:lnTo>
                  <a:pt x="0" y="3094241"/>
                </a:lnTo>
                <a:close/>
              </a:path>
            </a:pathLst>
          </a:custGeom>
          <a:solidFill>
            <a:srgbClr val="3EA199"/>
          </a:solidFill>
        </p:spPr>
        <p:txBody>
          <a:bodyPr wrap="square" lIns="0" tIns="0" rIns="0" bIns="0" rtlCol="0"/>
          <a:lstStyle/>
          <a:p>
            <a:pPr algn="ctr"/>
            <a:r>
              <a:rPr lang="en-GB" sz="5400" b="1" dirty="0">
                <a:latin typeface="Arial" panose="020B0604020202020204" pitchFamily="34" charset="0"/>
                <a:cs typeface="Arial" panose="020B0604020202020204" pitchFamily="34" charset="0"/>
              </a:rPr>
              <a:t>Results: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On June 28</a:t>
            </a:r>
            <a:r>
              <a:rPr lang="en-GB" sz="4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, 2017, intra-community violence broke out in </a:t>
            </a:r>
            <a:r>
              <a:rPr lang="en-GB" sz="4000" dirty="0" err="1">
                <a:latin typeface="Arial" panose="020B0604020202020204" pitchFamily="34" charset="0"/>
                <a:cs typeface="Arial" panose="020B0604020202020204" pitchFamily="34" charset="0"/>
              </a:rPr>
              <a:t>Zemio</a:t>
            </a: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 and displaced thousands from their homes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During the violence, staff maintained a presence at the clinic to support ART pick-up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A total of 413 (39.1%) patients had access to ART during the conflict period (July to December 2017)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This was through 31 (41.9%) CAGs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These CAGs have lost 62 patients (0 to 16 patients per CAG)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There is no news of the PFT patients or the remaining CAGs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Only 3 deaths can be confirmed during the conflict (1 accident, 1 shooting and 1 thrown down a well)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Follow-up will commence now that the situation has stabilised</a:t>
            </a:r>
          </a:p>
          <a:p>
            <a:pPr marL="598532" marR="10813" indent="-571500">
              <a:lnSpc>
                <a:spcPct val="100600"/>
              </a:lnSpc>
              <a:buFont typeface="Arial" panose="020B0604020202020204" pitchFamily="34" charset="0"/>
              <a:buChar char="•"/>
            </a:pP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Qualitative data collection is ongoing to ascertain how CAGs/PFT functioned during the conflict</a:t>
            </a:r>
            <a:r>
              <a:rPr lang="en-GB" b="1" dirty="0"/>
              <a:t> </a:t>
            </a:r>
            <a:endParaRPr lang="en-GB" dirty="0"/>
          </a:p>
        </p:txBody>
      </p:sp>
      <p:sp>
        <p:nvSpPr>
          <p:cNvPr id="46" name="TextBox 45"/>
          <p:cNvSpPr txBox="1"/>
          <p:nvPr/>
        </p:nvSpPr>
        <p:spPr>
          <a:xfrm>
            <a:off x="777917" y="8307238"/>
            <a:ext cx="10811568" cy="1194512"/>
          </a:xfrm>
          <a:prstGeom prst="rect">
            <a:avLst/>
          </a:prstGeom>
          <a:solidFill>
            <a:srgbClr val="3EA199"/>
          </a:solidFill>
          <a:ln>
            <a:noFill/>
          </a:ln>
        </p:spPr>
        <p:txBody>
          <a:bodyPr wrap="square" lIns="180000" tIns="180000" rIns="180000" bIns="180000" rtlCol="0">
            <a:spAutoFit/>
          </a:bodyPr>
          <a:lstStyle/>
          <a:p>
            <a:pPr marL="27032" algn="ctr">
              <a:spcBef>
                <a:spcPts val="234"/>
              </a:spcBef>
            </a:pPr>
            <a:r>
              <a:rPr lang="en-GB" sz="5400" b="1" dirty="0"/>
              <a:t> </a:t>
            </a:r>
            <a:r>
              <a:rPr lang="en-GB" sz="5400" b="1" dirty="0">
                <a:latin typeface="Arial" panose="020B0604020202020204" pitchFamily="34" charset="0"/>
                <a:cs typeface="Arial" panose="020B0604020202020204" pitchFamily="34" charset="0"/>
              </a:rPr>
              <a:t>Introduction </a:t>
            </a:r>
            <a:endParaRPr lang="en-GB" sz="5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19879831" y="27351124"/>
            <a:ext cx="9999598" cy="6895331"/>
          </a:xfrm>
          <a:custGeom>
            <a:avLst/>
            <a:gdLst/>
            <a:ahLst/>
            <a:cxnLst/>
            <a:rect l="l" t="t" r="r" b="b"/>
            <a:pathLst>
              <a:path w="3088640" h="4718050">
                <a:moveTo>
                  <a:pt x="0" y="4717451"/>
                </a:moveTo>
                <a:lnTo>
                  <a:pt x="3088276" y="4717451"/>
                </a:lnTo>
                <a:lnTo>
                  <a:pt x="3088276" y="0"/>
                </a:lnTo>
                <a:lnTo>
                  <a:pt x="0" y="0"/>
                </a:lnTo>
                <a:lnTo>
                  <a:pt x="0" y="4717451"/>
                </a:lnTo>
                <a:close/>
              </a:path>
            </a:pathLst>
          </a:custGeom>
          <a:solidFill>
            <a:srgbClr val="E2E3E4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3" name="object 13"/>
          <p:cNvSpPr txBox="1"/>
          <p:nvPr/>
        </p:nvSpPr>
        <p:spPr>
          <a:xfrm>
            <a:off x="20775565" y="27670877"/>
            <a:ext cx="8358848" cy="6585731"/>
          </a:xfrm>
          <a:prstGeom prst="rect">
            <a:avLst/>
          </a:prstGeom>
        </p:spPr>
        <p:txBody>
          <a:bodyPr vert="horz" wrap="square" lIns="0" tIns="29735" rIns="0" bIns="0" rtlCol="0">
            <a:spAutoFit/>
          </a:bodyPr>
          <a:lstStyle/>
          <a:p>
            <a:pPr marL="27032" algn="ctr">
              <a:spcBef>
                <a:spcPts val="234"/>
              </a:spcBef>
            </a:pPr>
            <a:r>
              <a:rPr lang="en-US" sz="5400" b="1" spc="-11" dirty="0">
                <a:solidFill>
                  <a:srgbClr val="D2232A"/>
                </a:solidFill>
                <a:latin typeface="Arial"/>
                <a:cs typeface="Arial"/>
              </a:rPr>
              <a:t>Conclusion</a:t>
            </a:r>
          </a:p>
          <a:p>
            <a:pPr marL="27032" marR="10813">
              <a:lnSpc>
                <a:spcPct val="100600"/>
              </a:lnSpc>
            </a:pP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Implementing differentiated care models such as CAGs and PFT was feasible in </a:t>
            </a:r>
            <a:r>
              <a:rPr lang="en-GB" sz="4000" dirty="0" err="1">
                <a:latin typeface="Arial" panose="020B0604020202020204" pitchFamily="34" charset="0"/>
                <a:cs typeface="Arial" panose="020B0604020202020204" pitchFamily="34" charset="0"/>
              </a:rPr>
              <a:t>Zemio</a:t>
            </a: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. Furthermore, these models appear to show promise for ensuring continuity of care for people in conflict settings.</a:t>
            </a:r>
          </a:p>
          <a:p>
            <a:pPr marL="27032" marR="10813">
              <a:lnSpc>
                <a:spcPct val="100600"/>
              </a:lnSpc>
            </a:pPr>
            <a:r>
              <a:rPr lang="en-US" sz="3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questions or comments contact:</a:t>
            </a:r>
          </a:p>
          <a:p>
            <a:pPr marL="27032" marR="10813">
              <a:lnSpc>
                <a:spcPct val="100600"/>
              </a:lnSpc>
            </a:pPr>
            <a:r>
              <a:rPr lang="en-GB" u="sng" dirty="0">
                <a:hlinkClick r:id="rId3"/>
              </a:rPr>
              <a:t>charles.ssonko@london.msf.org</a:t>
            </a:r>
            <a:endParaRPr lang="en-US" sz="3000" dirty="0">
              <a:solidFill>
                <a:srgbClr val="5859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032" marR="10813">
              <a:lnSpc>
                <a:spcPct val="100600"/>
              </a:lnSpc>
            </a:pPr>
            <a:endParaRPr lang="en-US" sz="3000" dirty="0">
              <a:solidFill>
                <a:srgbClr val="5859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032" marR="10813">
              <a:lnSpc>
                <a:spcPct val="100600"/>
              </a:lnSpc>
            </a:pPr>
            <a:endParaRPr lang="en-US" sz="3000" spc="-11" dirty="0">
              <a:solidFill>
                <a:srgbClr val="58595B"/>
              </a:solidFill>
              <a:latin typeface="Arial"/>
              <a:cs typeface="Arial"/>
            </a:endParaRPr>
          </a:p>
        </p:txBody>
      </p:sp>
      <p:sp>
        <p:nvSpPr>
          <p:cNvPr id="50" name="object 13"/>
          <p:cNvSpPr txBox="1"/>
          <p:nvPr/>
        </p:nvSpPr>
        <p:spPr>
          <a:xfrm>
            <a:off x="20105439" y="34703012"/>
            <a:ext cx="9923398" cy="3169346"/>
          </a:xfrm>
          <a:prstGeom prst="rect">
            <a:avLst/>
          </a:prstGeom>
        </p:spPr>
        <p:txBody>
          <a:bodyPr vert="horz" wrap="square" lIns="0" tIns="29735" rIns="0" bIns="0" rtlCol="0">
            <a:spAutoFit/>
          </a:bodyPr>
          <a:lstStyle/>
          <a:p>
            <a:pPr marL="27032">
              <a:spcBef>
                <a:spcPts val="234"/>
              </a:spcBef>
            </a:pPr>
            <a:r>
              <a:rPr lang="en-US" sz="5400" b="1" spc="-11" dirty="0">
                <a:solidFill>
                  <a:srgbClr val="D2232A"/>
                </a:solidFill>
                <a:latin typeface="Arial"/>
                <a:cs typeface="Arial"/>
              </a:rPr>
              <a:t>Acknowledgements</a:t>
            </a:r>
            <a:endParaRPr sz="5400" dirty="0">
              <a:latin typeface="Arial"/>
              <a:cs typeface="Arial"/>
            </a:endParaRPr>
          </a:p>
          <a:p>
            <a:pPr marL="457200" indent="-457200">
              <a:spcBef>
                <a:spcPts val="43"/>
              </a:spcBef>
              <a:buFont typeface="Arial" panose="020B0604020202020204" pitchFamily="34" charset="0"/>
              <a:buChar char="•"/>
            </a:pPr>
            <a:r>
              <a:rPr lang="en-US" sz="3000" spc="-11" dirty="0">
                <a:solidFill>
                  <a:srgbClr val="58595B"/>
                </a:solidFill>
                <a:latin typeface="Arial"/>
                <a:cs typeface="Arial"/>
              </a:rPr>
              <a:t>The MSF emergency team</a:t>
            </a:r>
          </a:p>
          <a:p>
            <a:pPr marL="457200" indent="-457200">
              <a:spcBef>
                <a:spcPts val="43"/>
              </a:spcBef>
              <a:buFont typeface="Arial" panose="020B0604020202020204" pitchFamily="34" charset="0"/>
              <a:buChar char="•"/>
            </a:pPr>
            <a:r>
              <a:rPr lang="en-US" sz="3000" spc="-11" dirty="0">
                <a:solidFill>
                  <a:srgbClr val="58595B"/>
                </a:solidFill>
                <a:latin typeface="Arial"/>
                <a:cs typeface="Arial"/>
              </a:rPr>
              <a:t>The CAG Leaders that risked their lives to ensure drug pick up during acute conflict</a:t>
            </a:r>
          </a:p>
          <a:p>
            <a:pPr marL="457200" indent="-457200">
              <a:spcBef>
                <a:spcPts val="43"/>
              </a:spcBef>
              <a:buFont typeface="Arial" panose="020B0604020202020204" pitchFamily="34" charset="0"/>
              <a:buChar char="•"/>
            </a:pPr>
            <a:r>
              <a:rPr lang="en-US" sz="3000" spc="-11" dirty="0">
                <a:solidFill>
                  <a:srgbClr val="58595B"/>
                </a:solidFill>
                <a:latin typeface="Arial"/>
                <a:cs typeface="Arial"/>
              </a:rPr>
              <a:t>Local staff of the Ministry of health</a:t>
            </a:r>
          </a:p>
          <a:p>
            <a:pPr>
              <a:spcBef>
                <a:spcPts val="43"/>
              </a:spcBef>
            </a:pPr>
            <a:endParaRPr sz="3000" dirty="0">
              <a:latin typeface="Times New Roman"/>
              <a:cs typeface="Times New Roman"/>
            </a:endParaRPr>
          </a:p>
        </p:txBody>
      </p:sp>
      <p:sp>
        <p:nvSpPr>
          <p:cNvPr id="54" name="object 11">
            <a:extLst>
              <a:ext uri="{FF2B5EF4-FFF2-40B4-BE49-F238E27FC236}">
                <a16:creationId xmlns="" xmlns:a16="http://schemas.microsoft.com/office/drawing/2014/main" id="{E5E27FE7-BADC-46DD-A13D-C4B2228C54A1}"/>
              </a:ext>
            </a:extLst>
          </p:cNvPr>
          <p:cNvSpPr txBox="1"/>
          <p:nvPr/>
        </p:nvSpPr>
        <p:spPr>
          <a:xfrm>
            <a:off x="882066" y="24871594"/>
            <a:ext cx="11125200" cy="12336993"/>
          </a:xfrm>
          <a:prstGeom prst="rect">
            <a:avLst/>
          </a:prstGeom>
          <a:effectLst>
            <a:glow rad="774700">
              <a:srgbClr val="3EA199"/>
            </a:glow>
          </a:effectLst>
        </p:spPr>
        <p:txBody>
          <a:bodyPr vert="horz" wrap="square" lIns="0" tIns="25680" rIns="0" bIns="0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Retrospective analysis of routinely collected cohort data</a:t>
            </a:r>
            <a:endParaRPr lang="en-GB" sz="40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Between November 2016 and June 2017,1500 (91.1%) patients were enrolled into a differentiated model of HIV care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1057 (70.5%) HIV patients enrolled into one of 74 CAGs (2-34 patients per CAG) or transferred to a PFT programme (n=443, 29.5% patients)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Upon enrolment, individual patient data for routine monitoring (e.g. weight, consultation dates) was collected, though viral load data was not available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Follow up data on CAGs (e.g. date of formation/consultation/drug pick-up, number of members) was analysed where possible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HIV patients from </a:t>
            </a:r>
            <a:r>
              <a:rPr lang="en-GB" sz="4000" dirty="0" err="1">
                <a:latin typeface="Arial" panose="020B0604020202020204" pitchFamily="34" charset="0"/>
                <a:cs typeface="Arial" panose="020B0604020202020204" pitchFamily="34" charset="0"/>
              </a:rPr>
              <a:t>Zemio</a:t>
            </a: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 received 3 months’ supply of ART as they resided close to the clinic. The remainder received 6 months ART</a:t>
            </a:r>
          </a:p>
          <a:p>
            <a:endParaRPr lang="en-GB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="" xmlns:a16="http://schemas.microsoft.com/office/drawing/2014/main" id="{4327C1FC-0DB0-44CF-B92F-D5F0E86F9964}"/>
              </a:ext>
            </a:extLst>
          </p:cNvPr>
          <p:cNvSpPr txBox="1"/>
          <p:nvPr/>
        </p:nvSpPr>
        <p:spPr>
          <a:xfrm>
            <a:off x="777916" y="23543244"/>
            <a:ext cx="10896600" cy="1194512"/>
          </a:xfrm>
          <a:prstGeom prst="rect">
            <a:avLst/>
          </a:prstGeom>
          <a:solidFill>
            <a:srgbClr val="3EA199"/>
          </a:solidFill>
          <a:ln>
            <a:noFill/>
          </a:ln>
        </p:spPr>
        <p:txBody>
          <a:bodyPr wrap="square" lIns="180000" tIns="180000" rIns="180000" bIns="180000" rtlCol="0">
            <a:spAutoFit/>
          </a:bodyPr>
          <a:lstStyle/>
          <a:p>
            <a:pPr marL="27032" algn="ctr">
              <a:spcBef>
                <a:spcPts val="234"/>
              </a:spcBef>
            </a:pPr>
            <a:r>
              <a:rPr lang="en-GB" sz="5400" b="1" dirty="0"/>
              <a:t> </a:t>
            </a:r>
            <a:r>
              <a:rPr lang="en-GB" sz="5400" b="1" dirty="0"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  <a:r>
              <a:rPr lang="en-GB" sz="5400" b="1" dirty="0"/>
              <a:t> </a:t>
            </a:r>
            <a:endParaRPr lang="en-GB" sz="5400" dirty="0">
              <a:latin typeface="Arial"/>
              <a:cs typeface="Arial"/>
            </a:endParaRPr>
          </a:p>
        </p:txBody>
      </p:sp>
      <p:sp>
        <p:nvSpPr>
          <p:cNvPr id="57" name="object 37">
            <a:extLst>
              <a:ext uri="{FF2B5EF4-FFF2-40B4-BE49-F238E27FC236}">
                <a16:creationId xmlns="" xmlns:a16="http://schemas.microsoft.com/office/drawing/2014/main" id="{53CA88EB-4E54-41B7-8B65-5E0DC17E0FB3}"/>
              </a:ext>
            </a:extLst>
          </p:cNvPr>
          <p:cNvSpPr txBox="1"/>
          <p:nvPr/>
        </p:nvSpPr>
        <p:spPr>
          <a:xfrm>
            <a:off x="15518606" y="18858856"/>
            <a:ext cx="11712588" cy="2721940"/>
          </a:xfrm>
          <a:prstGeom prst="rect">
            <a:avLst/>
          </a:prstGeom>
        </p:spPr>
        <p:txBody>
          <a:bodyPr vert="horz" wrap="square" lIns="0" tIns="74336" rIns="0" bIns="0" rtlCol="0">
            <a:spAutoFit/>
          </a:bodyPr>
          <a:lstStyle/>
          <a:p>
            <a:pPr marL="27032" marR="10813" algn="ctr">
              <a:spcBef>
                <a:spcPts val="585"/>
              </a:spcBef>
            </a:pPr>
            <a:r>
              <a:rPr lang="en-GB" sz="5400" b="1" i="1" spc="-85" dirty="0">
                <a:solidFill>
                  <a:srgbClr val="FF0000"/>
                </a:solidFill>
                <a:latin typeface="Arial"/>
                <a:cs typeface="Arial"/>
              </a:rPr>
              <a:t>413 (41.9%) patients affected by the</a:t>
            </a:r>
          </a:p>
          <a:p>
            <a:pPr marL="27032" marR="10813" algn="ctr">
              <a:spcBef>
                <a:spcPts val="585"/>
              </a:spcBef>
            </a:pPr>
            <a:r>
              <a:rPr lang="en-GB" sz="5400" b="1" i="1" spc="-85" dirty="0">
                <a:solidFill>
                  <a:srgbClr val="FF0000"/>
                </a:solidFill>
                <a:latin typeface="Arial"/>
                <a:cs typeface="Arial"/>
              </a:rPr>
              <a:t> conflict  received</a:t>
            </a:r>
          </a:p>
          <a:p>
            <a:pPr marL="27032" marR="10813" algn="ctr">
              <a:spcBef>
                <a:spcPts val="585"/>
              </a:spcBef>
            </a:pPr>
            <a:r>
              <a:rPr lang="en-GB" sz="5400" b="1" i="1" spc="-85" dirty="0">
                <a:solidFill>
                  <a:srgbClr val="FF0000"/>
                </a:solidFill>
                <a:latin typeface="Arial"/>
                <a:cs typeface="Arial"/>
              </a:rPr>
              <a:t> emergency ART refills</a:t>
            </a:r>
            <a:endParaRPr sz="5400" b="1" i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62" name="object 35">
            <a:extLst>
              <a:ext uri="{FF2B5EF4-FFF2-40B4-BE49-F238E27FC236}">
                <a16:creationId xmlns="" xmlns:a16="http://schemas.microsoft.com/office/drawing/2014/main" id="{C6F16521-982A-4B79-BB63-495137FE9391}"/>
              </a:ext>
            </a:extLst>
          </p:cNvPr>
          <p:cNvSpPr/>
          <p:nvPr/>
        </p:nvSpPr>
        <p:spPr>
          <a:xfrm>
            <a:off x="25985612" y="24651194"/>
            <a:ext cx="1925990" cy="1925990"/>
          </a:xfrm>
          <a:custGeom>
            <a:avLst/>
            <a:gdLst/>
            <a:ahLst/>
            <a:cxnLst/>
            <a:rect l="l" t="t" r="r" b="b"/>
            <a:pathLst>
              <a:path w="904875" h="904875">
                <a:moveTo>
                  <a:pt x="904532" y="0"/>
                </a:moveTo>
                <a:lnTo>
                  <a:pt x="719619" y="184912"/>
                </a:lnTo>
                <a:lnTo>
                  <a:pt x="719619" y="719619"/>
                </a:lnTo>
                <a:lnTo>
                  <a:pt x="184912" y="719619"/>
                </a:lnTo>
                <a:lnTo>
                  <a:pt x="0" y="904532"/>
                </a:lnTo>
                <a:lnTo>
                  <a:pt x="904532" y="904532"/>
                </a:lnTo>
                <a:lnTo>
                  <a:pt x="904532" y="0"/>
                </a:lnTo>
                <a:close/>
              </a:path>
            </a:pathLst>
          </a:custGeom>
          <a:solidFill>
            <a:srgbClr val="38A199"/>
          </a:solidFill>
        </p:spPr>
        <p:txBody>
          <a:bodyPr wrap="square" lIns="0" tIns="0" rIns="0" bIns="0" rtlCol="0"/>
          <a:lstStyle/>
          <a:p>
            <a:pPr algn="ctr"/>
            <a:endParaRPr sz="8156"/>
          </a:p>
        </p:txBody>
      </p:sp>
      <p:sp>
        <p:nvSpPr>
          <p:cNvPr id="64" name="object 34">
            <a:extLst>
              <a:ext uri="{FF2B5EF4-FFF2-40B4-BE49-F238E27FC236}">
                <a16:creationId xmlns="" xmlns:a16="http://schemas.microsoft.com/office/drawing/2014/main" id="{35C1B231-ABBF-454B-9C5B-F8014C5E37ED}"/>
              </a:ext>
            </a:extLst>
          </p:cNvPr>
          <p:cNvSpPr/>
          <p:nvPr/>
        </p:nvSpPr>
        <p:spPr>
          <a:xfrm>
            <a:off x="25926725" y="22478012"/>
            <a:ext cx="1925990" cy="1925990"/>
          </a:xfrm>
          <a:custGeom>
            <a:avLst/>
            <a:gdLst/>
            <a:ahLst/>
            <a:cxnLst/>
            <a:rect l="l" t="t" r="r" b="b"/>
            <a:pathLst>
              <a:path w="904875" h="904875">
                <a:moveTo>
                  <a:pt x="904544" y="0"/>
                </a:moveTo>
                <a:lnTo>
                  <a:pt x="0" y="0"/>
                </a:lnTo>
                <a:lnTo>
                  <a:pt x="184912" y="184912"/>
                </a:lnTo>
                <a:lnTo>
                  <a:pt x="719631" y="184912"/>
                </a:lnTo>
                <a:lnTo>
                  <a:pt x="719631" y="719625"/>
                </a:lnTo>
                <a:lnTo>
                  <a:pt x="904544" y="904538"/>
                </a:lnTo>
                <a:lnTo>
                  <a:pt x="904544" y="0"/>
                </a:lnTo>
                <a:close/>
              </a:path>
            </a:pathLst>
          </a:custGeom>
          <a:solidFill>
            <a:srgbClr val="38A199"/>
          </a:solidFill>
        </p:spPr>
        <p:txBody>
          <a:bodyPr wrap="square" lIns="0" tIns="0" rIns="0" bIns="0" rtlCol="0"/>
          <a:lstStyle/>
          <a:p>
            <a:pPr algn="ctr"/>
            <a:endParaRPr sz="8156"/>
          </a:p>
        </p:txBody>
      </p:sp>
      <p:sp>
        <p:nvSpPr>
          <p:cNvPr id="65" name="object 33">
            <a:extLst>
              <a:ext uri="{FF2B5EF4-FFF2-40B4-BE49-F238E27FC236}">
                <a16:creationId xmlns="" xmlns:a16="http://schemas.microsoft.com/office/drawing/2014/main" id="{99ECF0C7-FD1C-4255-A65A-4B465D777289}"/>
              </a:ext>
            </a:extLst>
          </p:cNvPr>
          <p:cNvSpPr/>
          <p:nvPr/>
        </p:nvSpPr>
        <p:spPr>
          <a:xfrm>
            <a:off x="15241909" y="22563501"/>
            <a:ext cx="1925990" cy="1925990"/>
          </a:xfrm>
          <a:custGeom>
            <a:avLst/>
            <a:gdLst/>
            <a:ahLst/>
            <a:cxnLst/>
            <a:rect l="l" t="t" r="r" b="b"/>
            <a:pathLst>
              <a:path w="904875" h="904875">
                <a:moveTo>
                  <a:pt x="904538" y="0"/>
                </a:moveTo>
                <a:lnTo>
                  <a:pt x="0" y="0"/>
                </a:lnTo>
                <a:lnTo>
                  <a:pt x="0" y="904538"/>
                </a:lnTo>
                <a:lnTo>
                  <a:pt x="184912" y="719625"/>
                </a:lnTo>
                <a:lnTo>
                  <a:pt x="184912" y="184912"/>
                </a:lnTo>
                <a:lnTo>
                  <a:pt x="719625" y="184912"/>
                </a:lnTo>
                <a:lnTo>
                  <a:pt x="904538" y="0"/>
                </a:lnTo>
                <a:close/>
              </a:path>
            </a:pathLst>
          </a:custGeom>
          <a:solidFill>
            <a:srgbClr val="38A199"/>
          </a:solidFill>
        </p:spPr>
        <p:txBody>
          <a:bodyPr wrap="square" lIns="0" tIns="0" rIns="0" bIns="0" rtlCol="0"/>
          <a:lstStyle/>
          <a:p>
            <a:pPr algn="ctr"/>
            <a:endParaRPr sz="8156"/>
          </a:p>
        </p:txBody>
      </p:sp>
      <p:sp>
        <p:nvSpPr>
          <p:cNvPr id="66" name="object 36">
            <a:extLst>
              <a:ext uri="{FF2B5EF4-FFF2-40B4-BE49-F238E27FC236}">
                <a16:creationId xmlns="" xmlns:a16="http://schemas.microsoft.com/office/drawing/2014/main" id="{F4A25835-23AF-4AF8-87D0-412F3B1985C9}"/>
              </a:ext>
            </a:extLst>
          </p:cNvPr>
          <p:cNvSpPr/>
          <p:nvPr/>
        </p:nvSpPr>
        <p:spPr>
          <a:xfrm>
            <a:off x="15312249" y="24665995"/>
            <a:ext cx="1925990" cy="1996678"/>
          </a:xfrm>
          <a:custGeom>
            <a:avLst/>
            <a:gdLst/>
            <a:ahLst/>
            <a:cxnLst/>
            <a:rect l="l" t="t" r="r" b="b"/>
            <a:pathLst>
              <a:path w="904875" h="904875">
                <a:moveTo>
                  <a:pt x="0" y="0"/>
                </a:moveTo>
                <a:lnTo>
                  <a:pt x="0" y="904532"/>
                </a:lnTo>
                <a:lnTo>
                  <a:pt x="904532" y="904532"/>
                </a:lnTo>
                <a:lnTo>
                  <a:pt x="719619" y="719619"/>
                </a:lnTo>
                <a:lnTo>
                  <a:pt x="184912" y="719619"/>
                </a:lnTo>
                <a:lnTo>
                  <a:pt x="184912" y="184912"/>
                </a:lnTo>
                <a:lnTo>
                  <a:pt x="0" y="0"/>
                </a:lnTo>
                <a:close/>
              </a:path>
            </a:pathLst>
          </a:custGeom>
          <a:solidFill>
            <a:srgbClr val="38A199"/>
          </a:solidFill>
        </p:spPr>
        <p:txBody>
          <a:bodyPr wrap="square" lIns="0" tIns="0" rIns="0" bIns="0" rtlCol="0"/>
          <a:lstStyle/>
          <a:p>
            <a:pPr algn="ctr"/>
            <a:endParaRPr sz="8156"/>
          </a:p>
        </p:txBody>
      </p:sp>
      <p:sp>
        <p:nvSpPr>
          <p:cNvPr id="67" name="object 37">
            <a:extLst>
              <a:ext uri="{FF2B5EF4-FFF2-40B4-BE49-F238E27FC236}">
                <a16:creationId xmlns="" xmlns:a16="http://schemas.microsoft.com/office/drawing/2014/main" id="{93886592-222F-4DF2-B6F0-C101EC15FA1D}"/>
              </a:ext>
            </a:extLst>
          </p:cNvPr>
          <p:cNvSpPr txBox="1"/>
          <p:nvPr/>
        </p:nvSpPr>
        <p:spPr>
          <a:xfrm>
            <a:off x="16177353" y="23431512"/>
            <a:ext cx="10771254" cy="2378257"/>
          </a:xfrm>
          <a:prstGeom prst="rect">
            <a:avLst/>
          </a:prstGeom>
        </p:spPr>
        <p:txBody>
          <a:bodyPr vert="horz" wrap="square" lIns="0" tIns="74336" rIns="0" bIns="0" rtlCol="0">
            <a:spAutoFit/>
          </a:bodyPr>
          <a:lstStyle/>
          <a:p>
            <a:pPr marL="27032" marR="10813" algn="ctr">
              <a:spcBef>
                <a:spcPts val="585"/>
              </a:spcBef>
            </a:pPr>
            <a:r>
              <a:rPr lang="en-GB" sz="5400" b="1" i="1" spc="-85" dirty="0">
                <a:solidFill>
                  <a:srgbClr val="FF0000"/>
                </a:solidFill>
                <a:latin typeface="Arial"/>
                <a:cs typeface="Arial"/>
              </a:rPr>
              <a:t> Follow-up ongoing to trace remaining HIV patients</a:t>
            </a:r>
          </a:p>
          <a:p>
            <a:pPr marL="27032" marR="10813" algn="ctr">
              <a:lnSpc>
                <a:spcPts val="4406"/>
              </a:lnSpc>
              <a:spcBef>
                <a:spcPts val="585"/>
              </a:spcBef>
            </a:pPr>
            <a:endParaRPr sz="5400" b="1" i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68" name="object 13">
            <a:extLst>
              <a:ext uri="{FF2B5EF4-FFF2-40B4-BE49-F238E27FC236}">
                <a16:creationId xmlns="" xmlns:a16="http://schemas.microsoft.com/office/drawing/2014/main" id="{7571F3BF-DB4F-492C-8FAC-2A07CB12DB71}"/>
              </a:ext>
            </a:extLst>
          </p:cNvPr>
          <p:cNvSpPr txBox="1"/>
          <p:nvPr/>
        </p:nvSpPr>
        <p:spPr>
          <a:xfrm>
            <a:off x="12242005" y="26789262"/>
            <a:ext cx="7615117" cy="9564943"/>
          </a:xfrm>
          <a:prstGeom prst="rect">
            <a:avLst/>
          </a:prstGeom>
        </p:spPr>
        <p:txBody>
          <a:bodyPr vert="horz" wrap="square" lIns="0" tIns="29735" rIns="0" bIns="0" rtlCol="0">
            <a:spAutoFit/>
          </a:bodyPr>
          <a:lstStyle/>
          <a:p>
            <a:pPr marL="27032" algn="ctr">
              <a:spcBef>
                <a:spcPts val="234"/>
              </a:spcBef>
            </a:pPr>
            <a:r>
              <a:rPr lang="en-US" sz="5400" b="1" spc="-11" dirty="0">
                <a:solidFill>
                  <a:srgbClr val="D2232A"/>
                </a:solidFill>
                <a:latin typeface="Arial"/>
                <a:cs typeface="Arial"/>
              </a:rPr>
              <a:t>Limitations </a:t>
            </a:r>
            <a:endParaRPr sz="5400" dirty="0">
              <a:latin typeface="Arial"/>
              <a:cs typeface="Arial"/>
            </a:endParaRPr>
          </a:p>
          <a:p>
            <a:pPr marL="598532" marR="10813" indent="-571500">
              <a:lnSpc>
                <a:spcPct val="100600"/>
              </a:lnSpc>
              <a:buFont typeface="Arial" panose="020B0604020202020204" pitchFamily="34" charset="0"/>
              <a:buChar char="•"/>
            </a:pPr>
            <a:endParaRPr lang="en-GB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98532" marR="10813" indent="-571500">
              <a:lnSpc>
                <a:spcPct val="100600"/>
              </a:lnSpc>
              <a:buFont typeface="Arial" panose="020B0604020202020204" pitchFamily="34" charset="0"/>
              <a:buChar char="•"/>
            </a:pP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Data collection during acute  conflict was very limited</a:t>
            </a:r>
          </a:p>
          <a:p>
            <a:pPr marL="598532" marR="10813" indent="-571500">
              <a:lnSpc>
                <a:spcPct val="100600"/>
              </a:lnSpc>
              <a:buFont typeface="Arial" panose="020B0604020202020204" pitchFamily="34" charset="0"/>
              <a:buChar char="•"/>
            </a:pPr>
            <a:endParaRPr lang="en-GB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98532" marR="10813" indent="-571500">
              <a:lnSpc>
                <a:spcPct val="100600"/>
              </a:lnSpc>
              <a:buFont typeface="Arial" panose="020B0604020202020204" pitchFamily="34" charset="0"/>
              <a:buChar char="•"/>
            </a:pP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Clinical monitoring such as consultations and viral load stopped during acute conflict</a:t>
            </a:r>
          </a:p>
          <a:p>
            <a:pPr marL="598532" marR="10813" indent="-571500">
              <a:lnSpc>
                <a:spcPct val="100600"/>
              </a:lnSpc>
              <a:buFont typeface="Arial" panose="020B0604020202020204" pitchFamily="34" charset="0"/>
              <a:buChar char="•"/>
            </a:pPr>
            <a:endParaRPr lang="en-GB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98532" marR="10813" indent="-571500">
              <a:lnSpc>
                <a:spcPct val="100600"/>
              </a:lnSpc>
              <a:buFont typeface="Arial" panose="020B0604020202020204" pitchFamily="34" charset="0"/>
              <a:buChar char="•"/>
            </a:pP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Uncertainty of the actual CAGs / PFT that accessed ART during the conflict</a:t>
            </a:r>
          </a:p>
          <a:p>
            <a:pPr marL="27032" marR="10813">
              <a:lnSpc>
                <a:spcPct val="100600"/>
              </a:lnSpc>
            </a:pPr>
            <a:endParaRPr lang="en-GB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98532" marR="10813" indent="-571500">
              <a:lnSpc>
                <a:spcPct val="100600"/>
              </a:lnSpc>
              <a:buFont typeface="Arial" panose="020B0604020202020204" pitchFamily="34" charset="0"/>
              <a:buChar char="•"/>
            </a:pP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Uncertainty of the patients that died </a:t>
            </a:r>
          </a:p>
        </p:txBody>
      </p:sp>
      <p:sp>
        <p:nvSpPr>
          <p:cNvPr id="23" name="object 33">
            <a:extLst>
              <a:ext uri="{FF2B5EF4-FFF2-40B4-BE49-F238E27FC236}">
                <a16:creationId xmlns="" xmlns:a16="http://schemas.microsoft.com/office/drawing/2014/main" id="{D42F30B4-C646-4380-AD8B-8017E15B1748}"/>
              </a:ext>
            </a:extLst>
          </p:cNvPr>
          <p:cNvSpPr/>
          <p:nvPr/>
        </p:nvSpPr>
        <p:spPr>
          <a:xfrm>
            <a:off x="15236019" y="18592846"/>
            <a:ext cx="1925990" cy="1925990"/>
          </a:xfrm>
          <a:custGeom>
            <a:avLst/>
            <a:gdLst/>
            <a:ahLst/>
            <a:cxnLst/>
            <a:rect l="l" t="t" r="r" b="b"/>
            <a:pathLst>
              <a:path w="904875" h="904875">
                <a:moveTo>
                  <a:pt x="904538" y="0"/>
                </a:moveTo>
                <a:lnTo>
                  <a:pt x="0" y="0"/>
                </a:lnTo>
                <a:lnTo>
                  <a:pt x="0" y="904538"/>
                </a:lnTo>
                <a:lnTo>
                  <a:pt x="184912" y="719625"/>
                </a:lnTo>
                <a:lnTo>
                  <a:pt x="184912" y="184912"/>
                </a:lnTo>
                <a:lnTo>
                  <a:pt x="719625" y="184912"/>
                </a:lnTo>
                <a:lnTo>
                  <a:pt x="904538" y="0"/>
                </a:lnTo>
                <a:close/>
              </a:path>
            </a:pathLst>
          </a:custGeom>
          <a:solidFill>
            <a:srgbClr val="38A199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24" name="object 34">
            <a:extLst>
              <a:ext uri="{FF2B5EF4-FFF2-40B4-BE49-F238E27FC236}">
                <a16:creationId xmlns="" xmlns:a16="http://schemas.microsoft.com/office/drawing/2014/main" id="{AE102807-38D2-419C-A42E-7ACABFCDE604}"/>
              </a:ext>
            </a:extLst>
          </p:cNvPr>
          <p:cNvSpPr/>
          <p:nvPr/>
        </p:nvSpPr>
        <p:spPr>
          <a:xfrm>
            <a:off x="25991502" y="18448266"/>
            <a:ext cx="1925990" cy="1925990"/>
          </a:xfrm>
          <a:custGeom>
            <a:avLst/>
            <a:gdLst/>
            <a:ahLst/>
            <a:cxnLst/>
            <a:rect l="l" t="t" r="r" b="b"/>
            <a:pathLst>
              <a:path w="904875" h="904875">
                <a:moveTo>
                  <a:pt x="904544" y="0"/>
                </a:moveTo>
                <a:lnTo>
                  <a:pt x="0" y="0"/>
                </a:lnTo>
                <a:lnTo>
                  <a:pt x="184912" y="184912"/>
                </a:lnTo>
                <a:lnTo>
                  <a:pt x="719631" y="184912"/>
                </a:lnTo>
                <a:lnTo>
                  <a:pt x="719631" y="719625"/>
                </a:lnTo>
                <a:lnTo>
                  <a:pt x="904544" y="904538"/>
                </a:lnTo>
                <a:lnTo>
                  <a:pt x="904544" y="0"/>
                </a:lnTo>
                <a:close/>
              </a:path>
            </a:pathLst>
          </a:custGeom>
          <a:solidFill>
            <a:srgbClr val="38A199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25" name="object 36">
            <a:extLst>
              <a:ext uri="{FF2B5EF4-FFF2-40B4-BE49-F238E27FC236}">
                <a16:creationId xmlns="" xmlns:a16="http://schemas.microsoft.com/office/drawing/2014/main" id="{6E860669-F3C9-4B11-85D4-5F003B91F81A}"/>
              </a:ext>
            </a:extLst>
          </p:cNvPr>
          <p:cNvSpPr/>
          <p:nvPr/>
        </p:nvSpPr>
        <p:spPr>
          <a:xfrm>
            <a:off x="15236019" y="20348208"/>
            <a:ext cx="1925990" cy="1996678"/>
          </a:xfrm>
          <a:custGeom>
            <a:avLst/>
            <a:gdLst/>
            <a:ahLst/>
            <a:cxnLst/>
            <a:rect l="l" t="t" r="r" b="b"/>
            <a:pathLst>
              <a:path w="904875" h="904875">
                <a:moveTo>
                  <a:pt x="0" y="0"/>
                </a:moveTo>
                <a:lnTo>
                  <a:pt x="0" y="904532"/>
                </a:lnTo>
                <a:lnTo>
                  <a:pt x="904532" y="904532"/>
                </a:lnTo>
                <a:lnTo>
                  <a:pt x="719619" y="719619"/>
                </a:lnTo>
                <a:lnTo>
                  <a:pt x="184912" y="719619"/>
                </a:lnTo>
                <a:lnTo>
                  <a:pt x="184912" y="184912"/>
                </a:lnTo>
                <a:lnTo>
                  <a:pt x="0" y="0"/>
                </a:lnTo>
                <a:close/>
              </a:path>
            </a:pathLst>
          </a:custGeom>
          <a:solidFill>
            <a:srgbClr val="38A199"/>
          </a:solidFill>
        </p:spPr>
        <p:txBody>
          <a:bodyPr wrap="square" lIns="0" tIns="0" rIns="0" bIns="0" rtlCol="0"/>
          <a:lstStyle/>
          <a:p>
            <a:pPr algn="ctr"/>
            <a:endParaRPr sz="8156"/>
          </a:p>
        </p:txBody>
      </p:sp>
      <p:sp>
        <p:nvSpPr>
          <p:cNvPr id="26" name="object 35">
            <a:extLst>
              <a:ext uri="{FF2B5EF4-FFF2-40B4-BE49-F238E27FC236}">
                <a16:creationId xmlns="" xmlns:a16="http://schemas.microsoft.com/office/drawing/2014/main" id="{45D22126-4AA0-40B1-BC7D-C9F008905F53}"/>
              </a:ext>
            </a:extLst>
          </p:cNvPr>
          <p:cNvSpPr/>
          <p:nvPr/>
        </p:nvSpPr>
        <p:spPr>
          <a:xfrm>
            <a:off x="25985612" y="20472309"/>
            <a:ext cx="1925990" cy="1925990"/>
          </a:xfrm>
          <a:custGeom>
            <a:avLst/>
            <a:gdLst/>
            <a:ahLst/>
            <a:cxnLst/>
            <a:rect l="l" t="t" r="r" b="b"/>
            <a:pathLst>
              <a:path w="904875" h="904875">
                <a:moveTo>
                  <a:pt x="904532" y="0"/>
                </a:moveTo>
                <a:lnTo>
                  <a:pt x="719619" y="184912"/>
                </a:lnTo>
                <a:lnTo>
                  <a:pt x="719619" y="719619"/>
                </a:lnTo>
                <a:lnTo>
                  <a:pt x="184912" y="719619"/>
                </a:lnTo>
                <a:lnTo>
                  <a:pt x="0" y="904532"/>
                </a:lnTo>
                <a:lnTo>
                  <a:pt x="904532" y="904532"/>
                </a:lnTo>
                <a:lnTo>
                  <a:pt x="904532" y="0"/>
                </a:lnTo>
                <a:close/>
              </a:path>
            </a:pathLst>
          </a:custGeom>
          <a:solidFill>
            <a:srgbClr val="38A199"/>
          </a:solidFill>
        </p:spPr>
        <p:txBody>
          <a:bodyPr wrap="square" lIns="0" tIns="0" rIns="0" bIns="0" rtlCol="0"/>
          <a:lstStyle/>
          <a:p>
            <a:pPr algn="ctr"/>
            <a:endParaRPr sz="8156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656C67CEBF1B4EA4579FD3E3AFD5F7" ma:contentTypeVersion="6" ma:contentTypeDescription="Create a new document." ma:contentTypeScope="" ma:versionID="0a4da1f39be4a4643d4d8e5bc18bd4eb">
  <xsd:schema xmlns:xsd="http://www.w3.org/2001/XMLSchema" xmlns:xs="http://www.w3.org/2001/XMLSchema" xmlns:p="http://schemas.microsoft.com/office/2006/metadata/properties" xmlns:ns2="5895eead-2303-49e7-ae5e-1c41a0da3250" xmlns:ns3="e2f035dc-877f-47c5-a098-0c6fdb408b4f" targetNamespace="http://schemas.microsoft.com/office/2006/metadata/properties" ma:root="true" ma:fieldsID="fe335e4f5f8d9dface2ac2651128f73e" ns2:_="" ns3:_="">
    <xsd:import namespace="5895eead-2303-49e7-ae5e-1c41a0da3250"/>
    <xsd:import namespace="e2f035dc-877f-47c5-a098-0c6fdb408b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95eead-2303-49e7-ae5e-1c41a0da32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f035dc-877f-47c5-a098-0c6fdb408b4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CAB06EC-F8B7-48A6-B5D5-C4790D3F8B7D}"/>
</file>

<file path=customXml/itemProps2.xml><?xml version="1.0" encoding="utf-8"?>
<ds:datastoreItem xmlns:ds="http://schemas.openxmlformats.org/officeDocument/2006/customXml" ds:itemID="{0A4BFF28-7184-4D5A-AAE2-29ACD4E2779E}"/>
</file>

<file path=customXml/itemProps3.xml><?xml version="1.0" encoding="utf-8"?>
<ds:datastoreItem xmlns:ds="http://schemas.openxmlformats.org/officeDocument/2006/customXml" ds:itemID="{F25204C2-166B-442F-9635-2EAC947725D7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1168</TotalTime>
  <Words>587</Words>
  <Application>Microsoft Macintosh PowerPoint</Application>
  <PresentationFormat>Custom</PresentationFormat>
  <Paragraphs>49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ART Retention in community ART Groups (CAGs) during conflict in Zemio, Central African Republic.</vt:lpstr>
    </vt:vector>
  </TitlesOfParts>
  <Manager/>
  <Company/>
  <LinksUpToDate>false</LinksUpToDate>
  <SharedDoc>false</SharedDoc>
  <HyperlinkBase/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MSF Scientific Days Poster Template</dc:title>
  <dc:subject/>
  <dc:creator>Charles Ssonko</dc:creator>
  <cp:keywords/>
  <dc:description/>
  <cp:lastModifiedBy>Microsoft Office User</cp:lastModifiedBy>
  <cp:revision>46</cp:revision>
  <cp:lastPrinted>2018-04-11T18:41:58Z</cp:lastPrinted>
  <dcterms:created xsi:type="dcterms:W3CDTF">2018-04-11T18:28:11Z</dcterms:created>
  <dcterms:modified xsi:type="dcterms:W3CDTF">2018-05-04T09:51:34Z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2018-04-05T23:00:00Z</vt:filetime>
  </property>
  <property fmtid="{D5CDD505-2E9C-101B-9397-08002B2CF9AE}" pid="3" name="Creator">
    <vt:lpwstr>Adobe InDesign CS6 (Macintosh)</vt:lpwstr>
  </property>
  <property fmtid="{D5CDD505-2E9C-101B-9397-08002B2CF9AE}" pid="4" name="LastSaved">
    <vt:filetime>2018-04-10T23:00:00Z</vt:filetime>
  </property>
  <property fmtid="{D5CDD505-2E9C-101B-9397-08002B2CF9AE}" pid="5" name="ContentTypeId">
    <vt:lpwstr>0x010100EF656C67CEBF1B4EA4579FD3E3AFD5F7</vt:lpwstr>
  </property>
</Properties>
</file>