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drawings/drawing1.xml" ContentType="application/vnd.openxmlformats-officedocument.drawingml.chartshapes+xml"/>
  <Override PartName="/ppt/presentation.xml" ContentType="application/vnd.openxmlformats-officedocument.presentationml.presentation.main+xml"/>
  <Override PartName="/ppt/slides/slide1.xml" ContentType="application/vnd.openxmlformats-officedocument.presentationml.slide+xml"/>
  <Override PartName="/ppt/notesSlides/notesSlide1.xml" ContentType="application/vnd.openxmlformats-officedocument.presentationml.notesSlide+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charts/chart1.xml" ContentType="application/vnd.openxmlformats-officedocument.drawingml.chart+xml"/>
  <Override PartName="/ppt/theme/theme2.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custom.xml" ContentType="application/vnd.openxmlformats-officedocument.custom-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30275213" cy="42803763"/>
  <p:notesSz cx="14224000" cy="20104100"/>
  <p:defaultTextStyle>
    <a:defPPr>
      <a:defRPr lang="en-US"/>
    </a:defPPr>
    <a:lvl1pPr marL="0" algn="l" defTabSz="1946575" rtl="0" eaLnBrk="1" latinLnBrk="0" hangingPunct="1">
      <a:defRPr sz="3832" kern="1200">
        <a:solidFill>
          <a:schemeClr val="tx1"/>
        </a:solidFill>
        <a:latin typeface="+mn-lt"/>
        <a:ea typeface="+mn-ea"/>
        <a:cs typeface="+mn-cs"/>
      </a:defRPr>
    </a:lvl1pPr>
    <a:lvl2pPr marL="973287" algn="l" defTabSz="1946575" rtl="0" eaLnBrk="1" latinLnBrk="0" hangingPunct="1">
      <a:defRPr sz="3832" kern="1200">
        <a:solidFill>
          <a:schemeClr val="tx1"/>
        </a:solidFill>
        <a:latin typeface="+mn-lt"/>
        <a:ea typeface="+mn-ea"/>
        <a:cs typeface="+mn-cs"/>
      </a:defRPr>
    </a:lvl2pPr>
    <a:lvl3pPr marL="1946575" algn="l" defTabSz="1946575" rtl="0" eaLnBrk="1" latinLnBrk="0" hangingPunct="1">
      <a:defRPr sz="3832" kern="1200">
        <a:solidFill>
          <a:schemeClr val="tx1"/>
        </a:solidFill>
        <a:latin typeface="+mn-lt"/>
        <a:ea typeface="+mn-ea"/>
        <a:cs typeface="+mn-cs"/>
      </a:defRPr>
    </a:lvl3pPr>
    <a:lvl4pPr marL="2919862" algn="l" defTabSz="1946575" rtl="0" eaLnBrk="1" latinLnBrk="0" hangingPunct="1">
      <a:defRPr sz="3832" kern="1200">
        <a:solidFill>
          <a:schemeClr val="tx1"/>
        </a:solidFill>
        <a:latin typeface="+mn-lt"/>
        <a:ea typeface="+mn-ea"/>
        <a:cs typeface="+mn-cs"/>
      </a:defRPr>
    </a:lvl4pPr>
    <a:lvl5pPr marL="3893149" algn="l" defTabSz="1946575" rtl="0" eaLnBrk="1" latinLnBrk="0" hangingPunct="1">
      <a:defRPr sz="3832" kern="1200">
        <a:solidFill>
          <a:schemeClr val="tx1"/>
        </a:solidFill>
        <a:latin typeface="+mn-lt"/>
        <a:ea typeface="+mn-ea"/>
        <a:cs typeface="+mn-cs"/>
      </a:defRPr>
    </a:lvl5pPr>
    <a:lvl6pPr marL="4866437" algn="l" defTabSz="1946575" rtl="0" eaLnBrk="1" latinLnBrk="0" hangingPunct="1">
      <a:defRPr sz="3832" kern="1200">
        <a:solidFill>
          <a:schemeClr val="tx1"/>
        </a:solidFill>
        <a:latin typeface="+mn-lt"/>
        <a:ea typeface="+mn-ea"/>
        <a:cs typeface="+mn-cs"/>
      </a:defRPr>
    </a:lvl6pPr>
    <a:lvl7pPr marL="5839724" algn="l" defTabSz="1946575" rtl="0" eaLnBrk="1" latinLnBrk="0" hangingPunct="1">
      <a:defRPr sz="3832" kern="1200">
        <a:solidFill>
          <a:schemeClr val="tx1"/>
        </a:solidFill>
        <a:latin typeface="+mn-lt"/>
        <a:ea typeface="+mn-ea"/>
        <a:cs typeface="+mn-cs"/>
      </a:defRPr>
    </a:lvl7pPr>
    <a:lvl8pPr marL="6813012" algn="l" defTabSz="1946575" rtl="0" eaLnBrk="1" latinLnBrk="0" hangingPunct="1">
      <a:defRPr sz="3832" kern="1200">
        <a:solidFill>
          <a:schemeClr val="tx1"/>
        </a:solidFill>
        <a:latin typeface="+mn-lt"/>
        <a:ea typeface="+mn-ea"/>
        <a:cs typeface="+mn-cs"/>
      </a:defRPr>
    </a:lvl8pPr>
    <a:lvl9pPr marL="7786299" algn="l" defTabSz="1946575" rtl="0" eaLnBrk="1" latinLnBrk="0" hangingPunct="1">
      <a:defRPr sz="3832"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132" userDrawn="1">
          <p15:clr>
            <a:srgbClr val="A4A3A4"/>
          </p15:clr>
        </p15:guide>
        <p15:guide id="2" pos="497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FC7C1"/>
    <a:srgbClr val="3EA1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7557" autoAdjust="0"/>
    <p:restoredTop sz="94646"/>
  </p:normalViewPr>
  <p:slideViewPr>
    <p:cSldViewPr>
      <p:cViewPr>
        <p:scale>
          <a:sx n="30" d="100"/>
          <a:sy n="30" d="100"/>
        </p:scale>
        <p:origin x="1792" y="-3816"/>
      </p:cViewPr>
      <p:guideLst>
        <p:guide orient="horz" pos="6132"/>
        <p:guide pos="4976"/>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customXml" Target="../customXml/item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6" Type="http://schemas.openxmlformats.org/officeDocument/2006/relationships/theme" Target="theme/theme1.xml"/><Relationship Id="rId1" Type="http://schemas.openxmlformats.org/officeDocument/2006/relationships/slideMaster" Target="slideMasters/slideMaster1.xml"/><Relationship Id="rId5" Type="http://schemas.openxmlformats.org/officeDocument/2006/relationships/viewProps" Target="viewProps.xml"/><Relationship Id="rId10" Type="http://schemas.openxmlformats.org/officeDocument/2006/relationships/customXml" Target="../customXml/item3.xml"/><Relationship Id="rId4" Type="http://schemas.openxmlformats.org/officeDocument/2006/relationships/presProps" Target="presProps.xml"/><Relationship Id="rId9" Type="http://schemas.openxmlformats.org/officeDocument/2006/relationships/customXml" Target="../customXml/item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 Id="rId2"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0345682182735945"/>
          <c:y val="0.0892575649268948"/>
          <c:w val="0.943845813634276"/>
          <c:h val="0.722424509707051"/>
        </c:manualLayout>
      </c:layout>
      <c:barChart>
        <c:barDir val="col"/>
        <c:grouping val="stacked"/>
        <c:varyColors val="0"/>
        <c:ser>
          <c:idx val="0"/>
          <c:order val="0"/>
          <c:tx>
            <c:strRef>
              <c:f>Sheet1!$B$1</c:f>
              <c:strCache>
                <c:ptCount val="1"/>
                <c:pt idx="0">
                  <c:v>No Policy</c:v>
                </c:pt>
              </c:strCache>
            </c:strRef>
          </c:tx>
          <c:spPr>
            <a:solidFill>
              <a:srgbClr val="C00000"/>
            </a:solidFill>
            <a:ln>
              <a:noFill/>
            </a:ln>
          </c:spPr>
          <c:invertIfNegative val="0"/>
          <c:cat>
            <c:strRef>
              <c:f>Sheet1!$A$2:$A$12</c:f>
              <c:strCache>
                <c:ptCount val="11"/>
                <c:pt idx="0">
                  <c:v>Bedaquiline</c:v>
                </c:pt>
                <c:pt idx="1">
                  <c:v>Delamanid</c:v>
                </c:pt>
                <c:pt idx="2">
                  <c:v>Short treatment regimen</c:v>
                </c:pt>
                <c:pt idx="3">
                  <c:v>Accelerated registration</c:v>
                </c:pt>
                <c:pt idx="4">
                  <c:v>Early access mechanism</c:v>
                </c:pt>
                <c:pt idx="5">
                  <c:v>WHO CRP</c:v>
                </c:pt>
                <c:pt idx="6">
                  <c:v>Paeds FDCs</c:v>
                </c:pt>
                <c:pt idx="7">
                  <c:v>Xpert for all</c:v>
                </c:pt>
                <c:pt idx="8">
                  <c:v>TB LAM</c:v>
                </c:pt>
                <c:pt idx="9">
                  <c:v>1st-line DST</c:v>
                </c:pt>
                <c:pt idx="10">
                  <c:v>2nd-line DST</c:v>
                </c:pt>
              </c:strCache>
            </c:strRef>
          </c:cat>
          <c:val>
            <c:numRef>
              <c:f>Sheet1!$B$2:$B$12</c:f>
              <c:numCache>
                <c:formatCode>General</c:formatCode>
                <c:ptCount val="11"/>
                <c:pt idx="0">
                  <c:v>6.0</c:v>
                </c:pt>
                <c:pt idx="1">
                  <c:v>11.0</c:v>
                </c:pt>
                <c:pt idx="2">
                  <c:v>16.0</c:v>
                </c:pt>
                <c:pt idx="3">
                  <c:v>7.0</c:v>
                </c:pt>
                <c:pt idx="4">
                  <c:v>3.0</c:v>
                </c:pt>
                <c:pt idx="5">
                  <c:v>17.0</c:v>
                </c:pt>
                <c:pt idx="6">
                  <c:v>14.0</c:v>
                </c:pt>
                <c:pt idx="7">
                  <c:v>14.0</c:v>
                </c:pt>
                <c:pt idx="8">
                  <c:v>25.0</c:v>
                </c:pt>
                <c:pt idx="9">
                  <c:v>3.0</c:v>
                </c:pt>
                <c:pt idx="10">
                  <c:v>5.0</c:v>
                </c:pt>
              </c:numCache>
            </c:numRef>
          </c:val>
          <c:extLst xmlns:c16r2="http://schemas.microsoft.com/office/drawing/2015/06/chart">
            <c:ext xmlns:c16="http://schemas.microsoft.com/office/drawing/2014/chart" uri="{C3380CC4-5D6E-409C-BE32-E72D297353CC}">
              <c16:uniqueId val="{00000000-E8E1-4D5F-AD30-7ADDA472396E}"/>
            </c:ext>
          </c:extLst>
        </c:ser>
        <c:ser>
          <c:idx val="1"/>
          <c:order val="1"/>
          <c:tx>
            <c:strRef>
              <c:f>Sheet1!$C$1</c:f>
              <c:strCache>
                <c:ptCount val="1"/>
                <c:pt idx="0">
                  <c:v>Yes</c:v>
                </c:pt>
              </c:strCache>
            </c:strRef>
          </c:tx>
          <c:spPr>
            <a:solidFill>
              <a:srgbClr val="3EA199"/>
            </a:solidFill>
            <a:ln>
              <a:noFill/>
            </a:ln>
          </c:spPr>
          <c:invertIfNegative val="0"/>
          <c:cat>
            <c:strRef>
              <c:f>Sheet1!$A$2:$A$12</c:f>
              <c:strCache>
                <c:ptCount val="11"/>
                <c:pt idx="0">
                  <c:v>Bedaquiline</c:v>
                </c:pt>
                <c:pt idx="1">
                  <c:v>Delamanid</c:v>
                </c:pt>
                <c:pt idx="2">
                  <c:v>Short treatment regimen</c:v>
                </c:pt>
                <c:pt idx="3">
                  <c:v>Accelerated registration</c:v>
                </c:pt>
                <c:pt idx="4">
                  <c:v>Early access mechanism</c:v>
                </c:pt>
                <c:pt idx="5">
                  <c:v>WHO CRP</c:v>
                </c:pt>
                <c:pt idx="6">
                  <c:v>Paeds FDCs</c:v>
                </c:pt>
                <c:pt idx="7">
                  <c:v>Xpert for all</c:v>
                </c:pt>
                <c:pt idx="8">
                  <c:v>TB LAM</c:v>
                </c:pt>
                <c:pt idx="9">
                  <c:v>1st-line DST</c:v>
                </c:pt>
                <c:pt idx="10">
                  <c:v>2nd-line DST</c:v>
                </c:pt>
              </c:strCache>
            </c:strRef>
          </c:cat>
          <c:val>
            <c:numRef>
              <c:f>Sheet1!$C$2:$C$12</c:f>
              <c:numCache>
                <c:formatCode>General</c:formatCode>
                <c:ptCount val="11"/>
                <c:pt idx="0">
                  <c:v>8.0</c:v>
                </c:pt>
                <c:pt idx="1">
                  <c:v>4.0</c:v>
                </c:pt>
                <c:pt idx="2">
                  <c:v>0.0</c:v>
                </c:pt>
                <c:pt idx="3">
                  <c:v>22.0</c:v>
                </c:pt>
                <c:pt idx="4">
                  <c:v>26.0</c:v>
                </c:pt>
                <c:pt idx="5">
                  <c:v>12.0</c:v>
                </c:pt>
                <c:pt idx="6">
                  <c:v>4.0</c:v>
                </c:pt>
                <c:pt idx="7">
                  <c:v>7.0</c:v>
                </c:pt>
                <c:pt idx="8">
                  <c:v>1.0</c:v>
                </c:pt>
                <c:pt idx="9">
                  <c:v>17.0</c:v>
                </c:pt>
                <c:pt idx="10">
                  <c:v>12.0</c:v>
                </c:pt>
              </c:numCache>
            </c:numRef>
          </c:val>
          <c:extLst xmlns:c16r2="http://schemas.microsoft.com/office/drawing/2015/06/chart">
            <c:ext xmlns:c16="http://schemas.microsoft.com/office/drawing/2014/chart" uri="{C3380CC4-5D6E-409C-BE32-E72D297353CC}">
              <c16:uniqueId val="{00000001-E8E1-4D5F-AD30-7ADDA472396E}"/>
            </c:ext>
          </c:extLst>
        </c:ser>
        <c:ser>
          <c:idx val="2"/>
          <c:order val="2"/>
          <c:tx>
            <c:strRef>
              <c:f>Sheet1!$D$1</c:f>
              <c:strCache>
                <c:ptCount val="1"/>
                <c:pt idx="0">
                  <c:v>Yes, but not widely implemented</c:v>
                </c:pt>
              </c:strCache>
            </c:strRef>
          </c:tx>
          <c:spPr>
            <a:solidFill>
              <a:schemeClr val="bg1">
                <a:lumMod val="85000"/>
              </a:schemeClr>
            </a:solidFill>
          </c:spPr>
          <c:invertIfNegative val="0"/>
          <c:cat>
            <c:strRef>
              <c:f>Sheet1!$A$2:$A$12</c:f>
              <c:strCache>
                <c:ptCount val="11"/>
                <c:pt idx="0">
                  <c:v>Bedaquiline</c:v>
                </c:pt>
                <c:pt idx="1">
                  <c:v>Delamanid</c:v>
                </c:pt>
                <c:pt idx="2">
                  <c:v>Short treatment regimen</c:v>
                </c:pt>
                <c:pt idx="3">
                  <c:v>Accelerated registration</c:v>
                </c:pt>
                <c:pt idx="4">
                  <c:v>Early access mechanism</c:v>
                </c:pt>
                <c:pt idx="5">
                  <c:v>WHO CRP</c:v>
                </c:pt>
                <c:pt idx="6">
                  <c:v>Paeds FDCs</c:v>
                </c:pt>
                <c:pt idx="7">
                  <c:v>Xpert for all</c:v>
                </c:pt>
                <c:pt idx="8">
                  <c:v>TB LAM</c:v>
                </c:pt>
                <c:pt idx="9">
                  <c:v>1st-line DST</c:v>
                </c:pt>
                <c:pt idx="10">
                  <c:v>2nd-line DST</c:v>
                </c:pt>
              </c:strCache>
            </c:strRef>
          </c:cat>
          <c:val>
            <c:numRef>
              <c:f>Sheet1!$D$2:$D$12</c:f>
              <c:numCache>
                <c:formatCode>General</c:formatCode>
                <c:ptCount val="11"/>
                <c:pt idx="0">
                  <c:v>15.0</c:v>
                </c:pt>
                <c:pt idx="1">
                  <c:v>14.0</c:v>
                </c:pt>
                <c:pt idx="2">
                  <c:v>13.0</c:v>
                </c:pt>
                <c:pt idx="4">
                  <c:v>0.0</c:v>
                </c:pt>
                <c:pt idx="5">
                  <c:v>0.0</c:v>
                </c:pt>
                <c:pt idx="6">
                  <c:v>11.0</c:v>
                </c:pt>
                <c:pt idx="7">
                  <c:v>8.0</c:v>
                </c:pt>
                <c:pt idx="8">
                  <c:v>3.0</c:v>
                </c:pt>
                <c:pt idx="9">
                  <c:v>9.0</c:v>
                </c:pt>
                <c:pt idx="10">
                  <c:v>12.0</c:v>
                </c:pt>
              </c:numCache>
            </c:numRef>
          </c:val>
          <c:extLst xmlns:c16r2="http://schemas.microsoft.com/office/drawing/2015/06/chart">
            <c:ext xmlns:c16="http://schemas.microsoft.com/office/drawing/2014/chart" uri="{C3380CC4-5D6E-409C-BE32-E72D297353CC}">
              <c16:uniqueId val="{00000002-E8E1-4D5F-AD30-7ADDA472396E}"/>
            </c:ext>
          </c:extLst>
        </c:ser>
        <c:dLbls>
          <c:showLegendKey val="0"/>
          <c:showVal val="0"/>
          <c:showCatName val="0"/>
          <c:showSerName val="0"/>
          <c:showPercent val="0"/>
          <c:showBubbleSize val="0"/>
        </c:dLbls>
        <c:gapWidth val="150"/>
        <c:overlap val="100"/>
        <c:axId val="2129757664"/>
        <c:axId val="2136777664"/>
      </c:barChart>
      <c:catAx>
        <c:axId val="2129757664"/>
        <c:scaling>
          <c:orientation val="minMax"/>
        </c:scaling>
        <c:delete val="0"/>
        <c:axPos val="b"/>
        <c:numFmt formatCode="General" sourceLinked="0"/>
        <c:majorTickMark val="out"/>
        <c:minorTickMark val="none"/>
        <c:tickLblPos val="nextTo"/>
        <c:txPr>
          <a:bodyPr/>
          <a:lstStyle/>
          <a:p>
            <a:pPr>
              <a:defRPr sz="1600" b="1" i="0" baseline="0"/>
            </a:pPr>
            <a:endParaRPr lang="en-US"/>
          </a:p>
        </c:txPr>
        <c:crossAx val="2136777664"/>
        <c:crosses val="autoZero"/>
        <c:auto val="1"/>
        <c:lblAlgn val="ctr"/>
        <c:lblOffset val="100"/>
        <c:noMultiLvlLbl val="0"/>
      </c:catAx>
      <c:valAx>
        <c:axId val="2136777664"/>
        <c:scaling>
          <c:orientation val="minMax"/>
          <c:max val="30.0"/>
        </c:scaling>
        <c:delete val="0"/>
        <c:axPos val="l"/>
        <c:majorGridlines>
          <c:spPr>
            <a:ln>
              <a:noFill/>
            </a:ln>
          </c:spPr>
        </c:majorGridlines>
        <c:numFmt formatCode="General" sourceLinked="1"/>
        <c:majorTickMark val="out"/>
        <c:minorTickMark val="none"/>
        <c:tickLblPos val="nextTo"/>
        <c:crossAx val="2129757664"/>
        <c:crosses val="autoZero"/>
        <c:crossBetween val="between"/>
      </c:valAx>
      <c:spPr>
        <a:ln>
          <a:noFill/>
        </a:ln>
      </c:spPr>
    </c:plotArea>
    <c:legend>
      <c:legendPos val="t"/>
      <c:layout>
        <c:manualLayout>
          <c:xMode val="edge"/>
          <c:yMode val="edge"/>
          <c:x val="0.338019386793821"/>
          <c:y val="0.0231462383573735"/>
          <c:w val="0.323800806398097"/>
          <c:h val="0.0409368685109052"/>
        </c:manualLayout>
      </c:layout>
      <c:overlay val="1"/>
    </c:legend>
    <c:plotVisOnly val="1"/>
    <c:dispBlanksAs val="gap"/>
    <c:showDLblsOverMax val="0"/>
  </c:chart>
  <c:txPr>
    <a:bodyPr/>
    <a:lstStyle/>
    <a:p>
      <a:pPr>
        <a:defRPr sz="1800"/>
      </a:pPr>
      <a:endParaRPr lang="en-US"/>
    </a:p>
  </c:tx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0.1814</cdr:x>
      <cdr:y>0.91595</cdr:y>
    </cdr:from>
    <cdr:to>
      <cdr:x>0.44061</cdr:x>
      <cdr:y>0.95518</cdr:y>
    </cdr:to>
    <cdr:sp macro="" textlink="">
      <cdr:nvSpPr>
        <cdr:cNvPr id="2" name="object 10"/>
        <cdr:cNvSpPr txBox="1"/>
      </cdr:nvSpPr>
      <cdr:spPr>
        <a:xfrm xmlns:a="http://schemas.openxmlformats.org/drawingml/2006/main">
          <a:off x="3359511" y="7886841"/>
          <a:ext cx="4800604" cy="337802"/>
        </a:xfrm>
        <a:prstGeom xmlns:a="http://schemas.openxmlformats.org/drawingml/2006/main" prst="rect">
          <a:avLst/>
        </a:prstGeom>
      </cdr:spPr>
      <cdr:txBody>
        <a:bodyPr xmlns:a="http://schemas.openxmlformats.org/drawingml/2006/main" vert="horz" wrap="square" lIns="0" tIns="29735" rIns="0" bIns="0" rtlCol="0">
          <a:spAutoFit/>
        </a:bodyPr>
        <a:lstStyle xmlns:a="http://schemas.openxmlformats.org/drawingml/2006/main">
          <a:defPPr>
            <a:defRPr lang="en-US"/>
          </a:defPPr>
          <a:lvl1pPr marL="0" algn="l" defTabSz="1946575" rtl="0" eaLnBrk="1" latinLnBrk="0" hangingPunct="1">
            <a:defRPr sz="3832" kern="1200">
              <a:solidFill>
                <a:schemeClr val="tx1"/>
              </a:solidFill>
              <a:latin typeface="+mn-lt"/>
              <a:ea typeface="+mn-ea"/>
              <a:cs typeface="+mn-cs"/>
            </a:defRPr>
          </a:lvl1pPr>
          <a:lvl2pPr marL="973287" algn="l" defTabSz="1946575" rtl="0" eaLnBrk="1" latinLnBrk="0" hangingPunct="1">
            <a:defRPr sz="3832" kern="1200">
              <a:solidFill>
                <a:schemeClr val="tx1"/>
              </a:solidFill>
              <a:latin typeface="+mn-lt"/>
              <a:ea typeface="+mn-ea"/>
              <a:cs typeface="+mn-cs"/>
            </a:defRPr>
          </a:lvl2pPr>
          <a:lvl3pPr marL="1946575" algn="l" defTabSz="1946575" rtl="0" eaLnBrk="1" latinLnBrk="0" hangingPunct="1">
            <a:defRPr sz="3832" kern="1200">
              <a:solidFill>
                <a:schemeClr val="tx1"/>
              </a:solidFill>
              <a:latin typeface="+mn-lt"/>
              <a:ea typeface="+mn-ea"/>
              <a:cs typeface="+mn-cs"/>
            </a:defRPr>
          </a:lvl3pPr>
          <a:lvl4pPr marL="2919862" algn="l" defTabSz="1946575" rtl="0" eaLnBrk="1" latinLnBrk="0" hangingPunct="1">
            <a:defRPr sz="3832" kern="1200">
              <a:solidFill>
                <a:schemeClr val="tx1"/>
              </a:solidFill>
              <a:latin typeface="+mn-lt"/>
              <a:ea typeface="+mn-ea"/>
              <a:cs typeface="+mn-cs"/>
            </a:defRPr>
          </a:lvl4pPr>
          <a:lvl5pPr marL="3893149" algn="l" defTabSz="1946575" rtl="0" eaLnBrk="1" latinLnBrk="0" hangingPunct="1">
            <a:defRPr sz="3832" kern="1200">
              <a:solidFill>
                <a:schemeClr val="tx1"/>
              </a:solidFill>
              <a:latin typeface="+mn-lt"/>
              <a:ea typeface="+mn-ea"/>
              <a:cs typeface="+mn-cs"/>
            </a:defRPr>
          </a:lvl5pPr>
          <a:lvl6pPr marL="4866437" algn="l" defTabSz="1946575" rtl="0" eaLnBrk="1" latinLnBrk="0" hangingPunct="1">
            <a:defRPr sz="3832" kern="1200">
              <a:solidFill>
                <a:schemeClr val="tx1"/>
              </a:solidFill>
              <a:latin typeface="+mn-lt"/>
              <a:ea typeface="+mn-ea"/>
              <a:cs typeface="+mn-cs"/>
            </a:defRPr>
          </a:lvl6pPr>
          <a:lvl7pPr marL="5839724" algn="l" defTabSz="1946575" rtl="0" eaLnBrk="1" latinLnBrk="0" hangingPunct="1">
            <a:defRPr sz="3832" kern="1200">
              <a:solidFill>
                <a:schemeClr val="tx1"/>
              </a:solidFill>
              <a:latin typeface="+mn-lt"/>
              <a:ea typeface="+mn-ea"/>
              <a:cs typeface="+mn-cs"/>
            </a:defRPr>
          </a:lvl7pPr>
          <a:lvl8pPr marL="6813012" algn="l" defTabSz="1946575" rtl="0" eaLnBrk="1" latinLnBrk="0" hangingPunct="1">
            <a:defRPr sz="3832" kern="1200">
              <a:solidFill>
                <a:schemeClr val="tx1"/>
              </a:solidFill>
              <a:latin typeface="+mn-lt"/>
              <a:ea typeface="+mn-ea"/>
              <a:cs typeface="+mn-cs"/>
            </a:defRPr>
          </a:lvl8pPr>
          <a:lvl9pPr marL="7786299" algn="l" defTabSz="1946575" rtl="0" eaLnBrk="1" latinLnBrk="0" hangingPunct="1">
            <a:defRPr sz="3832" kern="1200">
              <a:solidFill>
                <a:schemeClr val="tx1"/>
              </a:solidFill>
              <a:latin typeface="+mn-lt"/>
              <a:ea typeface="+mn-ea"/>
              <a:cs typeface="+mn-cs"/>
            </a:defRPr>
          </a:lvl9pPr>
        </a:lstStyle>
        <a:p xmlns:a="http://schemas.openxmlformats.org/drawingml/2006/main">
          <a:pPr marL="27032">
            <a:spcBef>
              <a:spcPts val="234"/>
            </a:spcBef>
          </a:pPr>
          <a:r>
            <a:rPr lang="fr-CH" sz="2000" b="1" spc="-11" dirty="0">
              <a:solidFill>
                <a:schemeClr val="tx1">
                  <a:lumMod val="65000"/>
                  <a:lumOff val="35000"/>
                </a:schemeClr>
              </a:solidFill>
              <a:latin typeface="Arial"/>
              <a:cs typeface="Arial"/>
            </a:rPr>
            <a:t>DR-TB </a:t>
          </a:r>
          <a:r>
            <a:rPr lang="fr-CH" sz="2000" b="1" spc="-11" dirty="0" err="1">
              <a:solidFill>
                <a:schemeClr val="tx1">
                  <a:lumMod val="65000"/>
                  <a:lumOff val="35000"/>
                </a:schemeClr>
              </a:solidFill>
              <a:latin typeface="Arial"/>
              <a:cs typeface="Arial"/>
            </a:rPr>
            <a:t>treatment</a:t>
          </a:r>
          <a:r>
            <a:rPr lang="fr-CH" sz="2000" b="1" spc="-11" dirty="0">
              <a:solidFill>
                <a:schemeClr val="tx1">
                  <a:lumMod val="65000"/>
                  <a:lumOff val="35000"/>
                </a:schemeClr>
              </a:solidFill>
              <a:latin typeface="Arial"/>
              <a:cs typeface="Arial"/>
            </a:rPr>
            <a:t> and </a:t>
          </a:r>
          <a:r>
            <a:rPr lang="fr-CH" sz="2000" b="1" spc="-11" dirty="0" err="1">
              <a:solidFill>
                <a:schemeClr val="tx1">
                  <a:lumMod val="65000"/>
                  <a:lumOff val="35000"/>
                </a:schemeClr>
              </a:solidFill>
              <a:latin typeface="Arial"/>
              <a:cs typeface="Arial"/>
            </a:rPr>
            <a:t>drug</a:t>
          </a:r>
          <a:r>
            <a:rPr lang="fr-CH" sz="2000" b="1" spc="-11" dirty="0">
              <a:solidFill>
                <a:schemeClr val="tx1">
                  <a:lumMod val="65000"/>
                  <a:lumOff val="35000"/>
                </a:schemeClr>
              </a:solidFill>
              <a:latin typeface="Arial"/>
              <a:cs typeface="Arial"/>
            </a:rPr>
            <a:t> regulations</a:t>
          </a:r>
          <a:endParaRPr sz="2000" dirty="0">
            <a:solidFill>
              <a:schemeClr val="tx1">
                <a:lumMod val="65000"/>
                <a:lumOff val="35000"/>
              </a:schemeClr>
            </a:solidFill>
            <a:latin typeface="Arial"/>
            <a:cs typeface="Arial"/>
          </a:endParaRPr>
        </a:p>
      </cdr:txBody>
    </cdr:sp>
  </cdr:relSizeAnchor>
  <cdr:relSizeAnchor xmlns:cdr="http://schemas.openxmlformats.org/drawingml/2006/chartDrawing">
    <cdr:from>
      <cdr:x>0.73685</cdr:x>
      <cdr:y>0.91144</cdr:y>
    </cdr:from>
    <cdr:to>
      <cdr:x>0.83114</cdr:x>
      <cdr:y>0.95141</cdr:y>
    </cdr:to>
    <cdr:sp macro="" textlink="">
      <cdr:nvSpPr>
        <cdr:cNvPr id="3" name="object 10"/>
        <cdr:cNvSpPr txBox="1"/>
      </cdr:nvSpPr>
      <cdr:spPr>
        <a:xfrm xmlns:a="http://schemas.openxmlformats.org/drawingml/2006/main">
          <a:off x="13646511" y="7848064"/>
          <a:ext cx="1746263" cy="344166"/>
        </a:xfrm>
        <a:prstGeom xmlns:a="http://schemas.openxmlformats.org/drawingml/2006/main" prst="rect">
          <a:avLst/>
        </a:prstGeom>
      </cdr:spPr>
      <cdr:txBody>
        <a:bodyPr xmlns:a="http://schemas.openxmlformats.org/drawingml/2006/main" vert="horz" wrap="square" lIns="0" tIns="29735"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marL="27032">
            <a:spcBef>
              <a:spcPts val="234"/>
            </a:spcBef>
          </a:pPr>
          <a:r>
            <a:rPr lang="fr-CH" sz="2000" b="1" spc="-11" dirty="0">
              <a:solidFill>
                <a:schemeClr val="tx1">
                  <a:lumMod val="65000"/>
                  <a:lumOff val="35000"/>
                </a:schemeClr>
              </a:solidFill>
              <a:latin typeface="Arial"/>
              <a:cs typeface="Arial"/>
            </a:rPr>
            <a:t>Diagnostics</a:t>
          </a:r>
          <a:endParaRPr sz="2000" dirty="0">
            <a:solidFill>
              <a:schemeClr val="tx1">
                <a:lumMod val="65000"/>
                <a:lumOff val="35000"/>
              </a:schemeClr>
            </a:solidFill>
            <a:latin typeface="Arial"/>
            <a:cs typeface="Arial"/>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6164263" cy="10080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8056563" y="0"/>
            <a:ext cx="6164262" cy="1008063"/>
          </a:xfrm>
          <a:prstGeom prst="rect">
            <a:avLst/>
          </a:prstGeom>
        </p:spPr>
        <p:txBody>
          <a:bodyPr vert="horz" lIns="91440" tIns="45720" rIns="91440" bIns="45720" rtlCol="0"/>
          <a:lstStyle>
            <a:lvl1pPr algn="r">
              <a:defRPr sz="1200"/>
            </a:lvl1pPr>
          </a:lstStyle>
          <a:p>
            <a:fld id="{A058CABE-655D-5C42-8970-4E5AEED2B7CA}" type="datetimeFigureOut">
              <a:rPr lang="en-US" smtClean="0"/>
              <a:t>5/4/18</a:t>
            </a:fld>
            <a:endParaRPr lang="en-US"/>
          </a:p>
        </p:txBody>
      </p:sp>
      <p:sp>
        <p:nvSpPr>
          <p:cNvPr id="4" name="Slide Image Placeholder 3"/>
          <p:cNvSpPr>
            <a:spLocks noGrp="1" noRot="1" noChangeAspect="1"/>
          </p:cNvSpPr>
          <p:nvPr>
            <p:ph type="sldImg" idx="2"/>
          </p:nvPr>
        </p:nvSpPr>
        <p:spPr>
          <a:xfrm>
            <a:off x="4711700" y="2513013"/>
            <a:ext cx="4800600" cy="67849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422400" y="9675813"/>
            <a:ext cx="11379200" cy="79152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19096038"/>
            <a:ext cx="6164263" cy="100806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8056563" y="19096038"/>
            <a:ext cx="6164262" cy="1008062"/>
          </a:xfrm>
          <a:prstGeom prst="rect">
            <a:avLst/>
          </a:prstGeom>
        </p:spPr>
        <p:txBody>
          <a:bodyPr vert="horz" lIns="91440" tIns="45720" rIns="91440" bIns="45720" rtlCol="0" anchor="b"/>
          <a:lstStyle>
            <a:lvl1pPr algn="r">
              <a:defRPr sz="1200"/>
            </a:lvl1pPr>
          </a:lstStyle>
          <a:p>
            <a:fld id="{77D1AA78-6143-204E-A6FE-1B833801967F}" type="slidenum">
              <a:rPr lang="en-US" smtClean="0"/>
              <a:t>‹#›</a:t>
            </a:fld>
            <a:endParaRPr lang="en-US"/>
          </a:p>
        </p:txBody>
      </p:sp>
    </p:spTree>
    <p:extLst>
      <p:ext uri="{BB962C8B-B14F-4D97-AF65-F5344CB8AC3E}">
        <p14:creationId xmlns:p14="http://schemas.microsoft.com/office/powerpoint/2010/main" val="1979058020"/>
      </p:ext>
    </p:extLst>
  </p:cSld>
  <p:clrMap bg1="lt1" tx1="dk1" bg2="lt2" tx2="dk2" accent1="accent1" accent2="accent2" accent3="accent3" accent4="accent4" accent5="accent5" accent6="accent6" hlink="hlink" folHlink="folHlink"/>
  <p:notesStyle>
    <a:lvl1pPr marL="0" algn="l" defTabSz="1946575" rtl="0" eaLnBrk="1" latinLnBrk="0" hangingPunct="1">
      <a:defRPr sz="2555" kern="1200">
        <a:solidFill>
          <a:schemeClr val="tx1"/>
        </a:solidFill>
        <a:latin typeface="+mn-lt"/>
        <a:ea typeface="+mn-ea"/>
        <a:cs typeface="+mn-cs"/>
      </a:defRPr>
    </a:lvl1pPr>
    <a:lvl2pPr marL="973287" algn="l" defTabSz="1946575" rtl="0" eaLnBrk="1" latinLnBrk="0" hangingPunct="1">
      <a:defRPr sz="2555" kern="1200">
        <a:solidFill>
          <a:schemeClr val="tx1"/>
        </a:solidFill>
        <a:latin typeface="+mn-lt"/>
        <a:ea typeface="+mn-ea"/>
        <a:cs typeface="+mn-cs"/>
      </a:defRPr>
    </a:lvl2pPr>
    <a:lvl3pPr marL="1946575" algn="l" defTabSz="1946575" rtl="0" eaLnBrk="1" latinLnBrk="0" hangingPunct="1">
      <a:defRPr sz="2555" kern="1200">
        <a:solidFill>
          <a:schemeClr val="tx1"/>
        </a:solidFill>
        <a:latin typeface="+mn-lt"/>
        <a:ea typeface="+mn-ea"/>
        <a:cs typeface="+mn-cs"/>
      </a:defRPr>
    </a:lvl3pPr>
    <a:lvl4pPr marL="2919862" algn="l" defTabSz="1946575" rtl="0" eaLnBrk="1" latinLnBrk="0" hangingPunct="1">
      <a:defRPr sz="2555" kern="1200">
        <a:solidFill>
          <a:schemeClr val="tx1"/>
        </a:solidFill>
        <a:latin typeface="+mn-lt"/>
        <a:ea typeface="+mn-ea"/>
        <a:cs typeface="+mn-cs"/>
      </a:defRPr>
    </a:lvl4pPr>
    <a:lvl5pPr marL="3893149" algn="l" defTabSz="1946575" rtl="0" eaLnBrk="1" latinLnBrk="0" hangingPunct="1">
      <a:defRPr sz="2555" kern="1200">
        <a:solidFill>
          <a:schemeClr val="tx1"/>
        </a:solidFill>
        <a:latin typeface="+mn-lt"/>
        <a:ea typeface="+mn-ea"/>
        <a:cs typeface="+mn-cs"/>
      </a:defRPr>
    </a:lvl5pPr>
    <a:lvl6pPr marL="4866437" algn="l" defTabSz="1946575" rtl="0" eaLnBrk="1" latinLnBrk="0" hangingPunct="1">
      <a:defRPr sz="2555" kern="1200">
        <a:solidFill>
          <a:schemeClr val="tx1"/>
        </a:solidFill>
        <a:latin typeface="+mn-lt"/>
        <a:ea typeface="+mn-ea"/>
        <a:cs typeface="+mn-cs"/>
      </a:defRPr>
    </a:lvl6pPr>
    <a:lvl7pPr marL="5839724" algn="l" defTabSz="1946575" rtl="0" eaLnBrk="1" latinLnBrk="0" hangingPunct="1">
      <a:defRPr sz="2555" kern="1200">
        <a:solidFill>
          <a:schemeClr val="tx1"/>
        </a:solidFill>
        <a:latin typeface="+mn-lt"/>
        <a:ea typeface="+mn-ea"/>
        <a:cs typeface="+mn-cs"/>
      </a:defRPr>
    </a:lvl7pPr>
    <a:lvl8pPr marL="6813012" algn="l" defTabSz="1946575" rtl="0" eaLnBrk="1" latinLnBrk="0" hangingPunct="1">
      <a:defRPr sz="2555" kern="1200">
        <a:solidFill>
          <a:schemeClr val="tx1"/>
        </a:solidFill>
        <a:latin typeface="+mn-lt"/>
        <a:ea typeface="+mn-ea"/>
        <a:cs typeface="+mn-cs"/>
      </a:defRPr>
    </a:lvl8pPr>
    <a:lvl9pPr marL="7786299" algn="l" defTabSz="1946575" rtl="0" eaLnBrk="1" latinLnBrk="0" hangingPunct="1">
      <a:defRPr sz="2555"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7D1AA78-6143-204E-A6FE-1B833801967F}" type="slidenum">
              <a:rPr lang="en-US" smtClean="0"/>
              <a:t>1</a:t>
            </a:fld>
            <a:endParaRPr lang="en-US"/>
          </a:p>
        </p:txBody>
      </p:sp>
    </p:spTree>
    <p:extLst>
      <p:ext uri="{BB962C8B-B14F-4D97-AF65-F5344CB8AC3E}">
        <p14:creationId xmlns:p14="http://schemas.microsoft.com/office/powerpoint/2010/main" val="18014174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1"/>
            <a:ext cx="25715009" cy="4879305"/>
          </a:xfrm>
          <a:custGeom>
            <a:avLst/>
            <a:gdLst/>
            <a:ahLst/>
            <a:cxnLst/>
            <a:rect l="l" t="t" r="r" b="b"/>
            <a:pathLst>
              <a:path w="12081510" h="2291715">
                <a:moveTo>
                  <a:pt x="0" y="2291095"/>
                </a:moveTo>
                <a:lnTo>
                  <a:pt x="12081077" y="2291095"/>
                </a:lnTo>
                <a:lnTo>
                  <a:pt x="12081077" y="0"/>
                </a:lnTo>
                <a:lnTo>
                  <a:pt x="0" y="0"/>
                </a:lnTo>
                <a:lnTo>
                  <a:pt x="0" y="2291095"/>
                </a:lnTo>
                <a:close/>
              </a:path>
            </a:pathLst>
          </a:custGeom>
          <a:solidFill>
            <a:srgbClr val="D2232A"/>
          </a:solidFill>
        </p:spPr>
        <p:txBody>
          <a:bodyPr wrap="square" lIns="0" tIns="0" rIns="0" bIns="0" rtlCol="0"/>
          <a:lstStyle/>
          <a:p>
            <a:endParaRPr sz="8156"/>
          </a:p>
        </p:txBody>
      </p:sp>
      <p:sp>
        <p:nvSpPr>
          <p:cNvPr id="17" name="bk object 17"/>
          <p:cNvSpPr/>
          <p:nvPr/>
        </p:nvSpPr>
        <p:spPr>
          <a:xfrm>
            <a:off x="21359417" y="1"/>
            <a:ext cx="8908211" cy="8540473"/>
          </a:xfrm>
          <a:custGeom>
            <a:avLst/>
            <a:gdLst/>
            <a:ahLst/>
            <a:cxnLst/>
            <a:rect l="l" t="t" r="r" b="b"/>
            <a:pathLst>
              <a:path w="4185284" h="4011295">
                <a:moveTo>
                  <a:pt x="4184837" y="3322473"/>
                </a:moveTo>
                <a:lnTo>
                  <a:pt x="2989563" y="3322473"/>
                </a:lnTo>
                <a:lnTo>
                  <a:pt x="3011474" y="3333908"/>
                </a:lnTo>
                <a:lnTo>
                  <a:pt x="3036090" y="3360891"/>
                </a:lnTo>
                <a:lnTo>
                  <a:pt x="3055059" y="3400014"/>
                </a:lnTo>
                <a:lnTo>
                  <a:pt x="3060028" y="3447870"/>
                </a:lnTo>
                <a:lnTo>
                  <a:pt x="3042643" y="3501051"/>
                </a:lnTo>
                <a:lnTo>
                  <a:pt x="3022755" y="3541727"/>
                </a:lnTo>
                <a:lnTo>
                  <a:pt x="3009272" y="3582980"/>
                </a:lnTo>
                <a:lnTo>
                  <a:pt x="3002135" y="3624617"/>
                </a:lnTo>
                <a:lnTo>
                  <a:pt x="3001285" y="3666447"/>
                </a:lnTo>
                <a:lnTo>
                  <a:pt x="3006662" y="3708276"/>
                </a:lnTo>
                <a:lnTo>
                  <a:pt x="3018207" y="3749910"/>
                </a:lnTo>
                <a:lnTo>
                  <a:pt x="3035860" y="3791158"/>
                </a:lnTo>
                <a:lnTo>
                  <a:pt x="3059562" y="3831826"/>
                </a:lnTo>
                <a:lnTo>
                  <a:pt x="3089254" y="3871721"/>
                </a:lnTo>
                <a:lnTo>
                  <a:pt x="3124875" y="3910650"/>
                </a:lnTo>
                <a:lnTo>
                  <a:pt x="3164620" y="3946325"/>
                </a:lnTo>
                <a:lnTo>
                  <a:pt x="3204559" y="3974198"/>
                </a:lnTo>
                <a:lnTo>
                  <a:pt x="3245054" y="3994276"/>
                </a:lnTo>
                <a:lnTo>
                  <a:pt x="3286468" y="4006568"/>
                </a:lnTo>
                <a:lnTo>
                  <a:pt x="3329161" y="4011081"/>
                </a:lnTo>
                <a:lnTo>
                  <a:pt x="3373495" y="4007825"/>
                </a:lnTo>
                <a:lnTo>
                  <a:pt x="3419834" y="3996808"/>
                </a:lnTo>
                <a:lnTo>
                  <a:pt x="3468537" y="3978038"/>
                </a:lnTo>
                <a:lnTo>
                  <a:pt x="3519968" y="3951522"/>
                </a:lnTo>
                <a:lnTo>
                  <a:pt x="4184837" y="3568939"/>
                </a:lnTo>
                <a:lnTo>
                  <a:pt x="4184837" y="3322473"/>
                </a:lnTo>
                <a:close/>
              </a:path>
              <a:path w="4185284" h="4011295">
                <a:moveTo>
                  <a:pt x="4184837" y="2683476"/>
                </a:moveTo>
                <a:lnTo>
                  <a:pt x="2428549" y="2683476"/>
                </a:lnTo>
                <a:lnTo>
                  <a:pt x="2463869" y="2727252"/>
                </a:lnTo>
                <a:lnTo>
                  <a:pt x="2530943" y="2812706"/>
                </a:lnTo>
                <a:lnTo>
                  <a:pt x="2563901" y="2853789"/>
                </a:lnTo>
                <a:lnTo>
                  <a:pt x="2597276" y="2893380"/>
                </a:lnTo>
                <a:lnTo>
                  <a:pt x="2631671" y="2931180"/>
                </a:lnTo>
                <a:lnTo>
                  <a:pt x="2667688" y="2966893"/>
                </a:lnTo>
                <a:lnTo>
                  <a:pt x="2701140" y="2998158"/>
                </a:lnTo>
                <a:lnTo>
                  <a:pt x="2730063" y="3029531"/>
                </a:lnTo>
                <a:lnTo>
                  <a:pt x="2752435" y="3065540"/>
                </a:lnTo>
                <a:lnTo>
                  <a:pt x="2766235" y="3110713"/>
                </a:lnTo>
                <a:lnTo>
                  <a:pt x="2779087" y="3158408"/>
                </a:lnTo>
                <a:lnTo>
                  <a:pt x="2799858" y="3202371"/>
                </a:lnTo>
                <a:lnTo>
                  <a:pt x="2827295" y="3241568"/>
                </a:lnTo>
                <a:lnTo>
                  <a:pt x="2860149" y="3274964"/>
                </a:lnTo>
                <a:lnTo>
                  <a:pt x="2897171" y="3301524"/>
                </a:lnTo>
                <a:lnTo>
                  <a:pt x="2937108" y="3320212"/>
                </a:lnTo>
                <a:lnTo>
                  <a:pt x="2978711" y="3329995"/>
                </a:lnTo>
                <a:lnTo>
                  <a:pt x="2989563" y="3322473"/>
                </a:lnTo>
                <a:lnTo>
                  <a:pt x="4184837" y="3322473"/>
                </a:lnTo>
                <a:lnTo>
                  <a:pt x="4184837" y="2683476"/>
                </a:lnTo>
                <a:close/>
              </a:path>
              <a:path w="4185284" h="4011295">
                <a:moveTo>
                  <a:pt x="2366484" y="2720138"/>
                </a:moveTo>
                <a:lnTo>
                  <a:pt x="1407237" y="2720138"/>
                </a:lnTo>
                <a:lnTo>
                  <a:pt x="1429809" y="2732290"/>
                </a:lnTo>
                <a:lnTo>
                  <a:pt x="1452778" y="2756641"/>
                </a:lnTo>
                <a:lnTo>
                  <a:pt x="1482854" y="2794276"/>
                </a:lnTo>
                <a:lnTo>
                  <a:pt x="1513640" y="2831568"/>
                </a:lnTo>
                <a:lnTo>
                  <a:pt x="1545361" y="2868085"/>
                </a:lnTo>
                <a:lnTo>
                  <a:pt x="1578241" y="2903395"/>
                </a:lnTo>
                <a:lnTo>
                  <a:pt x="1612507" y="2937068"/>
                </a:lnTo>
                <a:lnTo>
                  <a:pt x="1648385" y="2968670"/>
                </a:lnTo>
                <a:lnTo>
                  <a:pt x="1693608" y="3001074"/>
                </a:lnTo>
                <a:lnTo>
                  <a:pt x="1738154" y="3022786"/>
                </a:lnTo>
                <a:lnTo>
                  <a:pt x="1782513" y="3034096"/>
                </a:lnTo>
                <a:lnTo>
                  <a:pt x="1827176" y="3035295"/>
                </a:lnTo>
                <a:lnTo>
                  <a:pt x="1872631" y="3026676"/>
                </a:lnTo>
                <a:lnTo>
                  <a:pt x="1919369" y="3008528"/>
                </a:lnTo>
                <a:lnTo>
                  <a:pt x="1967878" y="2981143"/>
                </a:lnTo>
                <a:lnTo>
                  <a:pt x="2235917" y="2805845"/>
                </a:lnTo>
                <a:lnTo>
                  <a:pt x="2366484" y="2720138"/>
                </a:lnTo>
                <a:close/>
              </a:path>
              <a:path w="4185284" h="4011295">
                <a:moveTo>
                  <a:pt x="1242350" y="2799550"/>
                </a:moveTo>
                <a:lnTo>
                  <a:pt x="640822" y="2799550"/>
                </a:lnTo>
                <a:lnTo>
                  <a:pt x="675026" y="2808797"/>
                </a:lnTo>
                <a:lnTo>
                  <a:pt x="711869" y="2834740"/>
                </a:lnTo>
                <a:lnTo>
                  <a:pt x="752054" y="2866349"/>
                </a:lnTo>
                <a:lnTo>
                  <a:pt x="793682" y="2891005"/>
                </a:lnTo>
                <a:lnTo>
                  <a:pt x="836549" y="2908783"/>
                </a:lnTo>
                <a:lnTo>
                  <a:pt x="880449" y="2919759"/>
                </a:lnTo>
                <a:lnTo>
                  <a:pt x="925176" y="2924005"/>
                </a:lnTo>
                <a:lnTo>
                  <a:pt x="970527" y="2921596"/>
                </a:lnTo>
                <a:lnTo>
                  <a:pt x="1016295" y="2912608"/>
                </a:lnTo>
                <a:lnTo>
                  <a:pt x="1062275" y="2897114"/>
                </a:lnTo>
                <a:lnTo>
                  <a:pt x="1108262" y="2875188"/>
                </a:lnTo>
                <a:lnTo>
                  <a:pt x="1149523" y="2852408"/>
                </a:lnTo>
                <a:lnTo>
                  <a:pt x="1190609" y="2829297"/>
                </a:lnTo>
                <a:lnTo>
                  <a:pt x="1231552" y="2805845"/>
                </a:lnTo>
                <a:lnTo>
                  <a:pt x="1242350" y="2799550"/>
                </a:lnTo>
                <a:close/>
              </a:path>
              <a:path w="4185284" h="4011295">
                <a:moveTo>
                  <a:pt x="1140155" y="601969"/>
                </a:moveTo>
                <a:lnTo>
                  <a:pt x="1067977" y="605882"/>
                </a:lnTo>
                <a:lnTo>
                  <a:pt x="981543" y="619095"/>
                </a:lnTo>
                <a:lnTo>
                  <a:pt x="931444" y="629142"/>
                </a:lnTo>
                <a:lnTo>
                  <a:pt x="883334" y="642233"/>
                </a:lnTo>
                <a:lnTo>
                  <a:pt x="837298" y="658262"/>
                </a:lnTo>
                <a:lnTo>
                  <a:pt x="793418" y="677123"/>
                </a:lnTo>
                <a:lnTo>
                  <a:pt x="751779" y="698712"/>
                </a:lnTo>
                <a:lnTo>
                  <a:pt x="712465" y="722922"/>
                </a:lnTo>
                <a:lnTo>
                  <a:pt x="675559" y="749649"/>
                </a:lnTo>
                <a:lnTo>
                  <a:pt x="641146" y="778787"/>
                </a:lnTo>
                <a:lnTo>
                  <a:pt x="609309" y="810230"/>
                </a:lnTo>
                <a:lnTo>
                  <a:pt x="580132" y="843874"/>
                </a:lnTo>
                <a:lnTo>
                  <a:pt x="553698" y="879612"/>
                </a:lnTo>
                <a:lnTo>
                  <a:pt x="530092" y="917340"/>
                </a:lnTo>
                <a:lnTo>
                  <a:pt x="509398" y="956952"/>
                </a:lnTo>
                <a:lnTo>
                  <a:pt x="491699" y="998343"/>
                </a:lnTo>
                <a:lnTo>
                  <a:pt x="477079" y="1041407"/>
                </a:lnTo>
                <a:lnTo>
                  <a:pt x="465622" y="1086038"/>
                </a:lnTo>
                <a:lnTo>
                  <a:pt x="457412" y="1132133"/>
                </a:lnTo>
                <a:lnTo>
                  <a:pt x="452533" y="1179584"/>
                </a:lnTo>
                <a:lnTo>
                  <a:pt x="451068" y="1228288"/>
                </a:lnTo>
                <a:lnTo>
                  <a:pt x="453102" y="1278137"/>
                </a:lnTo>
                <a:lnTo>
                  <a:pt x="458718" y="1329028"/>
                </a:lnTo>
                <a:lnTo>
                  <a:pt x="467405" y="1377629"/>
                </a:lnTo>
                <a:lnTo>
                  <a:pt x="479134" y="1424751"/>
                </a:lnTo>
                <a:lnTo>
                  <a:pt x="493827" y="1470339"/>
                </a:lnTo>
                <a:lnTo>
                  <a:pt x="511405" y="1514335"/>
                </a:lnTo>
                <a:lnTo>
                  <a:pt x="531789" y="1556684"/>
                </a:lnTo>
                <a:lnTo>
                  <a:pt x="554903" y="1597330"/>
                </a:lnTo>
                <a:lnTo>
                  <a:pt x="580666" y="1636216"/>
                </a:lnTo>
                <a:lnTo>
                  <a:pt x="609002" y="1673287"/>
                </a:lnTo>
                <a:lnTo>
                  <a:pt x="639831" y="1708486"/>
                </a:lnTo>
                <a:lnTo>
                  <a:pt x="605849" y="1752803"/>
                </a:lnTo>
                <a:lnTo>
                  <a:pt x="537683" y="1835927"/>
                </a:lnTo>
                <a:lnTo>
                  <a:pt x="507394" y="1876724"/>
                </a:lnTo>
                <a:lnTo>
                  <a:pt x="482230" y="1918337"/>
                </a:lnTo>
                <a:lnTo>
                  <a:pt x="464140" y="1961762"/>
                </a:lnTo>
                <a:lnTo>
                  <a:pt x="442745" y="2015359"/>
                </a:lnTo>
                <a:lnTo>
                  <a:pt x="415275" y="2061022"/>
                </a:lnTo>
                <a:lnTo>
                  <a:pt x="382602" y="2100152"/>
                </a:lnTo>
                <a:lnTo>
                  <a:pt x="345600" y="2134149"/>
                </a:lnTo>
                <a:lnTo>
                  <a:pt x="305140" y="2164413"/>
                </a:lnTo>
                <a:lnTo>
                  <a:pt x="262097" y="2192345"/>
                </a:lnTo>
                <a:lnTo>
                  <a:pt x="187912" y="2237042"/>
                </a:lnTo>
                <a:lnTo>
                  <a:pt x="158665" y="2255053"/>
                </a:lnTo>
                <a:lnTo>
                  <a:pt x="100972" y="2292308"/>
                </a:lnTo>
                <a:lnTo>
                  <a:pt x="58132" y="2326279"/>
                </a:lnTo>
                <a:lnTo>
                  <a:pt x="26466" y="2363492"/>
                </a:lnTo>
                <a:lnTo>
                  <a:pt x="6810" y="2403774"/>
                </a:lnTo>
                <a:lnTo>
                  <a:pt x="0" y="2446950"/>
                </a:lnTo>
                <a:lnTo>
                  <a:pt x="6869" y="2492847"/>
                </a:lnTo>
                <a:lnTo>
                  <a:pt x="28254" y="2541290"/>
                </a:lnTo>
                <a:lnTo>
                  <a:pt x="53064" y="2582332"/>
                </a:lnTo>
                <a:lnTo>
                  <a:pt x="79230" y="2622710"/>
                </a:lnTo>
                <a:lnTo>
                  <a:pt x="106644" y="2662398"/>
                </a:lnTo>
                <a:lnTo>
                  <a:pt x="135196" y="2701369"/>
                </a:lnTo>
                <a:lnTo>
                  <a:pt x="164778" y="2739598"/>
                </a:lnTo>
                <a:lnTo>
                  <a:pt x="195280" y="2777059"/>
                </a:lnTo>
                <a:lnTo>
                  <a:pt x="226592" y="2813727"/>
                </a:lnTo>
                <a:lnTo>
                  <a:pt x="258607" y="2849575"/>
                </a:lnTo>
                <a:lnTo>
                  <a:pt x="293234" y="2880148"/>
                </a:lnTo>
                <a:lnTo>
                  <a:pt x="330083" y="2899077"/>
                </a:lnTo>
                <a:lnTo>
                  <a:pt x="368963" y="2907123"/>
                </a:lnTo>
                <a:lnTo>
                  <a:pt x="409686" y="2905045"/>
                </a:lnTo>
                <a:lnTo>
                  <a:pt x="452062" y="2893604"/>
                </a:lnTo>
                <a:lnTo>
                  <a:pt x="495903" y="2873560"/>
                </a:lnTo>
                <a:lnTo>
                  <a:pt x="534422" y="2851327"/>
                </a:lnTo>
                <a:lnTo>
                  <a:pt x="571282" y="2826526"/>
                </a:lnTo>
                <a:lnTo>
                  <a:pt x="606994" y="2805845"/>
                </a:lnTo>
                <a:lnTo>
                  <a:pt x="640822" y="2799550"/>
                </a:lnTo>
                <a:lnTo>
                  <a:pt x="1242350" y="2799550"/>
                </a:lnTo>
                <a:lnTo>
                  <a:pt x="1312800" y="2758079"/>
                </a:lnTo>
                <a:lnTo>
                  <a:pt x="1353169" y="2733748"/>
                </a:lnTo>
                <a:lnTo>
                  <a:pt x="1382533" y="2720514"/>
                </a:lnTo>
                <a:lnTo>
                  <a:pt x="1407237" y="2720138"/>
                </a:lnTo>
                <a:lnTo>
                  <a:pt x="2366484" y="2720138"/>
                </a:lnTo>
                <a:lnTo>
                  <a:pt x="2373493" y="2715555"/>
                </a:lnTo>
                <a:lnTo>
                  <a:pt x="2391160" y="2704559"/>
                </a:lnTo>
                <a:lnTo>
                  <a:pt x="2407496" y="2695111"/>
                </a:lnTo>
                <a:lnTo>
                  <a:pt x="2428549" y="2683476"/>
                </a:lnTo>
                <a:lnTo>
                  <a:pt x="4184837" y="2683476"/>
                </a:lnTo>
                <a:lnTo>
                  <a:pt x="4184837" y="623813"/>
                </a:lnTo>
                <a:lnTo>
                  <a:pt x="1397859" y="623813"/>
                </a:lnTo>
                <a:lnTo>
                  <a:pt x="1237105" y="607799"/>
                </a:lnTo>
                <a:lnTo>
                  <a:pt x="1140155" y="601969"/>
                </a:lnTo>
                <a:close/>
              </a:path>
              <a:path w="4185284" h="4011295">
                <a:moveTo>
                  <a:pt x="2891757" y="0"/>
                </a:moveTo>
                <a:lnTo>
                  <a:pt x="1560647" y="0"/>
                </a:lnTo>
                <a:lnTo>
                  <a:pt x="1542356" y="25291"/>
                </a:lnTo>
                <a:lnTo>
                  <a:pt x="1515998" y="66623"/>
                </a:lnTo>
                <a:lnTo>
                  <a:pt x="1492385" y="108931"/>
                </a:lnTo>
                <a:lnTo>
                  <a:pt x="1471460" y="152182"/>
                </a:lnTo>
                <a:lnTo>
                  <a:pt x="1453170" y="196342"/>
                </a:lnTo>
                <a:lnTo>
                  <a:pt x="1437457" y="241375"/>
                </a:lnTo>
                <a:lnTo>
                  <a:pt x="1424266" y="287249"/>
                </a:lnTo>
                <a:lnTo>
                  <a:pt x="1413542" y="333929"/>
                </a:lnTo>
                <a:lnTo>
                  <a:pt x="1405228" y="381380"/>
                </a:lnTo>
                <a:lnTo>
                  <a:pt x="1399270" y="429569"/>
                </a:lnTo>
                <a:lnTo>
                  <a:pt x="1395611" y="478461"/>
                </a:lnTo>
                <a:lnTo>
                  <a:pt x="1394196" y="528023"/>
                </a:lnTo>
                <a:lnTo>
                  <a:pt x="1394713" y="551724"/>
                </a:lnTo>
                <a:lnTo>
                  <a:pt x="1395978" y="583682"/>
                </a:lnTo>
                <a:lnTo>
                  <a:pt x="1397268" y="611757"/>
                </a:lnTo>
                <a:lnTo>
                  <a:pt x="1397859" y="623813"/>
                </a:lnTo>
                <a:lnTo>
                  <a:pt x="4184837" y="623813"/>
                </a:lnTo>
                <a:lnTo>
                  <a:pt x="4184837" y="394408"/>
                </a:lnTo>
                <a:lnTo>
                  <a:pt x="4145917" y="375641"/>
                </a:lnTo>
                <a:lnTo>
                  <a:pt x="4107320" y="358928"/>
                </a:lnTo>
                <a:lnTo>
                  <a:pt x="3426046" y="358928"/>
                </a:lnTo>
                <a:lnTo>
                  <a:pt x="3402225" y="358270"/>
                </a:lnTo>
                <a:lnTo>
                  <a:pt x="3341129" y="335015"/>
                </a:lnTo>
                <a:lnTo>
                  <a:pt x="3301868" y="311499"/>
                </a:lnTo>
                <a:lnTo>
                  <a:pt x="3255474" y="279443"/>
                </a:lnTo>
                <a:lnTo>
                  <a:pt x="3200952" y="238387"/>
                </a:lnTo>
                <a:lnTo>
                  <a:pt x="3137311" y="187872"/>
                </a:lnTo>
                <a:lnTo>
                  <a:pt x="3063556" y="127436"/>
                </a:lnTo>
                <a:lnTo>
                  <a:pt x="3023090" y="94737"/>
                </a:lnTo>
                <a:lnTo>
                  <a:pt x="2982279" y="63415"/>
                </a:lnTo>
                <a:lnTo>
                  <a:pt x="2941108" y="33502"/>
                </a:lnTo>
                <a:lnTo>
                  <a:pt x="2899566" y="5029"/>
                </a:lnTo>
                <a:lnTo>
                  <a:pt x="2891757" y="0"/>
                </a:lnTo>
                <a:close/>
              </a:path>
              <a:path w="4185284" h="4011295">
                <a:moveTo>
                  <a:pt x="3771380" y="280837"/>
                </a:moveTo>
                <a:lnTo>
                  <a:pt x="3724549" y="281638"/>
                </a:lnTo>
                <a:lnTo>
                  <a:pt x="3677813" y="285519"/>
                </a:lnTo>
                <a:lnTo>
                  <a:pt x="3631205" y="292531"/>
                </a:lnTo>
                <a:lnTo>
                  <a:pt x="3584757" y="302724"/>
                </a:lnTo>
                <a:lnTo>
                  <a:pt x="3538503" y="316148"/>
                </a:lnTo>
                <a:lnTo>
                  <a:pt x="3492476" y="332852"/>
                </a:lnTo>
                <a:lnTo>
                  <a:pt x="3446707" y="352887"/>
                </a:lnTo>
                <a:lnTo>
                  <a:pt x="3426046" y="358928"/>
                </a:lnTo>
                <a:lnTo>
                  <a:pt x="4107320" y="358928"/>
                </a:lnTo>
                <a:lnTo>
                  <a:pt x="4100714" y="356067"/>
                </a:lnTo>
                <a:lnTo>
                  <a:pt x="4054007" y="337959"/>
                </a:lnTo>
                <a:lnTo>
                  <a:pt x="4005822" y="321296"/>
                </a:lnTo>
                <a:lnTo>
                  <a:pt x="3959005" y="307443"/>
                </a:lnTo>
                <a:lnTo>
                  <a:pt x="3912119" y="296420"/>
                </a:lnTo>
                <a:lnTo>
                  <a:pt x="3865198" y="288278"/>
                </a:lnTo>
                <a:lnTo>
                  <a:pt x="3818274" y="283067"/>
                </a:lnTo>
                <a:lnTo>
                  <a:pt x="3771380" y="280837"/>
                </a:lnTo>
                <a:close/>
              </a:path>
            </a:pathLst>
          </a:custGeom>
          <a:solidFill>
            <a:srgbClr val="FFFFFF"/>
          </a:solidFill>
        </p:spPr>
        <p:txBody>
          <a:bodyPr wrap="square" lIns="0" tIns="0" rIns="0" bIns="0" rtlCol="0"/>
          <a:lstStyle/>
          <a:p>
            <a:endParaRPr sz="8156"/>
          </a:p>
        </p:txBody>
      </p:sp>
      <p:sp>
        <p:nvSpPr>
          <p:cNvPr id="18" name="bk object 18"/>
          <p:cNvSpPr/>
          <p:nvPr/>
        </p:nvSpPr>
        <p:spPr>
          <a:xfrm>
            <a:off x="24041098" y="1485728"/>
            <a:ext cx="5175335" cy="3550827"/>
          </a:xfrm>
          <a:prstGeom prst="rect">
            <a:avLst/>
          </a:prstGeom>
          <a:blipFill>
            <a:blip r:embed="rId2" cstate="print"/>
            <a:stretch>
              <a:fillRect/>
            </a:stretch>
          </a:blipFill>
        </p:spPr>
        <p:txBody>
          <a:bodyPr wrap="square" lIns="0" tIns="0" rIns="0" bIns="0" rtlCol="0"/>
          <a:lstStyle/>
          <a:p>
            <a:endParaRPr sz="8156"/>
          </a:p>
        </p:txBody>
      </p:sp>
      <p:sp>
        <p:nvSpPr>
          <p:cNvPr id="2" name="Holder 2"/>
          <p:cNvSpPr>
            <a:spLocks noGrp="1"/>
          </p:cNvSpPr>
          <p:nvPr>
            <p:ph type="title"/>
          </p:nvPr>
        </p:nvSpPr>
        <p:spPr>
          <a:xfrm>
            <a:off x="1232582" y="887504"/>
            <a:ext cx="27810050" cy="1539524"/>
          </a:xfrm>
        </p:spPr>
        <p:txBody>
          <a:bodyPr lIns="0" tIns="0" rIns="0" bIns="0"/>
          <a:lstStyle>
            <a:lvl1pPr>
              <a:defRPr sz="10004" b="0" i="0">
                <a:solidFill>
                  <a:schemeClr val="bg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a:lvl1pPr>
          </a:lstStyle>
          <a:p>
            <a:endParaRPr dirty="0"/>
          </a:p>
        </p:txBody>
      </p:sp>
      <p:sp>
        <p:nvSpPr>
          <p:cNvPr id="10" name="object 39"/>
          <p:cNvSpPr/>
          <p:nvPr userDrawn="1"/>
        </p:nvSpPr>
        <p:spPr>
          <a:xfrm>
            <a:off x="23563140" y="38897280"/>
            <a:ext cx="5373467" cy="2433059"/>
          </a:xfrm>
          <a:prstGeom prst="rect">
            <a:avLst/>
          </a:prstGeom>
          <a:blipFill>
            <a:blip r:embed="rId3" cstate="print"/>
            <a:stretch>
              <a:fillRect/>
            </a:stretch>
          </a:blipFill>
        </p:spPr>
        <p:txBody>
          <a:bodyPr wrap="square" lIns="0" tIns="0" rIns="0" bIns="0" rtlCol="0"/>
          <a:lstStyle/>
          <a:p>
            <a:endParaRPr sz="8156"/>
          </a:p>
        </p:txBody>
      </p:sp>
      <p:sp>
        <p:nvSpPr>
          <p:cNvPr id="11" name="object 41"/>
          <p:cNvSpPr txBox="1"/>
          <p:nvPr userDrawn="1"/>
        </p:nvSpPr>
        <p:spPr>
          <a:xfrm>
            <a:off x="1232580" y="41755953"/>
            <a:ext cx="2246426" cy="180167"/>
          </a:xfrm>
          <a:prstGeom prst="rect">
            <a:avLst/>
          </a:prstGeom>
        </p:spPr>
        <p:txBody>
          <a:bodyPr vert="horz" wrap="square" lIns="0" tIns="32438" rIns="0" bIns="0" rtlCol="0">
            <a:spAutoFit/>
          </a:bodyPr>
          <a:lstStyle/>
          <a:p>
            <a:pPr marL="27032">
              <a:spcBef>
                <a:spcPts val="255"/>
              </a:spcBef>
            </a:pPr>
            <a:r>
              <a:rPr lang="en-US" sz="958" spc="11" dirty="0">
                <a:solidFill>
                  <a:srgbClr val="58595B"/>
                </a:solidFill>
                <a:latin typeface="Arial"/>
                <a:cs typeface="Arial"/>
              </a:rPr>
              <a:t>English Charity Reg. No.</a:t>
            </a:r>
            <a:r>
              <a:rPr lang="en-US" sz="958" spc="11" baseline="0" dirty="0">
                <a:solidFill>
                  <a:srgbClr val="58595B"/>
                </a:solidFill>
                <a:latin typeface="Arial"/>
                <a:cs typeface="Arial"/>
              </a:rPr>
              <a:t> </a:t>
            </a:r>
            <a:r>
              <a:rPr lang="en-US" sz="958" spc="11" dirty="0">
                <a:solidFill>
                  <a:srgbClr val="58595B"/>
                </a:solidFill>
                <a:latin typeface="Arial"/>
                <a:cs typeface="Arial"/>
              </a:rPr>
              <a:t>1026588</a:t>
            </a:r>
            <a:endParaRPr sz="958" dirty="0">
              <a:latin typeface="Arial"/>
              <a:cs typeface="Arial"/>
            </a:endParaRPr>
          </a:p>
        </p:txBody>
      </p:sp>
      <p:sp>
        <p:nvSpPr>
          <p:cNvPr id="12" name="object 42"/>
          <p:cNvSpPr/>
          <p:nvPr userDrawn="1"/>
        </p:nvSpPr>
        <p:spPr>
          <a:xfrm>
            <a:off x="1259612" y="41544001"/>
            <a:ext cx="13640064" cy="0"/>
          </a:xfrm>
          <a:custGeom>
            <a:avLst/>
            <a:gdLst/>
            <a:ahLst/>
            <a:cxnLst/>
            <a:rect l="l" t="t" r="r" b="b"/>
            <a:pathLst>
              <a:path w="6408420">
                <a:moveTo>
                  <a:pt x="0" y="0"/>
                </a:moveTo>
                <a:lnTo>
                  <a:pt x="6408296" y="0"/>
                </a:lnTo>
              </a:path>
            </a:pathLst>
          </a:custGeom>
          <a:ln w="5964">
            <a:solidFill>
              <a:srgbClr val="E2E3E4"/>
            </a:solidFill>
          </a:ln>
        </p:spPr>
        <p:txBody>
          <a:bodyPr wrap="square" lIns="0" tIns="0" rIns="0" bIns="0" rtlCol="0"/>
          <a:lstStyle/>
          <a:p>
            <a:endParaRPr sz="8156"/>
          </a:p>
        </p:txBody>
      </p:sp>
      <p:sp>
        <p:nvSpPr>
          <p:cNvPr id="13" name="object 84"/>
          <p:cNvSpPr/>
          <p:nvPr userDrawn="1"/>
        </p:nvSpPr>
        <p:spPr>
          <a:xfrm>
            <a:off x="0" y="41755953"/>
            <a:ext cx="1174516" cy="296128"/>
          </a:xfrm>
          <a:custGeom>
            <a:avLst/>
            <a:gdLst/>
            <a:ahLst/>
            <a:cxnLst/>
            <a:rect l="l" t="t" r="r" b="b"/>
            <a:pathLst>
              <a:path w="551814" h="2063115">
                <a:moveTo>
                  <a:pt x="551766" y="0"/>
                </a:moveTo>
                <a:lnTo>
                  <a:pt x="0" y="0"/>
                </a:lnTo>
                <a:lnTo>
                  <a:pt x="0" y="2062621"/>
                </a:lnTo>
                <a:lnTo>
                  <a:pt x="551766" y="2062621"/>
                </a:lnTo>
                <a:lnTo>
                  <a:pt x="551766" y="0"/>
                </a:lnTo>
                <a:close/>
              </a:path>
            </a:pathLst>
          </a:custGeom>
          <a:solidFill>
            <a:srgbClr val="6194BC"/>
          </a:solidFill>
        </p:spPr>
        <p:txBody>
          <a:bodyPr wrap="square" lIns="0" tIns="0" rIns="0" bIns="0" rtlCol="0"/>
          <a:lstStyle/>
          <a:p>
            <a:pPr lvl="0"/>
            <a:endParaRPr sz="8156"/>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5/4/18</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16018770" y="34114346"/>
            <a:ext cx="5873932" cy="1035616"/>
          </a:xfrm>
          <a:custGeom>
            <a:avLst/>
            <a:gdLst/>
            <a:ahLst/>
            <a:cxnLst/>
            <a:rect l="l" t="t" r="r" b="b"/>
            <a:pathLst>
              <a:path w="2759709" h="486409">
                <a:moveTo>
                  <a:pt x="0" y="486069"/>
                </a:moveTo>
                <a:lnTo>
                  <a:pt x="2759079" y="486069"/>
                </a:lnTo>
                <a:lnTo>
                  <a:pt x="2759079" y="0"/>
                </a:lnTo>
                <a:lnTo>
                  <a:pt x="0" y="0"/>
                </a:lnTo>
                <a:lnTo>
                  <a:pt x="0" y="486069"/>
                </a:lnTo>
                <a:close/>
              </a:path>
            </a:pathLst>
          </a:custGeom>
          <a:solidFill>
            <a:srgbClr val="E6E7E8"/>
          </a:solidFill>
        </p:spPr>
        <p:txBody>
          <a:bodyPr wrap="square" lIns="0" tIns="0" rIns="0" bIns="0" rtlCol="0"/>
          <a:lstStyle/>
          <a:p>
            <a:endParaRPr sz="8156"/>
          </a:p>
        </p:txBody>
      </p:sp>
      <p:sp>
        <p:nvSpPr>
          <p:cNvPr id="17" name="bk object 17"/>
          <p:cNvSpPr/>
          <p:nvPr/>
        </p:nvSpPr>
        <p:spPr>
          <a:xfrm>
            <a:off x="16018770" y="36253818"/>
            <a:ext cx="5873932" cy="1035616"/>
          </a:xfrm>
          <a:custGeom>
            <a:avLst/>
            <a:gdLst/>
            <a:ahLst/>
            <a:cxnLst/>
            <a:rect l="l" t="t" r="r" b="b"/>
            <a:pathLst>
              <a:path w="2759709" h="486409">
                <a:moveTo>
                  <a:pt x="0" y="486069"/>
                </a:moveTo>
                <a:lnTo>
                  <a:pt x="2759079" y="486069"/>
                </a:lnTo>
                <a:lnTo>
                  <a:pt x="2759079" y="0"/>
                </a:lnTo>
                <a:lnTo>
                  <a:pt x="0" y="0"/>
                </a:lnTo>
                <a:lnTo>
                  <a:pt x="0" y="486069"/>
                </a:lnTo>
                <a:close/>
              </a:path>
            </a:pathLst>
          </a:custGeom>
          <a:solidFill>
            <a:srgbClr val="E6E7E8"/>
          </a:solidFill>
        </p:spPr>
        <p:txBody>
          <a:bodyPr wrap="square" lIns="0" tIns="0" rIns="0" bIns="0" rtlCol="0"/>
          <a:lstStyle/>
          <a:p>
            <a:endParaRPr sz="8156"/>
          </a:p>
        </p:txBody>
      </p:sp>
      <p:sp>
        <p:nvSpPr>
          <p:cNvPr id="18" name="bk object 18"/>
          <p:cNvSpPr/>
          <p:nvPr/>
        </p:nvSpPr>
        <p:spPr>
          <a:xfrm>
            <a:off x="16018770" y="38300400"/>
            <a:ext cx="5873932" cy="1035616"/>
          </a:xfrm>
          <a:custGeom>
            <a:avLst/>
            <a:gdLst/>
            <a:ahLst/>
            <a:cxnLst/>
            <a:rect l="l" t="t" r="r" b="b"/>
            <a:pathLst>
              <a:path w="2759709" h="486409">
                <a:moveTo>
                  <a:pt x="0" y="486069"/>
                </a:moveTo>
                <a:lnTo>
                  <a:pt x="2759079" y="486069"/>
                </a:lnTo>
                <a:lnTo>
                  <a:pt x="2759079" y="0"/>
                </a:lnTo>
                <a:lnTo>
                  <a:pt x="0" y="0"/>
                </a:lnTo>
                <a:lnTo>
                  <a:pt x="0" y="486069"/>
                </a:lnTo>
                <a:close/>
              </a:path>
            </a:pathLst>
          </a:custGeom>
          <a:solidFill>
            <a:srgbClr val="E6E7E8"/>
          </a:solidFill>
        </p:spPr>
        <p:txBody>
          <a:bodyPr wrap="square" lIns="0" tIns="0" rIns="0" bIns="0" rtlCol="0"/>
          <a:lstStyle/>
          <a:p>
            <a:endParaRPr sz="8156"/>
          </a:p>
        </p:txBody>
      </p:sp>
      <p:sp>
        <p:nvSpPr>
          <p:cNvPr id="19" name="bk object 19"/>
          <p:cNvSpPr/>
          <p:nvPr/>
        </p:nvSpPr>
        <p:spPr>
          <a:xfrm>
            <a:off x="8288044" y="20447872"/>
            <a:ext cx="13634658" cy="6048769"/>
          </a:xfrm>
          <a:custGeom>
            <a:avLst/>
            <a:gdLst/>
            <a:ahLst/>
            <a:cxnLst/>
            <a:rect l="l" t="t" r="r" b="b"/>
            <a:pathLst>
              <a:path w="6405880" h="2840990">
                <a:moveTo>
                  <a:pt x="0" y="2840613"/>
                </a:moveTo>
                <a:lnTo>
                  <a:pt x="6405314" y="2840613"/>
                </a:lnTo>
                <a:lnTo>
                  <a:pt x="6405314" y="0"/>
                </a:lnTo>
                <a:lnTo>
                  <a:pt x="0" y="0"/>
                </a:lnTo>
                <a:lnTo>
                  <a:pt x="0" y="2840613"/>
                </a:lnTo>
                <a:close/>
              </a:path>
            </a:pathLst>
          </a:custGeom>
          <a:solidFill>
            <a:srgbClr val="E2E3E4"/>
          </a:solidFill>
        </p:spPr>
        <p:txBody>
          <a:bodyPr wrap="square" lIns="0" tIns="0" rIns="0" bIns="0" rtlCol="0"/>
          <a:lstStyle/>
          <a:p>
            <a:endParaRPr sz="8156"/>
          </a:p>
        </p:txBody>
      </p:sp>
      <p:sp>
        <p:nvSpPr>
          <p:cNvPr id="2" name="Holder 2"/>
          <p:cNvSpPr>
            <a:spLocks noGrp="1"/>
          </p:cNvSpPr>
          <p:nvPr>
            <p:ph type="title"/>
          </p:nvPr>
        </p:nvSpPr>
        <p:spPr>
          <a:xfrm>
            <a:off x="1232582" y="887504"/>
            <a:ext cx="27810050" cy="723275"/>
          </a:xfrm>
          <a:prstGeom prst="rect">
            <a:avLst/>
          </a:prstGeom>
        </p:spPr>
        <p:txBody>
          <a:bodyPr wrap="square" lIns="0" tIns="0" rIns="0" bIns="0">
            <a:spAutoFit/>
          </a:bodyPr>
          <a:lstStyle>
            <a:lvl1pPr>
              <a:defRPr sz="4700" b="0" i="0">
                <a:solidFill>
                  <a:schemeClr val="bg1"/>
                </a:solidFill>
                <a:latin typeface="Arial"/>
                <a:cs typeface="Arial"/>
              </a:defRPr>
            </a:lvl1pPr>
          </a:lstStyle>
          <a:p>
            <a:endParaRPr/>
          </a:p>
        </p:txBody>
      </p:sp>
      <p:sp>
        <p:nvSpPr>
          <p:cNvPr id="3" name="Holder 3"/>
          <p:cNvSpPr>
            <a:spLocks noGrp="1"/>
          </p:cNvSpPr>
          <p:nvPr>
            <p:ph type="body" idx="1"/>
          </p:nvPr>
        </p:nvSpPr>
        <p:spPr>
          <a:xfrm>
            <a:off x="1513761" y="9844866"/>
            <a:ext cx="27247692"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10293573" y="39807503"/>
            <a:ext cx="9688068" cy="589713"/>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1513761" y="39807503"/>
            <a:ext cx="6963299" cy="589713"/>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5/4/18</a:t>
            </a:fld>
            <a:endParaRPr lang="en-US"/>
          </a:p>
        </p:txBody>
      </p:sp>
      <p:sp>
        <p:nvSpPr>
          <p:cNvPr id="6" name="Holder 6"/>
          <p:cNvSpPr>
            <a:spLocks noGrp="1"/>
          </p:cNvSpPr>
          <p:nvPr>
            <p:ph type="sldNum" sz="quarter" idx="7"/>
          </p:nvPr>
        </p:nvSpPr>
        <p:spPr>
          <a:xfrm>
            <a:off x="21798153" y="39807503"/>
            <a:ext cx="6963299" cy="589713"/>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2" r:id="rId1"/>
    <p:sldLayoutId id="2147483665" r:id="rId2"/>
  </p:sldLayoutIdLst>
  <p:txStyles>
    <p:titleStyle>
      <a:lvl1pPr>
        <a:defRPr>
          <a:latin typeface="+mj-lt"/>
          <a:ea typeface="+mj-ea"/>
          <a:cs typeface="+mj-cs"/>
        </a:defRPr>
      </a:lvl1pPr>
    </p:titleStyle>
    <p:bodyStyle>
      <a:lvl1pPr marL="0">
        <a:defRPr>
          <a:latin typeface="+mn-lt"/>
          <a:ea typeface="+mn-ea"/>
          <a:cs typeface="+mn-cs"/>
        </a:defRPr>
      </a:lvl1pPr>
      <a:lvl2pPr marL="973150">
        <a:defRPr>
          <a:latin typeface="+mn-lt"/>
          <a:ea typeface="+mn-ea"/>
          <a:cs typeface="+mn-cs"/>
        </a:defRPr>
      </a:lvl2pPr>
      <a:lvl3pPr marL="1946300">
        <a:defRPr>
          <a:latin typeface="+mn-lt"/>
          <a:ea typeface="+mn-ea"/>
          <a:cs typeface="+mn-cs"/>
        </a:defRPr>
      </a:lvl3pPr>
      <a:lvl4pPr marL="2919451">
        <a:defRPr>
          <a:latin typeface="+mn-lt"/>
          <a:ea typeface="+mn-ea"/>
          <a:cs typeface="+mn-cs"/>
        </a:defRPr>
      </a:lvl4pPr>
      <a:lvl5pPr marL="3892601">
        <a:defRPr>
          <a:latin typeface="+mn-lt"/>
          <a:ea typeface="+mn-ea"/>
          <a:cs typeface="+mn-cs"/>
        </a:defRPr>
      </a:lvl5pPr>
      <a:lvl6pPr marL="4865751">
        <a:defRPr>
          <a:latin typeface="+mn-lt"/>
          <a:ea typeface="+mn-ea"/>
          <a:cs typeface="+mn-cs"/>
        </a:defRPr>
      </a:lvl6pPr>
      <a:lvl7pPr marL="5838901">
        <a:defRPr>
          <a:latin typeface="+mn-lt"/>
          <a:ea typeface="+mn-ea"/>
          <a:cs typeface="+mn-cs"/>
        </a:defRPr>
      </a:lvl7pPr>
      <a:lvl8pPr marL="6812051">
        <a:defRPr>
          <a:latin typeface="+mn-lt"/>
          <a:ea typeface="+mn-ea"/>
          <a:cs typeface="+mn-cs"/>
        </a:defRPr>
      </a:lvl8pPr>
      <a:lvl9pPr marL="7785202">
        <a:defRPr>
          <a:latin typeface="+mn-lt"/>
          <a:ea typeface="+mn-ea"/>
          <a:cs typeface="+mn-cs"/>
        </a:defRPr>
      </a:lvl9pPr>
    </p:bodyStyle>
    <p:otherStyle>
      <a:lvl1pPr marL="0">
        <a:defRPr>
          <a:latin typeface="+mn-lt"/>
          <a:ea typeface="+mn-ea"/>
          <a:cs typeface="+mn-cs"/>
        </a:defRPr>
      </a:lvl1pPr>
      <a:lvl2pPr marL="973150">
        <a:defRPr>
          <a:latin typeface="+mn-lt"/>
          <a:ea typeface="+mn-ea"/>
          <a:cs typeface="+mn-cs"/>
        </a:defRPr>
      </a:lvl2pPr>
      <a:lvl3pPr marL="1946300">
        <a:defRPr>
          <a:latin typeface="+mn-lt"/>
          <a:ea typeface="+mn-ea"/>
          <a:cs typeface="+mn-cs"/>
        </a:defRPr>
      </a:lvl3pPr>
      <a:lvl4pPr marL="2919451">
        <a:defRPr>
          <a:latin typeface="+mn-lt"/>
          <a:ea typeface="+mn-ea"/>
          <a:cs typeface="+mn-cs"/>
        </a:defRPr>
      </a:lvl4pPr>
      <a:lvl5pPr marL="3892601">
        <a:defRPr>
          <a:latin typeface="+mn-lt"/>
          <a:ea typeface="+mn-ea"/>
          <a:cs typeface="+mn-cs"/>
        </a:defRPr>
      </a:lvl5pPr>
      <a:lvl6pPr marL="4865751">
        <a:defRPr>
          <a:latin typeface="+mn-lt"/>
          <a:ea typeface="+mn-ea"/>
          <a:cs typeface="+mn-cs"/>
        </a:defRPr>
      </a:lvl6pPr>
      <a:lvl7pPr marL="5838901">
        <a:defRPr>
          <a:latin typeface="+mn-lt"/>
          <a:ea typeface="+mn-ea"/>
          <a:cs typeface="+mn-cs"/>
        </a:defRPr>
      </a:lvl7pPr>
      <a:lvl8pPr marL="6812051">
        <a:defRPr>
          <a:latin typeface="+mn-lt"/>
          <a:ea typeface="+mn-ea"/>
          <a:cs typeface="+mn-cs"/>
        </a:defRPr>
      </a:lvl8pPr>
      <a:lvl9pPr marL="7785202">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isaac.chikwanha@geneva.msf.org" TargetMode="External"/><Relationship Id="rId4" Type="http://schemas.openxmlformats.org/officeDocument/2006/relationships/chart" Target="../charts/chart1.xml"/><Relationship Id="rId5" Type="http://schemas.openxmlformats.org/officeDocument/2006/relationships/hyperlink" Target="http://www.who.int/tb/publications/global_report/en" TargetMode="External"/><Relationship Id="rId6" Type="http://schemas.openxmlformats.org/officeDocument/2006/relationships/hyperlink" Target="http://www.who.int/tb/strategy/en/" TargetMode="External"/><Relationship Id="rId7" Type="http://schemas.openxmlformats.org/officeDocument/2006/relationships/hyperlink" Target="http://dx.doi.org/10.5588/ijtld.17.0706" TargetMode="External"/><Relationship Id="rId8" Type="http://schemas.openxmlformats.org/officeDocument/2006/relationships/hyperlink" Target="https://www.msfaccess.org/outofstep2017" TargetMode="External"/><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object 40"/>
          <p:cNvSpPr/>
          <p:nvPr/>
        </p:nvSpPr>
        <p:spPr>
          <a:xfrm>
            <a:off x="21221162" y="31545484"/>
            <a:ext cx="8259146" cy="6752031"/>
          </a:xfrm>
          <a:custGeom>
            <a:avLst/>
            <a:gdLst/>
            <a:ahLst/>
            <a:cxnLst/>
            <a:rect l="l" t="t" r="r" b="b"/>
            <a:pathLst>
              <a:path w="3088640" h="4718050">
                <a:moveTo>
                  <a:pt x="0" y="4717451"/>
                </a:moveTo>
                <a:lnTo>
                  <a:pt x="3088276" y="4717451"/>
                </a:lnTo>
                <a:lnTo>
                  <a:pt x="3088276" y="0"/>
                </a:lnTo>
                <a:lnTo>
                  <a:pt x="0" y="0"/>
                </a:lnTo>
                <a:lnTo>
                  <a:pt x="0" y="4717451"/>
                </a:lnTo>
                <a:close/>
              </a:path>
            </a:pathLst>
          </a:custGeom>
          <a:solidFill>
            <a:srgbClr val="E2E3E4"/>
          </a:solidFill>
        </p:spPr>
        <p:txBody>
          <a:bodyPr wrap="square" lIns="0" tIns="0" rIns="0" bIns="0" rtlCol="0"/>
          <a:lstStyle/>
          <a:p>
            <a:endParaRPr sz="8156" dirty="0"/>
          </a:p>
        </p:txBody>
      </p:sp>
      <p:sp>
        <p:nvSpPr>
          <p:cNvPr id="40" name="object 40"/>
          <p:cNvSpPr/>
          <p:nvPr/>
        </p:nvSpPr>
        <p:spPr>
          <a:xfrm>
            <a:off x="720860" y="7629660"/>
            <a:ext cx="9962125" cy="33421908"/>
          </a:xfrm>
          <a:custGeom>
            <a:avLst/>
            <a:gdLst/>
            <a:ahLst/>
            <a:cxnLst/>
            <a:rect l="l" t="t" r="r" b="b"/>
            <a:pathLst>
              <a:path w="3088640" h="4718050">
                <a:moveTo>
                  <a:pt x="0" y="4717451"/>
                </a:moveTo>
                <a:lnTo>
                  <a:pt x="3088276" y="4717451"/>
                </a:lnTo>
                <a:lnTo>
                  <a:pt x="3088276" y="0"/>
                </a:lnTo>
                <a:lnTo>
                  <a:pt x="0" y="0"/>
                </a:lnTo>
                <a:lnTo>
                  <a:pt x="0" y="4717451"/>
                </a:lnTo>
                <a:close/>
              </a:path>
            </a:pathLst>
          </a:custGeom>
          <a:solidFill>
            <a:srgbClr val="E2E3E4"/>
          </a:solidFill>
        </p:spPr>
        <p:txBody>
          <a:bodyPr wrap="square" lIns="0" tIns="0" rIns="0" bIns="0" rtlCol="0"/>
          <a:lstStyle/>
          <a:p>
            <a:endParaRPr sz="8156"/>
          </a:p>
        </p:txBody>
      </p:sp>
      <p:sp>
        <p:nvSpPr>
          <p:cNvPr id="2" name="object 2"/>
          <p:cNvSpPr txBox="1"/>
          <p:nvPr/>
        </p:nvSpPr>
        <p:spPr>
          <a:xfrm>
            <a:off x="720859" y="5246761"/>
            <a:ext cx="28568731" cy="1853721"/>
          </a:xfrm>
          <a:prstGeom prst="rect">
            <a:avLst/>
          </a:prstGeom>
        </p:spPr>
        <p:txBody>
          <a:bodyPr vert="horz" wrap="square" lIns="0" tIns="24328" rIns="0" bIns="0" rtlCol="0">
            <a:spAutoFit/>
          </a:bodyPr>
          <a:lstStyle/>
          <a:p>
            <a:pPr marL="27032" marR="10813">
              <a:lnSpc>
                <a:spcPct val="101600"/>
              </a:lnSpc>
              <a:spcBef>
                <a:spcPts val="192"/>
              </a:spcBef>
            </a:pPr>
            <a:r>
              <a:rPr lang="en-US" sz="3600" b="1" dirty="0">
                <a:latin typeface="Arial" panose="020B0604020202020204" pitchFamily="34" charset="0"/>
                <a:cs typeface="Arial" panose="020B0604020202020204" pitchFamily="34" charset="0"/>
              </a:rPr>
              <a:t>I Chikwanha</a:t>
            </a:r>
            <a:r>
              <a:rPr lang="en-US" sz="3600" b="1" baseline="30000" dirty="0">
                <a:latin typeface="Arial" panose="020B0604020202020204" pitchFamily="34" charset="0"/>
                <a:cs typeface="Arial" panose="020B0604020202020204" pitchFamily="34" charset="0"/>
              </a:rPr>
              <a:t>1</a:t>
            </a:r>
            <a:r>
              <a:rPr lang="en-US" sz="3600" b="1" dirty="0">
                <a:latin typeface="Arial" panose="020B0604020202020204" pitchFamily="34" charset="0"/>
                <a:cs typeface="Arial" panose="020B0604020202020204" pitchFamily="34" charset="0"/>
              </a:rPr>
              <a:t>, S Lynch</a:t>
            </a:r>
            <a:r>
              <a:rPr lang="en-US" sz="3600" b="1" baseline="30000" dirty="0">
                <a:latin typeface="Arial" panose="020B0604020202020204" pitchFamily="34" charset="0"/>
                <a:cs typeface="Arial" panose="020B0604020202020204" pitchFamily="34" charset="0"/>
              </a:rPr>
              <a:t>2</a:t>
            </a:r>
            <a:r>
              <a:rPr lang="en-US" sz="3600" b="1" dirty="0">
                <a:latin typeface="Arial" panose="020B0604020202020204" pitchFamily="34" charset="0"/>
                <a:cs typeface="Arial" panose="020B0604020202020204" pitchFamily="34" charset="0"/>
              </a:rPr>
              <a:t>, C Perrin</a:t>
            </a:r>
            <a:r>
              <a:rPr lang="en-US" sz="3600" b="1" baseline="30000" dirty="0">
                <a:latin typeface="Arial" panose="020B0604020202020204" pitchFamily="34" charset="0"/>
                <a:cs typeface="Arial" panose="020B0604020202020204" pitchFamily="34" charset="0"/>
              </a:rPr>
              <a:t>3</a:t>
            </a:r>
            <a:r>
              <a:rPr lang="en-US" sz="3600" b="1" dirty="0">
                <a:latin typeface="Arial" panose="020B0604020202020204" pitchFamily="34" charset="0"/>
                <a:cs typeface="Arial" panose="020B0604020202020204" pitchFamily="34" charset="0"/>
              </a:rPr>
              <a:t>, L Ditiu</a:t>
            </a:r>
            <a:r>
              <a:rPr lang="en-US" sz="3600" b="1" baseline="30000" dirty="0">
                <a:latin typeface="Arial" panose="020B0604020202020204" pitchFamily="34" charset="0"/>
                <a:cs typeface="Arial" panose="020B0604020202020204" pitchFamily="34" charset="0"/>
              </a:rPr>
              <a:t>4</a:t>
            </a:r>
            <a:r>
              <a:rPr lang="en-US" sz="3600" b="1" dirty="0">
                <a:latin typeface="Arial" panose="020B0604020202020204" pitchFamily="34" charset="0"/>
                <a:cs typeface="Arial" panose="020B0604020202020204" pitchFamily="34" charset="0"/>
              </a:rPr>
              <a:t>, G Paton</a:t>
            </a:r>
            <a:r>
              <a:rPr lang="en-US" sz="3600" b="1" baseline="30000" dirty="0">
                <a:latin typeface="Arial" panose="020B0604020202020204" pitchFamily="34" charset="0"/>
                <a:cs typeface="Arial" panose="020B0604020202020204" pitchFamily="34" charset="0"/>
              </a:rPr>
              <a:t>4</a:t>
            </a:r>
            <a:r>
              <a:rPr lang="en-US" sz="3600" b="1" dirty="0">
                <a:latin typeface="Arial" panose="020B0604020202020204" pitchFamily="34" charset="0"/>
                <a:cs typeface="Arial" panose="020B0604020202020204" pitchFamily="34" charset="0"/>
              </a:rPr>
              <a:t>, K Saran</a:t>
            </a:r>
            <a:r>
              <a:rPr lang="en-US" sz="3600" b="1" baseline="30000" dirty="0">
                <a:latin typeface="Arial" panose="020B0604020202020204" pitchFamily="34" charset="0"/>
                <a:cs typeface="Arial" panose="020B0604020202020204" pitchFamily="34" charset="0"/>
              </a:rPr>
              <a:t>4</a:t>
            </a:r>
            <a:r>
              <a:rPr lang="en-US" sz="3600" b="1" dirty="0">
                <a:latin typeface="Arial" panose="020B0604020202020204" pitchFamily="34" charset="0"/>
                <a:cs typeface="Arial" panose="020B0604020202020204" pitchFamily="34" charset="0"/>
              </a:rPr>
              <a:t>, T Masini</a:t>
            </a:r>
            <a:r>
              <a:rPr lang="en-US" sz="3600" b="1" baseline="30000" dirty="0">
                <a:latin typeface="Arial" panose="020B0604020202020204" pitchFamily="34" charset="0"/>
                <a:cs typeface="Arial" panose="020B0604020202020204" pitchFamily="34" charset="0"/>
              </a:rPr>
              <a:t>5</a:t>
            </a:r>
            <a:r>
              <a:rPr lang="en-US" sz="3600" b="1" dirty="0">
                <a:latin typeface="Arial" panose="020B0604020202020204" pitchFamily="34" charset="0"/>
                <a:cs typeface="Arial" panose="020B0604020202020204" pitchFamily="34" charset="0"/>
              </a:rPr>
              <a:t> </a:t>
            </a:r>
          </a:p>
          <a:p>
            <a:pPr marL="27032" marR="10813">
              <a:lnSpc>
                <a:spcPct val="101600"/>
              </a:lnSpc>
              <a:spcBef>
                <a:spcPts val="192"/>
              </a:spcBef>
            </a:pPr>
            <a:endParaRPr lang="fr-CH" sz="1200" baseline="30000" dirty="0">
              <a:latin typeface="Arial" panose="020B0604020202020204" pitchFamily="34" charset="0"/>
              <a:cs typeface="Arial" panose="020B0604020202020204" pitchFamily="34" charset="0"/>
            </a:endParaRPr>
          </a:p>
          <a:p>
            <a:pPr marL="27032" marR="10813">
              <a:lnSpc>
                <a:spcPct val="101600"/>
              </a:lnSpc>
              <a:spcBef>
                <a:spcPts val="192"/>
              </a:spcBef>
            </a:pPr>
            <a:r>
              <a:rPr lang="fr-CH" sz="2800" baseline="30000" dirty="0">
                <a:latin typeface="Arial" panose="020B0604020202020204" pitchFamily="34" charset="0"/>
                <a:cs typeface="Arial" panose="020B0604020202020204" pitchFamily="34" charset="0"/>
              </a:rPr>
              <a:t>1</a:t>
            </a:r>
            <a:r>
              <a:rPr lang="fr-CH" sz="2800" dirty="0">
                <a:latin typeface="Arial" panose="020B0604020202020204" pitchFamily="34" charset="0"/>
                <a:cs typeface="Arial" panose="020B0604020202020204" pitchFamily="34" charset="0"/>
              </a:rPr>
              <a:t>Médecins Sans Frontières (MSF), Geneva, Switzerland;</a:t>
            </a:r>
            <a:r>
              <a:rPr lang="fr-CH" sz="2800" baseline="30000" dirty="0">
                <a:latin typeface="Arial" panose="020B0604020202020204" pitchFamily="34" charset="0"/>
                <a:cs typeface="Arial" panose="020B0604020202020204" pitchFamily="34" charset="0"/>
              </a:rPr>
              <a:t> 2</a:t>
            </a:r>
            <a:r>
              <a:rPr lang="fr-CH" sz="2800" dirty="0">
                <a:latin typeface="Arial" panose="020B0604020202020204" pitchFamily="34" charset="0"/>
                <a:cs typeface="Arial" panose="020B0604020202020204" pitchFamily="34" charset="0"/>
              </a:rPr>
              <a:t>MSF, New York, USA; </a:t>
            </a:r>
            <a:r>
              <a:rPr lang="fr-CH" sz="2800" baseline="30000" dirty="0">
                <a:latin typeface="Arial" panose="020B0604020202020204" pitchFamily="34" charset="0"/>
                <a:cs typeface="Arial" panose="020B0604020202020204" pitchFamily="34" charset="0"/>
              </a:rPr>
              <a:t>3</a:t>
            </a:r>
            <a:r>
              <a:rPr lang="fr-CH" sz="2800" dirty="0">
                <a:latin typeface="Arial" panose="020B0604020202020204" pitchFamily="34" charset="0"/>
                <a:cs typeface="Arial" panose="020B0604020202020204" pitchFamily="34" charset="0"/>
              </a:rPr>
              <a:t>MSF, Paris, France; </a:t>
            </a:r>
            <a:r>
              <a:rPr lang="fr-CH" sz="2800" baseline="30000" dirty="0">
                <a:latin typeface="Arial" panose="020B0604020202020204" pitchFamily="34" charset="0"/>
                <a:cs typeface="Arial" panose="020B0604020202020204" pitchFamily="34" charset="0"/>
              </a:rPr>
              <a:t>4</a:t>
            </a:r>
            <a:r>
              <a:rPr lang="fr-CH" sz="2800" dirty="0">
                <a:latin typeface="Arial" panose="020B0604020202020204" pitchFamily="34" charset="0"/>
                <a:cs typeface="Arial" panose="020B0604020202020204" pitchFamily="34" charset="0"/>
              </a:rPr>
              <a:t>Stop TB Partnership, Geneva, Switzerland, </a:t>
            </a:r>
            <a:r>
              <a:rPr lang="en-US" sz="2800" b="1" baseline="30000" dirty="0">
                <a:latin typeface="Arial" panose="020B0604020202020204" pitchFamily="34" charset="0"/>
                <a:cs typeface="Arial" panose="020B0604020202020204" pitchFamily="34" charset="0"/>
              </a:rPr>
              <a:t>5</a:t>
            </a:r>
            <a:r>
              <a:rPr lang="fr-CH" sz="2800" dirty="0">
                <a:latin typeface="Arial" panose="020B0604020202020204" pitchFamily="34" charset="0"/>
                <a:cs typeface="Arial" panose="020B0604020202020204" pitchFamily="34" charset="0"/>
              </a:rPr>
              <a:t>Independent consultant, Italy. </a:t>
            </a:r>
          </a:p>
          <a:p>
            <a:pPr marL="27032" marR="10813">
              <a:lnSpc>
                <a:spcPct val="101600"/>
              </a:lnSpc>
              <a:spcBef>
                <a:spcPts val="192"/>
              </a:spcBef>
            </a:pPr>
            <a:endParaRPr lang="en-US" sz="800" i="1" dirty="0">
              <a:latin typeface="Arial" panose="020B0604020202020204" pitchFamily="34" charset="0"/>
              <a:cs typeface="Arial" panose="020B0604020202020204" pitchFamily="34" charset="0"/>
            </a:endParaRPr>
          </a:p>
          <a:p>
            <a:pPr marL="27032" marR="10813">
              <a:lnSpc>
                <a:spcPct val="101600"/>
              </a:lnSpc>
              <a:spcBef>
                <a:spcPts val="192"/>
              </a:spcBef>
            </a:pPr>
            <a:r>
              <a:rPr lang="en-US" sz="3000" i="1" dirty="0"/>
              <a:t>Corresponding author: </a:t>
            </a:r>
            <a:r>
              <a:rPr lang="en-US" sz="3000" i="1" dirty="0">
                <a:hlinkClick r:id="rId3"/>
              </a:rPr>
              <a:t>isaac.chikwanha@geneva.msf.org</a:t>
            </a:r>
            <a:r>
              <a:rPr lang="en-US" sz="3000" i="1" dirty="0"/>
              <a:t> </a:t>
            </a:r>
            <a:endParaRPr sz="3000" dirty="0">
              <a:latin typeface="Arial"/>
              <a:cs typeface="Arial"/>
            </a:endParaRPr>
          </a:p>
        </p:txBody>
      </p:sp>
      <p:sp>
        <p:nvSpPr>
          <p:cNvPr id="3" name="object 3"/>
          <p:cNvSpPr txBox="1">
            <a:spLocks noGrp="1"/>
          </p:cNvSpPr>
          <p:nvPr>
            <p:ph type="title"/>
          </p:nvPr>
        </p:nvSpPr>
        <p:spPr>
          <a:xfrm>
            <a:off x="1213630" y="370681"/>
            <a:ext cx="20462799" cy="3104979"/>
          </a:xfrm>
          <a:prstGeom prst="rect">
            <a:avLst/>
          </a:prstGeom>
        </p:spPr>
        <p:txBody>
          <a:bodyPr vert="horz" wrap="square" lIns="0" tIns="25680" rIns="0" bIns="0" rtlCol="0">
            <a:spAutoFit/>
          </a:bodyPr>
          <a:lstStyle/>
          <a:p>
            <a:pPr marL="27032" marR="10813">
              <a:spcBef>
                <a:spcPts val="202"/>
              </a:spcBef>
              <a:tabLst>
                <a:tab pos="3976400" algn="l"/>
                <a:tab pos="4049386" algn="l"/>
              </a:tabLst>
            </a:pPr>
            <a:r>
              <a:rPr lang="en-US" dirty="0"/>
              <a:t>Country-level TB guidelines out of step with WHO recommendations</a:t>
            </a:r>
            <a:endParaRPr spc="-160" dirty="0"/>
          </a:p>
        </p:txBody>
      </p:sp>
      <p:sp>
        <p:nvSpPr>
          <p:cNvPr id="9" name="object 9"/>
          <p:cNvSpPr txBox="1"/>
          <p:nvPr/>
        </p:nvSpPr>
        <p:spPr>
          <a:xfrm>
            <a:off x="13757681" y="22117451"/>
            <a:ext cx="5073801" cy="2437938"/>
          </a:xfrm>
          <a:prstGeom prst="rect">
            <a:avLst/>
          </a:prstGeom>
        </p:spPr>
        <p:txBody>
          <a:bodyPr vert="horz" wrap="square" lIns="0" tIns="25680" rIns="0" bIns="0" rtlCol="0">
            <a:spAutoFit/>
          </a:bodyPr>
          <a:lstStyle/>
          <a:p>
            <a:pPr marL="27032" marR="63525">
              <a:lnSpc>
                <a:spcPct val="106300"/>
              </a:lnSpc>
              <a:spcBef>
                <a:spcPts val="202"/>
              </a:spcBef>
            </a:pPr>
            <a:r>
              <a:rPr sz="3000" spc="-85" dirty="0">
                <a:solidFill>
                  <a:srgbClr val="58595B"/>
                </a:solidFill>
                <a:latin typeface="Arial"/>
                <a:cs typeface="Arial"/>
              </a:rPr>
              <a:t>You </a:t>
            </a:r>
            <a:r>
              <a:rPr sz="3000" dirty="0">
                <a:solidFill>
                  <a:srgbClr val="58595B"/>
                </a:solidFill>
                <a:latin typeface="Arial"/>
                <a:cs typeface="Arial"/>
              </a:rPr>
              <a:t>can also caption </a:t>
            </a:r>
            <a:r>
              <a:rPr sz="3000" spc="-11" dirty="0">
                <a:solidFill>
                  <a:srgbClr val="58595B"/>
                </a:solidFill>
                <a:latin typeface="Arial"/>
                <a:cs typeface="Arial"/>
              </a:rPr>
              <a:t>out  important information </a:t>
            </a:r>
            <a:r>
              <a:rPr sz="3000" dirty="0">
                <a:solidFill>
                  <a:srgbClr val="58595B"/>
                </a:solidFill>
                <a:latin typeface="Arial"/>
                <a:cs typeface="Arial"/>
              </a:rPr>
              <a:t>in </a:t>
            </a:r>
            <a:r>
              <a:rPr sz="3000" spc="-11" dirty="0">
                <a:solidFill>
                  <a:srgbClr val="58595B"/>
                </a:solidFill>
                <a:latin typeface="Arial"/>
                <a:cs typeface="Arial"/>
              </a:rPr>
              <a:t>box</a:t>
            </a:r>
            <a:r>
              <a:rPr lang="en-US" sz="3000" spc="-11" dirty="0">
                <a:solidFill>
                  <a:srgbClr val="58595B"/>
                </a:solidFill>
                <a:latin typeface="Arial"/>
                <a:cs typeface="Arial"/>
              </a:rPr>
              <a:t>e</a:t>
            </a:r>
            <a:r>
              <a:rPr sz="3000" spc="-11" dirty="0">
                <a:solidFill>
                  <a:srgbClr val="58595B"/>
                </a:solidFill>
                <a:latin typeface="Arial"/>
                <a:cs typeface="Arial"/>
              </a:rPr>
              <a:t>s like </a:t>
            </a:r>
            <a:r>
              <a:rPr sz="3000" dirty="0">
                <a:solidFill>
                  <a:srgbClr val="58595B"/>
                </a:solidFill>
                <a:latin typeface="Arial"/>
                <a:cs typeface="Arial"/>
              </a:rPr>
              <a:t>this. Move the </a:t>
            </a:r>
            <a:r>
              <a:rPr sz="3000" spc="-11" dirty="0">
                <a:solidFill>
                  <a:srgbClr val="58595B"/>
                </a:solidFill>
                <a:latin typeface="Arial"/>
                <a:cs typeface="Arial"/>
              </a:rPr>
              <a:t>bottom  lines </a:t>
            </a:r>
            <a:r>
              <a:rPr sz="3000" dirty="0">
                <a:solidFill>
                  <a:srgbClr val="58595B"/>
                </a:solidFill>
                <a:latin typeface="Arial"/>
                <a:cs typeface="Arial"/>
              </a:rPr>
              <a:t>up and down to fit your  text.</a:t>
            </a:r>
            <a:r>
              <a:rPr sz="3000" dirty="0">
                <a:latin typeface="Arial"/>
                <a:cs typeface="Arial"/>
              </a:rPr>
              <a:t>.</a:t>
            </a:r>
          </a:p>
        </p:txBody>
      </p:sp>
      <p:sp>
        <p:nvSpPr>
          <p:cNvPr id="10" name="object 10"/>
          <p:cNvSpPr txBox="1"/>
          <p:nvPr/>
        </p:nvSpPr>
        <p:spPr>
          <a:xfrm>
            <a:off x="1035253" y="7898715"/>
            <a:ext cx="2450033" cy="491690"/>
          </a:xfrm>
          <a:prstGeom prst="rect">
            <a:avLst/>
          </a:prstGeom>
        </p:spPr>
        <p:txBody>
          <a:bodyPr vert="horz" wrap="square" lIns="0" tIns="29735" rIns="0" bIns="0" rtlCol="0">
            <a:spAutoFit/>
          </a:bodyPr>
          <a:lstStyle/>
          <a:p>
            <a:pPr marL="27032">
              <a:spcBef>
                <a:spcPts val="234"/>
              </a:spcBef>
            </a:pPr>
            <a:r>
              <a:rPr lang="fr-CH" sz="3000" b="1" spc="-11" dirty="0">
                <a:solidFill>
                  <a:srgbClr val="D2232A"/>
                </a:solidFill>
                <a:latin typeface="Arial"/>
                <a:cs typeface="Arial"/>
              </a:rPr>
              <a:t>Introduction</a:t>
            </a:r>
            <a:endParaRPr sz="3000" dirty="0">
              <a:latin typeface="Arial"/>
              <a:cs typeface="Arial"/>
            </a:endParaRPr>
          </a:p>
        </p:txBody>
      </p:sp>
      <p:sp>
        <p:nvSpPr>
          <p:cNvPr id="11" name="object 11"/>
          <p:cNvSpPr txBox="1"/>
          <p:nvPr/>
        </p:nvSpPr>
        <p:spPr>
          <a:xfrm>
            <a:off x="1058466" y="8586524"/>
            <a:ext cx="9253802" cy="15260871"/>
          </a:xfrm>
          <a:prstGeom prst="rect">
            <a:avLst/>
          </a:prstGeom>
          <a:effectLst>
            <a:glow rad="774700">
              <a:srgbClr val="3EA199"/>
            </a:glow>
          </a:effectLst>
        </p:spPr>
        <p:txBody>
          <a:bodyPr vert="horz" wrap="square" lIns="0" tIns="25680" rIns="0" bIns="0" rtlCol="0">
            <a:spAutoFit/>
          </a:bodyPr>
          <a:lstStyle/>
          <a:p>
            <a:pPr>
              <a:spcBef>
                <a:spcPts val="600"/>
              </a:spcBef>
              <a:spcAft>
                <a:spcPts val="600"/>
              </a:spcAft>
            </a:pPr>
            <a:r>
              <a:rPr lang="en-US" sz="3000" dirty="0">
                <a:latin typeface="Arial" panose="020B0604020202020204" pitchFamily="34" charset="0"/>
                <a:cs typeface="Arial" panose="020B0604020202020204" pitchFamily="34" charset="0"/>
              </a:rPr>
              <a:t>Tuberculosis (TB) remains the number one infectious disease killer and one of the top 10 causes of death globally.</a:t>
            </a:r>
            <a:r>
              <a:rPr lang="fr-CH" sz="3000" dirty="0">
                <a:latin typeface="Arial" panose="020B0604020202020204" pitchFamily="34" charset="0"/>
                <a:cs typeface="Arial" panose="020B0604020202020204" pitchFamily="34" charset="0"/>
              </a:rPr>
              <a:t> In 2016, t</a:t>
            </a:r>
            <a:r>
              <a:rPr lang="en-US" sz="3000" dirty="0">
                <a:latin typeface="Arial" panose="020B0604020202020204" pitchFamily="34" charset="0"/>
                <a:cs typeface="Arial" panose="020B0604020202020204" pitchFamily="34" charset="0"/>
              </a:rPr>
              <a:t>here were an estimated 10 million new TB infections; 600,000 new drug-resistant TB (DR-TB) cases; and 1.7 million deaths from TB, of which almost a quarter million were due to DR-TB. Nearly 40% of people with TB are left undiagnosed.¹</a:t>
            </a:r>
          </a:p>
          <a:p>
            <a:pPr>
              <a:spcBef>
                <a:spcPts val="600"/>
              </a:spcBef>
              <a:spcAft>
                <a:spcPts val="600"/>
              </a:spcAft>
            </a:pPr>
            <a:r>
              <a:rPr lang="en-US" sz="3000" dirty="0">
                <a:latin typeface="Arial" panose="020B0604020202020204" pitchFamily="34" charset="0"/>
                <a:cs typeface="Arial" panose="020B0604020202020204" pitchFamily="34" charset="0"/>
              </a:rPr>
              <a:t>Through the WHO End TB Strategy, countries have committed to ending TB by 2035. One of the key steps is the implementation and use of new tools by 2018.² Using the decades-old standard treatment, the cure rate for DR-TB is 54%, dropping to 30% for those with extensively drug-resistant (XDR-)TB.³ Currently &lt;20% of TB patients who could benefit from the newer drugs were treated with them,⁴ 5 years after they were recommended by WHO. A critical first step to achieving the End TB strategy targets and goals is to ensure that national guidelines reflect the latest evidence-based recommendations, and to implement them widely. </a:t>
            </a:r>
            <a:endParaRPr lang="fr-CH" sz="3000" dirty="0">
              <a:latin typeface="Arial" panose="020B0604020202020204" pitchFamily="34" charset="0"/>
              <a:cs typeface="Arial" panose="020B0604020202020204" pitchFamily="34" charset="0"/>
            </a:endParaRPr>
          </a:p>
          <a:p>
            <a:pPr>
              <a:spcBef>
                <a:spcPts val="600"/>
              </a:spcBef>
              <a:spcAft>
                <a:spcPts val="600"/>
              </a:spcAft>
            </a:pPr>
            <a:r>
              <a:rPr lang="en-US" sz="3000" dirty="0">
                <a:latin typeface="Arial" panose="020B0604020202020204" pitchFamily="34" charset="0"/>
                <a:cs typeface="Arial" panose="020B0604020202020204" pitchFamily="34" charset="0"/>
              </a:rPr>
              <a:t>Over the past four years, </a:t>
            </a:r>
            <a:r>
              <a:rPr lang="en-US" sz="3000" dirty="0" err="1">
                <a:latin typeface="Arial" panose="020B0604020202020204" pitchFamily="34" charset="0"/>
                <a:cs typeface="Arial" panose="020B0604020202020204" pitchFamily="34" charset="0"/>
              </a:rPr>
              <a:t>Médecins</a:t>
            </a:r>
            <a:r>
              <a:rPr lang="en-US" sz="3000" dirty="0">
                <a:latin typeface="Arial" panose="020B0604020202020204" pitchFamily="34" charset="0"/>
                <a:cs typeface="Arial" panose="020B0604020202020204" pitchFamily="34" charset="0"/>
              </a:rPr>
              <a:t> Sans Frontières (MSF) and the Stop TB Partnership (STBP) conducted three surveys (2014, 2015, 2017) of the status of key TB policies and practices in high-burden countries. These “Out of Step” (OOS) surveys were created to identify gaps and monitor progress in the adoption of WHO guidelines by national TB </a:t>
            </a:r>
            <a:r>
              <a:rPr lang="en-US" sz="3000" dirty="0" err="1">
                <a:latin typeface="Arial" panose="020B0604020202020204" pitchFamily="34" charset="0"/>
                <a:cs typeface="Arial" panose="020B0604020202020204" pitchFamily="34" charset="0"/>
              </a:rPr>
              <a:t>programmes</a:t>
            </a:r>
            <a:r>
              <a:rPr lang="en-US" sz="3000" dirty="0">
                <a:latin typeface="Arial" panose="020B0604020202020204" pitchFamily="34" charset="0"/>
                <a:cs typeface="Arial" panose="020B0604020202020204" pitchFamily="34" charset="0"/>
              </a:rPr>
              <a:t> (NTPs). </a:t>
            </a:r>
          </a:p>
          <a:p>
            <a:pPr>
              <a:spcBef>
                <a:spcPts val="600"/>
              </a:spcBef>
              <a:spcAft>
                <a:spcPts val="600"/>
              </a:spcAft>
            </a:pPr>
            <a:r>
              <a:rPr lang="en-US" sz="3000" dirty="0">
                <a:latin typeface="Arial" panose="020B0604020202020204" pitchFamily="34" charset="0"/>
                <a:cs typeface="Arial" panose="020B0604020202020204" pitchFamily="34" charset="0"/>
              </a:rPr>
              <a:t>Here we present and discuss selected findings on diagnostics, treatment, and drug regulatory policies from the 2017 OOS survey,⁵ conducted in 29 high-burden countries between October 2016 and May 2017.</a:t>
            </a:r>
            <a:endParaRPr sz="3000" dirty="0">
              <a:latin typeface="Arial" panose="020B0604020202020204" pitchFamily="34" charset="0"/>
              <a:cs typeface="Arial" panose="020B0604020202020204" pitchFamily="34" charset="0"/>
            </a:endParaRPr>
          </a:p>
        </p:txBody>
      </p:sp>
      <p:sp>
        <p:nvSpPr>
          <p:cNvPr id="19" name="object 19"/>
          <p:cNvSpPr/>
          <p:nvPr/>
        </p:nvSpPr>
        <p:spPr>
          <a:xfrm>
            <a:off x="11511052" y="31688930"/>
            <a:ext cx="9439488" cy="9354697"/>
          </a:xfrm>
          <a:custGeom>
            <a:avLst/>
            <a:gdLst/>
            <a:ahLst/>
            <a:cxnLst/>
            <a:rect l="l" t="t" r="r" b="b"/>
            <a:pathLst>
              <a:path w="3094355" h="2235200">
                <a:moveTo>
                  <a:pt x="0" y="2234732"/>
                </a:moveTo>
                <a:lnTo>
                  <a:pt x="3094241" y="2234732"/>
                </a:lnTo>
                <a:lnTo>
                  <a:pt x="3094241" y="0"/>
                </a:lnTo>
                <a:lnTo>
                  <a:pt x="0" y="0"/>
                </a:lnTo>
                <a:lnTo>
                  <a:pt x="0" y="2234732"/>
                </a:lnTo>
                <a:close/>
              </a:path>
            </a:pathLst>
          </a:custGeom>
          <a:solidFill>
            <a:srgbClr val="6FC7C1"/>
          </a:solidFill>
        </p:spPr>
        <p:txBody>
          <a:bodyPr wrap="square" lIns="0" tIns="0" rIns="0" bIns="0" rtlCol="0"/>
          <a:lstStyle/>
          <a:p>
            <a:pPr algn="just">
              <a:spcBef>
                <a:spcPts val="1200"/>
              </a:spcBef>
              <a:spcAft>
                <a:spcPts val="1200"/>
              </a:spcAft>
            </a:pPr>
            <a:endParaRPr lang="en-US" altLang="fr-FR" sz="2800" dirty="0">
              <a:latin typeface="Arial" panose="020B0604020202020204" pitchFamily="34" charset="0"/>
              <a:cs typeface="Arial" panose="020B0604020202020204" pitchFamily="34" charset="0"/>
            </a:endParaRPr>
          </a:p>
          <a:p>
            <a:pPr>
              <a:spcBef>
                <a:spcPts val="1200"/>
              </a:spcBef>
              <a:spcAft>
                <a:spcPts val="1200"/>
              </a:spcAft>
            </a:pPr>
            <a:endParaRPr lang="en-US" altLang="fr-FR" sz="2800" dirty="0">
              <a:latin typeface="Arial" panose="020B0604020202020204" pitchFamily="34" charset="0"/>
              <a:cs typeface="Arial" panose="020B0604020202020204" pitchFamily="34" charset="0"/>
            </a:endParaRPr>
          </a:p>
          <a:p>
            <a:pPr>
              <a:spcBef>
                <a:spcPts val="1200"/>
              </a:spcBef>
              <a:spcAft>
                <a:spcPts val="1200"/>
              </a:spcAft>
            </a:pPr>
            <a:endParaRPr lang="en-US" altLang="fr-FR" sz="2800" dirty="0">
              <a:latin typeface="Arial" panose="020B0604020202020204" pitchFamily="34" charset="0"/>
              <a:cs typeface="Arial" panose="020B0604020202020204" pitchFamily="34" charset="0"/>
            </a:endParaRPr>
          </a:p>
        </p:txBody>
      </p:sp>
      <p:sp>
        <p:nvSpPr>
          <p:cNvPr id="16" name="object 16"/>
          <p:cNvSpPr/>
          <p:nvPr/>
        </p:nvSpPr>
        <p:spPr>
          <a:xfrm>
            <a:off x="11053988" y="7475491"/>
            <a:ext cx="18235603" cy="197336"/>
          </a:xfrm>
          <a:custGeom>
            <a:avLst/>
            <a:gdLst/>
            <a:ahLst/>
            <a:cxnLst/>
            <a:rect l="l" t="t" r="r" b="b"/>
            <a:pathLst>
              <a:path w="3094354" h="185420">
                <a:moveTo>
                  <a:pt x="0" y="184912"/>
                </a:moveTo>
                <a:lnTo>
                  <a:pt x="3094241" y="184912"/>
                </a:lnTo>
                <a:lnTo>
                  <a:pt x="3094241" y="0"/>
                </a:lnTo>
                <a:lnTo>
                  <a:pt x="0" y="0"/>
                </a:lnTo>
                <a:lnTo>
                  <a:pt x="0" y="184912"/>
                </a:lnTo>
                <a:close/>
              </a:path>
            </a:pathLst>
          </a:custGeom>
          <a:solidFill>
            <a:srgbClr val="38A199"/>
          </a:solidFill>
        </p:spPr>
        <p:txBody>
          <a:bodyPr wrap="square" lIns="0" tIns="0" rIns="0" bIns="0" rtlCol="0"/>
          <a:lstStyle/>
          <a:p>
            <a:endParaRPr sz="8156"/>
          </a:p>
        </p:txBody>
      </p:sp>
      <p:sp>
        <p:nvSpPr>
          <p:cNvPr id="20" name="object 20"/>
          <p:cNvSpPr/>
          <p:nvPr/>
        </p:nvSpPr>
        <p:spPr>
          <a:xfrm>
            <a:off x="11534732" y="20479175"/>
            <a:ext cx="17950278" cy="10658303"/>
          </a:xfrm>
          <a:custGeom>
            <a:avLst/>
            <a:gdLst/>
            <a:ahLst/>
            <a:cxnLst/>
            <a:rect l="l" t="t" r="r" b="b"/>
            <a:pathLst>
              <a:path w="6408419" h="3094354">
                <a:moveTo>
                  <a:pt x="0" y="3094241"/>
                </a:moveTo>
                <a:lnTo>
                  <a:pt x="6408297" y="3094241"/>
                </a:lnTo>
                <a:lnTo>
                  <a:pt x="6408297" y="0"/>
                </a:lnTo>
                <a:lnTo>
                  <a:pt x="0" y="0"/>
                </a:lnTo>
                <a:lnTo>
                  <a:pt x="0" y="3094241"/>
                </a:lnTo>
                <a:close/>
              </a:path>
            </a:pathLst>
          </a:custGeom>
          <a:solidFill>
            <a:srgbClr val="6FC7C1"/>
          </a:solidFill>
        </p:spPr>
        <p:txBody>
          <a:bodyPr wrap="square" lIns="0" tIns="0" rIns="0" bIns="0" rtlCol="0"/>
          <a:lstStyle/>
          <a:p>
            <a:endParaRPr sz="8156"/>
          </a:p>
        </p:txBody>
      </p:sp>
      <p:sp>
        <p:nvSpPr>
          <p:cNvPr id="54" name="object 10"/>
          <p:cNvSpPr txBox="1"/>
          <p:nvPr/>
        </p:nvSpPr>
        <p:spPr>
          <a:xfrm>
            <a:off x="1035253" y="24341662"/>
            <a:ext cx="2509880" cy="488612"/>
          </a:xfrm>
          <a:prstGeom prst="rect">
            <a:avLst/>
          </a:prstGeom>
        </p:spPr>
        <p:txBody>
          <a:bodyPr vert="horz" wrap="square" lIns="0" tIns="29735" rIns="0" bIns="0" rtlCol="0">
            <a:spAutoFit/>
          </a:bodyPr>
          <a:lstStyle/>
          <a:p>
            <a:pPr marL="27032">
              <a:spcBef>
                <a:spcPts val="234"/>
              </a:spcBef>
            </a:pPr>
            <a:r>
              <a:rPr lang="fr-CH" sz="2980" b="1" spc="-11" dirty="0">
                <a:solidFill>
                  <a:srgbClr val="D2232A"/>
                </a:solidFill>
                <a:latin typeface="Arial"/>
                <a:cs typeface="Arial"/>
              </a:rPr>
              <a:t>Methods</a:t>
            </a:r>
            <a:endParaRPr sz="2980" dirty="0">
              <a:latin typeface="Arial"/>
              <a:cs typeface="Arial"/>
            </a:endParaRPr>
          </a:p>
        </p:txBody>
      </p:sp>
      <p:sp>
        <p:nvSpPr>
          <p:cNvPr id="5" name="object 5"/>
          <p:cNvSpPr/>
          <p:nvPr/>
        </p:nvSpPr>
        <p:spPr>
          <a:xfrm>
            <a:off x="1223132" y="7547466"/>
            <a:ext cx="8279363" cy="16608677"/>
          </a:xfrm>
          <a:custGeom>
            <a:avLst/>
            <a:gdLst/>
            <a:ahLst/>
            <a:cxnLst/>
            <a:rect l="l" t="t" r="r" b="b"/>
            <a:pathLst>
              <a:path w="2903854" h="2903855">
                <a:moveTo>
                  <a:pt x="0" y="2903364"/>
                </a:moveTo>
                <a:lnTo>
                  <a:pt x="2903364" y="2903364"/>
                </a:lnTo>
                <a:lnTo>
                  <a:pt x="2903364" y="0"/>
                </a:lnTo>
                <a:lnTo>
                  <a:pt x="0" y="0"/>
                </a:lnTo>
                <a:lnTo>
                  <a:pt x="0" y="2903364"/>
                </a:lnTo>
                <a:close/>
              </a:path>
            </a:pathLst>
          </a:custGeom>
          <a:ln w="184912">
            <a:noFill/>
          </a:ln>
        </p:spPr>
        <p:txBody>
          <a:bodyPr wrap="square" lIns="0" tIns="0" rIns="0" bIns="0" rtlCol="0"/>
          <a:lstStyle/>
          <a:p>
            <a:endParaRPr sz="8156"/>
          </a:p>
        </p:txBody>
      </p:sp>
      <p:sp>
        <p:nvSpPr>
          <p:cNvPr id="56" name="object 10"/>
          <p:cNvSpPr txBox="1"/>
          <p:nvPr/>
        </p:nvSpPr>
        <p:spPr>
          <a:xfrm>
            <a:off x="11053988" y="7830363"/>
            <a:ext cx="1721373" cy="488612"/>
          </a:xfrm>
          <a:prstGeom prst="rect">
            <a:avLst/>
          </a:prstGeom>
        </p:spPr>
        <p:txBody>
          <a:bodyPr vert="horz" wrap="square" lIns="0" tIns="29735" rIns="0" bIns="0" rtlCol="0">
            <a:spAutoFit/>
          </a:bodyPr>
          <a:lstStyle/>
          <a:p>
            <a:pPr marL="27032">
              <a:spcBef>
                <a:spcPts val="234"/>
              </a:spcBef>
            </a:pPr>
            <a:r>
              <a:rPr lang="fr-CH" sz="3000" b="1" spc="-11" dirty="0">
                <a:solidFill>
                  <a:srgbClr val="D2232A"/>
                </a:solidFill>
                <a:latin typeface="Arial"/>
                <a:cs typeface="Arial"/>
              </a:rPr>
              <a:t>Results</a:t>
            </a:r>
            <a:endParaRPr sz="3000" dirty="0">
              <a:latin typeface="Arial"/>
              <a:cs typeface="Arial"/>
            </a:endParaRPr>
          </a:p>
        </p:txBody>
      </p:sp>
      <p:sp>
        <p:nvSpPr>
          <p:cNvPr id="12" name="Rectangle 11"/>
          <p:cNvSpPr/>
          <p:nvPr/>
        </p:nvSpPr>
        <p:spPr>
          <a:xfrm>
            <a:off x="1028027" y="24966536"/>
            <a:ext cx="9338379" cy="11364650"/>
          </a:xfrm>
          <a:prstGeom prst="rect">
            <a:avLst/>
          </a:prstGeom>
        </p:spPr>
        <p:txBody>
          <a:bodyPr wrap="square">
            <a:spAutoFit/>
          </a:bodyPr>
          <a:lstStyle/>
          <a:p>
            <a:pPr>
              <a:spcBef>
                <a:spcPts val="300"/>
              </a:spcBef>
              <a:spcAft>
                <a:spcPts val="300"/>
              </a:spcAft>
            </a:pPr>
            <a:r>
              <a:rPr lang="en-US" sz="3000" dirty="0">
                <a:latin typeface="Arial" panose="020B0604020202020204" pitchFamily="34" charset="0"/>
                <a:cs typeface="Arial" panose="020B0604020202020204" pitchFamily="34" charset="0"/>
              </a:rPr>
              <a:t>The 2017 OOS survey included 29 countries selected based on three criteria. The country:</a:t>
            </a:r>
          </a:p>
          <a:p>
            <a:pPr marL="457200" indent="-457200">
              <a:spcBef>
                <a:spcPts val="300"/>
              </a:spcBef>
              <a:spcAft>
                <a:spcPts val="300"/>
              </a:spcAft>
              <a:buFont typeface="Arial" panose="020B0604020202020204" pitchFamily="34" charset="0"/>
              <a:buChar char="•"/>
            </a:pPr>
            <a:r>
              <a:rPr lang="en-US" sz="3000" dirty="0">
                <a:latin typeface="Arial" panose="020B0604020202020204" pitchFamily="34" charset="0"/>
                <a:cs typeface="Arial" panose="020B0604020202020204" pitchFamily="34" charset="0"/>
              </a:rPr>
              <a:t>Is on at least one of the three WHO high-burden lists for TB, HIV/TB, or multidrug-resistant (MDR-) TB; or</a:t>
            </a:r>
          </a:p>
          <a:p>
            <a:pPr marL="457200" indent="-457200">
              <a:spcBef>
                <a:spcPts val="300"/>
              </a:spcBef>
              <a:spcAft>
                <a:spcPts val="300"/>
              </a:spcAft>
              <a:buFont typeface="Arial" panose="020B0604020202020204" pitchFamily="34" charset="0"/>
              <a:buChar char="•"/>
            </a:pPr>
            <a:r>
              <a:rPr lang="en-US" sz="3000" dirty="0">
                <a:latin typeface="Arial" panose="020B0604020202020204" pitchFamily="34" charset="0"/>
                <a:cs typeface="Arial" panose="020B0604020202020204" pitchFamily="34" charset="0"/>
              </a:rPr>
              <a:t>Has an MSF- or STBP-supported project; or</a:t>
            </a:r>
          </a:p>
          <a:p>
            <a:pPr marL="457200" indent="-457200">
              <a:spcBef>
                <a:spcPts val="300"/>
              </a:spcBef>
              <a:spcAft>
                <a:spcPts val="300"/>
              </a:spcAft>
              <a:buFont typeface="Arial" panose="020B0604020202020204" pitchFamily="34" charset="0"/>
              <a:buChar char="•"/>
            </a:pPr>
            <a:r>
              <a:rPr lang="en-US" sz="3000" dirty="0">
                <a:latin typeface="Arial" panose="020B0604020202020204" pitchFamily="34" charset="0"/>
                <a:cs typeface="Arial" panose="020B0604020202020204" pitchFamily="34" charset="0"/>
              </a:rPr>
              <a:t>Participated in previous OOS surveys</a:t>
            </a:r>
          </a:p>
          <a:p>
            <a:pPr>
              <a:spcBef>
                <a:spcPts val="600"/>
              </a:spcBef>
              <a:spcAft>
                <a:spcPts val="600"/>
              </a:spcAft>
            </a:pPr>
            <a:r>
              <a:rPr lang="en-US" sz="3000" dirty="0">
                <a:latin typeface="Arial" panose="020B0604020202020204" pitchFamily="34" charset="0"/>
                <a:cs typeface="Arial" panose="020B0604020202020204" pitchFamily="34" charset="0"/>
              </a:rPr>
              <a:t>Together, the 29 countries are home to 82% of the global TB burden. The 2015 OOS survey included 24 countries, 23 of which were also included in the 2017 survey. Progress made between 2015 and 2017 is therefore presented where possible. </a:t>
            </a:r>
          </a:p>
          <a:p>
            <a:pPr>
              <a:spcBef>
                <a:spcPts val="600"/>
              </a:spcBef>
              <a:spcAft>
                <a:spcPts val="600"/>
              </a:spcAft>
            </a:pPr>
            <a:r>
              <a:rPr lang="en-US" sz="3000" dirty="0">
                <a:latin typeface="Arial" panose="020B0604020202020204" pitchFamily="34" charset="0"/>
                <a:cs typeface="Arial" panose="020B0604020202020204" pitchFamily="34" charset="0"/>
              </a:rPr>
              <a:t>A semi-structured questionnaire was used to collect data from NTPs in five key areas: diagnostics; prevention; models of care; treatment regimens for drug-sensitive (DS-) and DR-TB; and drug regulatory environment. Countries were also requested to submit support documents on the policies in place.</a:t>
            </a:r>
            <a:endParaRPr lang="fr-CH" sz="3000" dirty="0">
              <a:latin typeface="Arial" panose="020B0604020202020204" pitchFamily="34" charset="0"/>
              <a:cs typeface="Arial" panose="020B0604020202020204" pitchFamily="34" charset="0"/>
            </a:endParaRPr>
          </a:p>
          <a:p>
            <a:pPr>
              <a:spcBef>
                <a:spcPts val="600"/>
              </a:spcBef>
              <a:spcAft>
                <a:spcPts val="600"/>
              </a:spcAft>
            </a:pPr>
            <a:r>
              <a:rPr lang="en-US" sz="3000" dirty="0">
                <a:latin typeface="Arial" panose="020B0604020202020204" pitchFamily="34" charset="0"/>
                <a:cs typeface="Arial" panose="020B0604020202020204" pitchFamily="34" charset="0"/>
              </a:rPr>
              <a:t>Data were reviewed and analyzed by MSF and STBP experts and fact-checked with the NTPs and field teams where there were discrepancies. Analysis involved comparing the questionnaire responses against the latest national and WHO guidelines. </a:t>
            </a:r>
            <a:endParaRPr lang="fr-CH" sz="3000" dirty="0">
              <a:latin typeface="Arial" panose="020B0604020202020204" pitchFamily="34" charset="0"/>
              <a:cs typeface="Arial" panose="020B0604020202020204" pitchFamily="34" charset="0"/>
            </a:endParaRPr>
          </a:p>
        </p:txBody>
      </p:sp>
      <p:graphicFrame>
        <p:nvGraphicFramePr>
          <p:cNvPr id="14" name="Chart 13" title="Number of Countries"/>
          <p:cNvGraphicFramePr/>
          <p:nvPr>
            <p:extLst>
              <p:ext uri="{D42A27DB-BD31-4B8C-83A1-F6EECF244321}">
                <p14:modId xmlns:p14="http://schemas.microsoft.com/office/powerpoint/2010/main" val="4101887956"/>
              </p:ext>
            </p:extLst>
          </p:nvPr>
        </p:nvGraphicFramePr>
        <p:xfrm>
          <a:off x="11201813" y="8870421"/>
          <a:ext cx="18520133" cy="8610600"/>
        </p:xfrm>
        <a:graphic>
          <a:graphicData uri="http://schemas.openxmlformats.org/drawingml/2006/chart">
            <c:chart xmlns:c="http://schemas.openxmlformats.org/drawingml/2006/chart" xmlns:r="http://schemas.openxmlformats.org/officeDocument/2006/relationships" r:id="rId4"/>
          </a:graphicData>
        </a:graphic>
      </p:graphicFrame>
      <p:cxnSp>
        <p:nvCxnSpPr>
          <p:cNvPr id="6" name="Straight Connector 5"/>
          <p:cNvCxnSpPr>
            <a:cxnSpLocks/>
          </p:cNvCxnSpPr>
          <p:nvPr/>
        </p:nvCxnSpPr>
        <p:spPr>
          <a:xfrm>
            <a:off x="11734423" y="16710500"/>
            <a:ext cx="9861940" cy="0"/>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2" name="object 10"/>
          <p:cNvSpPr txBox="1"/>
          <p:nvPr/>
        </p:nvSpPr>
        <p:spPr>
          <a:xfrm>
            <a:off x="13049823" y="8485357"/>
            <a:ext cx="14824111" cy="399357"/>
          </a:xfrm>
          <a:prstGeom prst="rect">
            <a:avLst/>
          </a:prstGeom>
        </p:spPr>
        <p:txBody>
          <a:bodyPr vert="horz" wrap="square" lIns="0" tIns="29735" rIns="0" bIns="0" rtlCol="0">
            <a:spAutoFit/>
          </a:bodyPr>
          <a:lstStyle/>
          <a:p>
            <a:pPr marL="27032">
              <a:spcBef>
                <a:spcPts val="234"/>
              </a:spcBef>
            </a:pPr>
            <a:r>
              <a:rPr lang="fr-CH" sz="2400" b="1" spc="-11" dirty="0">
                <a:solidFill>
                  <a:schemeClr val="tx1">
                    <a:lumMod val="65000"/>
                    <a:lumOff val="35000"/>
                  </a:schemeClr>
                </a:solidFill>
                <a:latin typeface="Arial"/>
                <a:cs typeface="Arial"/>
              </a:rPr>
              <a:t>Adoption of Key WHO TB Diagnostics, </a:t>
            </a:r>
            <a:r>
              <a:rPr lang="fr-CH" sz="2400" b="1" spc="-11" dirty="0" err="1">
                <a:solidFill>
                  <a:schemeClr val="tx1">
                    <a:lumMod val="65000"/>
                    <a:lumOff val="35000"/>
                  </a:schemeClr>
                </a:solidFill>
                <a:latin typeface="Arial"/>
                <a:cs typeface="Arial"/>
              </a:rPr>
              <a:t>Treatment</a:t>
            </a:r>
            <a:r>
              <a:rPr lang="fr-CH" sz="2400" b="1" spc="-11" dirty="0">
                <a:solidFill>
                  <a:schemeClr val="tx1">
                    <a:lumMod val="65000"/>
                    <a:lumOff val="35000"/>
                  </a:schemeClr>
                </a:solidFill>
                <a:latin typeface="Arial"/>
                <a:cs typeface="Arial"/>
              </a:rPr>
              <a:t>, and Drug Regulatory Policies &amp; Guidelines, 2017</a:t>
            </a:r>
            <a:endParaRPr sz="2400" dirty="0">
              <a:solidFill>
                <a:schemeClr val="tx1">
                  <a:lumMod val="65000"/>
                  <a:lumOff val="35000"/>
                </a:schemeClr>
              </a:solidFill>
              <a:latin typeface="Arial"/>
              <a:cs typeface="Arial"/>
            </a:endParaRPr>
          </a:p>
        </p:txBody>
      </p:sp>
      <p:cxnSp>
        <p:nvCxnSpPr>
          <p:cNvPr id="37" name="Straight Connector 36"/>
          <p:cNvCxnSpPr>
            <a:cxnSpLocks/>
          </p:cNvCxnSpPr>
          <p:nvPr/>
        </p:nvCxnSpPr>
        <p:spPr>
          <a:xfrm>
            <a:off x="21795012" y="16710500"/>
            <a:ext cx="7478025" cy="0"/>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2" name="object 10"/>
          <p:cNvSpPr txBox="1"/>
          <p:nvPr/>
        </p:nvSpPr>
        <p:spPr>
          <a:xfrm rot="5400000">
            <a:off x="9870384" y="12423305"/>
            <a:ext cx="2514600" cy="399357"/>
          </a:xfrm>
          <a:prstGeom prst="rect">
            <a:avLst/>
          </a:prstGeom>
        </p:spPr>
        <p:txBody>
          <a:bodyPr vert="horz" wrap="square" lIns="0" tIns="29735" rIns="0" b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27032" algn="ctr">
              <a:spcBef>
                <a:spcPts val="234"/>
              </a:spcBef>
            </a:pPr>
            <a:r>
              <a:rPr lang="fr-CH" sz="2400" b="1" spc="-11" dirty="0">
                <a:cs typeface="Arial"/>
              </a:rPr>
              <a:t>No. of Countries</a:t>
            </a:r>
            <a:endParaRPr sz="2400" b="1" dirty="0">
              <a:cs typeface="Arial"/>
            </a:endParaRPr>
          </a:p>
        </p:txBody>
      </p:sp>
      <p:sp>
        <p:nvSpPr>
          <p:cNvPr id="44" name="object 10"/>
          <p:cNvSpPr txBox="1"/>
          <p:nvPr/>
        </p:nvSpPr>
        <p:spPr>
          <a:xfrm>
            <a:off x="21795012" y="17148488"/>
            <a:ext cx="7478025" cy="3102727"/>
          </a:xfrm>
          <a:prstGeom prst="rect">
            <a:avLst/>
          </a:prstGeom>
          <a:noFill/>
          <a:ln>
            <a:solidFill>
              <a:schemeClr val="bg1">
                <a:lumMod val="65000"/>
              </a:schemeClr>
            </a:solidFill>
          </a:ln>
        </p:spPr>
        <p:txBody>
          <a:bodyPr vert="horz" wrap="square" lIns="180000" tIns="180000" rIns="180000" bIns="180000" rtlCol="0">
            <a:spAutoFit/>
          </a:bodyPr>
          <a:lstStyle/>
          <a:p>
            <a:pPr marL="312782" indent="-285750">
              <a:spcBef>
                <a:spcPts val="200"/>
              </a:spcBef>
              <a:spcAft>
                <a:spcPts val="200"/>
              </a:spcAft>
              <a:buFont typeface="Arial" panose="020B0604020202020204" pitchFamily="34" charset="0"/>
              <a:buChar char="•"/>
            </a:pPr>
            <a:r>
              <a:rPr lang="fr-CH" sz="2400" spc="-11" dirty="0">
                <a:latin typeface="Arial"/>
                <a:cs typeface="Arial"/>
              </a:rPr>
              <a:t>Xpert MTB/RIF used as initial TB diagnostic for all</a:t>
            </a:r>
          </a:p>
          <a:p>
            <a:pPr marL="312782" indent="-285750">
              <a:spcBef>
                <a:spcPts val="200"/>
              </a:spcBef>
              <a:spcAft>
                <a:spcPts val="200"/>
              </a:spcAft>
              <a:buFont typeface="Arial" panose="020B0604020202020204" pitchFamily="34" charset="0"/>
              <a:buChar char="•"/>
            </a:pPr>
            <a:r>
              <a:rPr lang="fr-CH" sz="2400" spc="-11" dirty="0">
                <a:latin typeface="Arial"/>
                <a:cs typeface="Arial"/>
              </a:rPr>
              <a:t>TB-LAM used to screen for TB in seriously ill PLWHA or with CD4 ≤100</a:t>
            </a:r>
          </a:p>
          <a:p>
            <a:pPr marL="312782" indent="-285750">
              <a:spcBef>
                <a:spcPts val="200"/>
              </a:spcBef>
              <a:spcAft>
                <a:spcPts val="200"/>
              </a:spcAft>
              <a:buFont typeface="Arial" panose="020B0604020202020204" pitchFamily="34" charset="0"/>
              <a:buChar char="•"/>
            </a:pPr>
            <a:r>
              <a:rPr lang="fr-CH" sz="2400" spc="-11" dirty="0">
                <a:latin typeface="Arial"/>
                <a:cs typeface="Arial"/>
              </a:rPr>
              <a:t>1st-line </a:t>
            </a:r>
            <a:r>
              <a:rPr lang="fr-CH" sz="2400" spc="-11" dirty="0" err="1">
                <a:latin typeface="Arial"/>
                <a:cs typeface="Arial"/>
              </a:rPr>
              <a:t>drug</a:t>
            </a:r>
            <a:r>
              <a:rPr lang="fr-CH" sz="2400" spc="-11" dirty="0">
                <a:latin typeface="Arial"/>
                <a:cs typeface="Arial"/>
              </a:rPr>
              <a:t> </a:t>
            </a:r>
            <a:r>
              <a:rPr lang="fr-CH" sz="2400" spc="-11" dirty="0" err="1">
                <a:latin typeface="Arial"/>
                <a:cs typeface="Arial"/>
              </a:rPr>
              <a:t>sensitivity</a:t>
            </a:r>
            <a:r>
              <a:rPr lang="fr-CH" sz="2400" spc="-11" dirty="0">
                <a:latin typeface="Arial"/>
                <a:cs typeface="Arial"/>
              </a:rPr>
              <a:t> </a:t>
            </a:r>
            <a:r>
              <a:rPr lang="fr-CH" sz="2400" spc="-11" dirty="0" err="1">
                <a:latin typeface="Arial"/>
                <a:cs typeface="Arial"/>
              </a:rPr>
              <a:t>testing</a:t>
            </a:r>
            <a:r>
              <a:rPr lang="fr-CH" sz="2400" spc="-11" dirty="0">
                <a:latin typeface="Arial"/>
                <a:cs typeface="Arial"/>
              </a:rPr>
              <a:t> (DST) (Rif &amp; INH) done for all patients at risk of DR-TB</a:t>
            </a:r>
          </a:p>
          <a:p>
            <a:pPr marL="312782" indent="-285750">
              <a:spcBef>
                <a:spcPts val="200"/>
              </a:spcBef>
              <a:spcAft>
                <a:spcPts val="200"/>
              </a:spcAft>
              <a:buFont typeface="Arial" panose="020B0604020202020204" pitchFamily="34" charset="0"/>
              <a:buChar char="•"/>
            </a:pPr>
            <a:r>
              <a:rPr lang="fr-CH" sz="2400" spc="-11" dirty="0">
                <a:latin typeface="Arial"/>
                <a:cs typeface="Arial"/>
              </a:rPr>
              <a:t>2nd-line DST (FQs &amp; injectables) for use in all DR-TB patients</a:t>
            </a:r>
          </a:p>
        </p:txBody>
      </p:sp>
      <p:sp>
        <p:nvSpPr>
          <p:cNvPr id="45" name="object 10"/>
          <p:cNvSpPr txBox="1"/>
          <p:nvPr/>
        </p:nvSpPr>
        <p:spPr>
          <a:xfrm>
            <a:off x="11692183" y="17120298"/>
            <a:ext cx="9904180" cy="3154023"/>
          </a:xfrm>
          <a:prstGeom prst="rect">
            <a:avLst/>
          </a:prstGeom>
          <a:noFill/>
          <a:ln>
            <a:solidFill>
              <a:schemeClr val="bg1">
                <a:lumMod val="65000"/>
              </a:schemeClr>
            </a:solidFill>
          </a:ln>
        </p:spPr>
        <p:txBody>
          <a:bodyPr vert="horz" wrap="square" lIns="180000" tIns="180000" rIns="180000" bIns="180000" rtlCol="0">
            <a:spAutoFit/>
          </a:bodyPr>
          <a:lstStyle/>
          <a:p>
            <a:pPr marL="312782" indent="-285750">
              <a:spcBef>
                <a:spcPts val="200"/>
              </a:spcBef>
              <a:spcAft>
                <a:spcPts val="200"/>
              </a:spcAft>
              <a:buFont typeface="Arial" panose="020B0604020202020204" pitchFamily="34" charset="0"/>
              <a:buChar char="•"/>
            </a:pPr>
            <a:r>
              <a:rPr lang="fr-CH" sz="2400" spc="-11" dirty="0">
                <a:latin typeface="Arial"/>
                <a:cs typeface="Arial"/>
              </a:rPr>
              <a:t>National policy reflects WHO guidance on use of bedaquiline, </a:t>
            </a:r>
            <a:r>
              <a:rPr lang="fr-CH" sz="2400" spc="-11" dirty="0" err="1">
                <a:latin typeface="Arial"/>
                <a:cs typeface="Arial"/>
              </a:rPr>
              <a:t>delamanid</a:t>
            </a:r>
            <a:r>
              <a:rPr lang="fr-CH" sz="2400" spc="-11" dirty="0">
                <a:latin typeface="Arial"/>
                <a:cs typeface="Arial"/>
              </a:rPr>
              <a:t>, and short </a:t>
            </a:r>
            <a:r>
              <a:rPr lang="fr-CH" sz="2400" spc="-11" dirty="0" err="1">
                <a:latin typeface="Arial"/>
                <a:cs typeface="Arial"/>
              </a:rPr>
              <a:t>treatment</a:t>
            </a:r>
            <a:r>
              <a:rPr lang="fr-CH" sz="2400" spc="-11" dirty="0">
                <a:latin typeface="Arial"/>
                <a:cs typeface="Arial"/>
              </a:rPr>
              <a:t> </a:t>
            </a:r>
            <a:r>
              <a:rPr lang="fr-CH" sz="2400" spc="-11" dirty="0" err="1">
                <a:latin typeface="Arial"/>
                <a:cs typeface="Arial"/>
              </a:rPr>
              <a:t>regimens</a:t>
            </a:r>
            <a:r>
              <a:rPr lang="fr-CH" sz="2400" spc="-11" dirty="0">
                <a:latin typeface="Arial"/>
                <a:cs typeface="Arial"/>
              </a:rPr>
              <a:t> for MDR-TB</a:t>
            </a:r>
          </a:p>
          <a:p>
            <a:pPr marL="312782" indent="-285750">
              <a:spcBef>
                <a:spcPts val="200"/>
              </a:spcBef>
              <a:spcAft>
                <a:spcPts val="200"/>
              </a:spcAft>
              <a:buFont typeface="Arial" panose="020B0604020202020204" pitchFamily="34" charset="0"/>
              <a:buChar char="•"/>
            </a:pPr>
            <a:r>
              <a:rPr lang="fr-CH" sz="2400" spc="-11" dirty="0">
                <a:latin typeface="Arial"/>
                <a:cs typeface="Arial"/>
              </a:rPr>
              <a:t>New </a:t>
            </a:r>
            <a:r>
              <a:rPr lang="fr-CH" sz="2400" spc="-11" dirty="0" err="1">
                <a:latin typeface="Arial"/>
                <a:cs typeface="Arial"/>
              </a:rPr>
              <a:t>paediatric</a:t>
            </a:r>
            <a:r>
              <a:rPr lang="fr-CH" sz="2400" spc="-11" dirty="0">
                <a:latin typeface="Arial"/>
                <a:cs typeface="Arial"/>
              </a:rPr>
              <a:t> </a:t>
            </a:r>
            <a:r>
              <a:rPr lang="fr-CH" sz="2400" spc="-11" dirty="0" err="1">
                <a:latin typeface="Arial"/>
                <a:cs typeface="Arial"/>
              </a:rPr>
              <a:t>fixed</a:t>
            </a:r>
            <a:r>
              <a:rPr lang="fr-CH" sz="2400" spc="-11" dirty="0">
                <a:latin typeface="Arial"/>
                <a:cs typeface="Arial"/>
              </a:rPr>
              <a:t>-dose combinations (</a:t>
            </a:r>
            <a:r>
              <a:rPr lang="fr-CH" sz="2400" spc="-11" dirty="0" err="1">
                <a:latin typeface="Arial"/>
                <a:cs typeface="Arial"/>
              </a:rPr>
              <a:t>FDCs</a:t>
            </a:r>
            <a:r>
              <a:rPr lang="fr-CH" sz="2400" spc="-11" dirty="0">
                <a:latin typeface="Arial"/>
                <a:cs typeface="Arial"/>
              </a:rPr>
              <a:t>) as standard of care</a:t>
            </a:r>
          </a:p>
          <a:p>
            <a:pPr marL="312782" indent="-285750">
              <a:spcBef>
                <a:spcPts val="200"/>
              </a:spcBef>
              <a:spcAft>
                <a:spcPts val="200"/>
              </a:spcAft>
              <a:buFont typeface="Arial" panose="020B0604020202020204" pitchFamily="34" charset="0"/>
              <a:buChar char="•"/>
            </a:pPr>
            <a:r>
              <a:rPr lang="fr-CH" sz="2400" spc="-11" dirty="0">
                <a:latin typeface="Arial"/>
                <a:cs typeface="Arial"/>
              </a:rPr>
              <a:t>New DR-TB medicines can receive accelerated registration</a:t>
            </a:r>
          </a:p>
          <a:p>
            <a:pPr marL="312782" indent="-285750">
              <a:spcBef>
                <a:spcPts val="200"/>
              </a:spcBef>
              <a:spcAft>
                <a:spcPts val="200"/>
              </a:spcAft>
              <a:buFont typeface="Arial" panose="020B0604020202020204" pitchFamily="34" charset="0"/>
              <a:buChar char="•"/>
            </a:pPr>
            <a:r>
              <a:rPr lang="fr-CH" sz="2400" spc="-11" dirty="0">
                <a:latin typeface="Arial"/>
                <a:cs typeface="Arial"/>
              </a:rPr>
              <a:t>Alternative legal </a:t>
            </a:r>
            <a:r>
              <a:rPr lang="fr-CH" sz="2400" spc="-11" dirty="0" err="1">
                <a:latin typeface="Arial"/>
                <a:cs typeface="Arial"/>
              </a:rPr>
              <a:t>mechanisms</a:t>
            </a:r>
            <a:r>
              <a:rPr lang="fr-CH" sz="2400" spc="-11" dirty="0">
                <a:latin typeface="Arial"/>
                <a:cs typeface="Arial"/>
              </a:rPr>
              <a:t> for access to unregistered drugs</a:t>
            </a:r>
          </a:p>
          <a:p>
            <a:pPr marL="312782" indent="-285750">
              <a:spcBef>
                <a:spcPts val="200"/>
              </a:spcBef>
              <a:spcAft>
                <a:spcPts val="200"/>
              </a:spcAft>
              <a:buFont typeface="Arial" panose="020B0604020202020204" pitchFamily="34" charset="0"/>
              <a:buChar char="•"/>
            </a:pPr>
            <a:r>
              <a:rPr lang="fr-CH" sz="2400" spc="-11" dirty="0">
                <a:latin typeface="Arial"/>
                <a:cs typeface="Arial"/>
              </a:rPr>
              <a:t>Country is enrolled in the WHO Collaborative Registration Procedure (CRP)</a:t>
            </a:r>
          </a:p>
        </p:txBody>
      </p:sp>
      <p:sp>
        <p:nvSpPr>
          <p:cNvPr id="46" name="object 10"/>
          <p:cNvSpPr txBox="1"/>
          <p:nvPr/>
        </p:nvSpPr>
        <p:spPr>
          <a:xfrm>
            <a:off x="11627884" y="20530021"/>
            <a:ext cx="17526209" cy="10674030"/>
          </a:xfrm>
          <a:prstGeom prst="rect">
            <a:avLst/>
          </a:prstGeom>
          <a:noFill/>
          <a:ln>
            <a:noFill/>
          </a:ln>
        </p:spPr>
        <p:txBody>
          <a:bodyPr vert="horz" wrap="square" lIns="180000" tIns="180000" rIns="180000" bIns="180000" rtlCol="0">
            <a:spAutoFit/>
          </a:bodyPr>
          <a:lstStyle/>
          <a:p>
            <a:pPr marL="484232" indent="-457200">
              <a:spcBef>
                <a:spcPts val="600"/>
              </a:spcBef>
              <a:spcAft>
                <a:spcPts val="600"/>
              </a:spcAft>
              <a:buFont typeface="Courier New" panose="02070309020205020404" pitchFamily="49" charset="0"/>
              <a:buChar char="o"/>
            </a:pPr>
            <a:r>
              <a:rPr lang="fr-CH" sz="3000" spc="-11" dirty="0">
                <a:latin typeface="Arial" panose="020B0604020202020204" pitchFamily="34" charset="0"/>
                <a:cs typeface="Arial" panose="020B0604020202020204" pitchFamily="34" charset="0"/>
              </a:rPr>
              <a:t>Compared to previous years, more countries have adopted the latest WHO guidance and </a:t>
            </a:r>
            <a:r>
              <a:rPr lang="fr-CH" sz="3000" spc="-11" dirty="0" err="1">
                <a:latin typeface="Arial" panose="020B0604020202020204" pitchFamily="34" charset="0"/>
                <a:cs typeface="Arial" panose="020B0604020202020204" pitchFamily="34" charset="0"/>
              </a:rPr>
              <a:t>policies</a:t>
            </a:r>
            <a:r>
              <a:rPr lang="fr-CH" sz="3000" spc="-11" dirty="0">
                <a:latin typeface="Arial" panose="020B0604020202020204" pitchFamily="34" charset="0"/>
                <a:cs typeface="Arial" panose="020B0604020202020204" pitchFamily="34" charset="0"/>
              </a:rPr>
              <a:t>.</a:t>
            </a:r>
          </a:p>
          <a:p>
            <a:pPr marL="484232" indent="-457200">
              <a:spcBef>
                <a:spcPts val="600"/>
              </a:spcBef>
              <a:spcAft>
                <a:spcPts val="600"/>
              </a:spcAft>
              <a:buFont typeface="Courier New" panose="02070309020205020404" pitchFamily="49" charset="0"/>
              <a:buChar char="o"/>
            </a:pPr>
            <a:r>
              <a:rPr lang="fr-CH" sz="3000" spc="-11" dirty="0">
                <a:latin typeface="Arial" panose="020B0604020202020204" pitchFamily="34" charset="0"/>
                <a:cs typeface="Arial" panose="020B0604020202020204" pitchFamily="34" charset="0"/>
              </a:rPr>
              <a:t>There is a lag between WHO guideline updates and country adoption (not quantified in this </a:t>
            </a:r>
            <a:r>
              <a:rPr lang="fr-CH" sz="3000" spc="-11" dirty="0" err="1">
                <a:latin typeface="Arial" panose="020B0604020202020204" pitchFamily="34" charset="0"/>
                <a:cs typeface="Arial" panose="020B0604020202020204" pitchFamily="34" charset="0"/>
              </a:rPr>
              <a:t>study</a:t>
            </a:r>
            <a:r>
              <a:rPr lang="fr-CH" sz="3000" spc="-11" dirty="0">
                <a:latin typeface="Arial" panose="020B0604020202020204" pitchFamily="34" charset="0"/>
                <a:cs typeface="Arial" panose="020B0604020202020204" pitchFamily="34" charset="0"/>
              </a:rPr>
              <a:t>).</a:t>
            </a:r>
          </a:p>
          <a:p>
            <a:pPr marL="484232" indent="-457200">
              <a:spcBef>
                <a:spcPts val="600"/>
              </a:spcBef>
              <a:spcAft>
                <a:spcPts val="600"/>
              </a:spcAft>
              <a:buFont typeface="Courier New" panose="02070309020205020404" pitchFamily="49" charset="0"/>
              <a:buChar char="o"/>
            </a:pPr>
            <a:r>
              <a:rPr lang="fr-CH" sz="3000" spc="-11" dirty="0">
                <a:latin typeface="Arial" panose="020B0604020202020204" pitchFamily="34" charset="0"/>
                <a:cs typeface="Arial" panose="020B0604020202020204" pitchFamily="34" charset="0"/>
              </a:rPr>
              <a:t>At country level, </a:t>
            </a:r>
            <a:r>
              <a:rPr lang="fr-CH" sz="3000" spc="-11" dirty="0" err="1">
                <a:latin typeface="Arial" panose="020B0604020202020204" pitchFamily="34" charset="0"/>
                <a:cs typeface="Arial" panose="020B0604020202020204" pitchFamily="34" charset="0"/>
              </a:rPr>
              <a:t>discrepancies</a:t>
            </a:r>
            <a:r>
              <a:rPr lang="fr-CH" sz="3000" spc="-11" dirty="0">
                <a:latin typeface="Arial" panose="020B0604020202020204" pitchFamily="34" charset="0"/>
                <a:cs typeface="Arial" panose="020B0604020202020204" pitchFamily="34" charset="0"/>
              </a:rPr>
              <a:t> </a:t>
            </a:r>
            <a:r>
              <a:rPr lang="fr-CH" sz="3000" spc="-11" dirty="0" err="1">
                <a:latin typeface="Arial" panose="020B0604020202020204" pitchFamily="34" charset="0"/>
                <a:cs typeface="Arial" panose="020B0604020202020204" pitchFamily="34" charset="0"/>
              </a:rPr>
              <a:t>exist</a:t>
            </a:r>
            <a:r>
              <a:rPr lang="fr-CH" sz="3000" spc="-11" dirty="0">
                <a:latin typeface="Arial" panose="020B0604020202020204" pitchFamily="34" charset="0"/>
                <a:cs typeface="Arial" panose="020B0604020202020204" pitchFamily="34" charset="0"/>
              </a:rPr>
              <a:t> in </a:t>
            </a:r>
            <a:r>
              <a:rPr lang="fr-CH" sz="3000" spc="-11" dirty="0" err="1">
                <a:latin typeface="Arial" panose="020B0604020202020204" pitchFamily="34" charset="0"/>
                <a:cs typeface="Arial" panose="020B0604020202020204" pitchFamily="34" charset="0"/>
              </a:rPr>
              <a:t>terms</a:t>
            </a:r>
            <a:r>
              <a:rPr lang="fr-CH" sz="3000" spc="-11" dirty="0">
                <a:latin typeface="Arial" panose="020B0604020202020204" pitchFamily="34" charset="0"/>
                <a:cs typeface="Arial" panose="020B0604020202020204" pitchFamily="34" charset="0"/>
              </a:rPr>
              <a:t> of adoption, updates, and implementation of TB </a:t>
            </a:r>
            <a:r>
              <a:rPr lang="fr-CH" sz="3000" spc="-11" dirty="0" err="1">
                <a:latin typeface="Arial" panose="020B0604020202020204" pitchFamily="34" charset="0"/>
                <a:cs typeface="Arial" panose="020B0604020202020204" pitchFamily="34" charset="0"/>
              </a:rPr>
              <a:t>treatment</a:t>
            </a:r>
            <a:r>
              <a:rPr lang="fr-CH" sz="3000" spc="-11" dirty="0">
                <a:latin typeface="Arial" panose="020B0604020202020204" pitchFamily="34" charset="0"/>
                <a:cs typeface="Arial" panose="020B0604020202020204" pitchFamily="34" charset="0"/>
              </a:rPr>
              <a:t> guidelines and </a:t>
            </a:r>
            <a:r>
              <a:rPr lang="fr-CH" sz="3000" spc="-11" dirty="0" err="1">
                <a:latin typeface="Arial" panose="020B0604020202020204" pitchFamily="34" charset="0"/>
                <a:cs typeface="Arial" panose="020B0604020202020204" pitchFamily="34" charset="0"/>
              </a:rPr>
              <a:t>policies</a:t>
            </a:r>
            <a:r>
              <a:rPr lang="fr-CH" sz="3000" spc="-11" dirty="0">
                <a:latin typeface="Arial" panose="020B0604020202020204" pitchFamily="34" charset="0"/>
                <a:cs typeface="Arial" panose="020B0604020202020204" pitchFamily="34" charset="0"/>
              </a:rPr>
              <a:t>:</a:t>
            </a:r>
          </a:p>
          <a:p>
            <a:pPr marL="1457519" lvl="1" indent="-457200">
              <a:spcBef>
                <a:spcPts val="600"/>
              </a:spcBef>
              <a:spcAft>
                <a:spcPts val="600"/>
              </a:spcAft>
              <a:buFont typeface="Arial" panose="020B0604020202020204" pitchFamily="34" charset="0"/>
              <a:buChar char="•"/>
            </a:pPr>
            <a:r>
              <a:rPr lang="fr-CH" sz="3000" spc="-11" dirty="0">
                <a:latin typeface="Arial" panose="020B0604020202020204" pitchFamily="34" charset="0"/>
                <a:cs typeface="Arial" panose="020B0604020202020204" pitchFamily="34" charset="0"/>
              </a:rPr>
              <a:t>In </a:t>
            </a:r>
            <a:r>
              <a:rPr lang="fr-CH" sz="3000" spc="-11" dirty="0" err="1">
                <a:latin typeface="Arial" panose="020B0604020202020204" pitchFamily="34" charset="0"/>
                <a:cs typeface="Arial" panose="020B0604020202020204" pitchFamily="34" charset="0"/>
              </a:rPr>
              <a:t>some</a:t>
            </a:r>
            <a:r>
              <a:rPr lang="fr-CH" sz="3000" spc="-11" dirty="0">
                <a:latin typeface="Arial" panose="020B0604020202020204" pitchFamily="34" charset="0"/>
                <a:cs typeface="Arial" panose="020B0604020202020204" pitchFamily="34" charset="0"/>
              </a:rPr>
              <a:t> countries, guidelines </a:t>
            </a:r>
            <a:r>
              <a:rPr lang="fr-CH" sz="3000" spc="-11" dirty="0" err="1">
                <a:latin typeface="Arial" panose="020B0604020202020204" pitchFamily="34" charset="0"/>
                <a:cs typeface="Arial" panose="020B0604020202020204" pitchFamily="34" charset="0"/>
              </a:rPr>
              <a:t>were</a:t>
            </a:r>
            <a:r>
              <a:rPr lang="fr-CH" sz="3000" spc="-11" dirty="0">
                <a:latin typeface="Arial" panose="020B0604020202020204" pitchFamily="34" charset="0"/>
                <a:cs typeface="Arial" panose="020B0604020202020204" pitchFamily="34" charset="0"/>
              </a:rPr>
              <a:t> </a:t>
            </a:r>
            <a:r>
              <a:rPr lang="fr-CH" sz="3000" spc="-11" dirty="0" err="1">
                <a:latin typeface="Arial" panose="020B0604020202020204" pitchFamily="34" charset="0"/>
                <a:cs typeface="Arial" panose="020B0604020202020204" pitchFamily="34" charset="0"/>
              </a:rPr>
              <a:t>updated</a:t>
            </a:r>
            <a:r>
              <a:rPr lang="fr-CH" sz="3000" spc="-11" dirty="0">
                <a:latin typeface="Arial" panose="020B0604020202020204" pitchFamily="34" charset="0"/>
                <a:cs typeface="Arial" panose="020B0604020202020204" pitchFamily="34" charset="0"/>
              </a:rPr>
              <a:t>, but varying levels of implementation </a:t>
            </a:r>
            <a:r>
              <a:rPr lang="fr-CH" sz="3000" spc="-11" dirty="0" err="1">
                <a:latin typeface="Arial" panose="020B0604020202020204" pitchFamily="34" charset="0"/>
                <a:cs typeface="Arial" panose="020B0604020202020204" pitchFamily="34" charset="0"/>
              </a:rPr>
              <a:t>were</a:t>
            </a:r>
            <a:r>
              <a:rPr lang="fr-CH" sz="3000" spc="-11" dirty="0">
                <a:latin typeface="Arial" panose="020B0604020202020204" pitchFamily="34" charset="0"/>
                <a:cs typeface="Arial" panose="020B0604020202020204" pitchFamily="34" charset="0"/>
              </a:rPr>
              <a:t> </a:t>
            </a:r>
            <a:r>
              <a:rPr lang="fr-CH" sz="3000" spc="-11" dirty="0" err="1">
                <a:latin typeface="Arial" panose="020B0604020202020204" pitchFamily="34" charset="0"/>
                <a:cs typeface="Arial" panose="020B0604020202020204" pitchFamily="34" charset="0"/>
              </a:rPr>
              <a:t>reported</a:t>
            </a:r>
            <a:r>
              <a:rPr lang="fr-CH" sz="3000" spc="-11" dirty="0">
                <a:latin typeface="Arial" panose="020B0604020202020204" pitchFamily="34" charset="0"/>
                <a:cs typeface="Arial" panose="020B0604020202020204" pitchFamily="34" charset="0"/>
              </a:rPr>
              <a:t>; </a:t>
            </a:r>
            <a:r>
              <a:rPr lang="fr-CH" sz="3000" spc="-11" dirty="0" err="1">
                <a:latin typeface="Arial" panose="020B0604020202020204" pitchFamily="34" charset="0"/>
                <a:cs typeface="Arial" panose="020B0604020202020204" pitchFamily="34" charset="0"/>
              </a:rPr>
              <a:t>this</a:t>
            </a:r>
            <a:r>
              <a:rPr lang="fr-CH" sz="3000" spc="-11" dirty="0">
                <a:latin typeface="Arial" panose="020B0604020202020204" pitchFamily="34" charset="0"/>
                <a:cs typeface="Arial" panose="020B0604020202020204" pitchFamily="34" charset="0"/>
              </a:rPr>
              <a:t> was difficult to quantify as it differed by country and who was asked.</a:t>
            </a:r>
          </a:p>
          <a:p>
            <a:pPr marL="1457519" lvl="1" indent="-457200">
              <a:spcBef>
                <a:spcPts val="600"/>
              </a:spcBef>
              <a:spcAft>
                <a:spcPts val="600"/>
              </a:spcAft>
              <a:buFont typeface="Arial" panose="020B0604020202020204" pitchFamily="34" charset="0"/>
              <a:buChar char="•"/>
            </a:pPr>
            <a:r>
              <a:rPr lang="fr-CH" sz="3000" spc="-11" dirty="0">
                <a:latin typeface="Arial" panose="020B0604020202020204" pitchFamily="34" charset="0"/>
                <a:cs typeface="Arial" panose="020B0604020202020204" pitchFamily="34" charset="0"/>
              </a:rPr>
              <a:t>In </a:t>
            </a:r>
            <a:r>
              <a:rPr lang="fr-CH" sz="3000" spc="-11" dirty="0" err="1">
                <a:latin typeface="Arial" panose="020B0604020202020204" pitchFamily="34" charset="0"/>
                <a:cs typeface="Arial" panose="020B0604020202020204" pitchFamily="34" charset="0"/>
              </a:rPr>
              <a:t>other</a:t>
            </a:r>
            <a:r>
              <a:rPr lang="fr-CH" sz="3000" spc="-11" dirty="0">
                <a:latin typeface="Arial" panose="020B0604020202020204" pitchFamily="34" charset="0"/>
                <a:cs typeface="Arial" panose="020B0604020202020204" pitchFamily="34" charset="0"/>
              </a:rPr>
              <a:t> countries (not </a:t>
            </a:r>
            <a:r>
              <a:rPr lang="fr-CH" sz="3000" spc="-11" dirty="0" err="1">
                <a:latin typeface="Arial" panose="020B0604020202020204" pitchFamily="34" charset="0"/>
                <a:cs typeface="Arial" panose="020B0604020202020204" pitchFamily="34" charset="0"/>
              </a:rPr>
              <a:t>quantified</a:t>
            </a:r>
            <a:r>
              <a:rPr lang="fr-CH" sz="3000" spc="-11" dirty="0">
                <a:latin typeface="Arial" panose="020B0604020202020204" pitchFamily="34" charset="0"/>
                <a:cs typeface="Arial" panose="020B0604020202020204" pitchFamily="34" charset="0"/>
              </a:rPr>
              <a:t>), guidelines were not </a:t>
            </a:r>
            <a:r>
              <a:rPr lang="fr-CH" sz="3000" spc="-11" dirty="0" err="1">
                <a:latin typeface="Arial" panose="020B0604020202020204" pitchFamily="34" charset="0"/>
                <a:cs typeface="Arial" panose="020B0604020202020204" pitchFamily="34" charset="0"/>
              </a:rPr>
              <a:t>updated</a:t>
            </a:r>
            <a:r>
              <a:rPr lang="fr-CH" sz="3000" spc="-11" dirty="0">
                <a:latin typeface="Arial" panose="020B0604020202020204" pitchFamily="34" charset="0"/>
                <a:cs typeface="Arial" panose="020B0604020202020204" pitchFamily="34" charset="0"/>
              </a:rPr>
              <a:t>, but </a:t>
            </a:r>
            <a:r>
              <a:rPr lang="fr-CH" sz="3000" spc="-11" dirty="0" err="1">
                <a:latin typeface="Arial" panose="020B0604020202020204" pitchFamily="34" charset="0"/>
                <a:cs typeface="Arial" panose="020B0604020202020204" pitchFamily="34" charset="0"/>
              </a:rPr>
              <a:t>implementation</a:t>
            </a:r>
            <a:r>
              <a:rPr lang="fr-CH" sz="3000" spc="-11" dirty="0">
                <a:latin typeface="Arial" panose="020B0604020202020204" pitchFamily="34" charset="0"/>
                <a:cs typeface="Arial" panose="020B0604020202020204" pitchFamily="34" charset="0"/>
              </a:rPr>
              <a:t> </a:t>
            </a:r>
            <a:r>
              <a:rPr lang="fr-CH" sz="3000" spc="-11" dirty="0" err="1">
                <a:latin typeface="Arial" panose="020B0604020202020204" pitchFamily="34" charset="0"/>
                <a:cs typeface="Arial" panose="020B0604020202020204" pitchFamily="34" charset="0"/>
              </a:rPr>
              <a:t>was</a:t>
            </a:r>
            <a:r>
              <a:rPr lang="fr-CH" sz="3000" spc="-11" dirty="0">
                <a:latin typeface="Arial" panose="020B0604020202020204" pitchFamily="34" charset="0"/>
                <a:cs typeface="Arial" panose="020B0604020202020204" pitchFamily="34" charset="0"/>
              </a:rPr>
              <a:t> </a:t>
            </a:r>
            <a:r>
              <a:rPr lang="fr-CH" sz="3000" spc="-11" dirty="0" err="1">
                <a:latin typeface="Arial" panose="020B0604020202020204" pitchFamily="34" charset="0"/>
                <a:cs typeface="Arial" panose="020B0604020202020204" pitchFamily="34" charset="0"/>
              </a:rPr>
              <a:t>ongoing</a:t>
            </a:r>
            <a:r>
              <a:rPr lang="fr-CH" sz="3000" spc="-11" dirty="0">
                <a:latin typeface="Arial" panose="020B0604020202020204" pitchFamily="34" charset="0"/>
                <a:cs typeface="Arial" panose="020B0604020202020204" pitchFamily="34" charset="0"/>
              </a:rPr>
              <a:t>.</a:t>
            </a:r>
          </a:p>
          <a:p>
            <a:pPr marL="484232" indent="-457200">
              <a:spcBef>
                <a:spcPts val="600"/>
              </a:spcBef>
              <a:spcAft>
                <a:spcPts val="600"/>
              </a:spcAft>
              <a:buFont typeface="Courier New" panose="02070309020205020404" pitchFamily="49" charset="0"/>
              <a:buChar char="o"/>
            </a:pPr>
            <a:r>
              <a:rPr lang="en-US" sz="3000" spc="-11" dirty="0">
                <a:latin typeface="Arial" panose="020B0604020202020204" pitchFamily="34" charset="0"/>
                <a:cs typeface="Arial" panose="020B0604020202020204" pitchFamily="34" charset="0"/>
              </a:rPr>
              <a:t>The use of </a:t>
            </a:r>
            <a:r>
              <a:rPr lang="en-US" sz="3000" spc="-11" dirty="0" err="1">
                <a:latin typeface="Arial" panose="020B0604020202020204" pitchFamily="34" charset="0"/>
                <a:cs typeface="Arial" panose="020B0604020202020204" pitchFamily="34" charset="0"/>
              </a:rPr>
              <a:t>GeneXpert</a:t>
            </a:r>
            <a:r>
              <a:rPr lang="en-US" sz="3000" spc="-11" dirty="0">
                <a:latin typeface="Arial" panose="020B0604020202020204" pitchFamily="34" charset="0"/>
                <a:cs typeface="Arial" panose="020B0604020202020204" pitchFamily="34" charset="0"/>
              </a:rPr>
              <a:t> as the initial diagnostic tool for all presumptive TB is only available in 52% of the countries and widely implemented in only half of them. </a:t>
            </a:r>
          </a:p>
          <a:p>
            <a:pPr marL="484232" indent="-457200">
              <a:spcBef>
                <a:spcPts val="600"/>
              </a:spcBef>
              <a:spcAft>
                <a:spcPts val="600"/>
              </a:spcAft>
              <a:buFont typeface="Courier New" panose="02070309020205020404" pitchFamily="49" charset="0"/>
              <a:buChar char="o"/>
            </a:pPr>
            <a:r>
              <a:rPr lang="en-US" sz="3000" spc="-11" dirty="0">
                <a:latin typeface="Arial" panose="020B0604020202020204" pitchFamily="34" charset="0"/>
                <a:cs typeface="Arial" panose="020B0604020202020204" pitchFamily="34" charset="0"/>
              </a:rPr>
              <a:t>TB-LAM for screening TB in people living with HIV/AIDS (PLWHA) was reflected in national guidelines of only 14% of countries.</a:t>
            </a:r>
          </a:p>
          <a:p>
            <a:pPr marL="484232" indent="-457200">
              <a:spcBef>
                <a:spcPts val="600"/>
              </a:spcBef>
              <a:spcAft>
                <a:spcPts val="600"/>
              </a:spcAft>
              <a:buFont typeface="Courier New" panose="02070309020205020404" pitchFamily="49" charset="0"/>
              <a:buChar char="o"/>
            </a:pPr>
            <a:r>
              <a:rPr lang="en-US" sz="3000" spc="-11" dirty="0">
                <a:latin typeface="Arial" panose="020B0604020202020204" pitchFamily="34" charset="0"/>
                <a:cs typeface="Arial" panose="020B0604020202020204" pitchFamily="34" charset="0"/>
              </a:rPr>
              <a:t>79% (23) of the countries have included </a:t>
            </a:r>
            <a:r>
              <a:rPr lang="en-US" sz="3000" spc="-11" dirty="0" err="1">
                <a:latin typeface="Arial" panose="020B0604020202020204" pitchFamily="34" charset="0"/>
                <a:cs typeface="Arial" panose="020B0604020202020204" pitchFamily="34" charset="0"/>
              </a:rPr>
              <a:t>bedaquiline</a:t>
            </a:r>
            <a:r>
              <a:rPr lang="en-US" sz="3000" spc="-11" dirty="0">
                <a:latin typeface="Arial" panose="020B0604020202020204" pitchFamily="34" charset="0"/>
                <a:cs typeface="Arial" panose="020B0604020202020204" pitchFamily="34" charset="0"/>
              </a:rPr>
              <a:t>, and 62% (18) have included </a:t>
            </a:r>
            <a:r>
              <a:rPr lang="en-US" sz="3000" spc="-11" dirty="0" err="1">
                <a:latin typeface="Arial" panose="020B0604020202020204" pitchFamily="34" charset="0"/>
                <a:cs typeface="Arial" panose="020B0604020202020204" pitchFamily="34" charset="0"/>
              </a:rPr>
              <a:t>delamanid</a:t>
            </a:r>
            <a:r>
              <a:rPr lang="en-US" sz="3000" spc="-11" dirty="0">
                <a:latin typeface="Arial" panose="020B0604020202020204" pitchFamily="34" charset="0"/>
                <a:cs typeface="Arial" panose="020B0604020202020204" pitchFamily="34" charset="0"/>
              </a:rPr>
              <a:t>, in their guidelines, but implementation is below 50% for both drugs.</a:t>
            </a:r>
          </a:p>
          <a:p>
            <a:pPr marL="484232" indent="-457200">
              <a:spcBef>
                <a:spcPts val="600"/>
              </a:spcBef>
              <a:spcAft>
                <a:spcPts val="600"/>
              </a:spcAft>
              <a:buFont typeface="Courier New" panose="02070309020205020404" pitchFamily="49" charset="0"/>
              <a:buChar char="o"/>
            </a:pPr>
            <a:r>
              <a:rPr lang="en-US" sz="3000" spc="-11" dirty="0">
                <a:latin typeface="Arial" panose="020B0604020202020204" pitchFamily="34" charset="0"/>
                <a:cs typeface="Arial" panose="020B0604020202020204" pitchFamily="34" charset="0"/>
              </a:rPr>
              <a:t>Accelerated registration is possible in almost 75% of the countries, and alternative early access mechanisms are available in almost 90% of the countries. </a:t>
            </a:r>
          </a:p>
          <a:p>
            <a:pPr marL="484232" indent="-457200">
              <a:spcBef>
                <a:spcPts val="600"/>
              </a:spcBef>
              <a:spcAft>
                <a:spcPts val="600"/>
              </a:spcAft>
              <a:buFont typeface="Courier New" panose="02070309020205020404" pitchFamily="49" charset="0"/>
              <a:buChar char="o"/>
            </a:pPr>
            <a:r>
              <a:rPr lang="en-US" sz="3000" spc="-11" dirty="0">
                <a:latin typeface="Arial" panose="020B0604020202020204" pitchFamily="34" charset="0"/>
                <a:cs typeface="Arial" panose="020B0604020202020204" pitchFamily="34" charset="0"/>
              </a:rPr>
              <a:t>Only 4 countries have widely introduced </a:t>
            </a:r>
            <a:r>
              <a:rPr lang="en-US" sz="3000" spc="-11" dirty="0" err="1">
                <a:latin typeface="Arial" panose="020B0604020202020204" pitchFamily="34" charset="0"/>
                <a:cs typeface="Arial" panose="020B0604020202020204" pitchFamily="34" charset="0"/>
              </a:rPr>
              <a:t>paediatric</a:t>
            </a:r>
            <a:r>
              <a:rPr lang="en-US" sz="3000" spc="-11" dirty="0">
                <a:latin typeface="Arial" panose="020B0604020202020204" pitchFamily="34" charset="0"/>
                <a:cs typeface="Arial" panose="020B0604020202020204" pitchFamily="34" charset="0"/>
              </a:rPr>
              <a:t> FDCs for the treatment of DS-TB.</a:t>
            </a:r>
          </a:p>
          <a:p>
            <a:pPr marL="484232" indent="-457200">
              <a:spcBef>
                <a:spcPts val="600"/>
              </a:spcBef>
              <a:spcAft>
                <a:spcPts val="600"/>
              </a:spcAft>
              <a:buFont typeface="Courier New" panose="02070309020205020404" pitchFamily="49" charset="0"/>
              <a:buChar char="o"/>
            </a:pPr>
            <a:r>
              <a:rPr lang="en-US" sz="3000" spc="-11" dirty="0">
                <a:latin typeface="Arial" panose="020B0604020202020204" pitchFamily="34" charset="0"/>
                <a:cs typeface="Arial" panose="020B0604020202020204" pitchFamily="34" charset="0"/>
              </a:rPr>
              <a:t>Only 13 countries (45%) recommend the short treatment regimen for MDR-TB in their guidelines, and none have made it widely available. </a:t>
            </a:r>
          </a:p>
        </p:txBody>
      </p:sp>
      <p:sp>
        <p:nvSpPr>
          <p:cNvPr id="30" name="Rectangle 29"/>
          <p:cNvSpPr/>
          <p:nvPr/>
        </p:nvSpPr>
        <p:spPr>
          <a:xfrm>
            <a:off x="21453978" y="35364544"/>
            <a:ext cx="7587993" cy="2123658"/>
          </a:xfrm>
          <a:prstGeom prst="rect">
            <a:avLst/>
          </a:prstGeom>
        </p:spPr>
        <p:txBody>
          <a:bodyPr wrap="square">
            <a:spAutoFit/>
          </a:bodyPr>
          <a:lstStyle/>
          <a:p>
            <a:pPr marL="541382" indent="-514350">
              <a:buAutoNum type="arabicPeriod"/>
            </a:pPr>
            <a:r>
              <a:rPr lang="fr-CH" sz="2600" dirty="0">
                <a:latin typeface="Arial" panose="020B0604020202020204" pitchFamily="34" charset="0"/>
                <a:cs typeface="Arial" panose="020B0604020202020204" pitchFamily="34" charset="0"/>
                <a:hlinkClick r:id="rId5"/>
              </a:rPr>
              <a:t>www.who.int/tb/publications/global_report/en</a:t>
            </a:r>
            <a:endParaRPr lang="fr-CH" sz="2600" spc="-11" dirty="0">
              <a:latin typeface="Arial" panose="020B0604020202020204" pitchFamily="34" charset="0"/>
              <a:cs typeface="Arial" panose="020B0604020202020204" pitchFamily="34" charset="0"/>
            </a:endParaRPr>
          </a:p>
          <a:p>
            <a:pPr marL="541382" indent="-514350">
              <a:buAutoNum type="arabicPeriod"/>
            </a:pPr>
            <a:r>
              <a:rPr lang="fr-CH" sz="2600" dirty="0">
                <a:latin typeface="Arial" panose="020B0604020202020204" pitchFamily="34" charset="0"/>
                <a:cs typeface="Arial" panose="020B0604020202020204" pitchFamily="34" charset="0"/>
                <a:hlinkClick r:id="rId6"/>
              </a:rPr>
              <a:t>www.who.int/tb/strategy/en</a:t>
            </a:r>
            <a:r>
              <a:rPr lang="fr-CH" sz="2600" i="1" dirty="0">
                <a:latin typeface="Arial" panose="020B0604020202020204" pitchFamily="34" charset="0"/>
                <a:cs typeface="Arial" panose="020B0604020202020204" pitchFamily="34" charset="0"/>
                <a:hlinkClick r:id="rId6"/>
              </a:rPr>
              <a:t>/</a:t>
            </a:r>
            <a:endParaRPr lang="fr-CH" sz="2600" i="1" dirty="0">
              <a:latin typeface="Arial" panose="020B0604020202020204" pitchFamily="34" charset="0"/>
              <a:cs typeface="Arial" panose="020B0604020202020204" pitchFamily="34" charset="0"/>
            </a:endParaRPr>
          </a:p>
          <a:p>
            <a:pPr marL="541382" indent="-514350">
              <a:buAutoNum type="arabicPeriod"/>
            </a:pPr>
            <a:r>
              <a:rPr lang="fr-CH" sz="2600" dirty="0">
                <a:latin typeface="Arial" panose="020B0604020202020204" pitchFamily="34" charset="0"/>
                <a:cs typeface="Arial" panose="020B0604020202020204" pitchFamily="34" charset="0"/>
                <a:hlinkClick r:id="rId5"/>
              </a:rPr>
              <a:t>www.who.int/tb/publications/global_report/en</a:t>
            </a:r>
            <a:endParaRPr lang="fr-CH" sz="2600" dirty="0">
              <a:latin typeface="Arial" panose="020B0604020202020204" pitchFamily="34" charset="0"/>
              <a:cs typeface="Arial" panose="020B0604020202020204" pitchFamily="34" charset="0"/>
            </a:endParaRPr>
          </a:p>
          <a:p>
            <a:pPr marL="541382" indent="-514350">
              <a:buAutoNum type="arabicPeriod"/>
            </a:pPr>
            <a:r>
              <a:rPr lang="fr-CH" sz="2800" dirty="0">
                <a:latin typeface="Arial" panose="020B0604020202020204" pitchFamily="34" charset="0"/>
                <a:cs typeface="Arial" panose="020B0604020202020204" pitchFamily="34" charset="0"/>
                <a:hlinkClick r:id="rId7"/>
              </a:rPr>
              <a:t>http://dx.doi.org/10.5588/ijtld.17.0706</a:t>
            </a:r>
            <a:endParaRPr lang="fr-CH" sz="2600" spc="-11" dirty="0">
              <a:latin typeface="Arial" panose="020B0604020202020204" pitchFamily="34" charset="0"/>
              <a:cs typeface="Arial" panose="020B0604020202020204" pitchFamily="34" charset="0"/>
            </a:endParaRPr>
          </a:p>
          <a:p>
            <a:pPr marL="541382" indent="-514350">
              <a:buAutoNum type="arabicPeriod"/>
            </a:pPr>
            <a:r>
              <a:rPr lang="fr-CH" sz="2600" spc="-11" dirty="0">
                <a:latin typeface="Arial" panose="020B0604020202020204" pitchFamily="34" charset="0"/>
                <a:cs typeface="Arial" panose="020B0604020202020204" pitchFamily="34" charset="0"/>
                <a:hlinkClick r:id="rId8"/>
              </a:rPr>
              <a:t>https://www.msfaccess.org/outofstep2017</a:t>
            </a:r>
            <a:endParaRPr lang="fr-CH" sz="2600" spc="-11" dirty="0">
              <a:latin typeface="Arial" panose="020B0604020202020204" pitchFamily="34" charset="0"/>
              <a:cs typeface="Arial" panose="020B0604020202020204" pitchFamily="34" charset="0"/>
            </a:endParaRPr>
          </a:p>
        </p:txBody>
      </p:sp>
      <p:sp>
        <p:nvSpPr>
          <p:cNvPr id="61" name="object 10"/>
          <p:cNvSpPr txBox="1"/>
          <p:nvPr/>
        </p:nvSpPr>
        <p:spPr>
          <a:xfrm>
            <a:off x="11833466" y="32002136"/>
            <a:ext cx="6781800" cy="488612"/>
          </a:xfrm>
          <a:prstGeom prst="rect">
            <a:avLst/>
          </a:prstGeom>
        </p:spPr>
        <p:txBody>
          <a:bodyPr vert="horz" wrap="square" lIns="0" tIns="29735" rIns="0" bIns="0" rtlCol="0">
            <a:spAutoFit/>
          </a:bodyPr>
          <a:lstStyle/>
          <a:p>
            <a:pPr marL="27032">
              <a:spcBef>
                <a:spcPts val="234"/>
              </a:spcBef>
            </a:pPr>
            <a:r>
              <a:rPr lang="fr-CH" sz="3000" b="1" spc="-11" dirty="0">
                <a:solidFill>
                  <a:srgbClr val="C00000"/>
                </a:solidFill>
                <a:latin typeface="Arial"/>
                <a:cs typeface="Arial"/>
              </a:rPr>
              <a:t>Conclusions</a:t>
            </a:r>
            <a:r>
              <a:rPr lang="fr-CH" sz="2900" b="1" spc="-11" dirty="0">
                <a:solidFill>
                  <a:srgbClr val="C00000"/>
                </a:solidFill>
                <a:latin typeface="Arial"/>
                <a:cs typeface="Arial"/>
              </a:rPr>
              <a:t> &amp; Recommendations</a:t>
            </a:r>
            <a:endParaRPr sz="2900" dirty="0">
              <a:solidFill>
                <a:srgbClr val="C00000"/>
              </a:solidFill>
              <a:latin typeface="Arial"/>
              <a:cs typeface="Arial"/>
            </a:endParaRPr>
          </a:p>
        </p:txBody>
      </p:sp>
      <p:sp>
        <p:nvSpPr>
          <p:cNvPr id="64" name="object 10"/>
          <p:cNvSpPr txBox="1"/>
          <p:nvPr/>
        </p:nvSpPr>
        <p:spPr>
          <a:xfrm>
            <a:off x="11627884" y="32511522"/>
            <a:ext cx="9061063" cy="8519595"/>
          </a:xfrm>
          <a:prstGeom prst="rect">
            <a:avLst/>
          </a:prstGeom>
          <a:noFill/>
          <a:ln>
            <a:noFill/>
          </a:ln>
        </p:spPr>
        <p:txBody>
          <a:bodyPr vert="horz" wrap="square" lIns="180000" tIns="180000" rIns="180000" bIns="180000" rtlCol="0">
            <a:spAutoFit/>
          </a:bodyPr>
          <a:lstStyle/>
          <a:p>
            <a:pPr marL="27032">
              <a:spcBef>
                <a:spcPts val="600"/>
              </a:spcBef>
              <a:spcAft>
                <a:spcPts val="600"/>
              </a:spcAft>
            </a:pPr>
            <a:r>
              <a:rPr lang="en-US" sz="3000" dirty="0">
                <a:latin typeface="Arial" panose="020B0604020202020204" pitchFamily="34" charset="0"/>
                <a:cs typeface="Arial" panose="020B0604020202020204" pitchFamily="34" charset="0"/>
              </a:rPr>
              <a:t>The OOS survey demonstrates the role that policy adoption and implementation can play in TB control.</a:t>
            </a:r>
          </a:p>
          <a:p>
            <a:pPr marL="27032">
              <a:spcBef>
                <a:spcPts val="600"/>
              </a:spcBef>
              <a:spcAft>
                <a:spcPts val="600"/>
              </a:spcAft>
            </a:pPr>
            <a:r>
              <a:rPr lang="en-US" sz="3000" dirty="0">
                <a:latin typeface="Arial" panose="020B0604020202020204" pitchFamily="34" charset="0"/>
                <a:cs typeface="Arial" panose="020B0604020202020204" pitchFamily="34" charset="0"/>
              </a:rPr>
              <a:t>New tools that substantially improve the diagnosis and treatment of TB have become available in recent years. New diagnostic tests (</a:t>
            </a:r>
            <a:r>
              <a:rPr lang="en-US" sz="3000" dirty="0" err="1">
                <a:latin typeface="Arial" panose="020B0604020202020204" pitchFamily="34" charset="0"/>
                <a:cs typeface="Arial" panose="020B0604020202020204" pitchFamily="34" charset="0"/>
              </a:rPr>
              <a:t>ie</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GeneXpert</a:t>
            </a:r>
            <a:r>
              <a:rPr lang="en-US" sz="3000" dirty="0">
                <a:latin typeface="Arial" panose="020B0604020202020204" pitchFamily="34" charset="0"/>
                <a:cs typeface="Arial" panose="020B0604020202020204" pitchFamily="34" charset="0"/>
              </a:rPr>
              <a:t>), a shorter treatment regimen, and two new drugs for the treatment of DR-TB (</a:t>
            </a:r>
            <a:r>
              <a:rPr lang="en-US" sz="3000" dirty="0" err="1">
                <a:latin typeface="Arial" panose="020B0604020202020204" pitchFamily="34" charset="0"/>
                <a:cs typeface="Arial" panose="020B0604020202020204" pitchFamily="34" charset="0"/>
              </a:rPr>
              <a:t>bedaquiline</a:t>
            </a:r>
            <a:r>
              <a:rPr lang="en-US" sz="3000" dirty="0">
                <a:latin typeface="Arial" panose="020B0604020202020204" pitchFamily="34" charset="0"/>
                <a:cs typeface="Arial" panose="020B0604020202020204" pitchFamily="34" charset="0"/>
              </a:rPr>
              <a:t> and </a:t>
            </a:r>
            <a:r>
              <a:rPr lang="en-US" sz="3000" dirty="0" err="1">
                <a:latin typeface="Arial" panose="020B0604020202020204" pitchFamily="34" charset="0"/>
                <a:cs typeface="Arial" panose="020B0604020202020204" pitchFamily="34" charset="0"/>
              </a:rPr>
              <a:t>delamanid</a:t>
            </a:r>
            <a:r>
              <a:rPr lang="en-US" sz="3000" dirty="0">
                <a:latin typeface="Arial" panose="020B0604020202020204" pitchFamily="34" charset="0"/>
                <a:cs typeface="Arial" panose="020B0604020202020204" pitchFamily="34" charset="0"/>
              </a:rPr>
              <a:t>) have been recommended by WHO in the last decade. Despite these advancements, uptake of these new tools has been surprisingly slow. </a:t>
            </a:r>
          </a:p>
          <a:p>
            <a:pPr marL="27032">
              <a:spcBef>
                <a:spcPts val="600"/>
              </a:spcBef>
              <a:spcAft>
                <a:spcPts val="600"/>
              </a:spcAft>
            </a:pPr>
            <a:r>
              <a:rPr lang="en-US" sz="3000" dirty="0">
                <a:latin typeface="Arial" panose="020B0604020202020204" pitchFamily="34" charset="0"/>
                <a:cs typeface="Arial" panose="020B0604020202020204" pitchFamily="34" charset="0"/>
              </a:rPr>
              <a:t>These innovations are desperately needed and n</a:t>
            </a:r>
            <a:r>
              <a:rPr lang="en-US" sz="3000" spc="-11" dirty="0">
                <a:latin typeface="Arial" panose="020B0604020202020204" pitchFamily="34" charset="0"/>
                <a:cs typeface="Arial" panose="020B0604020202020204" pitchFamily="34" charset="0"/>
              </a:rPr>
              <a:t>ational TB </a:t>
            </a:r>
            <a:r>
              <a:rPr lang="en-US" sz="3000" spc="-11" dirty="0" err="1">
                <a:latin typeface="Arial" panose="020B0604020202020204" pitchFamily="34" charset="0"/>
                <a:cs typeface="Arial" panose="020B0604020202020204" pitchFamily="34" charset="0"/>
              </a:rPr>
              <a:t>programmes</a:t>
            </a:r>
            <a:r>
              <a:rPr lang="en-US" sz="3000" spc="-11" dirty="0">
                <a:latin typeface="Arial" panose="020B0604020202020204" pitchFamily="34" charset="0"/>
                <a:cs typeface="Arial" panose="020B0604020202020204" pitchFamily="34" charset="0"/>
              </a:rPr>
              <a:t> need to rapidly adapt and implement the latest policies, guidelines, and tools for TB control if the End TB strategy and SDG ambitions are to be met.</a:t>
            </a:r>
          </a:p>
        </p:txBody>
      </p:sp>
      <p:sp>
        <p:nvSpPr>
          <p:cNvPr id="58" name="object 10"/>
          <p:cNvSpPr txBox="1"/>
          <p:nvPr/>
        </p:nvSpPr>
        <p:spPr>
          <a:xfrm>
            <a:off x="842457" y="36793837"/>
            <a:ext cx="9469811" cy="4210723"/>
          </a:xfrm>
          <a:prstGeom prst="rect">
            <a:avLst/>
          </a:prstGeom>
          <a:noFill/>
          <a:ln>
            <a:noFill/>
          </a:ln>
        </p:spPr>
        <p:txBody>
          <a:bodyPr vert="horz" wrap="square" lIns="180000" tIns="180000" rIns="180000" bIns="180000" rtlCol="0">
            <a:spAutoFit/>
          </a:bodyPr>
          <a:lstStyle/>
          <a:p>
            <a:pPr marL="27032">
              <a:spcBef>
                <a:spcPts val="1200"/>
              </a:spcBef>
              <a:spcAft>
                <a:spcPts val="600"/>
              </a:spcAft>
            </a:pPr>
            <a:r>
              <a:rPr lang="fr-CH" sz="3000" b="1" spc="-11" dirty="0">
                <a:solidFill>
                  <a:srgbClr val="D2232A"/>
                </a:solidFill>
                <a:latin typeface="Arial" panose="020B0604020202020204" pitchFamily="34" charset="0"/>
                <a:cs typeface="Arial" panose="020B0604020202020204" pitchFamily="34" charset="0"/>
              </a:rPr>
              <a:t>Limitations</a:t>
            </a:r>
          </a:p>
          <a:p>
            <a:pPr marL="27032">
              <a:spcBef>
                <a:spcPts val="600"/>
              </a:spcBef>
              <a:spcAft>
                <a:spcPts val="600"/>
              </a:spcAft>
            </a:pPr>
            <a:r>
              <a:rPr lang="fr-CH" sz="3000" spc="-11" dirty="0">
                <a:latin typeface="Arial" panose="020B0604020202020204" pitchFamily="34" charset="0"/>
                <a:cs typeface="Arial" panose="020B0604020202020204" pitchFamily="34" charset="0"/>
              </a:rPr>
              <a:t>The study was not designed to look into the    (qualitative) reasons why national guidelines did not reflect the latest WHO guidance. However, this was the subject of </a:t>
            </a:r>
            <a:r>
              <a:rPr lang="fr-CH" sz="3000" spc="-11" dirty="0" err="1">
                <a:latin typeface="Arial" panose="020B0604020202020204" pitchFamily="34" charset="0"/>
                <a:cs typeface="Arial" panose="020B0604020202020204" pitchFamily="34" charset="0"/>
              </a:rPr>
              <a:t>two</a:t>
            </a:r>
            <a:r>
              <a:rPr lang="fr-CH" sz="3000" spc="-11" dirty="0">
                <a:latin typeface="Arial" panose="020B0604020202020204" pitchFamily="34" charset="0"/>
                <a:cs typeface="Arial" panose="020B0604020202020204" pitchFamily="34" charset="0"/>
              </a:rPr>
              <a:t> </a:t>
            </a:r>
            <a:r>
              <a:rPr lang="fr-CH" sz="3000" spc="-11" dirty="0" err="1">
                <a:latin typeface="Arial" panose="020B0604020202020204" pitchFamily="34" charset="0"/>
                <a:cs typeface="Arial" panose="020B0604020202020204" pitchFamily="34" charset="0"/>
              </a:rPr>
              <a:t>subsequent</a:t>
            </a:r>
            <a:r>
              <a:rPr lang="fr-CH" sz="3000" spc="-11" dirty="0">
                <a:latin typeface="Arial" panose="020B0604020202020204" pitchFamily="34" charset="0"/>
                <a:cs typeface="Arial" panose="020B0604020202020204" pitchFamily="34" charset="0"/>
              </a:rPr>
              <a:t> follow-up studies, one on </a:t>
            </a:r>
            <a:r>
              <a:rPr lang="fr-CH" sz="3000" spc="-11" dirty="0" err="1">
                <a:latin typeface="Arial" panose="020B0604020202020204" pitchFamily="34" charset="0"/>
                <a:cs typeface="Arial" panose="020B0604020202020204" pitchFamily="34" charset="0"/>
              </a:rPr>
              <a:t>GeneXpert</a:t>
            </a:r>
            <a:r>
              <a:rPr lang="fr-CH" sz="3000" spc="-11" dirty="0">
                <a:latin typeface="Arial" panose="020B0604020202020204" pitchFamily="34" charset="0"/>
                <a:cs typeface="Arial" panose="020B0604020202020204" pitchFamily="34" charset="0"/>
              </a:rPr>
              <a:t> </a:t>
            </a:r>
            <a:r>
              <a:rPr lang="fr-CH" sz="3000" spc="-11" dirty="0" err="1">
                <a:latin typeface="Arial" panose="020B0604020202020204" pitchFamily="34" charset="0"/>
                <a:cs typeface="Arial" panose="020B0604020202020204" pitchFamily="34" charset="0"/>
              </a:rPr>
              <a:t>implementation</a:t>
            </a:r>
            <a:r>
              <a:rPr lang="fr-CH" sz="3000" spc="-11" dirty="0">
                <a:latin typeface="Arial" panose="020B0604020202020204" pitchFamily="34" charset="0"/>
                <a:cs typeface="Arial" panose="020B0604020202020204" pitchFamily="34" charset="0"/>
              </a:rPr>
              <a:t> (complete) and </a:t>
            </a:r>
            <a:r>
              <a:rPr lang="fr-CH" sz="3000" spc="-11" dirty="0" err="1">
                <a:latin typeface="Arial" panose="020B0604020202020204" pitchFamily="34" charset="0"/>
                <a:cs typeface="Arial" panose="020B0604020202020204" pitchFamily="34" charset="0"/>
              </a:rPr>
              <a:t>another</a:t>
            </a:r>
            <a:r>
              <a:rPr lang="fr-CH" sz="3000" spc="-11" dirty="0">
                <a:latin typeface="Arial" panose="020B0604020202020204" pitchFamily="34" charset="0"/>
                <a:cs typeface="Arial" panose="020B0604020202020204" pitchFamily="34" charset="0"/>
              </a:rPr>
              <a:t> on the barriers to scale-up of the new DR-TB drugs (in planning).</a:t>
            </a:r>
          </a:p>
        </p:txBody>
      </p:sp>
      <p:sp>
        <p:nvSpPr>
          <p:cNvPr id="65" name="object 10"/>
          <p:cNvSpPr txBox="1"/>
          <p:nvPr/>
        </p:nvSpPr>
        <p:spPr>
          <a:xfrm>
            <a:off x="21334655" y="31877991"/>
            <a:ext cx="7826638" cy="2441007"/>
          </a:xfrm>
          <a:prstGeom prst="rect">
            <a:avLst/>
          </a:prstGeom>
          <a:noFill/>
          <a:ln>
            <a:noFill/>
          </a:ln>
        </p:spPr>
        <p:txBody>
          <a:bodyPr vert="horz" wrap="square" lIns="180000" tIns="180000" rIns="180000" bIns="180000" rtlCol="0">
            <a:spAutoFit/>
          </a:bodyPr>
          <a:lstStyle/>
          <a:p>
            <a:pPr marL="27032">
              <a:spcBef>
                <a:spcPts val="1200"/>
              </a:spcBef>
              <a:spcAft>
                <a:spcPts val="600"/>
              </a:spcAft>
            </a:pPr>
            <a:r>
              <a:rPr lang="fr-CH" sz="3000" b="1" spc="-11" dirty="0">
                <a:solidFill>
                  <a:srgbClr val="D2232A"/>
                </a:solidFill>
                <a:latin typeface="Arial" panose="020B0604020202020204" pitchFamily="34" charset="0"/>
                <a:cs typeface="Arial" panose="020B0604020202020204" pitchFamily="34" charset="0"/>
              </a:rPr>
              <a:t>Acknowledgements</a:t>
            </a:r>
          </a:p>
          <a:p>
            <a:pPr>
              <a:spcBef>
                <a:spcPts val="1200"/>
              </a:spcBef>
              <a:spcAft>
                <a:spcPts val="1200"/>
              </a:spcAft>
              <a:defRPr/>
            </a:pPr>
            <a:r>
              <a:rPr lang="en-US" altLang="fr-FR" sz="3000" dirty="0">
                <a:latin typeface="Arial" panose="020B0604020202020204" pitchFamily="34" charset="0"/>
                <a:cs typeface="Arial" panose="020B0604020202020204" pitchFamily="34" charset="0"/>
              </a:rPr>
              <a:t>We would like to acknowledge </a:t>
            </a:r>
            <a:r>
              <a:rPr lang="en-US" altLang="fr-FR" sz="3000">
                <a:latin typeface="Arial" panose="020B0604020202020204" pitchFamily="34" charset="0"/>
                <a:cs typeface="Arial" panose="020B0604020202020204" pitchFamily="34" charset="0"/>
              </a:rPr>
              <a:t>the national </a:t>
            </a:r>
            <a:r>
              <a:rPr lang="en-US" altLang="fr-FR" sz="3000" dirty="0">
                <a:latin typeface="Arial" panose="020B0604020202020204" pitchFamily="34" charset="0"/>
                <a:cs typeface="Arial" panose="020B0604020202020204" pitchFamily="34" charset="0"/>
              </a:rPr>
              <a:t>TB </a:t>
            </a:r>
            <a:r>
              <a:rPr lang="en-US" altLang="fr-FR" sz="3000" dirty="0" err="1">
                <a:latin typeface="Arial" panose="020B0604020202020204" pitchFamily="34" charset="0"/>
                <a:cs typeface="Arial" panose="020B0604020202020204" pitchFamily="34" charset="0"/>
              </a:rPr>
              <a:t>programmes</a:t>
            </a:r>
            <a:r>
              <a:rPr lang="en-US" altLang="fr-FR" sz="3000" dirty="0">
                <a:latin typeface="Arial" panose="020B0604020202020204" pitchFamily="34" charset="0"/>
                <a:cs typeface="Arial" panose="020B0604020202020204" pitchFamily="34" charset="0"/>
              </a:rPr>
              <a:t>, Stop TB Partnership, and MSF teams who participated in the survey.</a:t>
            </a:r>
            <a:endParaRPr lang="fr-CH" sz="3000" spc="-11" dirty="0">
              <a:latin typeface="Arial" panose="020B0604020202020204" pitchFamily="34" charset="0"/>
              <a:cs typeface="Arial" panose="020B0604020202020204" pitchFamily="34" charset="0"/>
            </a:endParaRPr>
          </a:p>
        </p:txBody>
      </p:sp>
      <p:sp>
        <p:nvSpPr>
          <p:cNvPr id="41" name="object 10"/>
          <p:cNvSpPr txBox="1"/>
          <p:nvPr/>
        </p:nvSpPr>
        <p:spPr>
          <a:xfrm>
            <a:off x="21453978" y="34814253"/>
            <a:ext cx="2514600" cy="491690"/>
          </a:xfrm>
          <a:prstGeom prst="rect">
            <a:avLst/>
          </a:prstGeom>
        </p:spPr>
        <p:txBody>
          <a:bodyPr vert="horz" wrap="square" lIns="0" tIns="29735" rIns="0" bIns="0" rtlCol="0">
            <a:spAutoFit/>
          </a:bodyPr>
          <a:lstStyle/>
          <a:p>
            <a:pPr marL="27032">
              <a:spcBef>
                <a:spcPts val="234"/>
              </a:spcBef>
            </a:pPr>
            <a:r>
              <a:rPr lang="fr-CH" sz="3000" b="1" spc="-11" dirty="0" err="1">
                <a:solidFill>
                  <a:srgbClr val="C00000"/>
                </a:solidFill>
                <a:latin typeface="Arial"/>
                <a:cs typeface="Arial"/>
              </a:rPr>
              <a:t>References</a:t>
            </a:r>
            <a:endParaRPr sz="3000" b="1" dirty="0">
              <a:solidFill>
                <a:srgbClr val="C00000"/>
              </a:solidFill>
              <a:latin typeface="Arial"/>
              <a:cs typeface="Arial"/>
            </a:endParaRPr>
          </a:p>
        </p:txBody>
      </p:sp>
      <p:sp>
        <p:nvSpPr>
          <p:cNvPr id="43" name="object 24">
            <a:extLst>
              <a:ext uri="{FF2B5EF4-FFF2-40B4-BE49-F238E27FC236}">
                <a16:creationId xmlns:a16="http://schemas.microsoft.com/office/drawing/2014/main" xmlns="" id="{A17D9D43-2E11-4DAD-B4A1-5090331607B4}"/>
              </a:ext>
            </a:extLst>
          </p:cNvPr>
          <p:cNvSpPr/>
          <p:nvPr/>
        </p:nvSpPr>
        <p:spPr>
          <a:xfrm>
            <a:off x="704304" y="7477517"/>
            <a:ext cx="9970856" cy="225984"/>
          </a:xfrm>
          <a:custGeom>
            <a:avLst/>
            <a:gdLst/>
            <a:ahLst/>
            <a:cxnLst/>
            <a:rect l="l" t="t" r="r" b="b"/>
            <a:pathLst>
              <a:path w="3094354" h="185420">
                <a:moveTo>
                  <a:pt x="0" y="184912"/>
                </a:moveTo>
                <a:lnTo>
                  <a:pt x="3094241" y="184912"/>
                </a:lnTo>
                <a:lnTo>
                  <a:pt x="3094241" y="0"/>
                </a:lnTo>
                <a:lnTo>
                  <a:pt x="0" y="0"/>
                </a:lnTo>
                <a:lnTo>
                  <a:pt x="0" y="184912"/>
                </a:lnTo>
                <a:close/>
              </a:path>
            </a:pathLst>
          </a:custGeom>
          <a:solidFill>
            <a:srgbClr val="D2232A"/>
          </a:solidFill>
        </p:spPr>
        <p:txBody>
          <a:bodyPr wrap="square" lIns="0" tIns="0" rIns="0" bIns="0" rtlCol="0"/>
          <a:lstStyle/>
          <a:p>
            <a:endParaRPr sz="8156"/>
          </a:p>
        </p:txBody>
      </p:sp>
      <p:sp>
        <p:nvSpPr>
          <p:cNvPr id="57" name="object 24">
            <a:extLst>
              <a:ext uri="{FF2B5EF4-FFF2-40B4-BE49-F238E27FC236}">
                <a16:creationId xmlns:a16="http://schemas.microsoft.com/office/drawing/2014/main" xmlns="" id="{4B4F7669-6504-4A7D-AE40-7AE0EDD09E21}"/>
              </a:ext>
            </a:extLst>
          </p:cNvPr>
          <p:cNvSpPr/>
          <p:nvPr/>
        </p:nvSpPr>
        <p:spPr>
          <a:xfrm>
            <a:off x="720860" y="23878181"/>
            <a:ext cx="9970856" cy="225984"/>
          </a:xfrm>
          <a:custGeom>
            <a:avLst/>
            <a:gdLst/>
            <a:ahLst/>
            <a:cxnLst/>
            <a:rect l="l" t="t" r="r" b="b"/>
            <a:pathLst>
              <a:path w="3094354" h="185420">
                <a:moveTo>
                  <a:pt x="0" y="184912"/>
                </a:moveTo>
                <a:lnTo>
                  <a:pt x="3094241" y="184912"/>
                </a:lnTo>
                <a:lnTo>
                  <a:pt x="3094241" y="0"/>
                </a:lnTo>
                <a:lnTo>
                  <a:pt x="0" y="0"/>
                </a:lnTo>
                <a:lnTo>
                  <a:pt x="0" y="184912"/>
                </a:lnTo>
                <a:close/>
              </a:path>
            </a:pathLst>
          </a:custGeom>
          <a:solidFill>
            <a:srgbClr val="D2232A"/>
          </a:solidFill>
        </p:spPr>
        <p:txBody>
          <a:bodyPr wrap="square" lIns="0" tIns="0" rIns="0" bIns="0" rtlCol="0"/>
          <a:lstStyle/>
          <a:p>
            <a:endParaRPr sz="8156"/>
          </a:p>
        </p:txBody>
      </p:sp>
      <p:sp>
        <p:nvSpPr>
          <p:cNvPr id="59" name="object 24">
            <a:extLst>
              <a:ext uri="{FF2B5EF4-FFF2-40B4-BE49-F238E27FC236}">
                <a16:creationId xmlns:a16="http://schemas.microsoft.com/office/drawing/2014/main" xmlns="" id="{24E0DE48-B35B-4106-BDFB-E0D80D0DC727}"/>
              </a:ext>
            </a:extLst>
          </p:cNvPr>
          <p:cNvSpPr/>
          <p:nvPr/>
        </p:nvSpPr>
        <p:spPr>
          <a:xfrm>
            <a:off x="720860" y="36491782"/>
            <a:ext cx="9970856" cy="225984"/>
          </a:xfrm>
          <a:custGeom>
            <a:avLst/>
            <a:gdLst/>
            <a:ahLst/>
            <a:cxnLst/>
            <a:rect l="l" t="t" r="r" b="b"/>
            <a:pathLst>
              <a:path w="3094354" h="185420">
                <a:moveTo>
                  <a:pt x="0" y="184912"/>
                </a:moveTo>
                <a:lnTo>
                  <a:pt x="3094241" y="184912"/>
                </a:lnTo>
                <a:lnTo>
                  <a:pt x="3094241" y="0"/>
                </a:lnTo>
                <a:lnTo>
                  <a:pt x="0" y="0"/>
                </a:lnTo>
                <a:lnTo>
                  <a:pt x="0" y="184912"/>
                </a:lnTo>
                <a:close/>
              </a:path>
            </a:pathLst>
          </a:custGeom>
          <a:solidFill>
            <a:srgbClr val="D2232A"/>
          </a:solidFill>
        </p:spPr>
        <p:txBody>
          <a:bodyPr wrap="square" lIns="0" tIns="0" rIns="0" bIns="0" rtlCol="0"/>
          <a:lstStyle/>
          <a:p>
            <a:endParaRPr sz="8156"/>
          </a:p>
        </p:txBody>
      </p:sp>
      <p:sp>
        <p:nvSpPr>
          <p:cNvPr id="60" name="object 24">
            <a:extLst>
              <a:ext uri="{FF2B5EF4-FFF2-40B4-BE49-F238E27FC236}">
                <a16:creationId xmlns:a16="http://schemas.microsoft.com/office/drawing/2014/main" xmlns="" id="{485C49A8-7321-46B1-AF27-62A6315FD45F}"/>
              </a:ext>
            </a:extLst>
          </p:cNvPr>
          <p:cNvSpPr/>
          <p:nvPr/>
        </p:nvSpPr>
        <p:spPr>
          <a:xfrm>
            <a:off x="720860" y="41045657"/>
            <a:ext cx="9970856" cy="225984"/>
          </a:xfrm>
          <a:custGeom>
            <a:avLst/>
            <a:gdLst/>
            <a:ahLst/>
            <a:cxnLst/>
            <a:rect l="l" t="t" r="r" b="b"/>
            <a:pathLst>
              <a:path w="3094354" h="185420">
                <a:moveTo>
                  <a:pt x="0" y="184912"/>
                </a:moveTo>
                <a:lnTo>
                  <a:pt x="3094241" y="184912"/>
                </a:lnTo>
                <a:lnTo>
                  <a:pt x="3094241" y="0"/>
                </a:lnTo>
                <a:lnTo>
                  <a:pt x="0" y="0"/>
                </a:lnTo>
                <a:lnTo>
                  <a:pt x="0" y="184912"/>
                </a:lnTo>
                <a:close/>
              </a:path>
            </a:pathLst>
          </a:custGeom>
          <a:solidFill>
            <a:srgbClr val="D2232A"/>
          </a:solidFill>
        </p:spPr>
        <p:txBody>
          <a:bodyPr wrap="square" lIns="0" tIns="0" rIns="0" bIns="0" rtlCol="0"/>
          <a:lstStyle/>
          <a:p>
            <a:endParaRPr sz="8156"/>
          </a:p>
        </p:txBody>
      </p:sp>
      <p:sp>
        <p:nvSpPr>
          <p:cNvPr id="67" name="object 24">
            <a:extLst>
              <a:ext uri="{FF2B5EF4-FFF2-40B4-BE49-F238E27FC236}">
                <a16:creationId xmlns:a16="http://schemas.microsoft.com/office/drawing/2014/main" xmlns="" id="{D80E862E-02CA-4A15-AE09-46F3C3DDFA70}"/>
              </a:ext>
            </a:extLst>
          </p:cNvPr>
          <p:cNvSpPr/>
          <p:nvPr/>
        </p:nvSpPr>
        <p:spPr>
          <a:xfrm>
            <a:off x="11511052" y="31494634"/>
            <a:ext cx="9439488" cy="255446"/>
          </a:xfrm>
          <a:custGeom>
            <a:avLst/>
            <a:gdLst/>
            <a:ahLst/>
            <a:cxnLst/>
            <a:rect l="l" t="t" r="r" b="b"/>
            <a:pathLst>
              <a:path w="3094354" h="185420">
                <a:moveTo>
                  <a:pt x="0" y="184912"/>
                </a:moveTo>
                <a:lnTo>
                  <a:pt x="3094241" y="184912"/>
                </a:lnTo>
                <a:lnTo>
                  <a:pt x="3094241" y="0"/>
                </a:lnTo>
                <a:lnTo>
                  <a:pt x="0" y="0"/>
                </a:lnTo>
                <a:lnTo>
                  <a:pt x="0" y="184912"/>
                </a:lnTo>
                <a:close/>
              </a:path>
            </a:pathLst>
          </a:custGeom>
          <a:solidFill>
            <a:srgbClr val="D2232A"/>
          </a:solidFill>
        </p:spPr>
        <p:txBody>
          <a:bodyPr wrap="square" lIns="0" tIns="0" rIns="0" bIns="0" rtlCol="0"/>
          <a:lstStyle/>
          <a:p>
            <a:endParaRPr sz="8156"/>
          </a:p>
        </p:txBody>
      </p:sp>
      <p:sp>
        <p:nvSpPr>
          <p:cNvPr id="68" name="object 24">
            <a:extLst>
              <a:ext uri="{FF2B5EF4-FFF2-40B4-BE49-F238E27FC236}">
                <a16:creationId xmlns:a16="http://schemas.microsoft.com/office/drawing/2014/main" xmlns="" id="{09D7F024-9EF1-4C06-82B5-262E18E93571}"/>
              </a:ext>
            </a:extLst>
          </p:cNvPr>
          <p:cNvSpPr/>
          <p:nvPr/>
        </p:nvSpPr>
        <p:spPr>
          <a:xfrm>
            <a:off x="11511052" y="41015209"/>
            <a:ext cx="9439488" cy="255446"/>
          </a:xfrm>
          <a:custGeom>
            <a:avLst/>
            <a:gdLst/>
            <a:ahLst/>
            <a:cxnLst/>
            <a:rect l="l" t="t" r="r" b="b"/>
            <a:pathLst>
              <a:path w="3094354" h="185420">
                <a:moveTo>
                  <a:pt x="0" y="184912"/>
                </a:moveTo>
                <a:lnTo>
                  <a:pt x="3094241" y="184912"/>
                </a:lnTo>
                <a:lnTo>
                  <a:pt x="3094241" y="0"/>
                </a:lnTo>
                <a:lnTo>
                  <a:pt x="0" y="0"/>
                </a:lnTo>
                <a:lnTo>
                  <a:pt x="0" y="184912"/>
                </a:lnTo>
                <a:close/>
              </a:path>
            </a:pathLst>
          </a:custGeom>
          <a:solidFill>
            <a:srgbClr val="D2232A"/>
          </a:solidFill>
        </p:spPr>
        <p:txBody>
          <a:bodyPr wrap="square" lIns="0" tIns="0" rIns="0" bIns="0" rtlCol="0"/>
          <a:lstStyle/>
          <a:p>
            <a:endParaRPr sz="8156"/>
          </a:p>
        </p:txBody>
      </p:sp>
      <p:sp>
        <p:nvSpPr>
          <p:cNvPr id="69" name="object 24">
            <a:extLst>
              <a:ext uri="{FF2B5EF4-FFF2-40B4-BE49-F238E27FC236}">
                <a16:creationId xmlns:a16="http://schemas.microsoft.com/office/drawing/2014/main" xmlns="" id="{D433FFA0-4732-43FE-A9EB-D7A8E74A066D}"/>
              </a:ext>
            </a:extLst>
          </p:cNvPr>
          <p:cNvSpPr/>
          <p:nvPr/>
        </p:nvSpPr>
        <p:spPr>
          <a:xfrm>
            <a:off x="21221162" y="31492336"/>
            <a:ext cx="8259146" cy="252509"/>
          </a:xfrm>
          <a:custGeom>
            <a:avLst/>
            <a:gdLst/>
            <a:ahLst/>
            <a:cxnLst/>
            <a:rect l="l" t="t" r="r" b="b"/>
            <a:pathLst>
              <a:path w="3094354" h="185420">
                <a:moveTo>
                  <a:pt x="0" y="184912"/>
                </a:moveTo>
                <a:lnTo>
                  <a:pt x="3094241" y="184912"/>
                </a:lnTo>
                <a:lnTo>
                  <a:pt x="3094241" y="0"/>
                </a:lnTo>
                <a:lnTo>
                  <a:pt x="0" y="0"/>
                </a:lnTo>
                <a:lnTo>
                  <a:pt x="0" y="184912"/>
                </a:lnTo>
                <a:close/>
              </a:path>
            </a:pathLst>
          </a:custGeom>
          <a:solidFill>
            <a:srgbClr val="D2232A"/>
          </a:solidFill>
        </p:spPr>
        <p:txBody>
          <a:bodyPr wrap="square" lIns="0" tIns="0" rIns="0" bIns="0" rtlCol="0"/>
          <a:lstStyle/>
          <a:p>
            <a:endParaRPr sz="8156"/>
          </a:p>
        </p:txBody>
      </p:sp>
      <p:sp>
        <p:nvSpPr>
          <p:cNvPr id="71" name="object 24">
            <a:extLst>
              <a:ext uri="{FF2B5EF4-FFF2-40B4-BE49-F238E27FC236}">
                <a16:creationId xmlns:a16="http://schemas.microsoft.com/office/drawing/2014/main" xmlns="" id="{4B241141-369D-4BA5-BB57-5C7F614FCFC3}"/>
              </a:ext>
            </a:extLst>
          </p:cNvPr>
          <p:cNvSpPr/>
          <p:nvPr/>
        </p:nvSpPr>
        <p:spPr>
          <a:xfrm>
            <a:off x="21225864" y="38300946"/>
            <a:ext cx="8259146" cy="252509"/>
          </a:xfrm>
          <a:custGeom>
            <a:avLst/>
            <a:gdLst/>
            <a:ahLst/>
            <a:cxnLst/>
            <a:rect l="l" t="t" r="r" b="b"/>
            <a:pathLst>
              <a:path w="3094354" h="185420">
                <a:moveTo>
                  <a:pt x="0" y="184912"/>
                </a:moveTo>
                <a:lnTo>
                  <a:pt x="3094241" y="184912"/>
                </a:lnTo>
                <a:lnTo>
                  <a:pt x="3094241" y="0"/>
                </a:lnTo>
                <a:lnTo>
                  <a:pt x="0" y="0"/>
                </a:lnTo>
                <a:lnTo>
                  <a:pt x="0" y="184912"/>
                </a:lnTo>
                <a:close/>
              </a:path>
            </a:pathLst>
          </a:custGeom>
          <a:solidFill>
            <a:srgbClr val="D2232A"/>
          </a:solidFill>
        </p:spPr>
        <p:txBody>
          <a:bodyPr wrap="square" lIns="0" tIns="0" rIns="0" bIns="0" rtlCol="0"/>
          <a:lstStyle/>
          <a:p>
            <a:endParaRPr sz="8156"/>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F656C67CEBF1B4EA4579FD3E3AFD5F7" ma:contentTypeVersion="6" ma:contentTypeDescription="Create a new document." ma:contentTypeScope="" ma:versionID="0a4da1f39be4a4643d4d8e5bc18bd4eb">
  <xsd:schema xmlns:xsd="http://www.w3.org/2001/XMLSchema" xmlns:xs="http://www.w3.org/2001/XMLSchema" xmlns:p="http://schemas.microsoft.com/office/2006/metadata/properties" xmlns:ns2="5895eead-2303-49e7-ae5e-1c41a0da3250" xmlns:ns3="e2f035dc-877f-47c5-a098-0c6fdb408b4f" targetNamespace="http://schemas.microsoft.com/office/2006/metadata/properties" ma:root="true" ma:fieldsID="fe335e4f5f8d9dface2ac2651128f73e" ns2:_="" ns3:_="">
    <xsd:import namespace="5895eead-2303-49e7-ae5e-1c41a0da3250"/>
    <xsd:import namespace="e2f035dc-877f-47c5-a098-0c6fdb408b4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895eead-2303-49e7-ae5e-1c41a0da325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2f035dc-877f-47c5-a098-0c6fdb408b4f"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4E6EDEB-A064-421E-B33E-9BD007BC7C55}"/>
</file>

<file path=customXml/itemProps2.xml><?xml version="1.0" encoding="utf-8"?>
<ds:datastoreItem xmlns:ds="http://schemas.openxmlformats.org/officeDocument/2006/customXml" ds:itemID="{028677C6-F30A-40C5-8BBE-1D56245A71C7}"/>
</file>

<file path=customXml/itemProps3.xml><?xml version="1.0" encoding="utf-8"?>
<ds:datastoreItem xmlns:ds="http://schemas.openxmlformats.org/officeDocument/2006/customXml" ds:itemID="{2568BA7D-63CE-4910-A19B-1CAA6DDAC681}"/>
</file>

<file path=docProps/app.xml><?xml version="1.0" encoding="utf-8"?>
<Properties xmlns="http://schemas.openxmlformats.org/officeDocument/2006/extended-properties" xmlns:vt="http://schemas.openxmlformats.org/officeDocument/2006/docPropsVTypes">
  <Template/>
  <TotalTime>1553</TotalTime>
  <Words>1182</Words>
  <Application>Microsoft Macintosh PowerPoint</Application>
  <PresentationFormat>Custom</PresentationFormat>
  <Paragraphs>61</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Calibri</vt:lpstr>
      <vt:lpstr>Courier New</vt:lpstr>
      <vt:lpstr>Arial</vt:lpstr>
      <vt:lpstr>Office Theme</vt:lpstr>
      <vt:lpstr>Country-level TB guidelines out of step with WHO recommendations</vt:lpstr>
    </vt:vector>
  </TitlesOfParts>
  <LinksUpToDate>false</LinksUpToDate>
  <SharedDoc>false</SharedDoc>
  <HyperlinkBase/>
  <HyperlinksChanged>false</HyperlinksChanged>
  <AppVersion>15.0023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MSF Scientific Days Poster Template</dc:title>
  <dc:creator>Isaac CHIKWANHA</dc:creator>
  <cp:lastModifiedBy>Microsoft Office User</cp:lastModifiedBy>
  <cp:revision>143</cp:revision>
  <cp:lastPrinted>2018-04-11T18:41:58Z</cp:lastPrinted>
  <dcterms:created xsi:type="dcterms:W3CDTF">2018-04-11T18:28:11Z</dcterms:created>
  <dcterms:modified xsi:type="dcterms:W3CDTF">2018-05-04T09:38:59Z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2018-04-05T23:00:00Z</vt:filetime>
  </property>
  <property fmtid="{D5CDD505-2E9C-101B-9397-08002B2CF9AE}" pid="3" name="Creator">
    <vt:lpwstr>Adobe InDesign CS6 (Macintosh)</vt:lpwstr>
  </property>
  <property fmtid="{D5CDD505-2E9C-101B-9397-08002B2CF9AE}" pid="4" name="LastSaved">
    <vt:filetime>2018-04-10T23:00:00Z</vt:filetime>
  </property>
  <property fmtid="{D5CDD505-2E9C-101B-9397-08002B2CF9AE}" pid="5" name="ContentTypeId">
    <vt:lpwstr>0x010100EF656C67CEBF1B4EA4579FD3E3AFD5F7</vt:lpwstr>
  </property>
</Properties>
</file>