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199"/>
    <a:srgbClr val="C3E6E2"/>
    <a:srgbClr val="6194BC"/>
    <a:srgbClr val="F56821"/>
    <a:srgbClr val="FFC300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675" autoAdjust="0"/>
    <p:restoredTop sz="94646"/>
  </p:normalViewPr>
  <p:slideViewPr>
    <p:cSldViewPr>
      <p:cViewPr varScale="1">
        <p:scale>
          <a:sx n="11" d="100"/>
          <a:sy n="11" d="100"/>
        </p:scale>
        <p:origin x="1542" y="132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4" name="object 84">
            <a:extLst>
              <a:ext uri="{FF2B5EF4-FFF2-40B4-BE49-F238E27FC236}">
                <a16:creationId xmlns:a16="http://schemas.microsoft.com/office/drawing/2014/main" id="{B1C0BFA7-AA36-4483-A905-301D9FF76CED}"/>
              </a:ext>
            </a:extLst>
          </p:cNvPr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499711"/>
            <a:ext cx="24801626" cy="2203624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C Langendorf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C Lastrucci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I Sanou-Bicaba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K Blackburn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M-H Koudika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R F Grais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en-GB" sz="3938" b="1" dirty="0">
                <a:solidFill>
                  <a:srgbClr val="58595B"/>
                </a:solidFill>
                <a:latin typeface="Arial"/>
                <a:cs typeface="Arial"/>
              </a:rPr>
              <a:t>, T Crucitti</a:t>
            </a:r>
            <a:r>
              <a:rPr lang="en-GB" sz="3938" b="1" baseline="30000" dirty="0">
                <a:solidFill>
                  <a:srgbClr val="58595B"/>
                </a:solidFill>
                <a:latin typeface="Arial"/>
                <a:cs typeface="Arial"/>
              </a:rPr>
              <a:t>5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endParaRPr lang="fr-FR" sz="3938" b="1" dirty="0">
              <a:solidFill>
                <a:srgbClr val="58595B"/>
              </a:solidFill>
              <a:latin typeface="Arial"/>
              <a:cs typeface="Arial"/>
            </a:endParaRPr>
          </a:p>
          <a:p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Epicentre, Paris, France; </a:t>
            </a:r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Médecins Sans </a:t>
            </a:r>
            <a:r>
              <a:rPr lang="en-US" sz="2980" spc="-21" dirty="0" err="1">
                <a:solidFill>
                  <a:srgbClr val="58595B"/>
                </a:solidFill>
                <a:latin typeface="Arial"/>
                <a:cs typeface="Arial"/>
              </a:rPr>
              <a:t>Frontières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 (MSF), Paris, France; </a:t>
            </a:r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Ministère de la Santé du Mali, Bamako, Mali; </a:t>
            </a:r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MSF, Sydney, Australia; </a:t>
            </a:r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5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Institute of Tropical Medicine, Antwerp, Belgium</a:t>
            </a:r>
            <a:endParaRPr sz="3938" b="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8516" y="111931"/>
            <a:ext cx="20459157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GB" dirty="0"/>
              <a:t>No Reduction in Over-treatment for Syphilis Using a Novel Dual Rapid Diagnostic Test in Pregnant Women</a:t>
            </a:r>
            <a:endParaRPr spc="-160" dirty="0"/>
          </a:p>
        </p:txBody>
      </p:sp>
      <p:sp>
        <p:nvSpPr>
          <p:cNvPr id="4" name="object 4"/>
          <p:cNvSpPr/>
          <p:nvPr/>
        </p:nvSpPr>
        <p:spPr>
          <a:xfrm>
            <a:off x="1232580" y="8183416"/>
            <a:ext cx="13634422" cy="36017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0" name="object 10"/>
          <p:cNvSpPr txBox="1"/>
          <p:nvPr/>
        </p:nvSpPr>
        <p:spPr>
          <a:xfrm>
            <a:off x="1217272" y="8935611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FR" sz="3000" b="1" spc="-11" dirty="0">
                <a:solidFill>
                  <a:srgbClr val="D2232A"/>
                </a:solidFill>
                <a:latin typeface="Arial"/>
                <a:cs typeface="Arial"/>
              </a:rPr>
              <a:t>Introduction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2580" y="9762339"/>
            <a:ext cx="6792391" cy="7412568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Screening pregnant women for syphilis using rapid diagnostic tests (RDTs) is a key tool in the prevention of congenital syphilis. However, most syphilis RDTs detect only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treponemal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antibodies</a:t>
            </a:r>
            <a:b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(T-RDT), meaning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antibiotics may be provided unnecessarily to previously treated pregnant women. </a:t>
            </a:r>
          </a:p>
          <a:p>
            <a:endParaRPr lang="en-US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A new </a:t>
            </a:r>
            <a:r>
              <a:rPr lang="en-US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immunochromatographic</a:t>
            </a:r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RDT, Dual Path Platform Syphilis Screen and Confirm assay (DPP test, CHEMBIO Diagnostic System, </a:t>
            </a:r>
            <a:r>
              <a:rPr lang="en-US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, USA) combines simultaneous detection of </a:t>
            </a:r>
            <a:r>
              <a:rPr lang="en-US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treponemal</a:t>
            </a:r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(T) and non-</a:t>
            </a:r>
            <a:r>
              <a:rPr lang="en-US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treponemal</a:t>
            </a:r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(NT) antibodies.</a:t>
            </a:r>
          </a:p>
        </p:txBody>
      </p:sp>
      <p:sp>
        <p:nvSpPr>
          <p:cNvPr id="16" name="object 16"/>
          <p:cNvSpPr/>
          <p:nvPr/>
        </p:nvSpPr>
        <p:spPr>
          <a:xfrm>
            <a:off x="15724322" y="8183590"/>
            <a:ext cx="13634422" cy="35439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4" name="object 24"/>
          <p:cNvSpPr/>
          <p:nvPr/>
        </p:nvSpPr>
        <p:spPr>
          <a:xfrm>
            <a:off x="15746460" y="30233800"/>
            <a:ext cx="13612283" cy="39758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0" name="object 40"/>
          <p:cNvSpPr/>
          <p:nvPr/>
        </p:nvSpPr>
        <p:spPr>
          <a:xfrm>
            <a:off x="15724322" y="31052102"/>
            <a:ext cx="13583508" cy="6509884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 dirty="0"/>
          </a:p>
        </p:txBody>
      </p:sp>
      <p:sp>
        <p:nvSpPr>
          <p:cNvPr id="50" name="object 13"/>
          <p:cNvSpPr txBox="1"/>
          <p:nvPr/>
        </p:nvSpPr>
        <p:spPr>
          <a:xfrm>
            <a:off x="15732066" y="38452797"/>
            <a:ext cx="6085564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3214806" y="38394481"/>
            <a:ext cx="6172200" cy="336147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bject 4"/>
          <p:cNvSpPr/>
          <p:nvPr/>
        </p:nvSpPr>
        <p:spPr>
          <a:xfrm>
            <a:off x="1143348" y="18895846"/>
            <a:ext cx="13723653" cy="30887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7" name="object 10"/>
          <p:cNvSpPr txBox="1"/>
          <p:nvPr/>
        </p:nvSpPr>
        <p:spPr>
          <a:xfrm>
            <a:off x="1145748" y="19626736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FR" sz="3000" b="1" spc="-11" dirty="0" err="1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8" name="object 10"/>
          <p:cNvSpPr txBox="1"/>
          <p:nvPr/>
        </p:nvSpPr>
        <p:spPr>
          <a:xfrm>
            <a:off x="15724322" y="8917694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FR" sz="3000" b="1" spc="-11" dirty="0" err="1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9" name="object 10"/>
          <p:cNvSpPr txBox="1"/>
          <p:nvPr/>
        </p:nvSpPr>
        <p:spPr>
          <a:xfrm>
            <a:off x="16285420" y="31145315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FR" sz="3000" b="1" spc="-11" dirty="0">
                <a:solidFill>
                  <a:srgbClr val="D2232A"/>
                </a:solidFill>
                <a:latin typeface="Arial"/>
                <a:cs typeface="Arial"/>
              </a:rPr>
              <a:t>Conclusion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1144734" y="20406207"/>
            <a:ext cx="14774863" cy="5125572"/>
          </a:xfrm>
          <a:prstGeom prst="rect">
            <a:avLst/>
          </a:prstGeom>
          <a:noFill/>
        </p:spPr>
        <p:txBody>
          <a:bodyPr lIns="84902" tIns="42451" rIns="84902" bIns="42451">
            <a:spAutoFit/>
          </a:bodyPr>
          <a:lstStyle/>
          <a:p>
            <a:pPr marL="318383" indent="-318383" algn="just" eaLnBrk="1" fontAlgn="auto" hangingPunct="1">
              <a:spcBef>
                <a:spcPts val="1114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b="1" dirty="0">
                <a:solidFill>
                  <a:srgbClr val="38A199"/>
                </a:solidFill>
                <a:latin typeface="Arial" pitchFamily="34" charset="0"/>
                <a:ea typeface="+mn-ea"/>
                <a:cs typeface="Arial" pitchFamily="34" charset="0"/>
              </a:rPr>
              <a:t>Study design: </a:t>
            </a:r>
            <a:r>
              <a:rPr lang="en-US" sz="3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</a:t>
            </a:r>
            <a:r>
              <a:rPr lang="en-GB" sz="3000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rospective</a:t>
            </a:r>
            <a:r>
              <a:rPr lang="en-GB" sz="3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study</a:t>
            </a:r>
          </a:p>
          <a:p>
            <a:pPr marL="318383" indent="-318383" algn="just" eaLnBrk="1" fontAlgn="auto" hangingPunct="1">
              <a:spcBef>
                <a:spcPts val="1114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000" b="1" dirty="0">
                <a:solidFill>
                  <a:srgbClr val="38A199"/>
                </a:solidFill>
                <a:latin typeface="Arial" pitchFamily="34" charset="0"/>
                <a:ea typeface="+mn-ea"/>
                <a:cs typeface="Arial" pitchFamily="34" charset="0"/>
              </a:rPr>
              <a:t>Study area:</a:t>
            </a:r>
            <a:r>
              <a:rPr lang="en-GB" sz="3000" dirty="0">
                <a:solidFill>
                  <a:srgbClr val="38A199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fr-FR" sz="3000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Maternity</a:t>
            </a:r>
            <a:r>
              <a:rPr lang="fr-FR" sz="3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of </a:t>
            </a:r>
            <a:r>
              <a:rPr lang="fr-FR" sz="3000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Deou</a:t>
            </a:r>
            <a:r>
              <a:rPr lang="fr-FR" sz="3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, Burkina Faso</a:t>
            </a:r>
            <a:endParaRPr lang="en-US" sz="30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318383" indent="-318383" algn="just" eaLnBrk="1" fontAlgn="auto" hangingPunct="1">
              <a:spcBef>
                <a:spcPts val="1114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000" b="1" dirty="0">
                <a:solidFill>
                  <a:srgbClr val="3EA199"/>
                </a:solidFill>
                <a:latin typeface="Arial" pitchFamily="34" charset="0"/>
                <a:ea typeface="+mn-ea"/>
                <a:cs typeface="Arial" pitchFamily="34" charset="0"/>
              </a:rPr>
              <a:t>Inclusion </a:t>
            </a:r>
            <a:r>
              <a:rPr lang="fr-FR" sz="3000" b="1" dirty="0" err="1">
                <a:solidFill>
                  <a:srgbClr val="3EA199"/>
                </a:solidFill>
                <a:latin typeface="Arial" pitchFamily="34" charset="0"/>
                <a:ea typeface="+mn-ea"/>
                <a:cs typeface="Arial" pitchFamily="34" charset="0"/>
              </a:rPr>
              <a:t>criteria</a:t>
            </a:r>
            <a:r>
              <a:rPr lang="fr-FR" sz="3000" b="1" dirty="0">
                <a:solidFill>
                  <a:srgbClr val="3EA199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3000" dirty="0">
              <a:solidFill>
                <a:srgbClr val="3EA199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881710" lvl="1" indent="-457200">
              <a:buFont typeface="Arial" panose="020B0604020202020204" pitchFamily="34" charset="0"/>
              <a:buChar char="‒"/>
              <a:defRPr/>
            </a:pPr>
            <a:r>
              <a:rPr lang="en-GB" altLang="fr-FR" sz="3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Pregnant woman</a:t>
            </a:r>
            <a:endParaRPr lang="fr-FR" altLang="fr-FR" sz="3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81710" lvl="1" indent="-457200">
              <a:buFont typeface="Arial" panose="020B0604020202020204" pitchFamily="34" charset="0"/>
              <a:buChar char="‒"/>
              <a:defRPr/>
            </a:pPr>
            <a:r>
              <a:rPr lang="en-GB" altLang="fr-FR" sz="3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Attending antenatal consultations in study site</a:t>
            </a:r>
            <a:endParaRPr lang="fr-FR" altLang="fr-FR" sz="3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81710" lvl="1" indent="-457200">
              <a:buFont typeface="Arial" panose="020B0604020202020204" pitchFamily="34" charset="0"/>
              <a:buChar char="‒"/>
              <a:defRPr/>
            </a:pPr>
            <a:r>
              <a:rPr lang="en-GB" altLang="fr-FR" sz="3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Eligible for routine syphilis screening according to routine practices in the maternity</a:t>
            </a:r>
          </a:p>
          <a:p>
            <a:pPr marL="881710" lvl="1" indent="-457200">
              <a:buFont typeface="Arial" panose="020B0604020202020204" pitchFamily="34" charset="0"/>
              <a:buChar char="‒"/>
              <a:defRPr/>
            </a:pPr>
            <a:r>
              <a:rPr lang="en-GB" altLang="fr-FR" sz="3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Consent to participate to the study</a:t>
            </a:r>
          </a:p>
          <a:p>
            <a:pPr marL="424510" lvl="1">
              <a:defRPr/>
            </a:pPr>
            <a:r>
              <a:rPr lang="en-GB" altLang="fr-FR" sz="3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exclusion criteria</a:t>
            </a:r>
            <a:endParaRPr lang="fr-FR" altLang="fr-FR" sz="3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18383" indent="-318383" algn="just" eaLnBrk="1" fontAlgn="auto" hangingPunct="1">
              <a:spcBef>
                <a:spcPts val="1114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b="1" dirty="0">
                <a:solidFill>
                  <a:srgbClr val="3EA199"/>
                </a:solidFill>
                <a:latin typeface="Arial" pitchFamily="34" charset="0"/>
                <a:ea typeface="+mn-ea"/>
                <a:cs typeface="Arial" pitchFamily="34" charset="0"/>
              </a:rPr>
              <a:t>Interventions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029466" y="34775905"/>
            <a:ext cx="13533841" cy="6933760"/>
          </a:xfrm>
          <a:prstGeom prst="rect">
            <a:avLst/>
          </a:prstGeom>
          <a:noFill/>
        </p:spPr>
        <p:txBody>
          <a:bodyPr wrap="square" lIns="84902" tIns="42451" rIns="84902" bIns="42451">
            <a:spAutoFit/>
          </a:bodyPr>
          <a:lstStyle/>
          <a:p>
            <a:pPr marL="424510" indent="-424510">
              <a:lnSpc>
                <a:spcPts val="2971"/>
              </a:lnSpc>
              <a:spcBef>
                <a:spcPts val="557"/>
              </a:spcBef>
              <a:buFont typeface="Arial" pitchFamily="34" charset="0"/>
              <a:buChar char="•"/>
              <a:defRPr/>
            </a:pPr>
            <a:r>
              <a:rPr lang="en-US" sz="3000" b="1" dirty="0">
                <a:solidFill>
                  <a:srgbClr val="3EA199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Analysis:</a:t>
            </a:r>
          </a:p>
          <a:p>
            <a:pPr marL="424510" lvl="1" indent="0">
              <a:spcBef>
                <a:spcPts val="557"/>
              </a:spcBef>
              <a:tabLst>
                <a:tab pos="1998736" algn="l"/>
              </a:tabLst>
              <a:defRPr/>
            </a:pPr>
            <a:r>
              <a:rPr lang="fr-FR" sz="3000" b="1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Primary</a:t>
            </a:r>
            <a:r>
              <a:rPr lang="fr-FR" sz="3000" b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fr-FR" sz="3000" b="1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endpoints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: DPP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results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by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midwives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and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laboratory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technician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; SD Bioline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results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by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laboratory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technician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;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reference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tests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results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(TPPA and RPR)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done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at the Institute of Tropical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Medicine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(ITM),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Antwerp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, Belgium.</a:t>
            </a:r>
          </a:p>
          <a:p>
            <a:pPr marL="424510" lvl="1" indent="0">
              <a:tabLst>
                <a:tab pos="1998736" algn="l"/>
              </a:tabLst>
              <a:defRPr/>
            </a:pPr>
            <a:endParaRPr lang="fr-FR" sz="3000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  <a:p>
            <a:pPr marL="424510" lvl="1" indent="0">
              <a:spcBef>
                <a:spcPts val="557"/>
              </a:spcBef>
              <a:tabLst>
                <a:tab pos="1998736" algn="l"/>
              </a:tabLst>
              <a:defRPr/>
            </a:pPr>
            <a:r>
              <a:rPr lang="fr-FR" sz="3000" b="1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Presumptive</a:t>
            </a:r>
            <a:r>
              <a:rPr lang="fr-FR" sz="3000" b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active syphilis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: 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detection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of T and NT </a:t>
            </a:r>
            <a:r>
              <a:rPr lang="fr-FR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antibodies</a:t>
            </a:r>
            <a:r>
              <a:rPr lang="fr-FR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.</a:t>
            </a:r>
          </a:p>
          <a:p>
            <a:pPr marL="424510" lvl="1" indent="0">
              <a:tabLst>
                <a:tab pos="1998736" algn="l"/>
              </a:tabLst>
              <a:defRPr/>
            </a:pPr>
            <a:endParaRPr lang="en-US" sz="3000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  <a:p>
            <a:pPr marL="424510" lvl="1" indent="0">
              <a:spcBef>
                <a:spcPts val="557"/>
              </a:spcBef>
              <a:tabLst>
                <a:tab pos="1998736" algn="l"/>
              </a:tabLst>
              <a:defRPr/>
            </a:pPr>
            <a:r>
              <a:rPr lang="en-US" sz="3000" b="1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McNemar</a:t>
            </a:r>
            <a:r>
              <a:rPr lang="en-US" sz="3000" b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test </a:t>
            </a:r>
            <a:r>
              <a:rPr lang="en-US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for paired samples: compare proportions of falsely treated cases or falsely non treated cases between different algorithms (significance level p = 0.05).</a:t>
            </a:r>
          </a:p>
          <a:p>
            <a:pPr marL="424510" lvl="1" indent="0">
              <a:lnSpc>
                <a:spcPts val="2971"/>
              </a:lnSpc>
              <a:tabLst>
                <a:tab pos="1998736" algn="l"/>
              </a:tabLst>
              <a:defRPr/>
            </a:pPr>
            <a:endParaRPr lang="en-US" sz="3000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  <a:p>
            <a:pPr marL="424510" indent="-424510">
              <a:spcBef>
                <a:spcPts val="557"/>
              </a:spcBef>
              <a:buFont typeface="Arial" pitchFamily="34" charset="0"/>
              <a:buChar char="•"/>
              <a:defRPr/>
            </a:pPr>
            <a:r>
              <a:rPr lang="en-US" sz="3000" b="1" dirty="0">
                <a:solidFill>
                  <a:srgbClr val="3EA199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Ethical considerations:</a:t>
            </a:r>
            <a:r>
              <a:rPr lang="en-US" sz="3000" dirty="0">
                <a:solidFill>
                  <a:srgbClr val="3EA199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 </a:t>
            </a:r>
            <a:r>
              <a:rPr lang="en-GB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Ethics approval was granted by the National Ethical Committee of Burkina Faso, ITM-Ethical Review Board  and the </a:t>
            </a:r>
            <a:r>
              <a:rPr lang="en-GB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Comité</a:t>
            </a:r>
            <a:r>
              <a:rPr lang="en-GB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de Protection des </a:t>
            </a:r>
            <a:r>
              <a:rPr lang="en-GB" sz="3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Personnes</a:t>
            </a:r>
            <a:r>
              <a:rPr lang="en-GB" sz="3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in France.</a:t>
            </a:r>
            <a:endParaRPr lang="fr-FR" sz="3000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1029466" y="33962510"/>
            <a:ext cx="14747875" cy="455063"/>
          </a:xfrm>
          <a:prstGeom prst="rect">
            <a:avLst/>
          </a:prstGeom>
          <a:noFill/>
        </p:spPr>
        <p:txBody>
          <a:bodyPr lIns="84902" tIns="42451" rIns="84902" bIns="42451">
            <a:spAutoFit/>
          </a:bodyPr>
          <a:lstStyle/>
          <a:p>
            <a:pPr algn="just">
              <a:defRPr/>
            </a:pPr>
            <a:r>
              <a:rPr lang="en-GB" sz="24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Figure 1: Description of study activities</a:t>
            </a:r>
            <a:endParaRPr lang="fr-FR" sz="2400" i="1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</p:txBody>
      </p:sp>
      <p:grpSp>
        <p:nvGrpSpPr>
          <p:cNvPr id="63" name="Groupe 41"/>
          <p:cNvGrpSpPr>
            <a:grpSpLocks/>
          </p:cNvGrpSpPr>
          <p:nvPr/>
        </p:nvGrpSpPr>
        <p:grpSpPr bwMode="auto">
          <a:xfrm>
            <a:off x="1268744" y="25153538"/>
            <a:ext cx="13141325" cy="8360264"/>
            <a:chOff x="461963" y="781050"/>
            <a:chExt cx="8502524" cy="5905228"/>
          </a:xfrm>
        </p:grpSpPr>
        <p:sp>
          <p:nvSpPr>
            <p:cNvPr id="64" name="ZoneTexte 5"/>
            <p:cNvSpPr txBox="1">
              <a:spLocks noChangeArrowheads="1"/>
            </p:cNvSpPr>
            <p:nvPr/>
          </p:nvSpPr>
          <p:spPr bwMode="auto">
            <a:xfrm>
              <a:off x="2380881" y="781050"/>
              <a:ext cx="2054225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Enrolment of pregnant women</a:t>
              </a:r>
            </a:p>
          </p:txBody>
        </p:sp>
        <p:sp>
          <p:nvSpPr>
            <p:cNvPr id="65" name="ZoneTexte 6"/>
            <p:cNvSpPr txBox="1">
              <a:spLocks noChangeArrowheads="1"/>
            </p:cNvSpPr>
            <p:nvPr/>
          </p:nvSpPr>
          <p:spPr bwMode="auto">
            <a:xfrm>
              <a:off x="468313" y="1689100"/>
              <a:ext cx="1781175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Finger prick blood collection</a:t>
              </a:r>
            </a:p>
          </p:txBody>
        </p:sp>
        <p:sp>
          <p:nvSpPr>
            <p:cNvPr id="66" name="ZoneTexte 12"/>
            <p:cNvSpPr txBox="1">
              <a:spLocks noChangeArrowheads="1"/>
            </p:cNvSpPr>
            <p:nvPr/>
          </p:nvSpPr>
          <p:spPr bwMode="auto">
            <a:xfrm>
              <a:off x="4826000" y="1698625"/>
              <a:ext cx="1473200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Venous blood collection</a:t>
              </a:r>
            </a:p>
          </p:txBody>
        </p:sp>
        <p:sp>
          <p:nvSpPr>
            <p:cNvPr id="67" name="ZoneTexte 17"/>
            <p:cNvSpPr txBox="1">
              <a:spLocks noChangeArrowheads="1"/>
            </p:cNvSpPr>
            <p:nvPr/>
          </p:nvSpPr>
          <p:spPr bwMode="auto">
            <a:xfrm>
              <a:off x="619125" y="2871920"/>
              <a:ext cx="1473200" cy="586970"/>
            </a:xfrm>
            <a:prstGeom prst="rect">
              <a:avLst/>
            </a:prstGeom>
            <a:solidFill>
              <a:srgbClr val="6194B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DPP test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fr-FR" sz="2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 user</a:t>
              </a: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2249157" y="3808360"/>
              <a:ext cx="1474949" cy="586970"/>
            </a:xfrm>
            <a:prstGeom prst="rect">
              <a:avLst/>
            </a:prstGeom>
            <a:solidFill>
              <a:srgbClr val="C3E6E2"/>
            </a:solidFill>
            <a:ln>
              <a:solidFill>
                <a:schemeClr val="tx1"/>
              </a:solidFill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SD </a:t>
              </a:r>
              <a:r>
                <a:rPr lang="en-US" sz="2400" dirty="0" err="1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Bioline</a:t>
              </a:r>
              <a:r>
                <a:rPr lang="en-US" sz="24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 Syphilis test</a:t>
              </a:r>
            </a:p>
          </p:txBody>
        </p:sp>
        <p:sp>
          <p:nvSpPr>
            <p:cNvPr id="69" name="ZoneTexte 19"/>
            <p:cNvSpPr txBox="1">
              <a:spLocks noChangeArrowheads="1"/>
            </p:cNvSpPr>
            <p:nvPr/>
          </p:nvSpPr>
          <p:spPr bwMode="auto">
            <a:xfrm>
              <a:off x="5724128" y="2393950"/>
              <a:ext cx="3240359" cy="345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Field laboratory – Lab technician</a:t>
              </a:r>
            </a:p>
          </p:txBody>
        </p:sp>
        <p:sp>
          <p:nvSpPr>
            <p:cNvPr id="70" name="ZoneTexte 20"/>
            <p:cNvSpPr txBox="1">
              <a:spLocks noChangeArrowheads="1"/>
            </p:cNvSpPr>
            <p:nvPr/>
          </p:nvSpPr>
          <p:spPr bwMode="auto">
            <a:xfrm>
              <a:off x="6881813" y="2854325"/>
              <a:ext cx="1473200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Plasma extraction</a:t>
              </a:r>
            </a:p>
          </p:txBody>
        </p:sp>
        <p:sp>
          <p:nvSpPr>
            <p:cNvPr id="71" name="ZoneTexte 21"/>
            <p:cNvSpPr txBox="1">
              <a:spLocks noChangeArrowheads="1"/>
            </p:cNvSpPr>
            <p:nvPr/>
          </p:nvSpPr>
          <p:spPr bwMode="auto">
            <a:xfrm>
              <a:off x="2844800" y="5067433"/>
              <a:ext cx="1474788" cy="586970"/>
            </a:xfrm>
            <a:prstGeom prst="rect">
              <a:avLst/>
            </a:prstGeom>
            <a:solidFill>
              <a:srgbClr val="FFC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RPR qualitative</a:t>
              </a:r>
            </a:p>
          </p:txBody>
        </p:sp>
        <p:sp>
          <p:nvSpPr>
            <p:cNvPr id="72" name="ZoneTexte 22"/>
            <p:cNvSpPr txBox="1">
              <a:spLocks noChangeArrowheads="1"/>
            </p:cNvSpPr>
            <p:nvPr/>
          </p:nvSpPr>
          <p:spPr bwMode="auto">
            <a:xfrm>
              <a:off x="6688138" y="3848116"/>
              <a:ext cx="1889125" cy="8478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Plasma storage for shipment to ITM reference lab</a:t>
              </a:r>
            </a:p>
          </p:txBody>
        </p:sp>
        <p:sp>
          <p:nvSpPr>
            <p:cNvPr id="73" name="ZoneTexte 23"/>
            <p:cNvSpPr txBox="1">
              <a:spLocks noChangeArrowheads="1"/>
            </p:cNvSpPr>
            <p:nvPr/>
          </p:nvSpPr>
          <p:spPr bwMode="auto">
            <a:xfrm>
              <a:off x="3741738" y="6283325"/>
              <a:ext cx="1474787" cy="3456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Treatment</a:t>
              </a:r>
            </a:p>
          </p:txBody>
        </p:sp>
        <p:sp>
          <p:nvSpPr>
            <p:cNvPr id="74" name="ZoneTexte 24"/>
            <p:cNvSpPr txBox="1">
              <a:spLocks noChangeArrowheads="1"/>
            </p:cNvSpPr>
            <p:nvPr/>
          </p:nvSpPr>
          <p:spPr bwMode="auto">
            <a:xfrm>
              <a:off x="461963" y="6308725"/>
              <a:ext cx="1473200" cy="345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No treatment</a:t>
              </a:r>
            </a:p>
          </p:txBody>
        </p:sp>
        <p:sp>
          <p:nvSpPr>
            <p:cNvPr id="75" name="ZoneTexte 25"/>
            <p:cNvSpPr txBox="1">
              <a:spLocks noChangeArrowheads="1"/>
            </p:cNvSpPr>
            <p:nvPr/>
          </p:nvSpPr>
          <p:spPr bwMode="auto">
            <a:xfrm>
              <a:off x="4922838" y="3845058"/>
              <a:ext cx="1279525" cy="586970"/>
            </a:xfrm>
            <a:prstGeom prst="rect">
              <a:avLst/>
            </a:prstGeom>
            <a:solidFill>
              <a:srgbClr val="6194B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DPP test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fr-FR" sz="2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 user</a:t>
              </a:r>
            </a:p>
          </p:txBody>
        </p:sp>
        <p:sp>
          <p:nvSpPr>
            <p:cNvPr id="76" name="ZoneTexte 26"/>
            <p:cNvSpPr txBox="1">
              <a:spLocks noChangeArrowheads="1"/>
            </p:cNvSpPr>
            <p:nvPr/>
          </p:nvSpPr>
          <p:spPr bwMode="auto">
            <a:xfrm>
              <a:off x="6430963" y="6099308"/>
              <a:ext cx="2376487" cy="586970"/>
            </a:xfrm>
            <a:prstGeom prst="rect">
              <a:avLst/>
            </a:prstGeom>
            <a:solidFill>
              <a:srgbClr val="F568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Reference tests</a:t>
              </a:r>
              <a:b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TPPA/RPR quantitative</a:t>
              </a:r>
            </a:p>
          </p:txBody>
        </p:sp>
        <p:cxnSp>
          <p:nvCxnSpPr>
            <p:cNvPr id="77" name="Connecteur droit avec flèche 76"/>
            <p:cNvCxnSpPr>
              <a:stCxn id="64" idx="2"/>
              <a:endCxn id="65" idx="0"/>
            </p:cNvCxnSpPr>
            <p:nvPr/>
          </p:nvCxnSpPr>
          <p:spPr>
            <a:xfrm flipH="1">
              <a:off x="1358642" y="1403383"/>
              <a:ext cx="2049110" cy="2859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>
              <a:stCxn id="64" idx="2"/>
              <a:endCxn id="66" idx="0"/>
            </p:cNvCxnSpPr>
            <p:nvPr/>
          </p:nvCxnSpPr>
          <p:spPr>
            <a:xfrm>
              <a:off x="3407752" y="1403383"/>
              <a:ext cx="2154904" cy="2949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avec flèche 78"/>
            <p:cNvCxnSpPr>
              <a:stCxn id="68" idx="2"/>
              <a:endCxn id="74" idx="0"/>
            </p:cNvCxnSpPr>
            <p:nvPr/>
          </p:nvCxnSpPr>
          <p:spPr>
            <a:xfrm flipH="1">
              <a:off x="1198563" y="4395330"/>
              <a:ext cx="1788069" cy="19133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/>
            <p:cNvCxnSpPr>
              <a:stCxn id="68" idx="2"/>
              <a:endCxn id="71" idx="0"/>
            </p:cNvCxnSpPr>
            <p:nvPr/>
          </p:nvCxnSpPr>
          <p:spPr>
            <a:xfrm>
              <a:off x="2986632" y="4395330"/>
              <a:ext cx="595562" cy="67210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ZoneTexte 46"/>
            <p:cNvSpPr txBox="1">
              <a:spLocks noChangeArrowheads="1"/>
            </p:cNvSpPr>
            <p:nvPr/>
          </p:nvSpPr>
          <p:spPr bwMode="auto">
            <a:xfrm>
              <a:off x="1616075" y="4513263"/>
              <a:ext cx="1011238" cy="345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Negative</a:t>
              </a:r>
            </a:p>
          </p:txBody>
        </p:sp>
        <p:sp>
          <p:nvSpPr>
            <p:cNvPr id="82" name="ZoneTexte 47"/>
            <p:cNvSpPr txBox="1">
              <a:spLocks noChangeArrowheads="1"/>
            </p:cNvSpPr>
            <p:nvPr/>
          </p:nvSpPr>
          <p:spPr bwMode="auto">
            <a:xfrm>
              <a:off x="4030663" y="5732463"/>
              <a:ext cx="965200" cy="345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Positive</a:t>
              </a:r>
            </a:p>
          </p:txBody>
        </p:sp>
        <p:cxnSp>
          <p:nvCxnSpPr>
            <p:cNvPr id="83" name="Connecteur droit avec flèche 82"/>
            <p:cNvCxnSpPr>
              <a:stCxn id="71" idx="2"/>
              <a:endCxn id="73" idx="0"/>
            </p:cNvCxnSpPr>
            <p:nvPr/>
          </p:nvCxnSpPr>
          <p:spPr>
            <a:xfrm>
              <a:off x="3582194" y="5654403"/>
              <a:ext cx="896937" cy="6289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necteur droit avec flèche 83"/>
            <p:cNvCxnSpPr>
              <a:stCxn id="65" idx="2"/>
              <a:endCxn id="67" idx="0"/>
            </p:cNvCxnSpPr>
            <p:nvPr/>
          </p:nvCxnSpPr>
          <p:spPr>
            <a:xfrm flipH="1">
              <a:off x="1355725" y="2311261"/>
              <a:ext cx="3176" cy="5606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avec flèche 84"/>
            <p:cNvCxnSpPr>
              <a:stCxn id="66" idx="2"/>
              <a:endCxn id="97" idx="0"/>
            </p:cNvCxnSpPr>
            <p:nvPr/>
          </p:nvCxnSpPr>
          <p:spPr>
            <a:xfrm flipH="1">
              <a:off x="5551358" y="2320625"/>
              <a:ext cx="11298" cy="6593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/>
            <p:cNvCxnSpPr>
              <a:stCxn id="97" idx="2"/>
              <a:endCxn id="68" idx="0"/>
            </p:cNvCxnSpPr>
            <p:nvPr/>
          </p:nvCxnSpPr>
          <p:spPr>
            <a:xfrm flipH="1">
              <a:off x="2986632" y="3325383"/>
              <a:ext cx="2564856" cy="4829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avec flèche 86"/>
            <p:cNvCxnSpPr>
              <a:stCxn id="97" idx="2"/>
              <a:endCxn id="75" idx="0"/>
            </p:cNvCxnSpPr>
            <p:nvPr/>
          </p:nvCxnSpPr>
          <p:spPr>
            <a:xfrm>
              <a:off x="5551488" y="3325383"/>
              <a:ext cx="11112" cy="5196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avec flèche 87"/>
            <p:cNvCxnSpPr>
              <a:stCxn id="70" idx="2"/>
              <a:endCxn id="72" idx="0"/>
            </p:cNvCxnSpPr>
            <p:nvPr/>
          </p:nvCxnSpPr>
          <p:spPr>
            <a:xfrm>
              <a:off x="7618413" y="3476486"/>
              <a:ext cx="14287" cy="3716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avec flèche 88"/>
            <p:cNvCxnSpPr>
              <a:stCxn id="72" idx="2"/>
              <a:endCxn id="76" idx="0"/>
            </p:cNvCxnSpPr>
            <p:nvPr/>
          </p:nvCxnSpPr>
          <p:spPr>
            <a:xfrm flipH="1">
              <a:off x="7619207" y="4695962"/>
              <a:ext cx="13493" cy="14033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ZoneTexte 66"/>
            <p:cNvSpPr txBox="1">
              <a:spLocks noChangeArrowheads="1"/>
            </p:cNvSpPr>
            <p:nvPr/>
          </p:nvSpPr>
          <p:spPr bwMode="auto">
            <a:xfrm>
              <a:off x="2168525" y="5721350"/>
              <a:ext cx="1154113" cy="345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Negative</a:t>
              </a:r>
            </a:p>
          </p:txBody>
        </p:sp>
        <p:cxnSp>
          <p:nvCxnSpPr>
            <p:cNvPr id="91" name="Connecteur droit avec flèche 90"/>
            <p:cNvCxnSpPr>
              <a:stCxn id="71" idx="2"/>
              <a:endCxn id="92" idx="0"/>
            </p:cNvCxnSpPr>
            <p:nvPr/>
          </p:nvCxnSpPr>
          <p:spPr>
            <a:xfrm flipH="1">
              <a:off x="2905919" y="5654403"/>
              <a:ext cx="676275" cy="6352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ZoneTexte 94"/>
            <p:cNvSpPr txBox="1">
              <a:spLocks noChangeArrowheads="1"/>
            </p:cNvSpPr>
            <p:nvPr/>
          </p:nvSpPr>
          <p:spPr bwMode="auto">
            <a:xfrm>
              <a:off x="2168525" y="6289675"/>
              <a:ext cx="1474788" cy="345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No treatment</a:t>
              </a:r>
            </a:p>
          </p:txBody>
        </p:sp>
        <p:sp>
          <p:nvSpPr>
            <p:cNvPr id="93" name="ZoneTexte 102"/>
            <p:cNvSpPr txBox="1">
              <a:spLocks noChangeArrowheads="1"/>
            </p:cNvSpPr>
            <p:nvPr/>
          </p:nvSpPr>
          <p:spPr bwMode="auto">
            <a:xfrm>
              <a:off x="3403600" y="4492625"/>
              <a:ext cx="965200" cy="345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Positive</a:t>
              </a:r>
            </a:p>
          </p:txBody>
        </p:sp>
        <p:sp>
          <p:nvSpPr>
            <p:cNvPr id="94" name="ZoneTexte 103"/>
            <p:cNvSpPr txBox="1">
              <a:spLocks noChangeArrowheads="1"/>
            </p:cNvSpPr>
            <p:nvPr/>
          </p:nvSpPr>
          <p:spPr bwMode="auto">
            <a:xfrm>
              <a:off x="2595563" y="1689100"/>
              <a:ext cx="1884362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Consultation room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Midwives</a:t>
              </a:r>
            </a:p>
          </p:txBody>
        </p:sp>
        <p:sp>
          <p:nvSpPr>
            <p:cNvPr id="95" name="ZoneTexte 71"/>
            <p:cNvSpPr txBox="1">
              <a:spLocks noChangeArrowheads="1"/>
            </p:cNvSpPr>
            <p:nvPr/>
          </p:nvSpPr>
          <p:spPr bwMode="auto">
            <a:xfrm>
              <a:off x="4927600" y="4816028"/>
              <a:ext cx="1279525" cy="6221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Picture : 3</a:t>
              </a:r>
              <a:r>
                <a:rPr lang="en-US" altLang="fr-FR" sz="24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rd</a:t>
              </a:r>
              <a:r>
                <a:rPr lang="en-US" altLang="fr-FR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reading</a:t>
              </a:r>
            </a:p>
          </p:txBody>
        </p:sp>
        <p:cxnSp>
          <p:nvCxnSpPr>
            <p:cNvPr id="96" name="Connecteur droit avec flèche 95"/>
            <p:cNvCxnSpPr>
              <a:stCxn id="75" idx="2"/>
              <a:endCxn id="95" idx="0"/>
            </p:cNvCxnSpPr>
            <p:nvPr/>
          </p:nvCxnSpPr>
          <p:spPr>
            <a:xfrm>
              <a:off x="5562601" y="4432029"/>
              <a:ext cx="4762" cy="3839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ZoneTexte 20"/>
            <p:cNvSpPr txBox="1">
              <a:spLocks noChangeArrowheads="1"/>
            </p:cNvSpPr>
            <p:nvPr/>
          </p:nvSpPr>
          <p:spPr bwMode="auto">
            <a:xfrm>
              <a:off x="4814888" y="2979738"/>
              <a:ext cx="1473200" cy="345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  <a:cs typeface="Arial" panose="020B0604020202020204" pitchFamily="34" charset="0"/>
                </a:rPr>
                <a:t>Whole blood</a:t>
              </a:r>
            </a:p>
          </p:txBody>
        </p:sp>
        <p:cxnSp>
          <p:nvCxnSpPr>
            <p:cNvPr id="98" name="Connecteur droit avec flèche 97"/>
            <p:cNvCxnSpPr>
              <a:stCxn id="97" idx="3"/>
              <a:endCxn id="70" idx="1"/>
            </p:cNvCxnSpPr>
            <p:nvPr/>
          </p:nvCxnSpPr>
          <p:spPr>
            <a:xfrm>
              <a:off x="6287805" y="3152646"/>
              <a:ext cx="593677" cy="123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9" name="object 23"/>
          <p:cNvSpPr txBox="1"/>
          <p:nvPr/>
        </p:nvSpPr>
        <p:spPr>
          <a:xfrm>
            <a:off x="16138021" y="31739912"/>
            <a:ext cx="12213153" cy="568696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/>
            <a:r>
              <a:rPr lang="en-US" sz="2980" spc="-85" dirty="0">
                <a:solidFill>
                  <a:srgbClr val="58595B"/>
                </a:solidFill>
                <a:latin typeface="Arial"/>
                <a:cs typeface="Arial"/>
              </a:rPr>
              <a:t>In this first evaluation comparing DPP to traditional screening methods in pregnant women, we saw </a:t>
            </a:r>
            <a:r>
              <a:rPr lang="en-US" sz="2980" b="1" spc="-85" dirty="0">
                <a:solidFill>
                  <a:srgbClr val="58595B"/>
                </a:solidFill>
                <a:latin typeface="Arial"/>
                <a:cs typeface="Arial"/>
              </a:rPr>
              <a:t>no reduction in unnecessarily treated syphilis and an underestimation of those needing treatment.</a:t>
            </a:r>
            <a:r>
              <a:rPr lang="en-US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</a:p>
          <a:p>
            <a:pPr marL="27032" marR="10813"/>
            <a:endParaRPr lang="en-US" sz="2980" spc="-85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10813"/>
            <a:r>
              <a:rPr lang="en-US" sz="2980" spc="-85" dirty="0">
                <a:solidFill>
                  <a:srgbClr val="58595B"/>
                </a:solidFill>
                <a:latin typeface="Arial"/>
                <a:cs typeface="Arial"/>
              </a:rPr>
              <a:t>High prevalence of presumptive active syphilis in the population may indicate the </a:t>
            </a:r>
            <a:r>
              <a:rPr lang="en-US" sz="2980" b="1" spc="-85" dirty="0">
                <a:solidFill>
                  <a:srgbClr val="58595B"/>
                </a:solidFill>
                <a:latin typeface="Arial"/>
                <a:cs typeface="Arial"/>
              </a:rPr>
              <a:t>presence of non-venereal </a:t>
            </a:r>
            <a:r>
              <a:rPr lang="en-US" sz="2980" b="1" spc="-85" dirty="0" err="1">
                <a:solidFill>
                  <a:srgbClr val="58595B"/>
                </a:solidFill>
                <a:latin typeface="Arial"/>
                <a:cs typeface="Arial"/>
              </a:rPr>
              <a:t>treponematoses</a:t>
            </a:r>
            <a:r>
              <a:rPr lang="en-US" sz="2980" b="1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2980" spc="-85" dirty="0">
                <a:solidFill>
                  <a:srgbClr val="58595B"/>
                </a:solidFill>
                <a:latin typeface="Arial"/>
                <a:cs typeface="Arial"/>
              </a:rPr>
              <a:t>in the area as previously shown in the 80’s.</a:t>
            </a:r>
          </a:p>
          <a:p>
            <a:pPr marL="27032" marR="10813"/>
            <a:endParaRPr lang="en-US" sz="2980" spc="-85" dirty="0">
              <a:solidFill>
                <a:srgbClr val="58595B"/>
              </a:solidFill>
              <a:latin typeface="Arial"/>
              <a:cs typeface="Arial"/>
            </a:endParaRPr>
          </a:p>
          <a:p>
            <a:pPr marR="10813">
              <a:buClr>
                <a:schemeClr val="accent6">
                  <a:lumMod val="75000"/>
                </a:schemeClr>
              </a:buClr>
              <a:defRPr/>
            </a:pP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The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sensitivity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of the DPP test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was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lower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compared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to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other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studies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performed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in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behavioral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high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risk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groups or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symptomatic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patients.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However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this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test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cannot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be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used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in screening for syphilis </a:t>
            </a:r>
            <a:r>
              <a:rPr lang="fr-FR" altLang="fr-FR" sz="2980" spc="-85" dirty="0" err="1">
                <a:solidFill>
                  <a:srgbClr val="58595B"/>
                </a:solidFill>
                <a:latin typeface="Arial"/>
                <a:cs typeface="Arial"/>
              </a:rPr>
              <a:t>unless</a:t>
            </a:r>
            <a:r>
              <a:rPr lang="fr-FR" altLang="fr-FR" sz="2980" spc="-85" dirty="0">
                <a:solidFill>
                  <a:srgbClr val="58595B"/>
                </a:solidFill>
                <a:latin typeface="Arial"/>
                <a:cs typeface="Arial"/>
              </a:rPr>
              <a:t> f</a:t>
            </a:r>
            <a:r>
              <a:rPr lang="en-US" sz="2980" spc="-85" dirty="0" err="1">
                <a:solidFill>
                  <a:srgbClr val="58595B"/>
                </a:solidFill>
                <a:latin typeface="Arial"/>
                <a:cs typeface="Arial"/>
              </a:rPr>
              <a:t>urther</a:t>
            </a:r>
            <a:r>
              <a:rPr lang="en-US" sz="2980" spc="-85" dirty="0">
                <a:solidFill>
                  <a:srgbClr val="58595B"/>
                </a:solidFill>
                <a:latin typeface="Arial"/>
                <a:cs typeface="Arial"/>
              </a:rPr>
              <a:t> study in other contexts shows better performance. </a:t>
            </a:r>
          </a:p>
        </p:txBody>
      </p:sp>
      <p:sp>
        <p:nvSpPr>
          <p:cNvPr id="101" name="ZoneTexte 100"/>
          <p:cNvSpPr txBox="1"/>
          <p:nvPr/>
        </p:nvSpPr>
        <p:spPr>
          <a:xfrm>
            <a:off x="15724322" y="9826022"/>
            <a:ext cx="13704693" cy="5164044"/>
          </a:xfrm>
          <a:prstGeom prst="rect">
            <a:avLst/>
          </a:prstGeom>
          <a:noFill/>
        </p:spPr>
        <p:txBody>
          <a:bodyPr wrap="square" lIns="84902" tIns="42451" rIns="84902" bIns="42451">
            <a:spAutoFit/>
          </a:bodyPr>
          <a:lstStyle>
            <a:lvl1pPr marL="317500" indent="-317500"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1200150" indent="-457200"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154238" indent="1317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611438" indent="1317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068638" indent="1317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525838" indent="1317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fr-FR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 pregnant women were included from May to August 2014.</a:t>
            </a:r>
          </a:p>
          <a:p>
            <a:pPr lvl="1">
              <a:buFont typeface="Arial" panose="020B0604020202020204" pitchFamily="34" charset="0"/>
              <a:buChar char="‒"/>
            </a:pP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= 25y</a:t>
            </a:r>
          </a:p>
          <a:p>
            <a:pPr lvl="1">
              <a:buFont typeface="Arial" panose="020B0604020202020204" pitchFamily="34" charset="0"/>
              <a:buChar char="‒"/>
            </a:pP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of syphilis or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symptoms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of syphilis</a:t>
            </a:r>
          </a:p>
          <a:p>
            <a:pPr lvl="1">
              <a:buFont typeface="Arial" panose="020B0604020202020204" pitchFamily="34" charset="0"/>
              <a:buChar char="‒"/>
            </a:pPr>
            <a:endParaRPr lang="fr-FR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Prevalence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presumptive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active syphilis: </a:t>
            </a:r>
            <a:r>
              <a:rPr lang="fr-FR" altLang="fr-FR" sz="3000" b="1" dirty="0">
                <a:latin typeface="Arial" panose="020B0604020202020204" pitchFamily="34" charset="0"/>
                <a:cs typeface="Arial" panose="020B0604020202020204" pitchFamily="34" charset="0"/>
              </a:rPr>
              <a:t>37.6% 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(51% </a:t>
            </a:r>
            <a:r>
              <a:rPr lang="fr-FR" alt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RPR titre≥1:8)</a:t>
            </a:r>
          </a:p>
          <a:p>
            <a:pPr>
              <a:buFont typeface="Arial" panose="020B0604020202020204" pitchFamily="34" charset="0"/>
              <a:buChar char="•"/>
            </a:pPr>
            <a:endParaRPr lang="fr-FR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3000" b="1" dirty="0">
                <a:latin typeface="Arial" panose="020B0604020202020204" pitchFamily="34" charset="0"/>
                <a:cs typeface="Arial" panose="020B0604020202020204" pitchFamily="34" charset="0"/>
              </a:rPr>
              <a:t>DPP inter-user agreement</a:t>
            </a:r>
            <a:r>
              <a:rPr lang="fr-FR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: T-line = 0.95;  NT-line = 0.75.</a:t>
            </a:r>
          </a:p>
          <a:p>
            <a:pPr>
              <a:buFont typeface="Arial" panose="020B0604020202020204" pitchFamily="34" charset="0"/>
              <a:buChar char="•"/>
            </a:pPr>
            <a:endParaRPr lang="fr-FR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fr-FR" sz="3000" b="1" dirty="0">
                <a:latin typeface="Arial" panose="020B0604020202020204" pitchFamily="34" charset="0"/>
                <a:cs typeface="Arial" panose="020B0604020202020204" pitchFamily="34" charset="0"/>
              </a:rPr>
              <a:t>DPP testing did not reduce the number of incorrectly treated cases</a:t>
            </a:r>
            <a:br>
              <a:rPr lang="en-US" altLang="fr-FR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fr-FR" sz="3000" dirty="0">
                <a:latin typeface="Arial" panose="020B0604020202020204" pitchFamily="34" charset="0"/>
                <a:cs typeface="Arial" panose="020B0604020202020204" pitchFamily="34" charset="0"/>
              </a:rPr>
              <a:t>(over-treatment) compared to T-RDT (p=0.2) (Figure 3).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16073948" y="29118595"/>
            <a:ext cx="13002282" cy="455063"/>
          </a:xfrm>
          <a:prstGeom prst="rect">
            <a:avLst/>
          </a:prstGeom>
          <a:noFill/>
        </p:spPr>
        <p:txBody>
          <a:bodyPr wrap="none" lIns="84902" tIns="42451" rIns="84902" bIns="42451">
            <a:spAutoFit/>
          </a:bodyPr>
          <a:lstStyle/>
          <a:p>
            <a:pPr>
              <a:defRPr/>
            </a:pPr>
            <a:r>
              <a:rPr lang="en-GB" sz="24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Figure 3. </a:t>
            </a:r>
            <a:r>
              <a:rPr lang="en-US" sz="24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Proportions of potential </a:t>
            </a:r>
            <a:r>
              <a:rPr lang="en-US" sz="2400" i="1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underdiagnosis</a:t>
            </a:r>
            <a:r>
              <a:rPr lang="en-US" sz="24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and overtreatment using T-RDT or DPP tests</a:t>
            </a:r>
            <a:endParaRPr lang="fr-FR" sz="2400" i="1" dirty="0">
              <a:latin typeface="Arial" pitchFamily="34" charset="0"/>
              <a:ea typeface="ＭＳ Ｐゴシック" panose="020B0600070205080204" pitchFamily="34" charset="-128"/>
              <a:cs typeface="Arial" pitchFamily="34" charset="0"/>
            </a:endParaRPr>
          </a:p>
        </p:txBody>
      </p:sp>
      <p:grpSp>
        <p:nvGrpSpPr>
          <p:cNvPr id="133" name="Groupe 132"/>
          <p:cNvGrpSpPr/>
          <p:nvPr/>
        </p:nvGrpSpPr>
        <p:grpSpPr>
          <a:xfrm>
            <a:off x="15999451" y="21310433"/>
            <a:ext cx="13020675" cy="7522147"/>
            <a:chOff x="15999451" y="20925425"/>
            <a:chExt cx="13020675" cy="7522147"/>
          </a:xfrm>
        </p:grpSpPr>
        <p:sp>
          <p:nvSpPr>
            <p:cNvPr id="106" name="ZoneTexte 138"/>
            <p:cNvSpPr txBox="1">
              <a:spLocks noChangeArrowheads="1"/>
            </p:cNvSpPr>
            <p:nvPr/>
          </p:nvSpPr>
          <p:spPr bwMode="auto">
            <a:xfrm>
              <a:off x="25252989" y="27893574"/>
              <a:ext cx="119697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i="1" dirty="0">
                  <a:solidFill>
                    <a:srgbClr val="C00000"/>
                  </a:solidFill>
                  <a:latin typeface="Arial" panose="020B0604020202020204" pitchFamily="34" charset="0"/>
                </a:rPr>
                <a:t>P=0.2</a:t>
              </a:r>
            </a:p>
          </p:txBody>
        </p:sp>
        <p:sp>
          <p:nvSpPr>
            <p:cNvPr id="107" name="ZoneTexte 143"/>
            <p:cNvSpPr txBox="1">
              <a:spLocks noChangeArrowheads="1"/>
            </p:cNvSpPr>
            <p:nvPr/>
          </p:nvSpPr>
          <p:spPr bwMode="auto">
            <a:xfrm>
              <a:off x="18145751" y="27893574"/>
              <a:ext cx="19605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i="1" dirty="0">
                  <a:solidFill>
                    <a:srgbClr val="C00000"/>
                  </a:solidFill>
                  <a:latin typeface="Arial" panose="020B0604020202020204" pitchFamily="34" charset="0"/>
                </a:rPr>
                <a:t>P&lt;0.001</a:t>
              </a:r>
            </a:p>
          </p:txBody>
        </p:sp>
        <p:sp>
          <p:nvSpPr>
            <p:cNvPr id="108" name="ZoneTexte 4"/>
            <p:cNvSpPr txBox="1">
              <a:spLocks noChangeArrowheads="1"/>
            </p:cNvSpPr>
            <p:nvPr/>
          </p:nvSpPr>
          <p:spPr bwMode="auto">
            <a:xfrm>
              <a:off x="20434926" y="20925425"/>
              <a:ext cx="4210050" cy="6461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dirty="0">
                  <a:latin typeface="Arial" panose="020B0604020202020204" pitchFamily="34" charset="0"/>
                </a:rPr>
                <a:t>Participants </a:t>
              </a:r>
              <a:r>
                <a:rPr lang="fr-FR" altLang="fr-FR" sz="3000" b="1" dirty="0">
                  <a:latin typeface="Arial" panose="020B0604020202020204" pitchFamily="34" charset="0"/>
                </a:rPr>
                <a:t>N = 242</a:t>
              </a:r>
            </a:p>
          </p:txBody>
        </p:sp>
        <p:sp>
          <p:nvSpPr>
            <p:cNvPr id="109" name="ZoneTexte 5"/>
            <p:cNvSpPr txBox="1">
              <a:spLocks noChangeArrowheads="1"/>
            </p:cNvSpPr>
            <p:nvPr/>
          </p:nvSpPr>
          <p:spPr bwMode="auto">
            <a:xfrm>
              <a:off x="16740814" y="22876656"/>
              <a:ext cx="4770437" cy="17231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dirty="0" err="1">
                  <a:latin typeface="Arial" panose="020B0604020202020204" pitchFamily="34" charset="0"/>
                </a:rPr>
                <a:t>Presumptive</a:t>
              </a:r>
              <a:r>
                <a:rPr lang="fr-FR" altLang="fr-FR" sz="3000" dirty="0">
                  <a:latin typeface="Arial" panose="020B0604020202020204" pitchFamily="34" charset="0"/>
                </a:rPr>
                <a:t> active syphilis </a:t>
              </a:r>
              <a:r>
                <a:rPr lang="fr-FR" altLang="fr-FR" sz="3000" b="1" dirty="0">
                  <a:latin typeface="Arial" panose="020B0604020202020204" pitchFamily="34" charset="0"/>
                </a:rPr>
                <a:t>NEED TREATMENT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n=91 (37.6%)</a:t>
              </a:r>
            </a:p>
          </p:txBody>
        </p:sp>
        <p:sp>
          <p:nvSpPr>
            <p:cNvPr id="110" name="ZoneTexte 6"/>
            <p:cNvSpPr txBox="1">
              <a:spLocks noChangeArrowheads="1"/>
            </p:cNvSpPr>
            <p:nvPr/>
          </p:nvSpPr>
          <p:spPr bwMode="auto">
            <a:xfrm>
              <a:off x="23467051" y="22876656"/>
              <a:ext cx="4768850" cy="17231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>
                  <a:latin typeface="Arial" panose="020B0604020202020204" pitchFamily="34" charset="0"/>
                </a:rPr>
                <a:t>NO active syphilis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>
                  <a:latin typeface="Arial" panose="020B0604020202020204" pitchFamily="34" charset="0"/>
                </a:rPr>
                <a:t>NO NEED TREATMENT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>
                  <a:latin typeface="Arial" panose="020B0604020202020204" pitchFamily="34" charset="0"/>
                </a:rPr>
                <a:t>n=151 (62.4%)</a:t>
              </a:r>
            </a:p>
          </p:txBody>
        </p:sp>
        <p:sp>
          <p:nvSpPr>
            <p:cNvPr id="111" name="ZoneTexte 11"/>
            <p:cNvSpPr txBox="1">
              <a:spLocks noChangeArrowheads="1"/>
            </p:cNvSpPr>
            <p:nvPr/>
          </p:nvSpPr>
          <p:spPr bwMode="auto">
            <a:xfrm>
              <a:off x="15999451" y="25864948"/>
              <a:ext cx="3062288" cy="1477328"/>
            </a:xfrm>
            <a:prstGeom prst="rect">
              <a:avLst/>
            </a:prstGeom>
            <a:solidFill>
              <a:srgbClr val="6194B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No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dirty="0" err="1">
                  <a:latin typeface="Arial" panose="020B0604020202020204" pitchFamily="34" charset="0"/>
                </a:rPr>
                <a:t>treatment</a:t>
              </a:r>
              <a:endParaRPr lang="fr-FR" altLang="fr-FR" sz="30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dirty="0" err="1">
                  <a:latin typeface="Arial" panose="020B0604020202020204" pitchFamily="34" charset="0"/>
                </a:rPr>
                <a:t>using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b="1" dirty="0">
                  <a:latin typeface="Arial" panose="020B0604020202020204" pitchFamily="34" charset="0"/>
                </a:rPr>
                <a:t>DPP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n=44 (48.4%) </a:t>
              </a:r>
            </a:p>
          </p:txBody>
        </p:sp>
        <p:sp>
          <p:nvSpPr>
            <p:cNvPr id="112" name="ZoneTexte 12"/>
            <p:cNvSpPr txBox="1">
              <a:spLocks noChangeArrowheads="1"/>
            </p:cNvSpPr>
            <p:nvPr/>
          </p:nvSpPr>
          <p:spPr bwMode="auto">
            <a:xfrm>
              <a:off x="19455439" y="25834581"/>
              <a:ext cx="2703512" cy="1477328"/>
            </a:xfrm>
            <a:prstGeom prst="rect">
              <a:avLst/>
            </a:prstGeom>
            <a:solidFill>
              <a:srgbClr val="C3E6E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No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dirty="0" err="1">
                  <a:latin typeface="Arial" panose="020B0604020202020204" pitchFamily="34" charset="0"/>
                </a:rPr>
                <a:t>treatment</a:t>
              </a:r>
              <a:endParaRPr lang="fr-FR" altLang="fr-FR" sz="30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dirty="0" err="1">
                  <a:latin typeface="Arial" panose="020B0604020202020204" pitchFamily="34" charset="0"/>
                </a:rPr>
                <a:t>using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b="1" dirty="0">
                  <a:latin typeface="Arial" panose="020B0604020202020204" pitchFamily="34" charset="0"/>
                </a:rPr>
                <a:t>T-RDT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n=2 (2.2%)</a:t>
              </a:r>
            </a:p>
          </p:txBody>
        </p:sp>
        <p:sp>
          <p:nvSpPr>
            <p:cNvPr id="113" name="ZoneTexte 17"/>
            <p:cNvSpPr txBox="1">
              <a:spLocks noChangeArrowheads="1"/>
            </p:cNvSpPr>
            <p:nvPr/>
          </p:nvSpPr>
          <p:spPr bwMode="auto">
            <a:xfrm>
              <a:off x="22970164" y="25901823"/>
              <a:ext cx="2727325" cy="1477328"/>
            </a:xfrm>
            <a:prstGeom prst="rect">
              <a:avLst/>
            </a:prstGeom>
            <a:solidFill>
              <a:srgbClr val="6194B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Over</a:t>
              </a:r>
              <a:r>
                <a:rPr lang="fr-FR" altLang="fr-FR" sz="3000" dirty="0">
                  <a:latin typeface="Arial" panose="020B0604020202020204" pitchFamily="34" charset="0"/>
                </a:rPr>
                <a:t>-</a:t>
              </a:r>
              <a:r>
                <a:rPr lang="fr-FR" altLang="fr-FR" sz="3000" dirty="0" err="1">
                  <a:latin typeface="Arial" panose="020B0604020202020204" pitchFamily="34" charset="0"/>
                </a:rPr>
                <a:t>treatment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dirty="0" err="1">
                  <a:latin typeface="Arial" panose="020B0604020202020204" pitchFamily="34" charset="0"/>
                </a:rPr>
                <a:t>using</a:t>
              </a:r>
              <a:r>
                <a:rPr lang="fr-FR" altLang="fr-FR" sz="3000" dirty="0">
                  <a:latin typeface="Arial" panose="020B0604020202020204" pitchFamily="34" charset="0"/>
                </a:rPr>
                <a:t> </a:t>
              </a:r>
              <a:r>
                <a:rPr lang="fr-FR" altLang="fr-FR" sz="3000" b="1" dirty="0">
                  <a:latin typeface="Arial" panose="020B0604020202020204" pitchFamily="34" charset="0"/>
                </a:rPr>
                <a:t>DPP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 dirty="0">
                  <a:latin typeface="Arial" panose="020B0604020202020204" pitchFamily="34" charset="0"/>
                </a:rPr>
                <a:t>n=0 (0.0%) </a:t>
              </a:r>
            </a:p>
          </p:txBody>
        </p:sp>
        <p:sp>
          <p:nvSpPr>
            <p:cNvPr id="114" name="ZoneTexte 18"/>
            <p:cNvSpPr txBox="1">
              <a:spLocks noChangeArrowheads="1"/>
            </p:cNvSpPr>
            <p:nvPr/>
          </p:nvSpPr>
          <p:spPr bwMode="auto">
            <a:xfrm>
              <a:off x="26154689" y="25973403"/>
              <a:ext cx="2865437" cy="1477328"/>
            </a:xfrm>
            <a:prstGeom prst="rect">
              <a:avLst/>
            </a:prstGeom>
            <a:solidFill>
              <a:srgbClr val="C3E6E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13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2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>
                  <a:latin typeface="Arial" panose="020B0604020202020204" pitchFamily="34" charset="0"/>
                </a:rPr>
                <a:t>Over</a:t>
              </a:r>
              <a:r>
                <a:rPr lang="fr-FR" altLang="fr-FR" sz="3000">
                  <a:latin typeface="Arial" panose="020B0604020202020204" pitchFamily="34" charset="0"/>
                </a:rPr>
                <a:t>-treatment using </a:t>
              </a:r>
              <a:r>
                <a:rPr lang="fr-FR" altLang="fr-FR" sz="3000" b="1">
                  <a:latin typeface="Arial" panose="020B0604020202020204" pitchFamily="34" charset="0"/>
                </a:rPr>
                <a:t>T-RDT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000" b="1">
                  <a:latin typeface="Arial" panose="020B0604020202020204" pitchFamily="34" charset="0"/>
                </a:rPr>
                <a:t>n=6 (4.0%)</a:t>
              </a:r>
            </a:p>
          </p:txBody>
        </p:sp>
        <p:cxnSp>
          <p:nvCxnSpPr>
            <p:cNvPr id="115" name="Connecteur en angle 114"/>
            <p:cNvCxnSpPr>
              <a:stCxn id="108" idx="2"/>
              <a:endCxn id="109" idx="0"/>
            </p:cNvCxnSpPr>
            <p:nvPr/>
          </p:nvCxnSpPr>
          <p:spPr bwMode="auto">
            <a:xfrm rot="5400000">
              <a:off x="20180469" y="20517174"/>
              <a:ext cx="1305048" cy="341391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Connecteur en angle 115"/>
            <p:cNvCxnSpPr>
              <a:stCxn id="108" idx="2"/>
              <a:endCxn id="110" idx="0"/>
            </p:cNvCxnSpPr>
            <p:nvPr/>
          </p:nvCxnSpPr>
          <p:spPr bwMode="auto">
            <a:xfrm rot="16200000" flipH="1">
              <a:off x="23543190" y="20568370"/>
              <a:ext cx="1305048" cy="331152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Connecteur en angle 116"/>
            <p:cNvCxnSpPr>
              <a:stCxn id="109" idx="2"/>
              <a:endCxn id="111" idx="0"/>
            </p:cNvCxnSpPr>
            <p:nvPr/>
          </p:nvCxnSpPr>
          <p:spPr bwMode="auto">
            <a:xfrm rot="5400000">
              <a:off x="17695747" y="24434662"/>
              <a:ext cx="1265134" cy="1595438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en angle 117"/>
            <p:cNvCxnSpPr>
              <a:stCxn id="109" idx="2"/>
              <a:endCxn id="112" idx="0"/>
            </p:cNvCxnSpPr>
            <p:nvPr/>
          </p:nvCxnSpPr>
          <p:spPr bwMode="auto">
            <a:xfrm rot="16200000" flipH="1">
              <a:off x="19349231" y="24376616"/>
              <a:ext cx="1234767" cy="168116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en angle 118"/>
            <p:cNvCxnSpPr>
              <a:stCxn id="110" idx="2"/>
              <a:endCxn id="113" idx="0"/>
            </p:cNvCxnSpPr>
            <p:nvPr/>
          </p:nvCxnSpPr>
          <p:spPr bwMode="auto">
            <a:xfrm rot="5400000">
              <a:off x="24441648" y="24491994"/>
              <a:ext cx="1302009" cy="1517649"/>
            </a:xfrm>
            <a:prstGeom prst="bentConnector3">
              <a:avLst>
                <a:gd name="adj1" fmla="val 53696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en angle 119"/>
            <p:cNvCxnSpPr>
              <a:stCxn id="110" idx="2"/>
              <a:endCxn id="114" idx="0"/>
            </p:cNvCxnSpPr>
            <p:nvPr/>
          </p:nvCxnSpPr>
          <p:spPr bwMode="auto">
            <a:xfrm rot="16200000" flipH="1">
              <a:off x="26032648" y="24418642"/>
              <a:ext cx="1373589" cy="173593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en angle 120"/>
            <p:cNvCxnSpPr>
              <a:stCxn id="106" idx="1"/>
              <a:endCxn id="113" idx="2"/>
            </p:cNvCxnSpPr>
            <p:nvPr/>
          </p:nvCxnSpPr>
          <p:spPr bwMode="auto">
            <a:xfrm rot="10800000">
              <a:off x="24333827" y="27379151"/>
              <a:ext cx="919162" cy="791422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Connecteur en angle 121"/>
            <p:cNvCxnSpPr>
              <a:stCxn id="106" idx="3"/>
              <a:endCxn id="114" idx="2"/>
            </p:cNvCxnSpPr>
            <p:nvPr/>
          </p:nvCxnSpPr>
          <p:spPr bwMode="auto">
            <a:xfrm flipV="1">
              <a:off x="26449964" y="27450731"/>
              <a:ext cx="1137444" cy="719842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en angle 122"/>
            <p:cNvCxnSpPr>
              <a:stCxn id="107" idx="1"/>
              <a:endCxn id="111" idx="2"/>
            </p:cNvCxnSpPr>
            <p:nvPr/>
          </p:nvCxnSpPr>
          <p:spPr bwMode="auto">
            <a:xfrm rot="10800000">
              <a:off x="17530595" y="27342277"/>
              <a:ext cx="615156" cy="828297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en angle 123"/>
            <p:cNvCxnSpPr>
              <a:stCxn id="107" idx="3"/>
              <a:endCxn id="112" idx="2"/>
            </p:cNvCxnSpPr>
            <p:nvPr/>
          </p:nvCxnSpPr>
          <p:spPr bwMode="auto">
            <a:xfrm flipV="1">
              <a:off x="20106314" y="27311909"/>
              <a:ext cx="700881" cy="858664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9" t="15062" r="19428" b="11828"/>
          <a:stretch/>
        </p:blipFill>
        <p:spPr>
          <a:xfrm>
            <a:off x="23247436" y="14974819"/>
            <a:ext cx="5573540" cy="4226913"/>
          </a:xfrm>
          <a:prstGeom prst="rect">
            <a:avLst/>
          </a:prstGeom>
        </p:spPr>
      </p:pic>
      <p:sp>
        <p:nvSpPr>
          <p:cNvPr id="125" name="object 5"/>
          <p:cNvSpPr/>
          <p:nvPr/>
        </p:nvSpPr>
        <p:spPr>
          <a:xfrm>
            <a:off x="8550087" y="9999670"/>
            <a:ext cx="6180739" cy="6778652"/>
          </a:xfrm>
          <a:custGeom>
            <a:avLst/>
            <a:gdLst/>
            <a:ahLst/>
            <a:cxnLst/>
            <a:rect l="l" t="t" r="r" b="b"/>
            <a:pathLst>
              <a:path w="2903854" h="2903855">
                <a:moveTo>
                  <a:pt x="0" y="2903364"/>
                </a:moveTo>
                <a:lnTo>
                  <a:pt x="2903364" y="2903364"/>
                </a:lnTo>
                <a:lnTo>
                  <a:pt x="2903364" y="0"/>
                </a:lnTo>
                <a:lnTo>
                  <a:pt x="0" y="0"/>
                </a:lnTo>
                <a:lnTo>
                  <a:pt x="0" y="2903364"/>
                </a:lnTo>
                <a:close/>
              </a:path>
            </a:pathLst>
          </a:custGeom>
          <a:ln w="184912">
            <a:solidFill>
              <a:srgbClr val="D2232A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26" name="object 9"/>
          <p:cNvSpPr txBox="1"/>
          <p:nvPr/>
        </p:nvSpPr>
        <p:spPr>
          <a:xfrm>
            <a:off x="9030085" y="10430198"/>
            <a:ext cx="5264001" cy="589830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63525">
              <a:lnSpc>
                <a:spcPct val="106300"/>
              </a:lnSpc>
              <a:spcBef>
                <a:spcPts val="202"/>
              </a:spcBef>
            </a:pPr>
            <a:r>
              <a:rPr lang="en-US" sz="4000" spc="-85" dirty="0">
                <a:solidFill>
                  <a:srgbClr val="58595B"/>
                </a:solidFill>
                <a:latin typeface="Arial"/>
                <a:cs typeface="Arial"/>
              </a:rPr>
              <a:t>In countries affected by increasingly common shortages of </a:t>
            </a:r>
            <a:r>
              <a:rPr lang="en-US" sz="4000" spc="-85" dirty="0" err="1">
                <a:solidFill>
                  <a:srgbClr val="58595B"/>
                </a:solidFill>
                <a:latin typeface="Arial"/>
                <a:cs typeface="Arial"/>
              </a:rPr>
              <a:t>Benzathine</a:t>
            </a:r>
            <a:r>
              <a:rPr lang="en-US" sz="4000" spc="-85" dirty="0">
                <a:solidFill>
                  <a:srgbClr val="58595B"/>
                </a:solidFill>
                <a:latin typeface="Arial"/>
                <a:cs typeface="Arial"/>
              </a:rPr>
              <a:t> penicillin, medication for preventing congenital syphilis  must be prioritized for those who do really need it.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1232580" y="17358066"/>
            <a:ext cx="13649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We estimated the potential reduction in overtreatment when comparing T-RDT (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SD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Bioline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Syphilis Test)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to the DPP test.</a:t>
            </a:r>
            <a:endParaRPr lang="en-US" alt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725604" y="14801838"/>
            <a:ext cx="7320689" cy="479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fr-FR" sz="3200" b="1" spc="-85" dirty="0">
                <a:latin typeface="Arial"/>
                <a:cs typeface="Arial"/>
              </a:rPr>
              <a:t>DPP testing had a higher proportion of under-diagnosis </a:t>
            </a:r>
            <a:r>
              <a:rPr lang="en-US" altLang="fr-FR" sz="3200" spc="-85" dirty="0">
                <a:latin typeface="Arial"/>
                <a:cs typeface="Arial"/>
              </a:rPr>
              <a:t>compared to T-RDT (p&lt;0.001). Therefore, 48.4% (44) of women needing treatment (including 16% with high RPR </a:t>
            </a:r>
            <a:r>
              <a:rPr lang="en-US" altLang="fr-FR" sz="3200" spc="-85" dirty="0" err="1">
                <a:latin typeface="Arial"/>
                <a:cs typeface="Arial"/>
              </a:rPr>
              <a:t>titres</a:t>
            </a:r>
            <a:r>
              <a:rPr lang="en-US" altLang="fr-FR" sz="3200" spc="-85" dirty="0">
                <a:latin typeface="Arial"/>
                <a:cs typeface="Arial"/>
              </a:rPr>
              <a:t>) would not have received it if only DPP testing had been used, versus 2.2% (2) cases that would have been missed using T-RDT testing (Figure 3). </a:t>
            </a:r>
          </a:p>
        </p:txBody>
      </p:sp>
      <p:sp>
        <p:nvSpPr>
          <p:cNvPr id="131" name="ZoneTexte 130"/>
          <p:cNvSpPr txBox="1"/>
          <p:nvPr/>
        </p:nvSpPr>
        <p:spPr>
          <a:xfrm>
            <a:off x="23080173" y="19399599"/>
            <a:ext cx="5996057" cy="824395"/>
          </a:xfrm>
          <a:prstGeom prst="rect">
            <a:avLst/>
          </a:prstGeom>
          <a:noFill/>
        </p:spPr>
        <p:txBody>
          <a:bodyPr wrap="square" lIns="84902" tIns="42451" rIns="84902" bIns="42451">
            <a:spAutoFit/>
          </a:bodyPr>
          <a:lstStyle/>
          <a:p>
            <a:pPr>
              <a:defRPr/>
            </a:pPr>
            <a:r>
              <a:rPr lang="en-GB" sz="24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Figure 2. DPP test, CHEMBIO Diagnostic system. © Céline Langendorf, 2014.</a:t>
            </a:r>
            <a:endParaRPr lang="fr-FR" sz="2400" i="1" dirty="0">
              <a:ea typeface="ＭＳ Ｐゴシック" panose="020B0600070205080204" pitchFamily="34" charset="-128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15732066" y="38992561"/>
            <a:ext cx="7576659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/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We are grateful to the pregnant women who participated in this study. We also wish to thank the Ministry of Health in Burkina Faso and the staff working in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Deou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health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centre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138" name="object 24"/>
          <p:cNvSpPr/>
          <p:nvPr/>
        </p:nvSpPr>
        <p:spPr>
          <a:xfrm>
            <a:off x="15709934" y="37726396"/>
            <a:ext cx="13612283" cy="39758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E895F7C-0962-46FC-8024-33E86EC79236}"/>
</file>

<file path=customXml/itemProps2.xml><?xml version="1.0" encoding="utf-8"?>
<ds:datastoreItem xmlns:ds="http://schemas.openxmlformats.org/officeDocument/2006/customXml" ds:itemID="{88051C1D-21C1-4E1F-85AC-107C8F3AF1C0}"/>
</file>

<file path=customXml/itemProps3.xml><?xml version="1.0" encoding="utf-8"?>
<ds:datastoreItem xmlns:ds="http://schemas.openxmlformats.org/officeDocument/2006/customXml" ds:itemID="{8E2256CF-AC60-449D-8334-4020CD3DEE9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25700</TotalTime>
  <Words>756</Words>
  <Application>Microsoft Office PowerPoint</Application>
  <PresentationFormat>Custom</PresentationFormat>
  <Paragraphs>93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MS PGothic</vt:lpstr>
      <vt:lpstr>MS PGothic</vt:lpstr>
      <vt:lpstr>Arial</vt:lpstr>
      <vt:lpstr>Calibri</vt:lpstr>
      <vt:lpstr>Office Theme</vt:lpstr>
      <vt:lpstr>No Reduction in Over-treatment for Syphilis Using a Novel Dual Rapid Diagnostic Test in Pregnant Women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subject/>
  <dc:creator>Celine LANGENDORF</dc:creator>
  <cp:keywords/>
  <dc:description/>
  <cp:lastModifiedBy>Paula Puszet</cp:lastModifiedBy>
  <cp:revision>41</cp:revision>
  <cp:lastPrinted>2018-04-11T18:41:58Z</cp:lastPrinted>
  <dcterms:created xsi:type="dcterms:W3CDTF">2018-04-11T18:28:11Z</dcterms:created>
  <dcterms:modified xsi:type="dcterms:W3CDTF">2018-05-08T16:19:11Z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