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797675" cy="9926638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94646"/>
  </p:normalViewPr>
  <p:slideViewPr>
    <p:cSldViewPr>
      <p:cViewPr>
        <p:scale>
          <a:sx n="50" d="100"/>
          <a:sy n="50" d="100"/>
        </p:scale>
        <p:origin x="144" y="-9432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12" cy="497743"/>
          </a:xfrm>
          <a:prstGeom prst="rect">
            <a:avLst/>
          </a:prstGeom>
        </p:spPr>
        <p:txBody>
          <a:bodyPr vert="horz" lIns="44540" tIns="22270" rIns="44540" bIns="22270" rtlCol="0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912" cy="497743"/>
          </a:xfrm>
          <a:prstGeom prst="rect">
            <a:avLst/>
          </a:prstGeom>
        </p:spPr>
        <p:txBody>
          <a:bodyPr vert="horz" lIns="44540" tIns="22270" rIns="44540" bIns="22270" rtlCol="0"/>
          <a:lstStyle>
            <a:lvl1pPr algn="r">
              <a:defRPr sz="600"/>
            </a:lvl1pPr>
          </a:lstStyle>
          <a:p>
            <a:fld id="{A058CABE-655D-5C42-8970-4E5AEED2B7CA}" type="datetimeFigureOut">
              <a:rPr lang="en-US" smtClean="0"/>
              <a:t>5/9/18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4540" tIns="22270" rIns="44540" bIns="2227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548"/>
            <a:ext cx="5438140" cy="3908261"/>
          </a:xfrm>
          <a:prstGeom prst="rect">
            <a:avLst/>
          </a:prstGeom>
        </p:spPr>
        <p:txBody>
          <a:bodyPr vert="horz" lIns="44540" tIns="22270" rIns="44540" bIns="222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895"/>
            <a:ext cx="2945912" cy="497743"/>
          </a:xfrm>
          <a:prstGeom prst="rect">
            <a:avLst/>
          </a:prstGeom>
        </p:spPr>
        <p:txBody>
          <a:bodyPr vert="horz" lIns="44540" tIns="22270" rIns="44540" bIns="22270" rtlCol="0" anchor="b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46" y="9428895"/>
            <a:ext cx="2945912" cy="497743"/>
          </a:xfrm>
          <a:prstGeom prst="rect">
            <a:avLst/>
          </a:prstGeom>
        </p:spPr>
        <p:txBody>
          <a:bodyPr vert="horz" lIns="44540" tIns="22270" rIns="44540" bIns="22270" rtlCol="0" anchor="b"/>
          <a:lstStyle>
            <a:lvl1pPr algn="r">
              <a:defRPr sz="6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56821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ulita.gil@luxembourg.msf.org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80" y="5171281"/>
            <a:ext cx="24192026" cy="3934482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Gil Cuesta J¹, Thallinger M², Antierens A¹, Caluwaerts A¹, Chaillet P¹, De Clerck H¹,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D’Hondt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R¹, </a:t>
            </a:r>
          </a:p>
          <a:p>
            <a:pPr marL="27032" marR="10813">
              <a:spcBef>
                <a:spcPts val="192"/>
              </a:spcBef>
            </a:pP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Di Stefano L², Lambert V¹,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Mabvouna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Biguioh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R²,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Mazzeo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V², Ogundipe O¹, Tremblay N¹,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Yabingui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JB², Zuniga I¹, Van den Bergh R¹, Van Herp M¹ </a:t>
            </a:r>
          </a:p>
          <a:p>
            <a:pPr marL="27032" marR="10813">
              <a:spcBef>
                <a:spcPts val="192"/>
              </a:spcBef>
            </a:pPr>
            <a:endParaRPr lang="en-US" sz="3200" spc="-32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10813">
              <a:spcBef>
                <a:spcPts val="100"/>
              </a:spcBef>
            </a:pPr>
            <a: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  <a:t>¹</a:t>
            </a:r>
            <a:r>
              <a:rPr lang="en-US" sz="3200" spc="-32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2980" spc="-32" dirty="0">
                <a:solidFill>
                  <a:srgbClr val="58595B"/>
                </a:solidFill>
                <a:latin typeface="Arial"/>
                <a:cs typeface="Arial"/>
              </a:rPr>
              <a:t>MSF Brussels, Belgium, Operational Centre Brussels  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  <a:t>² 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MSF</a:t>
            </a:r>
            <a:r>
              <a:rPr lang="en-US" sz="3200" b="1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2980" spc="-32" dirty="0">
                <a:solidFill>
                  <a:srgbClr val="58595B"/>
                </a:solidFill>
                <a:latin typeface="Arial"/>
                <a:cs typeface="Arial"/>
              </a:rPr>
              <a:t>Central African Republic, Bangui project, Operational Centre Brussels 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2980" spc="-32" dirty="0">
                <a:solidFill>
                  <a:srgbClr val="58595B"/>
                </a:solidFill>
                <a:latin typeface="Arial"/>
                <a:cs typeface="Arial"/>
              </a:rPr>
              <a:t>Corresponding author: </a:t>
            </a:r>
            <a:r>
              <a:rPr lang="en-US" sz="2980" spc="-32" dirty="0">
                <a:solidFill>
                  <a:srgbClr val="58595B"/>
                </a:solidFill>
                <a:latin typeface="Arial"/>
                <a:cs typeface="Arial"/>
                <a:hlinkClick r:id="rId3"/>
              </a:rPr>
              <a:t>julita.gil@luxembourg.msf.org</a:t>
            </a:r>
            <a:r>
              <a:rPr lang="en-US" sz="2980" spc="-32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2007" y="751681"/>
            <a:ext cx="22402800" cy="2734365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US" sz="8800" spc="-11" dirty="0"/>
              <a:t>Outbreak of ESBL </a:t>
            </a:r>
            <a:r>
              <a:rPr lang="en-US" sz="8800" i="1" spc="-11" dirty="0"/>
              <a:t>Klebsiella pneumoniae </a:t>
            </a:r>
            <a:r>
              <a:rPr lang="en-US" sz="8800" spc="-11" dirty="0"/>
              <a:t>in</a:t>
            </a:r>
            <a:r>
              <a:rPr lang="en-US" sz="8800" i="1" spc="-11" dirty="0"/>
              <a:t> </a:t>
            </a:r>
            <a:r>
              <a:rPr lang="en-US" sz="8800" spc="-11" dirty="0"/>
              <a:t>a maternity unit in Central African Republic</a:t>
            </a:r>
            <a:endParaRPr spc="-160" dirty="0"/>
          </a:p>
        </p:txBody>
      </p:sp>
      <p:sp>
        <p:nvSpPr>
          <p:cNvPr id="51" name="Rectangle 50"/>
          <p:cNvSpPr/>
          <p:nvPr/>
        </p:nvSpPr>
        <p:spPr>
          <a:xfrm>
            <a:off x="23214806" y="38394481"/>
            <a:ext cx="6172200" cy="3361472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1084536" y="9362281"/>
            <a:ext cx="14129270" cy="6655523"/>
          </a:xfrm>
          <a:prstGeom prst="rect">
            <a:avLst/>
          </a:prstGeom>
          <a:solidFill>
            <a:srgbClr val="FFFFFF">
              <a:lumMod val="50000"/>
            </a:srgbClr>
          </a:solidFill>
          <a:ln>
            <a:solidFill>
              <a:srgbClr val="FFFFFF">
                <a:lumMod val="75000"/>
              </a:srgb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lIns="342755" tIns="171378" rIns="342755" bIns="171378">
            <a:spAutoFit/>
          </a:bodyPr>
          <a:lstStyle/>
          <a:p>
            <a:pPr marL="0" marR="0" lvl="0" indent="0" algn="just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March 2017, an outbreak of </a:t>
            </a:r>
            <a:r>
              <a:rPr kumimoji="0" lang="en-US" sz="30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kumimoji="0" lang="en-US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pneumoniae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ESBL (ESBL-KP) was reported at the neonatal unit of the MSF-supported maternity in Bangui, CAR</a:t>
            </a:r>
            <a:r>
              <a:rPr kumimoji="0" lang="en-US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(Figure 1). </a:t>
            </a:r>
            <a:endParaRPr kumimoji="0" lang="nb-NO" sz="3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nb-NO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comprehensive outbreak response was implemented to identify and control the potential sources</a:t>
            </a:r>
            <a:r>
              <a:rPr kumimoji="0" lang="fr-BE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170975" marR="0" lvl="1" indent="-45720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Clinical case identification and management</a:t>
            </a:r>
          </a:p>
          <a:p>
            <a:pPr marL="2170975" marR="0" lvl="1" indent="-45720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Epidemiological investigation to assess risk factors associated with</a:t>
            </a:r>
            <a:r>
              <a:rPr kumimoji="0" lang="en-US" sz="30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ESBL-KP cases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70975" marR="0" lvl="1" indent="-45720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Environmental investigation</a:t>
            </a:r>
          </a:p>
          <a:p>
            <a:pPr marL="2170975" marR="0" lvl="1" indent="-457200" defTabSz="34275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Infection Prevention and Control (IPC)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9" t="6783" b="8164"/>
          <a:stretch/>
        </p:blipFill>
        <p:spPr bwMode="auto">
          <a:xfrm>
            <a:off x="1119321" y="16448881"/>
            <a:ext cx="9370085" cy="633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kstSylinder 18"/>
          <p:cNvSpPr txBox="1"/>
          <p:nvPr/>
        </p:nvSpPr>
        <p:spPr>
          <a:xfrm>
            <a:off x="1040606" y="22752883"/>
            <a:ext cx="10735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Castors neonatal unit before IPC interventions, March 2017 (Thallinger M)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201855" y="26735881"/>
            <a:ext cx="13666642" cy="624638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31273" tIns="165637" rIns="331273" bIns="165637">
            <a:spAutoFit/>
          </a:bodyPr>
          <a:lstStyle/>
          <a:p>
            <a:pPr algn="just">
              <a:spcAft>
                <a:spcPts val="580"/>
              </a:spcAft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2020" indent="-457200" algn="just">
              <a:spcBef>
                <a:spcPts val="58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Case confirmation by identification of ESBL-KP from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hemoculture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result and antimicrobial susceptibility testing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Logistic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regression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to compare the risk factors sex, low birth weight, prematurity, resuscitation at birth (bag-mask ventilation and/or Oxygen) and mother’s infectious risk (</a:t>
            </a:r>
            <a:r>
              <a:rPr lang="fr-BE" sz="3000" dirty="0">
                <a:latin typeface="Arial" panose="020B0604020202020204" pitchFamily="34" charset="0"/>
                <a:cs typeface="Arial" panose="020B0604020202020204" pitchFamily="34" charset="0"/>
              </a:rPr>
              <a:t>rupture of membranes &gt;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18 hours, fever eclampsia, malaria, syphilis rapid</a:t>
            </a:r>
            <a:r>
              <a:rPr lang="fr-BE" sz="3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test positive) in confirmed ESBL</a:t>
            </a:r>
            <a:r>
              <a:rPr lang="fr-BE" sz="3000" dirty="0">
                <a:latin typeface="Arial" panose="020B0604020202020204" pitchFamily="34" charset="0"/>
                <a:cs typeface="Arial" panose="020B0604020202020204" pitchFamily="34" charset="0"/>
              </a:rPr>
              <a:t>-KP versus the </a:t>
            </a:r>
            <a:r>
              <a:rPr lang="fr-BE" sz="3000" dirty="0" err="1"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BE" sz="30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BE" sz="3000" dirty="0" err="1">
                <a:latin typeface="Arial" panose="020B0604020202020204" pitchFamily="34" charset="0"/>
                <a:cs typeface="Arial" panose="020B0604020202020204" pitchFamily="34" charset="0"/>
              </a:rPr>
              <a:t>neonates</a:t>
            </a:r>
            <a:endParaRPr lang="fr-BE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investigation including identifying potential transmission sources and sampling for microbiology analysis</a:t>
            </a:r>
          </a:p>
          <a:p>
            <a:pPr marL="556704" indent="-441884" algn="just">
              <a:spcBef>
                <a:spcPts val="1740"/>
              </a:spcBef>
              <a:buFont typeface="Arial" panose="020B0604020202020204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458834" y="32338068"/>
            <a:ext cx="8275110" cy="951013"/>
          </a:xfrm>
          <a:prstGeom prst="rect">
            <a:avLst/>
          </a:prstGeom>
        </p:spPr>
        <p:txBody>
          <a:bodyPr wrap="square" lIns="88377" tIns="44188" rIns="88377" bIns="44188">
            <a:spAutoFit/>
          </a:bodyPr>
          <a:lstStyle/>
          <a:p>
            <a:pPr lvl="0" algn="r"/>
            <a:r>
              <a:rPr lang="fr-FR" sz="2800" dirty="0"/>
              <a:t>*The </a:t>
            </a:r>
            <a:r>
              <a:rPr lang="fr-FR" sz="2800" dirty="0" err="1"/>
              <a:t>study</a:t>
            </a:r>
            <a:r>
              <a:rPr lang="fr-FR" sz="2800" dirty="0"/>
              <a:t> </a:t>
            </a:r>
            <a:r>
              <a:rPr lang="fr-FR" sz="2800"/>
              <a:t>was </a:t>
            </a:r>
            <a:r>
              <a:rPr lang="fr-FR" sz="2800" dirty="0" err="1"/>
              <a:t>exempted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MSF ERB </a:t>
            </a:r>
            <a:r>
              <a:rPr lang="fr-FR" sz="2800" dirty="0" err="1"/>
              <a:t>review</a:t>
            </a:r>
            <a:endParaRPr lang="fr-FR" sz="2800" dirty="0"/>
          </a:p>
          <a:p>
            <a:pPr lvl="0" algn="r"/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6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3" t="14117" r="38279" b="22129"/>
          <a:stretch/>
        </p:blipFill>
        <p:spPr bwMode="auto">
          <a:xfrm>
            <a:off x="1143925" y="33441481"/>
            <a:ext cx="5025225" cy="7772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Bild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33" y="33517681"/>
            <a:ext cx="9598229" cy="7633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extBox 62"/>
          <p:cNvSpPr txBox="1"/>
          <p:nvPr/>
        </p:nvSpPr>
        <p:spPr>
          <a:xfrm>
            <a:off x="1134579" y="23470701"/>
            <a:ext cx="13599364" cy="21667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88377" tIns="44188" rIns="88377" bIns="44188" rtlCol="0">
            <a:spAutoFit/>
          </a:bodyPr>
          <a:lstStyle/>
          <a:p>
            <a:pPr marL="359031">
              <a:lnSpc>
                <a:spcPct val="15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CASE DEFINITION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9031">
              <a:lnSpc>
                <a:spcPct val="150000"/>
              </a:lnSpc>
              <a:spcAft>
                <a:spcPts val="116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Suspected ESBL-KP case is a neonate born at the maternity and admitted to the neonatal unit with suspected sepsis not responding to first line antibiotics.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6882689" y="8414749"/>
            <a:ext cx="12345650" cy="85675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331273" tIns="165637" rIns="331273" bIns="165637">
            <a:spAutoFit/>
          </a:bodyPr>
          <a:lstStyle/>
          <a:p>
            <a:pPr algn="just">
              <a:spcAft>
                <a:spcPts val="1740"/>
              </a:spcAft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Aft>
                <a:spcPts val="174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By December 30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25 confirmed cases of ESBL-KP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were reported, with a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28% case fatality rate (n=7):</a:t>
            </a:r>
          </a:p>
          <a:p>
            <a:pPr marL="441884" indent="-441884">
              <a:spcAft>
                <a:spcPts val="174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Main symptoms were fever, jaundice and respiratory distress. 52% showed an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onset of symptoms within 72 hours after birth (n=13).</a:t>
            </a:r>
          </a:p>
          <a:p>
            <a:pPr marL="441884" indent="-441884">
              <a:spcAft>
                <a:spcPts val="174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Antibiotic susceptibility testing showed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100% resistance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to Ampicillin, Gentamicin, Cefotaxime and Ceftriaxone </a:t>
            </a:r>
          </a:p>
          <a:p>
            <a:pPr marL="441884" indent="-441884">
              <a:spcAft>
                <a:spcPts val="174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The second line treatment changed from Ampicillin and Cefotaxime to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Imipenem/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with or without Amikacin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with subsequent de-escalation to the standard protocol.</a:t>
            </a:r>
          </a:p>
          <a:p>
            <a:pPr marL="441884" indent="-441884">
              <a:spcAft>
                <a:spcPts val="174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Being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resuscitated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immediately after birth was the only risk factor significantly associated with being a ESBL-KP case 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(Table 1)</a:t>
            </a:r>
          </a:p>
          <a:p>
            <a:pPr marL="441884" indent="-441884">
              <a:spcAft>
                <a:spcPts val="174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ESBL-KP was isolated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sinks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but was not found in water samples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6866604" y="31917481"/>
            <a:ext cx="12345650" cy="464338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331273" tIns="165637" rIns="331273" bIns="165637">
            <a:spAutoFit/>
          </a:bodyPr>
          <a:lstStyle/>
          <a:p>
            <a:pPr algn="just">
              <a:spcAft>
                <a:spcPts val="1160"/>
              </a:spcAft>
            </a:pPr>
            <a:r>
              <a:rPr lang="es-ES" sz="30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marL="441884" indent="-441884" algn="just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500" dirty="0"/>
              <a:t>Outbreak of </a:t>
            </a:r>
            <a:r>
              <a:rPr lang="en-US" sz="3500" b="1" dirty="0"/>
              <a:t>multi-resistant</a:t>
            </a:r>
            <a:r>
              <a:rPr lang="en-US" sz="3500" dirty="0"/>
              <a:t> ESBL-KP detected at the maternity due to strengthened surveillance </a:t>
            </a:r>
          </a:p>
          <a:p>
            <a:pPr marL="441884" indent="-441884" algn="just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500" b="1" dirty="0"/>
              <a:t>Nosocomial </a:t>
            </a:r>
            <a:r>
              <a:rPr lang="en-US" sz="3500" dirty="0"/>
              <a:t>transmission likely occurred </a:t>
            </a:r>
          </a:p>
          <a:p>
            <a:pPr marL="441884" indent="-441884" algn="just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500" dirty="0"/>
              <a:t>Improvement of </a:t>
            </a:r>
            <a:r>
              <a:rPr lang="en-US" sz="3500" b="1" dirty="0"/>
              <a:t>IPC standards, staff sensitization and training </a:t>
            </a:r>
            <a:r>
              <a:rPr lang="en-US" sz="3500" dirty="0"/>
              <a:t>implemented to avoid new outbreaks</a:t>
            </a:r>
            <a:r>
              <a:rPr lang="en-GB" sz="3500" b="1" dirty="0"/>
              <a:t>  </a:t>
            </a:r>
          </a:p>
          <a:p>
            <a:pPr marL="441884" indent="-441884" algn="just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500" b="1" dirty="0"/>
              <a:t>Surveillance</a:t>
            </a:r>
            <a:r>
              <a:rPr lang="en-US" sz="3500" dirty="0"/>
              <a:t> maintained to rapidly identify new peaks</a:t>
            </a:r>
            <a:endParaRPr lang="en-GB" sz="3900" b="1" dirty="0"/>
          </a:p>
        </p:txBody>
      </p:sp>
      <p:sp>
        <p:nvSpPr>
          <p:cNvPr id="72" name="TekstSylinder 21"/>
          <p:cNvSpPr txBox="1"/>
          <p:nvPr/>
        </p:nvSpPr>
        <p:spPr>
          <a:xfrm>
            <a:off x="16866604" y="17210881"/>
            <a:ext cx="12399239" cy="827903"/>
          </a:xfrm>
          <a:prstGeom prst="rect">
            <a:avLst/>
          </a:prstGeom>
          <a:noFill/>
        </p:spPr>
        <p:txBody>
          <a:bodyPr wrap="square" lIns="88377" tIns="44188" rIns="88377" bIns="44188" rtlCol="0">
            <a:spAutoFit/>
          </a:bodyPr>
          <a:lstStyle/>
          <a:p>
            <a:r>
              <a:rPr 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Logistic regression comparing the risk factors for ESBL-KP neonates 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rest of admitted neonates over this period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422021"/>
              </p:ext>
            </p:extLst>
          </p:nvPr>
        </p:nvGraphicFramePr>
        <p:xfrm>
          <a:off x="16882688" y="18686701"/>
          <a:ext cx="12345647" cy="59917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3049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11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795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98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Risk factor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Odds Ratio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/>
                </a:tc>
                <a:tc>
                  <a:txBody>
                    <a:bodyPr/>
                    <a:lstStyle/>
                    <a:p>
                      <a:pPr marL="0" indent="62865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3600" kern="1200" dirty="0">
                          <a:effectLst/>
                        </a:rPr>
                        <a:t>95</a:t>
                      </a:r>
                      <a:r>
                        <a:rPr lang="fr-BE" sz="3600" kern="1200" dirty="0">
                          <a:effectLst/>
                        </a:rPr>
                        <a:t>% CI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8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Male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1.8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 marL="0" indent="6286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0.5</a:t>
                      </a:r>
                      <a:r>
                        <a:rPr lang="fr-BE" sz="3600" kern="1200" dirty="0">
                          <a:effectLst/>
                        </a:rPr>
                        <a:t>-6.9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8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Low birth weight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3.3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 marL="0" indent="6286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0.8</a:t>
                      </a:r>
                      <a:r>
                        <a:rPr lang="fr-BE" sz="3600" kern="1200" dirty="0">
                          <a:effectLst/>
                        </a:rPr>
                        <a:t>-11.4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98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Prematurity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4.3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 marL="0" indent="6286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0.8</a:t>
                      </a:r>
                      <a:r>
                        <a:rPr lang="fr-BE" sz="3600" kern="1200" dirty="0">
                          <a:effectLst/>
                        </a:rPr>
                        <a:t>-23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8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Being resuscitated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 marL="0" marR="0" indent="0" algn="l" defTabSz="342755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effectLst/>
                        </a:rPr>
                        <a:t>4.9</a:t>
                      </a:r>
                      <a:r>
                        <a:rPr lang="fr-BE" sz="3200" i="1" kern="1200" dirty="0">
                          <a:effectLst/>
                        </a:rPr>
                        <a:t>*</a:t>
                      </a:r>
                      <a:r>
                        <a:rPr lang="fr-BE" sz="1400" i="1" kern="1200" baseline="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 marL="0" indent="7143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>
                          <a:effectLst/>
                        </a:rPr>
                        <a:t>1.2</a:t>
                      </a:r>
                      <a:r>
                        <a:rPr lang="fr-BE" sz="3600" kern="1200">
                          <a:effectLst/>
                        </a:rPr>
                        <a:t>-19.6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98630">
                <a:tc>
                  <a:txBody>
                    <a:bodyPr/>
                    <a:lstStyle/>
                    <a:p>
                      <a:pPr marL="0" marR="0" indent="0" algn="l" defTabSz="342755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effectLst/>
                        </a:rPr>
                        <a:t>Mother with infection risk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1.1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tc>
                  <a:txBody>
                    <a:bodyPr/>
                    <a:lstStyle/>
                    <a:p>
                      <a:pPr marL="0" indent="6286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effectLst/>
                        </a:rPr>
                        <a:t>0.3</a:t>
                      </a:r>
                      <a:r>
                        <a:rPr lang="fr-BE" sz="3600" kern="1200" dirty="0">
                          <a:effectLst/>
                        </a:rPr>
                        <a:t>-3.9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433" marR="85433" marT="45295" marB="4529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16882689" y="25821481"/>
            <a:ext cx="12345649" cy="54753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88377" tIns="44188" rIns="88377" bIns="44188" rtlCol="0">
            <a:spAutoFit/>
          </a:bodyPr>
          <a:lstStyle/>
          <a:p>
            <a:pPr indent="359031">
              <a:spcBef>
                <a:spcPts val="580"/>
              </a:spcBef>
              <a:spcAft>
                <a:spcPts val="1160"/>
              </a:spcAft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OUTBREAK RESPONSE MEASURES</a:t>
            </a:r>
          </a:p>
          <a:p>
            <a:pPr marL="685841" indent="-326810">
              <a:spcAft>
                <a:spcPts val="58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IPC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interventions focused on:</a:t>
            </a:r>
          </a:p>
          <a:p>
            <a:pPr marL="773297" lvl="1" indent="441884">
              <a:spcAft>
                <a:spcPts val="58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Strengthening standard precautions</a:t>
            </a:r>
          </a:p>
          <a:p>
            <a:pPr marL="773297" lvl="1" indent="441884">
              <a:spcAft>
                <a:spcPts val="58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Implementation of “water free” care with wet wipes for hygiene </a:t>
            </a:r>
          </a:p>
          <a:p>
            <a:pPr marL="773297" lvl="1" indent="441884">
              <a:spcAft>
                <a:spcPts val="58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Reorganization 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(Figure 2 and 3)</a:t>
            </a:r>
          </a:p>
          <a:p>
            <a:pPr marL="773297" lvl="1" indent="441884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Infection prevention in the care</a:t>
            </a:r>
          </a:p>
          <a:p>
            <a:pPr marL="685841" indent="-326810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Admission criteria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revised and number of beds in neonatal unit reduced</a:t>
            </a:r>
          </a:p>
          <a:p>
            <a:pPr marL="685841" indent="-326810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Continuous  surveillance  including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hemocultures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to rapidly identify suspect cases</a:t>
            </a:r>
          </a:p>
        </p:txBody>
      </p:sp>
      <p:sp>
        <p:nvSpPr>
          <p:cNvPr id="75" name="TekstSylinder 21"/>
          <p:cNvSpPr txBox="1"/>
          <p:nvPr/>
        </p:nvSpPr>
        <p:spPr>
          <a:xfrm>
            <a:off x="16882689" y="24754681"/>
            <a:ext cx="13661424" cy="1197235"/>
          </a:xfrm>
          <a:prstGeom prst="rect">
            <a:avLst/>
          </a:prstGeom>
          <a:noFill/>
        </p:spPr>
        <p:txBody>
          <a:bodyPr wrap="square" lIns="88377" tIns="44188" rIns="88377" bIns="44188" rtlCol="0">
            <a:spAutoFit/>
          </a:bodyPr>
          <a:lstStyle/>
          <a:p>
            <a:r>
              <a:rPr lang="fr-B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value </a:t>
            </a:r>
            <a:r>
              <a:rPr lang="fr-B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0.05</a:t>
            </a:r>
          </a:p>
          <a:p>
            <a:endParaRPr lang="fr-B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863270" y="36946681"/>
            <a:ext cx="12345649" cy="162812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88377" tIns="44188" rIns="88377" bIns="44188" rtlCol="0">
            <a:spAutoFit/>
          </a:bodyPr>
          <a:lstStyle/>
          <a:p>
            <a:pPr indent="359031">
              <a:spcBef>
                <a:spcPts val="580"/>
              </a:spcBef>
              <a:spcAft>
                <a:spcPts val="1160"/>
              </a:spcAft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41" indent="-326810">
              <a:spcAft>
                <a:spcPts val="116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To the mothers and babies attending Castors and the maternity staff responding to the outbreak </a:t>
            </a:r>
          </a:p>
        </p:txBody>
      </p:sp>
      <p:sp>
        <p:nvSpPr>
          <p:cNvPr id="22" name="TekstSylinder 18"/>
          <p:cNvSpPr txBox="1"/>
          <p:nvPr/>
        </p:nvSpPr>
        <p:spPr>
          <a:xfrm>
            <a:off x="1193006" y="41290081"/>
            <a:ext cx="109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 and 3. Castors neonatal unit after IPC interventions, </a:t>
            </a:r>
            <a:r>
              <a:rPr lang="nb-NO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April 2017 (Tremblay N)</a:t>
            </a:r>
            <a:endParaRPr lang="nb-NO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37DD3F-7326-4E85-B2D9-62BE8E4C0FF2}"/>
</file>

<file path=customXml/itemProps2.xml><?xml version="1.0" encoding="utf-8"?>
<ds:datastoreItem xmlns:ds="http://schemas.openxmlformats.org/officeDocument/2006/customXml" ds:itemID="{2FBD8E2E-164D-457A-97DC-CC22BE605817}"/>
</file>

<file path=customXml/itemProps3.xml><?xml version="1.0" encoding="utf-8"?>
<ds:datastoreItem xmlns:ds="http://schemas.openxmlformats.org/officeDocument/2006/customXml" ds:itemID="{EDF26BD3-2333-4B97-8A32-CC96D446BC6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1308</TotalTime>
  <Words>571</Words>
  <Application>Microsoft Macintosh PowerPoint</Application>
  <PresentationFormat>Custom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Outbreak of ESBL Klebsiella pneumoniae in a maternity unit in Central African Republic</vt:lpstr>
    </vt:vector>
  </TitlesOfParts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Julieta Gil Cuesta</dc:creator>
  <cp:lastModifiedBy>Microsoft Office User</cp:lastModifiedBy>
  <cp:revision>61</cp:revision>
  <cp:lastPrinted>2018-05-04T15:43:44Z</cp:lastPrinted>
  <dcterms:created xsi:type="dcterms:W3CDTF">2018-04-11T18:28:11Z</dcterms:created>
  <dcterms:modified xsi:type="dcterms:W3CDTF">2018-05-09T19:30:25Z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