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sldIdLst>
    <p:sldId id="256" r:id="rId5"/>
    <p:sldId id="257" r:id="rId6"/>
    <p:sldId id="266" r:id="rId7"/>
    <p:sldId id="267" r:id="rId8"/>
    <p:sldId id="281" r:id="rId9"/>
    <p:sldId id="284" r:id="rId10"/>
    <p:sldId id="258" r:id="rId11"/>
    <p:sldId id="274" r:id="rId12"/>
    <p:sldId id="282" r:id="rId13"/>
    <p:sldId id="283" r:id="rId14"/>
    <p:sldId id="270" r:id="rId15"/>
    <p:sldId id="280" r:id="rId16"/>
    <p:sldId id="277" r:id="rId17"/>
    <p:sldId id="275" r:id="rId18"/>
    <p:sldId id="271" r:id="rId19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15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6200" b="1" i="0" u="none" strike="noStrike" cap="none" spc="0" normalizeH="0" baseline="0">
        <a:ln>
          <a:noFill/>
        </a:ln>
        <a:solidFill>
          <a:srgbClr val="535353"/>
        </a:solidFill>
        <a:effectLst/>
        <a:uFillTx/>
        <a:latin typeface="Arial"/>
        <a:ea typeface="Arial"/>
        <a:cs typeface="Arial"/>
        <a:sym typeface="Arial"/>
      </a:defRPr>
    </a:lvl1pPr>
    <a:lvl2pPr marL="0" marR="0" indent="0" algn="ctr" defTabSz="8215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6200" b="1" i="0" u="none" strike="noStrike" cap="none" spc="0" normalizeH="0" baseline="0">
        <a:ln>
          <a:noFill/>
        </a:ln>
        <a:solidFill>
          <a:srgbClr val="535353"/>
        </a:solidFill>
        <a:effectLst/>
        <a:uFillTx/>
        <a:latin typeface="Arial"/>
        <a:ea typeface="Arial"/>
        <a:cs typeface="Arial"/>
        <a:sym typeface="Arial"/>
      </a:defRPr>
    </a:lvl2pPr>
    <a:lvl3pPr marL="0" marR="0" indent="0" algn="ctr" defTabSz="8215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6200" b="1" i="0" u="none" strike="noStrike" cap="none" spc="0" normalizeH="0" baseline="0">
        <a:ln>
          <a:noFill/>
        </a:ln>
        <a:solidFill>
          <a:srgbClr val="535353"/>
        </a:solidFill>
        <a:effectLst/>
        <a:uFillTx/>
        <a:latin typeface="Arial"/>
        <a:ea typeface="Arial"/>
        <a:cs typeface="Arial"/>
        <a:sym typeface="Arial"/>
      </a:defRPr>
    </a:lvl3pPr>
    <a:lvl4pPr marL="0" marR="0" indent="0" algn="ctr" defTabSz="8215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6200" b="1" i="0" u="none" strike="noStrike" cap="none" spc="0" normalizeH="0" baseline="0">
        <a:ln>
          <a:noFill/>
        </a:ln>
        <a:solidFill>
          <a:srgbClr val="535353"/>
        </a:solidFill>
        <a:effectLst/>
        <a:uFillTx/>
        <a:latin typeface="Arial"/>
        <a:ea typeface="Arial"/>
        <a:cs typeface="Arial"/>
        <a:sym typeface="Arial"/>
      </a:defRPr>
    </a:lvl4pPr>
    <a:lvl5pPr marL="0" marR="0" indent="0" algn="ctr" defTabSz="8215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6200" b="1" i="0" u="none" strike="noStrike" cap="none" spc="0" normalizeH="0" baseline="0">
        <a:ln>
          <a:noFill/>
        </a:ln>
        <a:solidFill>
          <a:srgbClr val="535353"/>
        </a:solidFill>
        <a:effectLst/>
        <a:uFillTx/>
        <a:latin typeface="Arial"/>
        <a:ea typeface="Arial"/>
        <a:cs typeface="Arial"/>
        <a:sym typeface="Arial"/>
      </a:defRPr>
    </a:lvl5pPr>
    <a:lvl6pPr marL="0" marR="0" indent="0" algn="ctr" defTabSz="8215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6200" b="1" i="0" u="none" strike="noStrike" cap="none" spc="0" normalizeH="0" baseline="0">
        <a:ln>
          <a:noFill/>
        </a:ln>
        <a:solidFill>
          <a:srgbClr val="535353"/>
        </a:solidFill>
        <a:effectLst/>
        <a:uFillTx/>
        <a:latin typeface="Arial"/>
        <a:ea typeface="Arial"/>
        <a:cs typeface="Arial"/>
        <a:sym typeface="Arial"/>
      </a:defRPr>
    </a:lvl6pPr>
    <a:lvl7pPr marL="0" marR="0" indent="0" algn="ctr" defTabSz="8215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6200" b="1" i="0" u="none" strike="noStrike" cap="none" spc="0" normalizeH="0" baseline="0">
        <a:ln>
          <a:noFill/>
        </a:ln>
        <a:solidFill>
          <a:srgbClr val="535353"/>
        </a:solidFill>
        <a:effectLst/>
        <a:uFillTx/>
        <a:latin typeface="Arial"/>
        <a:ea typeface="Arial"/>
        <a:cs typeface="Arial"/>
        <a:sym typeface="Arial"/>
      </a:defRPr>
    </a:lvl7pPr>
    <a:lvl8pPr marL="0" marR="0" indent="0" algn="ctr" defTabSz="8215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6200" b="1" i="0" u="none" strike="noStrike" cap="none" spc="0" normalizeH="0" baseline="0">
        <a:ln>
          <a:noFill/>
        </a:ln>
        <a:solidFill>
          <a:srgbClr val="535353"/>
        </a:solidFill>
        <a:effectLst/>
        <a:uFillTx/>
        <a:latin typeface="Arial"/>
        <a:ea typeface="Arial"/>
        <a:cs typeface="Arial"/>
        <a:sym typeface="Arial"/>
      </a:defRPr>
    </a:lvl8pPr>
    <a:lvl9pPr marL="0" marR="0" indent="0" algn="ctr" defTabSz="8215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6200" b="1" i="0" u="none" strike="noStrike" cap="none" spc="0" normalizeH="0" baseline="0">
        <a:ln>
          <a:noFill/>
        </a:ln>
        <a:solidFill>
          <a:srgbClr val="535353"/>
        </a:solidFill>
        <a:effectLst/>
        <a:uFillTx/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a Verdecchia" initials="MV" lastIdx="1" clrIdx="0"/>
  <p:cmAuthor id="2" name="Anna Kuehne" initials="AK" lastIdx="26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DF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2BA83D0-A091-790E-3A54-1E51517AF92E}" v="5" dt="2020-05-07T21:40:26.449"/>
    <p1510:client id="{5446E005-E079-7F8E-F00B-07D85BDAF027}" v="5" dt="2020-05-06T08:39:02.835"/>
    <p1510:client id="{6302F1AD-4329-C061-48D0-93C16DEBDFE7}" v="37" dt="2020-05-06T14:08:42.768"/>
  </p1510:revLst>
</p1510:revInfo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 LT Std 65 Medium"/>
          <a:ea typeface="Helvetica Neue LT Std 65 Medium"/>
          <a:cs typeface="Helvetica Neue LT Std 65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DFFF"/>
          </a:solidFill>
        </a:fill>
      </a:tcStyle>
    </a:wholeTbl>
    <a:band2H>
      <a:tcTxStyle/>
      <a:tcStyle>
        <a:tcBdr/>
        <a:fill>
          <a:solidFill>
            <a:srgbClr val="E6F0FF"/>
          </a:solidFill>
        </a:fill>
      </a:tcStyle>
    </a:band2H>
    <a:firstCol>
      <a:tcTxStyle b="on" i="off">
        <a:font>
          <a:latin typeface="Helvetica Neue LT Std 75 Bold"/>
          <a:ea typeface="Helvetica Neue LT Std 75 Bold"/>
          <a:cs typeface="Helvetica Neue LT Std 75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Helvetica Neue LT Std 75 Bold"/>
          <a:ea typeface="Helvetica Neue LT Std 75 Bold"/>
          <a:cs typeface="Helvetica Neue LT Std 75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Helvetica Neue LT Std 75 Bold"/>
          <a:ea typeface="Helvetica Neue LT Std 75 Bold"/>
          <a:cs typeface="Helvetica Neue LT Std 75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 LT Std 65 Medium"/>
          <a:ea typeface="Helvetica Neue LT Std 65 Medium"/>
          <a:cs typeface="Helvetica Neue LT Std 65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1F0CC"/>
          </a:solidFill>
        </a:fill>
      </a:tcStyle>
    </a:wholeTbl>
    <a:band2H>
      <a:tcTxStyle/>
      <a:tcStyle>
        <a:tcBdr/>
        <a:fill>
          <a:solidFill>
            <a:srgbClr val="EAF8E7"/>
          </a:solidFill>
        </a:fill>
      </a:tcStyle>
    </a:band2H>
    <a:firstCol>
      <a:tcTxStyle b="on" i="off">
        <a:font>
          <a:latin typeface="Helvetica Neue LT Std 75 Bold"/>
          <a:ea typeface="Helvetica Neue LT Std 75 Bold"/>
          <a:cs typeface="Helvetica Neue LT Std 75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Helvetica Neue LT Std 75 Bold"/>
          <a:ea typeface="Helvetica Neue LT Std 75 Bold"/>
          <a:cs typeface="Helvetica Neue LT Std 75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Helvetica Neue LT Std 75 Bold"/>
          <a:ea typeface="Helvetica Neue LT Std 75 Bold"/>
          <a:cs typeface="Helvetica Neue LT Std 75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T Std 65 Medium"/>
          <a:ea typeface="Helvetica Neue LT Std 65 Medium"/>
          <a:cs typeface="Helvetica Neue LT Std 65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9D1E1"/>
          </a:solidFill>
        </a:fill>
      </a:tcStyle>
    </a:wholeTbl>
    <a:band2H>
      <a:tcTxStyle/>
      <a:tcStyle>
        <a:tcBdr/>
        <a:fill>
          <a:solidFill>
            <a:srgbClr val="FCE9F0"/>
          </a:solidFill>
        </a:fill>
      </a:tcStyle>
    </a:band2H>
    <a:firstCol>
      <a:tcTxStyle b="on" i="off">
        <a:font>
          <a:latin typeface="Helvetica Neue LT Std 75 Bold"/>
          <a:ea typeface="Helvetica Neue LT Std 75 Bold"/>
          <a:cs typeface="Helvetica Neue LT Std 75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Helvetica Neue LT Std 75 Bold"/>
          <a:ea typeface="Helvetica Neue LT Std 75 Bold"/>
          <a:cs typeface="Helvetica Neue LT Std 75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Helvetica Neue LT Std 75 Bold"/>
          <a:ea typeface="Helvetica Neue LT Std 75 Bold"/>
          <a:cs typeface="Helvetica Neue LT Std 75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 LT Std 65 Medium"/>
          <a:ea typeface="Helvetica Neue LT Std 65 Medium"/>
          <a:cs typeface="Helvetica Neue LT Std 65 Medium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Helvetica Neue LT Std 75 Bold"/>
          <a:ea typeface="Helvetica Neue LT Std 75 Bold"/>
          <a:cs typeface="Helvetica Neue LT Std 75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Helvetica Neue LT Std 75 Bold"/>
          <a:ea typeface="Helvetica Neue LT Std 75 Bold"/>
          <a:cs typeface="Helvetica Neue LT Std 75 Bold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 LT Std 75 Bold"/>
          <a:ea typeface="Helvetica Neue LT Std 75 Bold"/>
          <a:cs typeface="Helvetica Neue LT Std 75 Bold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 LT Std 65 Medium"/>
          <a:ea typeface="Helvetica Neue LT Std 65 Medium"/>
          <a:cs typeface="Helvetica Neue LT Std 65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Helvetica Neue LT Std 75 Bold"/>
          <a:ea typeface="Helvetica Neue LT Std 75 Bold"/>
          <a:cs typeface="Helvetica Neue LT Std 75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Helvetica Neue LT Std 75 Bold"/>
          <a:ea typeface="Helvetica Neue LT Std 75 Bold"/>
          <a:cs typeface="Helvetica Neue LT Std 75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Helvetica Neue LT Std 75 Bold"/>
          <a:ea typeface="Helvetica Neue LT Std 75 Bold"/>
          <a:cs typeface="Helvetica Neue LT Std 75 Bold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 LT Std 65 Medium"/>
          <a:ea typeface="Helvetica Neue LT Std 65 Medium"/>
          <a:cs typeface="Helvetica Neue LT Std 65 Medium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Helvetica Neue LT Std 75 Bold"/>
          <a:ea typeface="Helvetica Neue LT Std 75 Bold"/>
          <a:cs typeface="Helvetica Neue LT Std 75 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Helvetica Neue LT Std 75 Bold"/>
          <a:ea typeface="Helvetica Neue LT Std 75 Bold"/>
          <a:cs typeface="Helvetica Neue LT Std 75 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Helvetica Neue LT Std 75 Bold"/>
          <a:ea typeface="Helvetica Neue LT Std 75 Bold"/>
          <a:cs typeface="Helvetica Neue LT Std 75 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1"/>
    <p:restoredTop sz="94922" autoAdjust="0"/>
  </p:normalViewPr>
  <p:slideViewPr>
    <p:cSldViewPr snapToGrid="0">
      <p:cViewPr varScale="1">
        <p:scale>
          <a:sx n="56" d="100"/>
          <a:sy n="56" d="100"/>
        </p:scale>
        <p:origin x="29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78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lie O'Connell" userId="S::natalie.o'connell@london.msf.org::6d28d280-74d1-47c2-833c-0478501f0c4e" providerId="AD" clId="Web-{5446E005-E079-7F8E-F00B-07D85BDAF027}"/>
    <pc:docChg chg="modSld">
      <pc:chgData name="Natalie O'Connell" userId="S::natalie.o'connell@london.msf.org::6d28d280-74d1-47c2-833c-0478501f0c4e" providerId="AD" clId="Web-{5446E005-E079-7F8E-F00B-07D85BDAF027}" dt="2020-05-06T08:39:02.835" v="4" actId="14100"/>
      <pc:docMkLst>
        <pc:docMk/>
      </pc:docMkLst>
      <pc:sldChg chg="addSp delSp modSp">
        <pc:chgData name="Natalie O'Connell" userId="S::natalie.o'connell@london.msf.org::6d28d280-74d1-47c2-833c-0478501f0c4e" providerId="AD" clId="Web-{5446E005-E079-7F8E-F00B-07D85BDAF027}" dt="2020-05-06T08:39:02.835" v="4" actId="14100"/>
        <pc:sldMkLst>
          <pc:docMk/>
          <pc:sldMk cId="0" sldId="256"/>
        </pc:sldMkLst>
        <pc:spChg chg="add mod">
          <ac:chgData name="Natalie O'Connell" userId="S::natalie.o'connell@london.msf.org::6d28d280-74d1-47c2-833c-0478501f0c4e" providerId="AD" clId="Web-{5446E005-E079-7F8E-F00B-07D85BDAF027}" dt="2020-05-06T08:39:02.835" v="4" actId="14100"/>
          <ac:spMkLst>
            <pc:docMk/>
            <pc:sldMk cId="0" sldId="256"/>
            <ac:spMk id="6" creationId="{9D8754D5-5468-488A-B61E-EB19A9E9D61E}"/>
          </ac:spMkLst>
        </pc:spChg>
        <pc:spChg chg="add del">
          <ac:chgData name="Natalie O'Connell" userId="S::natalie.o'connell@london.msf.org::6d28d280-74d1-47c2-833c-0478501f0c4e" providerId="AD" clId="Web-{5446E005-E079-7F8E-F00B-07D85BDAF027}" dt="2020-05-06T08:38:52.085" v="2"/>
          <ac:spMkLst>
            <pc:docMk/>
            <pc:sldMk cId="0" sldId="256"/>
            <ac:spMk id="7" creationId="{9D8754D5-5468-488A-B61E-EB19A9E9D61E}"/>
          </ac:spMkLst>
        </pc:spChg>
      </pc:sldChg>
    </pc:docChg>
  </pc:docChgLst>
  <pc:docChgLst>
    <pc:chgData name="Anna Jordan" userId="S::anna.jordan@london.msf.org::029a4171-2499-457b-9515-4338a7ffafcc" providerId="AD" clId="Web-{32BA83D0-A091-790E-3A54-1E51517AF92E}"/>
    <pc:docChg chg="modSld">
      <pc:chgData name="Anna Jordan" userId="S::anna.jordan@london.msf.org::029a4171-2499-457b-9515-4338a7ffafcc" providerId="AD" clId="Web-{32BA83D0-A091-790E-3A54-1E51517AF92E}" dt="2020-05-07T21:40:26.449" v="4" actId="20577"/>
      <pc:docMkLst>
        <pc:docMk/>
      </pc:docMkLst>
      <pc:sldChg chg="modSp">
        <pc:chgData name="Anna Jordan" userId="S::anna.jordan@london.msf.org::029a4171-2499-457b-9515-4338a7ffafcc" providerId="AD" clId="Web-{32BA83D0-A091-790E-3A54-1E51517AF92E}" dt="2020-05-07T21:40:23.886" v="3" actId="20577"/>
        <pc:sldMkLst>
          <pc:docMk/>
          <pc:sldMk cId="0" sldId="256"/>
        </pc:sldMkLst>
        <pc:spChg chg="mod">
          <ac:chgData name="Anna Jordan" userId="S::anna.jordan@london.msf.org::029a4171-2499-457b-9515-4338a7ffafcc" providerId="AD" clId="Web-{32BA83D0-A091-790E-3A54-1E51517AF92E}" dt="2020-05-07T21:40:23.886" v="3" actId="20577"/>
          <ac:spMkLst>
            <pc:docMk/>
            <pc:sldMk cId="0" sldId="256"/>
            <ac:spMk id="8" creationId="{CD05491A-C8E4-4A90-BD63-EBE071408CA6}"/>
          </ac:spMkLst>
        </pc:spChg>
      </pc:sldChg>
    </pc:docChg>
  </pc:docChgLst>
  <pc:docChgLst>
    <pc:chgData name="Sarah Venis" userId="42e78599-e1cf-4fa3-8d9f-6760217703d8" providerId="ADAL" clId="{CDFCBEFE-F83F-49CD-B2AC-0F5BEB33B5B0}"/>
    <pc:docChg chg="custSel modSld">
      <pc:chgData name="Sarah Venis" userId="42e78599-e1cf-4fa3-8d9f-6760217703d8" providerId="ADAL" clId="{CDFCBEFE-F83F-49CD-B2AC-0F5BEB33B5B0}" dt="2020-05-04T11:22:55.793" v="296" actId="20577"/>
      <pc:docMkLst>
        <pc:docMk/>
      </pc:docMkLst>
      <pc:sldChg chg="modSp">
        <pc:chgData name="Sarah Venis" userId="42e78599-e1cf-4fa3-8d9f-6760217703d8" providerId="ADAL" clId="{CDFCBEFE-F83F-49CD-B2AC-0F5BEB33B5B0}" dt="2020-05-04T11:22:55.793" v="296" actId="20577"/>
        <pc:sldMkLst>
          <pc:docMk/>
          <pc:sldMk cId="655789059" sldId="273"/>
        </pc:sldMkLst>
        <pc:spChg chg="mod">
          <ac:chgData name="Sarah Venis" userId="42e78599-e1cf-4fa3-8d9f-6760217703d8" providerId="ADAL" clId="{CDFCBEFE-F83F-49CD-B2AC-0F5BEB33B5B0}" dt="2020-05-04T11:22:55.793" v="296" actId="20577"/>
          <ac:spMkLst>
            <pc:docMk/>
            <pc:sldMk cId="655789059" sldId="273"/>
            <ac:spMk id="2" creationId="{382665A5-6775-45A3-8CB5-565538DEF1C0}"/>
          </ac:spMkLst>
        </pc:spChg>
      </pc:sldChg>
    </pc:docChg>
  </pc:docChgLst>
  <pc:docChgLst>
    <pc:chgData name="Natalie O'Connell" userId="S::natalie.o'connell@london.msf.org::6d28d280-74d1-47c2-833c-0478501f0c4e" providerId="AD" clId="Web-{6302F1AD-4329-C061-48D0-93C16DEBDFE7}"/>
    <pc:docChg chg="modSld">
      <pc:chgData name="Natalie O'Connell" userId="S::natalie.o'connell@london.msf.org::6d28d280-74d1-47c2-833c-0478501f0c4e" providerId="AD" clId="Web-{6302F1AD-4329-C061-48D0-93C16DEBDFE7}" dt="2020-05-06T14:08:42.768" v="35" actId="20577"/>
      <pc:docMkLst>
        <pc:docMk/>
      </pc:docMkLst>
      <pc:sldChg chg="modSp">
        <pc:chgData name="Natalie O'Connell" userId="S::natalie.o'connell@london.msf.org::6d28d280-74d1-47c2-833c-0478501f0c4e" providerId="AD" clId="Web-{6302F1AD-4329-C061-48D0-93C16DEBDFE7}" dt="2020-05-06T14:08:22.971" v="32" actId="14100"/>
        <pc:sldMkLst>
          <pc:docMk/>
          <pc:sldMk cId="646799800" sldId="258"/>
        </pc:sldMkLst>
        <pc:spChg chg="mod">
          <ac:chgData name="Natalie O'Connell" userId="S::natalie.o'connell@london.msf.org::6d28d280-74d1-47c2-833c-0478501f0c4e" providerId="AD" clId="Web-{6302F1AD-4329-C061-48D0-93C16DEBDFE7}" dt="2020-05-06T14:08:22.971" v="32" actId="14100"/>
          <ac:spMkLst>
            <pc:docMk/>
            <pc:sldMk cId="646799800" sldId="258"/>
            <ac:spMk id="6" creationId="{05608F1B-55F5-43DE-BD83-F91E22FB244A}"/>
          </ac:spMkLst>
        </pc:spChg>
      </pc:sldChg>
      <pc:sldChg chg="modSp">
        <pc:chgData name="Natalie O'Connell" userId="S::natalie.o'connell@london.msf.org::6d28d280-74d1-47c2-833c-0478501f0c4e" providerId="AD" clId="Web-{6302F1AD-4329-C061-48D0-93C16DEBDFE7}" dt="2020-05-06T14:08:42.768" v="35" actId="20577"/>
        <pc:sldMkLst>
          <pc:docMk/>
          <pc:sldMk cId="1384374071" sldId="281"/>
        </pc:sldMkLst>
        <pc:spChg chg="mod">
          <ac:chgData name="Natalie O'Connell" userId="S::natalie.o'connell@london.msf.org::6d28d280-74d1-47c2-833c-0478501f0c4e" providerId="AD" clId="Web-{6302F1AD-4329-C061-48D0-93C16DEBDFE7}" dt="2020-05-06T14:08:42.768" v="35" actId="20577"/>
          <ac:spMkLst>
            <pc:docMk/>
            <pc:sldMk cId="1384374071" sldId="281"/>
            <ac:spMk id="5" creationId="{5E5FF885-2F1F-4788-855C-6CC749A23E2C}"/>
          </ac:spMkLst>
        </pc:sp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1T12:59:48.19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2,'0'6,"0"4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1T13:15:07.341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1T13:15:15.078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1T13:15:56.639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1 2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1T13:37:28.070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453 0,'-6'0,"-7"0,-7 6,-5 1,2 5,-8 0,-2 10,4 6,1-2,0-5,0 0,-2 1,0-3,-7 1,4 2,1-2,7-5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1T13:14:26.91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5-01T13:15:02.90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2 1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3" name="Shape 123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33586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defTabSz="457200" eaLnBrk="1" fontAlgn="auto" latinLnBrk="0" hangingPunct="1">
              <a:lnSpc>
                <a:spcPct val="1179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By June 2017, 1058 patients were enrolled in 74 CAGs and 314 patients were on PFT.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08113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857250" indent="-857250" algn="l">
              <a:buFont typeface="Arial" panose="020B0604020202020204" pitchFamily="34" charset="0"/>
              <a:buChar char="•"/>
            </a:pPr>
            <a:r>
              <a:rPr lang="en-GB" sz="2400" dirty="0"/>
              <a:t>Interviewees represented 38 CAGs</a:t>
            </a:r>
          </a:p>
          <a:p>
            <a:pPr algn="l"/>
            <a:endParaRPr lang="en-GB" sz="2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r>
              <a:rPr lang="en-GB" sz="2400" dirty="0"/>
              <a:t>Overall, most participants were female (n=58 or 73%)</a:t>
            </a:r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r>
              <a:rPr lang="en-GB" sz="2400" dirty="0"/>
              <a:t>Most participants were from Zemio town (54%) and DRC (35%)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3663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GB" sz="2400" dirty="0"/>
              <a:t>CAG leaders: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2400" dirty="0"/>
              <a:t>travel difficulties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2400" dirty="0"/>
              <a:t>dispersal of CAG members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2400" dirty="0"/>
              <a:t>payment of armed groups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2400" dirty="0"/>
              <a:t>insecurity fears</a:t>
            </a:r>
          </a:p>
          <a:p>
            <a:pPr algn="l"/>
            <a:r>
              <a:rPr lang="en-GB" sz="2400" dirty="0"/>
              <a:t>CAG members: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2400" dirty="0"/>
              <a:t>drug stock-outs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2400" dirty="0"/>
              <a:t>CAG organisational issues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2400" dirty="0"/>
              <a:t>ill-health/opportunistic infections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2400" dirty="0"/>
              <a:t>lack of healthcare, food, goods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36244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2400" dirty="0"/>
              <a:t>Continued medication supply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2400" dirty="0"/>
              <a:t>Reduced travel burden and risk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2400" dirty="0"/>
              <a:t>Solidarity and support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2400" dirty="0"/>
              <a:t>Survival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23325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6375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Text"/>
          <p:cNvSpPr txBox="1">
            <a:spLocks noGrp="1"/>
          </p:cNvSpPr>
          <p:nvPr>
            <p:ph type="title"/>
          </p:nvPr>
        </p:nvSpPr>
        <p:spPr>
          <a:xfrm>
            <a:off x="4833937" y="2303858"/>
            <a:ext cx="14716127" cy="2894577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4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4833937" y="6341809"/>
            <a:ext cx="14716127" cy="6560419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200"/>
            </a:lvl1pPr>
            <a:lvl2pPr marL="0" indent="0" algn="ctr">
              <a:spcBef>
                <a:spcPts val="0"/>
              </a:spcBef>
              <a:buSzTx/>
              <a:buNone/>
              <a:defRPr sz="5200"/>
            </a:lvl2pPr>
            <a:lvl3pPr marL="0" indent="0" algn="ctr">
              <a:spcBef>
                <a:spcPts val="0"/>
              </a:spcBef>
              <a:buSzTx/>
              <a:buNone/>
              <a:defRPr sz="5200"/>
            </a:lvl3pPr>
            <a:lvl4pPr marL="0" indent="0" algn="ctr">
              <a:spcBef>
                <a:spcPts val="0"/>
              </a:spcBef>
              <a:buSzTx/>
              <a:buNone/>
              <a:defRPr sz="5200"/>
            </a:lvl4pPr>
            <a:lvl5pPr marL="0" indent="0" algn="ctr">
              <a:spcBef>
                <a:spcPts val="0"/>
              </a:spcBef>
              <a:buSzTx/>
              <a:buNone/>
              <a:defRPr sz="5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Text"/>
          <p:cNvSpPr txBox="1">
            <a:spLocks noGrp="1"/>
          </p:cNvSpPr>
          <p:nvPr>
            <p:ph type="title"/>
          </p:nvPr>
        </p:nvSpPr>
        <p:spPr>
          <a:xfrm>
            <a:off x="4833937" y="4536280"/>
            <a:ext cx="14716127" cy="4643439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9" name="Body Level One…"/>
          <p:cNvSpPr txBox="1">
            <a:spLocks noGrp="1"/>
          </p:cNvSpPr>
          <p:nvPr>
            <p:ph type="body" idx="1"/>
          </p:nvPr>
        </p:nvSpPr>
        <p:spPr>
          <a:xfrm>
            <a:off x="4387453" y="3617912"/>
            <a:ext cx="15609094" cy="884039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Image"/>
          <p:cNvSpPr>
            <a:spLocks noGrp="1"/>
          </p:cNvSpPr>
          <p:nvPr>
            <p:ph type="pic" sz="half" idx="13"/>
          </p:nvPr>
        </p:nvSpPr>
        <p:spPr>
          <a:xfrm>
            <a:off x="8768853" y="3078557"/>
            <a:ext cx="12774195" cy="851613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568053" y="3129357"/>
            <a:ext cx="6988176" cy="8414531"/>
          </a:xfrm>
          <a:prstGeom prst="rect">
            <a:avLst/>
          </a:prstGeom>
        </p:spPr>
        <p:txBody>
          <a:bodyPr/>
          <a:lstStyle>
            <a:lvl1pPr marL="465363" indent="-465363">
              <a:spcBef>
                <a:spcPts val="4500"/>
              </a:spcBef>
              <a:defRPr sz="3800"/>
            </a:lvl1pPr>
            <a:lvl2pPr marL="808263" indent="-465363">
              <a:spcBef>
                <a:spcPts val="4500"/>
              </a:spcBef>
              <a:defRPr sz="3800"/>
            </a:lvl2pPr>
            <a:lvl3pPr marL="1151164" indent="-465363">
              <a:spcBef>
                <a:spcPts val="4500"/>
              </a:spcBef>
              <a:defRPr sz="3800"/>
            </a:lvl3pPr>
            <a:lvl4pPr marL="1494064" indent="-465364">
              <a:spcBef>
                <a:spcPts val="4500"/>
              </a:spcBef>
              <a:defRPr sz="3800"/>
            </a:lvl4pPr>
            <a:lvl5pPr marL="1836964" indent="-465364">
              <a:spcBef>
                <a:spcPts val="4500"/>
              </a:spcBef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54104" y="13073062"/>
            <a:ext cx="466267" cy="473075"/>
          </a:xfrm>
          <a:prstGeom prst="rect">
            <a:avLst/>
          </a:prstGeom>
        </p:spPr>
        <p:txBody>
          <a:bodyPr/>
          <a:lstStyle>
            <a:lvl1pPr>
              <a:defRPr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Body Level One…"/>
          <p:cNvSpPr txBox="1">
            <a:spLocks noGrp="1"/>
          </p:cNvSpPr>
          <p:nvPr>
            <p:ph type="body" idx="1"/>
          </p:nvPr>
        </p:nvSpPr>
        <p:spPr>
          <a:xfrm>
            <a:off x="4387453" y="1785936"/>
            <a:ext cx="15609094" cy="10144127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Image"/>
          <p:cNvSpPr>
            <a:spLocks noGrp="1"/>
          </p:cNvSpPr>
          <p:nvPr>
            <p:ph type="pic" sz="quarter" idx="13"/>
          </p:nvPr>
        </p:nvSpPr>
        <p:spPr>
          <a:xfrm>
            <a:off x="12746831" y="6539541"/>
            <a:ext cx="8157370" cy="544108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Image"/>
          <p:cNvSpPr>
            <a:spLocks noGrp="1"/>
          </p:cNvSpPr>
          <p:nvPr>
            <p:ph type="pic" sz="quarter" idx="14"/>
          </p:nvPr>
        </p:nvSpPr>
        <p:spPr>
          <a:xfrm>
            <a:off x="12763500" y="717386"/>
            <a:ext cx="8161616" cy="5441079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7" name="Image"/>
          <p:cNvSpPr>
            <a:spLocks noGrp="1"/>
          </p:cNvSpPr>
          <p:nvPr>
            <p:ph type="pic" sz="half" idx="15"/>
          </p:nvPr>
        </p:nvSpPr>
        <p:spPr>
          <a:xfrm>
            <a:off x="1822694" y="717386"/>
            <a:ext cx="10623306" cy="708220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8" name="Image"/>
          <p:cNvSpPr>
            <a:spLocks noGrp="1"/>
          </p:cNvSpPr>
          <p:nvPr>
            <p:ph type="pic" sz="quarter" idx="16"/>
          </p:nvPr>
        </p:nvSpPr>
        <p:spPr>
          <a:xfrm>
            <a:off x="6689159" y="8159585"/>
            <a:ext cx="5739657" cy="3826439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4833937" y="7272367"/>
            <a:ext cx="14716127" cy="647702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>
                <a:solidFill>
                  <a:srgbClr val="EE230C"/>
                </a:solidFill>
              </a:defRPr>
            </a:lvl1pPr>
            <a:lvl2pPr marL="888999" indent="-444499" algn="ctr">
              <a:spcBef>
                <a:spcPts val="0"/>
              </a:spcBef>
              <a:defRPr sz="3200">
                <a:solidFill>
                  <a:srgbClr val="EE230C"/>
                </a:solidFill>
              </a:defRPr>
            </a:lvl2pPr>
            <a:lvl3pPr marL="1333499" indent="-444499" algn="ctr">
              <a:spcBef>
                <a:spcPts val="0"/>
              </a:spcBef>
              <a:defRPr sz="3200">
                <a:solidFill>
                  <a:srgbClr val="EE230C"/>
                </a:solidFill>
              </a:defRPr>
            </a:lvl3pPr>
            <a:lvl4pPr marL="1777999" indent="-444499" algn="ctr">
              <a:spcBef>
                <a:spcPts val="0"/>
              </a:spcBef>
              <a:defRPr sz="3200">
                <a:solidFill>
                  <a:srgbClr val="EE230C"/>
                </a:solidFill>
              </a:defRPr>
            </a:lvl4pPr>
            <a:lvl5pPr marL="2222499" indent="-444499" algn="ctr">
              <a:spcBef>
                <a:spcPts val="0"/>
              </a:spcBef>
              <a:defRPr sz="3200">
                <a:solidFill>
                  <a:srgbClr val="EE230C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7" name="“Type a quote here.”"/>
          <p:cNvSpPr txBox="1">
            <a:spLocks noGrp="1"/>
          </p:cNvSpPr>
          <p:nvPr>
            <p:ph type="body" sz="quarter" idx="13"/>
          </p:nvPr>
        </p:nvSpPr>
        <p:spPr>
          <a:xfrm>
            <a:off x="782215" y="4564765"/>
            <a:ext cx="22819570" cy="2183192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0"/>
              </a:spcBef>
              <a:buSzTx/>
              <a:buNone/>
              <a:defRPr sz="6200" b="1">
                <a:solidFill>
                  <a:srgbClr val="535353"/>
                </a:solidFill>
              </a:defRPr>
            </a:lvl1pPr>
          </a:lstStyle>
          <a:p>
            <a:r>
              <a:t>“Quote here”</a:t>
            </a:r>
          </a:p>
        </p:txBody>
      </p:sp>
      <p:sp>
        <p:nvSpPr>
          <p:cNvPr id="9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Image"/>
          <p:cNvSpPr>
            <a:spLocks noGrp="1"/>
          </p:cNvSpPr>
          <p:nvPr>
            <p:ph type="pic" idx="13"/>
          </p:nvPr>
        </p:nvSpPr>
        <p:spPr>
          <a:xfrm>
            <a:off x="3450866" y="422981"/>
            <a:ext cx="17482268" cy="1166395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Picture 4" descr="Picture 4"/>
          <p:cNvPicPr>
            <a:picLocks noChangeAspect="1"/>
          </p:cNvPicPr>
          <p:nvPr/>
        </p:nvPicPr>
        <p:blipFill>
          <a:blip r:embed="rId2">
            <a:alphaModFix amt="7000"/>
          </a:blip>
          <a:stretch>
            <a:fillRect/>
          </a:stretch>
        </p:blipFill>
        <p:spPr>
          <a:xfrm>
            <a:off x="3635387" y="589377"/>
            <a:ext cx="18065103" cy="12390810"/>
          </a:xfrm>
          <a:prstGeom prst="rect">
            <a:avLst/>
          </a:prstGeom>
          <a:ln w="12700">
            <a:miter lim="400000"/>
          </a:ln>
        </p:spPr>
      </p:pic>
      <p:sp>
        <p:nvSpPr>
          <p:cNvPr id="114" name="Title Text"/>
          <p:cNvSpPr txBox="1">
            <a:spLocks noGrp="1"/>
          </p:cNvSpPr>
          <p:nvPr>
            <p:ph type="title"/>
          </p:nvPr>
        </p:nvSpPr>
        <p:spPr>
          <a:xfrm>
            <a:off x="2438400" y="1653622"/>
            <a:ext cx="19507200" cy="249983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15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7892738" y="4128052"/>
            <a:ext cx="9550401" cy="8761896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433637-68B2-4075-A46D-CF1BFDA1E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1386EA9-1B4D-47FD-AFB1-045248025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01FEA-B05D-4A72-8D75-02356BCA50CD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7DC272-6FC1-4396-AB53-14455A1A4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CAAFD5-C971-4F95-A2FA-2B2DCA1B5F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938774" y="13073062"/>
            <a:ext cx="496928" cy="482821"/>
          </a:xfrm>
        </p:spPr>
        <p:txBody>
          <a:bodyPr/>
          <a:lstStyle/>
          <a:p>
            <a:fld id="{642DB122-5685-40B2-AE4D-8B8CBD1D68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70273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82190-7C38-46BB-82E1-AAC957027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7F3D81-185B-4FA4-BD80-D748881273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BA5BF8-154B-433E-BFCF-714202B1B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01FEA-B05D-4A72-8D75-02356BCA50CD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3599D3-7D63-4EC8-93DB-9D3D1F936A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748820-E8BF-4D7C-BF20-12B73D1BF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938774" y="13073062"/>
            <a:ext cx="496928" cy="482821"/>
          </a:xfrm>
        </p:spPr>
        <p:txBody>
          <a:bodyPr/>
          <a:lstStyle/>
          <a:p>
            <a:fld id="{642DB122-5685-40B2-AE4D-8B8CBD1D68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4998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21532" y="11461860"/>
            <a:ext cx="5370014" cy="2009553"/>
          </a:xfrm>
          <a:prstGeom prst="rect">
            <a:avLst/>
          </a:prstGeom>
          <a:ln w="12700">
            <a:miter lim="400000"/>
          </a:ln>
        </p:spPr>
      </p:pic>
      <p:pic>
        <p:nvPicPr>
          <p:cNvPr id="3" name="Picture 4" descr="Picture 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1212187" y="11587577"/>
            <a:ext cx="2714475" cy="1861853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Title Text"/>
          <p:cNvSpPr txBox="1">
            <a:spLocks noGrp="1"/>
          </p:cNvSpPr>
          <p:nvPr>
            <p:ph type="title"/>
          </p:nvPr>
        </p:nvSpPr>
        <p:spPr>
          <a:xfrm>
            <a:off x="4387453" y="357186"/>
            <a:ext cx="15609094" cy="30360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71436" tIns="71436" rIns="71436" bIns="71436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5" name="Body Level One…"/>
          <p:cNvSpPr txBox="1">
            <a:spLocks noGrp="1"/>
          </p:cNvSpPr>
          <p:nvPr>
            <p:ph type="body" idx="1"/>
          </p:nvPr>
        </p:nvSpPr>
        <p:spPr>
          <a:xfrm>
            <a:off x="13610166" y="3962400"/>
            <a:ext cx="9550401" cy="9753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71436" tIns="71436" rIns="71436" bIns="71436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54104" y="13073062"/>
            <a:ext cx="466267" cy="477670"/>
          </a:xfrm>
          <a:prstGeom prst="rect">
            <a:avLst/>
          </a:prstGeom>
          <a:ln w="12700">
            <a:miter lim="400000"/>
          </a:ln>
        </p:spPr>
        <p:txBody>
          <a:bodyPr wrap="none" lIns="71436" tIns="71436" rIns="71436" bIns="71436">
            <a:spAutoFit/>
          </a:bodyPr>
          <a:lstStyle>
            <a:lvl1pPr>
              <a:defRPr sz="2200" b="0">
                <a:solidFill>
                  <a:srgbClr val="000000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F5E5382-2555-417B-A694-507E8C8A538D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11225549" y="11735537"/>
            <a:ext cx="1923376" cy="172598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transition spd="med"/>
  <p:txStyles>
    <p:titleStyle>
      <a:lvl1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1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1pPr>
      <a:lvl2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1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2pPr>
      <a:lvl3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1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3pPr>
      <a:lvl4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1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4pPr>
      <a:lvl5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1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5pPr>
      <a:lvl6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1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6pPr>
      <a:lvl7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1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7pPr>
      <a:lvl8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1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8pPr>
      <a:lvl9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1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9pPr>
    </p:titleStyle>
    <p:bodyStyle>
      <a:lvl1pPr marL="611187" marR="0" indent="-611187" algn="l" defTabSz="82153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45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1pPr>
      <a:lvl2pPr marL="1055687" marR="0" indent="-611187" algn="l" defTabSz="82153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45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2pPr>
      <a:lvl3pPr marL="1500187" marR="0" indent="-611187" algn="l" defTabSz="82153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45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3pPr>
      <a:lvl4pPr marL="1944686" marR="0" indent="-611187" algn="l" defTabSz="82153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45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4pPr>
      <a:lvl5pPr marL="2389186" marR="0" indent="-611186" algn="l" defTabSz="82153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45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5pPr>
      <a:lvl6pPr marL="2833686" marR="0" indent="-611186" algn="l" defTabSz="82153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45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6pPr>
      <a:lvl7pPr marL="3278187" marR="0" indent="-611187" algn="l" defTabSz="82153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45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7pPr>
      <a:lvl8pPr marL="3722687" marR="0" indent="-611187" algn="l" defTabSz="82153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45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8pPr>
      <a:lvl9pPr marL="4167187" marR="0" indent="-611187" algn="l" defTabSz="82153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145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Arial"/>
          <a:ea typeface="Arial"/>
          <a:cs typeface="Arial"/>
          <a:sym typeface="Arial"/>
        </a:defRPr>
      </a:lvl9pPr>
    </p:bodyStyle>
    <p:otherStyle>
      <a:lvl1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0" algn="ctr" defTabSz="8215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1.xml"/><Relationship Id="rId6" Type="http://schemas.openxmlformats.org/officeDocument/2006/relationships/customXml" Target="../ink/ink3.xml"/><Relationship Id="rId5" Type="http://schemas.openxmlformats.org/officeDocument/2006/relationships/image" Target="../media/image12.png"/><Relationship Id="rId10" Type="http://schemas.openxmlformats.org/officeDocument/2006/relationships/image" Target="../media/image14.png"/><Relationship Id="rId4" Type="http://schemas.openxmlformats.org/officeDocument/2006/relationships/customXml" Target="../ink/ink2.xml"/><Relationship Id="rId9" Type="http://schemas.openxmlformats.org/officeDocument/2006/relationships/customXml" Target="../ink/ink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customXml" Target="../ink/ink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png"/><Relationship Id="rId4" Type="http://schemas.openxmlformats.org/officeDocument/2006/relationships/customXml" Target="../ink/ink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A469BA-2DBF-4E7B-8744-1BCC76135C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0757" y="215971"/>
            <a:ext cx="16622485" cy="7010400"/>
          </a:xfrm>
        </p:spPr>
        <p:txBody>
          <a:bodyPr>
            <a:noAutofit/>
          </a:bodyPr>
          <a:lstStyle/>
          <a:p>
            <a:r>
              <a:rPr lang="en-GB" sz="6000" dirty="0"/>
              <a:t>“Ensuring the difference between life and death”: MSF’s experience with differentiated models of HIV care during conflict, Zemio, Central African Republic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D05491A-C8E4-4A90-BD63-EBE071408CA6}"/>
              </a:ext>
            </a:extLst>
          </p:cNvPr>
          <p:cNvSpPr/>
          <p:nvPr/>
        </p:nvSpPr>
        <p:spPr>
          <a:xfrm>
            <a:off x="420585" y="7815820"/>
            <a:ext cx="23726932" cy="244169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GB" sz="5400" baseline="30000" dirty="0">
                <a:ea typeface="MS Mincho"/>
              </a:rPr>
              <a:t>*Charles Ssonko1, *Nell Gray1, </a:t>
            </a:r>
            <a:r>
              <a:rPr lang="en-GB" sz="5400" b="0" baseline="30000" dirty="0">
                <a:ea typeface="MS Mincho"/>
              </a:rPr>
              <a:t>Maria Verdecchia1, Letitia Rose2,  Adelaide Ouabo2, Jade Pena3, </a:t>
            </a:r>
            <a:r>
              <a:rPr lang="en-GB" sz="5400" b="0" baseline="30000" dirty="0" err="1">
                <a:ea typeface="MS Mincho"/>
              </a:rPr>
              <a:t>Turid</a:t>
            </a:r>
            <a:r>
              <a:rPr lang="en-GB" sz="5400" b="0" baseline="30000" dirty="0">
                <a:ea typeface="MS Mincho"/>
              </a:rPr>
              <a:t> Piening, Laurent </a:t>
            </a:r>
            <a:r>
              <a:rPr lang="en-GB" sz="5400" b="0" baseline="30000" dirty="0" err="1">
                <a:ea typeface="MS Mincho"/>
              </a:rPr>
              <a:t>Mukota</a:t>
            </a:r>
            <a:r>
              <a:rPr lang="en-GB" sz="5400" b="0" baseline="30000" dirty="0">
                <a:ea typeface="MS Mincho"/>
              </a:rPr>
              <a:t>, Ghislain Serge Koliatene-Yando2, </a:t>
            </a:r>
            <a:r>
              <a:rPr lang="en-GB" sz="5400" baseline="30000" dirty="0">
                <a:ea typeface="MS Mincho"/>
              </a:rPr>
              <a:t> </a:t>
            </a:r>
            <a:r>
              <a:rPr lang="en-GB" sz="5400" b="0" baseline="30000" dirty="0">
                <a:ea typeface="MS Mincho"/>
              </a:rPr>
              <a:t>Bienvenu Sakpioko4, Romuald Bgiakota4, Roland Klebe3, Charlotte Bata4, Raphael Mbailao4, Daniel O’Brien5, Ruby Siddiqui,  Anna Kuehne1,3</a:t>
            </a:r>
            <a:endParaRPr lang="en-US" sz="5400" dirty="0">
              <a:ea typeface="MS Mincho"/>
            </a:endParaRPr>
          </a:p>
          <a:p>
            <a:pPr>
              <a:spcAft>
                <a:spcPts val="1200"/>
              </a:spcAft>
            </a:pPr>
            <a:endParaRPr lang="en-GB" sz="4000" b="0" baseline="30000" dirty="0">
              <a:solidFill>
                <a:schemeClr val="tx1">
                  <a:lumMod val="50000"/>
                </a:schemeClr>
              </a:solidFill>
              <a:latin typeface="Calibri" panose="020F0502020204030204" pitchFamily="34" charset="0"/>
              <a:ea typeface="MS Mincho" panose="02020609040205080304" pitchFamily="49" charset="-128"/>
              <a:cs typeface="Calibri" panose="020F0502020204030204" pitchFamily="34" charset="0"/>
            </a:endParaRPr>
          </a:p>
        </p:txBody>
      </p:sp>
      <p:sp>
        <p:nvSpPr>
          <p:cNvPr id="6" name="TextBox 1">
            <a:extLst>
              <a:ext uri="{FF2B5EF4-FFF2-40B4-BE49-F238E27FC236}">
                <a16:creationId xmlns:a16="http://schemas.microsoft.com/office/drawing/2014/main" id="{9D8754D5-5468-488A-B61E-EB19A9E9D61E}"/>
              </a:ext>
            </a:extLst>
          </p:cNvPr>
          <p:cNvSpPr txBox="1"/>
          <p:nvPr/>
        </p:nvSpPr>
        <p:spPr>
          <a:xfrm>
            <a:off x="269630" y="346885"/>
            <a:ext cx="2790092" cy="125226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="horz" wrap="square" lIns="71436" tIns="71436" rIns="71436" bIns="71436" numCol="1" spcCol="38100" rtlCol="0" fromWordArt="0" anchor="ctr" anchorCtr="0" forceAA="0" compatLnSpc="1">
            <a:prstTxWarp prst="textNoShape">
              <a:avLst/>
            </a:prstTxWarp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8215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6200" b="1" i="0" u="none" strike="noStrike" cap="none" spc="0" normalizeH="0" baseline="0">
                <a:ln>
                  <a:noFill/>
                </a:ln>
                <a:solidFill>
                  <a:srgbClr val="535353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defRPr>
            </a:lvl1pPr>
            <a:lvl2pPr marL="0" marR="0" indent="0" algn="ctr" defTabSz="8215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6200" b="1" i="0" u="none" strike="noStrike" cap="none" spc="0" normalizeH="0" baseline="0">
                <a:ln>
                  <a:noFill/>
                </a:ln>
                <a:solidFill>
                  <a:srgbClr val="535353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defRPr>
            </a:lvl2pPr>
            <a:lvl3pPr marL="0" marR="0" indent="0" algn="ctr" defTabSz="8215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6200" b="1" i="0" u="none" strike="noStrike" cap="none" spc="0" normalizeH="0" baseline="0">
                <a:ln>
                  <a:noFill/>
                </a:ln>
                <a:solidFill>
                  <a:srgbClr val="535353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defRPr>
            </a:lvl3pPr>
            <a:lvl4pPr marL="0" marR="0" indent="0" algn="ctr" defTabSz="8215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6200" b="1" i="0" u="none" strike="noStrike" cap="none" spc="0" normalizeH="0" baseline="0">
                <a:ln>
                  <a:noFill/>
                </a:ln>
                <a:solidFill>
                  <a:srgbClr val="535353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defRPr>
            </a:lvl4pPr>
            <a:lvl5pPr marL="0" marR="0" indent="0" algn="ctr" defTabSz="8215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6200" b="1" i="0" u="none" strike="noStrike" cap="none" spc="0" normalizeH="0" baseline="0">
                <a:ln>
                  <a:noFill/>
                </a:ln>
                <a:solidFill>
                  <a:srgbClr val="535353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defRPr>
            </a:lvl5pPr>
            <a:lvl6pPr marL="0" marR="0" indent="0" algn="ctr" defTabSz="8215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6200" b="1" i="0" u="none" strike="noStrike" cap="none" spc="0" normalizeH="0" baseline="0">
                <a:ln>
                  <a:noFill/>
                </a:ln>
                <a:solidFill>
                  <a:srgbClr val="535353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defRPr>
            </a:lvl6pPr>
            <a:lvl7pPr marL="0" marR="0" indent="0" algn="ctr" defTabSz="8215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6200" b="1" i="0" u="none" strike="noStrike" cap="none" spc="0" normalizeH="0" baseline="0">
                <a:ln>
                  <a:noFill/>
                </a:ln>
                <a:solidFill>
                  <a:srgbClr val="535353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defRPr>
            </a:lvl7pPr>
            <a:lvl8pPr marL="0" marR="0" indent="0" algn="ctr" defTabSz="8215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6200" b="1" i="0" u="none" strike="noStrike" cap="none" spc="0" normalizeH="0" baseline="0">
                <a:ln>
                  <a:noFill/>
                </a:ln>
                <a:solidFill>
                  <a:srgbClr val="535353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defRPr>
            </a:lvl8pPr>
            <a:lvl9pPr marL="0" marR="0" indent="0" algn="ctr" defTabSz="8215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6200" b="1" i="0" u="none" strike="noStrike" cap="none" spc="0" normalizeH="0" baseline="0">
                <a:ln>
                  <a:noFill/>
                </a:ln>
                <a:solidFill>
                  <a:srgbClr val="535353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l"/>
            <a:r>
              <a:rPr lang="en-GB" sz="1800" dirty="0">
                <a:solidFill>
                  <a:srgbClr val="000000"/>
                </a:solidFill>
              </a:rPr>
              <a:t>Conflict of Interest</a:t>
            </a:r>
            <a:endParaRPr lang="en-US" sz="1800">
              <a:solidFill>
                <a:srgbClr val="000000"/>
              </a:solidFill>
            </a:endParaRPr>
          </a:p>
          <a:p>
            <a:pPr algn="l"/>
            <a:endParaRPr lang="en-GB" sz="1800" dirty="0">
              <a:solidFill>
                <a:srgbClr val="000000"/>
              </a:solidFill>
            </a:endParaRPr>
          </a:p>
          <a:p>
            <a:pPr algn="l"/>
            <a:r>
              <a:rPr lang="en-GB" sz="1800" dirty="0">
                <a:solidFill>
                  <a:srgbClr val="000000"/>
                </a:solidFill>
              </a:rPr>
              <a:t>The author has declared no conflict of interest.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82F2048-1FD3-459C-9E4D-6E2F5ECB22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68877"/>
            <a:ext cx="10629662" cy="1589314"/>
          </a:xfrm>
        </p:spPr>
        <p:txBody>
          <a:bodyPr anchor="ctr">
            <a:normAutofit/>
          </a:bodyPr>
          <a:lstStyle/>
          <a:p>
            <a:r>
              <a:rPr lang="en-GB" sz="4800" dirty="0"/>
              <a:t>Context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23B5B47-6F83-413D-AF5C-E5A1B9A552E3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>
          <a:xfrm>
            <a:off x="822960" y="1915272"/>
            <a:ext cx="10619397" cy="10242383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tabLst>
                <a:tab pos="7439025" algn="l"/>
              </a:tabLst>
            </a:pPr>
            <a:r>
              <a:rPr lang="en-GB" sz="3200" dirty="0"/>
              <a:t>Population: 4.7 million </a:t>
            </a:r>
          </a:p>
          <a:p>
            <a:pPr>
              <a:lnSpc>
                <a:spcPct val="90000"/>
              </a:lnSpc>
              <a:tabLst>
                <a:tab pos="7439025" algn="l"/>
              </a:tabLst>
            </a:pPr>
            <a:r>
              <a:rPr lang="en-GB" sz="3200" dirty="0"/>
              <a:t>HIV prevalence: 3.6% </a:t>
            </a:r>
            <a:endParaRPr lang="en-GB" sz="3200" b="1" dirty="0"/>
          </a:p>
          <a:p>
            <a:pPr>
              <a:tabLst>
                <a:tab pos="7439025" algn="l"/>
              </a:tabLst>
            </a:pPr>
            <a:r>
              <a:rPr lang="en-GB" sz="3200" dirty="0"/>
              <a:t>Ongoing violence and insecurity</a:t>
            </a:r>
          </a:p>
          <a:p>
            <a:pPr>
              <a:tabLst>
                <a:tab pos="7439025" algn="l"/>
              </a:tabLst>
            </a:pPr>
            <a:r>
              <a:rPr lang="en-GB" sz="3200" dirty="0"/>
              <a:t>Dysfunctional state institutions and increased humanitarian needs</a:t>
            </a:r>
          </a:p>
          <a:p>
            <a:pPr>
              <a:lnSpc>
                <a:spcPct val="90000"/>
              </a:lnSpc>
            </a:pPr>
            <a:endParaRPr lang="en-GB" sz="3200" dirty="0"/>
          </a:p>
          <a:p>
            <a:pPr>
              <a:lnSpc>
                <a:spcPct val="90000"/>
              </a:lnSpc>
            </a:pPr>
            <a:endParaRPr lang="en-GB" sz="3200" dirty="0"/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44D15973-3067-4275-BAFD-24A436C261DA}"/>
              </a:ext>
            </a:extLst>
          </p:cNvPr>
          <p:cNvPicPr>
            <a:picLocks noGrp="1" noChangeAspect="1"/>
          </p:cNvPicPr>
          <p:nvPr>
            <p:ph type="pic" sz="half" idx="13"/>
          </p:nvPr>
        </p:nvPicPr>
        <p:blipFill rotWithShape="1">
          <a:blip r:embed="rId2"/>
          <a:srcRect l="6856" t="2318" r="6856" b="1777"/>
          <a:stretch/>
        </p:blipFill>
        <p:spPr>
          <a:xfrm>
            <a:off x="11442357" y="1943100"/>
            <a:ext cx="11743600" cy="82296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1553731" y="9434650"/>
            <a:ext cx="1615283" cy="738050"/>
          </a:xfrm>
          <a:prstGeom prst="rect">
            <a:avLst/>
          </a:prstGeom>
          <a:solidFill>
            <a:srgbClr val="DDDFDE"/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6" tIns="71436" rIns="71436" bIns="71436" numCol="1" spcCol="38100" rtlCol="0" anchor="ctr">
            <a:spAutoFit/>
          </a:bodyPr>
          <a:lstStyle/>
          <a:p>
            <a:pPr marL="0" marR="0" indent="0" algn="ctr" defTabSz="8215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LT Std 75 Bold"/>
              <a:ea typeface="Helvetica Neue LT Std 75 Bold"/>
              <a:cs typeface="Helvetica Neue LT Std 75 Bold"/>
              <a:sym typeface="Helvetica Neue LT Std 75 Bold"/>
            </a:endParaRPr>
          </a:p>
        </p:txBody>
      </p:sp>
    </p:spTree>
    <p:extLst>
      <p:ext uri="{BB962C8B-B14F-4D97-AF65-F5344CB8AC3E}">
        <p14:creationId xmlns:p14="http://schemas.microsoft.com/office/powerpoint/2010/main" val="1147036854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23B5B47-6F83-413D-AF5C-E5A1B9A552E3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>
          <a:xfrm>
            <a:off x="845820" y="1847817"/>
            <a:ext cx="9783843" cy="10294607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endParaRPr lang="en-GB" altLang="en-US" sz="3200" dirty="0"/>
          </a:p>
          <a:p>
            <a:pPr>
              <a:lnSpc>
                <a:spcPct val="90000"/>
              </a:lnSpc>
            </a:pPr>
            <a:endParaRPr lang="en-GB" sz="3200" dirty="0"/>
          </a:p>
          <a:p>
            <a:pPr>
              <a:lnSpc>
                <a:spcPct val="90000"/>
              </a:lnSpc>
            </a:pPr>
            <a:r>
              <a:rPr lang="en-GB" altLang="en-US" sz="3200" dirty="0"/>
              <a:t>Highest HIV prevalence in country</a:t>
            </a:r>
          </a:p>
          <a:p>
            <a:pPr>
              <a:lnSpc>
                <a:spcPct val="90000"/>
              </a:lnSpc>
            </a:pPr>
            <a:r>
              <a:rPr lang="en-GB" sz="3200" dirty="0"/>
              <a:t>MSF present since 2010</a:t>
            </a:r>
          </a:p>
          <a:p>
            <a:pPr>
              <a:lnSpc>
                <a:spcPct val="90000"/>
              </a:lnSpc>
            </a:pPr>
            <a:r>
              <a:rPr lang="en-GB" sz="3200" dirty="0"/>
              <a:t>November 2016: MSF and MoH piloted differentiated service delivery models (DSDs):</a:t>
            </a:r>
          </a:p>
          <a:p>
            <a:pPr lvl="2">
              <a:lnSpc>
                <a:spcPct val="120000"/>
              </a:lnSpc>
              <a:spcBef>
                <a:spcPts val="600"/>
              </a:spcBef>
            </a:pPr>
            <a:r>
              <a:rPr lang="en-GB" sz="3200" dirty="0"/>
              <a:t>community ART groups (CAGs)</a:t>
            </a:r>
          </a:p>
          <a:p>
            <a:pPr lvl="2">
              <a:lnSpc>
                <a:spcPct val="120000"/>
              </a:lnSpc>
              <a:spcBef>
                <a:spcPts val="600"/>
              </a:spcBef>
            </a:pPr>
            <a:r>
              <a:rPr lang="en-GB" sz="3200" dirty="0"/>
              <a:t>pharmacy fast track (PFT)</a:t>
            </a:r>
          </a:p>
          <a:p>
            <a:pPr>
              <a:lnSpc>
                <a:spcPct val="120000"/>
              </a:lnSpc>
            </a:pPr>
            <a:r>
              <a:rPr lang="en-GB" altLang="en-US" sz="3200" dirty="0"/>
              <a:t>May 2017: handover of medical activities; continued support to HIV cohort</a:t>
            </a:r>
          </a:p>
          <a:p>
            <a:pPr marL="0" indent="0">
              <a:lnSpc>
                <a:spcPct val="90000"/>
              </a:lnSpc>
              <a:buNone/>
            </a:pPr>
            <a:endParaRPr lang="en-GB" sz="3200" dirty="0"/>
          </a:p>
          <a:p>
            <a:pPr>
              <a:lnSpc>
                <a:spcPct val="90000"/>
              </a:lnSpc>
            </a:pPr>
            <a:endParaRPr lang="en-GB" sz="3200" dirty="0"/>
          </a:p>
          <a:p>
            <a:pPr>
              <a:lnSpc>
                <a:spcPct val="90000"/>
              </a:lnSpc>
            </a:pPr>
            <a:endParaRPr lang="en-GB" sz="3200" dirty="0"/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A82F2048-1FD3-459C-9E4D-6E2F5ECB22CC}"/>
              </a:ext>
            </a:extLst>
          </p:cNvPr>
          <p:cNvSpPr txBox="1">
            <a:spLocks/>
          </p:cNvSpPr>
          <p:nvPr/>
        </p:nvSpPr>
        <p:spPr>
          <a:xfrm>
            <a:off x="1" y="268877"/>
            <a:ext cx="10629662" cy="15893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71436" tIns="71436" rIns="71436" bIns="71436" anchor="ctr">
            <a:normAutofit/>
          </a:bodyPr>
          <a:lstStyle>
            <a:lvl1pPr marL="0" marR="0" indent="0" algn="ctr" defTabSz="82153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1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1pPr>
            <a:lvl2pPr marL="0" marR="0" indent="0" algn="ctr" defTabSz="82153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1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2pPr>
            <a:lvl3pPr marL="0" marR="0" indent="0" algn="ctr" defTabSz="82153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1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3pPr>
            <a:lvl4pPr marL="0" marR="0" indent="0" algn="ctr" defTabSz="82153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1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4pPr>
            <a:lvl5pPr marL="0" marR="0" indent="0" algn="ctr" defTabSz="82153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1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5pPr>
            <a:lvl6pPr marL="0" marR="0" indent="0" algn="ctr" defTabSz="82153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1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6pPr>
            <a:lvl7pPr marL="0" marR="0" indent="0" algn="ctr" defTabSz="82153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1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7pPr>
            <a:lvl8pPr marL="0" marR="0" indent="0" algn="ctr" defTabSz="82153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1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8pPr>
            <a:lvl9pPr marL="0" marR="0" indent="0" algn="ctr" defTabSz="82153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1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hangingPunct="1"/>
            <a:r>
              <a:rPr lang="en-GB" sz="4800" dirty="0"/>
              <a:t>MSF in </a:t>
            </a:r>
            <a:r>
              <a:rPr lang="en-GB" sz="4800" dirty="0" err="1"/>
              <a:t>Zemio</a:t>
            </a:r>
            <a:endParaRPr lang="en-GB" sz="4800" dirty="0"/>
          </a:p>
        </p:txBody>
      </p:sp>
      <p:pic>
        <p:nvPicPr>
          <p:cNvPr id="9" name="Picture Placeholder 12">
            <a:extLst>
              <a:ext uri="{FF2B5EF4-FFF2-40B4-BE49-F238E27FC236}">
                <a16:creationId xmlns:a16="http://schemas.microsoft.com/office/drawing/2014/main" id="{5ED28486-90FF-4F5B-B395-59D7231794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799" r="4813"/>
          <a:stretch/>
        </p:blipFill>
        <p:spPr>
          <a:xfrm>
            <a:off x="11280063" y="1943100"/>
            <a:ext cx="11936552" cy="8229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</p:pic>
    </p:spTree>
    <p:extLst>
      <p:ext uri="{BB962C8B-B14F-4D97-AF65-F5344CB8AC3E}">
        <p14:creationId xmlns:p14="http://schemas.microsoft.com/office/powerpoint/2010/main" val="2777611118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3F31519-4A79-4304-8360-C717C2A03FC0}"/>
              </a:ext>
            </a:extLst>
          </p:cNvPr>
          <p:cNvPicPr>
            <a:picLocks noGrp="1" noChangeAspect="1"/>
          </p:cNvPicPr>
          <p:nvPr>
            <p:ph type="pic" sz="half" idx="13"/>
          </p:nvPr>
        </p:nvPicPr>
        <p:blipFill>
          <a:blip r:embed="rId3"/>
          <a:srcRect l="1216" r="1216"/>
          <a:stretch>
            <a:fillRect/>
          </a:stretch>
        </p:blipFill>
        <p:spPr>
          <a:xfrm>
            <a:off x="13383183" y="5532120"/>
            <a:ext cx="8525940" cy="5683960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FE153A6-04A3-4314-B43E-646DD1D8DCDF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>
          <a:xfrm>
            <a:off x="914400" y="2034862"/>
            <a:ext cx="10858500" cy="9646276"/>
          </a:xfrm>
        </p:spPr>
        <p:txBody>
          <a:bodyPr>
            <a:normAutofit/>
          </a:bodyPr>
          <a:lstStyle/>
          <a:p>
            <a:endParaRPr lang="en-GB" sz="3200" dirty="0"/>
          </a:p>
          <a:p>
            <a:r>
              <a:rPr lang="en-GB" sz="3200" dirty="0"/>
              <a:t>Enable patients to manage their health autonomously in groups or individually</a:t>
            </a:r>
          </a:p>
          <a:p>
            <a:r>
              <a:rPr lang="en-GB" sz="3200" dirty="0"/>
              <a:t>Consultations and viral load testing provided once a year</a:t>
            </a:r>
          </a:p>
          <a:p>
            <a:r>
              <a:rPr lang="en-GB" sz="3200" dirty="0"/>
              <a:t>CAGs visit the clinic once a year in groups</a:t>
            </a:r>
          </a:p>
          <a:p>
            <a:r>
              <a:rPr lang="en-GB" sz="3200" dirty="0"/>
              <a:t>CAG leaders collect medication between consultations</a:t>
            </a:r>
          </a:p>
          <a:p>
            <a:r>
              <a:rPr lang="en-GB" sz="3200" dirty="0"/>
              <a:t>PFTs visit the clinic twice a year individually</a:t>
            </a:r>
          </a:p>
          <a:p>
            <a:endParaRPr lang="en-GB" sz="3200" dirty="0"/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A82F2048-1FD3-459C-9E4D-6E2F5ECB22CC}"/>
              </a:ext>
            </a:extLst>
          </p:cNvPr>
          <p:cNvSpPr txBox="1">
            <a:spLocks/>
          </p:cNvSpPr>
          <p:nvPr/>
        </p:nvSpPr>
        <p:spPr>
          <a:xfrm>
            <a:off x="1" y="268877"/>
            <a:ext cx="10629662" cy="158931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71436" tIns="71436" rIns="71436" bIns="71436" anchor="ctr">
            <a:normAutofit/>
          </a:bodyPr>
          <a:lstStyle>
            <a:lvl1pPr marL="0" marR="0" indent="0" algn="ctr" defTabSz="82153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1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1pPr>
            <a:lvl2pPr marL="0" marR="0" indent="0" algn="ctr" defTabSz="82153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1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2pPr>
            <a:lvl3pPr marL="0" marR="0" indent="0" algn="ctr" defTabSz="82153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1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3pPr>
            <a:lvl4pPr marL="0" marR="0" indent="0" algn="ctr" defTabSz="82153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1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4pPr>
            <a:lvl5pPr marL="0" marR="0" indent="0" algn="ctr" defTabSz="82153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1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5pPr>
            <a:lvl6pPr marL="0" marR="0" indent="0" algn="ctr" defTabSz="82153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1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6pPr>
            <a:lvl7pPr marL="0" marR="0" indent="0" algn="ctr" defTabSz="82153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1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7pPr>
            <a:lvl8pPr marL="0" marR="0" indent="0" algn="ctr" defTabSz="82153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1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8pPr>
            <a:lvl9pPr marL="0" marR="0" indent="0" algn="ctr" defTabSz="82153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1" i="0" u="none" strike="noStrike" cap="none" spc="0" baseline="0">
                <a:solidFill>
                  <a:srgbClr val="000000"/>
                </a:solidFill>
                <a:uFillTx/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hangingPunct="1"/>
            <a:r>
              <a:rPr lang="en-GB" sz="4800" dirty="0"/>
              <a:t>How CAGs and PFTs function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ECEC51E-8897-4BA2-BC90-308C3F8822E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888"/>
          <a:stretch/>
        </p:blipFill>
        <p:spPr>
          <a:xfrm>
            <a:off x="13383183" y="783771"/>
            <a:ext cx="8509179" cy="449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643837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5FF885-2F1F-4788-855C-6CC749A23E2C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>
          <a:xfrm>
            <a:off x="9549685" y="6947013"/>
            <a:ext cx="13698935" cy="4938255"/>
          </a:xfrm>
        </p:spPr>
        <p:txBody>
          <a:bodyPr numCol="1">
            <a:noAutofit/>
          </a:bodyPr>
          <a:lstStyle/>
          <a:p>
            <a:pPr marL="464820" indent="-464820">
              <a:spcBef>
                <a:spcPts val="1800"/>
              </a:spcBef>
            </a:pPr>
            <a:r>
              <a:rPr lang="en-GB" sz="3200" dirty="0"/>
              <a:t>July 2017 violence broke out </a:t>
            </a:r>
            <a:endParaRPr lang="en-US"/>
          </a:p>
          <a:p>
            <a:pPr marL="464820" indent="-464820">
              <a:spcBef>
                <a:spcPts val="1800"/>
              </a:spcBef>
            </a:pPr>
            <a:r>
              <a:rPr lang="en-GB" sz="3200" dirty="0"/>
              <a:t>Population split over 4 areas </a:t>
            </a:r>
          </a:p>
          <a:p>
            <a:pPr marL="464820" indent="-464820">
              <a:spcBef>
                <a:spcPts val="1800"/>
              </a:spcBef>
            </a:pPr>
            <a:r>
              <a:rPr lang="en-GB" sz="3200" dirty="0"/>
              <a:t>Team evacuated </a:t>
            </a:r>
          </a:p>
          <a:p>
            <a:pPr marL="464820" indent="-464820">
              <a:spcBef>
                <a:spcPts val="1800"/>
              </a:spcBef>
            </a:pPr>
            <a:r>
              <a:rPr lang="en-GB" sz="3200" dirty="0"/>
              <a:t>Remote support to CAGs and PFT continued </a:t>
            </a:r>
          </a:p>
          <a:p>
            <a:pPr marL="464820" indent="-464820">
              <a:spcBef>
                <a:spcPts val="1800"/>
              </a:spcBef>
            </a:pPr>
            <a:r>
              <a:rPr lang="en-GB" sz="3200" dirty="0"/>
              <a:t>CAGs performed independently, reformed and made all efforts to reach MSF for drugs and viral load testing.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F2B372-DFD1-40C7-9824-C49CB8742E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8225" y="472175"/>
            <a:ext cx="12190175" cy="664958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CDB3668-F579-4513-81CD-7833B55EFC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260" y="455899"/>
            <a:ext cx="8356737" cy="577922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B4FA6D4-CA95-4C4B-B8D9-8874984B2C7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367"/>
          <a:stretch/>
        </p:blipFill>
        <p:spPr>
          <a:xfrm>
            <a:off x="845260" y="5950230"/>
            <a:ext cx="8356737" cy="5602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374071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BB1EDC3-DAA7-4880-A33D-3A250CB8BF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5470" y="281233"/>
            <a:ext cx="20722107" cy="1754949"/>
          </a:xfrm>
        </p:spPr>
        <p:txBody>
          <a:bodyPr>
            <a:normAutofit/>
          </a:bodyPr>
          <a:lstStyle/>
          <a:p>
            <a:r>
              <a:rPr lang="en-GB" sz="4800" dirty="0"/>
              <a:t>Aims, data collection and limitations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485900" y="2567720"/>
            <a:ext cx="6126480" cy="654602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6" tIns="71436" rIns="71436" bIns="71436" numCol="1" spcCol="38100" rtlCol="0" anchor="ctr">
            <a:spAutoFit/>
          </a:bodyPr>
          <a:lstStyle/>
          <a:p>
            <a:pPr marL="457200" indent="-457200" algn="l">
              <a:buFont typeface="Arial" charset="0"/>
              <a:buChar char="•"/>
            </a:pPr>
            <a:r>
              <a:rPr lang="en-GB" sz="3200" dirty="0">
                <a:solidFill>
                  <a:schemeClr val="tx1">
                    <a:lumMod val="50000"/>
                  </a:schemeClr>
                </a:solidFill>
              </a:rPr>
              <a:t>We worked with different data sources to understand how these models performed </a:t>
            </a:r>
          </a:p>
          <a:p>
            <a:pPr marL="457200" indent="-457200" algn="l">
              <a:buFont typeface="Arial" charset="0"/>
              <a:buChar char="•"/>
            </a:pPr>
            <a:endParaRPr lang="en-GB" sz="3200" b="0" dirty="0">
              <a:solidFill>
                <a:schemeClr val="tx1">
                  <a:lumMod val="50000"/>
                </a:schemeClr>
              </a:solidFill>
            </a:endParaRPr>
          </a:p>
          <a:p>
            <a:pPr marL="457200" indent="-457200" algn="l">
              <a:buFont typeface="Wingdings" charset="2"/>
              <a:buChar char="§"/>
            </a:pPr>
            <a:r>
              <a:rPr lang="en-GB" sz="3200" b="0" dirty="0">
                <a:solidFill>
                  <a:schemeClr val="tx1">
                    <a:lumMod val="50000"/>
                  </a:schemeClr>
                </a:solidFill>
              </a:rPr>
              <a:t>Looked at the existing quantitative data routinely collected</a:t>
            </a:r>
          </a:p>
          <a:p>
            <a:pPr marL="457200" indent="-457200" algn="l">
              <a:buFont typeface="Wingdings" charset="2"/>
              <a:buChar char="§"/>
            </a:pPr>
            <a:endParaRPr lang="en-GB" sz="3200" b="0" dirty="0">
              <a:solidFill>
                <a:schemeClr val="tx1">
                  <a:lumMod val="50000"/>
                </a:schemeClr>
              </a:solidFill>
            </a:endParaRPr>
          </a:p>
          <a:p>
            <a:pPr marL="457200" indent="-457200" algn="l">
              <a:buFont typeface="Wingdings" charset="2"/>
              <a:buChar char="§"/>
            </a:pPr>
            <a:r>
              <a:rPr lang="en-GB" sz="3200" b="0" dirty="0">
                <a:solidFill>
                  <a:schemeClr val="tx1">
                    <a:lumMod val="50000"/>
                  </a:schemeClr>
                </a:solidFill>
              </a:rPr>
              <a:t>Performed interviews with patients to understand their experiences and challenges</a:t>
            </a:r>
          </a:p>
          <a:p>
            <a:pPr marL="0" marR="0" indent="0" algn="l" defTabSz="8215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FillTx/>
              <a:sym typeface="Arial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9220" y="2602963"/>
            <a:ext cx="6126480" cy="556113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6" tIns="71436" rIns="71436" bIns="71436" numCol="1" spcCol="38100" rtlCol="0" anchor="ctr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>
                    <a:lumMod val="50000"/>
                  </a:schemeClr>
                </a:solidFill>
              </a:rPr>
              <a:t> We do not pretend that these data sets are ideal: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3200" b="0" dirty="0">
              <a:solidFill>
                <a:schemeClr val="tx1">
                  <a:lumMod val="50000"/>
                </a:schemeClr>
              </a:solidFill>
            </a:endParaRPr>
          </a:p>
          <a:p>
            <a:pPr lvl="1" algn="l">
              <a:buFont typeface="Wingdings" panose="05000000000000000000" pitchFamily="2" charset="2"/>
              <a:buChar char="§"/>
            </a:pPr>
            <a:r>
              <a:rPr lang="en-GB" sz="3200" b="0" dirty="0">
                <a:solidFill>
                  <a:schemeClr val="tx1">
                    <a:lumMod val="50000"/>
                  </a:schemeClr>
                </a:solidFill>
              </a:rPr>
              <a:t> Incompleteness, sub optimal follow up and limited viral load capacity</a:t>
            </a:r>
          </a:p>
          <a:p>
            <a:pPr lvl="1" algn="l">
              <a:buFont typeface="Wingdings" panose="05000000000000000000" pitchFamily="2" charset="2"/>
              <a:buChar char="§"/>
            </a:pPr>
            <a:endParaRPr lang="en-GB" sz="3200" b="0" dirty="0">
              <a:solidFill>
                <a:schemeClr val="tx1">
                  <a:lumMod val="50000"/>
                </a:schemeClr>
              </a:solidFill>
            </a:endParaRPr>
          </a:p>
          <a:p>
            <a:pPr lvl="1" algn="l">
              <a:buFont typeface="Wingdings" panose="05000000000000000000" pitchFamily="2" charset="2"/>
              <a:buChar char="§"/>
            </a:pPr>
            <a:r>
              <a:rPr lang="en-GB" sz="3200" b="0" dirty="0">
                <a:solidFill>
                  <a:schemeClr val="tx1">
                    <a:lumMod val="50000"/>
                  </a:schemeClr>
                </a:solidFill>
              </a:rPr>
              <a:t> Challenges of remote qualitative data collection, convenience sampling</a:t>
            </a:r>
          </a:p>
          <a:p>
            <a:pPr marL="0" marR="0" indent="0" algn="l" defTabSz="8215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200" b="0" i="0" u="none" strike="noStrike" cap="none" spc="0" normalizeH="0" baseline="0" dirty="0">
              <a:ln>
                <a:noFill/>
              </a:ln>
              <a:solidFill>
                <a:schemeClr val="tx1">
                  <a:lumMod val="50000"/>
                </a:schemeClr>
              </a:solidFill>
              <a:effectLst/>
              <a:uFillTx/>
              <a:sym typeface="Arial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979140" y="2625823"/>
            <a:ext cx="633222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l">
              <a:buFont typeface="Arial" charset="0"/>
              <a:buChar char="•"/>
            </a:pPr>
            <a:r>
              <a:rPr lang="en-GB" sz="3200">
                <a:solidFill>
                  <a:schemeClr val="tx1">
                    <a:lumMod val="50000"/>
                  </a:schemeClr>
                </a:solidFill>
              </a:rPr>
              <a:t>Innovative methods required – no-one has previously tried to analyse DSD performance in the middle of acute conflict</a:t>
            </a:r>
            <a:endParaRPr lang="en-GB" sz="3200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969048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E2C30EB-AC75-46AB-BFD8-93AEDD622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9237" y="0"/>
            <a:ext cx="17293635" cy="2725243"/>
          </a:xfrm>
        </p:spPr>
        <p:txBody>
          <a:bodyPr>
            <a:normAutofit/>
          </a:bodyPr>
          <a:lstStyle/>
          <a:p>
            <a:r>
              <a:rPr lang="en-GB" sz="4800" dirty="0"/>
              <a:t>Methods: quantitative analysis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5608F1B-55F5-43DE-BD83-F91E22FB24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353" y="3174642"/>
            <a:ext cx="23191949" cy="7366716"/>
          </a:xfrm>
        </p:spPr>
        <p:txBody>
          <a:bodyPr>
            <a:normAutofit/>
          </a:bodyPr>
          <a:lstStyle/>
          <a:p>
            <a:pPr marL="610870" indent="-610870"/>
            <a:r>
              <a:rPr lang="en-GB" sz="3200" dirty="0"/>
              <a:t>Retrospective analysis of routine patient data from Nov 2016 to Dec 2019</a:t>
            </a:r>
            <a:endParaRPr lang="en-US"/>
          </a:p>
          <a:p>
            <a:pPr marL="610870" indent="-610870"/>
            <a:r>
              <a:rPr lang="en-GB" sz="3200" dirty="0"/>
              <a:t>Description of:</a:t>
            </a:r>
          </a:p>
          <a:p>
            <a:pPr marL="1944370" lvl="3" indent="-610870">
              <a:spcBef>
                <a:spcPts val="3500"/>
              </a:spcBef>
            </a:pPr>
            <a:r>
              <a:rPr lang="en-GB" sz="3200" dirty="0"/>
              <a:t>treatment outcomes (active, lost to follow up and deaths)</a:t>
            </a:r>
          </a:p>
          <a:p>
            <a:pPr marL="1944370" lvl="3" indent="-610870">
              <a:spcBef>
                <a:spcPts val="3500"/>
              </a:spcBef>
            </a:pPr>
            <a:r>
              <a:rPr lang="en-GB" sz="3200" dirty="0"/>
              <a:t>viral load results</a:t>
            </a:r>
            <a:endParaRPr lang="en-GB" dirty="0"/>
          </a:p>
          <a:p>
            <a:pPr marL="610870" indent="-610870"/>
            <a:r>
              <a:rPr lang="en-GB" sz="3200" dirty="0"/>
              <a:t>Quantitative data collection fulfilled the exemption criteria set by the MSF Ethics Review Board (ERB) for a posteriori analyses of routinely collected clinical data.</a:t>
            </a:r>
          </a:p>
        </p:txBody>
      </p:sp>
    </p:spTree>
    <p:extLst>
      <p:ext uri="{BB962C8B-B14F-4D97-AF65-F5344CB8AC3E}">
        <p14:creationId xmlns:p14="http://schemas.microsoft.com/office/powerpoint/2010/main" val="646799800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85AE61F-52F2-4D02-9956-3F6ECAAC1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02660" y="683757"/>
            <a:ext cx="15609094" cy="1936835"/>
          </a:xfrm>
        </p:spPr>
        <p:txBody>
          <a:bodyPr>
            <a:normAutofit/>
          </a:bodyPr>
          <a:lstStyle/>
          <a:p>
            <a:r>
              <a:rPr lang="en-GB" sz="4800" dirty="0"/>
              <a:t>Methods: qualitative analysis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4409C61-23B4-4DE0-A861-0CFED2E380A3}"/>
              </a:ext>
            </a:extLst>
          </p:cNvPr>
          <p:cNvSpPr/>
          <p:nvPr/>
        </p:nvSpPr>
        <p:spPr>
          <a:xfrm>
            <a:off x="1021491" y="3072348"/>
            <a:ext cx="2377440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indent="-857250" algn="l">
              <a:buFont typeface="Arial" panose="020B0604020202020204" pitchFamily="34" charset="0"/>
              <a:buChar char="•"/>
            </a:pPr>
            <a:r>
              <a:rPr lang="en-GB" sz="3200" b="0" dirty="0">
                <a:solidFill>
                  <a:schemeClr val="tx1">
                    <a:lumMod val="50000"/>
                  </a:schemeClr>
                </a:solidFill>
              </a:rPr>
              <a:t>Semi-structured interviews with patients using convenience sampling</a:t>
            </a:r>
          </a:p>
          <a:p>
            <a:pPr lvl="3" algn="l"/>
            <a:r>
              <a:rPr lang="en-GB" sz="3200" b="0" dirty="0">
                <a:solidFill>
                  <a:schemeClr val="tx1">
                    <a:lumMod val="50000"/>
                  </a:schemeClr>
                </a:solidFill>
              </a:rPr>
              <a:t>      - 79 interviews: 36 CAG leaders, 43 CAG members</a:t>
            </a:r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3200" b="0" dirty="0">
              <a:solidFill>
                <a:schemeClr val="tx1">
                  <a:lumMod val="50000"/>
                </a:schemeClr>
              </a:solidFill>
            </a:endParaRPr>
          </a:p>
          <a:p>
            <a:pPr marL="857250" indent="-857250" algn="l">
              <a:buFont typeface="Arial" panose="020B0604020202020204" pitchFamily="34" charset="0"/>
              <a:buChar char="•"/>
            </a:pPr>
            <a:r>
              <a:rPr lang="en-GB" sz="3200" b="0" dirty="0">
                <a:solidFill>
                  <a:schemeClr val="tx1">
                    <a:lumMod val="50000"/>
                  </a:schemeClr>
                </a:solidFill>
              </a:rPr>
              <a:t>Data collected by MoH staff using simple interview forms</a:t>
            </a:r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3200" b="0" dirty="0">
              <a:solidFill>
                <a:schemeClr val="tx1">
                  <a:lumMod val="50000"/>
                </a:schemeClr>
              </a:solidFill>
            </a:endParaRPr>
          </a:p>
          <a:p>
            <a:pPr marL="857250" indent="-857250" algn="l">
              <a:buFont typeface="Arial" panose="020B0604020202020204" pitchFamily="34" charset="0"/>
              <a:buChar char="•"/>
            </a:pPr>
            <a:r>
              <a:rPr lang="en-GB" sz="3200" b="0" dirty="0">
                <a:solidFill>
                  <a:schemeClr val="tx1">
                    <a:lumMod val="50000"/>
                  </a:schemeClr>
                </a:solidFill>
              </a:rPr>
              <a:t>Content analysis used to code, categorise and interpret text data</a:t>
            </a:r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3200" b="0" dirty="0">
              <a:solidFill>
                <a:schemeClr val="tx1">
                  <a:lumMod val="50000"/>
                </a:schemeClr>
              </a:solidFill>
            </a:endParaRPr>
          </a:p>
          <a:p>
            <a:pPr marL="857250" indent="-857250" algn="l">
              <a:buFont typeface="Arial" panose="020B0604020202020204" pitchFamily="34" charset="0"/>
              <a:buChar char="•"/>
            </a:pPr>
            <a:r>
              <a:rPr lang="en-GB" sz="3200" b="0" dirty="0">
                <a:solidFill>
                  <a:schemeClr val="tx1">
                    <a:lumMod val="50000"/>
                  </a:schemeClr>
                </a:solidFill>
              </a:rPr>
              <a:t>Qualitative data collection conducted with permission from Medical Director, Operational Centre Amsterdam, MSF</a:t>
            </a:r>
            <a:endParaRPr lang="en-GB" sz="3200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943324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itle 49">
            <a:extLst>
              <a:ext uri="{FF2B5EF4-FFF2-40B4-BE49-F238E27FC236}">
                <a16:creationId xmlns:a16="http://schemas.microsoft.com/office/drawing/2014/main" id="{4FDCF122-7F19-4DF5-8CAD-0C79A9641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b="1" dirty="0"/>
              <a:t>Outcomes </a:t>
            </a:r>
          </a:p>
        </p:txBody>
      </p:sp>
      <p:graphicFrame>
        <p:nvGraphicFramePr>
          <p:cNvPr id="51" name="Table 4">
            <a:extLst>
              <a:ext uri="{FF2B5EF4-FFF2-40B4-BE49-F238E27FC236}">
                <a16:creationId xmlns:a16="http://schemas.microsoft.com/office/drawing/2014/main" id="{5055ED0F-2C02-4F06-AB87-AF7378DF9EB5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771207829"/>
              </p:ext>
            </p:extLst>
          </p:nvPr>
        </p:nvGraphicFramePr>
        <p:xfrm>
          <a:off x="1676400" y="2776062"/>
          <a:ext cx="21031200" cy="8374412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6621828">
                  <a:extLst>
                    <a:ext uri="{9D8B030D-6E8A-4147-A177-3AD203B41FA5}">
                      <a16:colId xmlns:a16="http://schemas.microsoft.com/office/drawing/2014/main" val="3361892894"/>
                    </a:ext>
                  </a:extLst>
                </a:gridCol>
                <a:gridCol w="5293740">
                  <a:extLst>
                    <a:ext uri="{9D8B030D-6E8A-4147-A177-3AD203B41FA5}">
                      <a16:colId xmlns:a16="http://schemas.microsoft.com/office/drawing/2014/main" val="3819195316"/>
                    </a:ext>
                  </a:extLst>
                </a:gridCol>
                <a:gridCol w="4366576">
                  <a:extLst>
                    <a:ext uri="{9D8B030D-6E8A-4147-A177-3AD203B41FA5}">
                      <a16:colId xmlns:a16="http://schemas.microsoft.com/office/drawing/2014/main" val="632782103"/>
                    </a:ext>
                  </a:extLst>
                </a:gridCol>
                <a:gridCol w="4749056">
                  <a:extLst>
                    <a:ext uri="{9D8B030D-6E8A-4147-A177-3AD203B41FA5}">
                      <a16:colId xmlns:a16="http://schemas.microsoft.com/office/drawing/2014/main" val="4162922370"/>
                    </a:ext>
                  </a:extLst>
                </a:gridCol>
              </a:tblGrid>
              <a:tr h="2054522">
                <a:tc>
                  <a:txBody>
                    <a:bodyPr/>
                    <a:lstStyle/>
                    <a:p>
                      <a:pPr algn="ctr"/>
                      <a:endParaRPr lang="en-GB" sz="4000" dirty="0"/>
                    </a:p>
                  </a:txBody>
                  <a:tcPr marL="168926" marR="168926" marT="84462" marB="8446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>
                          <a:solidFill>
                            <a:schemeClr val="tx1"/>
                          </a:solidFill>
                        </a:rPr>
                        <a:t>77 CAGs </a:t>
                      </a:r>
                    </a:p>
                    <a:p>
                      <a:pPr algn="ctr"/>
                      <a:r>
                        <a:rPr lang="en-GB" sz="4000" b="1">
                          <a:solidFill>
                            <a:schemeClr val="tx1"/>
                          </a:solidFill>
                        </a:rPr>
                        <a:t> n(%)</a:t>
                      </a:r>
                    </a:p>
                  </a:txBody>
                  <a:tcPr marL="168926" marR="168926" marT="84462" marB="8446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>
                          <a:solidFill>
                            <a:schemeClr val="tx1"/>
                          </a:solidFill>
                        </a:rPr>
                        <a:t>PFTs </a:t>
                      </a:r>
                    </a:p>
                    <a:p>
                      <a:pPr algn="ctr"/>
                      <a:r>
                        <a:rPr lang="en-GB" sz="4000" b="1">
                          <a:solidFill>
                            <a:schemeClr val="tx1"/>
                          </a:solidFill>
                        </a:rPr>
                        <a:t>n(%)</a:t>
                      </a:r>
                    </a:p>
                  </a:txBody>
                  <a:tcPr marL="168926" marR="168926" marT="84462" marB="8446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>
                          <a:solidFill>
                            <a:schemeClr val="tx1"/>
                          </a:solidFill>
                        </a:rPr>
                        <a:t>TOTAL </a:t>
                      </a:r>
                    </a:p>
                    <a:p>
                      <a:pPr algn="ctr"/>
                      <a:r>
                        <a:rPr lang="en-GB" sz="4000" b="1">
                          <a:solidFill>
                            <a:schemeClr val="tx1"/>
                          </a:solidFill>
                        </a:rPr>
                        <a:t>N(%)</a:t>
                      </a:r>
                    </a:p>
                  </a:txBody>
                  <a:tcPr marL="168926" marR="168926" marT="84462" marB="84462" anchor="ctr"/>
                </a:tc>
                <a:extLst>
                  <a:ext uri="{0D108BD9-81ED-4DB2-BD59-A6C34878D82A}">
                    <a16:rowId xmlns:a16="http://schemas.microsoft.com/office/drawing/2014/main" val="533395321"/>
                  </a:ext>
                </a:extLst>
              </a:tr>
              <a:tr h="1263978"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Active </a:t>
                      </a:r>
                    </a:p>
                  </a:txBody>
                  <a:tcPr marL="168926" marR="168926" marT="84462" marB="8446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/>
                        <a:t>1070 (90.7)</a:t>
                      </a:r>
                    </a:p>
                  </a:txBody>
                  <a:tcPr marL="168926" marR="168926" marT="84462" marB="8446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/>
                        <a:t>137 (41.4)</a:t>
                      </a:r>
                    </a:p>
                  </a:txBody>
                  <a:tcPr marL="168926" marR="168926" marT="84462" marB="8446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/>
                        <a:t>1207 (79.9)</a:t>
                      </a:r>
                    </a:p>
                  </a:txBody>
                  <a:tcPr marL="168926" marR="168926" marT="84462" marB="84462" anchor="ctr"/>
                </a:tc>
                <a:extLst>
                  <a:ext uri="{0D108BD9-81ED-4DB2-BD59-A6C34878D82A}">
                    <a16:rowId xmlns:a16="http://schemas.microsoft.com/office/drawing/2014/main" val="3160071345"/>
                  </a:ext>
                </a:extLst>
              </a:tr>
              <a:tr h="1263978">
                <a:tc>
                  <a:txBody>
                    <a:bodyPr/>
                    <a:lstStyle/>
                    <a:p>
                      <a:pPr algn="ctr"/>
                      <a:r>
                        <a:rPr lang="en-GB" sz="4000"/>
                        <a:t>Dead </a:t>
                      </a:r>
                    </a:p>
                  </a:txBody>
                  <a:tcPr marL="168926" marR="168926" marT="84462" marB="8446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/>
                        <a:t>61 (5.2)</a:t>
                      </a:r>
                    </a:p>
                  </a:txBody>
                  <a:tcPr marL="168926" marR="168926" marT="84462" marB="8446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/>
                        <a:t>25 (7.6)</a:t>
                      </a:r>
                    </a:p>
                  </a:txBody>
                  <a:tcPr marL="168926" marR="168926" marT="84462" marB="8446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/>
                        <a:t>86 (5.7)</a:t>
                      </a:r>
                    </a:p>
                  </a:txBody>
                  <a:tcPr marL="168926" marR="168926" marT="84462" marB="84462" anchor="ctr"/>
                </a:tc>
                <a:extLst>
                  <a:ext uri="{0D108BD9-81ED-4DB2-BD59-A6C34878D82A}">
                    <a16:rowId xmlns:a16="http://schemas.microsoft.com/office/drawing/2014/main" val="3485461458"/>
                  </a:ext>
                </a:extLst>
              </a:tr>
              <a:tr h="1263978">
                <a:tc>
                  <a:txBody>
                    <a:bodyPr/>
                    <a:lstStyle/>
                    <a:p>
                      <a:pPr algn="ctr"/>
                      <a:r>
                        <a:rPr lang="en-GB" sz="4000"/>
                        <a:t>Lost to follow up </a:t>
                      </a:r>
                    </a:p>
                  </a:txBody>
                  <a:tcPr marL="168926" marR="168926" marT="84462" marB="8446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/>
                        <a:t>47 (4)</a:t>
                      </a:r>
                    </a:p>
                  </a:txBody>
                  <a:tcPr marL="168926" marR="168926" marT="84462" marB="8446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167(50.5)</a:t>
                      </a:r>
                    </a:p>
                  </a:txBody>
                  <a:tcPr marL="168926" marR="168926" marT="84462" marB="8446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214 (14.2)</a:t>
                      </a:r>
                    </a:p>
                  </a:txBody>
                  <a:tcPr marL="168926" marR="168926" marT="84462" marB="84462" anchor="ctr"/>
                </a:tc>
                <a:extLst>
                  <a:ext uri="{0D108BD9-81ED-4DB2-BD59-A6C34878D82A}">
                    <a16:rowId xmlns:a16="http://schemas.microsoft.com/office/drawing/2014/main" val="1778807928"/>
                  </a:ext>
                </a:extLst>
              </a:tr>
              <a:tr h="1263978">
                <a:tc>
                  <a:txBody>
                    <a:bodyPr/>
                    <a:lstStyle/>
                    <a:p>
                      <a:pPr algn="ctr"/>
                      <a:r>
                        <a:rPr lang="en-GB" sz="4000"/>
                        <a:t>Transferred </a:t>
                      </a:r>
                    </a:p>
                  </a:txBody>
                  <a:tcPr marL="168926" marR="168926" marT="84462" marB="8446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/>
                        <a:t>2 (0.2)</a:t>
                      </a:r>
                    </a:p>
                  </a:txBody>
                  <a:tcPr marL="168926" marR="168926" marT="84462" marB="8446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2 (0.6)</a:t>
                      </a:r>
                    </a:p>
                  </a:txBody>
                  <a:tcPr marL="168926" marR="168926" marT="84462" marB="8446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4 (0.3)</a:t>
                      </a:r>
                    </a:p>
                  </a:txBody>
                  <a:tcPr marL="168926" marR="168926" marT="84462" marB="84462" anchor="ctr"/>
                </a:tc>
                <a:extLst>
                  <a:ext uri="{0D108BD9-81ED-4DB2-BD59-A6C34878D82A}">
                    <a16:rowId xmlns:a16="http://schemas.microsoft.com/office/drawing/2014/main" val="718194864"/>
                  </a:ext>
                </a:extLst>
              </a:tr>
              <a:tr h="1263978">
                <a:tc>
                  <a:txBody>
                    <a:bodyPr/>
                    <a:lstStyle/>
                    <a:p>
                      <a:pPr algn="ctr"/>
                      <a:r>
                        <a:rPr lang="en-GB" sz="4000" b="1"/>
                        <a:t>Total</a:t>
                      </a:r>
                    </a:p>
                  </a:txBody>
                  <a:tcPr marL="168926" marR="168926" marT="84462" marB="8446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/>
                        <a:t>1180 </a:t>
                      </a:r>
                    </a:p>
                  </a:txBody>
                  <a:tcPr marL="168926" marR="168926" marT="84462" marB="8446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/>
                        <a:t>331</a:t>
                      </a:r>
                    </a:p>
                  </a:txBody>
                  <a:tcPr marL="168926" marR="168926" marT="84462" marB="84462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/>
                        <a:t>1511</a:t>
                      </a:r>
                    </a:p>
                  </a:txBody>
                  <a:tcPr marL="168926" marR="168926" marT="84462" marB="84462" anchor="ctr"/>
                </a:tc>
                <a:extLst>
                  <a:ext uri="{0D108BD9-81ED-4DB2-BD59-A6C34878D82A}">
                    <a16:rowId xmlns:a16="http://schemas.microsoft.com/office/drawing/2014/main" val="3643735332"/>
                  </a:ext>
                </a:extLst>
              </a:tr>
            </a:tbl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2585B42C-E169-4FCE-A9C1-589C1878A9AF}"/>
                  </a:ext>
                </a:extLst>
              </p14:cNvPr>
              <p14:cNvContentPartPr/>
              <p14:nvPr/>
            </p14:nvContentPartPr>
            <p14:xfrm>
              <a:off x="13863182" y="1901962"/>
              <a:ext cx="720" cy="648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2585B42C-E169-4FCE-A9C1-589C1878A9AF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3827182" y="1883284"/>
                <a:ext cx="72000" cy="4421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7" name="Ink 36">
                <a:extLst>
                  <a:ext uri="{FF2B5EF4-FFF2-40B4-BE49-F238E27FC236}">
                    <a16:creationId xmlns:a16="http://schemas.microsoft.com/office/drawing/2014/main" id="{EB2A0AAC-6ABC-4CEB-8430-45FC2F3E6457}"/>
                  </a:ext>
                </a:extLst>
              </p14:cNvPr>
              <p14:cNvContentPartPr/>
              <p14:nvPr/>
            </p14:nvContentPartPr>
            <p14:xfrm>
              <a:off x="1700912" y="2349670"/>
              <a:ext cx="720" cy="720"/>
            </p14:xfrm>
          </p:contentPart>
        </mc:Choice>
        <mc:Fallback xmlns="">
          <p:pic>
            <p:nvPicPr>
              <p:cNvPr id="37" name="Ink 36">
                <a:extLst>
                  <a:ext uri="{FF2B5EF4-FFF2-40B4-BE49-F238E27FC236}">
                    <a16:creationId xmlns:a16="http://schemas.microsoft.com/office/drawing/2014/main" xmlns:p14="http://schemas.microsoft.com/office/powerpoint/2010/main" xmlns="" id="{EB2A0AAC-6ABC-4CEB-8430-45FC2F3E645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682912" y="2331670"/>
                <a:ext cx="36000" cy="3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43" name="Ink 42">
                <a:extLst>
                  <a:ext uri="{FF2B5EF4-FFF2-40B4-BE49-F238E27FC236}">
                    <a16:creationId xmlns:a16="http://schemas.microsoft.com/office/drawing/2014/main" id="{3EF682DD-AFF1-4657-952C-36D5336F6E3B}"/>
                  </a:ext>
                </a:extLst>
              </p14:cNvPr>
              <p14:cNvContentPartPr/>
              <p14:nvPr/>
            </p14:nvContentPartPr>
            <p14:xfrm>
              <a:off x="9085232" y="3683830"/>
              <a:ext cx="720" cy="720"/>
            </p14:xfrm>
          </p:contentPart>
        </mc:Choice>
        <mc:Fallback xmlns="">
          <p:pic>
            <p:nvPicPr>
              <p:cNvPr id="43" name="Ink 42">
                <a:extLst>
                  <a:ext uri="{FF2B5EF4-FFF2-40B4-BE49-F238E27FC236}">
                    <a16:creationId xmlns:a16="http://schemas.microsoft.com/office/drawing/2014/main" xmlns:p14="http://schemas.microsoft.com/office/powerpoint/2010/main" xmlns="" id="{3EF682DD-AFF1-4657-952C-36D5336F6E3B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9067232" y="3665830"/>
                <a:ext cx="36000" cy="3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45" name="Ink 44">
                <a:extLst>
                  <a:ext uri="{FF2B5EF4-FFF2-40B4-BE49-F238E27FC236}">
                    <a16:creationId xmlns:a16="http://schemas.microsoft.com/office/drawing/2014/main" id="{F373A09A-DBCB-4B44-9919-4B3DD5411FC7}"/>
                  </a:ext>
                </a:extLst>
              </p14:cNvPr>
              <p14:cNvContentPartPr/>
              <p14:nvPr/>
            </p14:nvContentPartPr>
            <p14:xfrm>
              <a:off x="7049792" y="2314390"/>
              <a:ext cx="720" cy="720"/>
            </p14:xfrm>
          </p:contentPart>
        </mc:Choice>
        <mc:Fallback xmlns="">
          <p:pic>
            <p:nvPicPr>
              <p:cNvPr id="45" name="Ink 44">
                <a:extLst>
                  <a:ext uri="{FF2B5EF4-FFF2-40B4-BE49-F238E27FC236}">
                    <a16:creationId xmlns:a16="http://schemas.microsoft.com/office/drawing/2014/main" xmlns:p14="http://schemas.microsoft.com/office/powerpoint/2010/main" xmlns="" id="{F373A09A-DBCB-4B44-9919-4B3DD5411FC7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031792" y="2296390"/>
                <a:ext cx="36000" cy="3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74" name="Ink 73">
                <a:extLst>
                  <a:ext uri="{FF2B5EF4-FFF2-40B4-BE49-F238E27FC236}">
                    <a16:creationId xmlns:a16="http://schemas.microsoft.com/office/drawing/2014/main" id="{EE5371A0-F1CA-4DB0-869A-B8E48826CEC0}"/>
                  </a:ext>
                </a:extLst>
              </p14:cNvPr>
              <p14:cNvContentPartPr/>
              <p14:nvPr/>
            </p14:nvContentPartPr>
            <p14:xfrm>
              <a:off x="11695952" y="8008870"/>
              <a:ext cx="162720" cy="98640"/>
            </p14:xfrm>
          </p:contentPart>
        </mc:Choice>
        <mc:Fallback xmlns="">
          <p:pic>
            <p:nvPicPr>
              <p:cNvPr id="74" name="Ink 73">
                <a:extLst>
                  <a:ext uri="{FF2B5EF4-FFF2-40B4-BE49-F238E27FC236}">
                    <a16:creationId xmlns:a16="http://schemas.microsoft.com/office/drawing/2014/main" xmlns:p14="http://schemas.microsoft.com/office/powerpoint/2010/main" xmlns="" id="{EE5371A0-F1CA-4DB0-869A-B8E48826CEC0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1677952" y="7990870"/>
                <a:ext cx="198360" cy="134280"/>
              </a:xfrm>
              <a:prstGeom prst="rect">
                <a:avLst/>
              </a:prstGeom>
            </p:spPr>
          </p:pic>
        </mc:Fallback>
      </mc:AlternateContent>
      <p:sp>
        <p:nvSpPr>
          <p:cNvPr id="14" name="Oval 13">
            <a:extLst>
              <a:ext uri="{FF2B5EF4-FFF2-40B4-BE49-F238E27FC236}">
                <a16:creationId xmlns:a16="http://schemas.microsoft.com/office/drawing/2014/main" id="{8A4D7FBB-191D-431E-8FEB-20DF6A7CB058}"/>
              </a:ext>
            </a:extLst>
          </p:cNvPr>
          <p:cNvSpPr/>
          <p:nvPr/>
        </p:nvSpPr>
        <p:spPr>
          <a:xfrm>
            <a:off x="13393639" y="7412412"/>
            <a:ext cx="4742790" cy="1155010"/>
          </a:xfrm>
          <a:prstGeom prst="ellipse">
            <a:avLst/>
          </a:prstGeom>
          <a:solidFill>
            <a:srgbClr val="E71224">
              <a:alpha val="5000"/>
            </a:srgbClr>
          </a:solidFill>
          <a:ln w="18000">
            <a:solidFill>
              <a:srgbClr val="E7122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6" tIns="71436" rIns="71436" bIns="71436" numCol="1" spcCol="38100" rtlCol="0" anchor="ctr" anchorCtr="1">
            <a:spAutoFit/>
          </a:bodyPr>
          <a:lstStyle/>
          <a:p>
            <a:pPr marL="0" marR="0" indent="0" algn="ctr" defTabSz="8215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6200" b="1" i="0" u="none" strike="noStrike" cap="none" spc="0" normalizeH="0" baseline="0">
                <a:ln>
                  <a:noFill/>
                </a:ln>
                <a:solidFill>
                  <a:srgbClr val="535353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defRPr>
            </a:pPr>
            <a:endParaRPr kumimoji="0" lang="de-DE" sz="4400" b="1" i="0" u="none" strike="noStrike" cap="none" spc="0" normalizeH="0" baseline="0">
              <a:ln>
                <a:noFill/>
              </a:ln>
              <a:solidFill>
                <a:srgbClr val="E71224"/>
              </a:solidFill>
              <a:effectLst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F013703-050B-498A-B59A-1D784211956B}"/>
              </a:ext>
            </a:extLst>
          </p:cNvPr>
          <p:cNvSpPr/>
          <p:nvPr/>
        </p:nvSpPr>
        <p:spPr>
          <a:xfrm>
            <a:off x="8670362" y="4841239"/>
            <a:ext cx="4742790" cy="1155010"/>
          </a:xfrm>
          <a:prstGeom prst="ellipse">
            <a:avLst/>
          </a:prstGeom>
          <a:solidFill>
            <a:srgbClr val="E71224">
              <a:alpha val="5000"/>
            </a:srgbClr>
          </a:solidFill>
          <a:ln w="18000">
            <a:solidFill>
              <a:srgbClr val="E7122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6" tIns="71436" rIns="71436" bIns="71436" numCol="1" spcCol="38100" rtlCol="0" anchor="ctr" anchorCtr="1">
            <a:spAutoFit/>
          </a:bodyPr>
          <a:lstStyle/>
          <a:p>
            <a:pPr marL="0" marR="0" indent="0" algn="ctr" defTabSz="8215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6200" b="1" i="0" u="none" strike="noStrike" cap="none" spc="0" normalizeH="0" baseline="0">
                <a:ln>
                  <a:noFill/>
                </a:ln>
                <a:solidFill>
                  <a:srgbClr val="535353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defRPr>
            </a:pPr>
            <a:endParaRPr kumimoji="0" lang="de-DE" sz="4400" b="1" i="0" u="none" strike="noStrike" cap="none" spc="0" normalizeH="0" baseline="0">
              <a:ln>
                <a:noFill/>
              </a:ln>
              <a:solidFill>
                <a:srgbClr val="E71224"/>
              </a:solidFill>
              <a:effectLst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405905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693F1E-64E6-4C37-9DDA-729DC6765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9713" y="225460"/>
            <a:ext cx="22404574" cy="1938010"/>
          </a:xfrm>
        </p:spPr>
        <p:txBody>
          <a:bodyPr vert="horz" lIns="182880" tIns="91440" rIns="182880" bIns="91440" rtlCol="0" anchor="ctr">
            <a:normAutofit/>
          </a:bodyPr>
          <a:lstStyle/>
          <a:p>
            <a:pPr algn="ctr"/>
            <a:r>
              <a:rPr lang="en-US" sz="4400" kern="1200" dirty="0">
                <a:solidFill>
                  <a:schemeClr val="tx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 Viral Load: preliminary results</a:t>
            </a:r>
          </a:p>
        </p:txBody>
      </p:sp>
      <p:graphicFrame>
        <p:nvGraphicFramePr>
          <p:cNvPr id="19" name="Table 4">
            <a:extLst>
              <a:ext uri="{FF2B5EF4-FFF2-40B4-BE49-F238E27FC236}">
                <a16:creationId xmlns:a16="http://schemas.microsoft.com/office/drawing/2014/main" id="{386A532B-9F7E-4E00-93A4-8A7B1068DE0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3769128"/>
              </p:ext>
            </p:extLst>
          </p:nvPr>
        </p:nvGraphicFramePr>
        <p:xfrm>
          <a:off x="478032" y="3020055"/>
          <a:ext cx="23427936" cy="7995276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0963306">
                  <a:extLst>
                    <a:ext uri="{9D8B030D-6E8A-4147-A177-3AD203B41FA5}">
                      <a16:colId xmlns:a16="http://schemas.microsoft.com/office/drawing/2014/main" val="582196980"/>
                    </a:ext>
                  </a:extLst>
                </a:gridCol>
                <a:gridCol w="4915422">
                  <a:extLst>
                    <a:ext uri="{9D8B030D-6E8A-4147-A177-3AD203B41FA5}">
                      <a16:colId xmlns:a16="http://schemas.microsoft.com/office/drawing/2014/main" val="1958824985"/>
                    </a:ext>
                  </a:extLst>
                </a:gridCol>
                <a:gridCol w="3232146">
                  <a:extLst>
                    <a:ext uri="{9D8B030D-6E8A-4147-A177-3AD203B41FA5}">
                      <a16:colId xmlns:a16="http://schemas.microsoft.com/office/drawing/2014/main" val="500707950"/>
                    </a:ext>
                  </a:extLst>
                </a:gridCol>
                <a:gridCol w="4317062">
                  <a:extLst>
                    <a:ext uri="{9D8B030D-6E8A-4147-A177-3AD203B41FA5}">
                      <a16:colId xmlns:a16="http://schemas.microsoft.com/office/drawing/2014/main" val="562042252"/>
                    </a:ext>
                  </a:extLst>
                </a:gridCol>
              </a:tblGrid>
              <a:tr h="2249860"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Cut off</a:t>
                      </a:r>
                    </a:p>
                  </a:txBody>
                  <a:tcPr marL="166222" marR="166222" marT="83110" marB="8311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CAGs</a:t>
                      </a:r>
                    </a:p>
                    <a:p>
                      <a:pPr algn="ctr"/>
                      <a:r>
                        <a:rPr lang="en-GB" sz="4000" dirty="0"/>
                        <a:t>N(%)</a:t>
                      </a:r>
                    </a:p>
                  </a:txBody>
                  <a:tcPr marL="166222" marR="166222" marT="83110" marB="8311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PFTs</a:t>
                      </a:r>
                    </a:p>
                    <a:p>
                      <a:pPr algn="ctr"/>
                      <a:r>
                        <a:rPr lang="en-GB" sz="4000" dirty="0"/>
                        <a:t>N(%)</a:t>
                      </a:r>
                    </a:p>
                  </a:txBody>
                  <a:tcPr marL="166222" marR="166222" marT="83110" marB="8311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TOTAL </a:t>
                      </a:r>
                    </a:p>
                    <a:p>
                      <a:pPr algn="ctr"/>
                      <a:r>
                        <a:rPr lang="en-GB" sz="4000" dirty="0"/>
                        <a:t>N(%)</a:t>
                      </a:r>
                    </a:p>
                  </a:txBody>
                  <a:tcPr marL="166222" marR="166222" marT="83110" marB="83110" anchor="ctr"/>
                </a:tc>
                <a:extLst>
                  <a:ext uri="{0D108BD9-81ED-4DB2-BD59-A6C34878D82A}">
                    <a16:rowId xmlns:a16="http://schemas.microsoft.com/office/drawing/2014/main" val="1780773884"/>
                  </a:ext>
                </a:extLst>
              </a:tr>
              <a:tr h="2249860">
                <a:tc>
                  <a:txBody>
                    <a:bodyPr/>
                    <a:lstStyle/>
                    <a:p>
                      <a:r>
                        <a:rPr lang="en-GB" sz="4000" dirty="0"/>
                        <a:t>SUPPRESSED (&lt;1000 copies)</a:t>
                      </a:r>
                    </a:p>
                  </a:txBody>
                  <a:tcPr marL="166222" marR="166222" marT="83110" marB="8311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513 </a:t>
                      </a:r>
                    </a:p>
                    <a:p>
                      <a:pPr algn="ctr"/>
                      <a:r>
                        <a:rPr lang="en-GB" sz="4000" dirty="0"/>
                        <a:t>(76.3)</a:t>
                      </a:r>
                    </a:p>
                  </a:txBody>
                  <a:tcPr marL="166222" marR="166222" marT="83110" marB="8311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41</a:t>
                      </a:r>
                    </a:p>
                    <a:p>
                      <a:pPr algn="ctr"/>
                      <a:r>
                        <a:rPr lang="en-GB" sz="4000" dirty="0"/>
                        <a:t>(53.2)</a:t>
                      </a:r>
                    </a:p>
                  </a:txBody>
                  <a:tcPr marL="166222" marR="166222" marT="83110" marB="8311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554 </a:t>
                      </a:r>
                    </a:p>
                    <a:p>
                      <a:pPr algn="ctr"/>
                      <a:r>
                        <a:rPr lang="en-GB" sz="4000" dirty="0"/>
                        <a:t>(74)</a:t>
                      </a:r>
                    </a:p>
                  </a:txBody>
                  <a:tcPr marL="166222" marR="166222" marT="83110" marB="83110" anchor="ctr"/>
                </a:tc>
                <a:extLst>
                  <a:ext uri="{0D108BD9-81ED-4DB2-BD59-A6C34878D82A}">
                    <a16:rowId xmlns:a16="http://schemas.microsoft.com/office/drawing/2014/main" val="2420654911"/>
                  </a:ext>
                </a:extLst>
              </a:tr>
              <a:tr h="2249860">
                <a:tc>
                  <a:txBody>
                    <a:bodyPr/>
                    <a:lstStyle/>
                    <a:p>
                      <a:r>
                        <a:rPr lang="en-GB" sz="4000" dirty="0"/>
                        <a:t>Unsuppressed (&gt;1000 copies)</a:t>
                      </a:r>
                    </a:p>
                  </a:txBody>
                  <a:tcPr marL="166222" marR="166222" marT="83110" marB="8311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159 </a:t>
                      </a:r>
                    </a:p>
                    <a:p>
                      <a:pPr algn="ctr"/>
                      <a:r>
                        <a:rPr lang="en-GB" sz="4000" dirty="0"/>
                        <a:t>(23.7)</a:t>
                      </a:r>
                    </a:p>
                  </a:txBody>
                  <a:tcPr marL="166222" marR="166222" marT="83110" marB="8311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36 </a:t>
                      </a:r>
                    </a:p>
                    <a:p>
                      <a:pPr algn="ctr"/>
                      <a:r>
                        <a:rPr lang="en-GB" sz="4000" dirty="0"/>
                        <a:t>(46.8)</a:t>
                      </a:r>
                    </a:p>
                  </a:txBody>
                  <a:tcPr marL="166222" marR="166222" marT="83110" marB="8311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195</a:t>
                      </a:r>
                    </a:p>
                    <a:p>
                      <a:pPr algn="ctr"/>
                      <a:r>
                        <a:rPr lang="en-GB" sz="4000" dirty="0"/>
                        <a:t>(26)</a:t>
                      </a:r>
                    </a:p>
                  </a:txBody>
                  <a:tcPr marL="166222" marR="166222" marT="83110" marB="83110" anchor="ctr"/>
                </a:tc>
                <a:extLst>
                  <a:ext uri="{0D108BD9-81ED-4DB2-BD59-A6C34878D82A}">
                    <a16:rowId xmlns:a16="http://schemas.microsoft.com/office/drawing/2014/main" val="1866820280"/>
                  </a:ext>
                </a:extLst>
              </a:tr>
              <a:tr h="1245696">
                <a:tc>
                  <a:txBody>
                    <a:bodyPr/>
                    <a:lstStyle/>
                    <a:p>
                      <a:r>
                        <a:rPr lang="en-GB" sz="4000" dirty="0"/>
                        <a:t>TOTAL </a:t>
                      </a:r>
                    </a:p>
                  </a:txBody>
                  <a:tcPr marL="166222" marR="166222" marT="83110" marB="8311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/>
                        <a:t>670 </a:t>
                      </a:r>
                    </a:p>
                  </a:txBody>
                  <a:tcPr marL="166222" marR="166222" marT="83110" marB="8311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/>
                        <a:t>77</a:t>
                      </a:r>
                    </a:p>
                  </a:txBody>
                  <a:tcPr marL="166222" marR="166222" marT="83110" marB="8311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b="1" dirty="0"/>
                        <a:t>749</a:t>
                      </a:r>
                    </a:p>
                  </a:txBody>
                  <a:tcPr marL="166222" marR="166222" marT="83110" marB="83110" anchor="ctr"/>
                </a:tc>
                <a:extLst>
                  <a:ext uri="{0D108BD9-81ED-4DB2-BD59-A6C34878D82A}">
                    <a16:rowId xmlns:a16="http://schemas.microsoft.com/office/drawing/2014/main" val="184435472"/>
                  </a:ext>
                </a:extLst>
              </a:tr>
            </a:tbl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8" name="Ink 37">
                <a:extLst>
                  <a:ext uri="{FF2B5EF4-FFF2-40B4-BE49-F238E27FC236}">
                    <a16:creationId xmlns:a16="http://schemas.microsoft.com/office/drawing/2014/main" id="{87F2030E-F99D-4936-83BC-794FDB8CFE3E}"/>
                  </a:ext>
                </a:extLst>
              </p14:cNvPr>
              <p14:cNvContentPartPr/>
              <p14:nvPr/>
            </p14:nvContentPartPr>
            <p14:xfrm>
              <a:off x="20364864" y="6968415"/>
              <a:ext cx="720" cy="720"/>
            </p14:xfrm>
          </p:contentPart>
        </mc:Choice>
        <mc:Fallback xmlns="">
          <p:pic>
            <p:nvPicPr>
              <p:cNvPr id="38" name="Ink 37">
                <a:extLst>
                  <a:ext uri="{FF2B5EF4-FFF2-40B4-BE49-F238E27FC236}">
                    <a16:creationId xmlns:a16="http://schemas.microsoft.com/office/drawing/2014/main" xmlns:p14="http://schemas.microsoft.com/office/powerpoint/2010/main" xmlns="" id="{87F2030E-F99D-4936-83BC-794FDB8CFE3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0346864" y="6950415"/>
                <a:ext cx="36000" cy="3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40" name="Ink 39">
                <a:extLst>
                  <a:ext uri="{FF2B5EF4-FFF2-40B4-BE49-F238E27FC236}">
                    <a16:creationId xmlns:a16="http://schemas.microsoft.com/office/drawing/2014/main" id="{5C03DBF2-CEFE-464D-9E75-C8A04ABF3124}"/>
                  </a:ext>
                </a:extLst>
              </p14:cNvPr>
              <p14:cNvContentPartPr/>
              <p14:nvPr/>
            </p14:nvContentPartPr>
            <p14:xfrm>
              <a:off x="3783152" y="6351070"/>
              <a:ext cx="720" cy="720"/>
            </p14:xfrm>
          </p:contentPart>
        </mc:Choice>
        <mc:Fallback xmlns="">
          <p:pic>
            <p:nvPicPr>
              <p:cNvPr id="40" name="Ink 39">
                <a:extLst>
                  <a:ext uri="{FF2B5EF4-FFF2-40B4-BE49-F238E27FC236}">
                    <a16:creationId xmlns:a16="http://schemas.microsoft.com/office/drawing/2014/main" xmlns:p14="http://schemas.microsoft.com/office/powerpoint/2010/main" xmlns="" id="{5C03DBF2-CEFE-464D-9E75-C8A04ABF3124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765152" y="6333070"/>
                <a:ext cx="36000" cy="36000"/>
              </a:xfrm>
              <a:prstGeom prst="rect">
                <a:avLst/>
              </a:prstGeom>
            </p:spPr>
          </p:pic>
        </mc:Fallback>
      </mc:AlternateContent>
      <p:sp>
        <p:nvSpPr>
          <p:cNvPr id="15" name="Oval 14">
            <a:extLst>
              <a:ext uri="{FF2B5EF4-FFF2-40B4-BE49-F238E27FC236}">
                <a16:creationId xmlns:a16="http://schemas.microsoft.com/office/drawing/2014/main" id="{78E91D43-203E-4145-BDD0-A4400B1CAAB2}"/>
              </a:ext>
            </a:extLst>
          </p:cNvPr>
          <p:cNvSpPr/>
          <p:nvPr/>
        </p:nvSpPr>
        <p:spPr>
          <a:xfrm>
            <a:off x="12639534" y="6323569"/>
            <a:ext cx="2516646" cy="1060211"/>
          </a:xfrm>
          <a:prstGeom prst="ellipse">
            <a:avLst/>
          </a:prstGeom>
          <a:solidFill>
            <a:srgbClr val="E71224">
              <a:alpha val="5000"/>
            </a:srgbClr>
          </a:solidFill>
          <a:ln w="18000">
            <a:solidFill>
              <a:srgbClr val="E7122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6" tIns="71436" rIns="71436" bIns="71436" numCol="1" spcCol="38100" rtlCol="0" anchor="ctr" anchorCtr="1">
            <a:spAutoFit/>
          </a:bodyPr>
          <a:lstStyle/>
          <a:p>
            <a:pPr marL="0" marR="0" indent="0" algn="ctr" defTabSz="8215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6200" b="1" i="0" u="none" strike="noStrike" cap="none" spc="0" normalizeH="0" baseline="0">
                <a:ln>
                  <a:noFill/>
                </a:ln>
                <a:solidFill>
                  <a:srgbClr val="535353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defRPr>
            </a:pPr>
            <a:endParaRPr kumimoji="0" lang="de-DE" sz="6200" b="1" i="0" u="none" strike="noStrike" cap="none" spc="0" normalizeH="0" baseline="0">
              <a:ln>
                <a:noFill/>
              </a:ln>
              <a:solidFill>
                <a:srgbClr val="E71224"/>
              </a:solidFill>
              <a:effectLst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8E91D43-203E-4145-BDD0-A4400B1CAAB2}"/>
              </a:ext>
            </a:extLst>
          </p:cNvPr>
          <p:cNvSpPr/>
          <p:nvPr/>
        </p:nvSpPr>
        <p:spPr>
          <a:xfrm>
            <a:off x="16632414" y="6365404"/>
            <a:ext cx="2516646" cy="1060211"/>
          </a:xfrm>
          <a:prstGeom prst="ellipse">
            <a:avLst/>
          </a:prstGeom>
          <a:solidFill>
            <a:srgbClr val="E71224">
              <a:alpha val="5000"/>
            </a:srgbClr>
          </a:solidFill>
          <a:ln w="18000">
            <a:solidFill>
              <a:srgbClr val="E71224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6" tIns="71436" rIns="71436" bIns="71436" numCol="1" spcCol="38100" rtlCol="0" anchor="ctr" anchorCtr="1">
            <a:spAutoFit/>
          </a:bodyPr>
          <a:lstStyle/>
          <a:p>
            <a:pPr marL="0" marR="0" indent="0" algn="ctr" defTabSz="8215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6200" b="1" i="0" u="none" strike="noStrike" cap="none" spc="0" normalizeH="0" baseline="0">
                <a:ln>
                  <a:noFill/>
                </a:ln>
                <a:solidFill>
                  <a:srgbClr val="535353"/>
                </a:solidFill>
                <a:effectLst/>
                <a:uFillTx/>
                <a:latin typeface="Arial"/>
                <a:ea typeface="Arial"/>
                <a:cs typeface="Arial"/>
                <a:sym typeface="Arial"/>
              </a:defRPr>
            </a:pPr>
            <a:endParaRPr kumimoji="0" lang="de-DE" sz="6200" b="1" i="0" u="none" strike="noStrike" cap="none" spc="0" normalizeH="0" baseline="0">
              <a:ln>
                <a:noFill/>
              </a:ln>
              <a:solidFill>
                <a:srgbClr val="E71224"/>
              </a:solidFill>
              <a:effectLst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603887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905D24-93DC-453D-B863-F4E481851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7139" y="357186"/>
            <a:ext cx="21657276" cy="3036096"/>
          </a:xfrm>
        </p:spPr>
        <p:txBody>
          <a:bodyPr>
            <a:normAutofit/>
          </a:bodyPr>
          <a:lstStyle/>
          <a:p>
            <a:r>
              <a:rPr lang="en-GB" sz="4400" dirty="0"/>
              <a:t>Patient perspectives: </a:t>
            </a:r>
            <a:br>
              <a:rPr lang="en-GB" sz="4400" dirty="0"/>
            </a:br>
            <a:r>
              <a:rPr lang="en-GB" sz="4400" dirty="0"/>
              <a:t>challenges and concerns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C090B9B-B55A-4379-953D-72D3EAFE490D}"/>
              </a:ext>
            </a:extLst>
          </p:cNvPr>
          <p:cNvSpPr/>
          <p:nvPr/>
        </p:nvSpPr>
        <p:spPr>
          <a:xfrm>
            <a:off x="-3443416" y="2392928"/>
            <a:ext cx="23922681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algn="l"/>
            <a:endParaRPr lang="en-GB" sz="5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5FDC8F9-2ED2-4149-8870-67FA3DA8FD57}"/>
              </a:ext>
            </a:extLst>
          </p:cNvPr>
          <p:cNvSpPr/>
          <p:nvPr/>
        </p:nvSpPr>
        <p:spPr>
          <a:xfrm>
            <a:off x="946304" y="1875234"/>
            <a:ext cx="1085276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marL="685800" indent="-68580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3DD8F26-A732-4042-A1A6-06308E833C75}"/>
              </a:ext>
            </a:extLst>
          </p:cNvPr>
          <p:cNvSpPr/>
          <p:nvPr/>
        </p:nvSpPr>
        <p:spPr>
          <a:xfrm>
            <a:off x="12284050" y="1875234"/>
            <a:ext cx="12055231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algn="l"/>
            <a:endParaRPr lang="en-GB" sz="5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384E2E8D-D3DB-46B7-A7DC-4A6C94EB8CF4}"/>
              </a:ext>
            </a:extLst>
          </p:cNvPr>
          <p:cNvSpPr/>
          <p:nvPr/>
        </p:nvSpPr>
        <p:spPr>
          <a:xfrm>
            <a:off x="1332527" y="4512325"/>
            <a:ext cx="9737289" cy="5607915"/>
          </a:xfrm>
          <a:prstGeom prst="wedgeRoundRectCallout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6" tIns="71436" rIns="71436" bIns="71436" numCol="1" spcCol="38100" rtlCol="0" anchor="ctr">
            <a:spAutoFit/>
          </a:bodyPr>
          <a:lstStyle/>
          <a:p>
            <a:r>
              <a:rPr lang="en-GB" sz="4000" b="0" i="1" dirty="0">
                <a:solidFill>
                  <a:srgbClr val="000000"/>
                </a:solidFill>
                <a:latin typeface="Arial" panose="020B0604020202020204" pitchFamily="34" charset="0"/>
                <a:ea typeface="Helvetica Neue LT Std 75 Bold"/>
                <a:cs typeface="Arial" panose="020B0604020202020204" pitchFamily="34" charset="0"/>
                <a:sym typeface="Helvetica Neue LT Std 75 Bold"/>
              </a:rPr>
              <a:t>“</a:t>
            </a:r>
            <a:r>
              <a:rPr lang="en-GB" sz="4800" b="0" i="1" dirty="0">
                <a:solidFill>
                  <a:srgbClr val="000000"/>
                </a:solidFill>
                <a:latin typeface="Arial" panose="020B0604020202020204" pitchFamily="34" charset="0"/>
                <a:ea typeface="Helvetica Neue LT Std 75 Bold"/>
                <a:cs typeface="Arial" panose="020B0604020202020204" pitchFamily="34" charset="0"/>
                <a:sym typeface="Helvetica Neue LT Std 75 Bold"/>
              </a:rPr>
              <a:t>I was afraid of being hijacked, and I had to pay a sum of money [to rebels] to cross the river. It was also hard to find some CAG members who fled due to the insecurity.” </a:t>
            </a:r>
          </a:p>
          <a:p>
            <a:pPr algn="r"/>
            <a:r>
              <a:rPr lang="en-GB" sz="3200" b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Helvetica Neue LT Std 75 Bold"/>
              </a:rPr>
              <a:t>[CAG leader from Zemio]</a:t>
            </a: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17507362-9BAD-4E51-8837-12496A672664}"/>
              </a:ext>
            </a:extLst>
          </p:cNvPr>
          <p:cNvSpPr/>
          <p:nvPr/>
        </p:nvSpPr>
        <p:spPr>
          <a:xfrm>
            <a:off x="13968539" y="5166326"/>
            <a:ext cx="8150056" cy="3973425"/>
          </a:xfrm>
          <a:prstGeom prst="wedgeRoundRectCallout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6" tIns="71436" rIns="71436" bIns="71436" numCol="1" spcCol="38100" rtlCol="0" anchor="ctr">
            <a:spAutoFit/>
          </a:bodyPr>
          <a:lstStyle/>
          <a:p>
            <a:r>
              <a:rPr lang="en-GB" sz="4000" b="0" i="1" dirty="0">
                <a:solidFill>
                  <a:srgbClr val="000000"/>
                </a:solidFill>
                <a:latin typeface="Arial" panose="020B0604020202020204" pitchFamily="34" charset="0"/>
                <a:ea typeface="Helvetica Neue LT Std 75 Bold"/>
                <a:cs typeface="Arial" panose="020B0604020202020204" pitchFamily="34" charset="0"/>
                <a:sym typeface="Helvetica Neue LT Std 75 Bold"/>
              </a:rPr>
              <a:t>“</a:t>
            </a:r>
            <a:r>
              <a:rPr lang="en-GB" sz="4800" b="0" i="1" dirty="0">
                <a:solidFill>
                  <a:srgbClr val="000000"/>
                </a:solidFill>
                <a:latin typeface="Arial" panose="020B0604020202020204" pitchFamily="34" charset="0"/>
                <a:ea typeface="Helvetica Neue LT Std 75 Bold"/>
                <a:cs typeface="Arial" panose="020B0604020202020204" pitchFamily="34" charset="0"/>
                <a:sym typeface="Helvetica Neue LT Std 75 Bold"/>
              </a:rPr>
              <a:t>Some members had gaps in drug supply, others were ill and didn’t know how to get medical care.” </a:t>
            </a:r>
          </a:p>
          <a:p>
            <a:pPr algn="r"/>
            <a:r>
              <a:rPr kumimoji="0" lang="en-GB" sz="3200" b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" panose="020B0604020202020204" pitchFamily="34" charset="0"/>
                <a:ea typeface="Helvetica Neue LT Std 75 Bold"/>
                <a:cs typeface="Arial" panose="020B0604020202020204" pitchFamily="34" charset="0"/>
                <a:sym typeface="Helvetica Neue LT Std 75 Bold"/>
              </a:rPr>
              <a:t>[CAG member from a</a:t>
            </a:r>
            <a:r>
              <a:rPr lang="en-GB" sz="3200" b="0" dirty="0">
                <a:solidFill>
                  <a:srgbClr val="000000"/>
                </a:solidFill>
                <a:latin typeface="Arial" panose="020B0604020202020204" pitchFamily="34" charset="0"/>
                <a:ea typeface="Helvetica Neue LT Std 75 Bold"/>
                <a:cs typeface="Arial" panose="020B0604020202020204" pitchFamily="34" charset="0"/>
                <a:sym typeface="Helvetica Neue LT Std 75 Bold"/>
              </a:rPr>
              <a:t>xes]</a:t>
            </a:r>
            <a:endParaRPr kumimoji="0" lang="en-GB" sz="3200" b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Arial" panose="020B0604020202020204" pitchFamily="34" charset="0"/>
              <a:ea typeface="Helvetica Neue LT Std 75 Bold"/>
              <a:cs typeface="Arial" panose="020B0604020202020204" pitchFamily="34" charset="0"/>
              <a:sym typeface="Helvetica Neue LT Std 75 Bold"/>
            </a:endParaRPr>
          </a:p>
        </p:txBody>
      </p:sp>
    </p:spTree>
    <p:extLst>
      <p:ext uri="{BB962C8B-B14F-4D97-AF65-F5344CB8AC3E}">
        <p14:creationId xmlns:p14="http://schemas.microsoft.com/office/powerpoint/2010/main" val="201270342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905D24-93DC-453D-B863-F4E481851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2859" y="357186"/>
            <a:ext cx="21657276" cy="3036096"/>
          </a:xfrm>
        </p:spPr>
        <p:txBody>
          <a:bodyPr>
            <a:normAutofit/>
          </a:bodyPr>
          <a:lstStyle/>
          <a:p>
            <a:r>
              <a:rPr lang="en-GB" sz="4400" dirty="0"/>
              <a:t>Patient perspectives: </a:t>
            </a:r>
            <a:br>
              <a:rPr lang="en-GB" sz="4400" dirty="0"/>
            </a:br>
            <a:r>
              <a:rPr lang="en-GB" sz="4400" dirty="0"/>
              <a:t>advantages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C090B9B-B55A-4379-953D-72D3EAFE490D}"/>
              </a:ext>
            </a:extLst>
          </p:cNvPr>
          <p:cNvSpPr/>
          <p:nvPr/>
        </p:nvSpPr>
        <p:spPr>
          <a:xfrm>
            <a:off x="-3443416" y="2392928"/>
            <a:ext cx="23922681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algn="l"/>
            <a:endParaRPr lang="en-GB" sz="5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5FDC8F9-2ED2-4149-8870-67FA3DA8FD57}"/>
              </a:ext>
            </a:extLst>
          </p:cNvPr>
          <p:cNvSpPr/>
          <p:nvPr/>
        </p:nvSpPr>
        <p:spPr>
          <a:xfrm>
            <a:off x="461319" y="1576876"/>
            <a:ext cx="1168230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  <a:p>
            <a:pPr algn="l"/>
            <a:endParaRPr lang="en-GB" sz="5400" dirty="0"/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5400" dirty="0"/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3C57E557-71D5-4051-A775-C22F22C3174E}"/>
              </a:ext>
            </a:extLst>
          </p:cNvPr>
          <p:cNvSpPr/>
          <p:nvPr/>
        </p:nvSpPr>
        <p:spPr>
          <a:xfrm>
            <a:off x="1425146" y="4612972"/>
            <a:ext cx="7891849" cy="4790670"/>
          </a:xfrm>
          <a:prstGeom prst="wedgeRoundRectCallout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6" tIns="71436" rIns="71436" bIns="71436" numCol="1" spcCol="38100" rtlCol="0" anchor="ctr">
            <a:spAutoFit/>
          </a:bodyPr>
          <a:lstStyle/>
          <a:p>
            <a:pPr marL="0" marR="0" indent="0" algn="ctr" defTabSz="8215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4800" b="0" i="1" dirty="0">
                <a:solidFill>
                  <a:srgbClr val="000000"/>
                </a:solidFill>
                <a:latin typeface="Arial" panose="020B0604020202020204" pitchFamily="34" charset="0"/>
                <a:ea typeface="Helvetica Neue LT Std 75 Bold"/>
                <a:cs typeface="Arial" panose="020B0604020202020204" pitchFamily="34" charset="0"/>
                <a:sym typeface="Helvetica Neue LT Std 75 Bold"/>
              </a:rPr>
              <a:t>“A lot of our members got their treatment thanks to CAGs. Otherwise they would  have been stuck without treatment.” </a:t>
            </a:r>
          </a:p>
          <a:p>
            <a:pPr marL="0" marR="0" indent="0" algn="r" defTabSz="8215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3200" b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" panose="020B0604020202020204" pitchFamily="34" charset="0"/>
                <a:ea typeface="Helvetica Neue LT Std 75 Bold"/>
                <a:cs typeface="Arial" panose="020B0604020202020204" pitchFamily="34" charset="0"/>
                <a:sym typeface="Helvetica Neue LT Std 75 Bold"/>
              </a:rPr>
              <a:t>[CAG leader from axes]</a:t>
            </a:r>
          </a:p>
        </p:txBody>
      </p:sp>
      <p:sp>
        <p:nvSpPr>
          <p:cNvPr id="10" name="Speech Bubble: Rectangle with Corners Rounded 9">
            <a:extLst>
              <a:ext uri="{FF2B5EF4-FFF2-40B4-BE49-F238E27FC236}">
                <a16:creationId xmlns:a16="http://schemas.microsoft.com/office/drawing/2014/main" id="{ED2E0680-B05A-4CDE-A4AE-3050B0B281FF}"/>
              </a:ext>
            </a:extLst>
          </p:cNvPr>
          <p:cNvSpPr/>
          <p:nvPr/>
        </p:nvSpPr>
        <p:spPr>
          <a:xfrm>
            <a:off x="11343504" y="6753739"/>
            <a:ext cx="12401916" cy="3973425"/>
          </a:xfrm>
          <a:prstGeom prst="wedgeRoundRectCallout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6" tIns="71436" rIns="71436" bIns="71436" numCol="1" spcCol="38100" rtlCol="0" anchor="ctr">
            <a:spAutoFit/>
          </a:bodyPr>
          <a:lstStyle/>
          <a:p>
            <a:r>
              <a:rPr lang="en-GB" sz="4800" b="0" i="1" dirty="0">
                <a:solidFill>
                  <a:srgbClr val="000000"/>
                </a:solidFill>
                <a:latin typeface="Arial" panose="020B0604020202020204" pitchFamily="34" charset="0"/>
                <a:ea typeface="Helvetica Neue LT Std 75 Bold"/>
                <a:cs typeface="Arial" panose="020B0604020202020204" pitchFamily="34" charset="0"/>
                <a:sym typeface="Helvetica Neue LT Std 75 Bold"/>
              </a:rPr>
              <a:t>“It’s a great advantage for me to be in a CAG; my brothers help me with advice, they visit me, and I don’t have to spend a lot of money to get my ART.”</a:t>
            </a:r>
          </a:p>
          <a:p>
            <a:pPr algn="r"/>
            <a:r>
              <a:rPr kumimoji="0" lang="en-GB" sz="3200" b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" panose="020B0604020202020204" pitchFamily="34" charset="0"/>
                <a:ea typeface="Helvetica Neue LT Std 75 Bold"/>
                <a:cs typeface="Arial" panose="020B0604020202020204" pitchFamily="34" charset="0"/>
                <a:sym typeface="Helvetica Neue LT Std 75 Bold"/>
              </a:rPr>
              <a:t>[CAG member from DRC]</a:t>
            </a: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8D01D091-07DD-4536-B7BF-94B11F7C6B12}"/>
              </a:ext>
            </a:extLst>
          </p:cNvPr>
          <p:cNvSpPr/>
          <p:nvPr/>
        </p:nvSpPr>
        <p:spPr>
          <a:xfrm>
            <a:off x="11343504" y="3956552"/>
            <a:ext cx="12316337" cy="1521690"/>
          </a:xfrm>
          <a:prstGeom prst="wedgeRoundRectCallout">
            <a:avLst/>
          </a:prstGeom>
          <a:solidFill>
            <a:srgbClr val="FFFFFF"/>
          </a:solidFill>
          <a:ln w="25400" cap="flat">
            <a:solidFill>
              <a:schemeClr val="accent1"/>
            </a:solidFill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6" tIns="71436" rIns="71436" bIns="71436" numCol="1" spcCol="38100" rtlCol="0" anchor="ctr">
            <a:spAutoFit/>
          </a:bodyPr>
          <a:lstStyle/>
          <a:p>
            <a:pPr marL="0" marR="0" indent="0" algn="ctr" defTabSz="8215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en-GB" sz="4800" b="0" i="1" dirty="0">
                <a:solidFill>
                  <a:srgbClr val="000000"/>
                </a:solidFill>
                <a:latin typeface="Arial" panose="020B0604020202020204" pitchFamily="34" charset="0"/>
                <a:ea typeface="Helvetica Neue LT Std 75 Bold"/>
                <a:cs typeface="Arial" panose="020B0604020202020204" pitchFamily="34" charset="0"/>
                <a:sym typeface="Helvetica Neue LT Std 75 Bold"/>
              </a:rPr>
              <a:t>“Without CAGs I would already be dead.” </a:t>
            </a:r>
          </a:p>
          <a:p>
            <a:pPr marL="0" marR="0" indent="0" algn="r" defTabSz="82153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GB" sz="3200" b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" panose="020B0604020202020204" pitchFamily="34" charset="0"/>
                <a:ea typeface="Helvetica Neue LT Std 75 Bold"/>
                <a:cs typeface="Arial" panose="020B0604020202020204" pitchFamily="34" charset="0"/>
                <a:sym typeface="Helvetica Neue LT Std 75 Bold"/>
              </a:rPr>
              <a:t>[CAG member from </a:t>
            </a:r>
            <a:r>
              <a:rPr lang="en-GB" sz="3200" b="0" dirty="0">
                <a:solidFill>
                  <a:srgbClr val="000000"/>
                </a:solidFill>
                <a:latin typeface="Arial" panose="020B0604020202020204" pitchFamily="34" charset="0"/>
                <a:ea typeface="Helvetica Neue LT Std 75 Bold"/>
                <a:cs typeface="Arial" panose="020B0604020202020204" pitchFamily="34" charset="0"/>
                <a:sym typeface="Helvetica Neue LT Std 75 Bold"/>
              </a:rPr>
              <a:t>DRC</a:t>
            </a:r>
            <a:r>
              <a:rPr kumimoji="0" lang="en-GB" sz="3200" b="0" u="none" strike="noStrike" cap="none" spc="0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Arial" panose="020B0604020202020204" pitchFamily="34" charset="0"/>
                <a:ea typeface="Helvetica Neue LT Std 75 Bold"/>
                <a:cs typeface="Arial" panose="020B0604020202020204" pitchFamily="34" charset="0"/>
                <a:sym typeface="Helvetica Neue LT Std 75 Bold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28170803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E218A-101F-47BB-9A3F-252B90EBBF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7453" y="-589298"/>
            <a:ext cx="15609094" cy="3036096"/>
          </a:xfrm>
        </p:spPr>
        <p:txBody>
          <a:bodyPr>
            <a:normAutofit/>
          </a:bodyPr>
          <a:lstStyle/>
          <a:p>
            <a:r>
              <a:rPr lang="en-GB" sz="4400" dirty="0"/>
              <a:t>Discussion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B6FC8AB-61B5-4063-8165-21B8CAF4E145}"/>
              </a:ext>
            </a:extLst>
          </p:cNvPr>
          <p:cNvSpPr/>
          <p:nvPr/>
        </p:nvSpPr>
        <p:spPr>
          <a:xfrm>
            <a:off x="1013624" y="2623313"/>
            <a:ext cx="22646476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Good outcomes in CAGs</a:t>
            </a:r>
          </a:p>
          <a:p>
            <a:pPr marL="685800" indent="-685800" algn="l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tx1">
                  <a:lumMod val="50000"/>
                </a:schemeClr>
              </a:solidFill>
              <a:latin typeface="Arial" charset="0"/>
              <a:ea typeface="Arial" charset="0"/>
              <a:cs typeface="Arial" charset="0"/>
            </a:endParaRP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PFT performed less well</a:t>
            </a:r>
          </a:p>
          <a:p>
            <a:pPr lvl="8" algn="l"/>
            <a:endParaRPr lang="en-GB" sz="3200" dirty="0">
              <a:solidFill>
                <a:schemeClr val="tx1">
                  <a:lumMod val="50000"/>
                </a:schemeClr>
              </a:solidFill>
              <a:latin typeface="Arial" charset="0"/>
              <a:ea typeface="Arial" charset="0"/>
              <a:cs typeface="Arial" charset="0"/>
            </a:endParaRPr>
          </a:p>
          <a:p>
            <a:pPr marL="685800" lvl="8" indent="-685800" algn="l">
              <a:spcAft>
                <a:spcPts val="1800"/>
              </a:spcAft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VL in both are better than West and Central African estimates (39%) </a:t>
            </a:r>
          </a:p>
          <a:p>
            <a:pPr marL="685800" lvl="8" indent="-685800" algn="l">
              <a:spcAft>
                <a:spcPts val="1800"/>
              </a:spcAft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tx1">
                  <a:lumMod val="50000"/>
                </a:schemeClr>
              </a:solidFill>
              <a:latin typeface="Arial" charset="0"/>
              <a:ea typeface="Arial" charset="0"/>
              <a:cs typeface="Arial" charset="0"/>
            </a:endParaRPr>
          </a:p>
          <a:p>
            <a:pPr marL="857250" indent="-857250" algn="l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Patient perspectives highlight additional challenges faced by CAGs in insecure settings and suggest possible adaptations for future implementation </a:t>
            </a:r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tx1">
                  <a:lumMod val="50000"/>
                </a:schemeClr>
              </a:solidFill>
              <a:latin typeface="Arial" charset="0"/>
              <a:ea typeface="Arial" charset="0"/>
              <a:cs typeface="Arial" charset="0"/>
            </a:endParaRPr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tx1">
                  <a:lumMod val="50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914179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14A6C-F864-41AF-B386-0BBC07F96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7453" y="0"/>
            <a:ext cx="15609094" cy="1744330"/>
          </a:xfrm>
        </p:spPr>
        <p:txBody>
          <a:bodyPr>
            <a:normAutofit/>
          </a:bodyPr>
          <a:lstStyle/>
          <a:p>
            <a:r>
              <a:rPr lang="en-GB" sz="4400" dirty="0"/>
              <a:t>Conclusions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937A40C-E3AC-4A43-8CA3-E7E9FA0F845C}"/>
              </a:ext>
            </a:extLst>
          </p:cNvPr>
          <p:cNvSpPr/>
          <p:nvPr/>
        </p:nvSpPr>
        <p:spPr>
          <a:xfrm>
            <a:off x="970745" y="2507972"/>
            <a:ext cx="2398475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indent="-857250" algn="l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CAGs generally continued to function during conflict with encouraging outcomes and viral load results </a:t>
            </a:r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tx1">
                  <a:lumMod val="50000"/>
                </a:schemeClr>
              </a:solidFill>
              <a:latin typeface="Arial" charset="0"/>
              <a:ea typeface="Arial" charset="0"/>
              <a:cs typeface="Arial" charset="0"/>
            </a:endParaRPr>
          </a:p>
          <a:p>
            <a:pPr marL="857250" indent="-857250" algn="l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Additional support to preparedness could enhance resilience</a:t>
            </a:r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tx1">
                  <a:lumMod val="50000"/>
                </a:schemeClr>
              </a:solidFill>
              <a:latin typeface="Arial" charset="0"/>
              <a:ea typeface="Arial" charset="0"/>
              <a:cs typeface="Arial" charset="0"/>
            </a:endParaRPr>
          </a:p>
          <a:p>
            <a:pPr marL="857250" indent="-857250" algn="l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Patient follow up could be improved through further innovation</a:t>
            </a:r>
          </a:p>
          <a:p>
            <a:pPr algn="l"/>
            <a:endParaRPr lang="en-GB" sz="3200" dirty="0">
              <a:solidFill>
                <a:schemeClr val="tx1">
                  <a:lumMod val="50000"/>
                </a:schemeClr>
              </a:solidFill>
              <a:latin typeface="Arial" charset="0"/>
              <a:ea typeface="Arial" charset="0"/>
              <a:cs typeface="Arial" charset="0"/>
            </a:endParaRPr>
          </a:p>
          <a:p>
            <a:pPr marL="857250" indent="-857250" algn="l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Participatory evaluation approaches planned</a:t>
            </a:r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tx1">
                  <a:lumMod val="50000"/>
                </a:schemeClr>
              </a:solidFill>
              <a:latin typeface="Arial" charset="0"/>
              <a:ea typeface="Arial" charset="0"/>
              <a:cs typeface="Arial" charset="0"/>
            </a:endParaRPr>
          </a:p>
          <a:p>
            <a:pPr marL="857250" indent="-857250" algn="l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Many perceived this being the difference between life and death</a:t>
            </a:r>
          </a:p>
        </p:txBody>
      </p:sp>
    </p:spTree>
    <p:extLst>
      <p:ext uri="{BB962C8B-B14F-4D97-AF65-F5344CB8AC3E}">
        <p14:creationId xmlns:p14="http://schemas.microsoft.com/office/powerpoint/2010/main" val="1405490178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63BFB-CCFF-40AF-8AA4-F74D1D048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7453" y="0"/>
            <a:ext cx="15609094" cy="3036096"/>
          </a:xfrm>
        </p:spPr>
        <p:txBody>
          <a:bodyPr>
            <a:normAutofit/>
          </a:bodyPr>
          <a:lstStyle/>
          <a:p>
            <a:r>
              <a:rPr lang="en-GB" sz="4400" dirty="0"/>
              <a:t>Acknowledgements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97E06AA-9621-4CA7-BCD2-8C457825EB49}"/>
              </a:ext>
            </a:extLst>
          </p:cNvPr>
          <p:cNvSpPr/>
          <p:nvPr/>
        </p:nvSpPr>
        <p:spPr>
          <a:xfrm>
            <a:off x="822158" y="3208419"/>
            <a:ext cx="2319688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0" indent="-857250" algn="l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Patients and community of Zemio for their resilience</a:t>
            </a:r>
          </a:p>
          <a:p>
            <a:pPr algn="l"/>
            <a:r>
              <a:rPr lang="en-GB" sz="3200" dirty="0">
                <a:solidFill>
                  <a:schemeClr val="tx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 </a:t>
            </a:r>
          </a:p>
          <a:p>
            <a:pPr marL="857250" indent="-857250" algn="l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The Ministry of Health </a:t>
            </a:r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tx1">
                  <a:lumMod val="50000"/>
                </a:schemeClr>
              </a:solidFill>
              <a:latin typeface="Arial" charset="0"/>
              <a:ea typeface="Arial" charset="0"/>
              <a:cs typeface="Arial" charset="0"/>
            </a:endParaRPr>
          </a:p>
          <a:p>
            <a:pPr marL="857250" indent="-857250" algn="l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tx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MSF OCA teams in CAR </a:t>
            </a:r>
          </a:p>
          <a:p>
            <a:pPr marL="857250" indent="-857250" algn="l">
              <a:buFont typeface="Arial" panose="020B0604020202020204" pitchFamily="34" charset="0"/>
              <a:buChar char="•"/>
            </a:pPr>
            <a:endParaRPr lang="en-GB" sz="3200" dirty="0">
              <a:solidFill>
                <a:schemeClr val="tx1">
                  <a:lumMod val="50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0873501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White">
  <a:themeElements>
    <a:clrScheme name="White">
      <a:dk1>
        <a:srgbClr val="535353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71436" tIns="71436" rIns="71436" bIns="71436" numCol="1" spcCol="38100" rtlCol="0" anchor="ctr">
        <a:spAutoFit/>
      </a:bodyPr>
      <a:lstStyle>
        <a:defPPr marL="0" marR="0" indent="0" algn="ctr" defTabSz="8215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 LT Std 75 Bold"/>
            <a:ea typeface="Helvetica Neue LT Std 75 Bold"/>
            <a:cs typeface="Helvetica Neue LT Std 75 Bold"/>
            <a:sym typeface="Helvetica Neue LT Std 75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6" tIns="71436" rIns="71436" bIns="71436" numCol="1" spcCol="38100" rtlCol="0" anchor="ctr">
        <a:spAutoFit/>
      </a:bodyPr>
      <a:lstStyle>
        <a:defPPr marL="0" marR="0" indent="0" algn="ctr" defTabSz="8215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6200" b="1" i="0" u="none" strike="noStrike" cap="none" spc="0" normalizeH="0" baseline="0">
            <a:ln>
              <a:noFill/>
            </a:ln>
            <a:solidFill>
              <a:srgbClr val="535353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71436" tIns="71436" rIns="71436" bIns="71436" numCol="1" spcCol="38100" rtlCol="0" anchor="ctr">
        <a:spAutoFit/>
      </a:bodyPr>
      <a:lstStyle>
        <a:defPPr marL="0" marR="0" indent="0" algn="ctr" defTabSz="8215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 LT Std 75 Bold"/>
            <a:ea typeface="Helvetica Neue LT Std 75 Bold"/>
            <a:cs typeface="Helvetica Neue LT Std 75 Bold"/>
            <a:sym typeface="Helvetica Neue LT Std 75 Bold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6" tIns="71436" rIns="71436" bIns="71436" numCol="1" spcCol="38100" rtlCol="0" anchor="ctr">
        <a:spAutoFit/>
      </a:bodyPr>
      <a:lstStyle>
        <a:defPPr marL="0" marR="0" indent="0" algn="ctr" defTabSz="8215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6200" b="1" i="0" u="none" strike="noStrike" cap="none" spc="0" normalizeH="0" baseline="0">
            <a:ln>
              <a:noFill/>
            </a:ln>
            <a:solidFill>
              <a:srgbClr val="535353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656C67CEBF1B4EA4579FD3E3AFD5F7" ma:contentTypeVersion="6" ma:contentTypeDescription="Create a new document." ma:contentTypeScope="" ma:versionID="0a4da1f39be4a4643d4d8e5bc18bd4eb">
  <xsd:schema xmlns:xsd="http://www.w3.org/2001/XMLSchema" xmlns:xs="http://www.w3.org/2001/XMLSchema" xmlns:p="http://schemas.microsoft.com/office/2006/metadata/properties" xmlns:ns2="5895eead-2303-49e7-ae5e-1c41a0da3250" xmlns:ns3="e2f035dc-877f-47c5-a098-0c6fdb408b4f" targetNamespace="http://schemas.microsoft.com/office/2006/metadata/properties" ma:root="true" ma:fieldsID="fe335e4f5f8d9dface2ac2651128f73e" ns2:_="" ns3:_="">
    <xsd:import namespace="5895eead-2303-49e7-ae5e-1c41a0da3250"/>
    <xsd:import namespace="e2f035dc-877f-47c5-a098-0c6fdb408b4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895eead-2303-49e7-ae5e-1c41a0da325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f035dc-877f-47c5-a098-0c6fdb408b4f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e2f035dc-877f-47c5-a098-0c6fdb408b4f">
      <UserInfo>
        <DisplayName>Charles Ssonko</DisplayName>
        <AccountId>53</AccountId>
        <AccountType/>
      </UserInfo>
      <UserInfo>
        <DisplayName>Nell Gray</DisplayName>
        <AccountId>224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CBF053F5-1FF2-44CF-99D3-14D0074E7A8C}"/>
</file>

<file path=customXml/itemProps2.xml><?xml version="1.0" encoding="utf-8"?>
<ds:datastoreItem xmlns:ds="http://schemas.openxmlformats.org/officeDocument/2006/customXml" ds:itemID="{508E1D57-9AB3-40DC-A365-C9BACC72E98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A5D58E8-01BF-45AD-B385-7D54D3C2B92B}">
  <ds:schemaRefs>
    <ds:schemaRef ds:uri="http://schemas.microsoft.com/office/2006/metadata/properties"/>
    <ds:schemaRef ds:uri="724997bc-3792-46da-8231-7d6cdca023c4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http://www.w3.org/XML/1998/namespace"/>
    <ds:schemaRef ds:uri="http://schemas.openxmlformats.org/package/2006/metadata/core-properties"/>
    <ds:schemaRef ds:uri="d0e73e88-ec28-4baa-b6c0-bc9210992c8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1395</TotalTime>
  <Words>908</Words>
  <Application>Microsoft Office PowerPoint</Application>
  <PresentationFormat>Custom</PresentationFormat>
  <Paragraphs>188</Paragraphs>
  <Slides>15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White</vt:lpstr>
      <vt:lpstr>“Ensuring the difference between life and death”: MSF’s experience with differentiated models of HIV care during conflict, Zemio, Central African Republic</vt:lpstr>
      <vt:lpstr>Context</vt:lpstr>
      <vt:lpstr>PowerPoint Presentation</vt:lpstr>
      <vt:lpstr>PowerPoint Presentation</vt:lpstr>
      <vt:lpstr>PowerPoint Presentation</vt:lpstr>
      <vt:lpstr>Aims, data collection and limitations</vt:lpstr>
      <vt:lpstr>Methods: quantitative analysis</vt:lpstr>
      <vt:lpstr>Methods: qualitative analysis</vt:lpstr>
      <vt:lpstr>Outcomes </vt:lpstr>
      <vt:lpstr> Viral Load: preliminary results</vt:lpstr>
      <vt:lpstr>Patient perspectives:  challenges and concerns</vt:lpstr>
      <vt:lpstr>Patient perspectives:  advantages</vt:lpstr>
      <vt:lpstr>Discussion </vt:lpstr>
      <vt:lpstr>Conclusions</vt:lpstr>
      <vt:lpstr>Acknowledgements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“Ensuring the difference between life and death”: MSF’s experience with differentiated models of HIV care during conflict, Zemio, Central African Republic</dc:title>
  <dc:creator>Charles Ssonko</dc:creator>
  <cp:lastModifiedBy>Natalie O'Connell</cp:lastModifiedBy>
  <cp:revision>64</cp:revision>
  <dcterms:created xsi:type="dcterms:W3CDTF">2020-04-11T14:27:35Z</dcterms:created>
  <dcterms:modified xsi:type="dcterms:W3CDTF">2020-05-07T21:40:29Z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0x010100EF656C67CEBF1B4EA4579FD3E3AFD5F7</vt:lpwstr>
  </property>
</Properties>
</file>